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1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4"/>
  </p:notesMasterIdLst>
  <p:sldIdLst>
    <p:sldId id="256" r:id="rId2"/>
    <p:sldId id="257" r:id="rId3"/>
    <p:sldId id="261" r:id="rId4"/>
    <p:sldId id="263" r:id="rId5"/>
    <p:sldId id="262" r:id="rId6"/>
    <p:sldId id="265" r:id="rId7"/>
    <p:sldId id="266" r:id="rId8"/>
    <p:sldId id="267" r:id="rId9"/>
    <p:sldId id="269" r:id="rId10"/>
    <p:sldId id="270" r:id="rId11"/>
    <p:sldId id="271" r:id="rId12"/>
    <p:sldId id="276" r:id="rId13"/>
    <p:sldId id="277" r:id="rId14"/>
    <p:sldId id="278" r:id="rId15"/>
    <p:sldId id="279" r:id="rId16"/>
    <p:sldId id="280" r:id="rId17"/>
    <p:sldId id="281" r:id="rId18"/>
    <p:sldId id="282" r:id="rId19"/>
    <p:sldId id="284" r:id="rId20"/>
    <p:sldId id="285" r:id="rId21"/>
    <p:sldId id="286" r:id="rId22"/>
    <p:sldId id="287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8519C"/>
    <a:srgbClr val="EDEDED"/>
    <a:srgbClr val="3182BD"/>
    <a:srgbClr val="DE2D26"/>
    <a:srgbClr val="54278F"/>
    <a:srgbClr val="006D2C"/>
    <a:srgbClr val="A50F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41" autoAdjust="0"/>
    <p:restoredTop sz="94660"/>
  </p:normalViewPr>
  <p:slideViewPr>
    <p:cSldViewPr snapToGrid="0" snapToObjects="1">
      <p:cViewPr>
        <p:scale>
          <a:sx n="100" d="100"/>
          <a:sy n="100" d="100"/>
        </p:scale>
        <p:origin x="-1392" y="-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notesMaster" Target="notesMasters/notesMaster1.xml"/><Relationship Id="rId25" Type="http://schemas.openxmlformats.org/officeDocument/2006/relationships/printerSettings" Target="printerSettings/printerSettings1.bin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0F7E46-332B-EF4F-9198-9F355BE121AB}" type="datetimeFigureOut">
              <a:rPr lang="en-US" smtClean="0"/>
              <a:pPr/>
              <a:t>5/5/14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E986D6-A5F1-CF4C-9BDB-8AE4FD3A05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5054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Use the motivational example </a:t>
            </a:r>
            <a:r>
              <a:rPr lang="en-US" smtClean="0"/>
              <a:t>from Journal!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986D6-A5F1-CF4C-9BDB-8AE4FD3A05DD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To make more concise!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986D6-A5F1-CF4C-9BDB-8AE4FD3A05DD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DTU-DK-A1"/>
          <p:cNvPicPr>
            <a:picLocks noChangeAspect="1" noChangeArrowheads="1"/>
          </p:cNvPicPr>
          <p:nvPr/>
        </p:nvPicPr>
        <p:blipFill>
          <a:blip r:embed="rId2"/>
          <a:srcRect l="78432"/>
          <a:stretch>
            <a:fillRect/>
          </a:stretch>
        </p:blipFill>
        <p:spPr bwMode="auto">
          <a:xfrm>
            <a:off x="8597900" y="82550"/>
            <a:ext cx="47942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2" descr="DTU frise RGB"/>
          <p:cNvPicPr>
            <a:picLocks noChangeAspect="1" noChangeArrowheads="1"/>
          </p:cNvPicPr>
          <p:nvPr/>
        </p:nvPicPr>
        <p:blipFill>
          <a:blip r:embed="rId3"/>
          <a:srcRect r="25990"/>
          <a:stretch>
            <a:fillRect/>
          </a:stretch>
        </p:blipFill>
        <p:spPr bwMode="auto">
          <a:xfrm>
            <a:off x="4432300" y="4191000"/>
            <a:ext cx="4711700" cy="2338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2" descr="C:\Users\cls\Desktop\DTU_ppt\Til PAW\DTU_LOGOS\Done\DTU Informatik A UK.png"/>
          <p:cNvPicPr>
            <a:picLocks noChangeAspect="1" noChangeArrowheads="1"/>
          </p:cNvPicPr>
          <p:nvPr/>
        </p:nvPicPr>
        <p:blipFill>
          <a:blip r:embed="rId4"/>
          <a:srcRect l="10336" t="34251" b="14568"/>
          <a:stretch>
            <a:fillRect/>
          </a:stretch>
        </p:blipFill>
        <p:spPr bwMode="auto">
          <a:xfrm>
            <a:off x="619125" y="6029325"/>
            <a:ext cx="5213350" cy="63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18898" y="1295400"/>
            <a:ext cx="6478083" cy="869128"/>
          </a:xfrm>
        </p:spPr>
        <p:txBody>
          <a:bodyPr/>
          <a:lstStyle>
            <a:lvl1pPr algn="l">
              <a:defRPr sz="2800">
                <a:solidFill>
                  <a:srgbClr val="08519C"/>
                </a:solidFill>
                <a:latin typeface="Calibri"/>
                <a:cs typeface="Calibri"/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18898" y="2380182"/>
            <a:ext cx="6486071" cy="1658418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rgbClr val="08519C"/>
                </a:solidFill>
                <a:latin typeface="Calibri"/>
                <a:cs typeface="Calibri"/>
              </a:defRPr>
            </a:lvl1pPr>
          </a:lstStyle>
          <a:p>
            <a:r>
              <a:rPr lang="en-US" noProof="0" smtClean="0"/>
              <a:t>Click to edit Master subtitle style</a:t>
            </a:r>
            <a:endParaRPr lang="en-US" noProof="0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38900" y="304800"/>
            <a:ext cx="1943100" cy="58610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4800"/>
            <a:ext cx="5676900" cy="58610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3810000" cy="45656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600200"/>
            <a:ext cx="3810000" cy="45656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7"/>
          <p:cNvSpPr>
            <a:spLocks noChangeShapeType="1"/>
          </p:cNvSpPr>
          <p:nvPr/>
        </p:nvSpPr>
        <p:spPr bwMode="auto">
          <a:xfrm>
            <a:off x="6350" y="0"/>
            <a:ext cx="0" cy="6858000"/>
          </a:xfrm>
          <a:prstGeom prst="line">
            <a:avLst/>
          </a:prstGeom>
          <a:noFill/>
          <a:ln w="3175">
            <a:solidFill>
              <a:srgbClr val="BAE4B3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52400" y="0"/>
            <a:ext cx="0" cy="6858000"/>
          </a:xfrm>
          <a:prstGeom prst="line">
            <a:avLst/>
          </a:prstGeom>
          <a:noFill/>
          <a:ln w="3175">
            <a:solidFill>
              <a:srgbClr val="BAE4B3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Line 9"/>
          <p:cNvSpPr>
            <a:spLocks noChangeShapeType="1"/>
          </p:cNvSpPr>
          <p:nvPr/>
        </p:nvSpPr>
        <p:spPr bwMode="auto">
          <a:xfrm>
            <a:off x="304800" y="0"/>
            <a:ext cx="0" cy="6858000"/>
          </a:xfrm>
          <a:prstGeom prst="line">
            <a:avLst/>
          </a:prstGeom>
          <a:noFill/>
          <a:ln w="3175">
            <a:solidFill>
              <a:srgbClr val="BAE4B3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Line 10"/>
          <p:cNvSpPr>
            <a:spLocks noChangeShapeType="1"/>
          </p:cNvSpPr>
          <p:nvPr/>
        </p:nvSpPr>
        <p:spPr bwMode="auto">
          <a:xfrm>
            <a:off x="457200" y="0"/>
            <a:ext cx="0" cy="6858000"/>
          </a:xfrm>
          <a:prstGeom prst="line">
            <a:avLst/>
          </a:prstGeom>
          <a:noFill/>
          <a:ln w="3175">
            <a:solidFill>
              <a:srgbClr val="BAE4B3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Line 12"/>
          <p:cNvSpPr>
            <a:spLocks noChangeShapeType="1"/>
          </p:cNvSpPr>
          <p:nvPr/>
        </p:nvSpPr>
        <p:spPr bwMode="auto">
          <a:xfrm>
            <a:off x="609600" y="0"/>
            <a:ext cx="0" cy="6858000"/>
          </a:xfrm>
          <a:prstGeom prst="line">
            <a:avLst/>
          </a:prstGeom>
          <a:noFill/>
          <a:ln w="3175">
            <a:solidFill>
              <a:srgbClr val="BAE4B3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Line 13"/>
          <p:cNvSpPr>
            <a:spLocks noChangeShapeType="1"/>
          </p:cNvSpPr>
          <p:nvPr/>
        </p:nvSpPr>
        <p:spPr bwMode="auto">
          <a:xfrm>
            <a:off x="762000" y="0"/>
            <a:ext cx="0" cy="6858000"/>
          </a:xfrm>
          <a:prstGeom prst="line">
            <a:avLst/>
          </a:prstGeom>
          <a:noFill/>
          <a:ln w="3175">
            <a:solidFill>
              <a:srgbClr val="BAE4B3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Line 14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3175">
            <a:solidFill>
              <a:srgbClr val="BAE4B3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Line 15"/>
          <p:cNvSpPr>
            <a:spLocks noChangeShapeType="1"/>
          </p:cNvSpPr>
          <p:nvPr/>
        </p:nvSpPr>
        <p:spPr bwMode="auto">
          <a:xfrm>
            <a:off x="1073150" y="0"/>
            <a:ext cx="0" cy="6858000"/>
          </a:xfrm>
          <a:prstGeom prst="line">
            <a:avLst/>
          </a:prstGeom>
          <a:noFill/>
          <a:ln w="3175">
            <a:solidFill>
              <a:srgbClr val="BAE4B3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Line 16"/>
          <p:cNvSpPr>
            <a:spLocks noChangeShapeType="1"/>
          </p:cNvSpPr>
          <p:nvPr/>
        </p:nvSpPr>
        <p:spPr bwMode="auto">
          <a:xfrm>
            <a:off x="1219200" y="0"/>
            <a:ext cx="0" cy="6858000"/>
          </a:xfrm>
          <a:prstGeom prst="line">
            <a:avLst/>
          </a:prstGeom>
          <a:noFill/>
          <a:ln w="3175">
            <a:solidFill>
              <a:srgbClr val="BAE4B3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Line 17"/>
          <p:cNvSpPr>
            <a:spLocks noChangeShapeType="1"/>
          </p:cNvSpPr>
          <p:nvPr/>
        </p:nvSpPr>
        <p:spPr bwMode="auto">
          <a:xfrm>
            <a:off x="1371600" y="0"/>
            <a:ext cx="0" cy="6858000"/>
          </a:xfrm>
          <a:prstGeom prst="line">
            <a:avLst/>
          </a:prstGeom>
          <a:noFill/>
          <a:ln w="3175">
            <a:solidFill>
              <a:srgbClr val="BAE4B3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Line 18"/>
          <p:cNvSpPr>
            <a:spLocks noChangeShapeType="1"/>
          </p:cNvSpPr>
          <p:nvPr/>
        </p:nvSpPr>
        <p:spPr bwMode="auto">
          <a:xfrm>
            <a:off x="1524000" y="0"/>
            <a:ext cx="0" cy="6858000"/>
          </a:xfrm>
          <a:prstGeom prst="line">
            <a:avLst/>
          </a:prstGeom>
          <a:noFill/>
          <a:ln w="3175">
            <a:solidFill>
              <a:srgbClr val="BAE4B3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Line 19"/>
          <p:cNvSpPr>
            <a:spLocks noChangeShapeType="1"/>
          </p:cNvSpPr>
          <p:nvPr/>
        </p:nvSpPr>
        <p:spPr bwMode="auto">
          <a:xfrm>
            <a:off x="1676400" y="0"/>
            <a:ext cx="0" cy="6858000"/>
          </a:xfrm>
          <a:prstGeom prst="line">
            <a:avLst/>
          </a:prstGeom>
          <a:noFill/>
          <a:ln w="3175">
            <a:solidFill>
              <a:srgbClr val="BAE4B3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Line 20"/>
          <p:cNvSpPr>
            <a:spLocks noChangeShapeType="1"/>
          </p:cNvSpPr>
          <p:nvPr/>
        </p:nvSpPr>
        <p:spPr bwMode="auto">
          <a:xfrm>
            <a:off x="1828800" y="0"/>
            <a:ext cx="0" cy="6858000"/>
          </a:xfrm>
          <a:prstGeom prst="line">
            <a:avLst/>
          </a:prstGeom>
          <a:noFill/>
          <a:ln w="3175">
            <a:solidFill>
              <a:srgbClr val="BAE4B3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Line 21"/>
          <p:cNvSpPr>
            <a:spLocks noChangeShapeType="1"/>
          </p:cNvSpPr>
          <p:nvPr/>
        </p:nvSpPr>
        <p:spPr bwMode="auto">
          <a:xfrm>
            <a:off x="1981200" y="0"/>
            <a:ext cx="0" cy="6858000"/>
          </a:xfrm>
          <a:prstGeom prst="line">
            <a:avLst/>
          </a:prstGeom>
          <a:noFill/>
          <a:ln w="3175">
            <a:solidFill>
              <a:srgbClr val="BAE4B3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Line 22"/>
          <p:cNvSpPr>
            <a:spLocks noChangeShapeType="1"/>
          </p:cNvSpPr>
          <p:nvPr/>
        </p:nvSpPr>
        <p:spPr bwMode="auto">
          <a:xfrm>
            <a:off x="2139950" y="0"/>
            <a:ext cx="0" cy="6858000"/>
          </a:xfrm>
          <a:prstGeom prst="line">
            <a:avLst/>
          </a:prstGeom>
          <a:noFill/>
          <a:ln w="3175">
            <a:solidFill>
              <a:srgbClr val="BAE4B3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Line 23"/>
          <p:cNvSpPr>
            <a:spLocks noChangeShapeType="1"/>
          </p:cNvSpPr>
          <p:nvPr/>
        </p:nvSpPr>
        <p:spPr bwMode="auto">
          <a:xfrm>
            <a:off x="2286000" y="0"/>
            <a:ext cx="0" cy="6858000"/>
          </a:xfrm>
          <a:prstGeom prst="line">
            <a:avLst/>
          </a:prstGeom>
          <a:noFill/>
          <a:ln w="3175">
            <a:solidFill>
              <a:srgbClr val="BAE4B3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Line 24"/>
          <p:cNvSpPr>
            <a:spLocks noChangeShapeType="1"/>
          </p:cNvSpPr>
          <p:nvPr/>
        </p:nvSpPr>
        <p:spPr bwMode="auto">
          <a:xfrm>
            <a:off x="2438400" y="0"/>
            <a:ext cx="0" cy="6858000"/>
          </a:xfrm>
          <a:prstGeom prst="line">
            <a:avLst/>
          </a:prstGeom>
          <a:noFill/>
          <a:ln w="3175">
            <a:solidFill>
              <a:srgbClr val="BAE4B3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Line 25"/>
          <p:cNvSpPr>
            <a:spLocks noChangeShapeType="1"/>
          </p:cNvSpPr>
          <p:nvPr/>
        </p:nvSpPr>
        <p:spPr bwMode="auto">
          <a:xfrm>
            <a:off x="2590800" y="0"/>
            <a:ext cx="0" cy="6858000"/>
          </a:xfrm>
          <a:prstGeom prst="line">
            <a:avLst/>
          </a:prstGeom>
          <a:noFill/>
          <a:ln w="3175">
            <a:solidFill>
              <a:srgbClr val="BAE4B3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Line 26"/>
          <p:cNvSpPr>
            <a:spLocks noChangeShapeType="1"/>
          </p:cNvSpPr>
          <p:nvPr/>
        </p:nvSpPr>
        <p:spPr bwMode="auto">
          <a:xfrm>
            <a:off x="2743200" y="0"/>
            <a:ext cx="0" cy="6858000"/>
          </a:xfrm>
          <a:prstGeom prst="line">
            <a:avLst/>
          </a:prstGeom>
          <a:noFill/>
          <a:ln w="3175">
            <a:solidFill>
              <a:srgbClr val="BAE4B3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Line 27"/>
          <p:cNvSpPr>
            <a:spLocks noChangeShapeType="1"/>
          </p:cNvSpPr>
          <p:nvPr/>
        </p:nvSpPr>
        <p:spPr bwMode="auto">
          <a:xfrm>
            <a:off x="2895600" y="0"/>
            <a:ext cx="0" cy="6858000"/>
          </a:xfrm>
          <a:prstGeom prst="line">
            <a:avLst/>
          </a:prstGeom>
          <a:noFill/>
          <a:ln w="3175">
            <a:solidFill>
              <a:srgbClr val="BAE4B3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Line 28"/>
          <p:cNvSpPr>
            <a:spLocks noChangeShapeType="1"/>
          </p:cNvSpPr>
          <p:nvPr/>
        </p:nvSpPr>
        <p:spPr bwMode="auto">
          <a:xfrm>
            <a:off x="3048000" y="0"/>
            <a:ext cx="0" cy="6858000"/>
          </a:xfrm>
          <a:prstGeom prst="line">
            <a:avLst/>
          </a:prstGeom>
          <a:noFill/>
          <a:ln w="3175">
            <a:solidFill>
              <a:srgbClr val="BAE4B3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Line 29"/>
          <p:cNvSpPr>
            <a:spLocks noChangeShapeType="1"/>
          </p:cNvSpPr>
          <p:nvPr/>
        </p:nvSpPr>
        <p:spPr bwMode="auto">
          <a:xfrm>
            <a:off x="3206750" y="0"/>
            <a:ext cx="0" cy="6858000"/>
          </a:xfrm>
          <a:prstGeom prst="line">
            <a:avLst/>
          </a:prstGeom>
          <a:noFill/>
          <a:ln w="3175">
            <a:solidFill>
              <a:srgbClr val="BAE4B3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Line 30"/>
          <p:cNvSpPr>
            <a:spLocks noChangeShapeType="1"/>
          </p:cNvSpPr>
          <p:nvPr/>
        </p:nvSpPr>
        <p:spPr bwMode="auto">
          <a:xfrm>
            <a:off x="3352800" y="0"/>
            <a:ext cx="0" cy="6858000"/>
          </a:xfrm>
          <a:prstGeom prst="line">
            <a:avLst/>
          </a:prstGeom>
          <a:noFill/>
          <a:ln w="3175">
            <a:solidFill>
              <a:srgbClr val="BAE4B3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Line 31"/>
          <p:cNvSpPr>
            <a:spLocks noChangeShapeType="1"/>
          </p:cNvSpPr>
          <p:nvPr/>
        </p:nvSpPr>
        <p:spPr bwMode="auto">
          <a:xfrm>
            <a:off x="3505200" y="0"/>
            <a:ext cx="0" cy="6858000"/>
          </a:xfrm>
          <a:prstGeom prst="line">
            <a:avLst/>
          </a:prstGeom>
          <a:noFill/>
          <a:ln w="3175">
            <a:solidFill>
              <a:srgbClr val="BAE4B3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Line 32"/>
          <p:cNvSpPr>
            <a:spLocks noChangeShapeType="1"/>
          </p:cNvSpPr>
          <p:nvPr/>
        </p:nvSpPr>
        <p:spPr bwMode="auto">
          <a:xfrm>
            <a:off x="3657600" y="0"/>
            <a:ext cx="0" cy="6858000"/>
          </a:xfrm>
          <a:prstGeom prst="line">
            <a:avLst/>
          </a:prstGeom>
          <a:noFill/>
          <a:ln w="3175">
            <a:solidFill>
              <a:srgbClr val="BAE4B3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Line 33"/>
          <p:cNvSpPr>
            <a:spLocks noChangeShapeType="1"/>
          </p:cNvSpPr>
          <p:nvPr/>
        </p:nvSpPr>
        <p:spPr bwMode="auto">
          <a:xfrm>
            <a:off x="3810000" y="0"/>
            <a:ext cx="0" cy="6858000"/>
          </a:xfrm>
          <a:prstGeom prst="line">
            <a:avLst/>
          </a:prstGeom>
          <a:noFill/>
          <a:ln w="3175">
            <a:solidFill>
              <a:srgbClr val="BAE4B3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Line 34"/>
          <p:cNvSpPr>
            <a:spLocks noChangeShapeType="1"/>
          </p:cNvSpPr>
          <p:nvPr/>
        </p:nvSpPr>
        <p:spPr bwMode="auto">
          <a:xfrm>
            <a:off x="3962400" y="0"/>
            <a:ext cx="0" cy="6858000"/>
          </a:xfrm>
          <a:prstGeom prst="line">
            <a:avLst/>
          </a:prstGeom>
          <a:noFill/>
          <a:ln w="3175">
            <a:solidFill>
              <a:srgbClr val="BAE4B3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Line 35"/>
          <p:cNvSpPr>
            <a:spLocks noChangeShapeType="1"/>
          </p:cNvSpPr>
          <p:nvPr/>
        </p:nvSpPr>
        <p:spPr bwMode="auto">
          <a:xfrm>
            <a:off x="4114800" y="0"/>
            <a:ext cx="0" cy="6858000"/>
          </a:xfrm>
          <a:prstGeom prst="line">
            <a:avLst/>
          </a:prstGeom>
          <a:noFill/>
          <a:ln w="3175">
            <a:solidFill>
              <a:srgbClr val="BAE4B3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Line 36"/>
          <p:cNvSpPr>
            <a:spLocks noChangeShapeType="1"/>
          </p:cNvSpPr>
          <p:nvPr/>
        </p:nvSpPr>
        <p:spPr bwMode="auto">
          <a:xfrm>
            <a:off x="4273550" y="0"/>
            <a:ext cx="0" cy="6858000"/>
          </a:xfrm>
          <a:prstGeom prst="line">
            <a:avLst/>
          </a:prstGeom>
          <a:noFill/>
          <a:ln w="3175">
            <a:solidFill>
              <a:srgbClr val="BAE4B3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Line 37"/>
          <p:cNvSpPr>
            <a:spLocks noChangeShapeType="1"/>
          </p:cNvSpPr>
          <p:nvPr/>
        </p:nvSpPr>
        <p:spPr bwMode="auto">
          <a:xfrm>
            <a:off x="4419600" y="0"/>
            <a:ext cx="0" cy="6858000"/>
          </a:xfrm>
          <a:prstGeom prst="line">
            <a:avLst/>
          </a:prstGeom>
          <a:noFill/>
          <a:ln w="3175">
            <a:solidFill>
              <a:srgbClr val="BAE4B3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Line 38"/>
          <p:cNvSpPr>
            <a:spLocks noChangeShapeType="1"/>
          </p:cNvSpPr>
          <p:nvPr/>
        </p:nvSpPr>
        <p:spPr bwMode="auto">
          <a:xfrm>
            <a:off x="4572000" y="0"/>
            <a:ext cx="0" cy="6858000"/>
          </a:xfrm>
          <a:prstGeom prst="line">
            <a:avLst/>
          </a:prstGeom>
          <a:noFill/>
          <a:ln w="3175">
            <a:solidFill>
              <a:srgbClr val="BAE4B3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Line 39"/>
          <p:cNvSpPr>
            <a:spLocks noChangeShapeType="1"/>
          </p:cNvSpPr>
          <p:nvPr/>
        </p:nvSpPr>
        <p:spPr bwMode="auto">
          <a:xfrm>
            <a:off x="4724400" y="0"/>
            <a:ext cx="0" cy="6858000"/>
          </a:xfrm>
          <a:prstGeom prst="line">
            <a:avLst/>
          </a:prstGeom>
          <a:noFill/>
          <a:ln w="3175">
            <a:solidFill>
              <a:srgbClr val="BAE4B3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Line 40"/>
          <p:cNvSpPr>
            <a:spLocks noChangeShapeType="1"/>
          </p:cNvSpPr>
          <p:nvPr/>
        </p:nvSpPr>
        <p:spPr bwMode="auto">
          <a:xfrm>
            <a:off x="4876800" y="0"/>
            <a:ext cx="0" cy="6858000"/>
          </a:xfrm>
          <a:prstGeom prst="line">
            <a:avLst/>
          </a:prstGeom>
          <a:noFill/>
          <a:ln w="3175">
            <a:solidFill>
              <a:srgbClr val="BAE4B3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Line 41"/>
          <p:cNvSpPr>
            <a:spLocks noChangeShapeType="1"/>
          </p:cNvSpPr>
          <p:nvPr/>
        </p:nvSpPr>
        <p:spPr bwMode="auto">
          <a:xfrm>
            <a:off x="5029200" y="0"/>
            <a:ext cx="0" cy="6858000"/>
          </a:xfrm>
          <a:prstGeom prst="line">
            <a:avLst/>
          </a:prstGeom>
          <a:noFill/>
          <a:ln w="3175">
            <a:solidFill>
              <a:srgbClr val="BAE4B3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Line 42"/>
          <p:cNvSpPr>
            <a:spLocks noChangeShapeType="1"/>
          </p:cNvSpPr>
          <p:nvPr/>
        </p:nvSpPr>
        <p:spPr bwMode="auto">
          <a:xfrm>
            <a:off x="5181600" y="0"/>
            <a:ext cx="0" cy="6858000"/>
          </a:xfrm>
          <a:prstGeom prst="line">
            <a:avLst/>
          </a:prstGeom>
          <a:noFill/>
          <a:ln w="3175">
            <a:solidFill>
              <a:srgbClr val="BAE4B3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Line 43"/>
          <p:cNvSpPr>
            <a:spLocks noChangeShapeType="1"/>
          </p:cNvSpPr>
          <p:nvPr/>
        </p:nvSpPr>
        <p:spPr bwMode="auto">
          <a:xfrm>
            <a:off x="5340350" y="0"/>
            <a:ext cx="0" cy="6858000"/>
          </a:xfrm>
          <a:prstGeom prst="line">
            <a:avLst/>
          </a:prstGeom>
          <a:noFill/>
          <a:ln w="3175">
            <a:solidFill>
              <a:srgbClr val="BAE4B3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" name="Line 44"/>
          <p:cNvSpPr>
            <a:spLocks noChangeShapeType="1"/>
          </p:cNvSpPr>
          <p:nvPr/>
        </p:nvSpPr>
        <p:spPr bwMode="auto">
          <a:xfrm>
            <a:off x="5486400" y="0"/>
            <a:ext cx="0" cy="6858000"/>
          </a:xfrm>
          <a:prstGeom prst="line">
            <a:avLst/>
          </a:prstGeom>
          <a:noFill/>
          <a:ln w="3175">
            <a:solidFill>
              <a:srgbClr val="BAE4B3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Line 45"/>
          <p:cNvSpPr>
            <a:spLocks noChangeShapeType="1"/>
          </p:cNvSpPr>
          <p:nvPr/>
        </p:nvSpPr>
        <p:spPr bwMode="auto">
          <a:xfrm>
            <a:off x="5638800" y="0"/>
            <a:ext cx="0" cy="6858000"/>
          </a:xfrm>
          <a:prstGeom prst="line">
            <a:avLst/>
          </a:prstGeom>
          <a:noFill/>
          <a:ln w="3175">
            <a:solidFill>
              <a:srgbClr val="BAE4B3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" name="Line 46"/>
          <p:cNvSpPr>
            <a:spLocks noChangeShapeType="1"/>
          </p:cNvSpPr>
          <p:nvPr/>
        </p:nvSpPr>
        <p:spPr bwMode="auto">
          <a:xfrm>
            <a:off x="5791200" y="0"/>
            <a:ext cx="0" cy="6858000"/>
          </a:xfrm>
          <a:prstGeom prst="line">
            <a:avLst/>
          </a:prstGeom>
          <a:noFill/>
          <a:ln w="3175">
            <a:solidFill>
              <a:srgbClr val="BAE4B3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Line 47"/>
          <p:cNvSpPr>
            <a:spLocks noChangeShapeType="1"/>
          </p:cNvSpPr>
          <p:nvPr/>
        </p:nvSpPr>
        <p:spPr bwMode="auto">
          <a:xfrm>
            <a:off x="5943600" y="0"/>
            <a:ext cx="0" cy="6858000"/>
          </a:xfrm>
          <a:prstGeom prst="line">
            <a:avLst/>
          </a:prstGeom>
          <a:noFill/>
          <a:ln w="3175">
            <a:solidFill>
              <a:srgbClr val="BAE4B3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" name="Line 48"/>
          <p:cNvSpPr>
            <a:spLocks noChangeShapeType="1"/>
          </p:cNvSpPr>
          <p:nvPr/>
        </p:nvSpPr>
        <p:spPr bwMode="auto">
          <a:xfrm>
            <a:off x="6096000" y="0"/>
            <a:ext cx="0" cy="6858000"/>
          </a:xfrm>
          <a:prstGeom prst="line">
            <a:avLst/>
          </a:prstGeom>
          <a:noFill/>
          <a:ln w="3175">
            <a:solidFill>
              <a:srgbClr val="BAE4B3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" name="Line 49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175">
            <a:solidFill>
              <a:srgbClr val="BAE4B3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" name="Line 50"/>
          <p:cNvSpPr>
            <a:spLocks noChangeShapeType="1"/>
          </p:cNvSpPr>
          <p:nvPr/>
        </p:nvSpPr>
        <p:spPr bwMode="auto">
          <a:xfrm>
            <a:off x="6407150" y="0"/>
            <a:ext cx="0" cy="6858000"/>
          </a:xfrm>
          <a:prstGeom prst="line">
            <a:avLst/>
          </a:prstGeom>
          <a:noFill/>
          <a:ln w="3175">
            <a:solidFill>
              <a:srgbClr val="BAE4B3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" name="Line 51"/>
          <p:cNvSpPr>
            <a:spLocks noChangeShapeType="1"/>
          </p:cNvSpPr>
          <p:nvPr/>
        </p:nvSpPr>
        <p:spPr bwMode="auto">
          <a:xfrm>
            <a:off x="6553200" y="0"/>
            <a:ext cx="0" cy="6858000"/>
          </a:xfrm>
          <a:prstGeom prst="line">
            <a:avLst/>
          </a:prstGeom>
          <a:noFill/>
          <a:ln w="3175">
            <a:solidFill>
              <a:srgbClr val="BAE4B3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" name="Line 52"/>
          <p:cNvSpPr>
            <a:spLocks noChangeShapeType="1"/>
          </p:cNvSpPr>
          <p:nvPr/>
        </p:nvSpPr>
        <p:spPr bwMode="auto">
          <a:xfrm>
            <a:off x="6705600" y="0"/>
            <a:ext cx="0" cy="6858000"/>
          </a:xfrm>
          <a:prstGeom prst="line">
            <a:avLst/>
          </a:prstGeom>
          <a:noFill/>
          <a:ln w="3175">
            <a:solidFill>
              <a:srgbClr val="BAE4B3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" name="Line 53"/>
          <p:cNvSpPr>
            <a:spLocks noChangeShapeType="1"/>
          </p:cNvSpPr>
          <p:nvPr/>
        </p:nvSpPr>
        <p:spPr bwMode="auto">
          <a:xfrm>
            <a:off x="6858000" y="0"/>
            <a:ext cx="0" cy="6858000"/>
          </a:xfrm>
          <a:prstGeom prst="line">
            <a:avLst/>
          </a:prstGeom>
          <a:noFill/>
          <a:ln w="3175">
            <a:solidFill>
              <a:srgbClr val="BAE4B3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" name="Line 54"/>
          <p:cNvSpPr>
            <a:spLocks noChangeShapeType="1"/>
          </p:cNvSpPr>
          <p:nvPr/>
        </p:nvSpPr>
        <p:spPr bwMode="auto">
          <a:xfrm>
            <a:off x="7010400" y="0"/>
            <a:ext cx="0" cy="6858000"/>
          </a:xfrm>
          <a:prstGeom prst="line">
            <a:avLst/>
          </a:prstGeom>
          <a:noFill/>
          <a:ln w="3175">
            <a:solidFill>
              <a:srgbClr val="BAE4B3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" name="Line 55"/>
          <p:cNvSpPr>
            <a:spLocks noChangeShapeType="1"/>
          </p:cNvSpPr>
          <p:nvPr/>
        </p:nvSpPr>
        <p:spPr bwMode="auto">
          <a:xfrm>
            <a:off x="7162800" y="0"/>
            <a:ext cx="0" cy="6858000"/>
          </a:xfrm>
          <a:prstGeom prst="line">
            <a:avLst/>
          </a:prstGeom>
          <a:noFill/>
          <a:ln w="3175">
            <a:solidFill>
              <a:srgbClr val="BAE4B3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" name="Line 56"/>
          <p:cNvSpPr>
            <a:spLocks noChangeShapeType="1"/>
          </p:cNvSpPr>
          <p:nvPr/>
        </p:nvSpPr>
        <p:spPr bwMode="auto">
          <a:xfrm>
            <a:off x="7315200" y="0"/>
            <a:ext cx="0" cy="6858000"/>
          </a:xfrm>
          <a:prstGeom prst="line">
            <a:avLst/>
          </a:prstGeom>
          <a:noFill/>
          <a:ln w="3175">
            <a:solidFill>
              <a:srgbClr val="BAE4B3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" name="Line 57"/>
          <p:cNvSpPr>
            <a:spLocks noChangeShapeType="1"/>
          </p:cNvSpPr>
          <p:nvPr/>
        </p:nvSpPr>
        <p:spPr bwMode="auto">
          <a:xfrm>
            <a:off x="7473950" y="0"/>
            <a:ext cx="0" cy="6858000"/>
          </a:xfrm>
          <a:prstGeom prst="line">
            <a:avLst/>
          </a:prstGeom>
          <a:noFill/>
          <a:ln w="3175">
            <a:solidFill>
              <a:srgbClr val="BAE4B3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" name="Line 58"/>
          <p:cNvSpPr>
            <a:spLocks noChangeShapeType="1"/>
          </p:cNvSpPr>
          <p:nvPr/>
        </p:nvSpPr>
        <p:spPr bwMode="auto">
          <a:xfrm>
            <a:off x="7620000" y="0"/>
            <a:ext cx="0" cy="6858000"/>
          </a:xfrm>
          <a:prstGeom prst="line">
            <a:avLst/>
          </a:prstGeom>
          <a:noFill/>
          <a:ln w="3175">
            <a:solidFill>
              <a:srgbClr val="BAE4B3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" name="Line 59"/>
          <p:cNvSpPr>
            <a:spLocks noChangeShapeType="1"/>
          </p:cNvSpPr>
          <p:nvPr/>
        </p:nvSpPr>
        <p:spPr bwMode="auto">
          <a:xfrm>
            <a:off x="7772400" y="0"/>
            <a:ext cx="0" cy="6858000"/>
          </a:xfrm>
          <a:prstGeom prst="line">
            <a:avLst/>
          </a:prstGeom>
          <a:noFill/>
          <a:ln w="3175">
            <a:solidFill>
              <a:srgbClr val="BAE4B3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" name="Line 60"/>
          <p:cNvSpPr>
            <a:spLocks noChangeShapeType="1"/>
          </p:cNvSpPr>
          <p:nvPr/>
        </p:nvSpPr>
        <p:spPr bwMode="auto">
          <a:xfrm>
            <a:off x="7924800" y="0"/>
            <a:ext cx="0" cy="6858000"/>
          </a:xfrm>
          <a:prstGeom prst="line">
            <a:avLst/>
          </a:prstGeom>
          <a:noFill/>
          <a:ln w="3175">
            <a:solidFill>
              <a:srgbClr val="BAE4B3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" name="Line 61"/>
          <p:cNvSpPr>
            <a:spLocks noChangeShapeType="1"/>
          </p:cNvSpPr>
          <p:nvPr/>
        </p:nvSpPr>
        <p:spPr bwMode="auto">
          <a:xfrm>
            <a:off x="8077200" y="0"/>
            <a:ext cx="0" cy="6858000"/>
          </a:xfrm>
          <a:prstGeom prst="line">
            <a:avLst/>
          </a:prstGeom>
          <a:noFill/>
          <a:ln w="3175">
            <a:solidFill>
              <a:srgbClr val="BAE4B3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" name="Line 62"/>
          <p:cNvSpPr>
            <a:spLocks noChangeShapeType="1"/>
          </p:cNvSpPr>
          <p:nvPr/>
        </p:nvSpPr>
        <p:spPr bwMode="auto">
          <a:xfrm>
            <a:off x="8229600" y="0"/>
            <a:ext cx="0" cy="6858000"/>
          </a:xfrm>
          <a:prstGeom prst="line">
            <a:avLst/>
          </a:prstGeom>
          <a:noFill/>
          <a:ln w="3175">
            <a:solidFill>
              <a:srgbClr val="BAE4B3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" name="Line 63"/>
          <p:cNvSpPr>
            <a:spLocks noChangeShapeType="1"/>
          </p:cNvSpPr>
          <p:nvPr/>
        </p:nvSpPr>
        <p:spPr bwMode="auto">
          <a:xfrm>
            <a:off x="8382000" y="0"/>
            <a:ext cx="0" cy="6858000"/>
          </a:xfrm>
          <a:prstGeom prst="line">
            <a:avLst/>
          </a:prstGeom>
          <a:noFill/>
          <a:ln w="3175">
            <a:solidFill>
              <a:srgbClr val="BAE4B3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" name="Line 64"/>
          <p:cNvSpPr>
            <a:spLocks noChangeShapeType="1"/>
          </p:cNvSpPr>
          <p:nvPr/>
        </p:nvSpPr>
        <p:spPr bwMode="auto">
          <a:xfrm>
            <a:off x="8534400" y="0"/>
            <a:ext cx="0" cy="6858000"/>
          </a:xfrm>
          <a:prstGeom prst="line">
            <a:avLst/>
          </a:prstGeom>
          <a:noFill/>
          <a:ln w="3175">
            <a:solidFill>
              <a:srgbClr val="BAE4B3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" name="Line 65"/>
          <p:cNvSpPr>
            <a:spLocks noChangeShapeType="1"/>
          </p:cNvSpPr>
          <p:nvPr/>
        </p:nvSpPr>
        <p:spPr bwMode="auto">
          <a:xfrm>
            <a:off x="8686800" y="0"/>
            <a:ext cx="0" cy="6858000"/>
          </a:xfrm>
          <a:prstGeom prst="line">
            <a:avLst/>
          </a:prstGeom>
          <a:noFill/>
          <a:ln w="3175">
            <a:solidFill>
              <a:srgbClr val="BAE4B3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" name="Line 66"/>
          <p:cNvSpPr>
            <a:spLocks noChangeShapeType="1"/>
          </p:cNvSpPr>
          <p:nvPr/>
        </p:nvSpPr>
        <p:spPr bwMode="auto">
          <a:xfrm>
            <a:off x="8839200" y="0"/>
            <a:ext cx="0" cy="6858000"/>
          </a:xfrm>
          <a:prstGeom prst="line">
            <a:avLst/>
          </a:prstGeom>
          <a:noFill/>
          <a:ln w="3175">
            <a:solidFill>
              <a:srgbClr val="BAE4B3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" name="Line 67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3175">
            <a:solidFill>
              <a:srgbClr val="BAE4B3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" name="Line 68"/>
          <p:cNvSpPr>
            <a:spLocks noChangeShapeType="1"/>
          </p:cNvSpPr>
          <p:nvPr/>
        </p:nvSpPr>
        <p:spPr bwMode="auto">
          <a:xfrm>
            <a:off x="9137650" y="0"/>
            <a:ext cx="0" cy="6858000"/>
          </a:xfrm>
          <a:prstGeom prst="line">
            <a:avLst/>
          </a:prstGeom>
          <a:noFill/>
          <a:ln w="3175">
            <a:solidFill>
              <a:srgbClr val="BAE4B3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" name="Group 83"/>
          <p:cNvGrpSpPr>
            <a:grpSpLocks/>
          </p:cNvGrpSpPr>
          <p:nvPr/>
        </p:nvGrpSpPr>
        <p:grpSpPr bwMode="auto">
          <a:xfrm>
            <a:off x="0" y="6096000"/>
            <a:ext cx="9144000" cy="609600"/>
            <a:chOff x="0" y="3840"/>
            <a:chExt cx="5760" cy="384"/>
          </a:xfrm>
        </p:grpSpPr>
        <p:sp>
          <p:nvSpPr>
            <p:cNvPr id="66" name="Line 69"/>
            <p:cNvSpPr>
              <a:spLocks noChangeShapeType="1"/>
            </p:cNvSpPr>
            <p:nvPr userDrawn="1"/>
          </p:nvSpPr>
          <p:spPr bwMode="auto">
            <a:xfrm>
              <a:off x="0" y="4224"/>
              <a:ext cx="5760" cy="0"/>
            </a:xfrm>
            <a:prstGeom prst="line">
              <a:avLst/>
            </a:prstGeom>
            <a:noFill/>
            <a:ln w="3175">
              <a:solidFill>
                <a:srgbClr val="BAE4B3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Line 70"/>
            <p:cNvSpPr>
              <a:spLocks noChangeShapeType="1"/>
            </p:cNvSpPr>
            <p:nvPr userDrawn="1"/>
          </p:nvSpPr>
          <p:spPr bwMode="auto">
            <a:xfrm>
              <a:off x="0" y="4128"/>
              <a:ext cx="5760" cy="0"/>
            </a:xfrm>
            <a:prstGeom prst="line">
              <a:avLst/>
            </a:prstGeom>
            <a:noFill/>
            <a:ln w="3175">
              <a:solidFill>
                <a:srgbClr val="BAE4B3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Line 71"/>
            <p:cNvSpPr>
              <a:spLocks noChangeShapeType="1"/>
            </p:cNvSpPr>
            <p:nvPr userDrawn="1"/>
          </p:nvSpPr>
          <p:spPr bwMode="auto">
            <a:xfrm>
              <a:off x="0" y="4224"/>
              <a:ext cx="5760" cy="0"/>
            </a:xfrm>
            <a:prstGeom prst="line">
              <a:avLst/>
            </a:prstGeom>
            <a:noFill/>
            <a:ln w="3175">
              <a:solidFill>
                <a:srgbClr val="BAE4B3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Line 72"/>
            <p:cNvSpPr>
              <a:spLocks noChangeShapeType="1"/>
            </p:cNvSpPr>
            <p:nvPr userDrawn="1"/>
          </p:nvSpPr>
          <p:spPr bwMode="auto">
            <a:xfrm>
              <a:off x="0" y="4128"/>
              <a:ext cx="5760" cy="0"/>
            </a:xfrm>
            <a:prstGeom prst="line">
              <a:avLst/>
            </a:prstGeom>
            <a:noFill/>
            <a:ln w="3175">
              <a:solidFill>
                <a:srgbClr val="BAE4B3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Line 73"/>
            <p:cNvSpPr>
              <a:spLocks noChangeShapeType="1"/>
            </p:cNvSpPr>
            <p:nvPr userDrawn="1"/>
          </p:nvSpPr>
          <p:spPr bwMode="auto">
            <a:xfrm>
              <a:off x="0" y="4032"/>
              <a:ext cx="5760" cy="0"/>
            </a:xfrm>
            <a:prstGeom prst="line">
              <a:avLst/>
            </a:prstGeom>
            <a:noFill/>
            <a:ln w="3175">
              <a:solidFill>
                <a:srgbClr val="BAE4B3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Line 74"/>
            <p:cNvSpPr>
              <a:spLocks noChangeShapeType="1"/>
            </p:cNvSpPr>
            <p:nvPr userDrawn="1"/>
          </p:nvSpPr>
          <p:spPr bwMode="auto">
            <a:xfrm>
              <a:off x="0" y="3936"/>
              <a:ext cx="5760" cy="0"/>
            </a:xfrm>
            <a:prstGeom prst="line">
              <a:avLst/>
            </a:prstGeom>
            <a:noFill/>
            <a:ln w="3175">
              <a:solidFill>
                <a:srgbClr val="BAE4B3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Line 75"/>
            <p:cNvSpPr>
              <a:spLocks noChangeShapeType="1"/>
            </p:cNvSpPr>
            <p:nvPr userDrawn="1"/>
          </p:nvSpPr>
          <p:spPr bwMode="auto">
            <a:xfrm>
              <a:off x="0" y="3840"/>
              <a:ext cx="5760" cy="0"/>
            </a:xfrm>
            <a:prstGeom prst="line">
              <a:avLst/>
            </a:prstGeom>
            <a:noFill/>
            <a:ln w="3175">
              <a:solidFill>
                <a:srgbClr val="BAE4B3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" name="Group 84"/>
          <p:cNvGrpSpPr>
            <a:grpSpLocks/>
          </p:cNvGrpSpPr>
          <p:nvPr/>
        </p:nvGrpSpPr>
        <p:grpSpPr bwMode="auto">
          <a:xfrm>
            <a:off x="0" y="5334000"/>
            <a:ext cx="9144000" cy="609600"/>
            <a:chOff x="0" y="3840"/>
            <a:chExt cx="5760" cy="384"/>
          </a:xfrm>
        </p:grpSpPr>
        <p:sp>
          <p:nvSpPr>
            <p:cNvPr id="74" name="Line 85"/>
            <p:cNvSpPr>
              <a:spLocks noChangeShapeType="1"/>
            </p:cNvSpPr>
            <p:nvPr userDrawn="1"/>
          </p:nvSpPr>
          <p:spPr bwMode="auto">
            <a:xfrm>
              <a:off x="0" y="4224"/>
              <a:ext cx="5760" cy="0"/>
            </a:xfrm>
            <a:prstGeom prst="line">
              <a:avLst/>
            </a:prstGeom>
            <a:noFill/>
            <a:ln w="3175">
              <a:solidFill>
                <a:srgbClr val="BAE4B3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Line 86"/>
            <p:cNvSpPr>
              <a:spLocks noChangeShapeType="1"/>
            </p:cNvSpPr>
            <p:nvPr userDrawn="1"/>
          </p:nvSpPr>
          <p:spPr bwMode="auto">
            <a:xfrm>
              <a:off x="0" y="4128"/>
              <a:ext cx="5760" cy="0"/>
            </a:xfrm>
            <a:prstGeom prst="line">
              <a:avLst/>
            </a:prstGeom>
            <a:noFill/>
            <a:ln w="3175">
              <a:solidFill>
                <a:srgbClr val="BAE4B3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Line 87"/>
            <p:cNvSpPr>
              <a:spLocks noChangeShapeType="1"/>
            </p:cNvSpPr>
            <p:nvPr userDrawn="1"/>
          </p:nvSpPr>
          <p:spPr bwMode="auto">
            <a:xfrm>
              <a:off x="0" y="4224"/>
              <a:ext cx="5760" cy="0"/>
            </a:xfrm>
            <a:prstGeom prst="line">
              <a:avLst/>
            </a:prstGeom>
            <a:noFill/>
            <a:ln w="3175">
              <a:solidFill>
                <a:srgbClr val="BAE4B3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Line 88"/>
            <p:cNvSpPr>
              <a:spLocks noChangeShapeType="1"/>
            </p:cNvSpPr>
            <p:nvPr userDrawn="1"/>
          </p:nvSpPr>
          <p:spPr bwMode="auto">
            <a:xfrm>
              <a:off x="0" y="4128"/>
              <a:ext cx="5760" cy="0"/>
            </a:xfrm>
            <a:prstGeom prst="line">
              <a:avLst/>
            </a:prstGeom>
            <a:noFill/>
            <a:ln w="3175">
              <a:solidFill>
                <a:srgbClr val="BAE4B3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Line 89"/>
            <p:cNvSpPr>
              <a:spLocks noChangeShapeType="1"/>
            </p:cNvSpPr>
            <p:nvPr userDrawn="1"/>
          </p:nvSpPr>
          <p:spPr bwMode="auto">
            <a:xfrm>
              <a:off x="0" y="4032"/>
              <a:ext cx="5760" cy="0"/>
            </a:xfrm>
            <a:prstGeom prst="line">
              <a:avLst/>
            </a:prstGeom>
            <a:noFill/>
            <a:ln w="3175">
              <a:solidFill>
                <a:srgbClr val="BAE4B3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Line 90"/>
            <p:cNvSpPr>
              <a:spLocks noChangeShapeType="1"/>
            </p:cNvSpPr>
            <p:nvPr userDrawn="1"/>
          </p:nvSpPr>
          <p:spPr bwMode="auto">
            <a:xfrm>
              <a:off x="0" y="3936"/>
              <a:ext cx="5760" cy="0"/>
            </a:xfrm>
            <a:prstGeom prst="line">
              <a:avLst/>
            </a:prstGeom>
            <a:noFill/>
            <a:ln w="3175">
              <a:solidFill>
                <a:srgbClr val="BAE4B3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Line 91"/>
            <p:cNvSpPr>
              <a:spLocks noChangeShapeType="1"/>
            </p:cNvSpPr>
            <p:nvPr userDrawn="1"/>
          </p:nvSpPr>
          <p:spPr bwMode="auto">
            <a:xfrm>
              <a:off x="0" y="3840"/>
              <a:ext cx="5760" cy="0"/>
            </a:xfrm>
            <a:prstGeom prst="line">
              <a:avLst/>
            </a:prstGeom>
            <a:noFill/>
            <a:ln w="3175">
              <a:solidFill>
                <a:srgbClr val="BAE4B3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65" name="Group 92"/>
          <p:cNvGrpSpPr>
            <a:grpSpLocks/>
          </p:cNvGrpSpPr>
          <p:nvPr/>
        </p:nvGrpSpPr>
        <p:grpSpPr bwMode="auto">
          <a:xfrm>
            <a:off x="0" y="4572000"/>
            <a:ext cx="9144000" cy="609600"/>
            <a:chOff x="0" y="3840"/>
            <a:chExt cx="5760" cy="384"/>
          </a:xfrm>
        </p:grpSpPr>
        <p:sp>
          <p:nvSpPr>
            <p:cNvPr id="82" name="Line 93"/>
            <p:cNvSpPr>
              <a:spLocks noChangeShapeType="1"/>
            </p:cNvSpPr>
            <p:nvPr userDrawn="1"/>
          </p:nvSpPr>
          <p:spPr bwMode="auto">
            <a:xfrm>
              <a:off x="0" y="4224"/>
              <a:ext cx="5760" cy="0"/>
            </a:xfrm>
            <a:prstGeom prst="line">
              <a:avLst/>
            </a:prstGeom>
            <a:noFill/>
            <a:ln w="3175">
              <a:solidFill>
                <a:srgbClr val="BAE4B3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Line 94"/>
            <p:cNvSpPr>
              <a:spLocks noChangeShapeType="1"/>
            </p:cNvSpPr>
            <p:nvPr userDrawn="1"/>
          </p:nvSpPr>
          <p:spPr bwMode="auto">
            <a:xfrm>
              <a:off x="0" y="4128"/>
              <a:ext cx="5760" cy="0"/>
            </a:xfrm>
            <a:prstGeom prst="line">
              <a:avLst/>
            </a:prstGeom>
            <a:noFill/>
            <a:ln w="3175">
              <a:solidFill>
                <a:srgbClr val="BAE4B3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Line 95"/>
            <p:cNvSpPr>
              <a:spLocks noChangeShapeType="1"/>
            </p:cNvSpPr>
            <p:nvPr userDrawn="1"/>
          </p:nvSpPr>
          <p:spPr bwMode="auto">
            <a:xfrm>
              <a:off x="0" y="4224"/>
              <a:ext cx="5760" cy="0"/>
            </a:xfrm>
            <a:prstGeom prst="line">
              <a:avLst/>
            </a:prstGeom>
            <a:noFill/>
            <a:ln w="3175">
              <a:solidFill>
                <a:srgbClr val="BAE4B3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Line 96"/>
            <p:cNvSpPr>
              <a:spLocks noChangeShapeType="1"/>
            </p:cNvSpPr>
            <p:nvPr userDrawn="1"/>
          </p:nvSpPr>
          <p:spPr bwMode="auto">
            <a:xfrm>
              <a:off x="0" y="4128"/>
              <a:ext cx="5760" cy="0"/>
            </a:xfrm>
            <a:prstGeom prst="line">
              <a:avLst/>
            </a:prstGeom>
            <a:noFill/>
            <a:ln w="3175">
              <a:solidFill>
                <a:srgbClr val="BAE4B3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Line 97"/>
            <p:cNvSpPr>
              <a:spLocks noChangeShapeType="1"/>
            </p:cNvSpPr>
            <p:nvPr userDrawn="1"/>
          </p:nvSpPr>
          <p:spPr bwMode="auto">
            <a:xfrm>
              <a:off x="0" y="4032"/>
              <a:ext cx="5760" cy="0"/>
            </a:xfrm>
            <a:prstGeom prst="line">
              <a:avLst/>
            </a:prstGeom>
            <a:noFill/>
            <a:ln w="3175">
              <a:solidFill>
                <a:srgbClr val="BAE4B3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Line 98"/>
            <p:cNvSpPr>
              <a:spLocks noChangeShapeType="1"/>
            </p:cNvSpPr>
            <p:nvPr userDrawn="1"/>
          </p:nvSpPr>
          <p:spPr bwMode="auto">
            <a:xfrm>
              <a:off x="0" y="3936"/>
              <a:ext cx="5760" cy="0"/>
            </a:xfrm>
            <a:prstGeom prst="line">
              <a:avLst/>
            </a:prstGeom>
            <a:noFill/>
            <a:ln w="3175">
              <a:solidFill>
                <a:srgbClr val="BAE4B3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Line 99"/>
            <p:cNvSpPr>
              <a:spLocks noChangeShapeType="1"/>
            </p:cNvSpPr>
            <p:nvPr userDrawn="1"/>
          </p:nvSpPr>
          <p:spPr bwMode="auto">
            <a:xfrm>
              <a:off x="0" y="3840"/>
              <a:ext cx="5760" cy="0"/>
            </a:xfrm>
            <a:prstGeom prst="line">
              <a:avLst/>
            </a:prstGeom>
            <a:noFill/>
            <a:ln w="3175">
              <a:solidFill>
                <a:srgbClr val="BAE4B3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73" name="Group 100"/>
          <p:cNvGrpSpPr>
            <a:grpSpLocks/>
          </p:cNvGrpSpPr>
          <p:nvPr/>
        </p:nvGrpSpPr>
        <p:grpSpPr bwMode="auto">
          <a:xfrm>
            <a:off x="0" y="3810000"/>
            <a:ext cx="9144000" cy="609600"/>
            <a:chOff x="0" y="3840"/>
            <a:chExt cx="5760" cy="384"/>
          </a:xfrm>
        </p:grpSpPr>
        <p:sp>
          <p:nvSpPr>
            <p:cNvPr id="90" name="Line 101"/>
            <p:cNvSpPr>
              <a:spLocks noChangeShapeType="1"/>
            </p:cNvSpPr>
            <p:nvPr userDrawn="1"/>
          </p:nvSpPr>
          <p:spPr bwMode="auto">
            <a:xfrm>
              <a:off x="0" y="4224"/>
              <a:ext cx="5760" cy="0"/>
            </a:xfrm>
            <a:prstGeom prst="line">
              <a:avLst/>
            </a:prstGeom>
            <a:noFill/>
            <a:ln w="3175">
              <a:solidFill>
                <a:srgbClr val="BAE4B3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Line 102"/>
            <p:cNvSpPr>
              <a:spLocks noChangeShapeType="1"/>
            </p:cNvSpPr>
            <p:nvPr userDrawn="1"/>
          </p:nvSpPr>
          <p:spPr bwMode="auto">
            <a:xfrm>
              <a:off x="0" y="4128"/>
              <a:ext cx="5760" cy="0"/>
            </a:xfrm>
            <a:prstGeom prst="line">
              <a:avLst/>
            </a:prstGeom>
            <a:noFill/>
            <a:ln w="3175">
              <a:solidFill>
                <a:srgbClr val="BAE4B3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Line 103"/>
            <p:cNvSpPr>
              <a:spLocks noChangeShapeType="1"/>
            </p:cNvSpPr>
            <p:nvPr userDrawn="1"/>
          </p:nvSpPr>
          <p:spPr bwMode="auto">
            <a:xfrm>
              <a:off x="0" y="4224"/>
              <a:ext cx="5760" cy="0"/>
            </a:xfrm>
            <a:prstGeom prst="line">
              <a:avLst/>
            </a:prstGeom>
            <a:noFill/>
            <a:ln w="3175">
              <a:solidFill>
                <a:srgbClr val="BAE4B3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Line 104"/>
            <p:cNvSpPr>
              <a:spLocks noChangeShapeType="1"/>
            </p:cNvSpPr>
            <p:nvPr userDrawn="1"/>
          </p:nvSpPr>
          <p:spPr bwMode="auto">
            <a:xfrm>
              <a:off x="0" y="4128"/>
              <a:ext cx="5760" cy="0"/>
            </a:xfrm>
            <a:prstGeom prst="line">
              <a:avLst/>
            </a:prstGeom>
            <a:noFill/>
            <a:ln w="3175">
              <a:solidFill>
                <a:srgbClr val="BAE4B3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Line 105"/>
            <p:cNvSpPr>
              <a:spLocks noChangeShapeType="1"/>
            </p:cNvSpPr>
            <p:nvPr userDrawn="1"/>
          </p:nvSpPr>
          <p:spPr bwMode="auto">
            <a:xfrm>
              <a:off x="0" y="4032"/>
              <a:ext cx="5760" cy="0"/>
            </a:xfrm>
            <a:prstGeom prst="line">
              <a:avLst/>
            </a:prstGeom>
            <a:noFill/>
            <a:ln w="3175">
              <a:solidFill>
                <a:srgbClr val="BAE4B3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Line 106"/>
            <p:cNvSpPr>
              <a:spLocks noChangeShapeType="1"/>
            </p:cNvSpPr>
            <p:nvPr userDrawn="1"/>
          </p:nvSpPr>
          <p:spPr bwMode="auto">
            <a:xfrm>
              <a:off x="0" y="3936"/>
              <a:ext cx="5760" cy="0"/>
            </a:xfrm>
            <a:prstGeom prst="line">
              <a:avLst/>
            </a:prstGeom>
            <a:noFill/>
            <a:ln w="3175">
              <a:solidFill>
                <a:srgbClr val="BAE4B3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Line 107"/>
            <p:cNvSpPr>
              <a:spLocks noChangeShapeType="1"/>
            </p:cNvSpPr>
            <p:nvPr userDrawn="1"/>
          </p:nvSpPr>
          <p:spPr bwMode="auto">
            <a:xfrm>
              <a:off x="0" y="3840"/>
              <a:ext cx="5760" cy="0"/>
            </a:xfrm>
            <a:prstGeom prst="line">
              <a:avLst/>
            </a:prstGeom>
            <a:noFill/>
            <a:ln w="3175">
              <a:solidFill>
                <a:srgbClr val="BAE4B3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81" name="Group 108"/>
          <p:cNvGrpSpPr>
            <a:grpSpLocks/>
          </p:cNvGrpSpPr>
          <p:nvPr/>
        </p:nvGrpSpPr>
        <p:grpSpPr bwMode="auto">
          <a:xfrm>
            <a:off x="0" y="3048000"/>
            <a:ext cx="9144000" cy="609600"/>
            <a:chOff x="0" y="3840"/>
            <a:chExt cx="5760" cy="384"/>
          </a:xfrm>
        </p:grpSpPr>
        <p:sp>
          <p:nvSpPr>
            <p:cNvPr id="98" name="Line 109"/>
            <p:cNvSpPr>
              <a:spLocks noChangeShapeType="1"/>
            </p:cNvSpPr>
            <p:nvPr userDrawn="1"/>
          </p:nvSpPr>
          <p:spPr bwMode="auto">
            <a:xfrm>
              <a:off x="0" y="4224"/>
              <a:ext cx="5760" cy="0"/>
            </a:xfrm>
            <a:prstGeom prst="line">
              <a:avLst/>
            </a:prstGeom>
            <a:noFill/>
            <a:ln w="3175">
              <a:solidFill>
                <a:srgbClr val="BAE4B3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Line 110"/>
            <p:cNvSpPr>
              <a:spLocks noChangeShapeType="1"/>
            </p:cNvSpPr>
            <p:nvPr userDrawn="1"/>
          </p:nvSpPr>
          <p:spPr bwMode="auto">
            <a:xfrm>
              <a:off x="0" y="4128"/>
              <a:ext cx="5760" cy="0"/>
            </a:xfrm>
            <a:prstGeom prst="line">
              <a:avLst/>
            </a:prstGeom>
            <a:noFill/>
            <a:ln w="3175">
              <a:solidFill>
                <a:srgbClr val="BAE4B3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Line 111"/>
            <p:cNvSpPr>
              <a:spLocks noChangeShapeType="1"/>
            </p:cNvSpPr>
            <p:nvPr userDrawn="1"/>
          </p:nvSpPr>
          <p:spPr bwMode="auto">
            <a:xfrm>
              <a:off x="0" y="4224"/>
              <a:ext cx="5760" cy="0"/>
            </a:xfrm>
            <a:prstGeom prst="line">
              <a:avLst/>
            </a:prstGeom>
            <a:noFill/>
            <a:ln w="3175">
              <a:solidFill>
                <a:srgbClr val="BAE4B3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" name="Line 112"/>
            <p:cNvSpPr>
              <a:spLocks noChangeShapeType="1"/>
            </p:cNvSpPr>
            <p:nvPr userDrawn="1"/>
          </p:nvSpPr>
          <p:spPr bwMode="auto">
            <a:xfrm>
              <a:off x="0" y="4128"/>
              <a:ext cx="5760" cy="0"/>
            </a:xfrm>
            <a:prstGeom prst="line">
              <a:avLst/>
            </a:prstGeom>
            <a:noFill/>
            <a:ln w="3175">
              <a:solidFill>
                <a:srgbClr val="BAE4B3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" name="Line 113"/>
            <p:cNvSpPr>
              <a:spLocks noChangeShapeType="1"/>
            </p:cNvSpPr>
            <p:nvPr userDrawn="1"/>
          </p:nvSpPr>
          <p:spPr bwMode="auto">
            <a:xfrm>
              <a:off x="0" y="4032"/>
              <a:ext cx="5760" cy="0"/>
            </a:xfrm>
            <a:prstGeom prst="line">
              <a:avLst/>
            </a:prstGeom>
            <a:noFill/>
            <a:ln w="3175">
              <a:solidFill>
                <a:srgbClr val="BAE4B3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" name="Line 114"/>
            <p:cNvSpPr>
              <a:spLocks noChangeShapeType="1"/>
            </p:cNvSpPr>
            <p:nvPr userDrawn="1"/>
          </p:nvSpPr>
          <p:spPr bwMode="auto">
            <a:xfrm>
              <a:off x="0" y="3936"/>
              <a:ext cx="5760" cy="0"/>
            </a:xfrm>
            <a:prstGeom prst="line">
              <a:avLst/>
            </a:prstGeom>
            <a:noFill/>
            <a:ln w="3175">
              <a:solidFill>
                <a:srgbClr val="BAE4B3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" name="Line 115"/>
            <p:cNvSpPr>
              <a:spLocks noChangeShapeType="1"/>
            </p:cNvSpPr>
            <p:nvPr userDrawn="1"/>
          </p:nvSpPr>
          <p:spPr bwMode="auto">
            <a:xfrm>
              <a:off x="0" y="3840"/>
              <a:ext cx="5760" cy="0"/>
            </a:xfrm>
            <a:prstGeom prst="line">
              <a:avLst/>
            </a:prstGeom>
            <a:noFill/>
            <a:ln w="3175">
              <a:solidFill>
                <a:srgbClr val="BAE4B3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89" name="Group 116"/>
          <p:cNvGrpSpPr>
            <a:grpSpLocks/>
          </p:cNvGrpSpPr>
          <p:nvPr/>
        </p:nvGrpSpPr>
        <p:grpSpPr bwMode="auto">
          <a:xfrm>
            <a:off x="0" y="2286000"/>
            <a:ext cx="9144000" cy="609600"/>
            <a:chOff x="0" y="3840"/>
            <a:chExt cx="5760" cy="384"/>
          </a:xfrm>
        </p:grpSpPr>
        <p:sp>
          <p:nvSpPr>
            <p:cNvPr id="106" name="Line 117"/>
            <p:cNvSpPr>
              <a:spLocks noChangeShapeType="1"/>
            </p:cNvSpPr>
            <p:nvPr userDrawn="1"/>
          </p:nvSpPr>
          <p:spPr bwMode="auto">
            <a:xfrm>
              <a:off x="0" y="4224"/>
              <a:ext cx="5760" cy="0"/>
            </a:xfrm>
            <a:prstGeom prst="line">
              <a:avLst/>
            </a:prstGeom>
            <a:noFill/>
            <a:ln w="3175">
              <a:solidFill>
                <a:srgbClr val="BAE4B3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" name="Line 118"/>
            <p:cNvSpPr>
              <a:spLocks noChangeShapeType="1"/>
            </p:cNvSpPr>
            <p:nvPr userDrawn="1"/>
          </p:nvSpPr>
          <p:spPr bwMode="auto">
            <a:xfrm>
              <a:off x="0" y="4128"/>
              <a:ext cx="5760" cy="0"/>
            </a:xfrm>
            <a:prstGeom prst="line">
              <a:avLst/>
            </a:prstGeom>
            <a:noFill/>
            <a:ln w="3175">
              <a:solidFill>
                <a:srgbClr val="BAE4B3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" name="Line 119"/>
            <p:cNvSpPr>
              <a:spLocks noChangeShapeType="1"/>
            </p:cNvSpPr>
            <p:nvPr userDrawn="1"/>
          </p:nvSpPr>
          <p:spPr bwMode="auto">
            <a:xfrm>
              <a:off x="0" y="4224"/>
              <a:ext cx="5760" cy="0"/>
            </a:xfrm>
            <a:prstGeom prst="line">
              <a:avLst/>
            </a:prstGeom>
            <a:noFill/>
            <a:ln w="3175">
              <a:solidFill>
                <a:srgbClr val="BAE4B3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" name="Line 120"/>
            <p:cNvSpPr>
              <a:spLocks noChangeShapeType="1"/>
            </p:cNvSpPr>
            <p:nvPr userDrawn="1"/>
          </p:nvSpPr>
          <p:spPr bwMode="auto">
            <a:xfrm>
              <a:off x="0" y="4128"/>
              <a:ext cx="5760" cy="0"/>
            </a:xfrm>
            <a:prstGeom prst="line">
              <a:avLst/>
            </a:prstGeom>
            <a:noFill/>
            <a:ln w="3175">
              <a:solidFill>
                <a:srgbClr val="BAE4B3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" name="Line 121"/>
            <p:cNvSpPr>
              <a:spLocks noChangeShapeType="1"/>
            </p:cNvSpPr>
            <p:nvPr userDrawn="1"/>
          </p:nvSpPr>
          <p:spPr bwMode="auto">
            <a:xfrm>
              <a:off x="0" y="4032"/>
              <a:ext cx="5760" cy="0"/>
            </a:xfrm>
            <a:prstGeom prst="line">
              <a:avLst/>
            </a:prstGeom>
            <a:noFill/>
            <a:ln w="3175">
              <a:solidFill>
                <a:srgbClr val="BAE4B3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" name="Line 122"/>
            <p:cNvSpPr>
              <a:spLocks noChangeShapeType="1"/>
            </p:cNvSpPr>
            <p:nvPr userDrawn="1"/>
          </p:nvSpPr>
          <p:spPr bwMode="auto">
            <a:xfrm>
              <a:off x="0" y="3936"/>
              <a:ext cx="5760" cy="0"/>
            </a:xfrm>
            <a:prstGeom prst="line">
              <a:avLst/>
            </a:prstGeom>
            <a:noFill/>
            <a:ln w="3175">
              <a:solidFill>
                <a:srgbClr val="BAE4B3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" name="Line 123"/>
            <p:cNvSpPr>
              <a:spLocks noChangeShapeType="1"/>
            </p:cNvSpPr>
            <p:nvPr userDrawn="1"/>
          </p:nvSpPr>
          <p:spPr bwMode="auto">
            <a:xfrm>
              <a:off x="0" y="3840"/>
              <a:ext cx="5760" cy="0"/>
            </a:xfrm>
            <a:prstGeom prst="line">
              <a:avLst/>
            </a:prstGeom>
            <a:noFill/>
            <a:ln w="3175">
              <a:solidFill>
                <a:srgbClr val="BAE4B3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97" name="Group 124"/>
          <p:cNvGrpSpPr>
            <a:grpSpLocks/>
          </p:cNvGrpSpPr>
          <p:nvPr/>
        </p:nvGrpSpPr>
        <p:grpSpPr bwMode="auto">
          <a:xfrm>
            <a:off x="0" y="1524000"/>
            <a:ext cx="9144000" cy="609600"/>
            <a:chOff x="0" y="3840"/>
            <a:chExt cx="5760" cy="384"/>
          </a:xfrm>
        </p:grpSpPr>
        <p:sp>
          <p:nvSpPr>
            <p:cNvPr id="114" name="Line 125"/>
            <p:cNvSpPr>
              <a:spLocks noChangeShapeType="1"/>
            </p:cNvSpPr>
            <p:nvPr userDrawn="1"/>
          </p:nvSpPr>
          <p:spPr bwMode="auto">
            <a:xfrm>
              <a:off x="0" y="4224"/>
              <a:ext cx="5760" cy="0"/>
            </a:xfrm>
            <a:prstGeom prst="line">
              <a:avLst/>
            </a:prstGeom>
            <a:noFill/>
            <a:ln w="3175">
              <a:solidFill>
                <a:srgbClr val="BAE4B3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" name="Line 126"/>
            <p:cNvSpPr>
              <a:spLocks noChangeShapeType="1"/>
            </p:cNvSpPr>
            <p:nvPr userDrawn="1"/>
          </p:nvSpPr>
          <p:spPr bwMode="auto">
            <a:xfrm>
              <a:off x="0" y="4128"/>
              <a:ext cx="5760" cy="0"/>
            </a:xfrm>
            <a:prstGeom prst="line">
              <a:avLst/>
            </a:prstGeom>
            <a:noFill/>
            <a:ln w="3175">
              <a:solidFill>
                <a:srgbClr val="BAE4B3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" name="Line 127"/>
            <p:cNvSpPr>
              <a:spLocks noChangeShapeType="1"/>
            </p:cNvSpPr>
            <p:nvPr userDrawn="1"/>
          </p:nvSpPr>
          <p:spPr bwMode="auto">
            <a:xfrm>
              <a:off x="0" y="4224"/>
              <a:ext cx="5760" cy="0"/>
            </a:xfrm>
            <a:prstGeom prst="line">
              <a:avLst/>
            </a:prstGeom>
            <a:noFill/>
            <a:ln w="3175">
              <a:solidFill>
                <a:srgbClr val="BAE4B3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" name="Line 128"/>
            <p:cNvSpPr>
              <a:spLocks noChangeShapeType="1"/>
            </p:cNvSpPr>
            <p:nvPr userDrawn="1"/>
          </p:nvSpPr>
          <p:spPr bwMode="auto">
            <a:xfrm>
              <a:off x="0" y="4128"/>
              <a:ext cx="5760" cy="0"/>
            </a:xfrm>
            <a:prstGeom prst="line">
              <a:avLst/>
            </a:prstGeom>
            <a:noFill/>
            <a:ln w="3175">
              <a:solidFill>
                <a:srgbClr val="BAE4B3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" name="Line 129"/>
            <p:cNvSpPr>
              <a:spLocks noChangeShapeType="1"/>
            </p:cNvSpPr>
            <p:nvPr userDrawn="1"/>
          </p:nvSpPr>
          <p:spPr bwMode="auto">
            <a:xfrm>
              <a:off x="0" y="4032"/>
              <a:ext cx="5760" cy="0"/>
            </a:xfrm>
            <a:prstGeom prst="line">
              <a:avLst/>
            </a:prstGeom>
            <a:noFill/>
            <a:ln w="3175">
              <a:solidFill>
                <a:srgbClr val="BAE4B3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" name="Line 130"/>
            <p:cNvSpPr>
              <a:spLocks noChangeShapeType="1"/>
            </p:cNvSpPr>
            <p:nvPr userDrawn="1"/>
          </p:nvSpPr>
          <p:spPr bwMode="auto">
            <a:xfrm>
              <a:off x="0" y="3936"/>
              <a:ext cx="5760" cy="0"/>
            </a:xfrm>
            <a:prstGeom prst="line">
              <a:avLst/>
            </a:prstGeom>
            <a:noFill/>
            <a:ln w="3175">
              <a:solidFill>
                <a:srgbClr val="BAE4B3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" name="Line 131"/>
            <p:cNvSpPr>
              <a:spLocks noChangeShapeType="1"/>
            </p:cNvSpPr>
            <p:nvPr userDrawn="1"/>
          </p:nvSpPr>
          <p:spPr bwMode="auto">
            <a:xfrm>
              <a:off x="0" y="3840"/>
              <a:ext cx="5760" cy="0"/>
            </a:xfrm>
            <a:prstGeom prst="line">
              <a:avLst/>
            </a:prstGeom>
            <a:noFill/>
            <a:ln w="3175">
              <a:solidFill>
                <a:srgbClr val="BAE4B3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05" name="Group 132"/>
          <p:cNvGrpSpPr>
            <a:grpSpLocks/>
          </p:cNvGrpSpPr>
          <p:nvPr/>
        </p:nvGrpSpPr>
        <p:grpSpPr bwMode="auto">
          <a:xfrm>
            <a:off x="0" y="762000"/>
            <a:ext cx="9144000" cy="609600"/>
            <a:chOff x="0" y="3840"/>
            <a:chExt cx="5760" cy="384"/>
          </a:xfrm>
        </p:grpSpPr>
        <p:sp>
          <p:nvSpPr>
            <p:cNvPr id="122" name="Line 133"/>
            <p:cNvSpPr>
              <a:spLocks noChangeShapeType="1"/>
            </p:cNvSpPr>
            <p:nvPr userDrawn="1"/>
          </p:nvSpPr>
          <p:spPr bwMode="auto">
            <a:xfrm>
              <a:off x="0" y="4224"/>
              <a:ext cx="5760" cy="0"/>
            </a:xfrm>
            <a:prstGeom prst="line">
              <a:avLst/>
            </a:prstGeom>
            <a:noFill/>
            <a:ln w="3175">
              <a:solidFill>
                <a:srgbClr val="BAE4B3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" name="Line 134"/>
            <p:cNvSpPr>
              <a:spLocks noChangeShapeType="1"/>
            </p:cNvSpPr>
            <p:nvPr userDrawn="1"/>
          </p:nvSpPr>
          <p:spPr bwMode="auto">
            <a:xfrm>
              <a:off x="0" y="4128"/>
              <a:ext cx="5760" cy="0"/>
            </a:xfrm>
            <a:prstGeom prst="line">
              <a:avLst/>
            </a:prstGeom>
            <a:noFill/>
            <a:ln w="3175">
              <a:solidFill>
                <a:srgbClr val="BAE4B3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" name="Line 135"/>
            <p:cNvSpPr>
              <a:spLocks noChangeShapeType="1"/>
            </p:cNvSpPr>
            <p:nvPr userDrawn="1"/>
          </p:nvSpPr>
          <p:spPr bwMode="auto">
            <a:xfrm>
              <a:off x="0" y="4224"/>
              <a:ext cx="5760" cy="0"/>
            </a:xfrm>
            <a:prstGeom prst="line">
              <a:avLst/>
            </a:prstGeom>
            <a:noFill/>
            <a:ln w="3175">
              <a:solidFill>
                <a:srgbClr val="BAE4B3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" name="Line 136"/>
            <p:cNvSpPr>
              <a:spLocks noChangeShapeType="1"/>
            </p:cNvSpPr>
            <p:nvPr userDrawn="1"/>
          </p:nvSpPr>
          <p:spPr bwMode="auto">
            <a:xfrm>
              <a:off x="0" y="4128"/>
              <a:ext cx="5760" cy="0"/>
            </a:xfrm>
            <a:prstGeom prst="line">
              <a:avLst/>
            </a:prstGeom>
            <a:noFill/>
            <a:ln w="3175">
              <a:solidFill>
                <a:srgbClr val="BAE4B3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" name="Line 137"/>
            <p:cNvSpPr>
              <a:spLocks noChangeShapeType="1"/>
            </p:cNvSpPr>
            <p:nvPr userDrawn="1"/>
          </p:nvSpPr>
          <p:spPr bwMode="auto">
            <a:xfrm>
              <a:off x="0" y="4032"/>
              <a:ext cx="5760" cy="0"/>
            </a:xfrm>
            <a:prstGeom prst="line">
              <a:avLst/>
            </a:prstGeom>
            <a:noFill/>
            <a:ln w="3175">
              <a:solidFill>
                <a:srgbClr val="BAE4B3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" name="Line 138"/>
            <p:cNvSpPr>
              <a:spLocks noChangeShapeType="1"/>
            </p:cNvSpPr>
            <p:nvPr userDrawn="1"/>
          </p:nvSpPr>
          <p:spPr bwMode="auto">
            <a:xfrm>
              <a:off x="0" y="3936"/>
              <a:ext cx="5760" cy="0"/>
            </a:xfrm>
            <a:prstGeom prst="line">
              <a:avLst/>
            </a:prstGeom>
            <a:noFill/>
            <a:ln w="3175">
              <a:solidFill>
                <a:srgbClr val="BAE4B3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" name="Line 139"/>
            <p:cNvSpPr>
              <a:spLocks noChangeShapeType="1"/>
            </p:cNvSpPr>
            <p:nvPr userDrawn="1"/>
          </p:nvSpPr>
          <p:spPr bwMode="auto">
            <a:xfrm>
              <a:off x="0" y="3840"/>
              <a:ext cx="5760" cy="0"/>
            </a:xfrm>
            <a:prstGeom prst="line">
              <a:avLst/>
            </a:prstGeom>
            <a:noFill/>
            <a:ln w="3175">
              <a:solidFill>
                <a:srgbClr val="BAE4B3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13" name="Group 140"/>
          <p:cNvGrpSpPr>
            <a:grpSpLocks/>
          </p:cNvGrpSpPr>
          <p:nvPr/>
        </p:nvGrpSpPr>
        <p:grpSpPr bwMode="auto">
          <a:xfrm>
            <a:off x="0" y="0"/>
            <a:ext cx="9144000" cy="609600"/>
            <a:chOff x="0" y="3840"/>
            <a:chExt cx="5760" cy="384"/>
          </a:xfrm>
        </p:grpSpPr>
        <p:sp>
          <p:nvSpPr>
            <p:cNvPr id="130" name="Line 141"/>
            <p:cNvSpPr>
              <a:spLocks noChangeShapeType="1"/>
            </p:cNvSpPr>
            <p:nvPr userDrawn="1"/>
          </p:nvSpPr>
          <p:spPr bwMode="auto">
            <a:xfrm>
              <a:off x="0" y="4224"/>
              <a:ext cx="5760" cy="0"/>
            </a:xfrm>
            <a:prstGeom prst="line">
              <a:avLst/>
            </a:prstGeom>
            <a:noFill/>
            <a:ln w="3175">
              <a:solidFill>
                <a:srgbClr val="BAE4B3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" name="Line 142"/>
            <p:cNvSpPr>
              <a:spLocks noChangeShapeType="1"/>
            </p:cNvSpPr>
            <p:nvPr userDrawn="1"/>
          </p:nvSpPr>
          <p:spPr bwMode="auto">
            <a:xfrm>
              <a:off x="0" y="4128"/>
              <a:ext cx="5760" cy="0"/>
            </a:xfrm>
            <a:prstGeom prst="line">
              <a:avLst/>
            </a:prstGeom>
            <a:noFill/>
            <a:ln w="3175">
              <a:solidFill>
                <a:srgbClr val="BAE4B3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" name="Line 143"/>
            <p:cNvSpPr>
              <a:spLocks noChangeShapeType="1"/>
            </p:cNvSpPr>
            <p:nvPr userDrawn="1"/>
          </p:nvSpPr>
          <p:spPr bwMode="auto">
            <a:xfrm>
              <a:off x="0" y="4224"/>
              <a:ext cx="5760" cy="0"/>
            </a:xfrm>
            <a:prstGeom prst="line">
              <a:avLst/>
            </a:prstGeom>
            <a:noFill/>
            <a:ln w="3175">
              <a:solidFill>
                <a:srgbClr val="BAE4B3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" name="Line 144"/>
            <p:cNvSpPr>
              <a:spLocks noChangeShapeType="1"/>
            </p:cNvSpPr>
            <p:nvPr userDrawn="1"/>
          </p:nvSpPr>
          <p:spPr bwMode="auto">
            <a:xfrm>
              <a:off x="0" y="4128"/>
              <a:ext cx="5760" cy="0"/>
            </a:xfrm>
            <a:prstGeom prst="line">
              <a:avLst/>
            </a:prstGeom>
            <a:noFill/>
            <a:ln w="3175">
              <a:solidFill>
                <a:srgbClr val="BAE4B3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" name="Line 145"/>
            <p:cNvSpPr>
              <a:spLocks noChangeShapeType="1"/>
            </p:cNvSpPr>
            <p:nvPr userDrawn="1"/>
          </p:nvSpPr>
          <p:spPr bwMode="auto">
            <a:xfrm>
              <a:off x="0" y="4032"/>
              <a:ext cx="5760" cy="0"/>
            </a:xfrm>
            <a:prstGeom prst="line">
              <a:avLst/>
            </a:prstGeom>
            <a:noFill/>
            <a:ln w="3175">
              <a:solidFill>
                <a:srgbClr val="BAE4B3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5" name="Line 146"/>
            <p:cNvSpPr>
              <a:spLocks noChangeShapeType="1"/>
            </p:cNvSpPr>
            <p:nvPr userDrawn="1"/>
          </p:nvSpPr>
          <p:spPr bwMode="auto">
            <a:xfrm>
              <a:off x="0" y="3936"/>
              <a:ext cx="5760" cy="0"/>
            </a:xfrm>
            <a:prstGeom prst="line">
              <a:avLst/>
            </a:prstGeom>
            <a:noFill/>
            <a:ln w="3175">
              <a:solidFill>
                <a:srgbClr val="BAE4B3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6" name="Line 147"/>
            <p:cNvSpPr>
              <a:spLocks noChangeShapeType="1"/>
            </p:cNvSpPr>
            <p:nvPr userDrawn="1"/>
          </p:nvSpPr>
          <p:spPr bwMode="auto">
            <a:xfrm>
              <a:off x="0" y="3840"/>
              <a:ext cx="5760" cy="0"/>
            </a:xfrm>
            <a:prstGeom prst="line">
              <a:avLst/>
            </a:prstGeom>
            <a:noFill/>
            <a:ln w="3175">
              <a:solidFill>
                <a:srgbClr val="BAE4B3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57188" y="0"/>
            <a:ext cx="8426450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8775" y="935038"/>
            <a:ext cx="8424863" cy="554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37" name="Rectangle 13"/>
          <p:cNvSpPr>
            <a:spLocks noChangeArrowheads="1"/>
          </p:cNvSpPr>
          <p:nvPr/>
        </p:nvSpPr>
        <p:spPr bwMode="auto">
          <a:xfrm>
            <a:off x="8474075" y="655637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r" eaLnBrk="0" hangingPunct="0">
              <a:spcBef>
                <a:spcPct val="0"/>
              </a:spcBef>
            </a:pPr>
            <a:fld id="{3F27FFC1-0043-324A-8520-D16CB85550E5}" type="slidenum">
              <a:rPr lang="en-US" sz="900">
                <a:latin typeface="Calibri" charset="0"/>
                <a:ea typeface="Calibri" charset="0"/>
                <a:cs typeface="Calibri" charset="0"/>
              </a:rPr>
              <a:pPr algn="r" eaLnBrk="0" hangingPunct="0">
                <a:spcBef>
                  <a:spcPct val="0"/>
                </a:spcBef>
              </a:pPr>
              <a:t>‹#›</a:t>
            </a:fld>
            <a:endParaRPr lang="en-US" sz="900">
              <a:latin typeface="Calibri" charset="0"/>
              <a:ea typeface="Calibri" charset="0"/>
              <a:cs typeface="Calibri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r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rgbClr val="08519C"/>
          </a:solidFill>
          <a:latin typeface="Calibri"/>
          <a:ea typeface="ＭＳ Ｐゴシック" charset="-128"/>
          <a:cs typeface="Calibri"/>
        </a:defRPr>
      </a:lvl1pPr>
      <a:lvl2pPr algn="r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rgbClr val="08519C"/>
          </a:solidFill>
          <a:latin typeface="Calibri" charset="0"/>
          <a:ea typeface="ＭＳ Ｐゴシック" charset="-128"/>
          <a:cs typeface="ＭＳ Ｐゴシック" charset="-128"/>
        </a:defRPr>
      </a:lvl2pPr>
      <a:lvl3pPr algn="r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rgbClr val="08519C"/>
          </a:solidFill>
          <a:latin typeface="Calibri" charset="0"/>
          <a:ea typeface="ＭＳ Ｐゴシック" charset="-128"/>
          <a:cs typeface="ＭＳ Ｐゴシック" charset="-128"/>
        </a:defRPr>
      </a:lvl3pPr>
      <a:lvl4pPr algn="r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rgbClr val="08519C"/>
          </a:solidFill>
          <a:latin typeface="Calibri" charset="0"/>
          <a:ea typeface="ＭＳ Ｐゴシック" charset="-128"/>
          <a:cs typeface="ＭＳ Ｐゴシック" charset="-128"/>
        </a:defRPr>
      </a:lvl4pPr>
      <a:lvl5pPr algn="r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rgbClr val="08519C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charset="0"/>
          <a:ea typeface="ＭＳ Ｐゴシック" charset="-128"/>
          <a:cs typeface="ＭＳ Ｐゴシック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charset="0"/>
          <a:ea typeface="ＭＳ Ｐゴシック" charset="-128"/>
          <a:cs typeface="ＭＳ Ｐゴシック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charset="0"/>
          <a:ea typeface="ＭＳ Ｐゴシック" charset="-128"/>
          <a:cs typeface="ＭＳ Ｐゴシック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charset="0"/>
          <a:ea typeface="ＭＳ Ｐゴシック" charset="-128"/>
          <a:cs typeface="ＭＳ Ｐゴシック" charset="-128"/>
        </a:defRPr>
      </a:lvl9pPr>
    </p:titleStyle>
    <p:bodyStyle>
      <a:lvl1pPr marL="179388" indent="-215900" algn="l" rtl="0" eaLnBrk="1" fontAlgn="base" hangingPunct="1">
        <a:spcBef>
          <a:spcPts val="500"/>
        </a:spcBef>
        <a:spcAft>
          <a:spcPct val="0"/>
        </a:spcAft>
        <a:buClr>
          <a:srgbClr val="BDD7E7"/>
        </a:buClr>
        <a:buFont typeface="Wingdings" charset="2"/>
        <a:buChar char="§"/>
        <a:defRPr sz="2400">
          <a:solidFill>
            <a:srgbClr val="08519C"/>
          </a:solidFill>
          <a:latin typeface="Calibri"/>
          <a:ea typeface="ＭＳ Ｐゴシック" charset="-128"/>
          <a:cs typeface="Calibri"/>
        </a:defRPr>
      </a:lvl1pPr>
      <a:lvl2pPr marL="539750" indent="-215900" algn="l" rtl="0" eaLnBrk="1" fontAlgn="base" hangingPunct="1">
        <a:spcBef>
          <a:spcPts val="400"/>
        </a:spcBef>
        <a:spcAft>
          <a:spcPct val="0"/>
        </a:spcAft>
        <a:buClr>
          <a:srgbClr val="BDD7E7"/>
        </a:buClr>
        <a:buFont typeface="Wingdings" charset="2"/>
        <a:buChar char="§"/>
        <a:defRPr sz="2400">
          <a:solidFill>
            <a:srgbClr val="08519C"/>
          </a:solidFill>
          <a:latin typeface="Calibri"/>
          <a:ea typeface="ＭＳ Ｐゴシック" charset="-128"/>
          <a:cs typeface="Calibri"/>
        </a:defRPr>
      </a:lvl2pPr>
      <a:lvl3pPr marL="898525" indent="-215900" algn="l" rtl="0" eaLnBrk="1" fontAlgn="base" hangingPunct="1">
        <a:spcBef>
          <a:spcPts val="300"/>
        </a:spcBef>
        <a:spcAft>
          <a:spcPct val="0"/>
        </a:spcAft>
        <a:buClr>
          <a:srgbClr val="BDD7E7"/>
        </a:buClr>
        <a:buFont typeface="Wingdings" charset="2"/>
        <a:buChar char="§"/>
        <a:defRPr sz="2000">
          <a:solidFill>
            <a:srgbClr val="08519C"/>
          </a:solidFill>
          <a:latin typeface="Calibri"/>
          <a:ea typeface="ＭＳ Ｐゴシック" charset="-128"/>
          <a:cs typeface="Calibri"/>
        </a:defRPr>
      </a:lvl3pPr>
      <a:lvl4pPr marL="1258888" indent="-215900" algn="l" rtl="0" eaLnBrk="1" fontAlgn="base" hangingPunct="1">
        <a:spcBef>
          <a:spcPts val="200"/>
        </a:spcBef>
        <a:spcAft>
          <a:spcPct val="0"/>
        </a:spcAft>
        <a:buClr>
          <a:srgbClr val="BDD7E7"/>
        </a:buClr>
        <a:buFont typeface="Wingdings" charset="2"/>
        <a:buChar char="§"/>
        <a:defRPr>
          <a:solidFill>
            <a:srgbClr val="08519C"/>
          </a:solidFill>
          <a:latin typeface="Calibri"/>
          <a:ea typeface="ＭＳ Ｐゴシック" charset="-128"/>
          <a:cs typeface="Calibri"/>
        </a:defRPr>
      </a:lvl4pPr>
      <a:lvl5pPr marL="1619250" indent="-215900" algn="l" rtl="0" eaLnBrk="1" fontAlgn="base" hangingPunct="1">
        <a:spcBef>
          <a:spcPts val="200"/>
        </a:spcBef>
        <a:spcAft>
          <a:spcPct val="0"/>
        </a:spcAft>
        <a:buClr>
          <a:srgbClr val="BDD7E7"/>
        </a:buClr>
        <a:buFont typeface="Wingdings" charset="2"/>
        <a:buChar char="§"/>
        <a:defRPr sz="1600">
          <a:solidFill>
            <a:srgbClr val="08519C"/>
          </a:solidFill>
          <a:latin typeface="Calibri"/>
          <a:ea typeface="ＭＳ Ｐゴシック" charset="-128"/>
          <a:cs typeface="Calibri"/>
        </a:defRPr>
      </a:lvl5pPr>
      <a:lvl6pPr marL="2574925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6pPr>
      <a:lvl7pPr marL="3032125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7pPr>
      <a:lvl8pPr marL="3489325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8pPr>
      <a:lvl9pPr marL="3946525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tags" Target="../tags/tag6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tags" Target="../tags/tag7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tags" Target="../tags/tag8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tags" Target="../tags/tag2.xml"/><Relationship Id="rId2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tags" Target="../tags/tag3.xml"/><Relationship Id="rId2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tags" Target="../tags/tag4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tags" Target="../tags/tag5.xml"/><Relationship Id="rId2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91898" y="1574800"/>
            <a:ext cx="6478083" cy="963714"/>
          </a:xfrm>
        </p:spPr>
        <p:txBody>
          <a:bodyPr anchor="ctr"/>
          <a:lstStyle/>
          <a:p>
            <a:pPr>
              <a:spcAft>
                <a:spcPts val="600"/>
              </a:spcAft>
            </a:pPr>
            <a:r>
              <a:rPr lang="en-US" dirty="0" smtClean="0"/>
              <a:t>Task Mapping and Partition Allocation for</a:t>
            </a:r>
            <a:br>
              <a:rPr lang="en-US" dirty="0" smtClean="0"/>
            </a:br>
            <a:r>
              <a:rPr lang="en-US" dirty="0" smtClean="0"/>
              <a:t>Mixed-Criticality Real-Time Systems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91898" y="2471406"/>
            <a:ext cx="6486071" cy="917796"/>
          </a:xfrm>
        </p:spPr>
        <p:txBody>
          <a:bodyPr/>
          <a:lstStyle/>
          <a:p>
            <a:r>
              <a:rPr lang="en-US" dirty="0" err="1" smtClean="0"/>
              <a:t>Domițian</a:t>
            </a:r>
            <a:r>
              <a:rPr lang="en-US" dirty="0" smtClean="0"/>
              <a:t> </a:t>
            </a:r>
            <a:r>
              <a:rPr lang="en-US" dirty="0" err="1" smtClean="0"/>
              <a:t>Tămaș-Selicean</a:t>
            </a:r>
            <a:r>
              <a:rPr lang="en-US" dirty="0" smtClean="0"/>
              <a:t> and Paul Pop</a:t>
            </a:r>
          </a:p>
          <a:p>
            <a:r>
              <a:rPr lang="en-US" dirty="0" smtClean="0"/>
              <a:t>Technical University of Denmark</a:t>
            </a:r>
            <a:endParaRPr lang="en-US" dirty="0"/>
          </a:p>
        </p:txBody>
      </p:sp>
      <p:pic>
        <p:nvPicPr>
          <p:cNvPr id="4" name="Picture 3" descr="logoRecomp_v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898" y="3980142"/>
            <a:ext cx="2039044" cy="1645957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advTm="2583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Motivational Example 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1200" y="1296492"/>
            <a:ext cx="7585710" cy="5147945"/>
          </a:xfrm>
          <a:prstGeom prst="rect">
            <a:avLst/>
          </a:prstGeom>
        </p:spPr>
      </p:pic>
      <p:sp>
        <p:nvSpPr>
          <p:cNvPr id="6" name="Curved Left Arrow 5"/>
          <p:cNvSpPr/>
          <p:nvPr/>
        </p:nvSpPr>
        <p:spPr bwMode="auto">
          <a:xfrm>
            <a:off x="7404100" y="2844800"/>
            <a:ext cx="808038" cy="1393965"/>
          </a:xfrm>
          <a:prstGeom prst="curvedLef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0" y="3848099"/>
            <a:ext cx="9144000" cy="2596337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charset="0"/>
              <a:ea typeface="ＭＳ Ｐゴシック" charset="-128"/>
              <a:cs typeface="ＭＳ Ｐゴシック" charset="-128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2800" y="1296000"/>
            <a:ext cx="7550785" cy="51200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Motivational Example </a:t>
            </a:r>
            <a:endParaRPr lang="en-US" dirty="0"/>
          </a:p>
        </p:txBody>
      </p:sp>
      <p:sp>
        <p:nvSpPr>
          <p:cNvPr id="7" name="Curved Left Arrow 6"/>
          <p:cNvSpPr/>
          <p:nvPr/>
        </p:nvSpPr>
        <p:spPr bwMode="auto">
          <a:xfrm>
            <a:off x="7405200" y="2894800"/>
            <a:ext cx="808038" cy="1393965"/>
          </a:xfrm>
          <a:prstGeom prst="curvedLef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0" y="3848099"/>
            <a:ext cx="9144000" cy="2596337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charset="0"/>
              <a:ea typeface="ＭＳ Ｐゴシック" charset="-128"/>
              <a:cs typeface="ＭＳ Ｐゴシック" charset="-128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Optimization Strategy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Mapping and Time-Partitioning Optimization (MTPO) strategy:</a:t>
            </a:r>
          </a:p>
          <a:p>
            <a:pPr lvl="1"/>
            <a:r>
              <a:rPr lang="en-US" dirty="0" err="1" smtClean="0"/>
              <a:t>Tabu</a:t>
            </a:r>
            <a:r>
              <a:rPr lang="en-US" dirty="0" smtClean="0"/>
              <a:t> Search meta-heuristic</a:t>
            </a:r>
          </a:p>
          <a:p>
            <a:pPr lvl="2"/>
            <a:r>
              <a:rPr lang="en-US" dirty="0" smtClean="0"/>
              <a:t>The mapping of tasks to processors</a:t>
            </a:r>
          </a:p>
          <a:p>
            <a:pPr lvl="2"/>
            <a:r>
              <a:rPr lang="en-US" dirty="0" smtClean="0"/>
              <a:t>The sequence and length of partition slices on each PE</a:t>
            </a:r>
          </a:p>
          <a:p>
            <a:pPr lvl="2"/>
            <a:r>
              <a:rPr lang="en-US" dirty="0" smtClean="0"/>
              <a:t>The assignment of tasks to partitions</a:t>
            </a:r>
          </a:p>
          <a:p>
            <a:pPr lvl="1"/>
            <a:r>
              <a:rPr lang="en-US" dirty="0" smtClean="0"/>
              <a:t>List scheduling</a:t>
            </a:r>
          </a:p>
          <a:p>
            <a:pPr lvl="2"/>
            <a:r>
              <a:rPr lang="en-US" dirty="0" smtClean="0"/>
              <a:t>The schedule for the applications</a:t>
            </a:r>
          </a:p>
          <a:p>
            <a:pPr lvl="2"/>
            <a:endParaRPr lang="en-US" dirty="0" smtClean="0"/>
          </a:p>
          <a:p>
            <a:r>
              <a:rPr lang="en-US" dirty="0" err="1" smtClean="0"/>
              <a:t>Tabu</a:t>
            </a:r>
            <a:r>
              <a:rPr lang="en-US" dirty="0" smtClean="0"/>
              <a:t> Search</a:t>
            </a:r>
          </a:p>
          <a:p>
            <a:pPr lvl="1"/>
            <a:r>
              <a:rPr lang="en-US" dirty="0" smtClean="0"/>
              <a:t>Minimizes the cost function</a:t>
            </a:r>
          </a:p>
          <a:p>
            <a:pPr lvl="1"/>
            <a:r>
              <a:rPr lang="en-US" dirty="0" smtClean="0"/>
              <a:t>Explores the solution space using design transformations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Optimization Strategy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Degree of </a:t>
            </a:r>
            <a:r>
              <a:rPr lang="en-US" dirty="0" err="1" smtClean="0"/>
              <a:t>schedulability</a:t>
            </a:r>
            <a:endParaRPr lang="en-US" dirty="0" smtClean="0"/>
          </a:p>
          <a:p>
            <a:pPr lvl="1"/>
            <a:r>
              <a:rPr lang="en-US" dirty="0" smtClean="0"/>
              <a:t>Captures the difference between the worst-case response time and the deadline</a:t>
            </a:r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r>
              <a:rPr lang="en-US" dirty="0" smtClean="0"/>
              <a:t>Cost Function</a:t>
            </a:r>
          </a:p>
        </p:txBody>
      </p:sp>
      <p:pic>
        <p:nvPicPr>
          <p:cNvPr id="6" name="Picture 5" descr="costfunction2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1700" y="3441700"/>
            <a:ext cx="6860540" cy="939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Optimization Strategy: Design Transformations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88" y="1394884"/>
            <a:ext cx="8426450" cy="43274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Optimization Strategy: Design Transformations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811" y="1397000"/>
            <a:ext cx="8770189" cy="38994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Optimization Strategy: Design Transformations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888" y="1392238"/>
            <a:ext cx="8782707" cy="4104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Optimization Strategy: Design Transformations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988" y="1397001"/>
            <a:ext cx="8747674" cy="4068000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462" y="1397001"/>
            <a:ext cx="8602544" cy="3816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Optimization Strategy: Design Transformations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535462" y="5753100"/>
            <a:ext cx="8248176" cy="723899"/>
          </a:xfrm>
        </p:spPr>
        <p:txBody>
          <a:bodyPr/>
          <a:lstStyle/>
          <a:p>
            <a:r>
              <a:rPr lang="en-US" dirty="0" smtClean="0"/>
              <a:t>Task re-assignment</a:t>
            </a:r>
          </a:p>
          <a:p>
            <a:pPr lvl="1"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Experimental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Benchmarks</a:t>
            </a:r>
          </a:p>
          <a:p>
            <a:pPr lvl="1"/>
            <a:r>
              <a:rPr lang="en-US" dirty="0" smtClean="0"/>
              <a:t>5 synthetic </a:t>
            </a:r>
          </a:p>
          <a:p>
            <a:pPr lvl="1"/>
            <a:r>
              <a:rPr lang="en-US" dirty="0" smtClean="0"/>
              <a:t>3 real life test cases from E3S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r>
              <a:rPr lang="en-US" dirty="0" smtClean="0"/>
              <a:t>MTPO compared to:</a:t>
            </a:r>
          </a:p>
          <a:p>
            <a:pPr lvl="1"/>
            <a:r>
              <a:rPr lang="en-US" dirty="0" smtClean="0"/>
              <a:t>MO+TPO </a:t>
            </a:r>
          </a:p>
          <a:p>
            <a:pPr lvl="2"/>
            <a:r>
              <a:rPr lang="en-US" dirty="0" smtClean="0"/>
              <a:t>Optimization where first we do a mapping optimization, </a:t>
            </a:r>
          </a:p>
          <a:p>
            <a:pPr lvl="2">
              <a:buNone/>
            </a:pPr>
            <a:r>
              <a:rPr lang="en-US" dirty="0" smtClean="0"/>
              <a:t>	without considering partitioning (MO), and then we perform </a:t>
            </a:r>
          </a:p>
          <a:p>
            <a:pPr lvl="2">
              <a:buNone/>
            </a:pPr>
            <a:r>
              <a:rPr lang="en-US" dirty="0" smtClean="0"/>
              <a:t>	a partitioning optimization, considering the mapping </a:t>
            </a:r>
          </a:p>
          <a:p>
            <a:pPr lvl="2">
              <a:buNone/>
            </a:pPr>
            <a:r>
              <a:rPr lang="en-US" dirty="0" smtClean="0"/>
              <a:t>	obtained previously as fixed (TPO)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Motivation</a:t>
            </a:r>
          </a:p>
          <a:p>
            <a:pPr lvl="3"/>
            <a:endParaRPr lang="en-US" dirty="0" smtClean="0"/>
          </a:p>
          <a:p>
            <a:r>
              <a:rPr lang="en-US" dirty="0" smtClean="0"/>
              <a:t>System and application models</a:t>
            </a:r>
          </a:p>
          <a:p>
            <a:pPr lvl="3"/>
            <a:endParaRPr lang="en-US" dirty="0" smtClean="0"/>
          </a:p>
          <a:p>
            <a:r>
              <a:rPr lang="en-US" dirty="0" smtClean="0"/>
              <a:t>Problem formulation and example</a:t>
            </a:r>
          </a:p>
          <a:p>
            <a:pPr lvl="3"/>
            <a:endParaRPr lang="en-US" dirty="0" smtClean="0"/>
          </a:p>
          <a:p>
            <a:r>
              <a:rPr lang="en-US" dirty="0" smtClean="0"/>
              <a:t>Optimization strategy</a:t>
            </a:r>
          </a:p>
          <a:p>
            <a:pPr lvl="3"/>
            <a:endParaRPr lang="en-US" dirty="0" smtClean="0"/>
          </a:p>
          <a:p>
            <a:r>
              <a:rPr lang="en-US" dirty="0" smtClean="0"/>
              <a:t>Experimental results</a:t>
            </a:r>
          </a:p>
          <a:p>
            <a:pPr lvl="3"/>
            <a:endParaRPr lang="en-US" dirty="0" smtClean="0"/>
          </a:p>
          <a:p>
            <a:r>
              <a:rPr lang="en-US" dirty="0" smtClean="0"/>
              <a:t>Conclusions</a:t>
            </a:r>
          </a:p>
        </p:txBody>
      </p:sp>
    </p:spTree>
  </p:cSld>
  <p:clrMapOvr>
    <a:masterClrMapping/>
  </p:clrMapOvr>
  <p:transition xmlns:p14="http://schemas.microsoft.com/office/powerpoint/2010/main" advTm="1783"/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Experimental Results</a:t>
            </a:r>
            <a:endParaRPr lang="en-US" dirty="0"/>
          </a:p>
        </p:txBody>
      </p:sp>
      <p:pic>
        <p:nvPicPr>
          <p:cNvPr id="8" name="Picture 7" descr="Screen shot 2011-12-09 at 7.27.21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200" y="1706042"/>
            <a:ext cx="8811116" cy="332315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auto">
          <a:xfrm flipV="1">
            <a:off x="0" y="2552700"/>
            <a:ext cx="9144000" cy="2857500"/>
          </a:xfrm>
          <a:prstGeom prst="rect">
            <a:avLst/>
          </a:prstGeom>
          <a:solidFill>
            <a:schemeClr val="bg1">
              <a:alpha val="63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charset="0"/>
              <a:ea typeface="ＭＳ Ｐゴシック" charset="-128"/>
              <a:cs typeface="ＭＳ Ｐゴシック" charset="-128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0" y="2171700"/>
            <a:ext cx="9144000" cy="3924300"/>
            <a:chOff x="0" y="2171700"/>
            <a:chExt cx="9144000" cy="3924300"/>
          </a:xfrm>
        </p:grpSpPr>
        <p:sp>
          <p:nvSpPr>
            <p:cNvPr id="10" name="Rectangle 9"/>
            <p:cNvSpPr/>
            <p:nvPr/>
          </p:nvSpPr>
          <p:spPr bwMode="auto">
            <a:xfrm flipV="1">
              <a:off x="0" y="2171700"/>
              <a:ext cx="9144000" cy="1727200"/>
            </a:xfrm>
            <a:prstGeom prst="rect">
              <a:avLst/>
            </a:prstGeom>
            <a:solidFill>
              <a:schemeClr val="bg1">
                <a:alpha val="63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1" name="Rectangle 10"/>
            <p:cNvSpPr/>
            <p:nvPr/>
          </p:nvSpPr>
          <p:spPr bwMode="auto">
            <a:xfrm flipV="1">
              <a:off x="0" y="4368800"/>
              <a:ext cx="9144000" cy="1727200"/>
            </a:xfrm>
            <a:prstGeom prst="rect">
              <a:avLst/>
            </a:prstGeom>
            <a:solidFill>
              <a:schemeClr val="bg1">
                <a:alpha val="63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charset="0"/>
                <a:ea typeface="ＭＳ Ｐゴシック" charset="-128"/>
                <a:cs typeface="ＭＳ Ｐゴシック" charset="-128"/>
              </a:endParaRPr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1" animBg="1"/>
      <p:bldP spid="9" grpId="2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Mixed-criticality systems, with applications of different </a:t>
            </a:r>
          </a:p>
          <a:p>
            <a:pPr>
              <a:buNone/>
            </a:pPr>
            <a:r>
              <a:rPr lang="en-US" dirty="0" smtClean="0"/>
              <a:t>	criticalities running on the same processors, are implemented using a partitioned architecture.</a:t>
            </a:r>
          </a:p>
          <a:p>
            <a:pPr>
              <a:buNone/>
            </a:pPr>
            <a:r>
              <a:rPr lang="en-US" dirty="0" smtClean="0"/>
              <a:t> </a:t>
            </a:r>
          </a:p>
          <a:p>
            <a:r>
              <a:rPr lang="en-US" dirty="0" smtClean="0"/>
              <a:t>Optimizing the time partitions and the task allocation to partitions leads to schedulable solutions with improved resource utilization.</a:t>
            </a:r>
          </a:p>
          <a:p>
            <a:endParaRPr lang="en-US" dirty="0" smtClean="0"/>
          </a:p>
          <a:p>
            <a:r>
              <a:rPr lang="en-US" dirty="0" smtClean="0"/>
              <a:t>We proposed a </a:t>
            </a:r>
            <a:r>
              <a:rPr lang="en-US" dirty="0" err="1" smtClean="0"/>
              <a:t>Tabu</a:t>
            </a:r>
            <a:r>
              <a:rPr lang="en-US" dirty="0" smtClean="0"/>
              <a:t> Search based optimization algorithm.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01800" y="935038"/>
            <a:ext cx="7081838" cy="5541962"/>
          </a:xfrm>
        </p:spPr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err="1" smtClean="0"/>
              <a:t>Domițian</a:t>
            </a:r>
            <a:r>
              <a:rPr lang="en-US" dirty="0" smtClean="0"/>
              <a:t> </a:t>
            </a:r>
            <a:r>
              <a:rPr lang="en-US" dirty="0" err="1" smtClean="0"/>
              <a:t>Tămaș-Selicean</a:t>
            </a:r>
            <a:r>
              <a:rPr lang="en-US" dirty="0" smtClean="0"/>
              <a:t> </a:t>
            </a:r>
          </a:p>
          <a:p>
            <a:pPr>
              <a:buNone/>
            </a:pPr>
            <a:r>
              <a:rPr lang="en-US" dirty="0" err="1" smtClean="0"/>
              <a:t>dota@imm.dtu.dk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88" y="947738"/>
            <a:ext cx="8424864" cy="1376362"/>
          </a:xfrm>
        </p:spPr>
        <p:txBody>
          <a:bodyPr/>
          <a:lstStyle/>
          <a:p>
            <a:pPr lvl="0"/>
            <a:r>
              <a:rPr lang="en-US" b="1" dirty="0" smtClean="0"/>
              <a:t>Safety</a:t>
            </a:r>
            <a:r>
              <a:rPr lang="en-US" dirty="0" smtClean="0"/>
              <a:t> is the property of a system that will not endanger human life or the environment</a:t>
            </a:r>
          </a:p>
          <a:p>
            <a:pPr lvl="0"/>
            <a:r>
              <a:rPr lang="en-US" dirty="0" smtClean="0"/>
              <a:t>A safety-related system needs to be </a:t>
            </a:r>
            <a:r>
              <a:rPr lang="en-US" b="1" dirty="0" smtClean="0"/>
              <a:t>certified</a:t>
            </a:r>
            <a:endParaRPr lang="en-US" dirty="0" smtClean="0"/>
          </a:p>
          <a:p>
            <a:endParaRPr lang="en-US" dirty="0" smtClean="0"/>
          </a:p>
        </p:txBody>
      </p:sp>
      <p:sp>
        <p:nvSpPr>
          <p:cNvPr id="26" name="Content Placeholder 2"/>
          <p:cNvSpPr txBox="1">
            <a:spLocks/>
          </p:cNvSpPr>
          <p:nvPr/>
        </p:nvSpPr>
        <p:spPr bwMode="auto">
          <a:xfrm>
            <a:off x="357188" y="719138"/>
            <a:ext cx="8426450" cy="861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9388" lvl="0" indent="-215900" defTabSz="914400" fontAlgn="base">
              <a:spcBef>
                <a:spcPts val="500"/>
              </a:spcBef>
              <a:spcAft>
                <a:spcPct val="0"/>
              </a:spcAft>
              <a:buClr>
                <a:srgbClr val="BDD7E7"/>
              </a:buClr>
              <a:buFont typeface="Wingdings" charset="2"/>
              <a:buChar char="§"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08519C"/>
              </a:solidFill>
              <a:effectLst/>
              <a:uLnTx/>
              <a:uFillTx/>
              <a:latin typeface="Calibri"/>
              <a:ea typeface="ＭＳ Ｐゴシック" charset="-128"/>
              <a:cs typeface="Calibri"/>
            </a:endParaRPr>
          </a:p>
        </p:txBody>
      </p:sp>
      <p:sp>
        <p:nvSpPr>
          <p:cNvPr id="108" name="Content Placeholder 2"/>
          <p:cNvSpPr txBox="1">
            <a:spLocks/>
          </p:cNvSpPr>
          <p:nvPr/>
        </p:nvSpPr>
        <p:spPr bwMode="auto">
          <a:xfrm>
            <a:off x="358774" y="2159000"/>
            <a:ext cx="8424864" cy="367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9388" marR="0" lvl="0" indent="-215900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>
                <a:srgbClr val="BDD7E7"/>
              </a:buClr>
              <a:buSzTx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08519C"/>
              </a:solidFill>
              <a:effectLst/>
              <a:uLnTx/>
              <a:uFillTx/>
              <a:latin typeface="Calibri"/>
              <a:ea typeface="ＭＳ Ｐゴシック" charset="-128"/>
              <a:cs typeface="Calibri"/>
            </a:endParaRPr>
          </a:p>
          <a:p>
            <a:pPr marL="179388" marR="0" lvl="0" indent="-215900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>
                <a:srgbClr val="BDD7E7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8519C"/>
                </a:solidFill>
                <a:effectLst/>
                <a:uLnTx/>
                <a:uFillTx/>
                <a:latin typeface="Calibri"/>
                <a:ea typeface="ＭＳ Ｐゴシック" charset="-128"/>
                <a:cs typeface="Calibri"/>
              </a:rPr>
              <a:t>A Safety Integrity Level (SIL) is assigned to each safety related function, depending on the required level of risk reduction</a:t>
            </a:r>
          </a:p>
          <a:p>
            <a:pPr marL="179388" marR="0" lvl="0" indent="-215900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>
                <a:srgbClr val="BDD7E7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8519C"/>
                </a:solidFill>
                <a:effectLst/>
                <a:uLnTx/>
                <a:uFillTx/>
                <a:latin typeface="Calibri"/>
                <a:ea typeface="ＭＳ Ｐゴシック" charset="-128"/>
                <a:cs typeface="Calibri"/>
              </a:rPr>
              <a:t>There are 4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8519C"/>
                </a:solidFill>
                <a:effectLst/>
                <a:uLnTx/>
                <a:uFillTx/>
                <a:latin typeface="Calibri"/>
                <a:ea typeface="ＭＳ Ｐゴシック" charset="-128"/>
                <a:cs typeface="Calibri"/>
              </a:rPr>
              <a:t>SILs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8519C"/>
                </a:solidFill>
                <a:effectLst/>
                <a:uLnTx/>
                <a:uFillTx/>
                <a:latin typeface="Calibri"/>
                <a:ea typeface="ＭＳ Ｐゴシック" charset="-128"/>
                <a:cs typeface="Calibri"/>
              </a:rPr>
              <a:t>:</a:t>
            </a:r>
          </a:p>
          <a:p>
            <a:pPr marL="539750" marR="0" lvl="1" indent="-21590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rgbClr val="BDD7E7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8519C"/>
                </a:solidFill>
                <a:effectLst/>
                <a:uLnTx/>
                <a:uFillTx/>
                <a:latin typeface="Calibri"/>
                <a:ea typeface="ＭＳ Ｐゴシック" charset="-128"/>
                <a:cs typeface="Calibri"/>
              </a:rPr>
              <a:t>SIL4 (most critical) </a:t>
            </a:r>
          </a:p>
          <a:p>
            <a:pPr marL="539750" marR="0" lvl="1" indent="-21590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rgbClr val="BDD7E7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8519C"/>
                </a:solidFill>
                <a:effectLst/>
                <a:uLnTx/>
                <a:uFillTx/>
                <a:latin typeface="Calibri"/>
                <a:ea typeface="ＭＳ Ｐゴシック" charset="-128"/>
                <a:cs typeface="Calibri"/>
              </a:rPr>
              <a:t>SIL1 (least critical)</a:t>
            </a:r>
          </a:p>
          <a:p>
            <a:pPr marL="539750" marR="0" lvl="1" indent="-21590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rgbClr val="BDD7E7"/>
              </a:buClr>
              <a:buSzTx/>
              <a:buFont typeface="Wingdings" charset="2"/>
              <a:buChar char="§"/>
              <a:tabLst/>
              <a:defRPr/>
            </a:pPr>
            <a:r>
              <a:rPr lang="en-US" sz="2400" kern="0" dirty="0" smtClean="0">
                <a:solidFill>
                  <a:srgbClr val="08519C"/>
                </a:solidFill>
                <a:latin typeface="Calibri"/>
                <a:ea typeface="ＭＳ Ｐゴシック" charset="-128"/>
                <a:cs typeface="Calibri"/>
              </a:rPr>
              <a:t>SIL0 (non-critical) – not covered by standards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08519C"/>
              </a:solidFill>
              <a:effectLst/>
              <a:uLnTx/>
              <a:uFillTx/>
              <a:latin typeface="Calibri"/>
              <a:ea typeface="ＭＳ Ｐゴシック" charset="-128"/>
              <a:cs typeface="Calibri"/>
            </a:endParaRPr>
          </a:p>
          <a:p>
            <a:pPr marL="179388" marR="0" lvl="0" indent="-215900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>
                <a:srgbClr val="BDD7E7"/>
              </a:buClr>
              <a:buSzTx/>
              <a:buFont typeface="Wingdings" charset="2"/>
              <a:buChar char="§"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08519C"/>
              </a:solidFill>
              <a:effectLst/>
              <a:uLnTx/>
              <a:uFillTx/>
              <a:latin typeface="Calibri"/>
              <a:ea typeface="ＭＳ Ｐゴシック" charset="-128"/>
              <a:cs typeface="Calibri"/>
            </a:endParaRPr>
          </a:p>
          <a:p>
            <a:pPr marL="179388" marR="0" lvl="0" indent="-215900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>
                <a:srgbClr val="BDD7E7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8519C"/>
                </a:solidFill>
                <a:effectLst/>
                <a:uLnTx/>
                <a:uFillTx/>
                <a:latin typeface="Calibri"/>
                <a:ea typeface="ＭＳ Ｐゴシック" charset="-128"/>
                <a:cs typeface="Calibri"/>
              </a:rPr>
              <a:t>SILs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8519C"/>
                </a:solidFill>
                <a:effectLst/>
                <a:uLnTx/>
                <a:uFillTx/>
                <a:latin typeface="Calibri"/>
                <a:ea typeface="ＭＳ Ｐゴシック" charset="-128"/>
                <a:cs typeface="Calibri"/>
              </a:rPr>
              <a:t> dictate the development process and certification procedures 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8519C"/>
              </a:solidFill>
              <a:effectLst/>
              <a:uLnTx/>
              <a:uFillTx/>
              <a:latin typeface="Calibri"/>
              <a:ea typeface="ＭＳ Ｐゴシック" charset="-128"/>
              <a:cs typeface="Calibri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" grpId="0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TextBox 109"/>
          <p:cNvSpPr txBox="1"/>
          <p:nvPr/>
        </p:nvSpPr>
        <p:spPr>
          <a:xfrm>
            <a:off x="333375" y="1733034"/>
            <a:ext cx="42132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8519C"/>
                </a:solidFill>
              </a:rPr>
              <a:t>Federated Architecture</a:t>
            </a:r>
            <a:endParaRPr lang="en-US" dirty="0">
              <a:solidFill>
                <a:srgbClr val="08519C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25" name="Content Placeholder 2"/>
          <p:cNvSpPr>
            <a:spLocks noGrp="1"/>
          </p:cNvSpPr>
          <p:nvPr>
            <p:ph idx="1"/>
          </p:nvPr>
        </p:nvSpPr>
        <p:spPr>
          <a:xfrm>
            <a:off x="358775" y="935038"/>
            <a:ext cx="4213225" cy="639762"/>
          </a:xfrm>
        </p:spPr>
        <p:txBody>
          <a:bodyPr/>
          <a:lstStyle/>
          <a:p>
            <a:r>
              <a:rPr lang="en-US" sz="2000" dirty="0" smtClean="0"/>
              <a:t>Real time applications implemented using distributed systems</a:t>
            </a:r>
          </a:p>
          <a:p>
            <a:endParaRPr lang="en-US" dirty="0"/>
          </a:p>
        </p:txBody>
      </p:sp>
      <p:sp>
        <p:nvSpPr>
          <p:cNvPr id="48" name="Rounded Rectangle 47"/>
          <p:cNvSpPr/>
          <p:nvPr/>
        </p:nvSpPr>
        <p:spPr bwMode="auto">
          <a:xfrm>
            <a:off x="2085212" y="2302446"/>
            <a:ext cx="553977" cy="526889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49" name="Rounded Rectangle 48"/>
          <p:cNvSpPr/>
          <p:nvPr/>
        </p:nvSpPr>
        <p:spPr bwMode="auto">
          <a:xfrm>
            <a:off x="3061822" y="2302446"/>
            <a:ext cx="553977" cy="526889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50" name="Rounded Rectangle 49"/>
          <p:cNvSpPr/>
          <p:nvPr/>
        </p:nvSpPr>
        <p:spPr bwMode="auto">
          <a:xfrm>
            <a:off x="1035076" y="2302446"/>
            <a:ext cx="553977" cy="526889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51" name="Rounded Rectangle 50"/>
          <p:cNvSpPr/>
          <p:nvPr/>
        </p:nvSpPr>
        <p:spPr bwMode="auto">
          <a:xfrm>
            <a:off x="3565810" y="2943895"/>
            <a:ext cx="553977" cy="526889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52" name="Rounded Rectangle 51"/>
          <p:cNvSpPr/>
          <p:nvPr/>
        </p:nvSpPr>
        <p:spPr bwMode="auto">
          <a:xfrm>
            <a:off x="3061822" y="4204387"/>
            <a:ext cx="553977" cy="526889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53" name="Rounded Rectangle 52"/>
          <p:cNvSpPr/>
          <p:nvPr/>
        </p:nvSpPr>
        <p:spPr bwMode="auto">
          <a:xfrm>
            <a:off x="2084418" y="4204387"/>
            <a:ext cx="553977" cy="526889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54" name="Rounded Rectangle 53"/>
          <p:cNvSpPr/>
          <p:nvPr/>
        </p:nvSpPr>
        <p:spPr bwMode="auto">
          <a:xfrm>
            <a:off x="1035076" y="4204387"/>
            <a:ext cx="553977" cy="526889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55" name="Rounded Rectangle 54"/>
          <p:cNvSpPr/>
          <p:nvPr/>
        </p:nvSpPr>
        <p:spPr bwMode="auto">
          <a:xfrm>
            <a:off x="1034282" y="3207339"/>
            <a:ext cx="553977" cy="526889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charset="0"/>
              <a:ea typeface="ＭＳ Ｐゴシック" charset="-128"/>
              <a:cs typeface="ＭＳ Ｐゴシック" charset="-128"/>
            </a:endParaRPr>
          </a:p>
        </p:txBody>
      </p:sp>
      <p:cxnSp>
        <p:nvCxnSpPr>
          <p:cNvPr id="56" name="Straight Connector 55"/>
          <p:cNvCxnSpPr/>
          <p:nvPr/>
        </p:nvCxnSpPr>
        <p:spPr bwMode="auto">
          <a:xfrm rot="5400000">
            <a:off x="1678045" y="3517258"/>
            <a:ext cx="1375052" cy="794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8519C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7" name="Straight Connector 56"/>
          <p:cNvCxnSpPr/>
          <p:nvPr/>
        </p:nvCxnSpPr>
        <p:spPr bwMode="auto">
          <a:xfrm rot="5400000">
            <a:off x="1193546" y="4084280"/>
            <a:ext cx="240214" cy="158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8519C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8" name="Straight Connector 57"/>
          <p:cNvCxnSpPr/>
          <p:nvPr/>
        </p:nvCxnSpPr>
        <p:spPr bwMode="auto">
          <a:xfrm rot="10800000">
            <a:off x="1311272" y="3966555"/>
            <a:ext cx="1054697" cy="158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8519C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9" name="Straight Connector 58"/>
          <p:cNvCxnSpPr/>
          <p:nvPr/>
        </p:nvCxnSpPr>
        <p:spPr bwMode="auto">
          <a:xfrm rot="5400000">
            <a:off x="2627642" y="3517258"/>
            <a:ext cx="1375052" cy="794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6D2C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0" name="Straight Connector 59"/>
          <p:cNvCxnSpPr/>
          <p:nvPr/>
        </p:nvCxnSpPr>
        <p:spPr bwMode="auto">
          <a:xfrm>
            <a:off x="1337220" y="3050146"/>
            <a:ext cx="2228590" cy="9445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DE2D2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1" name="Straight Connector 60"/>
          <p:cNvCxnSpPr>
            <a:stCxn id="50" idx="2"/>
            <a:endCxn id="55" idx="0"/>
          </p:cNvCxnSpPr>
          <p:nvPr/>
        </p:nvCxnSpPr>
        <p:spPr bwMode="auto">
          <a:xfrm rot="5400000">
            <a:off x="1122666" y="3017940"/>
            <a:ext cx="378004" cy="794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DE2D2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3" name="Oval 62"/>
          <p:cNvSpPr>
            <a:spLocks noChangeAspect="1"/>
          </p:cNvSpPr>
          <p:nvPr/>
        </p:nvSpPr>
        <p:spPr bwMode="auto">
          <a:xfrm>
            <a:off x="1146282" y="3323228"/>
            <a:ext cx="310929" cy="317564"/>
          </a:xfrm>
          <a:prstGeom prst="ellipse">
            <a:avLst/>
          </a:prstGeom>
          <a:solidFill>
            <a:srgbClr val="A50F15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64" name="Oval 63"/>
          <p:cNvSpPr>
            <a:spLocks noChangeAspect="1"/>
          </p:cNvSpPr>
          <p:nvPr/>
        </p:nvSpPr>
        <p:spPr bwMode="auto">
          <a:xfrm>
            <a:off x="2206736" y="2403771"/>
            <a:ext cx="310929" cy="317564"/>
          </a:xfrm>
          <a:prstGeom prst="ellipse">
            <a:avLst/>
          </a:prstGeom>
          <a:solidFill>
            <a:srgbClr val="08519C"/>
          </a:solidFill>
          <a:ln w="9525" cap="flat" cmpd="sng" algn="ctr">
            <a:solidFill>
              <a:srgbClr val="54278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65" name="Oval 64"/>
          <p:cNvSpPr>
            <a:spLocks noChangeAspect="1"/>
          </p:cNvSpPr>
          <p:nvPr/>
        </p:nvSpPr>
        <p:spPr bwMode="auto">
          <a:xfrm>
            <a:off x="2203671" y="4299751"/>
            <a:ext cx="310929" cy="317564"/>
          </a:xfrm>
          <a:prstGeom prst="ellipse">
            <a:avLst/>
          </a:prstGeom>
          <a:solidFill>
            <a:srgbClr val="08519C"/>
          </a:solidFill>
          <a:ln w="9525" cap="flat" cmpd="sng" algn="ctr">
            <a:solidFill>
              <a:srgbClr val="54278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66" name="Oval 65"/>
          <p:cNvSpPr>
            <a:spLocks noChangeAspect="1"/>
          </p:cNvSpPr>
          <p:nvPr/>
        </p:nvSpPr>
        <p:spPr bwMode="auto">
          <a:xfrm>
            <a:off x="1158867" y="4299751"/>
            <a:ext cx="310929" cy="317564"/>
          </a:xfrm>
          <a:prstGeom prst="ellipse">
            <a:avLst/>
          </a:prstGeom>
          <a:solidFill>
            <a:srgbClr val="08519C"/>
          </a:solidFill>
          <a:ln w="9525" cap="flat" cmpd="sng" algn="ctr">
            <a:solidFill>
              <a:srgbClr val="54278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67" name="Oval 66"/>
          <p:cNvSpPr>
            <a:spLocks noChangeAspect="1"/>
          </p:cNvSpPr>
          <p:nvPr/>
        </p:nvSpPr>
        <p:spPr bwMode="auto">
          <a:xfrm>
            <a:off x="3187124" y="4299751"/>
            <a:ext cx="310929" cy="317564"/>
          </a:xfrm>
          <a:prstGeom prst="ellipse">
            <a:avLst/>
          </a:prstGeom>
          <a:solidFill>
            <a:srgbClr val="006D2C"/>
          </a:solidFill>
          <a:ln w="9525" cap="flat" cmpd="sng" algn="ctr">
            <a:solidFill>
              <a:srgbClr val="54278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68" name="Oval 67"/>
          <p:cNvSpPr>
            <a:spLocks noChangeAspect="1"/>
          </p:cNvSpPr>
          <p:nvPr/>
        </p:nvSpPr>
        <p:spPr bwMode="auto">
          <a:xfrm>
            <a:off x="3184059" y="2403771"/>
            <a:ext cx="310929" cy="317564"/>
          </a:xfrm>
          <a:prstGeom prst="ellipse">
            <a:avLst/>
          </a:prstGeom>
          <a:solidFill>
            <a:srgbClr val="006D2C"/>
          </a:solidFill>
          <a:ln w="9525" cap="flat" cmpd="sng" algn="ctr">
            <a:solidFill>
              <a:srgbClr val="54278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69" name="Oval 68"/>
          <p:cNvSpPr>
            <a:spLocks noChangeAspect="1"/>
          </p:cNvSpPr>
          <p:nvPr/>
        </p:nvSpPr>
        <p:spPr bwMode="auto">
          <a:xfrm>
            <a:off x="3687334" y="3050146"/>
            <a:ext cx="310929" cy="317564"/>
          </a:xfrm>
          <a:prstGeom prst="ellipse">
            <a:avLst/>
          </a:prstGeom>
          <a:solidFill>
            <a:srgbClr val="A50F15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charset="0"/>
              <a:ea typeface="ＭＳ Ｐゴシック" charset="-128"/>
              <a:cs typeface="ＭＳ Ｐゴシック" charset="-128"/>
            </a:endParaRPr>
          </a:p>
        </p:txBody>
      </p:sp>
      <p:cxnSp>
        <p:nvCxnSpPr>
          <p:cNvPr id="70" name="Straight Arrow Connector 69"/>
          <p:cNvCxnSpPr>
            <a:stCxn id="71" idx="1"/>
          </p:cNvCxnSpPr>
          <p:nvPr/>
        </p:nvCxnSpPr>
        <p:spPr bwMode="auto">
          <a:xfrm rot="10800000">
            <a:off x="3565811" y="4731276"/>
            <a:ext cx="318765" cy="34526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sp>
        <p:nvSpPr>
          <p:cNvPr id="71" name="TextBox 70"/>
          <p:cNvSpPr txBox="1"/>
          <p:nvPr/>
        </p:nvSpPr>
        <p:spPr>
          <a:xfrm>
            <a:off x="3884575" y="4891874"/>
            <a:ext cx="4166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PE</a:t>
            </a:r>
            <a:endParaRPr lang="en-US" dirty="0"/>
          </a:p>
        </p:txBody>
      </p:sp>
      <p:sp>
        <p:nvSpPr>
          <p:cNvPr id="72" name="Oval 71"/>
          <p:cNvSpPr>
            <a:spLocks noChangeAspect="1"/>
          </p:cNvSpPr>
          <p:nvPr/>
        </p:nvSpPr>
        <p:spPr bwMode="auto">
          <a:xfrm>
            <a:off x="1158982" y="5175218"/>
            <a:ext cx="310929" cy="317564"/>
          </a:xfrm>
          <a:prstGeom prst="ellipse">
            <a:avLst/>
          </a:prstGeom>
          <a:solidFill>
            <a:srgbClr val="A50F15"/>
          </a:solidFill>
          <a:ln w="9525" cap="flat" cmpd="sng" algn="ctr">
            <a:solidFill>
              <a:srgbClr val="A50F15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73" name="Oval 72"/>
          <p:cNvSpPr>
            <a:spLocks noChangeAspect="1"/>
          </p:cNvSpPr>
          <p:nvPr/>
        </p:nvSpPr>
        <p:spPr bwMode="auto">
          <a:xfrm>
            <a:off x="1155806" y="5670454"/>
            <a:ext cx="310929" cy="317564"/>
          </a:xfrm>
          <a:prstGeom prst="ellipse">
            <a:avLst/>
          </a:prstGeom>
          <a:solidFill>
            <a:srgbClr val="006D2C"/>
          </a:solidFill>
          <a:ln w="9525" cap="flat" cmpd="sng" algn="ctr">
            <a:solidFill>
              <a:srgbClr val="54278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74" name="Oval 73"/>
          <p:cNvSpPr>
            <a:spLocks noChangeAspect="1"/>
          </p:cNvSpPr>
          <p:nvPr/>
        </p:nvSpPr>
        <p:spPr bwMode="auto">
          <a:xfrm>
            <a:off x="1158982" y="6153054"/>
            <a:ext cx="310929" cy="317564"/>
          </a:xfrm>
          <a:prstGeom prst="ellipse">
            <a:avLst/>
          </a:prstGeom>
          <a:solidFill>
            <a:srgbClr val="08519C"/>
          </a:solidFill>
          <a:ln w="9525" cap="flat" cmpd="sng" algn="ctr">
            <a:solidFill>
              <a:srgbClr val="54278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1589053" y="5123450"/>
            <a:ext cx="16345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Application </a:t>
            </a:r>
            <a:r>
              <a:rPr lang="en-US" dirty="0" smtClean="0">
                <a:latin typeface="Lucida Calligraphy"/>
                <a:cs typeface="Lucida Calligraphy"/>
              </a:rPr>
              <a:t>A</a:t>
            </a:r>
            <a:r>
              <a:rPr lang="en-US" baseline="-25000" dirty="0" smtClean="0"/>
              <a:t> 1</a:t>
            </a:r>
            <a:endParaRPr lang="en-US" baseline="-25000" dirty="0"/>
          </a:p>
        </p:txBody>
      </p:sp>
      <p:sp>
        <p:nvSpPr>
          <p:cNvPr id="76" name="TextBox 75"/>
          <p:cNvSpPr txBox="1"/>
          <p:nvPr/>
        </p:nvSpPr>
        <p:spPr>
          <a:xfrm>
            <a:off x="1589053" y="5618686"/>
            <a:ext cx="16345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Application </a:t>
            </a:r>
            <a:r>
              <a:rPr lang="en-US" dirty="0" smtClean="0">
                <a:latin typeface="Lucida Calligraphy"/>
                <a:cs typeface="Lucida Calligraphy"/>
              </a:rPr>
              <a:t>A</a:t>
            </a:r>
            <a:r>
              <a:rPr lang="en-US" baseline="-25000" dirty="0" smtClean="0"/>
              <a:t> 2</a:t>
            </a:r>
            <a:endParaRPr lang="en-US" baseline="-25000" dirty="0"/>
          </a:p>
        </p:txBody>
      </p:sp>
      <p:sp>
        <p:nvSpPr>
          <p:cNvPr id="77" name="TextBox 76"/>
          <p:cNvSpPr txBox="1"/>
          <p:nvPr/>
        </p:nvSpPr>
        <p:spPr>
          <a:xfrm>
            <a:off x="1589053" y="6101286"/>
            <a:ext cx="16345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Application </a:t>
            </a:r>
            <a:r>
              <a:rPr lang="en-US" dirty="0" smtClean="0">
                <a:latin typeface="Lucida Calligraphy"/>
                <a:cs typeface="Lucida Calligraphy"/>
              </a:rPr>
              <a:t>A</a:t>
            </a:r>
            <a:r>
              <a:rPr lang="en-US" baseline="-25000" dirty="0" smtClean="0"/>
              <a:t> 3</a:t>
            </a:r>
            <a:endParaRPr lang="en-US" baseline="-25000" dirty="0"/>
          </a:p>
        </p:txBody>
      </p:sp>
      <p:sp>
        <p:nvSpPr>
          <p:cNvPr id="86" name="Content Placeholder 2"/>
          <p:cNvSpPr txBox="1">
            <a:spLocks/>
          </p:cNvSpPr>
          <p:nvPr/>
        </p:nvSpPr>
        <p:spPr bwMode="auto">
          <a:xfrm>
            <a:off x="4724400" y="935038"/>
            <a:ext cx="4213225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9388" marR="0" lvl="0" indent="-215900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>
                <a:srgbClr val="BDD7E7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8519C"/>
                </a:solidFill>
                <a:effectLst/>
                <a:uLnTx/>
                <a:uFillTx/>
                <a:latin typeface="Calibri"/>
                <a:ea typeface="ＭＳ Ｐゴシック" charset="-128"/>
                <a:cs typeface="Calibri"/>
              </a:rPr>
              <a:t>Mixed-criticality applications share the same architecture</a:t>
            </a:r>
          </a:p>
          <a:p>
            <a:pPr marL="179388" marR="0" lvl="0" indent="-215900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>
                <a:srgbClr val="BDD7E7"/>
              </a:buClr>
              <a:buSzTx/>
              <a:buFont typeface="Wingdings" charset="2"/>
              <a:buChar char="§"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8519C"/>
              </a:solidFill>
              <a:effectLst/>
              <a:uLnTx/>
              <a:uFillTx/>
              <a:latin typeface="Calibri"/>
              <a:ea typeface="ＭＳ Ｐゴシック" charset="-128"/>
              <a:cs typeface="Calibri"/>
            </a:endParaRPr>
          </a:p>
        </p:txBody>
      </p:sp>
      <p:sp>
        <p:nvSpPr>
          <p:cNvPr id="89" name="Oval 88"/>
          <p:cNvSpPr>
            <a:spLocks noChangeAspect="1"/>
          </p:cNvSpPr>
          <p:nvPr/>
        </p:nvSpPr>
        <p:spPr bwMode="auto">
          <a:xfrm>
            <a:off x="1146282" y="2403771"/>
            <a:ext cx="310929" cy="317564"/>
          </a:xfrm>
          <a:prstGeom prst="ellipse">
            <a:avLst/>
          </a:prstGeom>
          <a:solidFill>
            <a:srgbClr val="A50F15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charset="0"/>
              <a:ea typeface="ＭＳ Ｐゴシック" charset="-128"/>
              <a:cs typeface="ＭＳ Ｐゴシック" charset="-128"/>
            </a:endParaRPr>
          </a:p>
        </p:txBody>
      </p:sp>
      <p:grpSp>
        <p:nvGrpSpPr>
          <p:cNvPr id="98" name="Group 97"/>
          <p:cNvGrpSpPr/>
          <p:nvPr/>
        </p:nvGrpSpPr>
        <p:grpSpPr>
          <a:xfrm>
            <a:off x="4343400" y="2268069"/>
            <a:ext cx="4159191" cy="3516384"/>
            <a:chOff x="4343400" y="2268069"/>
            <a:chExt cx="4159191" cy="3516384"/>
          </a:xfrm>
        </p:grpSpPr>
        <p:sp>
          <p:nvSpPr>
            <p:cNvPr id="79" name="Rounded Rectangle 78"/>
            <p:cNvSpPr/>
            <p:nvPr/>
          </p:nvSpPr>
          <p:spPr bwMode="auto">
            <a:xfrm>
              <a:off x="5389652" y="2268070"/>
              <a:ext cx="1354148" cy="1296958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80" name="Rounded Rectangle 79"/>
            <p:cNvSpPr/>
            <p:nvPr/>
          </p:nvSpPr>
          <p:spPr bwMode="auto">
            <a:xfrm>
              <a:off x="7011047" y="2268069"/>
              <a:ext cx="1354148" cy="1296959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charset="0"/>
                <a:ea typeface="ＭＳ Ｐゴシック" charset="-128"/>
                <a:cs typeface="ＭＳ Ｐゴシック" charset="-128"/>
              </a:endParaRPr>
            </a:p>
          </p:txBody>
        </p:sp>
        <p:cxnSp>
          <p:nvCxnSpPr>
            <p:cNvPr id="81" name="Straight Connector 80"/>
            <p:cNvCxnSpPr>
              <a:stCxn id="79" idx="2"/>
            </p:cNvCxnSpPr>
            <p:nvPr/>
          </p:nvCxnSpPr>
          <p:spPr bwMode="auto">
            <a:xfrm rot="5400000">
              <a:off x="5835162" y="3796592"/>
              <a:ext cx="463129" cy="1588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 bwMode="auto">
            <a:xfrm rot="5400000">
              <a:off x="7457658" y="3793903"/>
              <a:ext cx="459338" cy="1588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 bwMode="auto">
            <a:xfrm rot="5400000">
              <a:off x="6513337" y="4257032"/>
              <a:ext cx="459338" cy="1588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 bwMode="auto">
            <a:xfrm>
              <a:off x="5161445" y="4024366"/>
              <a:ext cx="3341146" cy="1588"/>
            </a:xfrm>
            <a:prstGeom prst="line">
              <a:avLst/>
            </a:prstGeom>
            <a:solidFill>
              <a:schemeClr val="accent1"/>
            </a:solidFill>
            <a:ln w="730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85" name="Rounded Rectangle 84"/>
            <p:cNvSpPr/>
            <p:nvPr/>
          </p:nvSpPr>
          <p:spPr bwMode="auto">
            <a:xfrm>
              <a:off x="6067521" y="4487495"/>
              <a:ext cx="1354148" cy="1296958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90" name="Oval 89"/>
            <p:cNvSpPr>
              <a:spLocks noChangeAspect="1"/>
            </p:cNvSpPr>
            <p:nvPr/>
          </p:nvSpPr>
          <p:spPr bwMode="auto">
            <a:xfrm>
              <a:off x="5543771" y="2403771"/>
              <a:ext cx="310929" cy="317564"/>
            </a:xfrm>
            <a:prstGeom prst="ellipse">
              <a:avLst/>
            </a:prstGeom>
            <a:solidFill>
              <a:srgbClr val="A50F15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91" name="Oval 90"/>
            <p:cNvSpPr>
              <a:spLocks noChangeAspect="1"/>
            </p:cNvSpPr>
            <p:nvPr/>
          </p:nvSpPr>
          <p:spPr bwMode="auto">
            <a:xfrm>
              <a:off x="7266204" y="2403771"/>
              <a:ext cx="310929" cy="317564"/>
            </a:xfrm>
            <a:prstGeom prst="ellipse">
              <a:avLst/>
            </a:prstGeom>
            <a:solidFill>
              <a:srgbClr val="A50F15"/>
            </a:solidFill>
            <a:ln w="9525" cap="flat" cmpd="sng" algn="ctr">
              <a:solidFill>
                <a:srgbClr val="EDEDE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92" name="Oval 91"/>
            <p:cNvSpPr>
              <a:spLocks noChangeAspect="1"/>
            </p:cNvSpPr>
            <p:nvPr/>
          </p:nvSpPr>
          <p:spPr bwMode="auto">
            <a:xfrm>
              <a:off x="6267671" y="2403771"/>
              <a:ext cx="310929" cy="317564"/>
            </a:xfrm>
            <a:prstGeom prst="ellipse">
              <a:avLst/>
            </a:prstGeom>
            <a:solidFill>
              <a:srgbClr val="A50F15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93" name="Oval 92"/>
            <p:cNvSpPr>
              <a:spLocks noChangeAspect="1"/>
            </p:cNvSpPr>
            <p:nvPr/>
          </p:nvSpPr>
          <p:spPr bwMode="auto">
            <a:xfrm>
              <a:off x="7266204" y="3059591"/>
              <a:ext cx="310929" cy="317564"/>
            </a:xfrm>
            <a:prstGeom prst="ellipse">
              <a:avLst/>
            </a:prstGeom>
            <a:solidFill>
              <a:srgbClr val="08519C"/>
            </a:solidFill>
            <a:ln w="9525" cap="flat" cmpd="sng" algn="ctr">
              <a:solidFill>
                <a:srgbClr val="54278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94" name="Oval 93"/>
            <p:cNvSpPr>
              <a:spLocks noChangeAspect="1"/>
            </p:cNvSpPr>
            <p:nvPr/>
          </p:nvSpPr>
          <p:spPr bwMode="auto">
            <a:xfrm>
              <a:off x="6267671" y="4617315"/>
              <a:ext cx="310929" cy="317564"/>
            </a:xfrm>
            <a:prstGeom prst="ellipse">
              <a:avLst/>
            </a:prstGeom>
            <a:solidFill>
              <a:srgbClr val="08519C"/>
            </a:solidFill>
            <a:ln w="9525" cap="flat" cmpd="sng" algn="ctr">
              <a:solidFill>
                <a:srgbClr val="54278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95" name="Oval 94"/>
            <p:cNvSpPr>
              <a:spLocks noChangeAspect="1"/>
            </p:cNvSpPr>
            <p:nvPr/>
          </p:nvSpPr>
          <p:spPr bwMode="auto">
            <a:xfrm>
              <a:off x="6267671" y="3059591"/>
              <a:ext cx="310929" cy="317564"/>
            </a:xfrm>
            <a:prstGeom prst="ellipse">
              <a:avLst/>
            </a:prstGeom>
            <a:solidFill>
              <a:srgbClr val="006D2C"/>
            </a:solidFill>
            <a:ln w="9525" cap="flat" cmpd="sng" algn="ctr">
              <a:solidFill>
                <a:srgbClr val="54278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96" name="Oval 95"/>
            <p:cNvSpPr>
              <a:spLocks noChangeAspect="1"/>
            </p:cNvSpPr>
            <p:nvPr/>
          </p:nvSpPr>
          <p:spPr bwMode="auto">
            <a:xfrm>
              <a:off x="6955275" y="5301122"/>
              <a:ext cx="310929" cy="317564"/>
            </a:xfrm>
            <a:prstGeom prst="ellipse">
              <a:avLst/>
            </a:prstGeom>
            <a:solidFill>
              <a:srgbClr val="006D2C"/>
            </a:solidFill>
            <a:ln w="9525" cap="flat" cmpd="sng" algn="ctr">
              <a:solidFill>
                <a:srgbClr val="54278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97" name="Right Arrow 96"/>
            <p:cNvSpPr/>
            <p:nvPr/>
          </p:nvSpPr>
          <p:spPr bwMode="auto">
            <a:xfrm>
              <a:off x="4343400" y="3557328"/>
              <a:ext cx="558800" cy="354700"/>
            </a:xfrm>
            <a:prstGeom prst="rightArrow">
              <a:avLst/>
            </a:prstGeom>
            <a:solidFill>
              <a:schemeClr val="tx1">
                <a:lumMod val="50000"/>
                <a:lumOff val="5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charset="0"/>
                <a:ea typeface="ＭＳ Ｐゴシック" charset="-128"/>
                <a:cs typeface="ＭＳ Ｐゴシック" charset="-128"/>
              </a:endParaRPr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333375" y="1993719"/>
            <a:ext cx="3923469" cy="3082821"/>
            <a:chOff x="333375" y="1993719"/>
            <a:chExt cx="3923469" cy="3082821"/>
          </a:xfrm>
        </p:grpSpPr>
        <p:sp>
          <p:nvSpPr>
            <p:cNvPr id="100" name="Oval Callout 99"/>
            <p:cNvSpPr/>
            <p:nvPr/>
          </p:nvSpPr>
          <p:spPr bwMode="auto">
            <a:xfrm>
              <a:off x="335782" y="2177139"/>
              <a:ext cx="698500" cy="345264"/>
            </a:xfrm>
            <a:prstGeom prst="wedgeEllipseCallout">
              <a:avLst>
                <a:gd name="adj1" fmla="val 75531"/>
                <a:gd name="adj2" fmla="val 40085"/>
              </a:avLst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charset="0"/>
                  <a:ea typeface="ＭＳ Ｐゴシック" charset="-128"/>
                  <a:cs typeface="ＭＳ Ｐゴシック" charset="-128"/>
                </a:rPr>
                <a:t>SIL3</a:t>
              </a: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01" name="Oval Callout 100"/>
            <p:cNvSpPr/>
            <p:nvPr/>
          </p:nvSpPr>
          <p:spPr bwMode="auto">
            <a:xfrm>
              <a:off x="335782" y="3074720"/>
              <a:ext cx="698500" cy="345264"/>
            </a:xfrm>
            <a:prstGeom prst="wedgeEllipseCallout">
              <a:avLst>
                <a:gd name="adj1" fmla="val 75531"/>
                <a:gd name="adj2" fmla="val 40085"/>
              </a:avLst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charset="0"/>
                  <a:ea typeface="ＭＳ Ｐゴシック" charset="-128"/>
                  <a:cs typeface="ＭＳ Ｐゴシック" charset="-128"/>
                </a:rPr>
                <a:t>SIL3</a:t>
              </a: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02" name="Oval Callout 101"/>
            <p:cNvSpPr/>
            <p:nvPr/>
          </p:nvSpPr>
          <p:spPr bwMode="auto">
            <a:xfrm>
              <a:off x="333375" y="4083349"/>
              <a:ext cx="698500" cy="345264"/>
            </a:xfrm>
            <a:prstGeom prst="wedgeEllipseCallout">
              <a:avLst>
                <a:gd name="adj1" fmla="val 75531"/>
                <a:gd name="adj2" fmla="val 40085"/>
              </a:avLst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charset="0"/>
                  <a:ea typeface="ＭＳ Ｐゴシック" charset="-128"/>
                  <a:cs typeface="ＭＳ Ｐゴシック" charset="-128"/>
                </a:rPr>
                <a:t>SIL4</a:t>
              </a: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03" name="Oval Callout 102"/>
            <p:cNvSpPr/>
            <p:nvPr/>
          </p:nvSpPr>
          <p:spPr bwMode="auto">
            <a:xfrm>
              <a:off x="1588259" y="1993719"/>
              <a:ext cx="733761" cy="345264"/>
            </a:xfrm>
            <a:prstGeom prst="wedgeEllipseCallout">
              <a:avLst>
                <a:gd name="adj1" fmla="val 46107"/>
                <a:gd name="adj2" fmla="val 91582"/>
              </a:avLst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charset="0"/>
                  <a:ea typeface="ＭＳ Ｐゴシック" charset="-128"/>
                  <a:cs typeface="ＭＳ Ｐゴシック" charset="-128"/>
                </a:rPr>
                <a:t>SIL4</a:t>
              </a: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04" name="Oval Callout 103"/>
            <p:cNvSpPr/>
            <p:nvPr/>
          </p:nvSpPr>
          <p:spPr bwMode="auto">
            <a:xfrm>
              <a:off x="1632208" y="4731276"/>
              <a:ext cx="733761" cy="345264"/>
            </a:xfrm>
            <a:prstGeom prst="wedgeEllipseCallout">
              <a:avLst>
                <a:gd name="adj1" fmla="val 46107"/>
                <a:gd name="adj2" fmla="val -96013"/>
              </a:avLst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charset="0"/>
                  <a:ea typeface="ＭＳ Ｐゴシック" charset="-128"/>
                  <a:cs typeface="ＭＳ Ｐゴシック" charset="-128"/>
                </a:rPr>
                <a:t>SIL4</a:t>
              </a: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05" name="Oval Callout 104"/>
            <p:cNvSpPr/>
            <p:nvPr/>
          </p:nvSpPr>
          <p:spPr bwMode="auto">
            <a:xfrm>
              <a:off x="2639189" y="4731276"/>
              <a:ext cx="733761" cy="345264"/>
            </a:xfrm>
            <a:prstGeom prst="wedgeEllipseCallout">
              <a:avLst>
                <a:gd name="adj1" fmla="val 46107"/>
                <a:gd name="adj2" fmla="val -96013"/>
              </a:avLst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charset="0"/>
                  <a:ea typeface="ＭＳ Ｐゴシック" charset="-128"/>
                  <a:cs typeface="ＭＳ Ｐゴシック" charset="-128"/>
                </a:rPr>
                <a:t>SIL1</a:t>
              </a: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06" name="Oval Callout 105"/>
            <p:cNvSpPr/>
            <p:nvPr/>
          </p:nvSpPr>
          <p:spPr bwMode="auto">
            <a:xfrm>
              <a:off x="3386026" y="3470784"/>
              <a:ext cx="733761" cy="345264"/>
            </a:xfrm>
            <a:prstGeom prst="wedgeEllipseCallout">
              <a:avLst>
                <a:gd name="adj1" fmla="val 14952"/>
                <a:gd name="adj2" fmla="val -110726"/>
              </a:avLst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charset="0"/>
                  <a:ea typeface="ＭＳ Ｐゴシック" charset="-128"/>
                  <a:cs typeface="ＭＳ Ｐゴシック" charset="-128"/>
                </a:rPr>
                <a:t>SIL2</a:t>
              </a: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07" name="Oval Callout 106"/>
            <p:cNvSpPr/>
            <p:nvPr/>
          </p:nvSpPr>
          <p:spPr bwMode="auto">
            <a:xfrm>
              <a:off x="3523083" y="2057400"/>
              <a:ext cx="733761" cy="345264"/>
            </a:xfrm>
            <a:prstGeom prst="wedgeEllipseCallout">
              <a:avLst>
                <a:gd name="adj1" fmla="val -57741"/>
                <a:gd name="adj2" fmla="val 73191"/>
              </a:avLst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charset="0"/>
                  <a:ea typeface="ＭＳ Ｐゴシック" charset="-128"/>
                  <a:cs typeface="ＭＳ Ｐゴシック" charset="-128"/>
                </a:rPr>
                <a:t>SIL1</a:t>
              </a: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charset="0"/>
                <a:ea typeface="ＭＳ Ｐゴシック" charset="-128"/>
                <a:cs typeface="ＭＳ Ｐゴシック" charset="-128"/>
              </a:endParaRPr>
            </a:p>
          </p:txBody>
        </p:sp>
      </p:grpSp>
      <p:grpSp>
        <p:nvGrpSpPr>
          <p:cNvPr id="78" name="Group 77"/>
          <p:cNvGrpSpPr/>
          <p:nvPr/>
        </p:nvGrpSpPr>
        <p:grpSpPr>
          <a:xfrm>
            <a:off x="5389652" y="2916549"/>
            <a:ext cx="2975543" cy="2753905"/>
            <a:chOff x="5389652" y="2916549"/>
            <a:chExt cx="2975543" cy="2753905"/>
          </a:xfrm>
        </p:grpSpPr>
        <p:cxnSp>
          <p:nvCxnSpPr>
            <p:cNvPr id="109" name="Straight Connector 108"/>
            <p:cNvCxnSpPr>
              <a:stCxn id="79" idx="1"/>
              <a:endCxn id="79" idx="3"/>
            </p:cNvCxnSpPr>
            <p:nvPr/>
          </p:nvCxnSpPr>
          <p:spPr bwMode="auto">
            <a:xfrm rot="10800000" flipH="1">
              <a:off x="5389652" y="2916549"/>
              <a:ext cx="1354148" cy="1588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11" name="Straight Connector 110"/>
            <p:cNvCxnSpPr>
              <a:stCxn id="80" idx="1"/>
              <a:endCxn id="80" idx="3"/>
            </p:cNvCxnSpPr>
            <p:nvPr/>
          </p:nvCxnSpPr>
          <p:spPr bwMode="auto">
            <a:xfrm rot="10800000" flipH="1">
              <a:off x="7011047" y="2916549"/>
              <a:ext cx="1354148" cy="1588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13" name="Straight Connector 112"/>
            <p:cNvCxnSpPr/>
            <p:nvPr/>
          </p:nvCxnSpPr>
          <p:spPr bwMode="auto">
            <a:xfrm flipV="1">
              <a:off x="6067521" y="4617315"/>
              <a:ext cx="1354148" cy="1053139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</p:grpSp>
      <p:sp>
        <p:nvSpPr>
          <p:cNvPr id="114" name="TextBox 113"/>
          <p:cNvSpPr txBox="1"/>
          <p:nvPr/>
        </p:nvSpPr>
        <p:spPr>
          <a:xfrm>
            <a:off x="5161445" y="5988018"/>
            <a:ext cx="3341146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Solution: partitioned architecture</a:t>
            </a:r>
            <a:endParaRPr lang="en-US" dirty="0"/>
          </a:p>
        </p:txBody>
      </p:sp>
      <p:sp>
        <p:nvSpPr>
          <p:cNvPr id="108" name="TextBox 107"/>
          <p:cNvSpPr txBox="1"/>
          <p:nvPr/>
        </p:nvSpPr>
        <p:spPr>
          <a:xfrm>
            <a:off x="4724400" y="1733034"/>
            <a:ext cx="42132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8519C"/>
                </a:solidFill>
              </a:rPr>
              <a:t>Integrated Architecture</a:t>
            </a:r>
            <a:endParaRPr lang="en-US" dirty="0">
              <a:solidFill>
                <a:srgbClr val="08519C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" grpId="0"/>
      <p:bldP spid="114" grpId="0" animBg="1"/>
      <p:bldP spid="10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80968" y="1418495"/>
            <a:ext cx="4802670" cy="4849415"/>
          </a:xfrm>
        </p:spPr>
        <p:txBody>
          <a:bodyPr/>
          <a:lstStyle/>
          <a:p>
            <a:r>
              <a:rPr lang="en-US" dirty="0" smtClean="0"/>
              <a:t>Partition = virtual dedicated machine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Partitioned architecture</a:t>
            </a:r>
          </a:p>
          <a:p>
            <a:pPr lvl="1"/>
            <a:r>
              <a:rPr lang="en-US" dirty="0" smtClean="0"/>
              <a:t>Spatial partitioning</a:t>
            </a:r>
          </a:p>
          <a:p>
            <a:pPr lvl="2"/>
            <a:r>
              <a:rPr lang="en-US" dirty="0" smtClean="0"/>
              <a:t>protects one application’s memory and access to resources from another application</a:t>
            </a:r>
          </a:p>
          <a:p>
            <a:pPr lvl="1"/>
            <a:r>
              <a:rPr lang="en-US" dirty="0" smtClean="0"/>
              <a:t>Temporal partitioning</a:t>
            </a:r>
          </a:p>
          <a:p>
            <a:pPr lvl="2"/>
            <a:r>
              <a:rPr lang="en-US" dirty="0" smtClean="0"/>
              <a:t>partitions the CPU time among applications</a:t>
            </a:r>
          </a:p>
        </p:txBody>
      </p:sp>
      <p:sp>
        <p:nvSpPr>
          <p:cNvPr id="4" name="Rounded Rectangle 3"/>
          <p:cNvSpPr/>
          <p:nvPr/>
        </p:nvSpPr>
        <p:spPr bwMode="auto">
          <a:xfrm>
            <a:off x="585395" y="1418496"/>
            <a:ext cx="1354148" cy="1296958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5" name="Rounded Rectangle 4"/>
          <p:cNvSpPr/>
          <p:nvPr/>
        </p:nvSpPr>
        <p:spPr bwMode="auto">
          <a:xfrm>
            <a:off x="2206790" y="1418495"/>
            <a:ext cx="1354148" cy="1296959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charset="0"/>
              <a:ea typeface="ＭＳ Ｐゴシック" charset="-128"/>
              <a:cs typeface="ＭＳ Ｐゴシック" charset="-128"/>
            </a:endParaRPr>
          </a:p>
        </p:txBody>
      </p:sp>
      <p:cxnSp>
        <p:nvCxnSpPr>
          <p:cNvPr id="6" name="Straight Connector 5"/>
          <p:cNvCxnSpPr>
            <a:stCxn id="4" idx="2"/>
          </p:cNvCxnSpPr>
          <p:nvPr/>
        </p:nvCxnSpPr>
        <p:spPr bwMode="auto">
          <a:xfrm rot="5400000">
            <a:off x="1030905" y="2947018"/>
            <a:ext cx="463129" cy="1588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 bwMode="auto">
          <a:xfrm rot="5400000">
            <a:off x="2653401" y="2944329"/>
            <a:ext cx="459338" cy="1588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 bwMode="auto">
          <a:xfrm rot="5400000">
            <a:off x="1709080" y="3407458"/>
            <a:ext cx="459338" cy="1588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 bwMode="auto">
          <a:xfrm>
            <a:off x="357188" y="3174792"/>
            <a:ext cx="3341146" cy="1588"/>
          </a:xfrm>
          <a:prstGeom prst="line">
            <a:avLst/>
          </a:prstGeom>
          <a:solidFill>
            <a:schemeClr val="accent1"/>
          </a:solidFill>
          <a:ln w="730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" name="Rounded Rectangle 9"/>
          <p:cNvSpPr/>
          <p:nvPr/>
        </p:nvSpPr>
        <p:spPr bwMode="auto">
          <a:xfrm>
            <a:off x="1263264" y="3637921"/>
            <a:ext cx="1354148" cy="1296958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1" name="Oval 10"/>
          <p:cNvSpPr>
            <a:spLocks noChangeAspect="1"/>
          </p:cNvSpPr>
          <p:nvPr/>
        </p:nvSpPr>
        <p:spPr bwMode="auto">
          <a:xfrm>
            <a:off x="739514" y="1554197"/>
            <a:ext cx="310929" cy="317564"/>
          </a:xfrm>
          <a:prstGeom prst="ellipse">
            <a:avLst/>
          </a:prstGeom>
          <a:solidFill>
            <a:srgbClr val="A50F15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2" name="Oval 11"/>
          <p:cNvSpPr>
            <a:spLocks noChangeAspect="1"/>
          </p:cNvSpPr>
          <p:nvPr/>
        </p:nvSpPr>
        <p:spPr bwMode="auto">
          <a:xfrm>
            <a:off x="2461947" y="1554197"/>
            <a:ext cx="310929" cy="317564"/>
          </a:xfrm>
          <a:prstGeom prst="ellipse">
            <a:avLst/>
          </a:prstGeom>
          <a:solidFill>
            <a:srgbClr val="A50F15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3" name="Oval 12"/>
          <p:cNvSpPr>
            <a:spLocks noChangeAspect="1"/>
          </p:cNvSpPr>
          <p:nvPr/>
        </p:nvSpPr>
        <p:spPr bwMode="auto">
          <a:xfrm>
            <a:off x="1463414" y="1554197"/>
            <a:ext cx="310929" cy="317564"/>
          </a:xfrm>
          <a:prstGeom prst="ellipse">
            <a:avLst/>
          </a:prstGeom>
          <a:solidFill>
            <a:srgbClr val="A50F15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4" name="Oval 13"/>
          <p:cNvSpPr>
            <a:spLocks noChangeAspect="1"/>
          </p:cNvSpPr>
          <p:nvPr/>
        </p:nvSpPr>
        <p:spPr bwMode="auto">
          <a:xfrm>
            <a:off x="2461947" y="2210017"/>
            <a:ext cx="310929" cy="317564"/>
          </a:xfrm>
          <a:prstGeom prst="ellipse">
            <a:avLst/>
          </a:prstGeom>
          <a:solidFill>
            <a:srgbClr val="08519C"/>
          </a:solidFill>
          <a:ln w="9525" cap="flat" cmpd="sng" algn="ctr">
            <a:solidFill>
              <a:srgbClr val="54278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5" name="Oval 14"/>
          <p:cNvSpPr>
            <a:spLocks noChangeAspect="1"/>
          </p:cNvSpPr>
          <p:nvPr/>
        </p:nvSpPr>
        <p:spPr bwMode="auto">
          <a:xfrm>
            <a:off x="1463414" y="3767741"/>
            <a:ext cx="310929" cy="317564"/>
          </a:xfrm>
          <a:prstGeom prst="ellipse">
            <a:avLst/>
          </a:prstGeom>
          <a:solidFill>
            <a:srgbClr val="08519C"/>
          </a:solidFill>
          <a:ln w="9525" cap="flat" cmpd="sng" algn="ctr">
            <a:solidFill>
              <a:srgbClr val="54278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6" name="Oval 15"/>
          <p:cNvSpPr>
            <a:spLocks noChangeAspect="1"/>
          </p:cNvSpPr>
          <p:nvPr/>
        </p:nvSpPr>
        <p:spPr bwMode="auto">
          <a:xfrm>
            <a:off x="1463414" y="2210017"/>
            <a:ext cx="310929" cy="317564"/>
          </a:xfrm>
          <a:prstGeom prst="ellipse">
            <a:avLst/>
          </a:prstGeom>
          <a:solidFill>
            <a:srgbClr val="006D2C"/>
          </a:solidFill>
          <a:ln w="9525" cap="flat" cmpd="sng" algn="ctr">
            <a:solidFill>
              <a:srgbClr val="54278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7" name="Oval 16"/>
          <p:cNvSpPr>
            <a:spLocks noChangeAspect="1"/>
          </p:cNvSpPr>
          <p:nvPr/>
        </p:nvSpPr>
        <p:spPr bwMode="auto">
          <a:xfrm>
            <a:off x="2151018" y="4451548"/>
            <a:ext cx="310929" cy="317564"/>
          </a:xfrm>
          <a:prstGeom prst="ellipse">
            <a:avLst/>
          </a:prstGeom>
          <a:solidFill>
            <a:srgbClr val="006D2C"/>
          </a:solidFill>
          <a:ln w="9525" cap="flat" cmpd="sng" algn="ctr">
            <a:solidFill>
              <a:srgbClr val="54278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charset="0"/>
              <a:ea typeface="ＭＳ Ｐゴシック" charset="-128"/>
              <a:cs typeface="ＭＳ Ｐゴシック" charset="-128"/>
            </a:endParaRPr>
          </a:p>
        </p:txBody>
      </p:sp>
      <p:cxnSp>
        <p:nvCxnSpPr>
          <p:cNvPr id="18" name="Straight Connector 17"/>
          <p:cNvCxnSpPr>
            <a:stCxn id="4" idx="1"/>
            <a:endCxn id="4" idx="3"/>
          </p:cNvCxnSpPr>
          <p:nvPr/>
        </p:nvCxnSpPr>
        <p:spPr bwMode="auto">
          <a:xfrm rot="10800000" flipH="1">
            <a:off x="585395" y="2066975"/>
            <a:ext cx="1354148" cy="1588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5" idx="1"/>
            <a:endCxn id="5" idx="3"/>
          </p:cNvCxnSpPr>
          <p:nvPr/>
        </p:nvCxnSpPr>
        <p:spPr bwMode="auto">
          <a:xfrm rot="10800000" flipH="1">
            <a:off x="2206790" y="2066975"/>
            <a:ext cx="1354148" cy="1588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 bwMode="auto">
          <a:xfrm flipV="1">
            <a:off x="1263264" y="3767741"/>
            <a:ext cx="1354148" cy="105313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38560" y="4085306"/>
            <a:ext cx="4802670" cy="2353594"/>
          </a:xfrm>
        </p:spPr>
        <p:txBody>
          <a:bodyPr/>
          <a:lstStyle/>
          <a:p>
            <a:r>
              <a:rPr lang="en-US" dirty="0" smtClean="0"/>
              <a:t>Temporal partitioning</a:t>
            </a:r>
          </a:p>
          <a:p>
            <a:pPr lvl="1"/>
            <a:r>
              <a:rPr lang="en-US" dirty="0" smtClean="0"/>
              <a:t>Static partition table</a:t>
            </a:r>
          </a:p>
          <a:p>
            <a:pPr lvl="2"/>
            <a:r>
              <a:rPr lang="en-US" dirty="0" smtClean="0"/>
              <a:t>Repeated with a period MF</a:t>
            </a:r>
          </a:p>
          <a:p>
            <a:pPr lvl="2"/>
            <a:r>
              <a:rPr lang="en-US" dirty="0" smtClean="0"/>
              <a:t>Partition switch overhead</a:t>
            </a:r>
          </a:p>
          <a:p>
            <a:pPr lvl="2"/>
            <a:r>
              <a:rPr lang="en-US" dirty="0" smtClean="0"/>
              <a:t>Each partition can have its own scheduling policy</a:t>
            </a:r>
          </a:p>
          <a:p>
            <a:pPr lvl="2"/>
            <a:r>
              <a:rPr lang="en-US" dirty="0" smtClean="0"/>
              <a:t>A partition has a certain SIL</a:t>
            </a:r>
          </a:p>
        </p:txBody>
      </p:sp>
      <p:sp>
        <p:nvSpPr>
          <p:cNvPr id="4" name="Rounded Rectangle 3"/>
          <p:cNvSpPr/>
          <p:nvPr/>
        </p:nvSpPr>
        <p:spPr bwMode="auto">
          <a:xfrm>
            <a:off x="585395" y="1418496"/>
            <a:ext cx="1354148" cy="1296958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5" name="Rounded Rectangle 4"/>
          <p:cNvSpPr/>
          <p:nvPr/>
        </p:nvSpPr>
        <p:spPr bwMode="auto">
          <a:xfrm>
            <a:off x="2206790" y="1418495"/>
            <a:ext cx="1354148" cy="1296959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charset="0"/>
              <a:ea typeface="ＭＳ Ｐゴシック" charset="-128"/>
              <a:cs typeface="ＭＳ Ｐゴシック" charset="-128"/>
            </a:endParaRPr>
          </a:p>
        </p:txBody>
      </p:sp>
      <p:cxnSp>
        <p:nvCxnSpPr>
          <p:cNvPr id="6" name="Straight Connector 5"/>
          <p:cNvCxnSpPr>
            <a:stCxn id="4" idx="2"/>
          </p:cNvCxnSpPr>
          <p:nvPr/>
        </p:nvCxnSpPr>
        <p:spPr bwMode="auto">
          <a:xfrm rot="5400000">
            <a:off x="1030905" y="2947018"/>
            <a:ext cx="463129" cy="1588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 bwMode="auto">
          <a:xfrm rot="5400000">
            <a:off x="2653401" y="2944329"/>
            <a:ext cx="459338" cy="1588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 bwMode="auto">
          <a:xfrm rot="5400000">
            <a:off x="1709080" y="3407458"/>
            <a:ext cx="459338" cy="1588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 bwMode="auto">
          <a:xfrm>
            <a:off x="357188" y="3174792"/>
            <a:ext cx="3341146" cy="1588"/>
          </a:xfrm>
          <a:prstGeom prst="line">
            <a:avLst/>
          </a:prstGeom>
          <a:solidFill>
            <a:schemeClr val="accent1"/>
          </a:solidFill>
          <a:ln w="730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" name="Rounded Rectangle 9"/>
          <p:cNvSpPr/>
          <p:nvPr/>
        </p:nvSpPr>
        <p:spPr bwMode="auto">
          <a:xfrm>
            <a:off x="1263264" y="3637921"/>
            <a:ext cx="1354148" cy="1296958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1" name="Oval 10"/>
          <p:cNvSpPr>
            <a:spLocks noChangeAspect="1"/>
          </p:cNvSpPr>
          <p:nvPr/>
        </p:nvSpPr>
        <p:spPr bwMode="auto">
          <a:xfrm>
            <a:off x="739514" y="1554197"/>
            <a:ext cx="310929" cy="317564"/>
          </a:xfrm>
          <a:prstGeom prst="ellipse">
            <a:avLst/>
          </a:prstGeom>
          <a:solidFill>
            <a:srgbClr val="A50F15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2" name="Oval 11"/>
          <p:cNvSpPr>
            <a:spLocks noChangeAspect="1"/>
          </p:cNvSpPr>
          <p:nvPr/>
        </p:nvSpPr>
        <p:spPr bwMode="auto">
          <a:xfrm>
            <a:off x="2461947" y="1554197"/>
            <a:ext cx="310929" cy="317564"/>
          </a:xfrm>
          <a:prstGeom prst="ellipse">
            <a:avLst/>
          </a:prstGeom>
          <a:solidFill>
            <a:srgbClr val="A50F15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3" name="Oval 12"/>
          <p:cNvSpPr>
            <a:spLocks noChangeAspect="1"/>
          </p:cNvSpPr>
          <p:nvPr/>
        </p:nvSpPr>
        <p:spPr bwMode="auto">
          <a:xfrm>
            <a:off x="1463414" y="1554197"/>
            <a:ext cx="310929" cy="317564"/>
          </a:xfrm>
          <a:prstGeom prst="ellipse">
            <a:avLst/>
          </a:prstGeom>
          <a:solidFill>
            <a:srgbClr val="A50F15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4" name="Oval 13"/>
          <p:cNvSpPr>
            <a:spLocks noChangeAspect="1"/>
          </p:cNvSpPr>
          <p:nvPr/>
        </p:nvSpPr>
        <p:spPr bwMode="auto">
          <a:xfrm>
            <a:off x="2461947" y="2210017"/>
            <a:ext cx="310929" cy="317564"/>
          </a:xfrm>
          <a:prstGeom prst="ellipse">
            <a:avLst/>
          </a:prstGeom>
          <a:solidFill>
            <a:srgbClr val="08519C"/>
          </a:solidFill>
          <a:ln w="9525" cap="flat" cmpd="sng" algn="ctr">
            <a:solidFill>
              <a:srgbClr val="54278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5" name="Oval 14"/>
          <p:cNvSpPr>
            <a:spLocks noChangeAspect="1"/>
          </p:cNvSpPr>
          <p:nvPr/>
        </p:nvSpPr>
        <p:spPr bwMode="auto">
          <a:xfrm>
            <a:off x="1463414" y="3767741"/>
            <a:ext cx="310929" cy="317564"/>
          </a:xfrm>
          <a:prstGeom prst="ellipse">
            <a:avLst/>
          </a:prstGeom>
          <a:solidFill>
            <a:srgbClr val="08519C"/>
          </a:solidFill>
          <a:ln w="9525" cap="flat" cmpd="sng" algn="ctr">
            <a:solidFill>
              <a:srgbClr val="54278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6" name="Oval 15"/>
          <p:cNvSpPr>
            <a:spLocks noChangeAspect="1"/>
          </p:cNvSpPr>
          <p:nvPr/>
        </p:nvSpPr>
        <p:spPr bwMode="auto">
          <a:xfrm>
            <a:off x="1463414" y="2210017"/>
            <a:ext cx="310929" cy="317564"/>
          </a:xfrm>
          <a:prstGeom prst="ellipse">
            <a:avLst/>
          </a:prstGeom>
          <a:solidFill>
            <a:srgbClr val="006D2C"/>
          </a:solidFill>
          <a:ln w="9525" cap="flat" cmpd="sng" algn="ctr">
            <a:solidFill>
              <a:srgbClr val="54278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7" name="Oval 16"/>
          <p:cNvSpPr>
            <a:spLocks noChangeAspect="1"/>
          </p:cNvSpPr>
          <p:nvPr/>
        </p:nvSpPr>
        <p:spPr bwMode="auto">
          <a:xfrm>
            <a:off x="2151018" y="4451548"/>
            <a:ext cx="310929" cy="317564"/>
          </a:xfrm>
          <a:prstGeom prst="ellipse">
            <a:avLst/>
          </a:prstGeom>
          <a:solidFill>
            <a:srgbClr val="006D2C"/>
          </a:solidFill>
          <a:ln w="9525" cap="flat" cmpd="sng" algn="ctr">
            <a:solidFill>
              <a:srgbClr val="54278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charset="0"/>
              <a:ea typeface="ＭＳ Ｐゴシック" charset="-128"/>
              <a:cs typeface="ＭＳ Ｐゴシック" charset="-128"/>
            </a:endParaRPr>
          </a:p>
        </p:txBody>
      </p:sp>
      <p:cxnSp>
        <p:nvCxnSpPr>
          <p:cNvPr id="18" name="Straight Connector 17"/>
          <p:cNvCxnSpPr>
            <a:stCxn id="4" idx="1"/>
            <a:endCxn id="4" idx="3"/>
          </p:cNvCxnSpPr>
          <p:nvPr/>
        </p:nvCxnSpPr>
        <p:spPr bwMode="auto">
          <a:xfrm rot="10800000" flipH="1">
            <a:off x="585395" y="2066975"/>
            <a:ext cx="1354148" cy="1588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5" idx="1"/>
            <a:endCxn id="5" idx="3"/>
          </p:cNvCxnSpPr>
          <p:nvPr/>
        </p:nvCxnSpPr>
        <p:spPr bwMode="auto">
          <a:xfrm rot="10800000" flipH="1">
            <a:off x="2206790" y="2066975"/>
            <a:ext cx="1354148" cy="1588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 bwMode="auto">
          <a:xfrm flipV="1">
            <a:off x="1263264" y="3767741"/>
            <a:ext cx="1354148" cy="105313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 bwMode="auto">
          <a:xfrm>
            <a:off x="4737100" y="1554197"/>
            <a:ext cx="673100" cy="317564"/>
          </a:xfrm>
          <a:prstGeom prst="rect">
            <a:avLst/>
          </a:prstGeom>
          <a:solidFill>
            <a:srgbClr val="A50F15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3" name="Rectangle 22"/>
          <p:cNvSpPr/>
          <p:nvPr/>
        </p:nvSpPr>
        <p:spPr bwMode="auto">
          <a:xfrm>
            <a:off x="5765800" y="1554197"/>
            <a:ext cx="355600" cy="317564"/>
          </a:xfrm>
          <a:prstGeom prst="rect">
            <a:avLst/>
          </a:prstGeom>
          <a:solidFill>
            <a:srgbClr val="006D2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4" name="Rectangle 23"/>
          <p:cNvSpPr/>
          <p:nvPr/>
        </p:nvSpPr>
        <p:spPr bwMode="auto">
          <a:xfrm>
            <a:off x="6096000" y="1554197"/>
            <a:ext cx="355600" cy="317564"/>
          </a:xfrm>
          <a:prstGeom prst="rect">
            <a:avLst/>
          </a:prstGeom>
          <a:solidFill>
            <a:srgbClr val="A50F15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5092700" y="2068564"/>
            <a:ext cx="673100" cy="317564"/>
          </a:xfrm>
          <a:prstGeom prst="rect">
            <a:avLst/>
          </a:prstGeom>
          <a:solidFill>
            <a:srgbClr val="A50F15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5765800" y="2068564"/>
            <a:ext cx="685800" cy="317564"/>
          </a:xfrm>
          <a:prstGeom prst="rect">
            <a:avLst/>
          </a:prstGeom>
          <a:solidFill>
            <a:srgbClr val="08519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8" name="Rectangle 27"/>
          <p:cNvSpPr/>
          <p:nvPr/>
        </p:nvSpPr>
        <p:spPr bwMode="auto">
          <a:xfrm>
            <a:off x="5410200" y="2601885"/>
            <a:ext cx="685800" cy="317564"/>
          </a:xfrm>
          <a:prstGeom prst="rect">
            <a:avLst/>
          </a:prstGeom>
          <a:solidFill>
            <a:srgbClr val="006D2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9" name="Rectangle 28"/>
          <p:cNvSpPr/>
          <p:nvPr/>
        </p:nvSpPr>
        <p:spPr bwMode="auto">
          <a:xfrm>
            <a:off x="5054600" y="2601885"/>
            <a:ext cx="355600" cy="317564"/>
          </a:xfrm>
          <a:prstGeom prst="rect">
            <a:avLst/>
          </a:prstGeom>
          <a:solidFill>
            <a:srgbClr val="08519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31" name="Rectangle 30"/>
          <p:cNvSpPr/>
          <p:nvPr/>
        </p:nvSpPr>
        <p:spPr bwMode="auto">
          <a:xfrm>
            <a:off x="4737100" y="2601885"/>
            <a:ext cx="355600" cy="317564"/>
          </a:xfrm>
          <a:prstGeom prst="rect">
            <a:avLst/>
          </a:prstGeom>
          <a:solidFill>
            <a:srgbClr val="006D2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charset="0"/>
              <a:ea typeface="ＭＳ Ｐゴシック" charset="-128"/>
              <a:cs typeface="ＭＳ Ｐゴシック" charset="-128"/>
            </a:endParaRPr>
          </a:p>
        </p:txBody>
      </p:sp>
      <p:cxnSp>
        <p:nvCxnSpPr>
          <p:cNvPr id="33" name="Straight Connector 32"/>
          <p:cNvCxnSpPr/>
          <p:nvPr/>
        </p:nvCxnSpPr>
        <p:spPr bwMode="auto">
          <a:xfrm rot="16200000" flipH="1">
            <a:off x="3771327" y="2215981"/>
            <a:ext cx="1928373" cy="1"/>
          </a:xfrm>
          <a:prstGeom prst="line">
            <a:avLst/>
          </a:prstGeom>
          <a:ln w="12700" cap="flat" cmpd="sng" algn="ctr">
            <a:solidFill>
              <a:schemeClr val="accent4">
                <a:shade val="95000"/>
                <a:satMod val="10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 bwMode="auto">
          <a:xfrm>
            <a:off x="6451600" y="1554197"/>
            <a:ext cx="673100" cy="317564"/>
          </a:xfrm>
          <a:prstGeom prst="rect">
            <a:avLst/>
          </a:prstGeom>
          <a:solidFill>
            <a:srgbClr val="A50F15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39" name="Rectangle 38"/>
          <p:cNvSpPr/>
          <p:nvPr/>
        </p:nvSpPr>
        <p:spPr bwMode="auto">
          <a:xfrm>
            <a:off x="7480300" y="1554197"/>
            <a:ext cx="355600" cy="317564"/>
          </a:xfrm>
          <a:prstGeom prst="rect">
            <a:avLst/>
          </a:prstGeom>
          <a:solidFill>
            <a:srgbClr val="006D2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40" name="Rectangle 39"/>
          <p:cNvSpPr/>
          <p:nvPr/>
        </p:nvSpPr>
        <p:spPr bwMode="auto">
          <a:xfrm>
            <a:off x="7810500" y="1554197"/>
            <a:ext cx="355600" cy="317564"/>
          </a:xfrm>
          <a:prstGeom prst="rect">
            <a:avLst/>
          </a:prstGeom>
          <a:solidFill>
            <a:srgbClr val="A50F15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41" name="Rectangle 40"/>
          <p:cNvSpPr/>
          <p:nvPr/>
        </p:nvSpPr>
        <p:spPr bwMode="auto">
          <a:xfrm>
            <a:off x="6807200" y="2068564"/>
            <a:ext cx="673100" cy="317564"/>
          </a:xfrm>
          <a:prstGeom prst="rect">
            <a:avLst/>
          </a:prstGeom>
          <a:solidFill>
            <a:srgbClr val="A50F15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42" name="Rectangle 41"/>
          <p:cNvSpPr/>
          <p:nvPr/>
        </p:nvSpPr>
        <p:spPr bwMode="auto">
          <a:xfrm>
            <a:off x="7480300" y="2068564"/>
            <a:ext cx="685800" cy="317564"/>
          </a:xfrm>
          <a:prstGeom prst="rect">
            <a:avLst/>
          </a:prstGeom>
          <a:solidFill>
            <a:srgbClr val="08519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43" name="Rectangle 42"/>
          <p:cNvSpPr/>
          <p:nvPr/>
        </p:nvSpPr>
        <p:spPr bwMode="auto">
          <a:xfrm>
            <a:off x="7124700" y="2601885"/>
            <a:ext cx="685800" cy="317564"/>
          </a:xfrm>
          <a:prstGeom prst="rect">
            <a:avLst/>
          </a:prstGeom>
          <a:solidFill>
            <a:srgbClr val="006D2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44" name="Rectangle 43"/>
          <p:cNvSpPr/>
          <p:nvPr/>
        </p:nvSpPr>
        <p:spPr bwMode="auto">
          <a:xfrm>
            <a:off x="6769100" y="2601885"/>
            <a:ext cx="355600" cy="317564"/>
          </a:xfrm>
          <a:prstGeom prst="rect">
            <a:avLst/>
          </a:prstGeom>
          <a:solidFill>
            <a:srgbClr val="08519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45" name="Rectangle 44"/>
          <p:cNvSpPr/>
          <p:nvPr/>
        </p:nvSpPr>
        <p:spPr bwMode="auto">
          <a:xfrm>
            <a:off x="6451600" y="2601885"/>
            <a:ext cx="355600" cy="317564"/>
          </a:xfrm>
          <a:prstGeom prst="rect">
            <a:avLst/>
          </a:prstGeom>
          <a:solidFill>
            <a:srgbClr val="006D2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charset="0"/>
              <a:ea typeface="ＭＳ Ｐゴシック" charset="-128"/>
              <a:cs typeface="ＭＳ Ｐゴシック" charset="-128"/>
            </a:endParaRPr>
          </a:p>
        </p:txBody>
      </p:sp>
      <p:cxnSp>
        <p:nvCxnSpPr>
          <p:cNvPr id="46" name="Straight Connector 45"/>
          <p:cNvCxnSpPr/>
          <p:nvPr/>
        </p:nvCxnSpPr>
        <p:spPr bwMode="auto">
          <a:xfrm rot="16200000" flipH="1">
            <a:off x="5485827" y="2215981"/>
            <a:ext cx="1928373" cy="1"/>
          </a:xfrm>
          <a:prstGeom prst="line">
            <a:avLst/>
          </a:prstGeom>
          <a:ln w="12700" cap="flat" cmpd="sng" algn="ctr">
            <a:solidFill>
              <a:schemeClr val="accent4">
                <a:shade val="95000"/>
                <a:satMod val="10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 bwMode="auto">
          <a:xfrm rot="16200000" flipH="1">
            <a:off x="7201913" y="2210016"/>
            <a:ext cx="1928373" cy="1"/>
          </a:xfrm>
          <a:prstGeom prst="line">
            <a:avLst/>
          </a:prstGeom>
          <a:ln w="12700" cap="flat" cmpd="sng" algn="ctr">
            <a:solidFill>
              <a:schemeClr val="accent4">
                <a:shade val="95000"/>
                <a:satMod val="10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stCxn id="31" idx="2"/>
          </p:cNvCxnSpPr>
          <p:nvPr/>
        </p:nvCxnSpPr>
        <p:spPr bwMode="auto">
          <a:xfrm rot="16200000" flipH="1">
            <a:off x="4854391" y="2979958"/>
            <a:ext cx="260719" cy="139700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50" name="Straight Arrow Connector 49"/>
          <p:cNvCxnSpPr/>
          <p:nvPr/>
        </p:nvCxnSpPr>
        <p:spPr bwMode="auto">
          <a:xfrm rot="5400000">
            <a:off x="5428013" y="2927043"/>
            <a:ext cx="260720" cy="245534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sp>
        <p:nvSpPr>
          <p:cNvPr id="56" name="TextBox 55"/>
          <p:cNvSpPr txBox="1"/>
          <p:nvPr/>
        </p:nvSpPr>
        <p:spPr>
          <a:xfrm>
            <a:off x="4684713" y="3180170"/>
            <a:ext cx="900707" cy="338554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sz="1600" dirty="0" smtClean="0"/>
              <a:t>Partition</a:t>
            </a:r>
            <a:endParaRPr lang="en-US" sz="1600" dirty="0"/>
          </a:p>
        </p:txBody>
      </p:sp>
      <p:cxnSp>
        <p:nvCxnSpPr>
          <p:cNvPr id="57" name="Straight Arrow Connector 56"/>
          <p:cNvCxnSpPr/>
          <p:nvPr/>
        </p:nvCxnSpPr>
        <p:spPr bwMode="auto">
          <a:xfrm rot="16200000" flipH="1">
            <a:off x="5828716" y="2917507"/>
            <a:ext cx="271326" cy="254000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sp>
        <p:nvSpPr>
          <p:cNvPr id="60" name="TextBox 59"/>
          <p:cNvSpPr txBox="1"/>
          <p:nvPr/>
        </p:nvSpPr>
        <p:spPr>
          <a:xfrm>
            <a:off x="5639188" y="3180170"/>
            <a:ext cx="90070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Partition </a:t>
            </a:r>
          </a:p>
          <a:p>
            <a:r>
              <a:rPr lang="en-US" sz="1600" dirty="0" smtClean="0"/>
              <a:t>slice</a:t>
            </a:r>
            <a:endParaRPr lang="en-US" sz="1600" dirty="0"/>
          </a:p>
        </p:txBody>
      </p:sp>
      <p:sp>
        <p:nvSpPr>
          <p:cNvPr id="65" name="Right Brace 64"/>
          <p:cNvSpPr/>
          <p:nvPr/>
        </p:nvSpPr>
        <p:spPr bwMode="auto">
          <a:xfrm rot="5400000">
            <a:off x="7084582" y="2556404"/>
            <a:ext cx="446947" cy="1716087"/>
          </a:xfrm>
          <a:prstGeom prst="rightBrace">
            <a:avLst>
              <a:gd name="adj1" fmla="val 56638"/>
              <a:gd name="adj2" fmla="val 50000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6450012" y="3671124"/>
            <a:ext cx="1716087" cy="33855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1600" dirty="0" smtClean="0"/>
              <a:t>Major Frame</a:t>
            </a:r>
            <a:endParaRPr lang="en-US" sz="1600" dirty="0"/>
          </a:p>
        </p:txBody>
      </p:sp>
      <p:sp>
        <p:nvSpPr>
          <p:cNvPr id="67" name="TextBox 66"/>
          <p:cNvSpPr txBox="1"/>
          <p:nvPr/>
        </p:nvSpPr>
        <p:spPr>
          <a:xfrm>
            <a:off x="585394" y="1049163"/>
            <a:ext cx="13525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PE 1</a:t>
            </a:r>
            <a:endParaRPr lang="en-US" dirty="0"/>
          </a:p>
        </p:txBody>
      </p:sp>
      <p:sp>
        <p:nvSpPr>
          <p:cNvPr id="68" name="TextBox 67"/>
          <p:cNvSpPr txBox="1"/>
          <p:nvPr/>
        </p:nvSpPr>
        <p:spPr>
          <a:xfrm>
            <a:off x="2208377" y="1016897"/>
            <a:ext cx="13525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PE 2</a:t>
            </a:r>
            <a:endParaRPr lang="en-US" dirty="0"/>
          </a:p>
        </p:txBody>
      </p:sp>
      <p:sp>
        <p:nvSpPr>
          <p:cNvPr id="69" name="TextBox 68"/>
          <p:cNvSpPr txBox="1"/>
          <p:nvPr/>
        </p:nvSpPr>
        <p:spPr>
          <a:xfrm>
            <a:off x="1261674" y="4934879"/>
            <a:ext cx="13525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PE 3</a:t>
            </a:r>
            <a:endParaRPr lang="en-US" dirty="0"/>
          </a:p>
        </p:txBody>
      </p:sp>
      <p:sp>
        <p:nvSpPr>
          <p:cNvPr id="70" name="TextBox 69"/>
          <p:cNvSpPr txBox="1"/>
          <p:nvPr/>
        </p:nvSpPr>
        <p:spPr>
          <a:xfrm>
            <a:off x="4110026" y="1502429"/>
            <a:ext cx="627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PE 1</a:t>
            </a:r>
            <a:endParaRPr lang="en-US" dirty="0"/>
          </a:p>
        </p:txBody>
      </p:sp>
      <p:sp>
        <p:nvSpPr>
          <p:cNvPr id="71" name="TextBox 70"/>
          <p:cNvSpPr txBox="1"/>
          <p:nvPr/>
        </p:nvSpPr>
        <p:spPr>
          <a:xfrm>
            <a:off x="4108439" y="2016796"/>
            <a:ext cx="627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PE 2</a:t>
            </a:r>
            <a:endParaRPr lang="en-US" dirty="0"/>
          </a:p>
        </p:txBody>
      </p:sp>
      <p:sp>
        <p:nvSpPr>
          <p:cNvPr id="72" name="TextBox 71"/>
          <p:cNvSpPr txBox="1"/>
          <p:nvPr/>
        </p:nvSpPr>
        <p:spPr>
          <a:xfrm>
            <a:off x="4110026" y="2550118"/>
            <a:ext cx="627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PE 3</a:t>
            </a:r>
            <a:endParaRPr lang="en-US" dirty="0"/>
          </a:p>
        </p:txBody>
      </p:sp>
      <p:sp>
        <p:nvSpPr>
          <p:cNvPr id="73" name="TextBox 72"/>
          <p:cNvSpPr txBox="1"/>
          <p:nvPr/>
        </p:nvSpPr>
        <p:spPr>
          <a:xfrm rot="20139557">
            <a:off x="4295124" y="4795945"/>
            <a:ext cx="3592512" cy="668482"/>
          </a:xfrm>
          <a:prstGeom prst="rect">
            <a:avLst/>
          </a:prstGeom>
          <a:effectLst>
            <a:outerShdw blurRad="76200" dist="12700" dir="2700000" sy="-23000" kx="-800400" algn="bl">
              <a:srgbClr val="000000">
                <a:alpha val="15000"/>
              </a:srgb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 anchor="t">
            <a:spAutoFit/>
          </a:bodyPr>
          <a:lstStyle/>
          <a:p>
            <a:pPr algn="ctr"/>
            <a:r>
              <a:rPr lang="en-US" dirty="0" smtClean="0"/>
              <a:t>Problem: optimize task mapping </a:t>
            </a:r>
          </a:p>
          <a:p>
            <a:pPr algn="ctr"/>
            <a:r>
              <a:rPr lang="en-US" dirty="0" smtClean="0"/>
              <a:t>and allocation of partitions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  <p:bldP spid="7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 Model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Static Cyclic Scheduling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775" y="1404938"/>
            <a:ext cx="8543290" cy="492506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auto">
          <a:xfrm>
            <a:off x="4940300" y="3873500"/>
            <a:ext cx="3961765" cy="26035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4821873" y="1422400"/>
            <a:ext cx="3961765" cy="26035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charset="0"/>
              <a:ea typeface="ＭＳ Ｐゴシック" charset="-128"/>
              <a:cs typeface="ＭＳ Ｐゴシック" charset="-128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1358899" y="2184400"/>
            <a:ext cx="3501074" cy="2666999"/>
            <a:chOff x="1358899" y="2184400"/>
            <a:chExt cx="3501074" cy="2666999"/>
          </a:xfrm>
        </p:grpSpPr>
        <p:sp>
          <p:nvSpPr>
            <p:cNvPr id="13" name="Snip and Round Single Corner Rectangle 12"/>
            <p:cNvSpPr/>
            <p:nvPr/>
          </p:nvSpPr>
          <p:spPr bwMode="auto">
            <a:xfrm rot="10800000">
              <a:off x="1358899" y="2209800"/>
              <a:ext cx="673101" cy="342900"/>
            </a:xfrm>
            <a:prstGeom prst="snipRound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4" name="Snip and Round Single Corner Rectangle 13"/>
            <p:cNvSpPr/>
            <p:nvPr/>
          </p:nvSpPr>
          <p:spPr bwMode="auto">
            <a:xfrm rot="10800000">
              <a:off x="1358899" y="3340099"/>
              <a:ext cx="673101" cy="342900"/>
            </a:xfrm>
            <a:prstGeom prst="snipRound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5" name="Snip and Round Single Corner Rectangle 14"/>
            <p:cNvSpPr/>
            <p:nvPr/>
          </p:nvSpPr>
          <p:spPr bwMode="auto">
            <a:xfrm rot="10800000">
              <a:off x="2717799" y="2209800"/>
              <a:ext cx="673101" cy="342900"/>
            </a:xfrm>
            <a:prstGeom prst="snipRound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6" name="Snip and Round Single Corner Rectangle 15"/>
            <p:cNvSpPr/>
            <p:nvPr/>
          </p:nvSpPr>
          <p:spPr bwMode="auto">
            <a:xfrm rot="10800000">
              <a:off x="2717798" y="3257549"/>
              <a:ext cx="673101" cy="342900"/>
            </a:xfrm>
            <a:prstGeom prst="snipRound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7" name="Snip and Round Single Corner Rectangle 16"/>
            <p:cNvSpPr/>
            <p:nvPr/>
          </p:nvSpPr>
          <p:spPr bwMode="auto">
            <a:xfrm rot="10800000">
              <a:off x="2781299" y="4508499"/>
              <a:ext cx="673101" cy="342900"/>
            </a:xfrm>
            <a:prstGeom prst="snipRound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8" name="Snip and Round Single Corner Rectangle 17"/>
            <p:cNvSpPr/>
            <p:nvPr/>
          </p:nvSpPr>
          <p:spPr bwMode="auto">
            <a:xfrm rot="10800000">
              <a:off x="4186872" y="2184400"/>
              <a:ext cx="673101" cy="342900"/>
            </a:xfrm>
            <a:prstGeom prst="snipRound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charset="0"/>
                <a:ea typeface="ＭＳ Ｐゴシック" charset="-128"/>
                <a:cs typeface="ＭＳ Ｐゴシック" charset="-128"/>
              </a:endParaRPr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formulation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775" y="935038"/>
            <a:ext cx="8424863" cy="2125662"/>
          </a:xfrm>
        </p:spPr>
        <p:txBody>
          <a:bodyPr/>
          <a:lstStyle/>
          <a:p>
            <a:r>
              <a:rPr lang="en-US" dirty="0" smtClean="0"/>
              <a:t>Given</a:t>
            </a:r>
          </a:p>
          <a:p>
            <a:pPr lvl="2"/>
            <a:r>
              <a:rPr lang="en-US" dirty="0" smtClean="0"/>
              <a:t>A set of applications</a:t>
            </a:r>
          </a:p>
          <a:p>
            <a:pPr lvl="2"/>
            <a:r>
              <a:rPr lang="en-US" dirty="0" smtClean="0"/>
              <a:t>The criticality level (or SIL) for each task</a:t>
            </a:r>
          </a:p>
          <a:p>
            <a:pPr lvl="2"/>
            <a:r>
              <a:rPr lang="en-US" dirty="0" smtClean="0"/>
              <a:t>A set of N processing elements (</a:t>
            </a:r>
            <a:r>
              <a:rPr lang="en-US" dirty="0" err="1" smtClean="0"/>
              <a:t>PEs</a:t>
            </a:r>
            <a:r>
              <a:rPr lang="en-US" dirty="0" smtClean="0"/>
              <a:t>)</a:t>
            </a:r>
          </a:p>
          <a:p>
            <a:pPr lvl="2"/>
            <a:r>
              <a:rPr lang="en-US" dirty="0" smtClean="0"/>
              <a:t>The size of the Major Frame and of the Application Cycle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357188" y="3238500"/>
            <a:ext cx="8424863" cy="180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9388" marR="0" lvl="0" indent="-215900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>
                <a:srgbClr val="BDD7E7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Calibri"/>
                <a:ea typeface="ＭＳ Ｐゴシック" charset="-128"/>
                <a:cs typeface="Calibri"/>
              </a:rPr>
              <a:t>Determine</a:t>
            </a:r>
          </a:p>
          <a:p>
            <a:pPr marL="898525" marR="0" lvl="2" indent="-215900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rgbClr val="BDD7E7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8519C"/>
                </a:solidFill>
                <a:effectLst/>
                <a:uLnTx/>
                <a:uFillTx/>
                <a:latin typeface="Calibri"/>
                <a:ea typeface="ＭＳ Ｐゴシック" charset="-128"/>
                <a:cs typeface="Calibri"/>
              </a:rPr>
              <a:t>The mapping of tasks to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8519C"/>
                </a:solidFill>
                <a:effectLst/>
                <a:uLnTx/>
                <a:uFillTx/>
                <a:latin typeface="Calibri"/>
                <a:ea typeface="ＭＳ Ｐゴシック" charset="-128"/>
                <a:cs typeface="Calibri"/>
              </a:rPr>
              <a:t>PEs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8519C"/>
              </a:solidFill>
              <a:effectLst/>
              <a:uLnTx/>
              <a:uFillTx/>
              <a:latin typeface="Calibri"/>
              <a:ea typeface="ＭＳ Ｐゴシック" charset="-128"/>
              <a:cs typeface="Calibri"/>
            </a:endParaRPr>
          </a:p>
          <a:p>
            <a:pPr marL="898525" marR="0" lvl="2" indent="-215900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rgbClr val="BDD7E7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8519C"/>
                </a:solidFill>
                <a:effectLst/>
                <a:uLnTx/>
                <a:uFillTx/>
                <a:latin typeface="Calibri"/>
                <a:ea typeface="ＭＳ Ｐゴシック" charset="-128"/>
                <a:cs typeface="Calibri"/>
              </a:rPr>
              <a:t>The sequence and length of partition slices on each processor</a:t>
            </a:r>
          </a:p>
          <a:p>
            <a:pPr marL="898525" marR="0" lvl="2" indent="-215900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rgbClr val="BDD7E7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8519C"/>
                </a:solidFill>
                <a:effectLst/>
                <a:uLnTx/>
                <a:uFillTx/>
                <a:latin typeface="Calibri"/>
                <a:ea typeface="ＭＳ Ｐゴシック" charset="-128"/>
                <a:cs typeface="Calibri"/>
              </a:rPr>
              <a:t>The assignment of tasks to partitions</a:t>
            </a:r>
          </a:p>
          <a:p>
            <a:pPr marL="898525" marR="0" lvl="2" indent="-215900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rgbClr val="BDD7E7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8519C"/>
                </a:solidFill>
                <a:effectLst/>
                <a:uLnTx/>
                <a:uFillTx/>
                <a:latin typeface="Calibri"/>
                <a:ea typeface="ＭＳ Ｐゴシック" charset="-128"/>
                <a:cs typeface="Calibri"/>
              </a:rPr>
              <a:t>The schedule for all the tasks in the system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357188" y="5181600"/>
            <a:ext cx="8424863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9388" marR="0" lvl="0" indent="-215900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>
                <a:srgbClr val="BDD7E7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8519C"/>
                </a:solidFill>
                <a:effectLst/>
                <a:uLnTx/>
                <a:uFillTx/>
                <a:latin typeface="Calibri"/>
                <a:ea typeface="ＭＳ Ｐゴシック" charset="-128"/>
                <a:cs typeface="Calibri"/>
              </a:rPr>
              <a:t>Such that</a:t>
            </a:r>
          </a:p>
          <a:p>
            <a:pPr marL="898525" marR="0" lvl="2" indent="-215900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rgbClr val="BDD7E7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8519C"/>
                </a:solidFill>
                <a:effectLst/>
                <a:uLnTx/>
                <a:uFillTx/>
                <a:latin typeface="Calibri"/>
                <a:ea typeface="ＭＳ Ｐゴシック" charset="-128"/>
                <a:cs typeface="Calibri"/>
              </a:rPr>
              <a:t>All applications meet their deadline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Motivational Example 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2500" y="1651000"/>
            <a:ext cx="7198614" cy="5003292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7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8.:|26.7|8.7|33.4|4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2|5.6|67.4|1.6|1.2|19.1|11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7.:|23.3|7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6.7|16.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1.7|12.3"/>
</p:tagLst>
</file>

<file path=ppt/theme/theme1.xml><?xml version="1.0" encoding="utf-8"?>
<a:theme xmlns:a="http://schemas.openxmlformats.org/drawingml/2006/main" name="DTU Informatics">
  <a:themeElements>
    <a:clrScheme name="DTU Informatics 13">
      <a:dk1>
        <a:srgbClr val="000000"/>
      </a:dk1>
      <a:lt1>
        <a:srgbClr val="FFFFFF"/>
      </a:lt1>
      <a:dk2>
        <a:srgbClr val="990000"/>
      </a:dk2>
      <a:lt2>
        <a:srgbClr val="999999"/>
      </a:lt2>
      <a:accent1>
        <a:srgbClr val="FF9900"/>
      </a:accent1>
      <a:accent2>
        <a:srgbClr val="FF6600"/>
      </a:accent2>
      <a:accent3>
        <a:srgbClr val="FFFFFF"/>
      </a:accent3>
      <a:accent4>
        <a:srgbClr val="000000"/>
      </a:accent4>
      <a:accent5>
        <a:srgbClr val="FFCAAA"/>
      </a:accent5>
      <a:accent6>
        <a:srgbClr val="E75C00"/>
      </a:accent6>
      <a:hlink>
        <a:srgbClr val="FF0000"/>
      </a:hlink>
      <a:folHlink>
        <a:srgbClr val="99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da-DK" sz="1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da-DK" sz="1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DTU Informatic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TU Informatic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TU Informatic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TU Informatic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TU Informatic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TU Informatic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TU Informatic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TU Informatic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TU Informatic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TU Informatic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TU Informatic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TU Informatic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TU Informatics 13">
        <a:dk1>
          <a:srgbClr val="000000"/>
        </a:dk1>
        <a:lt1>
          <a:srgbClr val="FFFFFF"/>
        </a:lt1>
        <a:dk2>
          <a:srgbClr val="990000"/>
        </a:dk2>
        <a:lt2>
          <a:srgbClr val="999999"/>
        </a:lt2>
        <a:accent1>
          <a:srgbClr val="FF9900"/>
        </a:accent1>
        <a:accent2>
          <a:srgbClr val="FF66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5C00"/>
        </a:accent6>
        <a:hlink>
          <a:srgbClr val="FF0000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template_eselab.pptx</Template>
  <TotalTime>6889</TotalTime>
  <Words>502</Words>
  <Application>Microsoft Macintosh PowerPoint</Application>
  <PresentationFormat>On-screen Show (4:3)</PresentationFormat>
  <Paragraphs>148</Paragraphs>
  <Slides>22</Slides>
  <Notes>2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DTU Informatics</vt:lpstr>
      <vt:lpstr>Task Mapping and Partition Allocation for Mixed-Criticality Real-Time Systems </vt:lpstr>
      <vt:lpstr>Outline </vt:lpstr>
      <vt:lpstr>Motivation</vt:lpstr>
      <vt:lpstr>Motivation</vt:lpstr>
      <vt:lpstr>System Model</vt:lpstr>
      <vt:lpstr>System Model</vt:lpstr>
      <vt:lpstr>Application Model </vt:lpstr>
      <vt:lpstr>Problem formulation </vt:lpstr>
      <vt:lpstr>Motivational Example </vt:lpstr>
      <vt:lpstr>Motivational Example </vt:lpstr>
      <vt:lpstr>Motivational Example </vt:lpstr>
      <vt:lpstr>Optimization Strategy</vt:lpstr>
      <vt:lpstr>Optimization Strategy</vt:lpstr>
      <vt:lpstr>Optimization Strategy: Design Transformations</vt:lpstr>
      <vt:lpstr>Optimization Strategy: Design Transformations</vt:lpstr>
      <vt:lpstr>Optimization Strategy: Design Transformations</vt:lpstr>
      <vt:lpstr>Optimization Strategy: Design Transformations</vt:lpstr>
      <vt:lpstr>Optimization Strategy: Design Transformations</vt:lpstr>
      <vt:lpstr>Experimental Results</vt:lpstr>
      <vt:lpstr>Experimental Results</vt:lpstr>
      <vt:lpstr>Conclusions</vt:lpstr>
      <vt:lpstr>Thank you!</vt:lpstr>
    </vt:vector>
  </TitlesOfParts>
  <Company>DTU Informatics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Design Optimization of Mixed-Criticality Real-Time Applications on Cost-Constrained Partitioned Architectures</dc:title>
  <dc:creator>Domitian Tamas-Selicean</dc:creator>
  <cp:lastModifiedBy>Domitian Tamas-Selicean</cp:lastModifiedBy>
  <cp:revision>21</cp:revision>
  <dcterms:created xsi:type="dcterms:W3CDTF">2011-12-12T18:48:58Z</dcterms:created>
  <dcterms:modified xsi:type="dcterms:W3CDTF">2014-05-04T22:41:59Z</dcterms:modified>
</cp:coreProperties>
</file>