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1" r:id="rId4"/>
    <p:sldId id="263" r:id="rId5"/>
    <p:sldId id="262" r:id="rId6"/>
    <p:sldId id="265" r:id="rId7"/>
    <p:sldId id="292" r:id="rId8"/>
    <p:sldId id="289" r:id="rId9"/>
    <p:sldId id="291" r:id="rId10"/>
    <p:sldId id="293" r:id="rId11"/>
    <p:sldId id="266" r:id="rId12"/>
    <p:sldId id="267" r:id="rId13"/>
    <p:sldId id="269" r:id="rId14"/>
    <p:sldId id="270" r:id="rId15"/>
    <p:sldId id="271" r:id="rId16"/>
    <p:sldId id="294" r:id="rId17"/>
    <p:sldId id="295" r:id="rId18"/>
    <p:sldId id="296" r:id="rId19"/>
    <p:sldId id="276" r:id="rId20"/>
    <p:sldId id="277" r:id="rId21"/>
    <p:sldId id="297" r:id="rId22"/>
    <p:sldId id="278" r:id="rId23"/>
    <p:sldId id="279" r:id="rId24"/>
    <p:sldId id="280" r:id="rId25"/>
    <p:sldId id="281" r:id="rId26"/>
    <p:sldId id="282" r:id="rId27"/>
    <p:sldId id="283" r:id="rId28"/>
    <p:sldId id="303" r:id="rId29"/>
    <p:sldId id="298" r:id="rId30"/>
    <p:sldId id="299" r:id="rId31"/>
    <p:sldId id="300" r:id="rId32"/>
    <p:sldId id="301" r:id="rId33"/>
    <p:sldId id="302" r:id="rId34"/>
    <p:sldId id="304" r:id="rId35"/>
    <p:sldId id="305" r:id="rId36"/>
    <p:sldId id="306" r:id="rId37"/>
    <p:sldId id="284" r:id="rId38"/>
    <p:sldId id="285" r:id="rId39"/>
    <p:sldId id="308" r:id="rId40"/>
    <p:sldId id="307" r:id="rId41"/>
    <p:sldId id="309" r:id="rId42"/>
    <p:sldId id="310" r:id="rId43"/>
    <p:sldId id="311" r:id="rId44"/>
    <p:sldId id="286" r:id="rId45"/>
    <p:sldId id="28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904"/>
    <a:srgbClr val="085D8B"/>
    <a:srgbClr val="C35DC0"/>
    <a:srgbClr val="08519C"/>
    <a:srgbClr val="EDEDED"/>
    <a:srgbClr val="3182BD"/>
    <a:srgbClr val="DE2D26"/>
    <a:srgbClr val="54278F"/>
    <a:srgbClr val="006D2C"/>
    <a:srgbClr val="A50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7E46-332B-EF4F-9198-9F355BE121AB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986D6-A5F1-CF4C-9BDB-8AE4FD3A0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ARINC 664 p7 specifies</a:t>
            </a:r>
            <a:r>
              <a:rPr lang="en-US" baseline="0" dirty="0" smtClean="0"/>
              <a:t> a full-duplex Ethernet network for aircraft data networks. </a:t>
            </a:r>
          </a:p>
          <a:p>
            <a:r>
              <a:rPr lang="en-US" baseline="0" dirty="0" smtClean="0"/>
              <a:t>It is composed of End – Systems connected by Network Switches and physical connections.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Ethernet protocol does not offer separation between messages of different criticalities. ARINC 664p7 manages this through the concept of Virtual Links, by emulating point-to-point connectivity over the network. The virtual link is defined as the “logical unidirectional connection from one source system to one or more destination end systems”.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using virtual links, the highly critical message m1 is separated from the non-critical message m2.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assume we have 2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motivational example </a:t>
            </a:r>
            <a:r>
              <a:rPr lang="en-US" smtClean="0"/>
              <a:t>from Journal!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show how</a:t>
            </a:r>
            <a:r>
              <a:rPr lang="en-US" baseline="0" dirty="0" smtClean="0"/>
              <a:t> the TT schedule influences the worst-case end-to-end delay of an RC 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f3,2</a:t>
            </a:r>
            <a:r>
              <a:rPr lang="en-US" baseline="0" dirty="0" smtClean="0"/>
              <a:t> is postponed from ES2-&gt;NS1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f1,1 can be sent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more concise!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/>
          <a:srcRect l="78432"/>
          <a:stretch>
            <a:fillRect/>
          </a:stretch>
        </p:blipFill>
        <p:spPr bwMode="auto">
          <a:xfrm>
            <a:off x="8597900" y="82550"/>
            <a:ext cx="479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DTU frise RGB"/>
          <p:cNvPicPr>
            <a:picLocks noChangeAspect="1" noChangeArrowheads="1"/>
          </p:cNvPicPr>
          <p:nvPr/>
        </p:nvPicPr>
        <p:blipFill>
          <a:blip r:embed="rId3"/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Users\cls\Desktop\DTU_ppt\Til PAW\DTU_LOGOS\Done\DTU Informatik A UK.png"/>
          <p:cNvPicPr>
            <a:picLocks noChangeAspect="1" noChangeArrowheads="1"/>
          </p:cNvPicPr>
          <p:nvPr/>
        </p:nvPicPr>
        <p:blipFill>
          <a:blip r:embed="rId4"/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898" y="1295400"/>
            <a:ext cx="6478083" cy="869128"/>
          </a:xfrm>
        </p:spPr>
        <p:txBody>
          <a:bodyPr/>
          <a:lstStyle>
            <a:lvl1pPr algn="l">
              <a:defRPr sz="2800"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8898" y="2380182"/>
            <a:ext cx="6486071" cy="165841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073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8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139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43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2067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411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42735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441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72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487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518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5340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563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79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609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6407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670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>
            <a:off x="685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7010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7473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777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792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>
            <a:off x="807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838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>
            <a:off x="853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>
            <a:off x="868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883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>
            <a:off x="91376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0" y="6096000"/>
            <a:ext cx="9144000" cy="609600"/>
            <a:chOff x="0" y="3840"/>
            <a:chExt cx="5760" cy="384"/>
          </a:xfrm>
        </p:grpSpPr>
        <p:sp>
          <p:nvSpPr>
            <p:cNvPr id="66" name="Line 6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7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7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7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7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0" y="5334000"/>
            <a:ext cx="9144000" cy="609600"/>
            <a:chOff x="0" y="3840"/>
            <a:chExt cx="5760" cy="384"/>
          </a:xfrm>
        </p:grpSpPr>
        <p:sp>
          <p:nvSpPr>
            <p:cNvPr id="74" name="Line 8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8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8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8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8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9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9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92"/>
          <p:cNvGrpSpPr>
            <a:grpSpLocks/>
          </p:cNvGrpSpPr>
          <p:nvPr/>
        </p:nvGrpSpPr>
        <p:grpSpPr bwMode="auto">
          <a:xfrm>
            <a:off x="0" y="4572000"/>
            <a:ext cx="9144000" cy="609600"/>
            <a:chOff x="0" y="3840"/>
            <a:chExt cx="5760" cy="384"/>
          </a:xfrm>
        </p:grpSpPr>
        <p:sp>
          <p:nvSpPr>
            <p:cNvPr id="82" name="Line 9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9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9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9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9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9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100"/>
          <p:cNvGrpSpPr>
            <a:grpSpLocks/>
          </p:cNvGrpSpPr>
          <p:nvPr/>
        </p:nvGrpSpPr>
        <p:grpSpPr bwMode="auto">
          <a:xfrm>
            <a:off x="0" y="3810000"/>
            <a:ext cx="9144000" cy="609600"/>
            <a:chOff x="0" y="3840"/>
            <a:chExt cx="5760" cy="384"/>
          </a:xfrm>
        </p:grpSpPr>
        <p:sp>
          <p:nvSpPr>
            <p:cNvPr id="90" name="Line 10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0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0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0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0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0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108"/>
          <p:cNvGrpSpPr>
            <a:grpSpLocks/>
          </p:cNvGrpSpPr>
          <p:nvPr/>
        </p:nvGrpSpPr>
        <p:grpSpPr bwMode="auto">
          <a:xfrm>
            <a:off x="0" y="3048000"/>
            <a:ext cx="9144000" cy="609600"/>
            <a:chOff x="0" y="3840"/>
            <a:chExt cx="5760" cy="384"/>
          </a:xfrm>
        </p:grpSpPr>
        <p:sp>
          <p:nvSpPr>
            <p:cNvPr id="98" name="Line 10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1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1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1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1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1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0" y="2286000"/>
            <a:ext cx="9144000" cy="609600"/>
            <a:chOff x="0" y="3840"/>
            <a:chExt cx="5760" cy="384"/>
          </a:xfrm>
        </p:grpSpPr>
        <p:sp>
          <p:nvSpPr>
            <p:cNvPr id="106" name="Line 11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1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1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2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21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2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3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124"/>
          <p:cNvGrpSpPr>
            <a:grpSpLocks/>
          </p:cNvGrpSpPr>
          <p:nvPr/>
        </p:nvGrpSpPr>
        <p:grpSpPr bwMode="auto">
          <a:xfrm>
            <a:off x="0" y="1524000"/>
            <a:ext cx="9144000" cy="609600"/>
            <a:chOff x="0" y="3840"/>
            <a:chExt cx="5760" cy="384"/>
          </a:xfrm>
        </p:grpSpPr>
        <p:sp>
          <p:nvSpPr>
            <p:cNvPr id="114" name="Line 12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2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2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2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2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3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3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32"/>
          <p:cNvGrpSpPr>
            <a:grpSpLocks/>
          </p:cNvGrpSpPr>
          <p:nvPr/>
        </p:nvGrpSpPr>
        <p:grpSpPr bwMode="auto">
          <a:xfrm>
            <a:off x="0" y="762000"/>
            <a:ext cx="9144000" cy="609600"/>
            <a:chOff x="0" y="3840"/>
            <a:chExt cx="5760" cy="384"/>
          </a:xfrm>
        </p:grpSpPr>
        <p:sp>
          <p:nvSpPr>
            <p:cNvPr id="122" name="Line 13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3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3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3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3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3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3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40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3840"/>
            <a:chExt cx="5760" cy="384"/>
          </a:xfrm>
        </p:grpSpPr>
        <p:sp>
          <p:nvSpPr>
            <p:cNvPr id="130" name="Line 14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4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4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4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4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4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4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0"/>
            <a:ext cx="8426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35038"/>
            <a:ext cx="842486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474075" y="655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fld id="{3F27FFC1-0043-324A-8520-D16CB85550E5}" type="slidenum">
              <a:rPr lang="en-US" sz="900">
                <a:latin typeface="Calibri" charset="0"/>
                <a:ea typeface="Calibri" charset="0"/>
                <a:cs typeface="Calibri" charset="0"/>
              </a:rPr>
              <a:pPr algn="r" eaLnBrk="0" hangingPunct="0">
                <a:spcBef>
                  <a:spcPct val="0"/>
                </a:spcBef>
              </a:pPr>
              <a:t>‹#›</a:t>
            </a:fld>
            <a:endParaRPr lang="en-US" sz="9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179388" indent="-215900" algn="l" rtl="0" eaLnBrk="1" fontAlgn="base" hangingPunct="1">
        <a:spcBef>
          <a:spcPts val="500"/>
        </a:spcBef>
        <a:spcAft>
          <a:spcPct val="0"/>
        </a:spcAft>
        <a:buClr>
          <a:srgbClr val="BDD7E7"/>
        </a:buClr>
        <a:buFont typeface="Wingdings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marL="539750" indent="-215900" algn="l" rtl="0" eaLnBrk="1" fontAlgn="base" hangingPunct="1">
        <a:spcBef>
          <a:spcPts val="400"/>
        </a:spcBef>
        <a:spcAft>
          <a:spcPct val="0"/>
        </a:spcAft>
        <a:buClr>
          <a:srgbClr val="BDD7E7"/>
        </a:buClr>
        <a:buFont typeface="Wingdings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2pPr>
      <a:lvl3pPr marL="898525" indent="-215900" algn="l" rtl="0" eaLnBrk="1" fontAlgn="base" hangingPunct="1">
        <a:spcBef>
          <a:spcPts val="300"/>
        </a:spcBef>
        <a:spcAft>
          <a:spcPct val="0"/>
        </a:spcAft>
        <a:buClr>
          <a:srgbClr val="BDD7E7"/>
        </a:buClr>
        <a:buFont typeface="Wingdings" charset="2"/>
        <a:buChar char="§"/>
        <a:defRPr sz="2000">
          <a:solidFill>
            <a:srgbClr val="08519C"/>
          </a:solidFill>
          <a:latin typeface="Calibri"/>
          <a:ea typeface="ＭＳ Ｐゴシック" charset="-128"/>
          <a:cs typeface="Calibri"/>
        </a:defRPr>
      </a:lvl3pPr>
      <a:lvl4pPr marL="1258888" indent="-215900" algn="l" rtl="0" eaLnBrk="1" fontAlgn="base" hangingPunct="1">
        <a:spcBef>
          <a:spcPts val="200"/>
        </a:spcBef>
        <a:spcAft>
          <a:spcPct val="0"/>
        </a:spcAft>
        <a:buClr>
          <a:srgbClr val="BDD7E7"/>
        </a:buClr>
        <a:buFont typeface="Wingdings" charset="2"/>
        <a:buChar char="§"/>
        <a:defRPr>
          <a:solidFill>
            <a:srgbClr val="08519C"/>
          </a:solidFill>
          <a:latin typeface="Calibri"/>
          <a:ea typeface="ＭＳ Ｐゴシック" charset="-128"/>
          <a:cs typeface="Calibri"/>
        </a:defRPr>
      </a:lvl4pPr>
      <a:lvl5pPr marL="1619250" indent="-215900" algn="l" rtl="0" eaLnBrk="1" fontAlgn="base" hangingPunct="1">
        <a:spcBef>
          <a:spcPts val="200"/>
        </a:spcBef>
        <a:spcAft>
          <a:spcPct val="0"/>
        </a:spcAft>
        <a:buClr>
          <a:srgbClr val="BDD7E7"/>
        </a:buClr>
        <a:buFont typeface="Wingdings" charset="2"/>
        <a:buChar char="§"/>
        <a:defRPr sz="1600">
          <a:solidFill>
            <a:srgbClr val="08519C"/>
          </a:solidFill>
          <a:latin typeface="Calibri"/>
          <a:ea typeface="ＭＳ Ｐゴシック" charset="-128"/>
          <a:cs typeface="Calibri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898" y="1295399"/>
            <a:ext cx="7929802" cy="1433615"/>
          </a:xfrm>
        </p:spPr>
        <p:txBody>
          <a:bodyPr anchor="t"/>
          <a:lstStyle/>
          <a:p>
            <a:r>
              <a:rPr lang="en-US" dirty="0" smtClean="0"/>
              <a:t>Analysis and Optimization of </a:t>
            </a:r>
            <a:br>
              <a:rPr lang="en-US" dirty="0" smtClean="0"/>
            </a:br>
            <a:r>
              <a:rPr lang="en-US" dirty="0" smtClean="0"/>
              <a:t>Mixed-Criticality Applications on </a:t>
            </a:r>
            <a:br>
              <a:rPr lang="en-US" dirty="0" smtClean="0"/>
            </a:br>
            <a:r>
              <a:rPr lang="en-US" dirty="0" smtClean="0"/>
              <a:t>Partitioned Distributed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898" y="2661906"/>
            <a:ext cx="7929802" cy="917796"/>
          </a:xfrm>
        </p:spPr>
        <p:txBody>
          <a:bodyPr/>
          <a:lstStyle/>
          <a:p>
            <a:r>
              <a:rPr lang="en-US" dirty="0" err="1" smtClean="0"/>
              <a:t>Domițian</a:t>
            </a:r>
            <a:r>
              <a:rPr lang="en-US" dirty="0" smtClean="0"/>
              <a:t> </a:t>
            </a:r>
            <a:r>
              <a:rPr lang="en-US" dirty="0" err="1" smtClean="0"/>
              <a:t>Tămaș-Selicean</a:t>
            </a:r>
            <a:r>
              <a:rPr lang="en-US" dirty="0" smtClean="0"/>
              <a:t>, </a:t>
            </a:r>
            <a:r>
              <a:rPr lang="en-US" dirty="0" err="1" smtClean="0"/>
              <a:t>Sorin</a:t>
            </a:r>
            <a:r>
              <a:rPr lang="en-US" dirty="0" smtClean="0"/>
              <a:t> </a:t>
            </a:r>
            <a:r>
              <a:rPr lang="en-US" dirty="0" err="1" smtClean="0"/>
              <a:t>Ovidiu</a:t>
            </a:r>
            <a:r>
              <a:rPr lang="en-US" dirty="0" smtClean="0"/>
              <a:t> </a:t>
            </a:r>
            <a:r>
              <a:rPr lang="en-US" dirty="0" err="1" smtClean="0"/>
              <a:t>Marinescu</a:t>
            </a:r>
            <a:r>
              <a:rPr lang="en-US" dirty="0" smtClean="0"/>
              <a:t>  and Paul Pop</a:t>
            </a:r>
          </a:p>
          <a:p>
            <a:r>
              <a:rPr lang="en-US" dirty="0" smtClean="0"/>
              <a:t>Technical University of Denmark</a:t>
            </a:r>
            <a:endParaRPr lang="en-US" dirty="0"/>
          </a:p>
        </p:txBody>
      </p:sp>
      <p:pic>
        <p:nvPicPr>
          <p:cNvPr id="4" name="Picture 3" descr="logoRecomp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8" y="3980142"/>
            <a:ext cx="2039044" cy="16459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5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81100"/>
            <a:ext cx="8424863" cy="5295900"/>
          </a:xfrm>
        </p:spPr>
        <p:txBody>
          <a:bodyPr/>
          <a:lstStyle/>
          <a:p>
            <a:r>
              <a:rPr lang="en-US" dirty="0" smtClean="0"/>
              <a:t>Traffic classes</a:t>
            </a:r>
          </a:p>
          <a:p>
            <a:pPr lvl="1"/>
            <a:r>
              <a:rPr lang="en-US" sz="2200" dirty="0" smtClean="0"/>
              <a:t>Time Triggered (TT)</a:t>
            </a:r>
          </a:p>
          <a:p>
            <a:pPr lvl="2"/>
            <a:r>
              <a:rPr lang="en-US" dirty="0" smtClean="0"/>
              <a:t>based on static schedule tables</a:t>
            </a:r>
          </a:p>
          <a:p>
            <a:pPr lvl="1"/>
            <a:r>
              <a:rPr lang="en-US" sz="2200" dirty="0" smtClean="0"/>
              <a:t>Rate Constrained (RC)</a:t>
            </a:r>
          </a:p>
          <a:p>
            <a:pPr lvl="2"/>
            <a:r>
              <a:rPr lang="en-US" dirty="0" smtClean="0"/>
              <a:t>deterministic unsynchronized communication</a:t>
            </a:r>
          </a:p>
          <a:p>
            <a:pPr lvl="2"/>
            <a:r>
              <a:rPr lang="en-US" dirty="0" smtClean="0"/>
              <a:t>ARINC 664p7 traffic</a:t>
            </a:r>
          </a:p>
          <a:p>
            <a:pPr lvl="1"/>
            <a:r>
              <a:rPr lang="en-US" sz="2200" dirty="0" smtClean="0"/>
              <a:t>Best Effort (BE)</a:t>
            </a:r>
          </a:p>
          <a:p>
            <a:pPr lvl="2"/>
            <a:r>
              <a:rPr lang="en-US" dirty="0" smtClean="0"/>
              <a:t>no timing guarantees provided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Model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1404938"/>
            <a:ext cx="8543290" cy="49250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940300" y="3873500"/>
            <a:ext cx="3961765" cy="260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8899" y="2184400"/>
            <a:ext cx="3501074" cy="2666999"/>
            <a:chOff x="1358899" y="2184400"/>
            <a:chExt cx="3501074" cy="2666999"/>
          </a:xfrm>
        </p:grpSpPr>
        <p:sp>
          <p:nvSpPr>
            <p:cNvPr id="13" name="Snip and Round Single Corner Rectangle 12"/>
            <p:cNvSpPr/>
            <p:nvPr/>
          </p:nvSpPr>
          <p:spPr bwMode="auto">
            <a:xfrm rot="10800000">
              <a:off x="1358899" y="22098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Snip and Round Single Corner Rectangle 13"/>
            <p:cNvSpPr/>
            <p:nvPr/>
          </p:nvSpPr>
          <p:spPr bwMode="auto">
            <a:xfrm rot="10800000">
              <a:off x="1358899" y="334009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Snip and Round Single Corner Rectangle 14"/>
            <p:cNvSpPr/>
            <p:nvPr/>
          </p:nvSpPr>
          <p:spPr bwMode="auto">
            <a:xfrm rot="10800000">
              <a:off x="2717799" y="22098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Snip and Round Single Corner Rectangle 15"/>
            <p:cNvSpPr/>
            <p:nvPr/>
          </p:nvSpPr>
          <p:spPr bwMode="auto">
            <a:xfrm rot="10800000">
              <a:off x="2717798" y="325754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Snip and Round Single Corner Rectangle 16"/>
            <p:cNvSpPr/>
            <p:nvPr/>
          </p:nvSpPr>
          <p:spPr bwMode="auto">
            <a:xfrm rot="10800000">
              <a:off x="2781299" y="450849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 bwMode="auto">
            <a:xfrm rot="10800000">
              <a:off x="4186872" y="21844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0" y="4851399"/>
            <a:ext cx="4770438" cy="1625600"/>
          </a:xfrm>
        </p:spPr>
        <p:txBody>
          <a:bodyPr/>
          <a:lstStyle/>
          <a:p>
            <a:r>
              <a:rPr lang="en-US" dirty="0" smtClean="0"/>
              <a:t>SCS apps transmit TT messages</a:t>
            </a:r>
          </a:p>
          <a:p>
            <a:r>
              <a:rPr lang="en-US" dirty="0" smtClean="0"/>
              <a:t>FPS apps transmit RC messages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2125662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2"/>
            <a:r>
              <a:rPr lang="en-US" dirty="0" smtClean="0"/>
              <a:t>A set of applications</a:t>
            </a:r>
          </a:p>
          <a:p>
            <a:pPr lvl="2"/>
            <a:r>
              <a:rPr lang="en-US" dirty="0" smtClean="0"/>
              <a:t>The criticality level (or SIL) of each task</a:t>
            </a:r>
          </a:p>
          <a:p>
            <a:pPr lvl="2"/>
            <a:r>
              <a:rPr lang="en-US" dirty="0" smtClean="0"/>
              <a:t>A set of N processing elements (</a:t>
            </a:r>
            <a:r>
              <a:rPr lang="en-US" dirty="0" err="1" smtClean="0"/>
              <a:t>PEs</a:t>
            </a:r>
            <a:r>
              <a:rPr lang="en-US" dirty="0" smtClean="0"/>
              <a:t>) and topology of the network</a:t>
            </a:r>
          </a:p>
          <a:p>
            <a:pPr lvl="2"/>
            <a:r>
              <a:rPr lang="en-US" dirty="0" smtClean="0"/>
              <a:t>The set of TT and RC frames</a:t>
            </a:r>
          </a:p>
          <a:p>
            <a:pPr lvl="2"/>
            <a:r>
              <a:rPr lang="en-US" dirty="0" smtClean="0"/>
              <a:t>The set of virtual links</a:t>
            </a:r>
          </a:p>
          <a:p>
            <a:pPr lvl="2"/>
            <a:r>
              <a:rPr lang="en-US" dirty="0" smtClean="0"/>
              <a:t>The size of the Major Frame and of the Application Cycle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7188" y="3378200"/>
            <a:ext cx="84248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Determine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mapping of tasks 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PEs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sequence and length of partition slices on each processor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assignment of tasks to partitions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schedule for all the tasks and TT frames in the system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88" y="5181600"/>
            <a:ext cx="84248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Such that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All applications meet their deadline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response times of the FPS tasks and RC frames is minimized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651000"/>
            <a:ext cx="7198614" cy="500329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1604962"/>
          </a:xfrm>
        </p:spPr>
        <p:txBody>
          <a:bodyPr/>
          <a:lstStyle/>
          <a:p>
            <a:r>
              <a:rPr lang="en-US" dirty="0" smtClean="0"/>
              <a:t>Mapping and partitioning optimization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296492"/>
            <a:ext cx="7585710" cy="5147945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 bwMode="auto">
          <a:xfrm>
            <a:off x="7404100" y="2844800"/>
            <a:ext cx="808038" cy="139396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848099"/>
            <a:ext cx="9144000" cy="2596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00" y="1296000"/>
            <a:ext cx="7550785" cy="5120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1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 bwMode="auto">
          <a:xfrm>
            <a:off x="7405200" y="2894800"/>
            <a:ext cx="808038" cy="139396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48099"/>
            <a:ext cx="9144000" cy="2596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2</a:t>
            </a:r>
            <a:endParaRPr lang="en-US" dirty="0"/>
          </a:p>
        </p:txBody>
      </p:sp>
      <p:grpSp>
        <p:nvGrpSpPr>
          <p:cNvPr id="3" name="Group 32"/>
          <p:cNvGrpSpPr/>
          <p:nvPr/>
        </p:nvGrpSpPr>
        <p:grpSpPr>
          <a:xfrm>
            <a:off x="966788" y="1559867"/>
            <a:ext cx="7334250" cy="2856040"/>
            <a:chOff x="966788" y="1369367"/>
            <a:chExt cx="7334250" cy="2856040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966788" y="15687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966788" y="33388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3997340" y="2452321"/>
              <a:ext cx="1354148" cy="886543"/>
            </a:xfrm>
            <a:prstGeom prst="roundRect">
              <a:avLst/>
            </a:prstGeom>
            <a:solidFill>
              <a:srgbClr val="66CC6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NS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1" name="Rounded Rectangle 120"/>
            <p:cNvSpPr/>
            <p:nvPr/>
          </p:nvSpPr>
          <p:spPr bwMode="auto">
            <a:xfrm>
              <a:off x="6946890" y="2455332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2320936" y="2012061"/>
              <a:ext cx="4625954" cy="1770075"/>
              <a:chOff x="2320936" y="2012061"/>
              <a:chExt cx="4625954" cy="1770075"/>
            </a:xfrm>
          </p:grpSpPr>
          <p:cxnSp>
            <p:nvCxnSpPr>
              <p:cNvPr id="127" name="Straight Arrow Connector 126"/>
              <p:cNvCxnSpPr>
                <a:stCxn id="99" idx="3"/>
              </p:cNvCxnSpPr>
              <p:nvPr/>
            </p:nvCxnSpPr>
            <p:spPr bwMode="auto">
              <a:xfrm>
                <a:off x="2320936" y="2012061"/>
                <a:ext cx="1676404" cy="68033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42" name="Straight Arrow Connector 141"/>
              <p:cNvCxnSpPr>
                <a:stCxn id="115" idx="3"/>
              </p:cNvCxnSpPr>
              <p:nvPr/>
            </p:nvCxnSpPr>
            <p:spPr bwMode="auto">
              <a:xfrm flipV="1">
                <a:off x="2320936" y="3132667"/>
                <a:ext cx="1676404" cy="64946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 bwMode="auto">
              <a:xfrm>
                <a:off x="5351488" y="2897181"/>
                <a:ext cx="1595402" cy="1588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20" name="Freeform 19"/>
            <p:cNvSpPr/>
            <p:nvPr/>
          </p:nvSpPr>
          <p:spPr bwMode="auto">
            <a:xfrm>
              <a:off x="2362200" y="1790700"/>
              <a:ext cx="4508500" cy="736600"/>
            </a:xfrm>
            <a:custGeom>
              <a:avLst/>
              <a:gdLst>
                <a:gd name="connsiteX0" fmla="*/ 0 w 4508500"/>
                <a:gd name="connsiteY0" fmla="*/ 0 h 736600"/>
                <a:gd name="connsiteX1" fmla="*/ 1701800 w 4508500"/>
                <a:gd name="connsiteY1" fmla="*/ 546100 h 736600"/>
                <a:gd name="connsiteX2" fmla="*/ 4508500 w 4508500"/>
                <a:gd name="connsiteY2" fmla="*/ 736600 h 736600"/>
                <a:gd name="connsiteX3" fmla="*/ 4508500 w 45085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8500" h="736600">
                  <a:moveTo>
                    <a:pt x="0" y="0"/>
                  </a:moveTo>
                  <a:cubicBezTo>
                    <a:pt x="475191" y="211666"/>
                    <a:pt x="950383" y="423333"/>
                    <a:pt x="1701800" y="546100"/>
                  </a:cubicBezTo>
                  <a:cubicBezTo>
                    <a:pt x="2453217" y="668867"/>
                    <a:pt x="4508500" y="736600"/>
                    <a:pt x="4508500" y="736600"/>
                  </a:cubicBezTo>
                  <a:lnTo>
                    <a:pt x="4508500" y="736600"/>
                  </a:lnTo>
                </a:path>
              </a:pathLst>
            </a:custGeom>
            <a:noFill/>
            <a:ln w="444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324100" y="1600200"/>
              <a:ext cx="4660900" cy="825500"/>
            </a:xfrm>
            <a:custGeom>
              <a:avLst/>
              <a:gdLst>
                <a:gd name="connsiteX0" fmla="*/ 0 w 4660900"/>
                <a:gd name="connsiteY0" fmla="*/ 0 h 825500"/>
                <a:gd name="connsiteX1" fmla="*/ 1689100 w 4660900"/>
                <a:gd name="connsiteY1" fmla="*/ 508000 h 825500"/>
                <a:gd name="connsiteX2" fmla="*/ 4051300 w 4660900"/>
                <a:gd name="connsiteY2" fmla="*/ 685800 h 825500"/>
                <a:gd name="connsiteX3" fmla="*/ 4660900 w 4660900"/>
                <a:gd name="connsiteY3" fmla="*/ 8255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0900" h="825500">
                  <a:moveTo>
                    <a:pt x="0" y="0"/>
                  </a:moveTo>
                  <a:cubicBezTo>
                    <a:pt x="506941" y="196850"/>
                    <a:pt x="1013883" y="393700"/>
                    <a:pt x="1689100" y="508000"/>
                  </a:cubicBezTo>
                  <a:cubicBezTo>
                    <a:pt x="2364317" y="622300"/>
                    <a:pt x="3556000" y="632883"/>
                    <a:pt x="4051300" y="685800"/>
                  </a:cubicBezTo>
                  <a:cubicBezTo>
                    <a:pt x="4546600" y="738717"/>
                    <a:pt x="4660900" y="825500"/>
                    <a:pt x="4660900" y="825500"/>
                  </a:cubicBezTo>
                </a:path>
              </a:pathLst>
            </a:custGeom>
            <a:noFill/>
            <a:ln w="444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362200" y="3327400"/>
              <a:ext cx="4533900" cy="647700"/>
            </a:xfrm>
            <a:custGeom>
              <a:avLst/>
              <a:gdLst>
                <a:gd name="connsiteX0" fmla="*/ 0 w 4533900"/>
                <a:gd name="connsiteY0" fmla="*/ 647700 h 647700"/>
                <a:gd name="connsiteX1" fmla="*/ 1841500 w 4533900"/>
                <a:gd name="connsiteY1" fmla="*/ 241300 h 647700"/>
                <a:gd name="connsiteX2" fmla="*/ 4533900 w 45339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3900" h="647700">
                  <a:moveTo>
                    <a:pt x="0" y="647700"/>
                  </a:moveTo>
                  <a:cubicBezTo>
                    <a:pt x="542925" y="498475"/>
                    <a:pt x="1085850" y="349250"/>
                    <a:pt x="1841500" y="241300"/>
                  </a:cubicBezTo>
                  <a:cubicBezTo>
                    <a:pt x="2597150" y="133350"/>
                    <a:pt x="4533900" y="0"/>
                    <a:pt x="4533900" y="0"/>
                  </a:cubicBezTo>
                </a:path>
              </a:pathLst>
            </a:custGeom>
            <a:noFill/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6800" y="3604336"/>
              <a:ext cx="49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vl</a:t>
              </a:r>
              <a:r>
                <a:rPr lang="en-US" sz="24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8497" y="1369367"/>
              <a:ext cx="49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vl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1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9097" y="2362200"/>
              <a:ext cx="49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vl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66790" y="4940300"/>
          <a:ext cx="73342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850"/>
                <a:gridCol w="1466850"/>
                <a:gridCol w="1466850"/>
                <a:gridCol w="1466850"/>
                <a:gridCol w="14668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</a:t>
                      </a:r>
                      <a:r>
                        <a:rPr lang="en-US" baseline="0" dirty="0" smtClean="0"/>
                        <a:t>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M</a:t>
                      </a:r>
                      <a:endParaRPr lang="en-US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f1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baseline="30000" dirty="0" smtClean="0">
                          <a:latin typeface="Chancellor" charset="2"/>
                          <a:cs typeface="Chancellor" charset="2"/>
                        </a:rPr>
                        <a:t>RC</a:t>
                      </a:r>
                      <a:endParaRPr lang="en-US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baseline="-25000" dirty="0" smtClean="0">
                          <a:latin typeface="Chancellor" charset="2"/>
                          <a:cs typeface="Chancellor" charset="2"/>
                        </a:rPr>
                        <a:t>1</a:t>
                      </a:r>
                      <a:endParaRPr lang="en-US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f2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baseline="-25000" dirty="0" smtClean="0">
                          <a:latin typeface="Chancellor" charset="2"/>
                          <a:cs typeface="Chancellor" charset="2"/>
                        </a:rPr>
                        <a:t>2</a:t>
                      </a:r>
                      <a:endParaRPr lang="en-US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f3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baseline="-25000" dirty="0" smtClean="0">
                          <a:latin typeface="Chancellor" charset="2"/>
                          <a:cs typeface="Chancellor" charset="2"/>
                        </a:rPr>
                        <a:t>3</a:t>
                      </a:r>
                      <a:endParaRPr lang="en-US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1604962"/>
          </a:xfrm>
        </p:spPr>
        <p:txBody>
          <a:bodyPr/>
          <a:lstStyle/>
          <a:p>
            <a:r>
              <a:rPr lang="en-US" dirty="0" smtClean="0"/>
              <a:t> Optimization of TT message schedules</a:t>
            </a:r>
          </a:p>
          <a:p>
            <a:pPr>
              <a:buNone/>
            </a:pP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2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48" y="1265238"/>
            <a:ext cx="5966460" cy="323088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584691" y="4528873"/>
            <a:ext cx="3885709" cy="2058801"/>
            <a:chOff x="966788" y="1369367"/>
            <a:chExt cx="7334250" cy="285604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966788" y="15687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966788" y="33388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16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997340" y="2452321"/>
              <a:ext cx="1354148" cy="886543"/>
            </a:xfrm>
            <a:prstGeom prst="roundRect">
              <a:avLst/>
            </a:prstGeom>
            <a:solidFill>
              <a:srgbClr val="66CC6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NS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946890" y="2455332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16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2320936" y="2012061"/>
              <a:ext cx="4625954" cy="1770075"/>
              <a:chOff x="2320936" y="2012061"/>
              <a:chExt cx="4625954" cy="1770075"/>
            </a:xfrm>
          </p:grpSpPr>
          <p:cxnSp>
            <p:nvCxnSpPr>
              <p:cNvPr id="19" name="Straight Arrow Connector 18"/>
              <p:cNvCxnSpPr>
                <a:stCxn id="6" idx="3"/>
              </p:cNvCxnSpPr>
              <p:nvPr/>
            </p:nvCxnSpPr>
            <p:spPr bwMode="auto">
              <a:xfrm>
                <a:off x="2320936" y="2012061"/>
                <a:ext cx="1676404" cy="68033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>
                <a:stCxn id="7" idx="3"/>
              </p:cNvCxnSpPr>
              <p:nvPr/>
            </p:nvCxnSpPr>
            <p:spPr bwMode="auto">
              <a:xfrm flipV="1">
                <a:off x="2320936" y="3132667"/>
                <a:ext cx="1676404" cy="64946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5351488" y="2897181"/>
                <a:ext cx="1595402" cy="1588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3" name="Freeform 12"/>
            <p:cNvSpPr/>
            <p:nvPr/>
          </p:nvSpPr>
          <p:spPr bwMode="auto">
            <a:xfrm>
              <a:off x="2362200" y="1790700"/>
              <a:ext cx="4508500" cy="736600"/>
            </a:xfrm>
            <a:custGeom>
              <a:avLst/>
              <a:gdLst>
                <a:gd name="connsiteX0" fmla="*/ 0 w 4508500"/>
                <a:gd name="connsiteY0" fmla="*/ 0 h 736600"/>
                <a:gd name="connsiteX1" fmla="*/ 1701800 w 4508500"/>
                <a:gd name="connsiteY1" fmla="*/ 546100 h 736600"/>
                <a:gd name="connsiteX2" fmla="*/ 4508500 w 4508500"/>
                <a:gd name="connsiteY2" fmla="*/ 736600 h 736600"/>
                <a:gd name="connsiteX3" fmla="*/ 4508500 w 45085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8500" h="736600">
                  <a:moveTo>
                    <a:pt x="0" y="0"/>
                  </a:moveTo>
                  <a:cubicBezTo>
                    <a:pt x="475191" y="211666"/>
                    <a:pt x="950383" y="423333"/>
                    <a:pt x="1701800" y="546100"/>
                  </a:cubicBezTo>
                  <a:cubicBezTo>
                    <a:pt x="2453217" y="668867"/>
                    <a:pt x="4508500" y="736600"/>
                    <a:pt x="4508500" y="736600"/>
                  </a:cubicBezTo>
                  <a:lnTo>
                    <a:pt x="4508500" y="736600"/>
                  </a:lnTo>
                </a:path>
              </a:pathLst>
            </a:custGeom>
            <a:noFill/>
            <a:ln w="444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324100" y="1600200"/>
              <a:ext cx="4660900" cy="825500"/>
            </a:xfrm>
            <a:custGeom>
              <a:avLst/>
              <a:gdLst>
                <a:gd name="connsiteX0" fmla="*/ 0 w 4660900"/>
                <a:gd name="connsiteY0" fmla="*/ 0 h 825500"/>
                <a:gd name="connsiteX1" fmla="*/ 1689100 w 4660900"/>
                <a:gd name="connsiteY1" fmla="*/ 508000 h 825500"/>
                <a:gd name="connsiteX2" fmla="*/ 4051300 w 4660900"/>
                <a:gd name="connsiteY2" fmla="*/ 685800 h 825500"/>
                <a:gd name="connsiteX3" fmla="*/ 4660900 w 4660900"/>
                <a:gd name="connsiteY3" fmla="*/ 8255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0900" h="825500">
                  <a:moveTo>
                    <a:pt x="0" y="0"/>
                  </a:moveTo>
                  <a:cubicBezTo>
                    <a:pt x="506941" y="196850"/>
                    <a:pt x="1013883" y="393700"/>
                    <a:pt x="1689100" y="508000"/>
                  </a:cubicBezTo>
                  <a:cubicBezTo>
                    <a:pt x="2364317" y="622300"/>
                    <a:pt x="3556000" y="632883"/>
                    <a:pt x="4051300" y="685800"/>
                  </a:cubicBezTo>
                  <a:cubicBezTo>
                    <a:pt x="4546600" y="738717"/>
                    <a:pt x="4660900" y="825500"/>
                    <a:pt x="4660900" y="825500"/>
                  </a:cubicBezTo>
                </a:path>
              </a:pathLst>
            </a:custGeom>
            <a:noFill/>
            <a:ln w="444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362200" y="3327400"/>
              <a:ext cx="4533900" cy="647700"/>
            </a:xfrm>
            <a:custGeom>
              <a:avLst/>
              <a:gdLst>
                <a:gd name="connsiteX0" fmla="*/ 0 w 4533900"/>
                <a:gd name="connsiteY0" fmla="*/ 647700 h 647700"/>
                <a:gd name="connsiteX1" fmla="*/ 1841500 w 4533900"/>
                <a:gd name="connsiteY1" fmla="*/ 241300 h 647700"/>
                <a:gd name="connsiteX2" fmla="*/ 4533900 w 45339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3900" h="647700">
                  <a:moveTo>
                    <a:pt x="0" y="647700"/>
                  </a:moveTo>
                  <a:cubicBezTo>
                    <a:pt x="542925" y="498475"/>
                    <a:pt x="1085850" y="349250"/>
                    <a:pt x="1841500" y="241300"/>
                  </a:cubicBezTo>
                  <a:cubicBezTo>
                    <a:pt x="2597150" y="133350"/>
                    <a:pt x="4533900" y="0"/>
                    <a:pt x="4533900" y="0"/>
                  </a:cubicBezTo>
                </a:path>
              </a:pathLst>
            </a:custGeom>
            <a:noFill/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6797" y="3604334"/>
              <a:ext cx="1098565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vl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497" y="1369367"/>
              <a:ext cx="888843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vl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1</a:t>
              </a:r>
              <a:endParaRPr lang="en-US" sz="16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6750" y="2379818"/>
              <a:ext cx="942335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vl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2</a:t>
              </a:r>
              <a:endParaRPr lang="en-US" sz="16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775198" y="4853178"/>
          <a:ext cx="4008440" cy="146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688"/>
                <a:gridCol w="801688"/>
                <a:gridCol w="801688"/>
                <a:gridCol w="801688"/>
                <a:gridCol w="801688"/>
              </a:tblGrid>
              <a:tr h="3263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period </a:t>
                      </a:r>
                    </a:p>
                    <a:p>
                      <a:pPr algn="ctr"/>
                      <a:r>
                        <a:rPr lang="en-US" sz="1600" dirty="0" smtClean="0"/>
                        <a:t>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deadline</a:t>
                      </a:r>
                      <a:r>
                        <a:rPr lang="en-US" sz="1600" baseline="0" dirty="0" smtClean="0"/>
                        <a:t> 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M</a:t>
                      </a:r>
                      <a:endParaRPr lang="en-US" sz="16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f1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RC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1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2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3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57968" y="765176"/>
            <a:ext cx="8424863" cy="500062"/>
          </a:xfrm>
        </p:spPr>
        <p:txBody>
          <a:bodyPr/>
          <a:lstStyle/>
          <a:p>
            <a:r>
              <a:rPr lang="en-US" dirty="0" smtClean="0"/>
              <a:t>Initial TT schedule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48" y="1263600"/>
            <a:ext cx="5966460" cy="3230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2 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584691" y="4528873"/>
            <a:ext cx="3885709" cy="2058801"/>
            <a:chOff x="966788" y="1369367"/>
            <a:chExt cx="7334250" cy="285604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966788" y="15687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966788" y="33388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16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997340" y="2452321"/>
              <a:ext cx="1354148" cy="886543"/>
            </a:xfrm>
            <a:prstGeom prst="roundRect">
              <a:avLst/>
            </a:prstGeom>
            <a:solidFill>
              <a:srgbClr val="66CC6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NS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946890" y="2455332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16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2320936" y="2012061"/>
              <a:ext cx="4625954" cy="1770075"/>
              <a:chOff x="2320936" y="2012061"/>
              <a:chExt cx="4625954" cy="1770075"/>
            </a:xfrm>
          </p:grpSpPr>
          <p:cxnSp>
            <p:nvCxnSpPr>
              <p:cNvPr id="19" name="Straight Arrow Connector 18"/>
              <p:cNvCxnSpPr>
                <a:stCxn id="6" idx="3"/>
              </p:cNvCxnSpPr>
              <p:nvPr/>
            </p:nvCxnSpPr>
            <p:spPr bwMode="auto">
              <a:xfrm>
                <a:off x="2320936" y="2012061"/>
                <a:ext cx="1676404" cy="68033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>
                <a:stCxn id="7" idx="3"/>
              </p:cNvCxnSpPr>
              <p:nvPr/>
            </p:nvCxnSpPr>
            <p:spPr bwMode="auto">
              <a:xfrm flipV="1">
                <a:off x="2320936" y="3132667"/>
                <a:ext cx="1676404" cy="64946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5351488" y="2897181"/>
                <a:ext cx="1595402" cy="1588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3" name="Freeform 12"/>
            <p:cNvSpPr/>
            <p:nvPr/>
          </p:nvSpPr>
          <p:spPr bwMode="auto">
            <a:xfrm>
              <a:off x="2362200" y="1790700"/>
              <a:ext cx="4508500" cy="736600"/>
            </a:xfrm>
            <a:custGeom>
              <a:avLst/>
              <a:gdLst>
                <a:gd name="connsiteX0" fmla="*/ 0 w 4508500"/>
                <a:gd name="connsiteY0" fmla="*/ 0 h 736600"/>
                <a:gd name="connsiteX1" fmla="*/ 1701800 w 4508500"/>
                <a:gd name="connsiteY1" fmla="*/ 546100 h 736600"/>
                <a:gd name="connsiteX2" fmla="*/ 4508500 w 4508500"/>
                <a:gd name="connsiteY2" fmla="*/ 736600 h 736600"/>
                <a:gd name="connsiteX3" fmla="*/ 4508500 w 45085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8500" h="736600">
                  <a:moveTo>
                    <a:pt x="0" y="0"/>
                  </a:moveTo>
                  <a:cubicBezTo>
                    <a:pt x="475191" y="211666"/>
                    <a:pt x="950383" y="423333"/>
                    <a:pt x="1701800" y="546100"/>
                  </a:cubicBezTo>
                  <a:cubicBezTo>
                    <a:pt x="2453217" y="668867"/>
                    <a:pt x="4508500" y="736600"/>
                    <a:pt x="4508500" y="736600"/>
                  </a:cubicBezTo>
                  <a:lnTo>
                    <a:pt x="4508500" y="736600"/>
                  </a:lnTo>
                </a:path>
              </a:pathLst>
            </a:custGeom>
            <a:noFill/>
            <a:ln w="444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324100" y="1600200"/>
              <a:ext cx="4660900" cy="825500"/>
            </a:xfrm>
            <a:custGeom>
              <a:avLst/>
              <a:gdLst>
                <a:gd name="connsiteX0" fmla="*/ 0 w 4660900"/>
                <a:gd name="connsiteY0" fmla="*/ 0 h 825500"/>
                <a:gd name="connsiteX1" fmla="*/ 1689100 w 4660900"/>
                <a:gd name="connsiteY1" fmla="*/ 508000 h 825500"/>
                <a:gd name="connsiteX2" fmla="*/ 4051300 w 4660900"/>
                <a:gd name="connsiteY2" fmla="*/ 685800 h 825500"/>
                <a:gd name="connsiteX3" fmla="*/ 4660900 w 4660900"/>
                <a:gd name="connsiteY3" fmla="*/ 8255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0900" h="825500">
                  <a:moveTo>
                    <a:pt x="0" y="0"/>
                  </a:moveTo>
                  <a:cubicBezTo>
                    <a:pt x="506941" y="196850"/>
                    <a:pt x="1013883" y="393700"/>
                    <a:pt x="1689100" y="508000"/>
                  </a:cubicBezTo>
                  <a:cubicBezTo>
                    <a:pt x="2364317" y="622300"/>
                    <a:pt x="3556000" y="632883"/>
                    <a:pt x="4051300" y="685800"/>
                  </a:cubicBezTo>
                  <a:cubicBezTo>
                    <a:pt x="4546600" y="738717"/>
                    <a:pt x="4660900" y="825500"/>
                    <a:pt x="4660900" y="825500"/>
                  </a:cubicBezTo>
                </a:path>
              </a:pathLst>
            </a:custGeom>
            <a:noFill/>
            <a:ln w="444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362200" y="3327400"/>
              <a:ext cx="4533900" cy="647700"/>
            </a:xfrm>
            <a:custGeom>
              <a:avLst/>
              <a:gdLst>
                <a:gd name="connsiteX0" fmla="*/ 0 w 4533900"/>
                <a:gd name="connsiteY0" fmla="*/ 647700 h 647700"/>
                <a:gd name="connsiteX1" fmla="*/ 1841500 w 4533900"/>
                <a:gd name="connsiteY1" fmla="*/ 241300 h 647700"/>
                <a:gd name="connsiteX2" fmla="*/ 4533900 w 45339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3900" h="647700">
                  <a:moveTo>
                    <a:pt x="0" y="647700"/>
                  </a:moveTo>
                  <a:cubicBezTo>
                    <a:pt x="542925" y="498475"/>
                    <a:pt x="1085850" y="349250"/>
                    <a:pt x="1841500" y="241300"/>
                  </a:cubicBezTo>
                  <a:cubicBezTo>
                    <a:pt x="2597150" y="133350"/>
                    <a:pt x="4533900" y="0"/>
                    <a:pt x="4533900" y="0"/>
                  </a:cubicBezTo>
                </a:path>
              </a:pathLst>
            </a:custGeom>
            <a:noFill/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6797" y="3604334"/>
              <a:ext cx="1098565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vl</a:t>
              </a:r>
              <a:r>
                <a:rPr lang="en-US" sz="16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497" y="1369367"/>
              <a:ext cx="888843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vl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1</a:t>
              </a:r>
              <a:endParaRPr lang="en-US" sz="16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6750" y="2379818"/>
              <a:ext cx="942335" cy="46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vl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2</a:t>
              </a:r>
              <a:endParaRPr lang="en-US" sz="16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775198" y="4853178"/>
          <a:ext cx="4008440" cy="146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688"/>
                <a:gridCol w="801688"/>
                <a:gridCol w="801688"/>
                <a:gridCol w="801688"/>
                <a:gridCol w="801688"/>
              </a:tblGrid>
              <a:tr h="3263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period </a:t>
                      </a:r>
                    </a:p>
                    <a:p>
                      <a:pPr algn="ctr"/>
                      <a:r>
                        <a:rPr lang="en-US" sz="1600" dirty="0" smtClean="0"/>
                        <a:t>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deadline</a:t>
                      </a:r>
                      <a:r>
                        <a:rPr lang="en-US" sz="1600" baseline="0" dirty="0" smtClean="0"/>
                        <a:t> 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(us)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M</a:t>
                      </a:r>
                      <a:endParaRPr lang="en-US" sz="16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f1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RC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1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f2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2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f3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∈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F</a:t>
                      </a:r>
                      <a:r>
                        <a:rPr lang="en-US" sz="1600" baseline="30000" dirty="0" smtClean="0">
                          <a:latin typeface="Chancellor" charset="2"/>
                          <a:cs typeface="Chancellor" charset="2"/>
                        </a:rPr>
                        <a:t>TT</a:t>
                      </a:r>
                      <a:endParaRPr lang="en-US" sz="1600" baseline="30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hancellor" charset="2"/>
                          <a:cs typeface="Chancellor" charset="2"/>
                        </a:rPr>
                        <a:t>vl</a:t>
                      </a:r>
                      <a:r>
                        <a:rPr lang="en-US" sz="1600" baseline="-25000" dirty="0" smtClean="0">
                          <a:latin typeface="Chancellor" charset="2"/>
                          <a:cs typeface="Chancellor" charset="2"/>
                        </a:rPr>
                        <a:t>3</a:t>
                      </a:r>
                      <a:endParaRPr lang="en-US" sz="1600" baseline="-25000" dirty="0">
                        <a:latin typeface="Chancellor" charset="2"/>
                        <a:cs typeface="Chancellor" charset="2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57968" y="765176"/>
            <a:ext cx="8424863" cy="500062"/>
          </a:xfrm>
        </p:spPr>
        <p:txBody>
          <a:bodyPr/>
          <a:lstStyle/>
          <a:p>
            <a:r>
              <a:rPr lang="en-US" dirty="0" smtClean="0"/>
              <a:t>Optimized TT schedule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087438"/>
            <a:ext cx="8424863" cy="5541962"/>
          </a:xfrm>
        </p:spPr>
        <p:txBody>
          <a:bodyPr/>
          <a:lstStyle/>
          <a:p>
            <a:r>
              <a:rPr lang="en-US" dirty="0" err="1" smtClean="0"/>
              <a:t>Tabu</a:t>
            </a:r>
            <a:r>
              <a:rPr lang="en-US" dirty="0" smtClean="0"/>
              <a:t> Search meta-heuristic</a:t>
            </a:r>
          </a:p>
          <a:p>
            <a:pPr lvl="1"/>
            <a:r>
              <a:rPr lang="en-US" dirty="0" smtClean="0"/>
              <a:t>Task mapping and partition slice optimization (TO)</a:t>
            </a:r>
          </a:p>
          <a:p>
            <a:pPr lvl="2"/>
            <a:r>
              <a:rPr lang="en-US" dirty="0" smtClean="0"/>
              <a:t>Considering TT frame schedules fixed</a:t>
            </a:r>
          </a:p>
          <a:p>
            <a:pPr lvl="1"/>
            <a:r>
              <a:rPr lang="en-US" dirty="0" smtClean="0"/>
              <a:t>TT frame schedules optimization (TM)</a:t>
            </a:r>
          </a:p>
          <a:p>
            <a:pPr lvl="2"/>
            <a:r>
              <a:rPr lang="en-US" dirty="0" smtClean="0"/>
              <a:t>Considering the task mapping and partition slices fixed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Tabu</a:t>
            </a:r>
            <a:r>
              <a:rPr lang="en-US" dirty="0" smtClean="0"/>
              <a:t> Search</a:t>
            </a:r>
          </a:p>
          <a:p>
            <a:pPr lvl="1"/>
            <a:r>
              <a:rPr lang="en-US" dirty="0" smtClean="0"/>
              <a:t>Minimizes the cost function</a:t>
            </a:r>
          </a:p>
          <a:p>
            <a:pPr lvl="1"/>
            <a:r>
              <a:rPr lang="en-US" dirty="0" smtClean="0"/>
              <a:t>Explores the solution space using design transformations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Separation of mixed-criticality applications</a:t>
            </a:r>
          </a:p>
          <a:p>
            <a:pPr lvl="1"/>
            <a:r>
              <a:rPr lang="en-US" dirty="0" smtClean="0"/>
              <a:t>At processing element level</a:t>
            </a:r>
          </a:p>
          <a:p>
            <a:pPr lvl="1"/>
            <a:r>
              <a:rPr lang="en-US" dirty="0" smtClean="0"/>
              <a:t>At communication level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Problem formulation and example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Optimization strategy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Experimental results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ransition xmlns:p14="http://schemas.microsoft.com/office/powerpoint/2010/main" advTm="17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92238"/>
            <a:ext cx="8424863" cy="4627562"/>
          </a:xfrm>
        </p:spPr>
        <p:txBody>
          <a:bodyPr/>
          <a:lstStyle/>
          <a:p>
            <a:r>
              <a:rPr lang="en-US" dirty="0" smtClean="0"/>
              <a:t>Degree of </a:t>
            </a:r>
            <a:r>
              <a:rPr lang="en-US" dirty="0" err="1" smtClean="0"/>
              <a:t>schedulability</a:t>
            </a:r>
            <a:endParaRPr lang="en-US" dirty="0" smtClean="0"/>
          </a:p>
          <a:p>
            <a:pPr lvl="1"/>
            <a:r>
              <a:rPr lang="en-US" dirty="0" smtClean="0"/>
              <a:t>Captures the difference between the worst-case response time and the deadline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Cost Function</a:t>
            </a:r>
          </a:p>
        </p:txBody>
      </p:sp>
      <p:pic>
        <p:nvPicPr>
          <p:cNvPr id="6" name="Picture 5" descr="costfunction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8" y="3594100"/>
            <a:ext cx="7580312" cy="103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4075" y="1358900"/>
            <a:ext cx="7299325" cy="5118100"/>
          </a:xfrm>
        </p:spPr>
        <p:txBody>
          <a:bodyPr/>
          <a:lstStyle/>
          <a:p>
            <a:r>
              <a:rPr lang="en-US" dirty="0" smtClean="0"/>
              <a:t>Partition slice moves</a:t>
            </a:r>
          </a:p>
          <a:p>
            <a:pPr lvl="1"/>
            <a:r>
              <a:rPr lang="en-US" dirty="0" smtClean="0"/>
              <a:t>resize partition slice</a:t>
            </a:r>
          </a:p>
          <a:p>
            <a:pPr lvl="1"/>
            <a:r>
              <a:rPr lang="en-US" dirty="0" smtClean="0"/>
              <a:t>swap two partition slices</a:t>
            </a:r>
          </a:p>
          <a:p>
            <a:pPr lvl="1"/>
            <a:r>
              <a:rPr lang="en-US" dirty="0" smtClean="0"/>
              <a:t>join two partition slices</a:t>
            </a:r>
          </a:p>
          <a:p>
            <a:pPr lvl="1"/>
            <a:r>
              <a:rPr lang="en-US" dirty="0" smtClean="0"/>
              <a:t>split partition slice into two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Task moves</a:t>
            </a:r>
          </a:p>
          <a:p>
            <a:pPr lvl="1"/>
            <a:r>
              <a:rPr lang="en-US" dirty="0" smtClean="0"/>
              <a:t>re-assign task to another partition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394884"/>
            <a:ext cx="8426450" cy="43274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1" y="1397000"/>
            <a:ext cx="8770189" cy="38994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8" y="1392238"/>
            <a:ext cx="8782707" cy="410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397001"/>
            <a:ext cx="8747674" cy="406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2" y="1397001"/>
            <a:ext cx="8602544" cy="38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297941"/>
            <a:ext cx="4624070" cy="484060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98500" y="4239898"/>
            <a:ext cx="4204970" cy="1818002"/>
            <a:chOff x="698500" y="4239898"/>
            <a:chExt cx="4204970" cy="181800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98500" y="4239898"/>
              <a:ext cx="2654300" cy="18180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352800" y="4773298"/>
              <a:ext cx="1550670" cy="12846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8500" y="3759199"/>
            <a:ext cx="4366577" cy="1905001"/>
            <a:chOff x="698500" y="3759199"/>
            <a:chExt cx="4366577" cy="1905001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983354" y="4773298"/>
              <a:ext cx="1081723" cy="8909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98500" y="3759199"/>
              <a:ext cx="4204970" cy="101409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133601" y="4773298"/>
              <a:ext cx="609600" cy="8909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98500" y="3792543"/>
            <a:ext cx="4204970" cy="2265357"/>
            <a:chOff x="698500" y="3792543"/>
            <a:chExt cx="4204970" cy="2265357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98500" y="3792543"/>
              <a:ext cx="4204970" cy="98075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89000" y="4773298"/>
              <a:ext cx="1244600" cy="12846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43201" y="4773298"/>
              <a:ext cx="1244600" cy="12846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470" y="1297941"/>
            <a:ext cx="3880168" cy="441960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b="1" dirty="0" smtClean="0"/>
              <a:t>re-assignment</a:t>
            </a:r>
            <a:r>
              <a:rPr lang="en-US" dirty="0" smtClean="0"/>
              <a:t> move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03470" y="1739901"/>
            <a:ext cx="3880168" cy="7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To another partition of the same application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03470" y="2438401"/>
            <a:ext cx="3880168" cy="6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To a partition of another application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03470" y="3136901"/>
            <a:ext cx="38801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To a newly created partition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03470" y="4239898"/>
            <a:ext cx="3880168" cy="18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Empty partitions </a:t>
            </a:r>
            <a:r>
              <a:rPr lang="en-US" sz="24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are deleted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835400" y="2184400"/>
            <a:ext cx="622300" cy="264583"/>
          </a:xfrm>
          <a:custGeom>
            <a:avLst/>
            <a:gdLst>
              <a:gd name="connsiteX0" fmla="*/ 622300 w 622300"/>
              <a:gd name="connsiteY0" fmla="*/ 63500 h 264583"/>
              <a:gd name="connsiteX1" fmla="*/ 508000 w 622300"/>
              <a:gd name="connsiteY1" fmla="*/ 254000 h 264583"/>
              <a:gd name="connsiteX2" fmla="*/ 0 w 622300"/>
              <a:gd name="connsiteY2" fmla="*/ 0 h 264583"/>
              <a:gd name="connsiteX3" fmla="*/ 0 w 622300"/>
              <a:gd name="connsiteY3" fmla="*/ 0 h 26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264583">
                <a:moveTo>
                  <a:pt x="622300" y="63500"/>
                </a:moveTo>
                <a:cubicBezTo>
                  <a:pt x="617008" y="164041"/>
                  <a:pt x="611717" y="264583"/>
                  <a:pt x="508000" y="254000"/>
                </a:cubicBezTo>
                <a:cubicBezTo>
                  <a:pt x="404283" y="24341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903470" y="1739901"/>
            <a:ext cx="4062730" cy="709082"/>
          </a:xfrm>
          <a:prstGeom prst="rect">
            <a:avLst/>
          </a:prstGeom>
          <a:solidFill>
            <a:schemeClr val="bg1"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511300" y="2821517"/>
            <a:ext cx="622300" cy="264583"/>
          </a:xfrm>
          <a:custGeom>
            <a:avLst/>
            <a:gdLst>
              <a:gd name="connsiteX0" fmla="*/ 622300 w 622300"/>
              <a:gd name="connsiteY0" fmla="*/ 63500 h 264583"/>
              <a:gd name="connsiteX1" fmla="*/ 508000 w 622300"/>
              <a:gd name="connsiteY1" fmla="*/ 254000 h 264583"/>
              <a:gd name="connsiteX2" fmla="*/ 0 w 622300"/>
              <a:gd name="connsiteY2" fmla="*/ 0 h 264583"/>
              <a:gd name="connsiteX3" fmla="*/ 0 w 622300"/>
              <a:gd name="connsiteY3" fmla="*/ 0 h 26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264583">
                <a:moveTo>
                  <a:pt x="622300" y="63500"/>
                </a:moveTo>
                <a:cubicBezTo>
                  <a:pt x="617008" y="164041"/>
                  <a:pt x="611717" y="264583"/>
                  <a:pt x="508000" y="254000"/>
                </a:cubicBezTo>
                <a:cubicBezTo>
                  <a:pt x="404283" y="24341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903470" y="2499783"/>
            <a:ext cx="4062730" cy="709082"/>
          </a:xfrm>
          <a:prstGeom prst="rect">
            <a:avLst/>
          </a:prstGeom>
          <a:solidFill>
            <a:schemeClr val="bg1"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8" grpId="0" animBg="1"/>
      <p:bldP spid="18" grpId="1" animBg="1"/>
      <p:bldP spid="26" grpId="0" animBg="1"/>
      <p:bldP spid="26" grpId="1" animBg="1"/>
      <p:bldP spid="28" grpId="0" animBg="1"/>
      <p:bldP spid="28" grpId="1" animBg="1"/>
      <p:bldP spid="34" grpId="0" animBg="1"/>
      <p:bldP spid="3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4075" y="1358900"/>
            <a:ext cx="7299325" cy="5118100"/>
          </a:xfrm>
        </p:spPr>
        <p:txBody>
          <a:bodyPr/>
          <a:lstStyle/>
          <a:p>
            <a:r>
              <a:rPr lang="en-US" dirty="0" smtClean="0"/>
              <a:t>TT frame moves</a:t>
            </a:r>
          </a:p>
          <a:p>
            <a:pPr lvl="1"/>
            <a:r>
              <a:rPr lang="en-US" dirty="0" smtClean="0"/>
              <a:t>advance frame transmission time</a:t>
            </a:r>
          </a:p>
          <a:p>
            <a:pPr lvl="1"/>
            <a:r>
              <a:rPr lang="en-US" dirty="0" smtClean="0"/>
              <a:t>advance frame predecessors transmission time</a:t>
            </a:r>
          </a:p>
          <a:p>
            <a:pPr lvl="1"/>
            <a:r>
              <a:rPr lang="en-US" dirty="0" smtClean="0"/>
              <a:t>postpone frame transmission time</a:t>
            </a:r>
          </a:p>
          <a:p>
            <a:pPr lvl="1"/>
            <a:r>
              <a:rPr lang="en-US" dirty="0" smtClean="0"/>
              <a:t>postpone frame successors transmission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RC frame moves</a:t>
            </a:r>
          </a:p>
          <a:p>
            <a:pPr lvl="1"/>
            <a:r>
              <a:rPr lang="en-US" dirty="0" smtClean="0"/>
              <a:t>reserve space for RC frame</a:t>
            </a:r>
          </a:p>
          <a:p>
            <a:pPr lvl="1"/>
            <a:r>
              <a:rPr lang="en-US" dirty="0" smtClean="0"/>
              <a:t>resize reserved space for RC frame</a:t>
            </a:r>
          </a:p>
          <a:p>
            <a:pPr lvl="1"/>
            <a:r>
              <a:rPr lang="en-US" dirty="0" smtClean="0"/>
              <a:t>remove reserved space for RC frame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Representation for Moves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357188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57188" y="3389664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429490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7429490" y="3392675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672667" y="2404533"/>
            <a:ext cx="1778000" cy="885042"/>
          </a:xfrm>
          <a:custGeom>
            <a:avLst/>
            <a:gdLst>
              <a:gd name="connsiteX0" fmla="*/ 0 w 1574800"/>
              <a:gd name="connsiteY0" fmla="*/ 863600 h 863600"/>
              <a:gd name="connsiteX1" fmla="*/ 1134533 w 1574800"/>
              <a:gd name="connsiteY1" fmla="*/ 508000 h 863600"/>
              <a:gd name="connsiteX2" fmla="*/ 1574800 w 1574800"/>
              <a:gd name="connsiteY2" fmla="*/ 0 h 863600"/>
              <a:gd name="connsiteX3" fmla="*/ 1574800 w 1574800"/>
              <a:gd name="connsiteY3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863600">
                <a:moveTo>
                  <a:pt x="0" y="863600"/>
                </a:moveTo>
                <a:cubicBezTo>
                  <a:pt x="436033" y="757766"/>
                  <a:pt x="872066" y="651933"/>
                  <a:pt x="1134533" y="508000"/>
                </a:cubicBezTo>
                <a:cubicBezTo>
                  <a:pt x="1397000" y="364067"/>
                  <a:pt x="1574800" y="0"/>
                  <a:pt x="1574800" y="0"/>
                </a:cubicBezTo>
                <a:lnTo>
                  <a:pt x="157480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744133" y="2184400"/>
            <a:ext cx="5604934" cy="1879600"/>
          </a:xfrm>
          <a:custGeom>
            <a:avLst/>
            <a:gdLst>
              <a:gd name="connsiteX0" fmla="*/ 0 w 5604934"/>
              <a:gd name="connsiteY0" fmla="*/ 0 h 1879600"/>
              <a:gd name="connsiteX1" fmla="*/ 999067 w 5604934"/>
              <a:gd name="connsiteY1" fmla="*/ 1388533 h 1879600"/>
              <a:gd name="connsiteX2" fmla="*/ 3759200 w 5604934"/>
              <a:gd name="connsiteY2" fmla="*/ 1066800 h 1879600"/>
              <a:gd name="connsiteX3" fmla="*/ 5604934 w 5604934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934" h="1879600">
                <a:moveTo>
                  <a:pt x="0" y="0"/>
                </a:moveTo>
                <a:cubicBezTo>
                  <a:pt x="186267" y="605366"/>
                  <a:pt x="372534" y="1210733"/>
                  <a:pt x="999067" y="1388533"/>
                </a:cubicBezTo>
                <a:cubicBezTo>
                  <a:pt x="1625600" y="1566333"/>
                  <a:pt x="2991556" y="984956"/>
                  <a:pt x="3759200" y="1066800"/>
                </a:cubicBezTo>
                <a:cubicBezTo>
                  <a:pt x="4526845" y="1148645"/>
                  <a:pt x="5604934" y="1879600"/>
                  <a:pt x="5604934" y="187960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1102" y="3583645"/>
            <a:ext cx="48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1923043" y="5595521"/>
            <a:ext cx="1058059" cy="526654"/>
            <a:chOff x="2070100" y="5954811"/>
            <a:chExt cx="1058059" cy="526654"/>
          </a:xfrm>
        </p:grpSpPr>
        <p:sp>
          <p:nvSpPr>
            <p:cNvPr id="25" name="TextBox 24"/>
            <p:cNvSpPr txBox="1"/>
            <p:nvPr/>
          </p:nvSpPr>
          <p:spPr>
            <a:xfrm>
              <a:off x="2070100" y="6019800"/>
              <a:ext cx="53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62230" y="5954811"/>
              <a:ext cx="96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[ES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, NS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]</a:t>
              </a:r>
              <a:endParaRPr lang="en-US" sz="1600" dirty="0"/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1711336" y="2062861"/>
            <a:ext cx="5718154" cy="1773086"/>
            <a:chOff x="1711336" y="2062861"/>
            <a:chExt cx="5718154" cy="1773086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1711336" y="2062861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452414" y="3183467"/>
              <a:ext cx="977076" cy="6524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6452414" y="2062861"/>
              <a:ext cx="977076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1711336" y="3183467"/>
              <a:ext cx="999330" cy="64946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4064814" y="2946393"/>
              <a:ext cx="1033452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5" name="Group 43"/>
          <p:cNvGrpSpPr/>
          <p:nvPr/>
        </p:nvGrpSpPr>
        <p:grpSpPr>
          <a:xfrm>
            <a:off x="4252706" y="5595521"/>
            <a:ext cx="1092323" cy="526654"/>
            <a:chOff x="2070100" y="5954811"/>
            <a:chExt cx="1092323" cy="526654"/>
          </a:xfrm>
        </p:grpSpPr>
        <p:sp>
          <p:nvSpPr>
            <p:cNvPr id="45" name="TextBox 44"/>
            <p:cNvSpPr txBox="1"/>
            <p:nvPr/>
          </p:nvSpPr>
          <p:spPr>
            <a:xfrm>
              <a:off x="2070100" y="6019800"/>
              <a:ext cx="53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62230" y="5954811"/>
              <a:ext cx="1000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[NS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, NS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]</a:t>
              </a:r>
              <a:endParaRPr lang="en-US" sz="1600" dirty="0"/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6641977" y="5068867"/>
            <a:ext cx="1092323" cy="526654"/>
            <a:chOff x="2070100" y="5954811"/>
            <a:chExt cx="1092323" cy="526654"/>
          </a:xfrm>
        </p:grpSpPr>
        <p:sp>
          <p:nvSpPr>
            <p:cNvPr id="49" name="TextBox 48"/>
            <p:cNvSpPr txBox="1"/>
            <p:nvPr/>
          </p:nvSpPr>
          <p:spPr>
            <a:xfrm>
              <a:off x="2070100" y="6019800"/>
              <a:ext cx="53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62230" y="5954811"/>
              <a:ext cx="1000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[NS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, NS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]</a:t>
              </a:r>
              <a:endParaRPr lang="en-US" sz="1600" dirty="0"/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6641977" y="6091170"/>
            <a:ext cx="1092323" cy="526654"/>
            <a:chOff x="2070100" y="5954811"/>
            <a:chExt cx="1092323" cy="526654"/>
          </a:xfrm>
        </p:grpSpPr>
        <p:sp>
          <p:nvSpPr>
            <p:cNvPr id="52" name="TextBox 51"/>
            <p:cNvSpPr txBox="1"/>
            <p:nvPr/>
          </p:nvSpPr>
          <p:spPr>
            <a:xfrm>
              <a:off x="2070100" y="6019800"/>
              <a:ext cx="53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62230" y="5954811"/>
              <a:ext cx="1000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[NS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, NS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]</a:t>
              </a:r>
              <a:endParaRPr lang="en-US" sz="1600" dirty="0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2981102" y="5934075"/>
            <a:ext cx="127160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5345029" y="5407421"/>
            <a:ext cx="1296948" cy="526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9" name="Straight Arrow Connector 58"/>
          <p:cNvCxnSpPr>
            <a:endCxn id="52" idx="1"/>
          </p:cNvCxnSpPr>
          <p:nvPr/>
        </p:nvCxnSpPr>
        <p:spPr bwMode="auto">
          <a:xfrm>
            <a:off x="5345029" y="5934075"/>
            <a:ext cx="1296948" cy="4529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947738"/>
            <a:ext cx="8424864" cy="1376362"/>
          </a:xfrm>
        </p:spPr>
        <p:txBody>
          <a:bodyPr/>
          <a:lstStyle/>
          <a:p>
            <a:pPr lvl="0"/>
            <a:r>
              <a:rPr lang="en-US" b="1" dirty="0" smtClean="0"/>
              <a:t>Safety</a:t>
            </a:r>
            <a:r>
              <a:rPr lang="en-US" dirty="0" smtClean="0"/>
              <a:t> is the property of a system that will not endanger human life or the environment</a:t>
            </a:r>
          </a:p>
          <a:p>
            <a:pPr lvl="0"/>
            <a:r>
              <a:rPr lang="en-US" dirty="0" smtClean="0"/>
              <a:t>A safety-related system needs to be </a:t>
            </a:r>
            <a:r>
              <a:rPr lang="en-US" b="1" dirty="0" smtClean="0"/>
              <a:t>certified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57188" y="719138"/>
            <a:ext cx="8426450" cy="8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 bwMode="auto">
          <a:xfrm>
            <a:off x="358774" y="2159000"/>
            <a:ext cx="8424864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 Safety Integrity Level (SIL) is assigned to each safety related function, depending on the required level of risk reduction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There are 4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: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SIL4 (most critical) 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SIL1 (least critical)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4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SIL0 (non-critical) – not covered by standards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dictate the development process and certification procedures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transformations: Postpone move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9" y="3734764"/>
            <a:ext cx="5168468" cy="2798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89" y="936002"/>
            <a:ext cx="5168468" cy="279876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5295900" y="2870200"/>
            <a:ext cx="1325033" cy="2590800"/>
          </a:xfrm>
          <a:custGeom>
            <a:avLst/>
            <a:gdLst>
              <a:gd name="connsiteX0" fmla="*/ 0 w 1325033"/>
              <a:gd name="connsiteY0" fmla="*/ 0 h 2590800"/>
              <a:gd name="connsiteX1" fmla="*/ 1231900 w 1325033"/>
              <a:gd name="connsiteY1" fmla="*/ 1206500 h 2590800"/>
              <a:gd name="connsiteX2" fmla="*/ 558800 w 1325033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033" h="2590800">
                <a:moveTo>
                  <a:pt x="0" y="0"/>
                </a:moveTo>
                <a:cubicBezTo>
                  <a:pt x="569383" y="387350"/>
                  <a:pt x="1138767" y="774700"/>
                  <a:pt x="1231900" y="1206500"/>
                </a:cubicBezTo>
                <a:cubicBezTo>
                  <a:pt x="1325033" y="1638300"/>
                  <a:pt x="558800" y="2590800"/>
                  <a:pt x="558800" y="2590800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transformations: Advance move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9" y="935038"/>
            <a:ext cx="5168468" cy="2798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89" y="3733800"/>
            <a:ext cx="5168469" cy="279876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4597400" y="2387600"/>
            <a:ext cx="1217083" cy="2730500"/>
          </a:xfrm>
          <a:custGeom>
            <a:avLst/>
            <a:gdLst>
              <a:gd name="connsiteX0" fmla="*/ 215900 w 1217083"/>
              <a:gd name="connsiteY0" fmla="*/ 0 h 2730500"/>
              <a:gd name="connsiteX1" fmla="*/ 1181100 w 1217083"/>
              <a:gd name="connsiteY1" fmla="*/ 1739900 h 2730500"/>
              <a:gd name="connsiteX2" fmla="*/ 0 w 1217083"/>
              <a:gd name="connsiteY2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083" h="2730500">
                <a:moveTo>
                  <a:pt x="215900" y="0"/>
                </a:moveTo>
                <a:cubicBezTo>
                  <a:pt x="716491" y="642408"/>
                  <a:pt x="1217083" y="1284817"/>
                  <a:pt x="1181100" y="1739900"/>
                </a:cubicBezTo>
                <a:cubicBezTo>
                  <a:pt x="1145117" y="2194983"/>
                  <a:pt x="0" y="2730500"/>
                  <a:pt x="0" y="2730500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transformations: Reserve space for RC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63" y="1171944"/>
            <a:ext cx="6882712" cy="242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63" y="3868434"/>
            <a:ext cx="6882712" cy="24248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63" y="1178412"/>
            <a:ext cx="6882712" cy="2424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transformations: Resize RC reserved 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63" y="3860905"/>
            <a:ext cx="6882712" cy="242484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Frame End-to-End Analysis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775" y="1346200"/>
            <a:ext cx="8424863" cy="28321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On a dataflow link, a RC frame can be delayed by:</a:t>
            </a:r>
          </a:p>
          <a:p>
            <a:pPr lvl="1"/>
            <a:r>
              <a:rPr lang="en-US" dirty="0" smtClean="0"/>
              <a:t>scheduled TT frames</a:t>
            </a:r>
          </a:p>
          <a:p>
            <a:pPr lvl="1"/>
            <a:r>
              <a:rPr lang="en-US" dirty="0" smtClean="0"/>
              <a:t>queued RC frames</a:t>
            </a:r>
          </a:p>
          <a:p>
            <a:pPr lvl="1"/>
            <a:r>
              <a:rPr lang="en-US" dirty="0" smtClean="0"/>
              <a:t>technical latency</a:t>
            </a:r>
          </a:p>
          <a:p>
            <a:pPr lvl="1"/>
            <a:r>
              <a:rPr lang="en-US" dirty="0" smtClean="0"/>
              <a:t>policy specific:</a:t>
            </a:r>
          </a:p>
          <a:p>
            <a:pPr lvl="2"/>
            <a:r>
              <a:rPr lang="en-US" sz="2400" dirty="0" smtClean="0"/>
              <a:t>timely</a:t>
            </a:r>
            <a:r>
              <a:rPr lang="en-US" dirty="0" smtClean="0"/>
              <a:t> </a:t>
            </a:r>
            <a:r>
              <a:rPr lang="en-US" sz="2400" dirty="0" smtClean="0"/>
              <a:t>block</a:t>
            </a:r>
            <a:r>
              <a:rPr lang="en-US" dirty="0" smtClean="0"/>
              <a:t>  </a:t>
            </a:r>
          </a:p>
          <a:p>
            <a:pPr lvl="2"/>
            <a:r>
              <a:rPr lang="en-US" sz="2400" dirty="0" smtClean="0"/>
              <a:t>pre-emption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Frame End-to-End Analysis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775" y="1346200"/>
            <a:ext cx="8424863" cy="28321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17992" y="4927700"/>
            <a:ext cx="547316" cy="447998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17992" y="5599781"/>
            <a:ext cx="547316" cy="447998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1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1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42873" y="5374177"/>
            <a:ext cx="547316" cy="447998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735016" y="5375698"/>
            <a:ext cx="547316" cy="447998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1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endParaRPr lang="en-US" sz="1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865308" y="5151699"/>
            <a:ext cx="1869707" cy="672081"/>
            <a:chOff x="2320936" y="2012061"/>
            <a:chExt cx="4625954" cy="1329981"/>
          </a:xfrm>
        </p:grpSpPr>
        <p:cxnSp>
          <p:nvCxnSpPr>
            <p:cNvPr id="23" name="Straight Arrow Connector 22"/>
            <p:cNvCxnSpPr>
              <a:stCxn id="12" idx="3"/>
            </p:cNvCxnSpPr>
            <p:nvPr/>
          </p:nvCxnSpPr>
          <p:spPr bwMode="auto">
            <a:xfrm>
              <a:off x="2320936" y="2012061"/>
              <a:ext cx="1676404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3" idx="3"/>
              <a:endCxn id="14" idx="1"/>
            </p:cNvCxnSpPr>
            <p:nvPr/>
          </p:nvCxnSpPr>
          <p:spPr bwMode="auto">
            <a:xfrm flipV="1">
              <a:off x="2320936" y="2895594"/>
              <a:ext cx="1676404" cy="4464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5351488" y="2897181"/>
              <a:ext cx="159540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7" name="Freeform 16"/>
          <p:cNvSpPr/>
          <p:nvPr/>
        </p:nvSpPr>
        <p:spPr bwMode="auto">
          <a:xfrm>
            <a:off x="881986" y="5039839"/>
            <a:ext cx="1822235" cy="372227"/>
          </a:xfrm>
          <a:custGeom>
            <a:avLst/>
            <a:gdLst>
              <a:gd name="connsiteX0" fmla="*/ 0 w 4508500"/>
              <a:gd name="connsiteY0" fmla="*/ 0 h 736600"/>
              <a:gd name="connsiteX1" fmla="*/ 1701800 w 4508500"/>
              <a:gd name="connsiteY1" fmla="*/ 546100 h 736600"/>
              <a:gd name="connsiteX2" fmla="*/ 4508500 w 4508500"/>
              <a:gd name="connsiteY2" fmla="*/ 736600 h 736600"/>
              <a:gd name="connsiteX3" fmla="*/ 4508500 w 4508500"/>
              <a:gd name="connsiteY3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8500" h="736600">
                <a:moveTo>
                  <a:pt x="0" y="0"/>
                </a:moveTo>
                <a:cubicBezTo>
                  <a:pt x="475191" y="211666"/>
                  <a:pt x="950383" y="423333"/>
                  <a:pt x="1701800" y="546100"/>
                </a:cubicBezTo>
                <a:cubicBezTo>
                  <a:pt x="2453217" y="668867"/>
                  <a:pt x="4508500" y="736600"/>
                  <a:pt x="4508500" y="736600"/>
                </a:cubicBezTo>
                <a:lnTo>
                  <a:pt x="4508500" y="736600"/>
                </a:ln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66587" y="4943573"/>
            <a:ext cx="1883832" cy="417151"/>
          </a:xfrm>
          <a:custGeom>
            <a:avLst/>
            <a:gdLst>
              <a:gd name="connsiteX0" fmla="*/ 0 w 4660900"/>
              <a:gd name="connsiteY0" fmla="*/ 0 h 825500"/>
              <a:gd name="connsiteX1" fmla="*/ 1689100 w 4660900"/>
              <a:gd name="connsiteY1" fmla="*/ 508000 h 825500"/>
              <a:gd name="connsiteX2" fmla="*/ 4051300 w 4660900"/>
              <a:gd name="connsiteY2" fmla="*/ 685800 h 825500"/>
              <a:gd name="connsiteX3" fmla="*/ 4660900 w 4660900"/>
              <a:gd name="connsiteY3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825500">
                <a:moveTo>
                  <a:pt x="0" y="0"/>
                </a:moveTo>
                <a:cubicBezTo>
                  <a:pt x="506941" y="196850"/>
                  <a:pt x="1013883" y="393700"/>
                  <a:pt x="1689100" y="508000"/>
                </a:cubicBezTo>
                <a:cubicBezTo>
                  <a:pt x="2364317" y="622300"/>
                  <a:pt x="3556000" y="632883"/>
                  <a:pt x="4051300" y="685800"/>
                </a:cubicBezTo>
                <a:cubicBezTo>
                  <a:pt x="4546600" y="738717"/>
                  <a:pt x="4660900" y="825500"/>
                  <a:pt x="4660900" y="825500"/>
                </a:cubicBezTo>
              </a:path>
            </a:pathLst>
          </a:custGeom>
          <a:noFill/>
          <a:ln w="44450" cap="flat" cmpd="sng" algn="ctr">
            <a:solidFill>
              <a:srgbClr val="00009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65308" y="5816382"/>
            <a:ext cx="1849179" cy="139943"/>
          </a:xfrm>
          <a:custGeom>
            <a:avLst/>
            <a:gdLst>
              <a:gd name="connsiteX0" fmla="*/ 0 w 4533900"/>
              <a:gd name="connsiteY0" fmla="*/ 647700 h 647700"/>
              <a:gd name="connsiteX1" fmla="*/ 1841500 w 4533900"/>
              <a:gd name="connsiteY1" fmla="*/ 241300 h 647700"/>
              <a:gd name="connsiteX2" fmla="*/ 4533900 w 453390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3900" h="647700">
                <a:moveTo>
                  <a:pt x="0" y="647700"/>
                </a:moveTo>
                <a:cubicBezTo>
                  <a:pt x="542925" y="498475"/>
                  <a:pt x="1085850" y="349250"/>
                  <a:pt x="1841500" y="241300"/>
                </a:cubicBezTo>
                <a:cubicBezTo>
                  <a:pt x="2597150" y="133350"/>
                  <a:pt x="4533900" y="0"/>
                  <a:pt x="4533900" y="0"/>
                </a:cubicBezTo>
              </a:path>
            </a:pathLst>
          </a:custGeom>
          <a:solidFill>
            <a:srgbClr val="FFFF00"/>
          </a:solidFill>
          <a:ln w="4445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125" y="5842025"/>
            <a:ext cx="444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</a:t>
            </a:r>
            <a:r>
              <a:rPr lang="en-US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1400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3622" y="4788826"/>
            <a:ext cx="645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vl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2</a:t>
            </a:r>
            <a:endParaRPr 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9753" y="4947011"/>
            <a:ext cx="38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vl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1</a:t>
            </a:r>
            <a:endParaRPr lang="en-US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17992" y="6264102"/>
            <a:ext cx="547316" cy="447998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1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</a:t>
            </a:r>
            <a:endParaRPr lang="en-US" sz="1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 bwMode="auto">
          <a:xfrm flipV="1">
            <a:off x="865308" y="5816382"/>
            <a:ext cx="677565" cy="6717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1557308" y="2226758"/>
            <a:ext cx="1391444" cy="332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876" rIns="9000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NS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→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  NS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879928" y="1383183"/>
            <a:ext cx="4079646" cy="2806164"/>
            <a:chOff x="2519362" y="3424"/>
            <a:chExt cx="4328659" cy="1914"/>
          </a:xfrm>
        </p:grpSpPr>
        <p:sp>
          <p:nvSpPr>
            <p:cNvPr id="142" name="Line 6"/>
            <p:cNvSpPr>
              <a:spLocks noChangeShapeType="1"/>
            </p:cNvSpPr>
            <p:nvPr/>
          </p:nvSpPr>
          <p:spPr bwMode="auto">
            <a:xfrm>
              <a:off x="2519362" y="3434"/>
              <a:ext cx="0" cy="1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7"/>
            <p:cNvSpPr>
              <a:spLocks noChangeShapeType="1"/>
            </p:cNvSpPr>
            <p:nvPr/>
          </p:nvSpPr>
          <p:spPr bwMode="auto">
            <a:xfrm>
              <a:off x="3251653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8"/>
            <p:cNvSpPr>
              <a:spLocks noChangeShapeType="1"/>
            </p:cNvSpPr>
            <p:nvPr/>
          </p:nvSpPr>
          <p:spPr bwMode="auto">
            <a:xfrm>
              <a:off x="3968749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"/>
            <p:cNvSpPr>
              <a:spLocks noChangeShapeType="1"/>
            </p:cNvSpPr>
            <p:nvPr/>
          </p:nvSpPr>
          <p:spPr bwMode="auto">
            <a:xfrm>
              <a:off x="4681537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0"/>
            <p:cNvSpPr>
              <a:spLocks noChangeShapeType="1"/>
            </p:cNvSpPr>
            <p:nvPr/>
          </p:nvSpPr>
          <p:spPr bwMode="auto">
            <a:xfrm>
              <a:off x="5399314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1"/>
            <p:cNvSpPr>
              <a:spLocks noChangeShapeType="1"/>
            </p:cNvSpPr>
            <p:nvPr/>
          </p:nvSpPr>
          <p:spPr bwMode="auto">
            <a:xfrm>
              <a:off x="6122080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2"/>
            <p:cNvSpPr>
              <a:spLocks noChangeShapeType="1"/>
            </p:cNvSpPr>
            <p:nvPr/>
          </p:nvSpPr>
          <p:spPr bwMode="auto">
            <a:xfrm>
              <a:off x="6848021" y="3424"/>
              <a:ext cx="0" cy="1904"/>
            </a:xfrm>
            <a:prstGeom prst="line">
              <a:avLst/>
            </a:prstGeom>
            <a:noFill/>
            <a:ln w="18000">
              <a:solidFill>
                <a:srgbClr val="636363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3423039" y="2233593"/>
            <a:ext cx="543112" cy="33281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6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3,j</a:t>
            </a:r>
          </a:p>
        </p:txBody>
      </p:sp>
      <p:sp>
        <p:nvSpPr>
          <p:cNvPr id="94" name="Text Box 14"/>
          <p:cNvSpPr txBox="1">
            <a:spLocks noChangeArrowheads="1"/>
          </p:cNvSpPr>
          <p:nvPr/>
        </p:nvSpPr>
        <p:spPr bwMode="auto">
          <a:xfrm>
            <a:off x="2541792" y="1018118"/>
            <a:ext cx="679264" cy="316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0</a:t>
            </a:r>
          </a:p>
        </p:txBody>
      </p:sp>
      <p:sp>
        <p:nvSpPr>
          <p:cNvPr id="95" name="Text Box 15"/>
          <p:cNvSpPr txBox="1">
            <a:spLocks noChangeArrowheads="1"/>
          </p:cNvSpPr>
          <p:nvPr/>
        </p:nvSpPr>
        <p:spPr bwMode="auto">
          <a:xfrm>
            <a:off x="3219559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100</a:t>
            </a:r>
          </a:p>
        </p:txBody>
      </p:sp>
      <p:sp>
        <p:nvSpPr>
          <p:cNvPr id="97" name="Text Box 17"/>
          <p:cNvSpPr txBox="1">
            <a:spLocks noChangeArrowheads="1"/>
          </p:cNvSpPr>
          <p:nvPr/>
        </p:nvSpPr>
        <p:spPr bwMode="auto">
          <a:xfrm>
            <a:off x="3898824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200</a:t>
            </a:r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4576592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300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55856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400</a:t>
            </a:r>
          </a:p>
        </p:txBody>
      </p:sp>
      <p:sp>
        <p:nvSpPr>
          <p:cNvPr id="100" name="Text Box 20"/>
          <p:cNvSpPr txBox="1">
            <a:spLocks noChangeArrowheads="1"/>
          </p:cNvSpPr>
          <p:nvPr/>
        </p:nvSpPr>
        <p:spPr bwMode="auto">
          <a:xfrm>
            <a:off x="5933623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500</a:t>
            </a: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6612888" y="1018118"/>
            <a:ext cx="67926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600</a:t>
            </a:r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>
            <a:off x="2066008" y="2579104"/>
            <a:ext cx="5395212" cy="1466"/>
          </a:xfrm>
          <a:prstGeom prst="line">
            <a:avLst/>
          </a:prstGeom>
          <a:noFill/>
          <a:ln w="9000">
            <a:solidFill>
              <a:srgbClr val="63636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23"/>
          <p:cNvSpPr>
            <a:spLocks noChangeShapeType="1"/>
          </p:cNvSpPr>
          <p:nvPr/>
        </p:nvSpPr>
        <p:spPr bwMode="auto">
          <a:xfrm>
            <a:off x="2066008" y="3128959"/>
            <a:ext cx="5395212" cy="1467"/>
          </a:xfrm>
          <a:prstGeom prst="line">
            <a:avLst/>
          </a:prstGeom>
          <a:noFill/>
          <a:ln w="9000">
            <a:solidFill>
              <a:srgbClr val="63636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AutoShape 24"/>
          <p:cNvSpPr>
            <a:spLocks noChangeArrowheads="1"/>
          </p:cNvSpPr>
          <p:nvPr/>
        </p:nvSpPr>
        <p:spPr bwMode="auto">
          <a:xfrm>
            <a:off x="4305784" y="2783449"/>
            <a:ext cx="679264" cy="332810"/>
          </a:xfrm>
          <a:prstGeom prst="roundRect">
            <a:avLst>
              <a:gd name="adj" fmla="val 16667"/>
            </a:avLst>
          </a:prstGeom>
          <a:solidFill>
            <a:srgbClr val="756BB1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4,1</a:t>
            </a:r>
          </a:p>
        </p:txBody>
      </p:sp>
      <p:sp>
        <p:nvSpPr>
          <p:cNvPr id="105" name="Text Box 25"/>
          <p:cNvSpPr txBox="1">
            <a:spLocks noChangeArrowheads="1"/>
          </p:cNvSpPr>
          <p:nvPr/>
        </p:nvSpPr>
        <p:spPr bwMode="auto">
          <a:xfrm>
            <a:off x="1557308" y="2783449"/>
            <a:ext cx="139144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876" rIns="9000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NS</a:t>
            </a:r>
            <a:r>
              <a:rPr lang="en-US" sz="16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3</a:t>
            </a:r>
            <a:r>
              <a:rPr lang="en-US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→</a:t>
            </a:r>
            <a:r>
              <a:rPr lang="en-US" sz="16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  NS</a:t>
            </a:r>
            <a:r>
              <a:rPr lang="en-US" sz="1600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106" name="Line 27"/>
          <p:cNvSpPr>
            <a:spLocks noChangeShapeType="1"/>
          </p:cNvSpPr>
          <p:nvPr/>
        </p:nvSpPr>
        <p:spPr bwMode="auto">
          <a:xfrm>
            <a:off x="6273256" y="4079066"/>
            <a:ext cx="848332" cy="1467"/>
          </a:xfrm>
          <a:prstGeom prst="line">
            <a:avLst/>
          </a:prstGeom>
          <a:noFill/>
          <a:ln w="18000">
            <a:solidFill>
              <a:srgbClr val="63636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29"/>
          <p:cNvSpPr>
            <a:spLocks noChangeShapeType="1"/>
          </p:cNvSpPr>
          <p:nvPr/>
        </p:nvSpPr>
        <p:spPr bwMode="auto">
          <a:xfrm>
            <a:off x="2066008" y="3680280"/>
            <a:ext cx="5395212" cy="1467"/>
          </a:xfrm>
          <a:prstGeom prst="line">
            <a:avLst/>
          </a:prstGeom>
          <a:noFill/>
          <a:ln w="9000">
            <a:solidFill>
              <a:srgbClr val="63636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30"/>
          <p:cNvSpPr txBox="1">
            <a:spLocks noChangeArrowheads="1"/>
          </p:cNvSpPr>
          <p:nvPr/>
        </p:nvSpPr>
        <p:spPr bwMode="auto">
          <a:xfrm>
            <a:off x="1557308" y="3322070"/>
            <a:ext cx="1391444" cy="332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876" rIns="9000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NS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→</a:t>
            </a:r>
            <a:r>
              <a:rPr lang="en-US" sz="16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  ES</a:t>
            </a:r>
            <a:r>
              <a:rPr lang="en-US" sz="1600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879928" y="1682272"/>
            <a:ext cx="848332" cy="332811"/>
          </a:xfrm>
          <a:prstGeom prst="roundRect">
            <a:avLst>
              <a:gd name="adj" fmla="val 16667"/>
            </a:avLst>
          </a:prstGeom>
          <a:solidFill>
            <a:srgbClr val="3182BD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2,1</a:t>
            </a:r>
          </a:p>
        </p:txBody>
      </p:sp>
      <p:sp>
        <p:nvSpPr>
          <p:cNvPr id="110" name="Line 32"/>
          <p:cNvSpPr>
            <a:spLocks noChangeShapeType="1"/>
          </p:cNvSpPr>
          <p:nvPr/>
        </p:nvSpPr>
        <p:spPr bwMode="auto">
          <a:xfrm>
            <a:off x="2066008" y="2015083"/>
            <a:ext cx="5395212" cy="1466"/>
          </a:xfrm>
          <a:prstGeom prst="line">
            <a:avLst/>
          </a:prstGeom>
          <a:noFill/>
          <a:ln w="9000">
            <a:solidFill>
              <a:srgbClr val="63636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Text Box 33"/>
          <p:cNvSpPr txBox="1">
            <a:spLocks noChangeArrowheads="1"/>
          </p:cNvSpPr>
          <p:nvPr/>
        </p:nvSpPr>
        <p:spPr bwMode="auto">
          <a:xfrm>
            <a:off x="1591720" y="1682272"/>
            <a:ext cx="1391444" cy="332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5876" rIns="9000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ES</a:t>
            </a:r>
            <a:r>
              <a:rPr lang="en-US" sz="1600" baseline="-33000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→</a:t>
            </a:r>
            <a:r>
              <a:rPr lang="en-US" sz="16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  NS</a:t>
            </a:r>
            <a:r>
              <a:rPr lang="en-US" sz="1600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</a:t>
            </a:r>
          </a:p>
        </p:txBody>
      </p:sp>
      <p:sp>
        <p:nvSpPr>
          <p:cNvPr id="112" name="AutoShape 34"/>
          <p:cNvSpPr>
            <a:spLocks noChangeArrowheads="1"/>
          </p:cNvSpPr>
          <p:nvPr/>
        </p:nvSpPr>
        <p:spPr bwMode="auto">
          <a:xfrm>
            <a:off x="3728259" y="1682272"/>
            <a:ext cx="848332" cy="332811"/>
          </a:xfrm>
          <a:prstGeom prst="roundRect">
            <a:avLst>
              <a:gd name="adj" fmla="val 16667"/>
            </a:avLst>
          </a:prstGeom>
          <a:solidFill>
            <a:srgbClr val="DE2D26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1,i</a:t>
            </a:r>
          </a:p>
        </p:txBody>
      </p:sp>
      <p:sp>
        <p:nvSpPr>
          <p:cNvPr id="113" name="AutoShape 35"/>
          <p:cNvSpPr>
            <a:spLocks noChangeArrowheads="1"/>
          </p:cNvSpPr>
          <p:nvPr/>
        </p:nvSpPr>
        <p:spPr bwMode="auto">
          <a:xfrm>
            <a:off x="3797084" y="3334770"/>
            <a:ext cx="848332" cy="332810"/>
          </a:xfrm>
          <a:prstGeom prst="roundRect">
            <a:avLst>
              <a:gd name="adj" fmla="val 16667"/>
            </a:avLst>
          </a:prstGeom>
          <a:solidFill>
            <a:srgbClr val="3182BD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2,1</a:t>
            </a:r>
          </a:p>
        </p:txBody>
      </p:sp>
      <p:sp>
        <p:nvSpPr>
          <p:cNvPr id="114" name="AutoShape 36"/>
          <p:cNvSpPr>
            <a:spLocks noChangeArrowheads="1"/>
          </p:cNvSpPr>
          <p:nvPr/>
        </p:nvSpPr>
        <p:spPr bwMode="auto">
          <a:xfrm>
            <a:off x="5052376" y="3334770"/>
            <a:ext cx="679264" cy="332810"/>
          </a:xfrm>
          <a:prstGeom prst="roundRect">
            <a:avLst>
              <a:gd name="adj" fmla="val 16667"/>
            </a:avLst>
          </a:prstGeom>
          <a:solidFill>
            <a:srgbClr val="756BB1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4,1</a:t>
            </a:r>
          </a:p>
        </p:txBody>
      </p:sp>
      <p:sp>
        <p:nvSpPr>
          <p:cNvPr id="115" name="AutoShape 37"/>
          <p:cNvSpPr>
            <a:spLocks noChangeArrowheads="1"/>
          </p:cNvSpPr>
          <p:nvPr/>
        </p:nvSpPr>
        <p:spPr bwMode="auto">
          <a:xfrm>
            <a:off x="6273256" y="3334770"/>
            <a:ext cx="848332" cy="332810"/>
          </a:xfrm>
          <a:prstGeom prst="roundRect">
            <a:avLst>
              <a:gd name="adj" fmla="val 16667"/>
            </a:avLst>
          </a:prstGeom>
          <a:solidFill>
            <a:srgbClr val="DE2D26"/>
          </a:solidFill>
          <a:ln w="3600">
            <a:solidFill>
              <a:srgbClr val="252525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>
                <a:solidFill>
                  <a:srgbClr val="FFFFFF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1,i</a:t>
            </a:r>
          </a:p>
        </p:txBody>
      </p:sp>
      <p:sp>
        <p:nvSpPr>
          <p:cNvPr id="116" name="AutoShape 38"/>
          <p:cNvSpPr>
            <a:spLocks noChangeArrowheads="1"/>
          </p:cNvSpPr>
          <p:nvPr/>
        </p:nvSpPr>
        <p:spPr bwMode="auto">
          <a:xfrm>
            <a:off x="5730143" y="3334770"/>
            <a:ext cx="543112" cy="33281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6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91800" tIns="62676" rIns="91800" bIns="46800" anchor="b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f</a:t>
            </a:r>
            <a:r>
              <a:rPr lang="en-US" baseline="-33000" dirty="0">
                <a:solidFill>
                  <a:srgbClr val="000000"/>
                </a:solidFill>
                <a:latin typeface="Times New Roman" pitchFamily="-111" charset="0"/>
                <a:ea typeface="Lucida Sans Unicode" pitchFamily="-111" charset="0"/>
                <a:cs typeface="Lucida Sans Unicode" pitchFamily="-111" charset="0"/>
              </a:rPr>
              <a:t>3,j</a:t>
            </a:r>
          </a:p>
        </p:txBody>
      </p:sp>
      <p:sp>
        <p:nvSpPr>
          <p:cNvPr id="117" name="Line 39"/>
          <p:cNvSpPr>
            <a:spLocks noChangeShapeType="1"/>
          </p:cNvSpPr>
          <p:nvPr/>
        </p:nvSpPr>
        <p:spPr bwMode="auto">
          <a:xfrm>
            <a:off x="3728259" y="4654456"/>
            <a:ext cx="3393328" cy="1466"/>
          </a:xfrm>
          <a:prstGeom prst="line">
            <a:avLst/>
          </a:prstGeom>
          <a:noFill/>
          <a:ln w="18000">
            <a:solidFill>
              <a:srgbClr val="63636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238841" y="3680280"/>
            <a:ext cx="1119140" cy="463296"/>
            <a:chOff x="3832" y="5216"/>
            <a:chExt cx="748" cy="316"/>
          </a:xfrm>
        </p:grpSpPr>
        <p:sp>
          <p:nvSpPr>
            <p:cNvPr id="139" name="Text Box 42"/>
            <p:cNvSpPr txBox="1">
              <a:spLocks noChangeArrowheads="1"/>
            </p:cNvSpPr>
            <p:nvPr/>
          </p:nvSpPr>
          <p:spPr bwMode="auto">
            <a:xfrm>
              <a:off x="3832" y="5238"/>
              <a:ext cx="22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15876" rIns="9000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C</a:t>
              </a:r>
            </a:p>
          </p:txBody>
        </p:sp>
        <p:sp>
          <p:nvSpPr>
            <p:cNvPr id="140" name="Text Box 43"/>
            <p:cNvSpPr txBox="1">
              <a:spLocks noChangeArrowheads="1"/>
            </p:cNvSpPr>
            <p:nvPr/>
          </p:nvSpPr>
          <p:spPr bwMode="auto">
            <a:xfrm>
              <a:off x="3969" y="5216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[NS</a:t>
              </a:r>
              <a:r>
                <a:rPr lang="en-US" sz="12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, ES</a:t>
              </a:r>
              <a:r>
                <a:rPr lang="en-US" sz="12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4</a:t>
              </a: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]</a:t>
              </a:r>
            </a:p>
          </p:txBody>
        </p:sp>
        <p:sp>
          <p:nvSpPr>
            <p:cNvPr id="141" name="Text Box 44"/>
            <p:cNvSpPr txBox="1">
              <a:spLocks noChangeArrowheads="1"/>
            </p:cNvSpPr>
            <p:nvPr/>
          </p:nvSpPr>
          <p:spPr bwMode="auto">
            <a:xfrm>
              <a:off x="3969" y="5354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f</a:t>
              </a:r>
              <a:r>
                <a:rPr lang="en-US" sz="13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</a:p>
          </p:txBody>
        </p:sp>
      </p:grpSp>
      <p:sp>
        <p:nvSpPr>
          <p:cNvPr id="119" name="Line 45"/>
          <p:cNvSpPr>
            <a:spLocks noChangeShapeType="1"/>
          </p:cNvSpPr>
          <p:nvPr/>
        </p:nvSpPr>
        <p:spPr bwMode="auto">
          <a:xfrm flipH="1" flipV="1">
            <a:off x="5999455" y="3677347"/>
            <a:ext cx="240885" cy="5688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46"/>
          <p:cNvSpPr>
            <a:spLocks noChangeShapeType="1"/>
          </p:cNvSpPr>
          <p:nvPr/>
        </p:nvSpPr>
        <p:spPr bwMode="auto">
          <a:xfrm flipV="1">
            <a:off x="4000564" y="3712534"/>
            <a:ext cx="950072" cy="4676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47"/>
          <p:cNvSpPr>
            <a:spLocks noChangeShapeType="1"/>
          </p:cNvSpPr>
          <p:nvPr/>
        </p:nvSpPr>
        <p:spPr bwMode="auto">
          <a:xfrm flipH="1" flipV="1">
            <a:off x="4473354" y="3678814"/>
            <a:ext cx="444365" cy="4940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/>
        </p:nvSpPr>
        <p:spPr bwMode="auto">
          <a:xfrm flipV="1">
            <a:off x="5052377" y="3678814"/>
            <a:ext cx="305220" cy="46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50"/>
          <p:cNvSpPr>
            <a:spLocks noChangeShapeType="1"/>
          </p:cNvSpPr>
          <p:nvPr/>
        </p:nvSpPr>
        <p:spPr bwMode="auto">
          <a:xfrm flipH="1" flipV="1">
            <a:off x="3761175" y="3678814"/>
            <a:ext cx="139145" cy="5014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2424" y="3333303"/>
            <a:ext cx="342624" cy="335743"/>
          </a:xfrm>
          <a:prstGeom prst="rect">
            <a:avLst/>
          </a:prstGeom>
          <a:noFill/>
          <a:effectLst/>
        </p:spPr>
      </p:pic>
      <p:sp>
        <p:nvSpPr>
          <p:cNvPr id="125" name="AutoShape 52"/>
          <p:cNvSpPr>
            <a:spLocks noChangeArrowheads="1"/>
          </p:cNvSpPr>
          <p:nvPr/>
        </p:nvSpPr>
        <p:spPr bwMode="auto">
          <a:xfrm>
            <a:off x="4983552" y="3334770"/>
            <a:ext cx="67327" cy="332810"/>
          </a:xfrm>
          <a:prstGeom prst="roundRect">
            <a:avLst>
              <a:gd name="adj" fmla="val 16667"/>
            </a:avLst>
          </a:prstGeom>
          <a:solidFill>
            <a:srgbClr val="63636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53"/>
          <p:cNvSpPr>
            <a:spLocks noChangeArrowheads="1"/>
          </p:cNvSpPr>
          <p:nvPr/>
        </p:nvSpPr>
        <p:spPr bwMode="auto">
          <a:xfrm>
            <a:off x="3728259" y="3334770"/>
            <a:ext cx="67328" cy="332810"/>
          </a:xfrm>
          <a:prstGeom prst="roundRect">
            <a:avLst>
              <a:gd name="adj" fmla="val 16667"/>
            </a:avLst>
          </a:prstGeom>
          <a:solidFill>
            <a:srgbClr val="63636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4026524" y="4065035"/>
            <a:ext cx="1524604" cy="428109"/>
            <a:chOff x="2608" y="5669"/>
            <a:chExt cx="1019" cy="292"/>
          </a:xfrm>
        </p:grpSpPr>
        <p:sp>
          <p:nvSpPr>
            <p:cNvPr id="137" name="Text Box 61"/>
            <p:cNvSpPr txBox="1">
              <a:spLocks noChangeArrowheads="1"/>
            </p:cNvSpPr>
            <p:nvPr/>
          </p:nvSpPr>
          <p:spPr bwMode="auto">
            <a:xfrm>
              <a:off x="2608" y="5669"/>
              <a:ext cx="92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15876" rIns="90000" bIns="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sz="14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400" baseline="330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TT</a:t>
              </a:r>
            </a:p>
          </p:txBody>
        </p:sp>
        <p:sp>
          <p:nvSpPr>
            <p:cNvPr id="138" name="Text Box 62"/>
            <p:cNvSpPr txBox="1">
              <a:spLocks noChangeArrowheads="1"/>
            </p:cNvSpPr>
            <p:nvPr/>
          </p:nvSpPr>
          <p:spPr bwMode="auto">
            <a:xfrm>
              <a:off x="3016" y="5783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[NS</a:t>
              </a:r>
              <a:r>
                <a:rPr lang="en-US" sz="13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, ES</a:t>
              </a:r>
              <a:r>
                <a:rPr lang="en-US" sz="13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4</a:t>
              </a: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]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5263337" y="4172898"/>
            <a:ext cx="1496177" cy="429575"/>
            <a:chOff x="3180" y="5552"/>
            <a:chExt cx="1000" cy="293"/>
          </a:xfrm>
        </p:grpSpPr>
        <p:sp>
          <p:nvSpPr>
            <p:cNvPr id="135" name="Text Box 64"/>
            <p:cNvSpPr txBox="1">
              <a:spLocks noChangeArrowheads="1"/>
            </p:cNvSpPr>
            <p:nvPr/>
          </p:nvSpPr>
          <p:spPr bwMode="auto">
            <a:xfrm>
              <a:off x="3180" y="5552"/>
              <a:ext cx="92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15876" rIns="90000" bIns="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sz="160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600" baseline="3300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RC</a:t>
              </a:r>
            </a:p>
          </p:txBody>
        </p:sp>
        <p:sp>
          <p:nvSpPr>
            <p:cNvPr id="136" name="Text Box 65"/>
            <p:cNvSpPr txBox="1">
              <a:spLocks noChangeArrowheads="1"/>
            </p:cNvSpPr>
            <p:nvPr/>
          </p:nvSpPr>
          <p:spPr bwMode="auto">
            <a:xfrm>
              <a:off x="3569" y="5667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[NS</a:t>
              </a:r>
              <a:r>
                <a:rPr lang="en-US" sz="12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, ES</a:t>
              </a:r>
              <a:r>
                <a:rPr lang="en-US" sz="12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4</a:t>
              </a:r>
              <a:r>
                <a:rPr lang="en-US" sz="12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]</a:t>
              </a: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3155919" y="4080095"/>
            <a:ext cx="1524604" cy="428109"/>
            <a:chOff x="1746" y="5558"/>
            <a:chExt cx="1019" cy="292"/>
          </a:xfrm>
        </p:grpSpPr>
        <p:sp>
          <p:nvSpPr>
            <p:cNvPr id="133" name="Text Box 67"/>
            <p:cNvSpPr txBox="1">
              <a:spLocks noChangeArrowheads="1"/>
            </p:cNvSpPr>
            <p:nvPr/>
          </p:nvSpPr>
          <p:spPr bwMode="auto">
            <a:xfrm>
              <a:off x="1746" y="5558"/>
              <a:ext cx="92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15876" rIns="90000" bIns="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sz="16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Q</a:t>
              </a:r>
              <a:r>
                <a:rPr lang="en-US" sz="1600" baseline="330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TL</a:t>
              </a:r>
            </a:p>
          </p:txBody>
        </p:sp>
        <p:sp>
          <p:nvSpPr>
            <p:cNvPr id="134" name="Text Box 68"/>
            <p:cNvSpPr txBox="1">
              <a:spLocks noChangeArrowheads="1"/>
            </p:cNvSpPr>
            <p:nvPr/>
          </p:nvSpPr>
          <p:spPr bwMode="auto">
            <a:xfrm>
              <a:off x="2154" y="5672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3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NS</a:t>
              </a:r>
              <a:r>
                <a:rPr lang="en-US" sz="1300" baseline="-3300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728259" y="4654314"/>
            <a:ext cx="3391832" cy="335743"/>
            <a:chOff x="2154" y="5915"/>
            <a:chExt cx="2267" cy="229"/>
          </a:xfrm>
        </p:grpSpPr>
        <p:sp>
          <p:nvSpPr>
            <p:cNvPr id="131" name="Text Box 70"/>
            <p:cNvSpPr txBox="1">
              <a:spLocks noChangeArrowheads="1"/>
            </p:cNvSpPr>
            <p:nvPr/>
          </p:nvSpPr>
          <p:spPr bwMode="auto">
            <a:xfrm>
              <a:off x="2154" y="5915"/>
              <a:ext cx="2267" cy="1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15876" rIns="0" bIns="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400" dirty="0">
                  <a:solidFill>
                    <a:srgbClr val="252525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R</a:t>
              </a:r>
            </a:p>
          </p:txBody>
        </p:sp>
        <p:sp>
          <p:nvSpPr>
            <p:cNvPr id="132" name="Text Box 71"/>
            <p:cNvSpPr txBox="1">
              <a:spLocks noChangeArrowheads="1"/>
            </p:cNvSpPr>
            <p:nvPr/>
          </p:nvSpPr>
          <p:spPr bwMode="auto">
            <a:xfrm>
              <a:off x="3288" y="5966"/>
              <a:ext cx="61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646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f</a:t>
              </a:r>
              <a:r>
                <a:rPr lang="en-US" sz="1100" baseline="-33000" dirty="0">
                  <a:solidFill>
                    <a:srgbClr val="000000"/>
                  </a:solidFill>
                  <a:latin typeface="Times New Roman" pitchFamily="-111" charset="0"/>
                  <a:ea typeface="Lucida Sans Unicode" pitchFamily="-111" charset="0"/>
                  <a:cs typeface="Lucida Sans Unicode" pitchFamily="-111" charset="0"/>
                </a:rPr>
                <a:t>1</a:t>
              </a:r>
            </a:p>
          </p:txBody>
        </p:sp>
      </p:grpSp>
      <p:sp>
        <p:nvSpPr>
          <p:cNvPr id="149" name="Freeform 148"/>
          <p:cNvSpPr/>
          <p:nvPr/>
        </p:nvSpPr>
        <p:spPr bwMode="auto">
          <a:xfrm>
            <a:off x="863599" y="5918200"/>
            <a:ext cx="1886819" cy="647700"/>
          </a:xfrm>
          <a:custGeom>
            <a:avLst/>
            <a:gdLst>
              <a:gd name="connsiteX0" fmla="*/ 0 w 1752600"/>
              <a:gd name="connsiteY0" fmla="*/ 647700 h 647700"/>
              <a:gd name="connsiteX1" fmla="*/ 787400 w 1752600"/>
              <a:gd name="connsiteY1" fmla="*/ 152400 h 647700"/>
              <a:gd name="connsiteX2" fmla="*/ 1752600 w 175260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647700">
                <a:moveTo>
                  <a:pt x="0" y="647700"/>
                </a:moveTo>
                <a:cubicBezTo>
                  <a:pt x="247650" y="454025"/>
                  <a:pt x="495300" y="260350"/>
                  <a:pt x="787400" y="152400"/>
                </a:cubicBezTo>
                <a:cubicBezTo>
                  <a:pt x="1079500" y="44450"/>
                  <a:pt x="1752600" y="0"/>
                  <a:pt x="1752600" y="0"/>
                </a:cubicBezTo>
              </a:path>
            </a:pathLst>
          </a:custGeom>
          <a:noFill/>
          <a:ln w="44450" cap="rnd" cmpd="sng" algn="ctr">
            <a:solidFill>
              <a:srgbClr val="6666CC"/>
            </a:solidFill>
            <a:prstDash val="dash"/>
            <a:miter lim="800000"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829039" y="6044446"/>
            <a:ext cx="444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66CC"/>
                </a:solidFill>
              </a:rPr>
              <a:t>vl</a:t>
            </a:r>
            <a:r>
              <a:rPr lang="en-US" sz="1400" baseline="-25000" dirty="0" smtClean="0">
                <a:solidFill>
                  <a:srgbClr val="6666CC"/>
                </a:solidFill>
              </a:rPr>
              <a:t>4</a:t>
            </a:r>
            <a:endParaRPr lang="en-US" sz="1400" baseline="-25000" dirty="0">
              <a:solidFill>
                <a:srgbClr val="6666CC"/>
              </a:solidFill>
            </a:endParaRPr>
          </a:p>
        </p:txBody>
      </p:sp>
      <p:pic>
        <p:nvPicPr>
          <p:cNvPr id="80" name="Picture 79" descr="q_rc_fram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49" y="5067298"/>
            <a:ext cx="4058485" cy="635001"/>
          </a:xfrm>
          <a:prstGeom prst="rect">
            <a:avLst/>
          </a:prstGeom>
        </p:spPr>
      </p:pic>
      <p:pic>
        <p:nvPicPr>
          <p:cNvPr id="81" name="Picture 80" descr="r_rc_fram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80" y="5613400"/>
            <a:ext cx="3770313" cy="11254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Frame End-to-End Analysis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775" y="1346200"/>
            <a:ext cx="8424863" cy="2832100"/>
          </a:xfrm>
        </p:spPr>
        <p:txBody>
          <a:bodyPr/>
          <a:lstStyle/>
          <a:p>
            <a:r>
              <a:rPr lang="en-US" dirty="0" smtClean="0"/>
              <a:t>Approaches for analysis of ARINC 644p7 network traffic:</a:t>
            </a:r>
          </a:p>
          <a:p>
            <a:pPr lvl="1"/>
            <a:r>
              <a:rPr lang="en-US" dirty="0" smtClean="0"/>
              <a:t>Network Calculus, (Boyer, 2008)</a:t>
            </a:r>
          </a:p>
          <a:p>
            <a:pPr lvl="1"/>
            <a:r>
              <a:rPr lang="en-US" dirty="0" smtClean="0"/>
              <a:t>Finite State Machine, (</a:t>
            </a:r>
            <a:r>
              <a:rPr lang="en-US" dirty="0" err="1" smtClean="0"/>
              <a:t>Saha</a:t>
            </a:r>
            <a:r>
              <a:rPr lang="en-US" dirty="0" smtClean="0"/>
              <a:t>, 2007)</a:t>
            </a:r>
          </a:p>
          <a:p>
            <a:pPr lvl="1"/>
            <a:r>
              <a:rPr lang="en-US" dirty="0" smtClean="0"/>
              <a:t>Timed Automata, (</a:t>
            </a:r>
            <a:r>
              <a:rPr lang="en-US" dirty="0" err="1" smtClean="0"/>
              <a:t>Adnan</a:t>
            </a:r>
            <a:r>
              <a:rPr lang="en-US" dirty="0" smtClean="0"/>
              <a:t>, 2010)</a:t>
            </a:r>
          </a:p>
          <a:p>
            <a:pPr lvl="1"/>
            <a:r>
              <a:rPr lang="en-US" dirty="0" smtClean="0"/>
              <a:t>Trajectory Approach, (Bauer, 2009)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use the method proposed in (Steiner, 2011)</a:t>
            </a:r>
          </a:p>
          <a:p>
            <a:pPr lvl="2"/>
            <a:r>
              <a:rPr lang="en-US" sz="2400" dirty="0" smtClean="0"/>
              <a:t>it takes into account also the TT traffic</a:t>
            </a:r>
          </a:p>
          <a:p>
            <a:pPr lvl="2"/>
            <a:r>
              <a:rPr lang="en-US" sz="2400" dirty="0" smtClean="0"/>
              <a:t>it is pessimistic:</a:t>
            </a:r>
          </a:p>
          <a:p>
            <a:pPr lvl="3"/>
            <a:r>
              <a:rPr lang="en-US" sz="2000" dirty="0" smtClean="0"/>
              <a:t>does not ignore frames that already delayed a RC frame </a:t>
            </a:r>
          </a:p>
          <a:p>
            <a:pPr lvl="3">
              <a:buNone/>
            </a:pPr>
            <a:r>
              <a:rPr lang="en-US" sz="2000" dirty="0" smtClean="0"/>
              <a:t>	on a previous link</a:t>
            </a:r>
          </a:p>
          <a:p>
            <a:pPr lvl="3"/>
            <a:r>
              <a:rPr lang="en-US" sz="2000" dirty="0" smtClean="0"/>
              <a:t>assumes  uniformly distributed intervals of equal length </a:t>
            </a:r>
          </a:p>
          <a:p>
            <a:pPr lvl="3">
              <a:buNone/>
            </a:pPr>
            <a:r>
              <a:rPr lang="en-US" sz="2000" dirty="0" smtClean="0"/>
              <a:t>	reserved for RC traffic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816100"/>
            <a:ext cx="8424863" cy="4660900"/>
          </a:xfrm>
        </p:spPr>
        <p:txBody>
          <a:bodyPr/>
          <a:lstStyle/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5 synthetic </a:t>
            </a:r>
          </a:p>
          <a:p>
            <a:pPr lvl="1"/>
            <a:r>
              <a:rPr lang="en-US" dirty="0" smtClean="0"/>
              <a:t>2 real life test cases from E3S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compared to:</a:t>
            </a:r>
          </a:p>
          <a:p>
            <a:pPr lvl="1"/>
            <a:r>
              <a:rPr lang="en-US" dirty="0" smtClean="0"/>
              <a:t>Straightforward Solution for Tasks (SST)</a:t>
            </a:r>
          </a:p>
          <a:p>
            <a:pPr lvl="2"/>
            <a:r>
              <a:rPr lang="en-US" dirty="0" smtClean="0"/>
              <a:t>Simple partitioning scheme, each application </a:t>
            </a:r>
            <a:r>
              <a:rPr lang="en-US" dirty="0" smtClean="0">
                <a:latin typeface="Chancellor" charset="2"/>
                <a:cs typeface="Chancellor" charset="2"/>
              </a:rPr>
              <a:t>A</a:t>
            </a:r>
            <a:r>
              <a:rPr lang="en-US" baseline="-25000" dirty="0" smtClean="0"/>
              <a:t>i</a:t>
            </a:r>
            <a:r>
              <a:rPr lang="en-US" dirty="0" smtClean="0"/>
              <a:t> is allocated a total time proportional to the utilization of tasks of </a:t>
            </a:r>
            <a:r>
              <a:rPr lang="en-US" dirty="0" smtClean="0">
                <a:latin typeface="Chancellor" charset="2"/>
                <a:cs typeface="Chancellor" charset="2"/>
              </a:rPr>
              <a:t>A</a:t>
            </a:r>
            <a:r>
              <a:rPr lang="en-US" baseline="-25000" dirty="0" smtClean="0"/>
              <a:t>i </a:t>
            </a:r>
            <a:r>
              <a:rPr lang="en-US" dirty="0" smtClean="0"/>
              <a:t>on the processor they are mapped to</a:t>
            </a:r>
            <a:endParaRPr lang="en-US" baseline="-250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TO</a:t>
            </a:r>
            <a:endParaRPr lang="en-US" dirty="0"/>
          </a:p>
        </p:txBody>
      </p:sp>
      <p:pic>
        <p:nvPicPr>
          <p:cNvPr id="7" name="Picture 6" descr="experimental_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1441450"/>
            <a:ext cx="7290428" cy="3473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901700" y="4064000"/>
            <a:ext cx="7881938" cy="147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TO</a:t>
            </a:r>
            <a:endParaRPr lang="en-US" dirty="0"/>
          </a:p>
        </p:txBody>
      </p:sp>
      <p:pic>
        <p:nvPicPr>
          <p:cNvPr id="7" name="Picture 6" descr="experimental_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1441450"/>
            <a:ext cx="7290428" cy="3473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33375" y="1733034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8519C"/>
                </a:solidFill>
              </a:rPr>
              <a:t>Federated Architecture</a:t>
            </a:r>
            <a:endParaRPr lang="en-US" dirty="0">
              <a:solidFill>
                <a:srgbClr val="08519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4213225" cy="639762"/>
          </a:xfrm>
        </p:spPr>
        <p:txBody>
          <a:bodyPr/>
          <a:lstStyle/>
          <a:p>
            <a:r>
              <a:rPr lang="en-US" sz="2000" dirty="0" smtClean="0"/>
              <a:t>Real time applications implemented using distributed systems</a:t>
            </a:r>
          </a:p>
          <a:p>
            <a:endParaRPr lang="en-US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2085212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061822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035076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3565810" y="2943895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061822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084418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035076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1034282" y="3207339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rot="5400000">
            <a:off x="1678045" y="3517258"/>
            <a:ext cx="1375052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1193546" y="4084280"/>
            <a:ext cx="24021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>
            <a:off x="1311272" y="3966555"/>
            <a:ext cx="105469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2627642" y="3517258"/>
            <a:ext cx="1375052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D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337220" y="3050146"/>
            <a:ext cx="2228590" cy="944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0" idx="2"/>
            <a:endCxn id="55" idx="0"/>
          </p:cNvCxnSpPr>
          <p:nvPr/>
        </p:nvCxnSpPr>
        <p:spPr bwMode="auto">
          <a:xfrm rot="5400000">
            <a:off x="1122666" y="3017940"/>
            <a:ext cx="378004" cy="7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146282" y="3323228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2206736" y="240377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2203671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1158867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3187124" y="429975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3184059" y="240377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3687334" y="3050146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0" name="Straight Arrow Connector 69"/>
          <p:cNvCxnSpPr>
            <a:stCxn id="71" idx="1"/>
          </p:cNvCxnSpPr>
          <p:nvPr/>
        </p:nvCxnSpPr>
        <p:spPr bwMode="auto">
          <a:xfrm rot="10800000">
            <a:off x="3565811" y="4731276"/>
            <a:ext cx="318765" cy="3452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3884575" y="4891874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158982" y="5175218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rgbClr val="A50F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155806" y="5670454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1158982" y="6153054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89053" y="5123450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1</a:t>
            </a:r>
            <a:endParaRPr lang="en-US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589053" y="5618686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2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1589053" y="6101286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3</a:t>
            </a:r>
            <a:endParaRPr lang="en-US" baseline="-25000" dirty="0"/>
          </a:p>
        </p:txBody>
      </p:sp>
      <p:sp>
        <p:nvSpPr>
          <p:cNvPr id="86" name="Content Placeholder 2"/>
          <p:cNvSpPr txBox="1">
            <a:spLocks/>
          </p:cNvSpPr>
          <p:nvPr/>
        </p:nvSpPr>
        <p:spPr bwMode="auto">
          <a:xfrm>
            <a:off x="4724400" y="935038"/>
            <a:ext cx="4213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Mixed-criticality applications share the same architecture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 bwMode="auto">
          <a:xfrm>
            <a:off x="1146282" y="2403771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343400" y="2268069"/>
            <a:ext cx="4159191" cy="3516384"/>
            <a:chOff x="4343400" y="2268069"/>
            <a:chExt cx="4159191" cy="3516384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5389652" y="2268070"/>
              <a:ext cx="1354148" cy="12969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7011047" y="2268069"/>
              <a:ext cx="1354148" cy="12969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81" name="Straight Connector 80"/>
            <p:cNvCxnSpPr>
              <a:stCxn id="79" idx="2"/>
            </p:cNvCxnSpPr>
            <p:nvPr/>
          </p:nvCxnSpPr>
          <p:spPr bwMode="auto">
            <a:xfrm rot="5400000">
              <a:off x="5835162" y="3796592"/>
              <a:ext cx="463129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7457658" y="3793903"/>
              <a:ext cx="45933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rot="5400000">
              <a:off x="6513337" y="4257032"/>
              <a:ext cx="45933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>
              <a:off x="5161445" y="4024366"/>
              <a:ext cx="3341146" cy="1588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ounded Rectangle 84"/>
            <p:cNvSpPr/>
            <p:nvPr/>
          </p:nvSpPr>
          <p:spPr bwMode="auto">
            <a:xfrm>
              <a:off x="6067521" y="4487495"/>
              <a:ext cx="1354148" cy="12969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5543771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7266204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6267671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7266204" y="3059591"/>
              <a:ext cx="310929" cy="317564"/>
            </a:xfrm>
            <a:prstGeom prst="ellipse">
              <a:avLst/>
            </a:prstGeom>
            <a:solidFill>
              <a:srgbClr val="08519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6267671" y="4617315"/>
              <a:ext cx="310929" cy="317564"/>
            </a:xfrm>
            <a:prstGeom prst="ellipse">
              <a:avLst/>
            </a:prstGeom>
            <a:solidFill>
              <a:srgbClr val="08519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6267671" y="3059591"/>
              <a:ext cx="310929" cy="317564"/>
            </a:xfrm>
            <a:prstGeom prst="ellipse">
              <a:avLst/>
            </a:prstGeom>
            <a:solidFill>
              <a:srgbClr val="006D2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 bwMode="auto">
            <a:xfrm>
              <a:off x="6955275" y="5301122"/>
              <a:ext cx="310929" cy="317564"/>
            </a:xfrm>
            <a:prstGeom prst="ellipse">
              <a:avLst/>
            </a:prstGeom>
            <a:solidFill>
              <a:srgbClr val="006D2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4343400" y="3557328"/>
              <a:ext cx="558800" cy="3547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3375" y="1993719"/>
            <a:ext cx="3923469" cy="3082821"/>
            <a:chOff x="333375" y="1993719"/>
            <a:chExt cx="3923469" cy="3082821"/>
          </a:xfrm>
        </p:grpSpPr>
        <p:sp>
          <p:nvSpPr>
            <p:cNvPr id="100" name="Oval Callout 99"/>
            <p:cNvSpPr/>
            <p:nvPr/>
          </p:nvSpPr>
          <p:spPr bwMode="auto">
            <a:xfrm>
              <a:off x="335782" y="2177139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1" name="Oval Callout 100"/>
            <p:cNvSpPr/>
            <p:nvPr/>
          </p:nvSpPr>
          <p:spPr bwMode="auto">
            <a:xfrm>
              <a:off x="335782" y="3074720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" name="Oval Callout 101"/>
            <p:cNvSpPr/>
            <p:nvPr/>
          </p:nvSpPr>
          <p:spPr bwMode="auto">
            <a:xfrm>
              <a:off x="333375" y="4083349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" name="Oval Callout 102"/>
            <p:cNvSpPr/>
            <p:nvPr/>
          </p:nvSpPr>
          <p:spPr bwMode="auto">
            <a:xfrm>
              <a:off x="1588259" y="1993719"/>
              <a:ext cx="733761" cy="345264"/>
            </a:xfrm>
            <a:prstGeom prst="wedgeEllipseCallout">
              <a:avLst>
                <a:gd name="adj1" fmla="val 46107"/>
                <a:gd name="adj2" fmla="val 9158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4" name="Oval Callout 103"/>
            <p:cNvSpPr/>
            <p:nvPr/>
          </p:nvSpPr>
          <p:spPr bwMode="auto">
            <a:xfrm>
              <a:off x="1632208" y="4731276"/>
              <a:ext cx="733761" cy="345264"/>
            </a:xfrm>
            <a:prstGeom prst="wedgeEllipseCallout">
              <a:avLst>
                <a:gd name="adj1" fmla="val 46107"/>
                <a:gd name="adj2" fmla="val -9601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5" name="Oval Callout 104"/>
            <p:cNvSpPr/>
            <p:nvPr/>
          </p:nvSpPr>
          <p:spPr bwMode="auto">
            <a:xfrm>
              <a:off x="2639189" y="4731276"/>
              <a:ext cx="733761" cy="345264"/>
            </a:xfrm>
            <a:prstGeom prst="wedgeEllipseCallout">
              <a:avLst>
                <a:gd name="adj1" fmla="val 46107"/>
                <a:gd name="adj2" fmla="val -9601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6" name="Oval Callout 105"/>
            <p:cNvSpPr/>
            <p:nvPr/>
          </p:nvSpPr>
          <p:spPr bwMode="auto">
            <a:xfrm>
              <a:off x="3386026" y="3470784"/>
              <a:ext cx="733761" cy="345264"/>
            </a:xfrm>
            <a:prstGeom prst="wedgeEllipseCallout">
              <a:avLst>
                <a:gd name="adj1" fmla="val 14952"/>
                <a:gd name="adj2" fmla="val -11072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7" name="Oval Callout 106"/>
            <p:cNvSpPr/>
            <p:nvPr/>
          </p:nvSpPr>
          <p:spPr bwMode="auto">
            <a:xfrm>
              <a:off x="3523083" y="2057400"/>
              <a:ext cx="733761" cy="345264"/>
            </a:xfrm>
            <a:prstGeom prst="wedgeEllipseCallout">
              <a:avLst>
                <a:gd name="adj1" fmla="val -57741"/>
                <a:gd name="adj2" fmla="val 7319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389652" y="2916549"/>
            <a:ext cx="2975543" cy="2753905"/>
            <a:chOff x="5389652" y="2916549"/>
            <a:chExt cx="2975543" cy="2753905"/>
          </a:xfrm>
        </p:grpSpPr>
        <p:cxnSp>
          <p:nvCxnSpPr>
            <p:cNvPr id="109" name="Straight Connector 108"/>
            <p:cNvCxnSpPr>
              <a:stCxn id="79" idx="1"/>
              <a:endCxn id="79" idx="3"/>
            </p:cNvCxnSpPr>
            <p:nvPr/>
          </p:nvCxnSpPr>
          <p:spPr bwMode="auto">
            <a:xfrm rot="10800000" flipH="1">
              <a:off x="5389652" y="2916549"/>
              <a:ext cx="135414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0" idx="1"/>
              <a:endCxn id="80" idx="3"/>
            </p:cNvCxnSpPr>
            <p:nvPr/>
          </p:nvCxnSpPr>
          <p:spPr bwMode="auto">
            <a:xfrm rot="10800000" flipH="1">
              <a:off x="7011047" y="2916549"/>
              <a:ext cx="135414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6067521" y="4617315"/>
              <a:ext cx="1354148" cy="10531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5161445" y="5988018"/>
            <a:ext cx="334114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Solution: partitioned architecture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724400" y="1733034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8519C"/>
                </a:solidFill>
              </a:rPr>
              <a:t>Integrated Architecture</a:t>
            </a:r>
            <a:endParaRPr lang="en-US" dirty="0">
              <a:solidFill>
                <a:srgbClr val="08519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4" grpId="0" animBg="1"/>
      <p:bldP spid="1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816100"/>
            <a:ext cx="8424863" cy="4660900"/>
          </a:xfrm>
        </p:spPr>
        <p:txBody>
          <a:bodyPr/>
          <a:lstStyle/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7 synthetic </a:t>
            </a:r>
          </a:p>
          <a:p>
            <a:pPr lvl="1"/>
            <a:r>
              <a:rPr lang="en-US" dirty="0" smtClean="0"/>
              <a:t>1 real life test case based on the SAE Automotive benchmark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TM compared to:</a:t>
            </a:r>
          </a:p>
          <a:p>
            <a:pPr lvl="1"/>
            <a:r>
              <a:rPr lang="en-US" dirty="0" smtClean="0"/>
              <a:t>Straightforward Solution for Messages (SSM)</a:t>
            </a:r>
          </a:p>
          <a:p>
            <a:pPr lvl="2"/>
            <a:r>
              <a:rPr lang="en-US" dirty="0" smtClean="0"/>
              <a:t>Builds TT schedules with the goal to optimize the end-to-end response time of the TT frames without considering the RC traffic</a:t>
            </a:r>
            <a:endParaRPr lang="en-US" baseline="-250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TM</a:t>
            </a:r>
            <a:endParaRPr lang="en-US" dirty="0"/>
          </a:p>
        </p:txBody>
      </p:sp>
      <p:pic>
        <p:nvPicPr>
          <p:cNvPr id="4" name="Picture 3" descr="optimization_t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5" y="1524000"/>
            <a:ext cx="8291213" cy="3871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57188" y="3822700"/>
            <a:ext cx="8388350" cy="180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TM</a:t>
            </a:r>
            <a:endParaRPr lang="en-US" dirty="0"/>
          </a:p>
        </p:txBody>
      </p:sp>
      <p:pic>
        <p:nvPicPr>
          <p:cNvPr id="4" name="Picture 3" descr="optimization_t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5" y="1524000"/>
            <a:ext cx="8291213" cy="3871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57188" y="4940300"/>
            <a:ext cx="8388350" cy="71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TM</a:t>
            </a:r>
            <a:endParaRPr lang="en-US" dirty="0"/>
          </a:p>
        </p:txBody>
      </p:sp>
      <p:pic>
        <p:nvPicPr>
          <p:cNvPr id="4" name="Picture 3" descr="optimization_t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5" y="1524000"/>
            <a:ext cx="8291213" cy="38716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Applications of different criticality levels can be integrated onto the same architecture only if there is enough separation:</a:t>
            </a:r>
          </a:p>
          <a:p>
            <a:pPr lvl="1"/>
            <a:r>
              <a:rPr lang="en-US" sz="2200" dirty="0" smtClean="0"/>
              <a:t>Separation at PE-level achieved with IMA.</a:t>
            </a:r>
          </a:p>
          <a:p>
            <a:pPr lvl="1"/>
            <a:r>
              <a:rPr lang="en-US" sz="2200" dirty="0" smtClean="0"/>
              <a:t>Separation at network-level using </a:t>
            </a:r>
            <a:r>
              <a:rPr lang="en-US" sz="2200" dirty="0" err="1" smtClean="0"/>
              <a:t>TTEthernet</a:t>
            </a:r>
            <a:r>
              <a:rPr lang="en-US" sz="22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proposed a </a:t>
            </a:r>
            <a:r>
              <a:rPr lang="en-US" dirty="0" err="1" smtClean="0"/>
              <a:t>Tabu</a:t>
            </a:r>
            <a:r>
              <a:rPr lang="en-US" dirty="0" smtClean="0"/>
              <a:t> Search based optimization of task mapping and allocation to partitions, and of time partitions.</a:t>
            </a:r>
          </a:p>
          <a:p>
            <a:endParaRPr lang="en-US" dirty="0" smtClean="0"/>
          </a:p>
          <a:p>
            <a:r>
              <a:rPr lang="en-US" dirty="0" smtClean="0"/>
              <a:t>Only by optimizing the implementation of the applications, taking into account the particularities of IMA and </a:t>
            </a:r>
            <a:r>
              <a:rPr lang="en-US" dirty="0" err="1" smtClean="0"/>
              <a:t>TTEthernet</a:t>
            </a:r>
            <a:r>
              <a:rPr lang="en-US" dirty="0" smtClean="0"/>
              <a:t>, are we able to support the designer in obtaining schedulable implementations.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at PE-level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968" y="1418495"/>
            <a:ext cx="4802670" cy="4849415"/>
          </a:xfrm>
        </p:spPr>
        <p:txBody>
          <a:bodyPr/>
          <a:lstStyle/>
          <a:p>
            <a:r>
              <a:rPr lang="en-US" dirty="0" smtClean="0"/>
              <a:t>Partition = virtual dedicated machine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Partitioned architecture</a:t>
            </a:r>
          </a:p>
          <a:p>
            <a:pPr lvl="1"/>
            <a:r>
              <a:rPr lang="en-US" dirty="0" smtClean="0"/>
              <a:t>Spatial partitioning</a:t>
            </a:r>
          </a:p>
          <a:p>
            <a:pPr lvl="2"/>
            <a:r>
              <a:rPr lang="en-US" dirty="0" smtClean="0"/>
              <a:t>protects one application’s memory and access to resources from another application</a:t>
            </a:r>
          </a:p>
          <a:p>
            <a:pPr lvl="1"/>
            <a:r>
              <a:rPr lang="en-US" dirty="0" smtClean="0"/>
              <a:t>Temporal partitioning</a:t>
            </a:r>
          </a:p>
          <a:p>
            <a:pPr lvl="2"/>
            <a:r>
              <a:rPr lang="en-US" dirty="0" smtClean="0"/>
              <a:t>partitions the CPU time among applications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85395" y="1418496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6790" y="1418495"/>
            <a:ext cx="1354148" cy="1296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 rot="5400000">
            <a:off x="1030905" y="2947018"/>
            <a:ext cx="4631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2653401" y="2944329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1709080" y="3407458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357188" y="3174792"/>
            <a:ext cx="3341146" cy="158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1263264" y="3637921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395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461947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4634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1947" y="2210017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463414" y="376774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463414" y="2210017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2151018" y="4451548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 bwMode="auto">
          <a:xfrm rot="10800000" flipH="1">
            <a:off x="585395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  <a:endCxn id="5" idx="3"/>
          </p:cNvCxnSpPr>
          <p:nvPr/>
        </p:nvCxnSpPr>
        <p:spPr bwMode="auto">
          <a:xfrm rot="10800000" flipH="1">
            <a:off x="2206790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1263264" y="3767741"/>
            <a:ext cx="1354148" cy="10531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at PE-level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560" y="4085306"/>
            <a:ext cx="4802670" cy="2353594"/>
          </a:xfrm>
        </p:spPr>
        <p:txBody>
          <a:bodyPr/>
          <a:lstStyle/>
          <a:p>
            <a:r>
              <a:rPr lang="en-US" dirty="0" smtClean="0"/>
              <a:t>Temporal partitioning</a:t>
            </a:r>
          </a:p>
          <a:p>
            <a:pPr lvl="1"/>
            <a:r>
              <a:rPr lang="en-US" dirty="0" smtClean="0"/>
              <a:t>Static partition table</a:t>
            </a:r>
          </a:p>
          <a:p>
            <a:pPr lvl="2"/>
            <a:r>
              <a:rPr lang="en-US" dirty="0" smtClean="0"/>
              <a:t>Repeated with a period MF</a:t>
            </a:r>
          </a:p>
          <a:p>
            <a:pPr lvl="2"/>
            <a:r>
              <a:rPr lang="en-US" dirty="0" smtClean="0"/>
              <a:t>Partition switch overhead</a:t>
            </a:r>
          </a:p>
          <a:p>
            <a:pPr lvl="2"/>
            <a:r>
              <a:rPr lang="en-US" dirty="0" smtClean="0"/>
              <a:t>Each partition can have its own scheduling policy</a:t>
            </a:r>
          </a:p>
          <a:p>
            <a:pPr lvl="2"/>
            <a:r>
              <a:rPr lang="en-US" dirty="0" smtClean="0"/>
              <a:t>A partition has a certain SIL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85395" y="1418496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6790" y="1418495"/>
            <a:ext cx="1354148" cy="1296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 rot="5400000">
            <a:off x="1030905" y="2947018"/>
            <a:ext cx="4631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2653401" y="2944329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1709080" y="3407458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357188" y="3174792"/>
            <a:ext cx="3341146" cy="158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1263264" y="3637921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395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461947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4634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1947" y="2210017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463414" y="376774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463414" y="2210017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2151018" y="4451548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 bwMode="auto">
          <a:xfrm rot="10800000" flipH="1">
            <a:off x="585395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  <a:endCxn id="5" idx="3"/>
          </p:cNvCxnSpPr>
          <p:nvPr/>
        </p:nvCxnSpPr>
        <p:spPr bwMode="auto">
          <a:xfrm rot="10800000" flipH="1">
            <a:off x="2206790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1263264" y="3767741"/>
            <a:ext cx="1354148" cy="10531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4737100" y="1554197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65800" y="1554197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096000" y="1554197"/>
            <a:ext cx="3556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92700" y="2068564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765800" y="2068564"/>
            <a:ext cx="6858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10200" y="2601885"/>
            <a:ext cx="6858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54600" y="2601885"/>
            <a:ext cx="3556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737100" y="2601885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16200000" flipH="1">
            <a:off x="3771327" y="2215981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6451600" y="1554197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480300" y="1554197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10500" y="1554197"/>
            <a:ext cx="3556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807200" y="2068564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480300" y="2068564"/>
            <a:ext cx="6858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124700" y="2601885"/>
            <a:ext cx="6858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769100" y="2601885"/>
            <a:ext cx="3556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51600" y="2601885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rot="16200000" flipH="1">
            <a:off x="5485827" y="2215981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7201913" y="2210016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2"/>
          </p:cNvCxnSpPr>
          <p:nvPr/>
        </p:nvCxnSpPr>
        <p:spPr bwMode="auto">
          <a:xfrm rot="16200000" flipH="1">
            <a:off x="4854391" y="2979958"/>
            <a:ext cx="260719" cy="1397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5428013" y="2927043"/>
            <a:ext cx="260720" cy="2455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684713" y="3180170"/>
            <a:ext cx="90070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 smtClean="0"/>
              <a:t>Partition</a:t>
            </a:r>
            <a:endParaRPr lang="en-US" sz="16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rot="16200000" flipH="1">
            <a:off x="5828716" y="2917507"/>
            <a:ext cx="271326" cy="25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5639188" y="3180170"/>
            <a:ext cx="90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Partition </a:t>
            </a:r>
          </a:p>
          <a:p>
            <a:r>
              <a:rPr lang="en-US" sz="1600" dirty="0" smtClean="0"/>
              <a:t>slice</a:t>
            </a:r>
            <a:endParaRPr lang="en-US" sz="1600" dirty="0"/>
          </a:p>
        </p:txBody>
      </p:sp>
      <p:sp>
        <p:nvSpPr>
          <p:cNvPr id="65" name="Right Brace 64"/>
          <p:cNvSpPr/>
          <p:nvPr/>
        </p:nvSpPr>
        <p:spPr bwMode="auto">
          <a:xfrm rot="5400000">
            <a:off x="7084582" y="2556404"/>
            <a:ext cx="446947" cy="1716087"/>
          </a:xfrm>
          <a:prstGeom prst="rightBrace">
            <a:avLst>
              <a:gd name="adj1" fmla="val 5663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50012" y="3671124"/>
            <a:ext cx="171608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 smtClean="0"/>
              <a:t>Major Frame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85394" y="1049163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08377" y="1016897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261674" y="4934879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3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110026" y="1502429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108439" y="2016796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110026" y="2550118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20139557">
            <a:off x="4295124" y="4795945"/>
            <a:ext cx="3592512" cy="668482"/>
          </a:xfrm>
          <a:prstGeom prst="rect">
            <a:avLst/>
          </a:prstGeom>
          <a:effectLst>
            <a:outerShdw blurRad="76200" dist="12700" dir="2700000" sy="-23000" kx="-800400" algn="bl">
              <a:srgbClr val="000000">
                <a:alpha val="1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dirty="0" smtClean="0"/>
              <a:t>Problem: optimize task mapping </a:t>
            </a:r>
          </a:p>
          <a:p>
            <a:pPr algn="ctr"/>
            <a:r>
              <a:rPr lang="en-US" dirty="0" smtClean="0"/>
              <a:t>and allocation of partitions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at Network-level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357188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57188" y="3389664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429490" y="1619589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7429490" y="3392675"/>
            <a:ext cx="1354148" cy="886543"/>
          </a:xfrm>
          <a:prstGeom prst="roundRect">
            <a:avLst/>
          </a:prstGeom>
          <a:solidFill>
            <a:srgbClr val="4B89D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ES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160"/>
          <p:cNvGrpSpPr/>
          <p:nvPr/>
        </p:nvGrpSpPr>
        <p:grpSpPr>
          <a:xfrm>
            <a:off x="1711336" y="2062861"/>
            <a:ext cx="5718154" cy="1773086"/>
            <a:chOff x="1711336" y="2062861"/>
            <a:chExt cx="5718154" cy="1773086"/>
          </a:xfrm>
        </p:grpSpPr>
        <p:cxnSp>
          <p:nvCxnSpPr>
            <p:cNvPr id="127" name="Straight Arrow Connector 126"/>
            <p:cNvCxnSpPr>
              <a:stCxn id="99" idx="3"/>
            </p:cNvCxnSpPr>
            <p:nvPr/>
          </p:nvCxnSpPr>
          <p:spPr bwMode="auto">
            <a:xfrm>
              <a:off x="1711336" y="2062861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38" name="Straight Arrow Connector 137"/>
            <p:cNvCxnSpPr>
              <a:endCxn id="122" idx="1"/>
            </p:cNvCxnSpPr>
            <p:nvPr/>
          </p:nvCxnSpPr>
          <p:spPr bwMode="auto">
            <a:xfrm>
              <a:off x="6452414" y="3183467"/>
              <a:ext cx="977076" cy="6524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39" name="Straight Arrow Connector 138"/>
            <p:cNvCxnSpPr>
              <a:endCxn id="121" idx="1"/>
            </p:cNvCxnSpPr>
            <p:nvPr/>
          </p:nvCxnSpPr>
          <p:spPr bwMode="auto">
            <a:xfrm flipV="1">
              <a:off x="6452414" y="2062861"/>
              <a:ext cx="977076" cy="68033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42" name="Straight Arrow Connector 141"/>
            <p:cNvCxnSpPr>
              <a:stCxn id="115" idx="3"/>
            </p:cNvCxnSpPr>
            <p:nvPr/>
          </p:nvCxnSpPr>
          <p:spPr bwMode="auto">
            <a:xfrm flipV="1">
              <a:off x="1711336" y="3183467"/>
              <a:ext cx="999330" cy="64946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58" name="Straight Arrow Connector 157"/>
            <p:cNvCxnSpPr>
              <a:stCxn id="118" idx="3"/>
            </p:cNvCxnSpPr>
            <p:nvPr/>
          </p:nvCxnSpPr>
          <p:spPr bwMode="auto">
            <a:xfrm>
              <a:off x="4064814" y="2946393"/>
              <a:ext cx="1033452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92" name="Content Placeholder 2"/>
          <p:cNvSpPr txBox="1">
            <a:spLocks/>
          </p:cNvSpPr>
          <p:nvPr/>
        </p:nvSpPr>
        <p:spPr bwMode="auto">
          <a:xfrm>
            <a:off x="357188" y="5461000"/>
            <a:ext cx="83518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Full-</a:t>
            </a:r>
            <a:r>
              <a:rPr lang="en-US" sz="20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Duplex Ethernet-based data network for safety-critical applications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Compliant with ARINC 664p7 “Aircraft Data Network”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93" name="Rounded Rectangular Callout 192"/>
          <p:cNvSpPr/>
          <p:nvPr/>
        </p:nvSpPr>
        <p:spPr bwMode="auto">
          <a:xfrm>
            <a:off x="2072762" y="4276207"/>
            <a:ext cx="1275808" cy="407625"/>
          </a:xfrm>
          <a:prstGeom prst="wedgeRoundRectCallout">
            <a:avLst>
              <a:gd name="adj1" fmla="val -78195"/>
              <a:gd name="adj2" fmla="val -64284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End System</a:t>
            </a:r>
            <a:endParaRPr lang="en-US" baseline="-25000" dirty="0"/>
          </a:p>
        </p:txBody>
      </p:sp>
      <p:sp>
        <p:nvSpPr>
          <p:cNvPr id="194" name="Rounded Rectangular Callout 193"/>
          <p:cNvSpPr/>
          <p:nvPr/>
        </p:nvSpPr>
        <p:spPr bwMode="auto">
          <a:xfrm>
            <a:off x="4064814" y="3832936"/>
            <a:ext cx="1612086" cy="407625"/>
          </a:xfrm>
          <a:prstGeom prst="wedgeRoundRectCallout">
            <a:avLst>
              <a:gd name="adj1" fmla="val 51213"/>
              <a:gd name="adj2" fmla="val -157752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Network Switch</a:t>
            </a:r>
            <a:endParaRPr lang="en-US" baseline="-25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at Network-level </a:t>
            </a:r>
            <a:endParaRPr lang="en-US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1711336" y="1863577"/>
            <a:ext cx="5718154" cy="2219611"/>
            <a:chOff x="1711336" y="1863577"/>
            <a:chExt cx="5718154" cy="2219611"/>
          </a:xfrm>
        </p:grpSpPr>
        <p:cxnSp>
          <p:nvCxnSpPr>
            <p:cNvPr id="127" name="Straight Arrow Connector 126"/>
            <p:cNvCxnSpPr/>
            <p:nvPr/>
          </p:nvCxnSpPr>
          <p:spPr bwMode="auto">
            <a:xfrm>
              <a:off x="1711336" y="2113660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0800000">
              <a:off x="1711336" y="1995125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7526178">
              <a:off x="1707821" y="3243353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6726178">
              <a:off x="1682662" y="3147953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6430160" y="3289575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6430160" y="3171040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7526178">
              <a:off x="6430735" y="2118472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6726178">
              <a:off x="6405576" y="2023072"/>
              <a:ext cx="999330" cy="680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081747" y="2893712"/>
              <a:ext cx="993687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0800000">
              <a:off x="4064815" y="2965051"/>
              <a:ext cx="993687" cy="321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</p:spPr>
        </p:cxnSp>
      </p:grpSp>
      <p:sp>
        <p:nvSpPr>
          <p:cNvPr id="35" name="Freeform 34"/>
          <p:cNvSpPr/>
          <p:nvPr/>
        </p:nvSpPr>
        <p:spPr bwMode="auto">
          <a:xfrm>
            <a:off x="1710267" y="1862667"/>
            <a:ext cx="5655733" cy="1693333"/>
          </a:xfrm>
          <a:custGeom>
            <a:avLst/>
            <a:gdLst>
              <a:gd name="connsiteX0" fmla="*/ 0 w 5655733"/>
              <a:gd name="connsiteY0" fmla="*/ 1693333 h 1693333"/>
              <a:gd name="connsiteX1" fmla="*/ 1337733 w 5655733"/>
              <a:gd name="connsiteY1" fmla="*/ 677333 h 1693333"/>
              <a:gd name="connsiteX2" fmla="*/ 3674533 w 5655733"/>
              <a:gd name="connsiteY2" fmla="*/ 778933 h 1693333"/>
              <a:gd name="connsiteX3" fmla="*/ 5655733 w 5655733"/>
              <a:gd name="connsiteY3" fmla="*/ 0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5733" h="1693333">
                <a:moveTo>
                  <a:pt x="0" y="1693333"/>
                </a:moveTo>
                <a:cubicBezTo>
                  <a:pt x="362655" y="1261533"/>
                  <a:pt x="725311" y="829733"/>
                  <a:pt x="1337733" y="677333"/>
                </a:cubicBezTo>
                <a:cubicBezTo>
                  <a:pt x="1950155" y="524933"/>
                  <a:pt x="2954866" y="891822"/>
                  <a:pt x="3674533" y="778933"/>
                </a:cubicBezTo>
                <a:cubicBezTo>
                  <a:pt x="4394200" y="666044"/>
                  <a:pt x="5655733" y="0"/>
                  <a:pt x="5655733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672667" y="2404533"/>
            <a:ext cx="1778000" cy="885042"/>
          </a:xfrm>
          <a:custGeom>
            <a:avLst/>
            <a:gdLst>
              <a:gd name="connsiteX0" fmla="*/ 0 w 1574800"/>
              <a:gd name="connsiteY0" fmla="*/ 863600 h 863600"/>
              <a:gd name="connsiteX1" fmla="*/ 1134533 w 1574800"/>
              <a:gd name="connsiteY1" fmla="*/ 508000 h 863600"/>
              <a:gd name="connsiteX2" fmla="*/ 1574800 w 1574800"/>
              <a:gd name="connsiteY2" fmla="*/ 0 h 863600"/>
              <a:gd name="connsiteX3" fmla="*/ 1574800 w 1574800"/>
              <a:gd name="connsiteY3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863600">
                <a:moveTo>
                  <a:pt x="0" y="863600"/>
                </a:moveTo>
                <a:cubicBezTo>
                  <a:pt x="436033" y="757766"/>
                  <a:pt x="872066" y="651933"/>
                  <a:pt x="1134533" y="508000"/>
                </a:cubicBezTo>
                <a:cubicBezTo>
                  <a:pt x="1397000" y="364067"/>
                  <a:pt x="1574800" y="0"/>
                  <a:pt x="1574800" y="0"/>
                </a:cubicBezTo>
                <a:lnTo>
                  <a:pt x="157480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7156" y="2063234"/>
            <a:ext cx="48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vl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1102" y="3583645"/>
            <a:ext cx="48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744133" y="2184400"/>
            <a:ext cx="5604934" cy="1879600"/>
          </a:xfrm>
          <a:custGeom>
            <a:avLst/>
            <a:gdLst>
              <a:gd name="connsiteX0" fmla="*/ 0 w 5604934"/>
              <a:gd name="connsiteY0" fmla="*/ 0 h 1879600"/>
              <a:gd name="connsiteX1" fmla="*/ 999067 w 5604934"/>
              <a:gd name="connsiteY1" fmla="*/ 1388533 h 1879600"/>
              <a:gd name="connsiteX2" fmla="*/ 3759200 w 5604934"/>
              <a:gd name="connsiteY2" fmla="*/ 1066800 h 1879600"/>
              <a:gd name="connsiteX3" fmla="*/ 5604934 w 5604934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934" h="1879600">
                <a:moveTo>
                  <a:pt x="0" y="0"/>
                </a:moveTo>
                <a:cubicBezTo>
                  <a:pt x="186267" y="605366"/>
                  <a:pt x="372534" y="1210733"/>
                  <a:pt x="999067" y="1388533"/>
                </a:cubicBezTo>
                <a:cubicBezTo>
                  <a:pt x="1625600" y="1566333"/>
                  <a:pt x="2991556" y="984956"/>
                  <a:pt x="3759200" y="1066800"/>
                </a:cubicBezTo>
                <a:cubicBezTo>
                  <a:pt x="4526845" y="1148645"/>
                  <a:pt x="5604934" y="1879600"/>
                  <a:pt x="5604934" y="187960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357188" y="1619589"/>
            <a:ext cx="1354148" cy="886543"/>
            <a:chOff x="357188" y="1619589"/>
            <a:chExt cx="1354148" cy="886543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357188" y="16195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017503" y="2026533"/>
              <a:ext cx="378000" cy="378000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357188" y="3389664"/>
            <a:ext cx="1354148" cy="886543"/>
            <a:chOff x="357188" y="3389664"/>
            <a:chExt cx="1354148" cy="886543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357188" y="33896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017503" y="3780914"/>
              <a:ext cx="378000" cy="378000"/>
            </a:xfrm>
            <a:prstGeom prst="ellipse">
              <a:avLst/>
            </a:prstGeom>
            <a:solidFill>
              <a:srgbClr val="EDED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latin typeface="Verdana" charset="0"/>
                  <a:ea typeface="ＭＳ Ｐゴシック" charset="-128"/>
                  <a:cs typeface="ＭＳ Ｐゴシック" charset="-128"/>
                </a:rPr>
                <a:t>4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7429490" y="1619589"/>
            <a:ext cx="1354148" cy="886543"/>
            <a:chOff x="7429490" y="1619589"/>
            <a:chExt cx="1354148" cy="886543"/>
          </a:xfrm>
        </p:grpSpPr>
        <p:sp>
          <p:nvSpPr>
            <p:cNvPr id="121" name="Rounded Rectangle 120"/>
            <p:cNvSpPr/>
            <p:nvPr/>
          </p:nvSpPr>
          <p:spPr bwMode="auto">
            <a:xfrm>
              <a:off x="7429490" y="16195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559500" y="2026533"/>
              <a:ext cx="378000" cy="378000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089900" y="2026533"/>
              <a:ext cx="378000" cy="378000"/>
            </a:xfrm>
            <a:prstGeom prst="ellipse">
              <a:avLst/>
            </a:prstGeom>
            <a:solidFill>
              <a:srgbClr val="EDED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5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7429490" y="3392675"/>
            <a:ext cx="1354148" cy="886543"/>
            <a:chOff x="7429490" y="3392675"/>
            <a:chExt cx="1354148" cy="886543"/>
          </a:xfrm>
        </p:grpSpPr>
        <p:sp>
          <p:nvSpPr>
            <p:cNvPr id="122" name="Rounded Rectangle 121"/>
            <p:cNvSpPr/>
            <p:nvPr/>
          </p:nvSpPr>
          <p:spPr bwMode="auto">
            <a:xfrm>
              <a:off x="7429490" y="3392675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4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559500" y="3780914"/>
              <a:ext cx="378000" cy="378000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57188" y="4821238"/>
            <a:ext cx="609522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Highly critical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application </a:t>
            </a:r>
            <a:r>
              <a:rPr lang="en-US" sz="2000" dirty="0" smtClean="0">
                <a:solidFill>
                  <a:srgbClr val="08519C"/>
                </a:solidFill>
                <a:latin typeface="Lucida Calligraphy"/>
                <a:cs typeface="Lucida Calligraphy"/>
              </a:rPr>
              <a:t>A</a:t>
            </a:r>
            <a:r>
              <a:rPr lang="en-US" sz="2000" baseline="-25000" dirty="0" smtClean="0">
                <a:solidFill>
                  <a:srgbClr val="08519C"/>
                </a:solidFill>
              </a:rPr>
              <a:t> 1</a:t>
            </a:r>
            <a:r>
              <a:rPr lang="en-US" sz="2000" dirty="0" smtClean="0">
                <a:solidFill>
                  <a:srgbClr val="08519C"/>
                </a:solidFill>
              </a:rPr>
              <a:t>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r>
              <a:rPr lang="en-US" sz="16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3</a:t>
            </a:r>
          </a:p>
          <a:p>
            <a:pPr marL="636588" lvl="1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sends message m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1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to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3</a:t>
            </a:r>
            <a:endParaRPr lang="en-US" sz="2000" kern="0" baseline="-25000" dirty="0" smtClean="0">
              <a:solidFill>
                <a:srgbClr val="08519C"/>
              </a:solidFill>
              <a:latin typeface="Calibri"/>
              <a:ea typeface="ＭＳ Ｐゴシック" charset="-128"/>
              <a:cs typeface="Calibri"/>
            </a:endParaRPr>
          </a:p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kern="0" dirty="0" smtClean="0">
                <a:solidFill>
                  <a:srgbClr val="08519C"/>
                </a:solidFill>
                <a:ea typeface="ＭＳ Ｐゴシック" charset="-128"/>
                <a:cs typeface="Calibri"/>
              </a:rPr>
              <a:t>Non-critical application </a:t>
            </a:r>
            <a:r>
              <a:rPr lang="en-US" sz="2000" dirty="0" smtClean="0">
                <a:solidFill>
                  <a:srgbClr val="08519C"/>
                </a:solidFill>
                <a:latin typeface="Lucida Calligraphy"/>
                <a:cs typeface="Lucida Calligraphy"/>
              </a:rPr>
              <a:t>A</a:t>
            </a:r>
            <a:r>
              <a:rPr lang="en-US" sz="2000" baseline="-25000" dirty="0" smtClean="0">
                <a:solidFill>
                  <a:srgbClr val="08519C"/>
                </a:solidFill>
              </a:rPr>
              <a:t> 2</a:t>
            </a:r>
            <a:r>
              <a:rPr lang="en-US" sz="2000" dirty="0" smtClean="0">
                <a:solidFill>
                  <a:srgbClr val="08519C"/>
                </a:solidFill>
              </a:rPr>
              <a:t>:</a:t>
            </a:r>
            <a:r>
              <a:rPr lang="en-US" sz="2000" kern="0" dirty="0" smtClean="0">
                <a:solidFill>
                  <a:srgbClr val="08519C"/>
                </a:solidFill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5</a:t>
            </a:r>
          </a:p>
          <a:p>
            <a:pPr marL="636588" lvl="1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sends message m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2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to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5</a:t>
            </a:r>
            <a:endParaRPr lang="en-US" sz="1600" kern="0" baseline="-25000" dirty="0" smtClean="0">
              <a:solidFill>
                <a:srgbClr val="08519C"/>
              </a:solidFill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5176606" y="3875251"/>
            <a:ext cx="1275808" cy="407625"/>
          </a:xfrm>
          <a:prstGeom prst="wedgeRoundRectCallout">
            <a:avLst>
              <a:gd name="adj1" fmla="val 82073"/>
              <a:gd name="adj2" fmla="val -76747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virtual link</a:t>
            </a:r>
            <a:endParaRPr lang="en-US" baseline="-25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at Network-level</a:t>
            </a:r>
            <a:endParaRPr lang="en-US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710666" y="2503121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98266" y="2506132"/>
            <a:ext cx="1354148" cy="886543"/>
          </a:xfrm>
          <a:prstGeom prst="roundRect">
            <a:avLst/>
          </a:prstGeom>
          <a:solidFill>
            <a:srgbClr val="66CC66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NS</a:t>
            </a:r>
            <a:r>
              <a:rPr lang="en-US" sz="2400" baseline="-250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</a:t>
            </a:r>
            <a:endParaRPr lang="en-US" sz="2400" baseline="-25000" dirty="0">
              <a:solidFill>
                <a:schemeClr val="tx1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1711336" y="2113660"/>
            <a:ext cx="999330" cy="6803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30160" y="3289575"/>
            <a:ext cx="999330" cy="6803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7526178">
            <a:off x="6430735" y="2118472"/>
            <a:ext cx="999330" cy="6803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081747" y="2893712"/>
            <a:ext cx="993687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</p:cxnSp>
      <p:sp>
        <p:nvSpPr>
          <p:cNvPr id="41" name="Freeform 40"/>
          <p:cNvSpPr/>
          <p:nvPr/>
        </p:nvSpPr>
        <p:spPr bwMode="auto">
          <a:xfrm>
            <a:off x="5672667" y="2404533"/>
            <a:ext cx="1778000" cy="885042"/>
          </a:xfrm>
          <a:custGeom>
            <a:avLst/>
            <a:gdLst>
              <a:gd name="connsiteX0" fmla="*/ 0 w 1574800"/>
              <a:gd name="connsiteY0" fmla="*/ 863600 h 863600"/>
              <a:gd name="connsiteX1" fmla="*/ 1134533 w 1574800"/>
              <a:gd name="connsiteY1" fmla="*/ 508000 h 863600"/>
              <a:gd name="connsiteX2" fmla="*/ 1574800 w 1574800"/>
              <a:gd name="connsiteY2" fmla="*/ 0 h 863600"/>
              <a:gd name="connsiteX3" fmla="*/ 1574800 w 1574800"/>
              <a:gd name="connsiteY3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863600">
                <a:moveTo>
                  <a:pt x="0" y="863600"/>
                </a:moveTo>
                <a:cubicBezTo>
                  <a:pt x="436033" y="757766"/>
                  <a:pt x="872066" y="651933"/>
                  <a:pt x="1134533" y="508000"/>
                </a:cubicBezTo>
                <a:cubicBezTo>
                  <a:pt x="1397000" y="364067"/>
                  <a:pt x="1574800" y="0"/>
                  <a:pt x="1574800" y="0"/>
                </a:cubicBezTo>
                <a:lnTo>
                  <a:pt x="157480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744133" y="2184400"/>
            <a:ext cx="5604934" cy="1879600"/>
          </a:xfrm>
          <a:custGeom>
            <a:avLst/>
            <a:gdLst>
              <a:gd name="connsiteX0" fmla="*/ 0 w 5604934"/>
              <a:gd name="connsiteY0" fmla="*/ 0 h 1879600"/>
              <a:gd name="connsiteX1" fmla="*/ 999067 w 5604934"/>
              <a:gd name="connsiteY1" fmla="*/ 1388533 h 1879600"/>
              <a:gd name="connsiteX2" fmla="*/ 3759200 w 5604934"/>
              <a:gd name="connsiteY2" fmla="*/ 1066800 h 1879600"/>
              <a:gd name="connsiteX3" fmla="*/ 5604934 w 5604934"/>
              <a:gd name="connsiteY3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934" h="1879600">
                <a:moveTo>
                  <a:pt x="0" y="0"/>
                </a:moveTo>
                <a:cubicBezTo>
                  <a:pt x="186267" y="605366"/>
                  <a:pt x="372534" y="1210733"/>
                  <a:pt x="999067" y="1388533"/>
                </a:cubicBezTo>
                <a:cubicBezTo>
                  <a:pt x="1625600" y="1566333"/>
                  <a:pt x="2991556" y="984956"/>
                  <a:pt x="3759200" y="1066800"/>
                </a:cubicBezTo>
                <a:cubicBezTo>
                  <a:pt x="4526845" y="1148645"/>
                  <a:pt x="5604934" y="1879600"/>
                  <a:pt x="5604934" y="187960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727200" y="1896534"/>
            <a:ext cx="5621867" cy="508000"/>
          </a:xfrm>
          <a:custGeom>
            <a:avLst/>
            <a:gdLst>
              <a:gd name="connsiteX0" fmla="*/ 0 w 5621867"/>
              <a:gd name="connsiteY0" fmla="*/ 101600 h 999067"/>
              <a:gd name="connsiteX1" fmla="*/ 2675467 w 5621867"/>
              <a:gd name="connsiteY1" fmla="*/ 982134 h 999067"/>
              <a:gd name="connsiteX2" fmla="*/ 5621867 w 5621867"/>
              <a:gd name="connsiteY2" fmla="*/ 0 h 99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867" h="999067">
                <a:moveTo>
                  <a:pt x="0" y="101600"/>
                </a:moveTo>
                <a:cubicBezTo>
                  <a:pt x="869244" y="550333"/>
                  <a:pt x="1738489" y="999067"/>
                  <a:pt x="2675467" y="982134"/>
                </a:cubicBezTo>
                <a:cubicBezTo>
                  <a:pt x="3612445" y="965201"/>
                  <a:pt x="5621867" y="0"/>
                  <a:pt x="5621867" y="0"/>
                </a:cubicBezTo>
              </a:path>
            </a:pathLst>
          </a:custGeom>
          <a:noFill/>
          <a:ln w="44450" cap="flat" cmpd="sng" algn="ctr">
            <a:solidFill>
              <a:srgbClr val="006D2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710267" y="2336800"/>
            <a:ext cx="5638800" cy="1286933"/>
          </a:xfrm>
          <a:custGeom>
            <a:avLst/>
            <a:gdLst>
              <a:gd name="connsiteX0" fmla="*/ 0 w 5638800"/>
              <a:gd name="connsiteY0" fmla="*/ 0 h 1286933"/>
              <a:gd name="connsiteX1" fmla="*/ 1862666 w 5638800"/>
              <a:gd name="connsiteY1" fmla="*/ 999067 h 1286933"/>
              <a:gd name="connsiteX2" fmla="*/ 4097866 w 5638800"/>
              <a:gd name="connsiteY2" fmla="*/ 1134533 h 1286933"/>
              <a:gd name="connsiteX3" fmla="*/ 5638800 w 5638800"/>
              <a:gd name="connsiteY3" fmla="*/ 1286933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0" h="1286933">
                <a:moveTo>
                  <a:pt x="0" y="0"/>
                </a:moveTo>
                <a:cubicBezTo>
                  <a:pt x="589844" y="404989"/>
                  <a:pt x="1179688" y="809978"/>
                  <a:pt x="1862666" y="999067"/>
                </a:cubicBezTo>
                <a:cubicBezTo>
                  <a:pt x="2545644" y="1188156"/>
                  <a:pt x="3468510" y="1086555"/>
                  <a:pt x="4097866" y="1134533"/>
                </a:cubicBezTo>
                <a:cubicBezTo>
                  <a:pt x="4727222" y="1182511"/>
                  <a:pt x="5638800" y="1286933"/>
                  <a:pt x="5638800" y="1286933"/>
                </a:cubicBezTo>
              </a:path>
            </a:pathLst>
          </a:custGeom>
          <a:noFill/>
          <a:ln w="444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9169" y="1896534"/>
            <a:ext cx="8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dp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1102" y="3583645"/>
            <a:ext cx="48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00687" y="3439067"/>
            <a:ext cx="8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dp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8239" y="2169068"/>
            <a:ext cx="2209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438688" y="2534967"/>
            <a:ext cx="2209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593878" y="2223700"/>
            <a:ext cx="2209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6739" y="3187664"/>
            <a:ext cx="2209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grpSp>
        <p:nvGrpSpPr>
          <p:cNvPr id="3" name="Group 35"/>
          <p:cNvGrpSpPr/>
          <p:nvPr/>
        </p:nvGrpSpPr>
        <p:grpSpPr>
          <a:xfrm>
            <a:off x="357188" y="1619589"/>
            <a:ext cx="1354148" cy="886543"/>
            <a:chOff x="357188" y="1619589"/>
            <a:chExt cx="1354148" cy="886543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357188" y="16195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017503" y="2026533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357188" y="3389664"/>
            <a:ext cx="1354148" cy="886543"/>
            <a:chOff x="357188" y="3389664"/>
            <a:chExt cx="1354148" cy="886543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357188" y="3389664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017503" y="3780914"/>
              <a:ext cx="378000" cy="378000"/>
            </a:xfrm>
            <a:prstGeom prst="ellipse">
              <a:avLst/>
            </a:prstGeom>
            <a:solidFill>
              <a:srgbClr val="EDED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latin typeface="Verdana" charset="0"/>
                  <a:ea typeface="ＭＳ Ｐゴシック" charset="-128"/>
                  <a:cs typeface="ＭＳ Ｐゴシック" charset="-128"/>
                </a:rPr>
                <a:t>4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7429490" y="1619589"/>
            <a:ext cx="1354148" cy="886543"/>
            <a:chOff x="7429490" y="1619589"/>
            <a:chExt cx="1354148" cy="886543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7429490" y="1619589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559500" y="2026533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2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089900" y="2026533"/>
              <a:ext cx="378000" cy="378000"/>
            </a:xfrm>
            <a:prstGeom prst="ellipse">
              <a:avLst/>
            </a:prstGeom>
            <a:solidFill>
              <a:srgbClr val="EDED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5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7429490" y="3392675"/>
            <a:ext cx="1354148" cy="886543"/>
            <a:chOff x="7429490" y="3392675"/>
            <a:chExt cx="1354148" cy="886543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7429490" y="3392675"/>
              <a:ext cx="1354148" cy="886543"/>
            </a:xfrm>
            <a:prstGeom prst="roundRect">
              <a:avLst/>
            </a:prstGeom>
            <a:solidFill>
              <a:srgbClr val="4B89D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ES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4</a:t>
              </a:r>
              <a:endParaRPr lang="en-US" sz="2400" baseline="-250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7559500" y="3780914"/>
              <a:ext cx="378000" cy="378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/>
                  <a:ea typeface="ＭＳ Ｐゴシック" charset="-128"/>
                  <a:cs typeface="Times"/>
                </a:rPr>
                <a:t>τ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Verdana" charset="0"/>
                  <a:ea typeface="ＭＳ Ｐゴシック" charset="-128"/>
                  <a:cs typeface="ＭＳ Ｐゴシック" charset="-128"/>
                </a:rPr>
                <a:t>3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3" name="Rounded Rectangular Callout 52"/>
          <p:cNvSpPr/>
          <p:nvPr/>
        </p:nvSpPr>
        <p:spPr bwMode="auto">
          <a:xfrm>
            <a:off x="4872634" y="3969914"/>
            <a:ext cx="1275808" cy="576686"/>
          </a:xfrm>
          <a:prstGeom prst="wedgeRoundRectCallout">
            <a:avLst>
              <a:gd name="adj1" fmla="val 40263"/>
              <a:gd name="adj2" fmla="val -131325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dataflow path</a:t>
            </a:r>
            <a:endParaRPr lang="en-US" baseline="-25000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357188" y="4821238"/>
            <a:ext cx="609522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Highly critical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application </a:t>
            </a:r>
            <a:r>
              <a:rPr lang="en-US" sz="2000" dirty="0" smtClean="0">
                <a:solidFill>
                  <a:srgbClr val="08519C"/>
                </a:solidFill>
                <a:latin typeface="Lucida Calligraphy"/>
                <a:cs typeface="Lucida Calligraphy"/>
              </a:rPr>
              <a:t>A</a:t>
            </a:r>
            <a:r>
              <a:rPr lang="en-US" sz="2000" baseline="-25000" dirty="0" smtClean="0">
                <a:solidFill>
                  <a:srgbClr val="08519C"/>
                </a:solidFill>
              </a:rPr>
              <a:t> 1</a:t>
            </a:r>
            <a:r>
              <a:rPr lang="en-US" sz="2000" dirty="0" smtClean="0">
                <a:solidFill>
                  <a:srgbClr val="08519C"/>
                </a:solidFill>
              </a:rPr>
              <a:t>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1</a:t>
            </a:r>
            <a:r>
              <a:rPr lang="en-US" sz="16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3</a:t>
            </a:r>
          </a:p>
          <a:p>
            <a:pPr marL="636588" lvl="1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sends message m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1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to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 </a:t>
            </a:r>
            <a:r>
              <a:rPr lang="en-US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3</a:t>
            </a:r>
            <a:endParaRPr lang="en-US" sz="2000" kern="0" baseline="-25000" dirty="0" smtClean="0">
              <a:solidFill>
                <a:srgbClr val="08519C"/>
              </a:solidFill>
              <a:latin typeface="Calibri"/>
              <a:ea typeface="ＭＳ Ｐゴシック" charset="-128"/>
              <a:cs typeface="Calibri"/>
            </a:endParaRPr>
          </a:p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kern="0" dirty="0" smtClean="0">
                <a:solidFill>
                  <a:srgbClr val="08519C"/>
                </a:solidFill>
                <a:ea typeface="ＭＳ Ｐゴシック" charset="-128"/>
                <a:cs typeface="Calibri"/>
              </a:rPr>
              <a:t>Non-critical application </a:t>
            </a:r>
            <a:r>
              <a:rPr lang="en-US" sz="2000" dirty="0" smtClean="0">
                <a:solidFill>
                  <a:srgbClr val="08519C"/>
                </a:solidFill>
                <a:latin typeface="Lucida Calligraphy"/>
                <a:cs typeface="Lucida Calligraphy"/>
              </a:rPr>
              <a:t>A</a:t>
            </a:r>
            <a:r>
              <a:rPr lang="en-US" sz="2000" baseline="-25000" dirty="0" smtClean="0">
                <a:solidFill>
                  <a:srgbClr val="08519C"/>
                </a:solidFill>
              </a:rPr>
              <a:t> 2</a:t>
            </a:r>
            <a:r>
              <a:rPr lang="en-US" sz="2000" dirty="0" smtClean="0">
                <a:solidFill>
                  <a:srgbClr val="08519C"/>
                </a:solidFill>
              </a:rPr>
              <a:t>:</a:t>
            </a:r>
            <a:r>
              <a:rPr lang="en-US" sz="2000" kern="0" dirty="0" smtClean="0">
                <a:solidFill>
                  <a:srgbClr val="08519C"/>
                </a:solidFill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16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and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5</a:t>
            </a:r>
          </a:p>
          <a:p>
            <a:pPr marL="636588" lvl="1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4 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sends message m</a:t>
            </a:r>
            <a:r>
              <a:rPr lang="en-US" sz="2000" baseline="-25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2</a:t>
            </a:r>
            <a:r>
              <a:rPr lang="en-US" sz="200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 to </a:t>
            </a:r>
            <a:r>
              <a:rPr lang="en-US" sz="2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τ</a:t>
            </a:r>
            <a:r>
              <a:rPr lang="en-US" sz="2000" baseline="-25000" dirty="0" smtClean="0">
                <a:solidFill>
                  <a:srgbClr val="08519C"/>
                </a:solidFill>
                <a:latin typeface="Times"/>
                <a:ea typeface="ＭＳ Ｐゴシック" charset="-128"/>
                <a:cs typeface="Times"/>
              </a:rPr>
              <a:t>5</a:t>
            </a:r>
            <a:endParaRPr lang="en-US" sz="1600" kern="0" baseline="-25000" dirty="0" smtClean="0">
              <a:solidFill>
                <a:srgbClr val="08519C"/>
              </a:solidFill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89200" y="1618908"/>
            <a:ext cx="1275808" cy="407625"/>
          </a:xfrm>
          <a:prstGeom prst="wedgeRoundRectCallout">
            <a:avLst>
              <a:gd name="adj1" fmla="val -54304"/>
              <a:gd name="adj2" fmla="val 184964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dataflow link</a:t>
            </a:r>
            <a:endParaRPr lang="en-US" baseline="-25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:|26.7|8.7|33.4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6.2|21.9|6.6|11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:|26.7|8.7|33.4|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1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1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1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1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:|26.7|8.7|33.4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6|67.4|1.6|1.2|19.1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:|26.7|8.7|33.4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:|26.7|8.7|33.4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:|26.7|8.7|33.4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:|23.3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1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DTU Informatics">
  <a:themeElements>
    <a:clrScheme name="DTU Informatics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TU Informa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template_eselab.pptx</Template>
  <TotalTime>9273</TotalTime>
  <Words>1567</Words>
  <Application>Microsoft Macintosh PowerPoint</Application>
  <PresentationFormat>On-screen Show (4:3)</PresentationFormat>
  <Paragraphs>434</Paragraphs>
  <Slides>45</Slides>
  <Notes>7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DTU Informatics</vt:lpstr>
      <vt:lpstr>Analysis and Optimization of  Mixed-Criticality Applications on  Partitioned Distributed Architectures</vt:lpstr>
      <vt:lpstr>Outline </vt:lpstr>
      <vt:lpstr>Motivation</vt:lpstr>
      <vt:lpstr>Motivation</vt:lpstr>
      <vt:lpstr>Separation at PE-level</vt:lpstr>
      <vt:lpstr>Separation at PE-level</vt:lpstr>
      <vt:lpstr>Separation at Network-level</vt:lpstr>
      <vt:lpstr>Separation at Network-level </vt:lpstr>
      <vt:lpstr>Separation at Network-level</vt:lpstr>
      <vt:lpstr>TTEthernet</vt:lpstr>
      <vt:lpstr>Application Model </vt:lpstr>
      <vt:lpstr>Problem formulation </vt:lpstr>
      <vt:lpstr>Motivational Example 1</vt:lpstr>
      <vt:lpstr>Motivational Example 1</vt:lpstr>
      <vt:lpstr>Motivational Example 1</vt:lpstr>
      <vt:lpstr>Motivational Example 2</vt:lpstr>
      <vt:lpstr>Motivational Example 2 </vt:lpstr>
      <vt:lpstr>Motivational Example 2 </vt:lpstr>
      <vt:lpstr>Optimization Strategy</vt:lpstr>
      <vt:lpstr>Optimization Strategy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</vt:lpstr>
      <vt:lpstr>Optimization Strategy: Design Transformations</vt:lpstr>
      <vt:lpstr>Frame Representation for Moves</vt:lpstr>
      <vt:lpstr>Design transformations: Postpone move</vt:lpstr>
      <vt:lpstr>Design transformations: Advance move</vt:lpstr>
      <vt:lpstr>Design transformations: Reserve space for RC</vt:lpstr>
      <vt:lpstr>Design transformations: Resize RC reserved space</vt:lpstr>
      <vt:lpstr>RC Frame End-to-End Analysis</vt:lpstr>
      <vt:lpstr>RC Frame End-to-End Analysis</vt:lpstr>
      <vt:lpstr>RC Frame End-to-End Analysis</vt:lpstr>
      <vt:lpstr>Experimental Results: TO</vt:lpstr>
      <vt:lpstr>Experimental Results: TO</vt:lpstr>
      <vt:lpstr>Experimental Results: TO</vt:lpstr>
      <vt:lpstr>Experimental Results: TM</vt:lpstr>
      <vt:lpstr>Experimental Results: TM</vt:lpstr>
      <vt:lpstr>Experimental Results: TM</vt:lpstr>
      <vt:lpstr>Experimental Results: TM</vt:lpstr>
      <vt:lpstr>Conclusions</vt:lpstr>
      <vt:lpstr>PowerPoint Presentation</vt:lpstr>
    </vt:vector>
  </TitlesOfParts>
  <Company>DTU Informatics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Optimization of Mixed-Criticality Real-Time Applications on Cost-Constrained Partitioned Architectures</dc:title>
  <dc:creator>Domitian Tamas-Selicean</dc:creator>
  <cp:lastModifiedBy>Domitian Tamas-Selicean</cp:lastModifiedBy>
  <cp:revision>25</cp:revision>
  <dcterms:created xsi:type="dcterms:W3CDTF">2012-10-15T19:41:31Z</dcterms:created>
  <dcterms:modified xsi:type="dcterms:W3CDTF">2014-05-04T22:22:33Z</dcterms:modified>
</cp:coreProperties>
</file>