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701" r:id="rId4"/>
  </p:sldMasterIdLst>
  <p:notesMasterIdLst>
    <p:notesMasterId r:id="rId95"/>
  </p:notesMasterIdLst>
  <p:sldIdLst>
    <p:sldId id="256" r:id="rId5"/>
    <p:sldId id="259" r:id="rId6"/>
    <p:sldId id="261" r:id="rId7"/>
    <p:sldId id="262" r:id="rId8"/>
    <p:sldId id="264" r:id="rId9"/>
    <p:sldId id="266" r:id="rId10"/>
    <p:sldId id="267" r:id="rId11"/>
    <p:sldId id="380" r:id="rId12"/>
    <p:sldId id="268" r:id="rId13"/>
    <p:sldId id="271" r:id="rId14"/>
    <p:sldId id="270" r:id="rId15"/>
    <p:sldId id="272" r:id="rId16"/>
    <p:sldId id="350" r:id="rId17"/>
    <p:sldId id="260" r:id="rId18"/>
    <p:sldId id="277" r:id="rId19"/>
    <p:sldId id="278" r:id="rId20"/>
    <p:sldId id="279" r:id="rId21"/>
    <p:sldId id="280" r:id="rId22"/>
    <p:sldId id="281" r:id="rId23"/>
    <p:sldId id="282" r:id="rId24"/>
    <p:sldId id="283" r:id="rId25"/>
    <p:sldId id="377" r:id="rId26"/>
    <p:sldId id="351" r:id="rId27"/>
    <p:sldId id="352" r:id="rId28"/>
    <p:sldId id="354" r:id="rId29"/>
    <p:sldId id="355" r:id="rId30"/>
    <p:sldId id="356" r:id="rId31"/>
    <p:sldId id="357" r:id="rId32"/>
    <p:sldId id="358" r:id="rId33"/>
    <p:sldId id="359" r:id="rId34"/>
    <p:sldId id="360" r:id="rId35"/>
    <p:sldId id="361" r:id="rId36"/>
    <p:sldId id="362" r:id="rId37"/>
    <p:sldId id="364" r:id="rId38"/>
    <p:sldId id="365" r:id="rId39"/>
    <p:sldId id="366" r:id="rId40"/>
    <p:sldId id="367" r:id="rId41"/>
    <p:sldId id="379" r:id="rId42"/>
    <p:sldId id="372" r:id="rId43"/>
    <p:sldId id="373" r:id="rId44"/>
    <p:sldId id="374" r:id="rId45"/>
    <p:sldId id="375" r:id="rId46"/>
    <p:sldId id="376"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81" r:id="rId66"/>
    <p:sldId id="303" r:id="rId67"/>
    <p:sldId id="304" r:id="rId68"/>
    <p:sldId id="305" r:id="rId69"/>
    <p:sldId id="306" r:id="rId70"/>
    <p:sldId id="307" r:id="rId71"/>
    <p:sldId id="309" r:id="rId72"/>
    <p:sldId id="310" r:id="rId73"/>
    <p:sldId id="311" r:id="rId74"/>
    <p:sldId id="312" r:id="rId75"/>
    <p:sldId id="313" r:id="rId76"/>
    <p:sldId id="318" r:id="rId77"/>
    <p:sldId id="383" r:id="rId78"/>
    <p:sldId id="319" r:id="rId79"/>
    <p:sldId id="341" r:id="rId80"/>
    <p:sldId id="323" r:id="rId81"/>
    <p:sldId id="348" r:id="rId82"/>
    <p:sldId id="349" r:id="rId83"/>
    <p:sldId id="337" r:id="rId84"/>
    <p:sldId id="338" r:id="rId85"/>
    <p:sldId id="339" r:id="rId86"/>
    <p:sldId id="340" r:id="rId87"/>
    <p:sldId id="344" r:id="rId88"/>
    <p:sldId id="345" r:id="rId89"/>
    <p:sldId id="346" r:id="rId90"/>
    <p:sldId id="347" r:id="rId91"/>
    <p:sldId id="335" r:id="rId92"/>
    <p:sldId id="336" r:id="rId93"/>
    <p:sldId id="382"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50F15"/>
    <a:srgbClr val="636363"/>
    <a:srgbClr val="9E9AC8"/>
    <a:srgbClr val="969696"/>
    <a:srgbClr val="08519C"/>
    <a:srgbClr val="DE2D26"/>
    <a:srgbClr val="3182BD"/>
    <a:srgbClr val="FCAE91"/>
    <a:srgbClr val="BDD7E7"/>
    <a:srgbClr val="EF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66" autoAdjust="0"/>
    <p:restoredTop sz="94660"/>
  </p:normalViewPr>
  <p:slideViewPr>
    <p:cSldViewPr snapToObjects="1">
      <p:cViewPr varScale="1">
        <p:scale>
          <a:sx n="87" d="100"/>
          <a:sy n="87" d="100"/>
        </p:scale>
        <p:origin x="-8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65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tableStyles" Target="tableStyles.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F2AAA-F739-EC48-B317-2403EFBDCFF4}" type="datetimeFigureOut">
              <a:rPr lang="en-US" smtClean="0"/>
              <a:t>9/26/11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999DD5-2853-1343-A0A4-11BCBE3022D8}" type="slidenum">
              <a:rPr lang="en-US" smtClean="0"/>
              <a:t>‹#›</a:t>
            </a:fld>
            <a:endParaRPr lang="en-US"/>
          </a:p>
        </p:txBody>
      </p:sp>
    </p:spTree>
    <p:extLst>
      <p:ext uri="{BB962C8B-B14F-4D97-AF65-F5344CB8AC3E}">
        <p14:creationId xmlns:p14="http://schemas.microsoft.com/office/powerpoint/2010/main" val="34830812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466ADD0-82D1-4B4E-A8D9-86D1D0F0FEBF}" type="slidenum">
              <a:rPr lang="en-US"/>
              <a:pPr/>
              <a:t>3</a:t>
            </a:fld>
            <a:endParaRPr lang="en-US"/>
          </a:p>
        </p:txBody>
      </p:sp>
      <p:sp>
        <p:nvSpPr>
          <p:cNvPr id="23555" name="Text Box 2"/>
          <p:cNvSpPr>
            <a:spLocks noGrp="1" noRot="1" noChangeAspect="1" noChangeArrowheads="1" noTextEdit="1"/>
          </p:cNvSpPr>
          <p:nvPr>
            <p:ph type="sldImg"/>
          </p:nvPr>
        </p:nvSpPr>
        <p:spPr>
          <a:xfrm>
            <a:off x="1143000" y="693738"/>
            <a:ext cx="4572000" cy="3429000"/>
          </a:xfrm>
          <a:ln/>
        </p:spPr>
      </p:sp>
      <p:sp>
        <p:nvSpPr>
          <p:cNvPr id="23556"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EFDD11D-62A1-FF46-8FAE-7478C321E98C}" type="slidenum">
              <a:rPr lang="en-US"/>
              <a:pPr/>
              <a:t>18</a:t>
            </a:fld>
            <a:endParaRPr lang="en-US"/>
          </a:p>
        </p:txBody>
      </p:sp>
      <p:sp>
        <p:nvSpPr>
          <p:cNvPr id="8192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1922"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0BC9623-CBFD-EF47-B599-27900BF0920D}" type="slidenum">
              <a:rPr lang="en-US"/>
              <a:pPr/>
              <a:t>19</a:t>
            </a:fld>
            <a:endParaRPr lang="en-US"/>
          </a:p>
        </p:txBody>
      </p:sp>
      <p:sp>
        <p:nvSpPr>
          <p:cNvPr id="8294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294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870D3F28-7A87-E54D-90E3-9D6065D92988}" type="slidenum">
              <a:rPr lang="en-US"/>
              <a:pPr/>
              <a:t>20</a:t>
            </a:fld>
            <a:endParaRPr lang="en-US"/>
          </a:p>
        </p:txBody>
      </p:sp>
      <p:sp>
        <p:nvSpPr>
          <p:cNvPr id="839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397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CF7BF9A-F020-1C49-B428-76649F07B4AE}" type="slidenum">
              <a:rPr lang="en-US"/>
              <a:pPr/>
              <a:t>21</a:t>
            </a:fld>
            <a:endParaRPr lang="en-US"/>
          </a:p>
        </p:txBody>
      </p:sp>
      <p:sp>
        <p:nvSpPr>
          <p:cNvPr id="8499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499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2B6A7FF-0D90-9C4E-AD77-DC8A95254F9B}" type="slidenum">
              <a:rPr lang="en-US"/>
              <a:pPr/>
              <a:t>22</a:t>
            </a:fld>
            <a:endParaRPr lang="en-US"/>
          </a:p>
        </p:txBody>
      </p:sp>
      <p:sp>
        <p:nvSpPr>
          <p:cNvPr id="9830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306"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E6411F8D-58CD-BB44-8415-E8AEE3DCBB39}" type="slidenum">
              <a:rPr lang="en-US"/>
              <a:pPr/>
              <a:t>23</a:t>
            </a:fld>
            <a:endParaRPr lang="en-US"/>
          </a:p>
        </p:txBody>
      </p:sp>
      <p:sp>
        <p:nvSpPr>
          <p:cNvPr id="808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89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1851A7B0-EFC4-7C47-818A-AF86BBD3F48A}" type="slidenum">
              <a:rPr lang="en-US"/>
              <a:pPr/>
              <a:t>24</a:t>
            </a:fld>
            <a:endParaRPr lang="en-US"/>
          </a:p>
        </p:txBody>
      </p:sp>
      <p:sp>
        <p:nvSpPr>
          <p:cNvPr id="8192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92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EB1D881-A499-2D41-9EBC-360ED0734AC2}" type="slidenum">
              <a:rPr lang="en-US"/>
              <a:pPr/>
              <a:t>25</a:t>
            </a:fld>
            <a:endParaRPr lang="en-US"/>
          </a:p>
        </p:txBody>
      </p:sp>
      <p:sp>
        <p:nvSpPr>
          <p:cNvPr id="839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97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67A44246-5F1B-534D-91E8-2D7BB5BC0EFD}" type="slidenum">
              <a:rPr lang="en-US"/>
              <a:pPr/>
              <a:t>26</a:t>
            </a:fld>
            <a:endParaRPr lang="en-US"/>
          </a:p>
        </p:txBody>
      </p:sp>
      <p:sp>
        <p:nvSpPr>
          <p:cNvPr id="8499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99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F2ED7BAC-BAAB-2E44-B247-F3B3B2B7D696}" type="slidenum">
              <a:rPr lang="en-US"/>
              <a:pPr/>
              <a:t>27</a:t>
            </a:fld>
            <a:endParaRPr lang="en-US"/>
          </a:p>
        </p:txBody>
      </p:sp>
      <p:sp>
        <p:nvSpPr>
          <p:cNvPr id="8601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01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A7013BE2-DAA8-7B4A-9F03-C4D4C31E5848}" type="slidenum">
              <a:rPr lang="en-US"/>
              <a:pPr/>
              <a:t>4</a:t>
            </a:fld>
            <a:endParaRPr lang="en-US"/>
          </a:p>
        </p:txBody>
      </p:sp>
      <p:sp>
        <p:nvSpPr>
          <p:cNvPr id="25603" name="Rectangle 2"/>
          <p:cNvSpPr>
            <a:spLocks noGrp="1" noRot="1" noChangeAspect="1" noChangeArrowheads="1" noTextEdit="1"/>
          </p:cNvSpPr>
          <p:nvPr>
            <p:ph type="sldImg"/>
          </p:nvPr>
        </p:nvSpPr>
        <p:spPr>
          <a:xfrm>
            <a:off x="928503" y="695115"/>
            <a:ext cx="4967084" cy="3397521"/>
          </a:xfrm>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55DE69E-FF77-EA44-B08C-EAA85E8BE517}" type="slidenum">
              <a:rPr lang="en-US"/>
              <a:pPr/>
              <a:t>28</a:t>
            </a:fld>
            <a:endParaRPr lang="en-US"/>
          </a:p>
        </p:txBody>
      </p:sp>
      <p:sp>
        <p:nvSpPr>
          <p:cNvPr id="8704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04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4D19E0A-CFE6-5B43-8CF4-AD0CDA0AD84D}" type="slidenum">
              <a:rPr lang="en-US"/>
              <a:pPr/>
              <a:t>29</a:t>
            </a:fld>
            <a:endParaRPr lang="en-US"/>
          </a:p>
        </p:txBody>
      </p:sp>
      <p:sp>
        <p:nvSpPr>
          <p:cNvPr id="8806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066"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E9B374F-2693-BC43-A832-4B76CD110D74}" type="slidenum">
              <a:rPr lang="en-US"/>
              <a:pPr/>
              <a:t>30</a:t>
            </a:fld>
            <a:endParaRPr lang="en-US"/>
          </a:p>
        </p:txBody>
      </p:sp>
      <p:sp>
        <p:nvSpPr>
          <p:cNvPr id="8908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09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365BD250-5A5F-0F4A-BFAF-B3011B3D6D39}" type="slidenum">
              <a:rPr lang="en-US"/>
              <a:pPr/>
              <a:t>31</a:t>
            </a:fld>
            <a:endParaRPr lang="en-US"/>
          </a:p>
        </p:txBody>
      </p:sp>
      <p:sp>
        <p:nvSpPr>
          <p:cNvPr id="9011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11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35326253-33FD-9A4D-80CE-CEAC929E7105}" type="slidenum">
              <a:rPr lang="en-US"/>
              <a:pPr/>
              <a:t>32</a:t>
            </a:fld>
            <a:endParaRPr lang="en-US"/>
          </a:p>
        </p:txBody>
      </p:sp>
      <p:sp>
        <p:nvSpPr>
          <p:cNvPr id="9113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13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2D3B43D2-5899-B74E-9660-12577DC0064E}" type="slidenum">
              <a:rPr lang="en-US"/>
              <a:pPr/>
              <a:t>33</a:t>
            </a:fld>
            <a:endParaRPr lang="en-US"/>
          </a:p>
        </p:txBody>
      </p:sp>
      <p:sp>
        <p:nvSpPr>
          <p:cNvPr id="9216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16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631F6F6-E933-2C45-AFC3-21FAD0675EE0}" type="slidenum">
              <a:rPr lang="en-US"/>
              <a:pPr/>
              <a:t>34</a:t>
            </a:fld>
            <a:endParaRPr lang="en-US"/>
          </a:p>
        </p:txBody>
      </p:sp>
      <p:sp>
        <p:nvSpPr>
          <p:cNvPr id="9420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21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8750494-9514-1C40-8E2B-D124BF2E09CB}" type="slidenum">
              <a:rPr lang="en-US"/>
              <a:pPr/>
              <a:t>35</a:t>
            </a:fld>
            <a:endParaRPr lang="en-US"/>
          </a:p>
        </p:txBody>
      </p:sp>
      <p:sp>
        <p:nvSpPr>
          <p:cNvPr id="9523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23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28AE1481-A813-C94C-8977-C0B531335EB7}" type="slidenum">
              <a:rPr lang="en-US"/>
              <a:pPr/>
              <a:t>36</a:t>
            </a:fld>
            <a:endParaRPr lang="en-US"/>
          </a:p>
        </p:txBody>
      </p:sp>
      <p:sp>
        <p:nvSpPr>
          <p:cNvPr id="9625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25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71BD8EB-F6DF-DC4B-8AD3-55648194FCEF}" type="slidenum">
              <a:rPr lang="en-US"/>
              <a:pPr/>
              <a:t>37</a:t>
            </a:fld>
            <a:endParaRPr lang="en-US"/>
          </a:p>
        </p:txBody>
      </p:sp>
      <p:sp>
        <p:nvSpPr>
          <p:cNvPr id="9728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28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1503680A-FACB-314E-B7A1-075511266B97}" type="slidenum">
              <a:rPr lang="en-US"/>
              <a:pPr/>
              <a:t>6</a:t>
            </a:fld>
            <a:endParaRPr lang="en-US"/>
          </a:p>
        </p:txBody>
      </p:sp>
      <p:sp>
        <p:nvSpPr>
          <p:cNvPr id="143361" name="Text Box 1"/>
          <p:cNvSpPr txBox="1">
            <a:spLocks noChangeArrowheads="1"/>
          </p:cNvSpPr>
          <p:nvPr/>
        </p:nvSpPr>
        <p:spPr bwMode="auto">
          <a:xfrm>
            <a:off x="1143270" y="686279"/>
            <a:ext cx="4571462" cy="34269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36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43FCD80C-D8E6-7349-B6ED-CB4FE29107B2}" type="slidenum">
              <a:rPr lang="en-US"/>
              <a:pPr/>
              <a:t>38</a:t>
            </a:fld>
            <a:endParaRPr lang="en-US"/>
          </a:p>
        </p:txBody>
      </p:sp>
      <p:sp>
        <p:nvSpPr>
          <p:cNvPr id="171009" name="Text Box 1"/>
          <p:cNvSpPr txBox="1">
            <a:spLocks noGrp="1" noRot="1" noChangeAspect="1" noChangeArrowheads="1"/>
          </p:cNvSpPr>
          <p:nvPr>
            <p:ph type="sldImg"/>
          </p:nvPr>
        </p:nvSpPr>
        <p:spPr bwMode="auto">
          <a:xfrm>
            <a:off x="1147763" y="695325"/>
            <a:ext cx="4524375" cy="33924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1010" name="Text Box 2"/>
          <p:cNvSpPr txBox="1">
            <a:spLocks noGrp="1" noChangeArrowheads="1"/>
          </p:cNvSpPr>
          <p:nvPr>
            <p:ph type="body" idx="1"/>
          </p:nvPr>
        </p:nvSpPr>
        <p:spPr bwMode="auto">
          <a:xfrm>
            <a:off x="686285" y="4342996"/>
            <a:ext cx="5448291" cy="40793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E7C7A9B-1D5A-0240-90B5-90914B974D52}" type="slidenum">
              <a:rPr lang="en-US"/>
              <a:pPr/>
              <a:t>39</a:t>
            </a:fld>
            <a:endParaRPr lang="en-US"/>
          </a:p>
        </p:txBody>
      </p:sp>
      <p:sp>
        <p:nvSpPr>
          <p:cNvPr id="102401"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02"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13381E4-629E-084D-AE67-9651972439C1}" type="slidenum">
              <a:rPr lang="en-US"/>
              <a:pPr/>
              <a:t>40</a:t>
            </a:fld>
            <a:endParaRPr lang="en-US"/>
          </a:p>
        </p:txBody>
      </p:sp>
      <p:sp>
        <p:nvSpPr>
          <p:cNvPr id="103425"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426"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EE184BC-8E87-4A44-B165-6F49E29B6CA1}" type="slidenum">
              <a:rPr lang="en-US"/>
              <a:pPr/>
              <a:t>41</a:t>
            </a:fld>
            <a:endParaRPr lang="en-US"/>
          </a:p>
        </p:txBody>
      </p:sp>
      <p:sp>
        <p:nvSpPr>
          <p:cNvPr id="104449"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45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AE111EF-D501-6A44-8A2A-4AED3F55697C}" type="slidenum">
              <a:rPr lang="en-US"/>
              <a:pPr/>
              <a:t>42</a:t>
            </a:fld>
            <a:endParaRPr lang="en-US"/>
          </a:p>
        </p:txBody>
      </p:sp>
      <p:sp>
        <p:nvSpPr>
          <p:cNvPr id="105473"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474"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4158EC2-07A6-544C-BE80-94B81A28280A}" type="slidenum">
              <a:rPr lang="en-US"/>
              <a:pPr/>
              <a:t>43</a:t>
            </a:fld>
            <a:endParaRPr lang="en-US"/>
          </a:p>
        </p:txBody>
      </p:sp>
      <p:sp>
        <p:nvSpPr>
          <p:cNvPr id="106497" name="Text Box 1"/>
          <p:cNvSpPr txBox="1">
            <a:spLocks noChangeArrowheads="1"/>
          </p:cNvSpPr>
          <p:nvPr/>
        </p:nvSpPr>
        <p:spPr bwMode="auto">
          <a:xfrm>
            <a:off x="1004398" y="695115"/>
            <a:ext cx="4836287" cy="3416666"/>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498"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0022C5C-8E42-864B-BFAC-212D8B70E0A9}" type="slidenum">
              <a:rPr lang="en-US"/>
              <a:pPr/>
              <a:t>44</a:t>
            </a:fld>
            <a:endParaRPr lang="en-US"/>
          </a:p>
        </p:txBody>
      </p:sp>
      <p:sp>
        <p:nvSpPr>
          <p:cNvPr id="9318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318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CF1796A6-76F8-3048-81FE-A6AF2221AAE5}" type="slidenum">
              <a:rPr lang="en-US"/>
              <a:pPr/>
              <a:t>45</a:t>
            </a:fld>
            <a:endParaRPr lang="en-US"/>
          </a:p>
        </p:txBody>
      </p:sp>
      <p:sp>
        <p:nvSpPr>
          <p:cNvPr id="9420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421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EA2B7C02-3A62-B84D-A586-47B49698606E}" type="slidenum">
              <a:rPr lang="en-US"/>
              <a:pPr/>
              <a:t>46</a:t>
            </a:fld>
            <a:endParaRPr lang="en-US"/>
          </a:p>
        </p:txBody>
      </p:sp>
      <p:sp>
        <p:nvSpPr>
          <p:cNvPr id="9523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523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B8F8E436-7532-1740-B597-CF8E3962BB79}" type="slidenum">
              <a:rPr lang="en-US"/>
              <a:pPr/>
              <a:t>47</a:t>
            </a:fld>
            <a:endParaRPr lang="en-US"/>
          </a:p>
        </p:txBody>
      </p:sp>
      <p:sp>
        <p:nvSpPr>
          <p:cNvPr id="9625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625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1"/>
          <p:cNvSpPr>
            <a:spLocks noGrp="1" noChangeArrowheads="1"/>
          </p:cNvSpPr>
          <p:nvPr>
            <p:ph type="sldNum"/>
          </p:nvPr>
        </p:nvSpPr>
        <p:spPr>
          <a:ln/>
        </p:spPr>
        <p:txBody>
          <a:bodyPr/>
          <a:lstStyle/>
          <a:p>
            <a:fld id="{6794ADF2-CEE4-ED4F-B95A-79D3B5EC75A1}" type="slidenum">
              <a:rPr lang="en-US"/>
              <a:pPr/>
              <a:t>7</a:t>
            </a:fld>
            <a:endParaRPr lang="en-US"/>
          </a:p>
        </p:txBody>
      </p:sp>
      <p:sp>
        <p:nvSpPr>
          <p:cNvPr id="145409" name="Text Box 1"/>
          <p:cNvSpPr txBox="1">
            <a:spLocks noChangeArrowheads="1"/>
          </p:cNvSpPr>
          <p:nvPr/>
        </p:nvSpPr>
        <p:spPr bwMode="auto">
          <a:xfrm>
            <a:off x="1143270" y="686279"/>
            <a:ext cx="4571462" cy="34269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5410" name="Text Box 2"/>
          <p:cNvSpPr txBox="1">
            <a:spLocks noGrp="1" noChangeArrowheads="1"/>
          </p:cNvSpPr>
          <p:nvPr>
            <p:ph type="body"/>
          </p:nvPr>
        </p:nvSpPr>
        <p:spPr bwMode="auto">
          <a:xfrm>
            <a:off x="686285" y="4342995"/>
            <a:ext cx="5454750" cy="408674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5FEA94BE-85CC-6E45-A761-D14A188FBF7A}" type="slidenum">
              <a:rPr lang="en-US"/>
              <a:pPr/>
              <a:t>48</a:t>
            </a:fld>
            <a:endParaRPr lang="en-US"/>
          </a:p>
        </p:txBody>
      </p:sp>
      <p:sp>
        <p:nvSpPr>
          <p:cNvPr id="9728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7282"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C20D8D48-FFD5-E943-9966-B456DBF46AC3}" type="slidenum">
              <a:rPr lang="en-US"/>
              <a:pPr/>
              <a:t>49</a:t>
            </a:fld>
            <a:endParaRPr lang="en-US"/>
          </a:p>
        </p:txBody>
      </p:sp>
      <p:sp>
        <p:nvSpPr>
          <p:cNvPr id="9830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830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123E32F-E2FE-B34F-BCE6-8CE657ABFEAE}" type="slidenum">
              <a:rPr lang="en-US"/>
              <a:pPr/>
              <a:t>50</a:t>
            </a:fld>
            <a:endParaRPr lang="en-US"/>
          </a:p>
        </p:txBody>
      </p:sp>
      <p:sp>
        <p:nvSpPr>
          <p:cNvPr id="9932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9933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369B20B-4E3E-7C41-8DE5-FC6AC974A899}" type="slidenum">
              <a:rPr lang="en-US"/>
              <a:pPr/>
              <a:t>51</a:t>
            </a:fld>
            <a:endParaRPr lang="en-US"/>
          </a:p>
        </p:txBody>
      </p:sp>
      <p:sp>
        <p:nvSpPr>
          <p:cNvPr id="10035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035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6E65C5C3-E75E-7F46-A666-A9B54D90EEC4}" type="slidenum">
              <a:rPr lang="en-US"/>
              <a:pPr/>
              <a:t>52</a:t>
            </a:fld>
            <a:endParaRPr lang="en-US"/>
          </a:p>
        </p:txBody>
      </p:sp>
      <p:sp>
        <p:nvSpPr>
          <p:cNvPr id="10137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137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1BEAF3B5-F657-9B47-9BDA-02CD64F2F656}" type="slidenum">
              <a:rPr lang="en-US"/>
              <a:pPr/>
              <a:t>53</a:t>
            </a:fld>
            <a:endParaRPr lang="en-US"/>
          </a:p>
        </p:txBody>
      </p:sp>
      <p:sp>
        <p:nvSpPr>
          <p:cNvPr id="102401"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2402"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FD70CAA-022B-B04B-8187-22ADF4F107AE}" type="slidenum">
              <a:rPr lang="en-US"/>
              <a:pPr/>
              <a:t>54</a:t>
            </a:fld>
            <a:endParaRPr lang="en-US"/>
          </a:p>
        </p:txBody>
      </p:sp>
      <p:sp>
        <p:nvSpPr>
          <p:cNvPr id="103425"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3426"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6E290EF-A893-2545-99A9-8EEB4D81CBB7}" type="slidenum">
              <a:rPr lang="en-US"/>
              <a:pPr/>
              <a:t>55</a:t>
            </a:fld>
            <a:endParaRPr lang="en-US"/>
          </a:p>
        </p:txBody>
      </p:sp>
      <p:sp>
        <p:nvSpPr>
          <p:cNvPr id="10444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445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C91851F-56B7-9A4E-8E9D-3F65E178ED3D}" type="slidenum">
              <a:rPr lang="en-US"/>
              <a:pPr/>
              <a:t>56</a:t>
            </a:fld>
            <a:endParaRPr lang="en-US"/>
          </a:p>
        </p:txBody>
      </p:sp>
      <p:sp>
        <p:nvSpPr>
          <p:cNvPr id="1054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54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B841C992-4930-A647-B2F6-BEB25494754E}" type="slidenum">
              <a:rPr lang="en-US"/>
              <a:pPr/>
              <a:t>57</a:t>
            </a:fld>
            <a:endParaRPr lang="en-US"/>
          </a:p>
        </p:txBody>
      </p:sp>
      <p:sp>
        <p:nvSpPr>
          <p:cNvPr id="1064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649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C91851F-56B7-9A4E-8E9D-3F65E178ED3D}" type="slidenum">
              <a:rPr lang="en-US"/>
              <a:pPr/>
              <a:t>9</a:t>
            </a:fld>
            <a:endParaRPr lang="en-US"/>
          </a:p>
        </p:txBody>
      </p:sp>
      <p:sp>
        <p:nvSpPr>
          <p:cNvPr id="1054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54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EB4A7E5D-A1A6-B74B-8788-8F0640B7F1B9}" type="slidenum">
              <a:rPr lang="en-US"/>
              <a:pPr/>
              <a:t>58</a:t>
            </a:fld>
            <a:endParaRPr lang="en-US"/>
          </a:p>
        </p:txBody>
      </p:sp>
      <p:sp>
        <p:nvSpPr>
          <p:cNvPr id="107521"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07522"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A889E68E-2F59-194A-AAD4-28DC6CA01680}" type="slidenum">
              <a:rPr lang="en-US"/>
              <a:pPr/>
              <a:t>59</a:t>
            </a:fld>
            <a:endParaRPr lang="en-US"/>
          </a:p>
        </p:txBody>
      </p:sp>
      <p:sp>
        <p:nvSpPr>
          <p:cNvPr id="108545"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08546"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70FDB3D-7276-CA48-A052-691D98F262C7}" type="slidenum">
              <a:rPr lang="en-US"/>
              <a:pPr/>
              <a:t>60</a:t>
            </a:fld>
            <a:endParaRPr lang="en-US"/>
          </a:p>
        </p:txBody>
      </p:sp>
      <p:sp>
        <p:nvSpPr>
          <p:cNvPr id="1095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957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770FDB3D-7276-CA48-A052-691D98F262C7}" type="slidenum">
              <a:rPr lang="en-US"/>
              <a:pPr/>
              <a:t>61</a:t>
            </a:fld>
            <a:endParaRPr lang="en-US"/>
          </a:p>
        </p:txBody>
      </p:sp>
      <p:sp>
        <p:nvSpPr>
          <p:cNvPr id="10956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0957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82EF8AA-DD62-6149-AE0A-53105BFF5568}" type="slidenum">
              <a:rPr lang="en-US"/>
              <a:pPr/>
              <a:t>62</a:t>
            </a:fld>
            <a:endParaRPr lang="en-US"/>
          </a:p>
        </p:txBody>
      </p:sp>
      <p:sp>
        <p:nvSpPr>
          <p:cNvPr id="808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089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C932329A-7D44-5C41-B6A7-F640036B67BD}" type="slidenum">
              <a:rPr lang="en-US"/>
              <a:pPr/>
              <a:t>63</a:t>
            </a:fld>
            <a:endParaRPr lang="en-US"/>
          </a:p>
        </p:txBody>
      </p:sp>
      <p:sp>
        <p:nvSpPr>
          <p:cNvPr id="11059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059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73CA8E3-11B6-FF4F-BC3E-7B7E543F311B}" type="slidenum">
              <a:rPr lang="en-US"/>
              <a:pPr/>
              <a:t>64</a:t>
            </a:fld>
            <a:endParaRPr lang="en-US"/>
          </a:p>
        </p:txBody>
      </p:sp>
      <p:sp>
        <p:nvSpPr>
          <p:cNvPr id="11161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161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1E90E22F-7845-564A-9863-F079993CE836}" type="slidenum">
              <a:rPr lang="en-US"/>
              <a:pPr/>
              <a:t>65</a:t>
            </a:fld>
            <a:endParaRPr lang="en-US"/>
          </a:p>
        </p:txBody>
      </p:sp>
      <p:sp>
        <p:nvSpPr>
          <p:cNvPr id="11571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571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A533CD3-43A4-5141-AC1C-E71DEC5E83EF}" type="slidenum">
              <a:rPr lang="en-US"/>
              <a:pPr/>
              <a:t>66</a:t>
            </a:fld>
            <a:endParaRPr lang="en-US"/>
          </a:p>
        </p:txBody>
      </p:sp>
      <p:sp>
        <p:nvSpPr>
          <p:cNvPr id="11673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A533CD3-43A4-5141-AC1C-E71DEC5E83EF}" type="slidenum">
              <a:rPr lang="en-US"/>
              <a:pPr/>
              <a:t>67</a:t>
            </a:fld>
            <a:endParaRPr lang="en-US"/>
          </a:p>
        </p:txBody>
      </p:sp>
      <p:sp>
        <p:nvSpPr>
          <p:cNvPr id="11673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AA8EAE3-B734-3847-B5BE-036B350D0A08}" type="slidenum">
              <a:rPr lang="en-US"/>
              <a:pPr/>
              <a:t>13</a:t>
            </a:fld>
            <a:endParaRPr lang="en-US"/>
          </a:p>
        </p:txBody>
      </p:sp>
      <p:sp>
        <p:nvSpPr>
          <p:cNvPr id="27651" name="Text Box 2"/>
          <p:cNvSpPr>
            <a:spLocks noGrp="1" noRot="1" noChangeAspect="1" noChangeArrowheads="1" noTextEdit="1"/>
          </p:cNvSpPr>
          <p:nvPr>
            <p:ph type="sldImg"/>
          </p:nvPr>
        </p:nvSpPr>
        <p:spPr>
          <a:xfrm>
            <a:off x="1143000" y="693738"/>
            <a:ext cx="4572000" cy="3429000"/>
          </a:xfrm>
          <a:ln/>
        </p:spPr>
      </p:sp>
      <p:sp>
        <p:nvSpPr>
          <p:cNvPr id="27652"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6EFBF47-808A-434E-8F7D-C286C7209730}" type="slidenum">
              <a:rPr lang="en-US"/>
              <a:pPr/>
              <a:t>68</a:t>
            </a:fld>
            <a:endParaRPr lang="en-US"/>
          </a:p>
        </p:txBody>
      </p:sp>
      <p:sp>
        <p:nvSpPr>
          <p:cNvPr id="120833"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0834"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32EEF009-4C44-2746-9662-5D55B6E2CC39}" type="slidenum">
              <a:rPr lang="en-US"/>
              <a:pPr/>
              <a:t>69</a:t>
            </a:fld>
            <a:endParaRPr lang="en-US"/>
          </a:p>
        </p:txBody>
      </p:sp>
      <p:sp>
        <p:nvSpPr>
          <p:cNvPr id="121857"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1858"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FB4B42A-78CC-344A-B50F-2A24D721B611}" type="slidenum">
              <a:rPr lang="en-US"/>
              <a:pPr/>
              <a:t>70</a:t>
            </a:fld>
            <a:endParaRPr lang="en-US"/>
          </a:p>
        </p:txBody>
      </p:sp>
      <p:sp>
        <p:nvSpPr>
          <p:cNvPr id="122881"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2882"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B51B0046-CAF1-BF43-B38F-B5AA329C6841}" type="slidenum">
              <a:rPr lang="en-US"/>
              <a:pPr/>
              <a:t>71</a:t>
            </a:fld>
            <a:endParaRPr lang="en-US"/>
          </a:p>
        </p:txBody>
      </p:sp>
      <p:sp>
        <p:nvSpPr>
          <p:cNvPr id="123905"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3906"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8F4C8A20-1D7B-7040-B70C-F13962832735}" type="slidenum">
              <a:rPr lang="en-US"/>
              <a:pPr/>
              <a:t>72</a:t>
            </a:fld>
            <a:endParaRPr lang="en-US"/>
          </a:p>
        </p:txBody>
      </p:sp>
      <p:sp>
        <p:nvSpPr>
          <p:cNvPr id="124929"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4930"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D66D370D-C3F7-9744-B9AA-74589358CA46}" type="slidenum">
              <a:rPr lang="en-US"/>
              <a:pPr/>
              <a:t>73</a:t>
            </a:fld>
            <a:endParaRPr lang="en-US"/>
          </a:p>
        </p:txBody>
      </p:sp>
      <p:sp>
        <p:nvSpPr>
          <p:cNvPr id="125953" name="Text Box 1"/>
          <p:cNvSpPr txBox="1">
            <a:spLocks noGrp="1" noRot="1" noChangeAspect="1" noChangeArrowheads="1"/>
          </p:cNvSpPr>
          <p:nvPr>
            <p:ph type="sldImg"/>
          </p:nvPr>
        </p:nvSpPr>
        <p:spPr bwMode="auto">
          <a:xfrm>
            <a:off x="1147763" y="695325"/>
            <a:ext cx="4530725" cy="3398838"/>
          </a:xfrm>
          <a:prstGeom prst="rect">
            <a:avLst/>
          </a:prstGeom>
          <a:solidFill>
            <a:srgbClr val="FFFFFF"/>
          </a:solidFill>
          <a:ln>
            <a:solidFill>
              <a:srgbClr val="000000"/>
            </a:solidFill>
            <a:miter lim="800000"/>
            <a:headEnd/>
            <a:tailEnd/>
          </a:ln>
        </p:spPr>
      </p:sp>
      <p:sp>
        <p:nvSpPr>
          <p:cNvPr id="125954" name="Text Box 2"/>
          <p:cNvSpPr txBox="1">
            <a:spLocks noGrp="1" noChangeArrowheads="1"/>
          </p:cNvSpPr>
          <p:nvPr>
            <p:ph type="body" idx="1"/>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182E512-AB0E-154D-A44C-0872BBE7EBDE}" type="slidenum">
              <a:rPr lang="en-US" sz="1300">
                <a:solidFill>
                  <a:prstClr val="black"/>
                </a:solidFill>
              </a:rPr>
              <a:pPr eaLnBrk="1" hangingPunct="1"/>
              <a:t>76</a:t>
            </a:fld>
            <a:endParaRPr lang="en-US" sz="1300">
              <a:solidFill>
                <a:prstClr val="black"/>
              </a:solidFill>
            </a:endParaRPr>
          </a:p>
        </p:txBody>
      </p:sp>
      <p:sp>
        <p:nvSpPr>
          <p:cNvPr id="83971" name="Rectangle 2"/>
          <p:cNvSpPr>
            <a:spLocks noGrp="1" noRot="1" noChangeAspect="1" noChangeArrowheads="1" noTextEdit="1"/>
          </p:cNvSpPr>
          <p:nvPr>
            <p:ph type="sldImg"/>
          </p:nvPr>
        </p:nvSpPr>
        <p:spPr>
          <a:xfrm>
            <a:off x="1143000" y="685800"/>
            <a:ext cx="4572000" cy="3429000"/>
          </a:xfrm>
          <a:ln/>
        </p:spPr>
      </p:sp>
      <p:sp>
        <p:nvSpPr>
          <p:cNvPr id="83972" name="Rectangle 3"/>
          <p:cNvSpPr>
            <a:spLocks noGrp="1" noChangeArrowheads="1"/>
          </p:cNvSpPr>
          <p:nvPr>
            <p:ph type="body" idx="1"/>
          </p:nvPr>
        </p:nvSpPr>
        <p:spPr>
          <a:xfrm>
            <a:off x="686099" y="4343703"/>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SimSun" charset="0"/>
              <a:cs typeface="SimSu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dt"/>
          </p:nvPr>
        </p:nvSpPr>
        <p:spPr>
          <a:ln/>
        </p:spPr>
        <p:txBody>
          <a:bodyPr/>
          <a:lstStyle/>
          <a:p>
            <a:r>
              <a:rPr lang="en-US"/>
              <a:t>11/27/10</a:t>
            </a:r>
          </a:p>
        </p:txBody>
      </p:sp>
      <p:sp>
        <p:nvSpPr>
          <p:cNvPr id="5" name="Rectangle 13"/>
          <p:cNvSpPr>
            <a:spLocks noGrp="1" noChangeArrowheads="1"/>
          </p:cNvSpPr>
          <p:nvPr>
            <p:ph type="sldNum"/>
          </p:nvPr>
        </p:nvSpPr>
        <p:spPr>
          <a:ln/>
        </p:spPr>
        <p:txBody>
          <a:bodyPr/>
          <a:lstStyle/>
          <a:p>
            <a:fld id="{DC5BFD93-F71C-6945-A77E-1CC103C17509}" type="slidenum">
              <a:rPr lang="en-US"/>
              <a:pPr/>
              <a:t>77</a:t>
            </a:fld>
            <a:endParaRPr lang="en-US"/>
          </a:p>
        </p:txBody>
      </p:sp>
      <p:sp>
        <p:nvSpPr>
          <p:cNvPr id="47105" name="Text Box 1"/>
          <p:cNvSpPr txBox="1">
            <a:spLocks noGrp="1" noRot="1" noChangeAspect="1" noChangeArrowheads="1"/>
          </p:cNvSpPr>
          <p:nvPr>
            <p:ph type="sldImg"/>
          </p:nvPr>
        </p:nvSpPr>
        <p:spPr bwMode="auto">
          <a:xfrm>
            <a:off x="1144588" y="685800"/>
            <a:ext cx="4567237"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1" y="4343401"/>
            <a:ext cx="5485209" cy="411268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F6E461B1-A728-4749-9EB0-3F6B004C04B7}" type="slidenum">
              <a:rPr lang="zh-CN" altLang="en-US" sz="1200">
                <a:solidFill>
                  <a:prstClr val="black"/>
                </a:solidFill>
                <a:ea typeface="宋体" charset="0"/>
                <a:cs typeface="宋体" charset="0"/>
              </a:rPr>
              <a:pPr eaLnBrk="1" hangingPunct="1"/>
              <a:t>78</a:t>
            </a:fld>
            <a:endParaRPr lang="en-US" altLang="zh-CN" sz="1200">
              <a:solidFill>
                <a:prstClr val="black"/>
              </a:solidFill>
              <a:ea typeface="宋体" charset="0"/>
              <a:cs typeface="宋体" charset="0"/>
            </a:endParaRPr>
          </a:p>
        </p:txBody>
      </p:sp>
      <p:sp>
        <p:nvSpPr>
          <p:cNvPr id="65539"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9EC4086B-BF2B-3A42-829D-BD16298D86E0}" type="slidenum">
              <a:rPr lang="zh-CN" altLang="en-US" sz="1200">
                <a:solidFill>
                  <a:prstClr val="black"/>
                </a:solidFill>
                <a:ea typeface="宋体" charset="0"/>
                <a:cs typeface="宋体" charset="0"/>
              </a:rPr>
              <a:pPr algn="r" eaLnBrk="1" fontAlgn="base" hangingPunct="1">
                <a:spcBef>
                  <a:spcPct val="0"/>
                </a:spcBef>
                <a:spcAft>
                  <a:spcPct val="0"/>
                </a:spcAft>
              </a:pPr>
              <a:t>78</a:t>
            </a:fld>
            <a:endParaRPr lang="en-US" altLang="zh-CN" sz="1200">
              <a:solidFill>
                <a:prstClr val="black"/>
              </a:solidFill>
              <a:ea typeface="宋体" charset="0"/>
              <a:cs typeface="宋体" charset="0"/>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F4660F8A-1E17-1F4A-A2A4-511D712BC914}" type="slidenum">
              <a:rPr lang="zh-CN" altLang="en-US" sz="1200">
                <a:solidFill>
                  <a:prstClr val="black"/>
                </a:solidFill>
                <a:ea typeface="宋体" charset="0"/>
                <a:cs typeface="宋体" charset="0"/>
              </a:rPr>
              <a:pPr eaLnBrk="1" hangingPunct="1"/>
              <a:t>79</a:t>
            </a:fld>
            <a:endParaRPr lang="en-US" altLang="zh-CN" sz="1200">
              <a:solidFill>
                <a:prstClr val="black"/>
              </a:solidFill>
              <a:ea typeface="宋体" charset="0"/>
              <a:cs typeface="宋体" charset="0"/>
            </a:endParaRPr>
          </a:p>
        </p:txBody>
      </p:sp>
      <p:sp>
        <p:nvSpPr>
          <p:cNvPr id="67587"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6F069FB1-466B-2942-9CD8-6E1DFD90D94D}" type="slidenum">
              <a:rPr lang="zh-CN" altLang="en-US" sz="1200">
                <a:solidFill>
                  <a:prstClr val="black"/>
                </a:solidFill>
                <a:ea typeface="宋体" charset="0"/>
                <a:cs typeface="宋体" charset="0"/>
              </a:rPr>
              <a:pPr algn="r" eaLnBrk="1" fontAlgn="base" hangingPunct="1">
                <a:spcBef>
                  <a:spcPct val="0"/>
                </a:spcBef>
                <a:spcAft>
                  <a:spcPct val="0"/>
                </a:spcAft>
              </a:pPr>
              <a:t>79</a:t>
            </a:fld>
            <a:endParaRPr lang="en-US" altLang="zh-CN" sz="1200">
              <a:solidFill>
                <a:prstClr val="black"/>
              </a:solidFill>
              <a:ea typeface="宋体" charset="0"/>
              <a:cs typeface="宋体" charset="0"/>
            </a:endParaRPr>
          </a:p>
        </p:txBody>
      </p:sp>
      <p:sp>
        <p:nvSpPr>
          <p:cNvPr id="67588" name="Rectangle 2"/>
          <p:cNvSpPr>
            <a:spLocks noGrp="1" noRot="1" noChangeAspect="1" noChangeArrowheads="1" noTextEdit="1"/>
          </p:cNvSpPr>
          <p:nvPr>
            <p:ph type="sldImg"/>
          </p:nvPr>
        </p:nvSpPr>
        <p:spPr>
          <a:xfrm>
            <a:off x="1144588" y="685800"/>
            <a:ext cx="4568825" cy="3427413"/>
          </a:xfrm>
          <a:ln/>
        </p:spPr>
      </p:sp>
      <p:sp>
        <p:nvSpPr>
          <p:cNvPr id="67589"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4" tIns="45787" rIns="91574" bIns="45787"/>
          <a:lstStyle/>
          <a:p>
            <a:pPr marL="216233" indent="-216233"/>
            <a:r>
              <a:rPr lang="en-US" altLang="zh-CN">
                <a:latin typeface="Times New Roman" charset="0"/>
                <a:ea typeface="ＭＳ Ｐゴシック" charset="0"/>
                <a:cs typeface="ＭＳ Ｐゴシック" charset="0"/>
              </a:rPr>
              <a:t>We here introduce the </a:t>
            </a:r>
            <a:r>
              <a:rPr lang="en-US" altLang="zh-CN" b="1">
                <a:latin typeface="Times New Roman" charset="0"/>
                <a:ea typeface="ＭＳ Ｐゴシック" charset="0"/>
                <a:cs typeface="ＭＳ Ｐゴシック" charset="0"/>
              </a:rPr>
              <a:t>electrical detection mechanism</a:t>
            </a:r>
            <a:r>
              <a:rPr lang="en-US" altLang="zh-CN">
                <a:latin typeface="Times New Roman" charset="0"/>
                <a:ea typeface="ＭＳ Ｐゴシック" charset="0"/>
                <a:cs typeface="ＭＳ Ｐゴシック" charset="0"/>
              </a:rPr>
              <a:t> for digital microfluidic biochips. We use the </a:t>
            </a:r>
            <a:r>
              <a:rPr lang="en-US" altLang="zh-CN" b="1">
                <a:latin typeface="Times New Roman" charset="0"/>
                <a:ea typeface="ＭＳ Ｐゴシック" charset="0"/>
                <a:cs typeface="ＭＳ Ｐゴシック" charset="0"/>
              </a:rPr>
              <a:t>capacitive sensing circuits, and photo diode detector</a:t>
            </a:r>
            <a:r>
              <a:rPr lang="en-US" altLang="zh-CN">
                <a:latin typeface="Times New Roman" charset="0"/>
                <a:ea typeface="ＭＳ Ｐゴシック" charset="0"/>
                <a:cs typeface="ＭＳ Ｐゴシック" charset="0"/>
              </a:rPr>
              <a:t> for the </a:t>
            </a:r>
            <a:r>
              <a:rPr lang="en-US" altLang="zh-CN" b="1">
                <a:latin typeface="Times New Roman" charset="0"/>
                <a:ea typeface="ＭＳ Ｐゴシック" charset="0"/>
                <a:cs typeface="ＭＳ Ｐゴシック" charset="0"/>
              </a:rPr>
              <a:t>detection of outcome droplet</a:t>
            </a:r>
            <a:r>
              <a:rPr lang="en-US" altLang="zh-CN">
                <a:latin typeface="Times New Roman" charset="0"/>
                <a:ea typeface="ＭＳ Ｐゴシック" charset="0"/>
                <a:cs typeface="ＭＳ Ｐゴシック" charset="0"/>
              </a:rPr>
              <a:t>. </a:t>
            </a:r>
          </a:p>
          <a:p>
            <a:pPr marL="216233" indent="-216233">
              <a:buFontTx/>
              <a:buAutoNum type="arabicPeriod"/>
            </a:pPr>
            <a:r>
              <a:rPr lang="en-US" altLang="zh-CN">
                <a:latin typeface="Times New Roman" charset="0"/>
                <a:ea typeface="ＭＳ Ｐゴシック" charset="0"/>
                <a:cs typeface="ＭＳ Ｐゴシック" charset="0"/>
              </a:rPr>
              <a:t>We use the </a:t>
            </a:r>
            <a:r>
              <a:rPr lang="en-US" altLang="zh-CN" b="1">
                <a:latin typeface="Times New Roman" charset="0"/>
                <a:ea typeface="ＭＳ Ｐゴシック" charset="0"/>
                <a:cs typeface="ＭＳ Ｐゴシック" charset="0"/>
              </a:rPr>
              <a:t>capacitive sensing circuits</a:t>
            </a:r>
            <a:r>
              <a:rPr lang="en-US" altLang="zh-CN">
                <a:latin typeface="Times New Roman" charset="0"/>
                <a:ea typeface="ＭＳ Ｐゴシック" charset="0"/>
                <a:cs typeface="ＭＳ Ｐゴシック" charset="0"/>
              </a:rPr>
              <a:t> for the </a:t>
            </a:r>
            <a:r>
              <a:rPr lang="en-US" altLang="zh-CN" b="1">
                <a:latin typeface="Times New Roman" charset="0"/>
                <a:ea typeface="ＭＳ Ｐゴシック" charset="0"/>
                <a:cs typeface="ＭＳ Ｐゴシック" charset="0"/>
              </a:rPr>
              <a:t>detection of outcome droplet</a:t>
            </a:r>
            <a:r>
              <a:rPr lang="en-US" altLang="zh-CN">
                <a:latin typeface="Times New Roman" charset="0"/>
                <a:ea typeface="ＭＳ Ｐゴシック" charset="0"/>
                <a:cs typeface="ＭＳ Ｐゴシック" charset="0"/>
              </a:rPr>
              <a:t>. </a:t>
            </a:r>
          </a:p>
          <a:p>
            <a:pPr marL="216233" indent="-216233"/>
            <a:r>
              <a:rPr lang="en-US" altLang="zh-CN">
                <a:latin typeface="Times New Roman" charset="0"/>
                <a:ea typeface="ＭＳ Ｐゴシック" charset="0"/>
                <a:cs typeface="ＭＳ Ｐゴシック" charset="0"/>
              </a:rPr>
              <a:t>   Principle: It </a:t>
            </a:r>
            <a:r>
              <a:rPr lang="en-US" altLang="zh-CN" sz="600">
                <a:latin typeface="Arial" charset="0"/>
                <a:ea typeface="ＭＳ Ｐゴシック" charset="0"/>
                <a:cs typeface="ＭＳ Ｐゴシック" charset="0"/>
              </a:rPr>
              <a:t>reflects the </a:t>
            </a:r>
            <a:r>
              <a:rPr lang="en-US" altLang="zh-CN" sz="600" b="1">
                <a:latin typeface="Arial" charset="0"/>
                <a:ea typeface="ＭＳ Ｐゴシック" charset="0"/>
                <a:cs typeface="ＭＳ Ｐゴシック" charset="0"/>
              </a:rPr>
              <a:t>capacitive changes</a:t>
            </a:r>
            <a:r>
              <a:rPr lang="en-US" altLang="zh-CN" sz="600">
                <a:latin typeface="Arial" charset="0"/>
                <a:ea typeface="ＭＳ Ｐゴシック" charset="0"/>
                <a:cs typeface="ＭＳ Ｐゴシック" charset="0"/>
              </a:rPr>
              <a:t> in </a:t>
            </a:r>
            <a:r>
              <a:rPr lang="en-US" altLang="zh-CN" sz="600" b="1">
                <a:latin typeface="Arial" charset="0"/>
                <a:ea typeface="ＭＳ Ｐゴシック" charset="0"/>
                <a:cs typeface="ＭＳ Ｐゴシック" charset="0"/>
              </a:rPr>
              <a:t>electrical signals</a:t>
            </a:r>
            <a:r>
              <a:rPr lang="en-US" altLang="zh-CN" sz="600">
                <a:latin typeface="Arial" charset="0"/>
                <a:ea typeface="ＭＳ Ｐゴシック" charset="0"/>
                <a:cs typeface="ＭＳ Ｐゴシック" charset="0"/>
              </a:rPr>
              <a:t>. </a:t>
            </a:r>
            <a:r>
              <a:rPr lang="en-US" altLang="zh-CN">
                <a:latin typeface="Times New Roman" charset="0"/>
                <a:ea typeface="ＭＳ Ｐゴシック" charset="0"/>
                <a:cs typeface="ＭＳ Ｐゴシック" charset="0"/>
              </a:rPr>
              <a:t>After reading outcome droplets </a:t>
            </a:r>
            <a:r>
              <a:rPr lang="en-US" altLang="zh-CN" b="1">
                <a:latin typeface="Times New Roman" charset="0"/>
                <a:ea typeface="ＭＳ Ｐゴシック" charset="0"/>
                <a:cs typeface="ＭＳ Ｐゴシック" charset="0"/>
              </a:rPr>
              <a:t>serially</a:t>
            </a:r>
            <a:r>
              <a:rPr lang="en-US" altLang="zh-CN">
                <a:latin typeface="Times New Roman" charset="0"/>
                <a:ea typeface="ＭＳ Ｐゴシック" charset="0"/>
                <a:cs typeface="ＭＳ Ｐゴシック" charset="0"/>
              </a:rPr>
              <a:t> in the sink electrode, the capacitive </a:t>
            </a:r>
          </a:p>
          <a:p>
            <a:pPr marL="216233" indent="-216233"/>
            <a:r>
              <a:rPr lang="en-US" altLang="zh-CN">
                <a:latin typeface="Times New Roman" charset="0"/>
                <a:ea typeface="ＭＳ Ｐゴシック" charset="0"/>
                <a:cs typeface="ＭＳ Ｐゴシック" charset="0"/>
              </a:rPr>
              <a:t>                 sensing circuit generates a </a:t>
            </a:r>
            <a:r>
              <a:rPr lang="en-US" altLang="zh-CN" b="1">
                <a:latin typeface="Times New Roman" charset="0"/>
                <a:ea typeface="ＭＳ Ｐゴシック" charset="0"/>
                <a:cs typeface="ＭＳ Ｐゴシック" charset="0"/>
              </a:rPr>
              <a:t>periodic square-waveform</a:t>
            </a:r>
            <a:r>
              <a:rPr lang="en-US" altLang="zh-CN">
                <a:latin typeface="Times New Roman" charset="0"/>
                <a:ea typeface="ＭＳ Ｐゴシック" charset="0"/>
                <a:cs typeface="ＭＳ Ｐゴシック" charset="0"/>
              </a:rPr>
              <a:t> corresponding to the detection of these droplets.</a:t>
            </a:r>
          </a:p>
          <a:p>
            <a:pPr marL="216233" indent="-216233"/>
            <a:r>
              <a:rPr lang="en-US" altLang="zh-CN">
                <a:latin typeface="Times New Roman" charset="0"/>
                <a:ea typeface="ＭＳ Ｐゴシック" charset="0"/>
                <a:cs typeface="ＭＳ Ｐゴシック" charset="0"/>
              </a:rPr>
              <a:t>   Two Drawbacks: </a:t>
            </a:r>
          </a:p>
          <a:p>
            <a:pPr marL="216233" indent="-216233"/>
            <a:r>
              <a:rPr lang="en-US" altLang="zh-CN">
                <a:latin typeface="Times New Roman" charset="0"/>
                <a:ea typeface="ＭＳ Ｐゴシック" charset="0"/>
                <a:cs typeface="ＭＳ Ｐゴシック" charset="0"/>
              </a:rPr>
              <a:t>   (1) The </a:t>
            </a:r>
            <a:r>
              <a:rPr lang="en-US" altLang="zh-CN" b="1">
                <a:latin typeface="Times New Roman" charset="0"/>
                <a:ea typeface="ＭＳ Ｐゴシック" charset="0"/>
                <a:cs typeface="ＭＳ Ｐゴシック" charset="0"/>
              </a:rPr>
              <a:t>reading</a:t>
            </a:r>
            <a:r>
              <a:rPr lang="en-US" altLang="zh-CN">
                <a:latin typeface="Times New Roman" charset="0"/>
                <a:ea typeface="ＭＳ Ｐゴシック" charset="0"/>
                <a:cs typeface="ＭＳ Ｐゴシック" charset="0"/>
              </a:rPr>
              <a:t> of test outcomes and the </a:t>
            </a:r>
            <a:r>
              <a:rPr lang="en-US" altLang="zh-CN" b="1">
                <a:latin typeface="Times New Roman" charset="0"/>
                <a:ea typeface="ＭＳ Ｐゴシック" charset="0"/>
                <a:cs typeface="ＭＳ Ｐゴシック" charset="0"/>
              </a:rPr>
              <a:t>analysis</a:t>
            </a:r>
            <a:r>
              <a:rPr lang="en-US" altLang="zh-CN">
                <a:latin typeface="Times New Roman" charset="0"/>
                <a:ea typeface="ＭＳ Ｐゴシック" charset="0"/>
                <a:cs typeface="ＭＳ Ｐゴシック" charset="0"/>
              </a:rPr>
              <a:t> of pulse sequences </a:t>
            </a:r>
            <a:r>
              <a:rPr lang="en-US" altLang="zh-CN" b="1">
                <a:latin typeface="Times New Roman" charset="0"/>
                <a:ea typeface="ＭＳ Ｐゴシック" charset="0"/>
                <a:cs typeface="ＭＳ Ｐゴシック" charset="0"/>
              </a:rPr>
              <a:t>increase test time</a:t>
            </a:r>
            <a:r>
              <a:rPr lang="en-US" altLang="zh-CN">
                <a:latin typeface="Times New Roman" charset="0"/>
                <a:ea typeface="ＭＳ Ｐゴシック" charset="0"/>
                <a:cs typeface="ＭＳ Ｐゴシック" charset="0"/>
              </a:rPr>
              <a:t>; </a:t>
            </a:r>
          </a:p>
          <a:p>
            <a:pPr marL="216233" indent="-216233"/>
            <a:r>
              <a:rPr lang="en-US" altLang="zh-CN">
                <a:latin typeface="Times New Roman" charset="0"/>
                <a:ea typeface="ＭＳ Ｐゴシック" charset="0"/>
                <a:cs typeface="ＭＳ Ｐゴシック" charset="0"/>
              </a:rPr>
              <a:t>   (2) The latter procedure is especially prone to errors arising from </a:t>
            </a:r>
            <a:r>
              <a:rPr lang="en-US" altLang="zh-CN" b="1">
                <a:latin typeface="Times New Roman" charset="0"/>
                <a:ea typeface="ＭＳ Ｐゴシック" charset="0"/>
                <a:cs typeface="ＭＳ Ｐゴシック" charset="0"/>
              </a:rPr>
              <a:t>inaccuracies in sensor calibration</a:t>
            </a:r>
            <a:r>
              <a:rPr lang="en-US" altLang="zh-CN">
                <a:latin typeface="Times New Roman" charset="0"/>
                <a:ea typeface="ＭＳ Ｐゴシック" charset="0"/>
                <a:cs typeface="ＭＳ Ｐゴシック" charset="0"/>
              </a:rPr>
              <a:t>.</a:t>
            </a:r>
          </a:p>
          <a:p>
            <a:pPr marL="216233" indent="-216233"/>
            <a:r>
              <a:rPr lang="en-US" altLang="zh-CN">
                <a:latin typeface="Times New Roman" charset="0"/>
                <a:ea typeface="ＭＳ Ｐゴシック" charset="0"/>
                <a:cs typeface="ＭＳ Ｐゴシック" charset="0"/>
              </a:rPr>
              <a:t>2. We also use the </a:t>
            </a:r>
            <a:r>
              <a:rPr lang="en-US" altLang="zh-CN" b="1">
                <a:latin typeface="Times New Roman" charset="0"/>
                <a:ea typeface="ＭＳ Ｐゴシック" charset="0"/>
                <a:cs typeface="ＭＳ Ｐゴシック" charset="0"/>
              </a:rPr>
              <a:t>photo-diode detector</a:t>
            </a:r>
          </a:p>
          <a:p>
            <a:pPr marL="216233" indent="-216233"/>
            <a:r>
              <a:rPr lang="en-US" altLang="zh-CN" b="1">
                <a:latin typeface="Times New Roman" charset="0"/>
                <a:ea typeface="ＭＳ Ｐゴシック" charset="0"/>
                <a:cs typeface="ＭＳ Ｐゴシック" charset="0"/>
              </a:rPr>
              <a:t>    </a:t>
            </a:r>
            <a:r>
              <a:rPr lang="en-US" altLang="zh-CN">
                <a:latin typeface="Times New Roman" charset="0"/>
                <a:ea typeface="ＭＳ Ｐゴシック" charset="0"/>
                <a:cs typeface="ＭＳ Ｐゴシック" charset="0"/>
              </a:rPr>
              <a:t>composed of a photo-diode and LED, that is easy to setup;</a:t>
            </a:r>
          </a:p>
          <a:p>
            <a:pPr marL="216233" indent="-216233"/>
            <a:r>
              <a:rPr lang="en-US" altLang="zh-CN">
                <a:latin typeface="Times New Roman" charset="0"/>
                <a:ea typeface="ＭＳ Ｐゴシック" charset="0"/>
                <a:cs typeface="ＭＳ Ｐゴシック" charset="0"/>
              </a:rPr>
              <a:t>    produce a pulse corresponding to the detection of the outcome droplet.</a:t>
            </a:r>
          </a:p>
          <a:p>
            <a:pPr marL="216233" indent="-216233"/>
            <a:r>
              <a:rPr lang="en-US" altLang="zh-CN">
                <a:latin typeface="Times New Roman" charset="0"/>
                <a:ea typeface="ＭＳ Ｐゴシック" charset="0"/>
                <a:cs typeface="ＭＳ Ｐゴシック" charset="0"/>
              </a:rPr>
              <a:t>    One Drawback: long detection time: 30 secs.</a:t>
            </a:r>
          </a:p>
          <a:p>
            <a:pPr marL="216233" indent="-216233"/>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97D73921-48AC-6A47-BD1D-2EFAD3E03FB2}" type="slidenum">
              <a:rPr lang="en-US"/>
              <a:pPr/>
              <a:t>15</a:t>
            </a:fld>
            <a:endParaRPr lang="en-US"/>
          </a:p>
        </p:txBody>
      </p:sp>
      <p:sp>
        <p:nvSpPr>
          <p:cNvPr id="78849"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78850"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4735CFFB-1666-E244-AFA1-744F7A2938BE}" type="slidenum">
              <a:rPr lang="zh-CN" altLang="en-US" sz="1200">
                <a:solidFill>
                  <a:prstClr val="black"/>
                </a:solidFill>
                <a:ea typeface="宋体" charset="0"/>
                <a:cs typeface="宋体" charset="0"/>
              </a:rPr>
              <a:pPr eaLnBrk="1" hangingPunct="1"/>
              <a:t>84</a:t>
            </a:fld>
            <a:endParaRPr lang="en-US" altLang="zh-CN" sz="1200">
              <a:solidFill>
                <a:prstClr val="black"/>
              </a:solidFill>
              <a:ea typeface="宋体" charset="0"/>
              <a:cs typeface="宋体" charset="0"/>
            </a:endParaRPr>
          </a:p>
        </p:txBody>
      </p:sp>
      <p:sp>
        <p:nvSpPr>
          <p:cNvPr id="69635"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5E8A5E1F-9D40-AD4C-8A29-338F5E45BE78}" type="slidenum">
              <a:rPr lang="zh-CN" altLang="en-US" sz="1200">
                <a:solidFill>
                  <a:prstClr val="black"/>
                </a:solidFill>
                <a:ea typeface="宋体" charset="0"/>
                <a:cs typeface="宋体" charset="0"/>
              </a:rPr>
              <a:pPr algn="r" eaLnBrk="1" fontAlgn="base" hangingPunct="1">
                <a:spcBef>
                  <a:spcPct val="0"/>
                </a:spcBef>
                <a:spcAft>
                  <a:spcPct val="0"/>
                </a:spcAft>
              </a:pPr>
              <a:t>84</a:t>
            </a:fld>
            <a:endParaRPr lang="en-US" altLang="zh-CN" sz="1200">
              <a:solidFill>
                <a:prstClr val="black"/>
              </a:solidFill>
              <a:ea typeface="宋体" charset="0"/>
              <a:cs typeface="宋体" charset="0"/>
            </a:endParaRPr>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21F199E7-442E-D14F-99FE-850A7E83C3A6}" type="slidenum">
              <a:rPr lang="zh-CN" altLang="en-US" sz="1200">
                <a:solidFill>
                  <a:prstClr val="black"/>
                </a:solidFill>
                <a:ea typeface="宋体" charset="0"/>
                <a:cs typeface="宋体" charset="0"/>
              </a:rPr>
              <a:pPr eaLnBrk="1" hangingPunct="1"/>
              <a:t>85</a:t>
            </a:fld>
            <a:endParaRPr lang="en-US" altLang="zh-CN" sz="1200">
              <a:solidFill>
                <a:prstClr val="black"/>
              </a:solidFill>
              <a:ea typeface="宋体" charset="0"/>
              <a:cs typeface="宋体" charset="0"/>
            </a:endParaRPr>
          </a:p>
        </p:txBody>
      </p:sp>
      <p:sp>
        <p:nvSpPr>
          <p:cNvPr id="71683"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665B5BBE-67D4-724A-A92C-BCCC02B4A540}" type="slidenum">
              <a:rPr lang="zh-CN" altLang="en-US" sz="1200">
                <a:solidFill>
                  <a:prstClr val="black"/>
                </a:solidFill>
                <a:ea typeface="宋体" charset="0"/>
                <a:cs typeface="宋体" charset="0"/>
              </a:rPr>
              <a:pPr algn="r" eaLnBrk="1" fontAlgn="base" hangingPunct="1">
                <a:spcBef>
                  <a:spcPct val="0"/>
                </a:spcBef>
                <a:spcAft>
                  <a:spcPct val="0"/>
                </a:spcAft>
              </a:pPr>
              <a:t>85</a:t>
            </a:fld>
            <a:endParaRPr lang="en-US" altLang="zh-CN" sz="1200">
              <a:solidFill>
                <a:prstClr val="black"/>
              </a:solidFill>
              <a:ea typeface="宋体" charset="0"/>
              <a:cs typeface="宋体"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D1007F72-EBA1-4642-AC9C-BB5237F185F3}" type="slidenum">
              <a:rPr lang="zh-CN" altLang="en-US" sz="1200">
                <a:solidFill>
                  <a:prstClr val="black"/>
                </a:solidFill>
                <a:ea typeface="宋体" charset="0"/>
                <a:cs typeface="宋体" charset="0"/>
              </a:rPr>
              <a:pPr eaLnBrk="1" hangingPunct="1"/>
              <a:t>86</a:t>
            </a:fld>
            <a:endParaRPr lang="en-US" altLang="zh-CN" sz="1200">
              <a:solidFill>
                <a:prstClr val="black"/>
              </a:solidFill>
              <a:ea typeface="宋体" charset="0"/>
              <a:cs typeface="宋体" charset="0"/>
            </a:endParaRPr>
          </a:p>
        </p:txBody>
      </p:sp>
      <p:sp>
        <p:nvSpPr>
          <p:cNvPr id="73731"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ED0D9A5B-7E58-5340-9BA3-9B2463AB7CF4}" type="slidenum">
              <a:rPr lang="zh-CN" altLang="en-US" sz="1200">
                <a:solidFill>
                  <a:prstClr val="black"/>
                </a:solidFill>
                <a:ea typeface="宋体" charset="0"/>
                <a:cs typeface="宋体" charset="0"/>
              </a:rPr>
              <a:pPr algn="r" eaLnBrk="1" fontAlgn="base" hangingPunct="1">
                <a:spcBef>
                  <a:spcPct val="0"/>
                </a:spcBef>
                <a:spcAft>
                  <a:spcPct val="0"/>
                </a:spcAft>
              </a:pPr>
              <a:t>86</a:t>
            </a:fld>
            <a:endParaRPr lang="en-US" altLang="zh-CN" sz="1200">
              <a:solidFill>
                <a:prstClr val="black"/>
              </a:solidFill>
              <a:ea typeface="宋体" charset="0"/>
              <a:cs typeface="宋体" charset="0"/>
            </a:endParaRPr>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eaLnBrk="0" hangingPunct="0">
              <a:defRPr sz="1900">
                <a:solidFill>
                  <a:schemeClr val="tx1"/>
                </a:solidFill>
                <a:latin typeface="Arial" charset="0"/>
                <a:ea typeface="ＭＳ Ｐゴシック" charset="0"/>
                <a:cs typeface="ＭＳ Ｐゴシック" charset="0"/>
              </a:defRPr>
            </a:lvl1pPr>
            <a:lvl2pPr marL="35879619" indent="-35447153" defTabSz="915986"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379F4FD4-7225-B84A-9995-4D63112C11BA}" type="slidenum">
              <a:rPr lang="zh-CN" altLang="en-US" sz="1200">
                <a:solidFill>
                  <a:prstClr val="black"/>
                </a:solidFill>
                <a:ea typeface="宋体" charset="0"/>
                <a:cs typeface="宋体" charset="0"/>
              </a:rPr>
              <a:pPr eaLnBrk="1" hangingPunct="1"/>
              <a:t>87</a:t>
            </a:fld>
            <a:endParaRPr lang="en-US" altLang="zh-CN" sz="1200">
              <a:solidFill>
                <a:prstClr val="black"/>
              </a:solidFill>
              <a:ea typeface="宋体" charset="0"/>
              <a:cs typeface="宋体" charset="0"/>
            </a:endParaRPr>
          </a:p>
        </p:txBody>
      </p:sp>
      <p:sp>
        <p:nvSpPr>
          <p:cNvPr id="88067" name="Rectangle 7"/>
          <p:cNvSpPr txBox="1">
            <a:spLocks noGrp="1" noChangeArrowheads="1"/>
          </p:cNvSpPr>
          <p:nvPr/>
        </p:nvSpPr>
        <p:spPr bwMode="auto">
          <a:xfrm>
            <a:off x="3885903" y="8713107"/>
            <a:ext cx="2972097" cy="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88" tIns="45794" rIns="91588" bIns="45794" anchor="b"/>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eaLnBrk="1" fontAlgn="base" hangingPunct="1">
              <a:spcBef>
                <a:spcPct val="0"/>
              </a:spcBef>
              <a:spcAft>
                <a:spcPct val="0"/>
              </a:spcAft>
            </a:pPr>
            <a:fld id="{D00FC930-4F80-934D-9B52-75F61ADE383E}" type="slidenum">
              <a:rPr lang="zh-CN" altLang="en-US" sz="1200">
                <a:solidFill>
                  <a:prstClr val="black"/>
                </a:solidFill>
                <a:ea typeface="宋体" charset="0"/>
                <a:cs typeface="宋体" charset="0"/>
              </a:rPr>
              <a:pPr algn="r" eaLnBrk="1" fontAlgn="base" hangingPunct="1">
                <a:spcBef>
                  <a:spcPct val="0"/>
                </a:spcBef>
                <a:spcAft>
                  <a:spcPct val="0"/>
                </a:spcAft>
              </a:pPr>
              <a:t>87</a:t>
            </a:fld>
            <a:endParaRPr lang="en-US" altLang="zh-CN" sz="1200">
              <a:solidFill>
                <a:prstClr val="black"/>
              </a:solidFill>
              <a:ea typeface="宋体" charset="0"/>
              <a:cs typeface="宋体" charset="0"/>
            </a:endParaRPr>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eaLnBrk="0" hangingPunct="0">
              <a:defRPr sz="2000">
                <a:solidFill>
                  <a:schemeClr val="tx1"/>
                </a:solidFill>
                <a:latin typeface="Arial" charset="0"/>
                <a:ea typeface="ＭＳ Ｐゴシック" charset="0"/>
                <a:cs typeface="ＭＳ Ｐゴシック" charset="0"/>
              </a:defRPr>
            </a:lvl1pPr>
            <a:lvl2pPr marL="37931725" indent="-37474525" defTabSz="96837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91AE04E-33D2-8844-89AB-AA82AE61B3F2}" type="slidenum">
              <a:rPr lang="en-US" sz="1300">
                <a:solidFill>
                  <a:prstClr val="black"/>
                </a:solidFill>
              </a:rPr>
              <a:pPr eaLnBrk="1" hangingPunct="1"/>
              <a:t>88</a:t>
            </a:fld>
            <a:endParaRPr lang="en-US" sz="1300">
              <a:solidFill>
                <a:prstClr val="black"/>
              </a:solidFill>
            </a:endParaRPr>
          </a:p>
        </p:txBody>
      </p:sp>
      <p:sp>
        <p:nvSpPr>
          <p:cNvPr id="64515" name="Rectangle 2"/>
          <p:cNvSpPr>
            <a:spLocks noGrp="1" noRot="1" noChangeAspect="1" noChangeArrowheads="1" noTextEdit="1"/>
          </p:cNvSpPr>
          <p:nvPr>
            <p:ph type="sldImg"/>
          </p:nvPr>
        </p:nvSpPr>
        <p:spPr>
          <a:xfrm>
            <a:off x="1144588" y="685800"/>
            <a:ext cx="4570412" cy="3427413"/>
          </a:xfrm>
          <a:ln/>
        </p:spPr>
      </p:sp>
      <p:sp>
        <p:nvSpPr>
          <p:cNvPr id="64516" name="Rectangle 3"/>
          <p:cNvSpPr>
            <a:spLocks noGrp="1" noChangeArrowheads="1"/>
          </p:cNvSpPr>
          <p:nvPr>
            <p:ph type="body" idx="1"/>
          </p:nvPr>
        </p:nvSpPr>
        <p:spPr>
          <a:xfrm>
            <a:off x="913805" y="4343703"/>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just"/>
            <a:endParaRPr lang="en-US">
              <a:solidFill>
                <a:srgbClr val="FFFF99"/>
              </a:solidFill>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9B1EC-E048-5141-AA03-5C8EE5576772}" type="slidenum">
              <a:rPr lang="en-US">
                <a:solidFill>
                  <a:prstClr val="white"/>
                </a:solidFill>
              </a:rPr>
              <a:pPr/>
              <a:t>89</a:t>
            </a:fld>
            <a:endParaRPr lang="en-US">
              <a:solidFill>
                <a:prstClr val="white"/>
              </a:solidFill>
            </a:endParaRPr>
          </a:p>
        </p:txBody>
      </p:sp>
      <p:sp>
        <p:nvSpPr>
          <p:cNvPr id="438274" name="Rectangle 2"/>
          <p:cNvSpPr>
            <a:spLocks noGrp="1" noRot="1" noChangeAspect="1" noChangeArrowheads="1" noTextEdit="1"/>
          </p:cNvSpPr>
          <p:nvPr>
            <p:ph type="sldImg"/>
          </p:nvPr>
        </p:nvSpPr>
        <p:spPr>
          <a:xfrm>
            <a:off x="1149350" y="695325"/>
            <a:ext cx="4518025" cy="3389313"/>
          </a:xfrm>
          <a:ln/>
          <a:extLst>
            <a:ext uri="{FAA26D3D-D897-4be2-8F04-BA451C77F1D7}">
              <ma14:placeholderFlag xmlns:ma14="http://schemas.microsoft.com/office/mac/drawingml/2011/main" val="1"/>
            </a:ext>
          </a:extLst>
        </p:spPr>
      </p:sp>
      <p:sp>
        <p:nvSpPr>
          <p:cNvPr id="438275" name="Rectangle 3"/>
          <p:cNvSpPr>
            <a:spLocks noGrp="1" noChangeArrowheads="1"/>
          </p:cNvSpPr>
          <p:nvPr>
            <p:ph type="body" idx="1"/>
          </p:nvPr>
        </p:nvSpPr>
        <p:spPr/>
        <p:txBody>
          <a:bodyPr/>
          <a:lstStyle/>
          <a:p>
            <a:r>
              <a:rPr lang="en-US"/>
              <a:t>In my thesis research, I propose a top-down methodology to support system-level design-automation for digital microfluidic biochips. This automation tool can be used in biochip design phase, manufacturing phase and operation phase. This figure illustrates the flow of the proposed method. First we can obtain </a:t>
            </a:r>
            <a:r>
              <a:rPr lang="en-US">
                <a:cs typeface="Times New Roman" charset="0"/>
              </a:rPr>
              <a:t>a behavioral graph model for a bioassay from its protocol directly. Or we can use a high-level language such as SystemC to describe the bioassay, then we generate a graph model from SystemC model. This systemC model can also be used for behavioral-level simulation. This work has been done by Dr. Tianhao Zhang. </a:t>
            </a:r>
            <a:r>
              <a:rPr lang="en-US" altLang="zh-CN">
                <a:ea typeface="宋体" charset="0"/>
                <a:cs typeface="宋体" charset="0"/>
              </a:rPr>
              <a:t>Next, architectural-level synthesis is used to generate a macroscopic structure of the biochip; this structure is analogous to a structural RTL model in electronic CAD. In this phase, bioassay operations are binding to functional resources and also then scheduled. Then, geometry-level synthesis creates a physical representation at a 2-D geometrical level. This 2-D layout of the biochip consist of the configuration of the microfluidic array, locations of reservoirs and dispensing ports, and other geometric details. To support self test, we can also design test hardware and generate a test plan in this phase.  Note that a microfluidic module library will be provided to synthesis procedures. They have information on appropriate modules and components. We can build and update this library by using experimental data from Prof. Fair and his students. And also, we can generate a 3-D geometrical model from this 2-D layout to support physical-level simulation. This simulation work is being invesitgated by Dr. Jun Zeng at Coventor. After the physical verification, this biochip design will be sent to be fabricated. In the manufacturing phase, we will use testing techniques to the fabricated biochip just after its fabrication. If this biochip is fault-free, it will be delivered to the biochip user. If not, we try to apply reconfiguration techniques to bypass the faulty cells. Synthesis techniques will be used to re-schedule the bioassay and re-place modules. If this reconfiguration succeed, this faulty biochip can still be used. Otherwise, it will be discarded. Clearly this reconfiguration technique increase the yield of biochip. Finally, in operation phase, in order to ensure high reliability, we need to perform field testing. If some cells become faulty during the operation, we try to use dynamic reconfiguration technique to avoid them to keep the right functionality. This will increase the life-time of biochip. The key issues in the proposed synthesis, testing and reconfiguration techniques form my thesis research work.</a:t>
            </a:r>
            <a:endParaRPr lang="en-US">
              <a:ea typeface="宋体" charset="0"/>
              <a:cs typeface="宋体"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466ADD0-82D1-4B4E-A8D9-86D1D0F0FEBF}" type="slidenum">
              <a:rPr lang="en-US"/>
              <a:pPr/>
              <a:t>90</a:t>
            </a:fld>
            <a:endParaRPr lang="en-US"/>
          </a:p>
        </p:txBody>
      </p:sp>
      <p:sp>
        <p:nvSpPr>
          <p:cNvPr id="23555" name="Text Box 2"/>
          <p:cNvSpPr>
            <a:spLocks noGrp="1" noRot="1" noChangeAspect="1" noChangeArrowheads="1" noTextEdit="1"/>
          </p:cNvSpPr>
          <p:nvPr>
            <p:ph type="sldImg"/>
          </p:nvPr>
        </p:nvSpPr>
        <p:spPr>
          <a:xfrm>
            <a:off x="1143000" y="693738"/>
            <a:ext cx="4572000" cy="3429000"/>
          </a:xfrm>
          <a:ln/>
        </p:spPr>
      </p:sp>
      <p:sp>
        <p:nvSpPr>
          <p:cNvPr id="23556" name="Text Box 3"/>
          <p:cNvSpPr>
            <a:spLocks noGrp="1" noChangeArrowheads="1"/>
          </p:cNvSpPr>
          <p:nvPr>
            <p:ph type="body" idx="1"/>
          </p:nvPr>
        </p:nvSpPr>
        <p:spPr>
          <a:xfrm>
            <a:off x="685800" y="4342223"/>
            <a:ext cx="5488018" cy="4032904"/>
          </a:xfrm>
          <a:noFill/>
          <a:ln/>
        </p:spPr>
        <p:txBody>
          <a:bodyPr wrap="none" anchor="ct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4558786D-44B7-1442-BD83-809F17BCE60E}" type="slidenum">
              <a:rPr lang="en-US"/>
              <a:pPr/>
              <a:t>16</a:t>
            </a:fld>
            <a:endParaRPr lang="en-US"/>
          </a:p>
        </p:txBody>
      </p:sp>
      <p:sp>
        <p:nvSpPr>
          <p:cNvPr id="79873"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79874"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6"/>
          <p:cNvSpPr>
            <a:spLocks noGrp="1" noChangeArrowheads="1"/>
          </p:cNvSpPr>
          <p:nvPr>
            <p:ph type="sldNum"/>
          </p:nvPr>
        </p:nvSpPr>
        <p:spPr>
          <a:ln/>
        </p:spPr>
        <p:txBody>
          <a:bodyPr/>
          <a:lstStyle/>
          <a:p>
            <a:fld id="{082EF8AA-DD62-6149-AE0A-53105BFF5568}" type="slidenum">
              <a:rPr lang="en-US"/>
              <a:pPr/>
              <a:t>17</a:t>
            </a:fld>
            <a:endParaRPr lang="en-US"/>
          </a:p>
        </p:txBody>
      </p:sp>
      <p:sp>
        <p:nvSpPr>
          <p:cNvPr id="80897" name="Text Box 1"/>
          <p:cNvSpPr txBox="1">
            <a:spLocks noChangeArrowheads="1"/>
          </p:cNvSpPr>
          <p:nvPr/>
        </p:nvSpPr>
        <p:spPr bwMode="auto">
          <a:xfrm>
            <a:off x="1143269" y="686278"/>
            <a:ext cx="4566617" cy="3422557"/>
          </a:xfrm>
          <a:prstGeom prst="rect">
            <a:avLst/>
          </a:prstGeom>
          <a:solidFill>
            <a:srgbClr val="FFFFFF"/>
          </a:solidFill>
          <a:ln w="9360">
            <a:solidFill>
              <a:srgbClr val="000000"/>
            </a:solidFill>
            <a:miter lim="800000"/>
            <a:headEnd/>
            <a:tailEnd/>
          </a:ln>
          <a:effectLst/>
        </p:spPr>
        <p:txBody>
          <a:bodyPr wrap="none" anchor="ctr">
            <a:prstTxWarp prst="textNoShape">
              <a:avLst/>
            </a:prstTxWarp>
          </a:bodyPr>
          <a:lstStyle/>
          <a:p>
            <a:endParaRPr lang="en-US"/>
          </a:p>
        </p:txBody>
      </p:sp>
      <p:sp>
        <p:nvSpPr>
          <p:cNvPr id="80898" name="Text Box 2"/>
          <p:cNvSpPr txBox="1">
            <a:spLocks noGrp="1" noChangeArrowheads="1"/>
          </p:cNvSpPr>
          <p:nvPr>
            <p:ph type="body"/>
          </p:nvPr>
        </p:nvSpPr>
        <p:spPr bwMode="auto">
          <a:xfrm>
            <a:off x="686285" y="4342995"/>
            <a:ext cx="5454750" cy="4086744"/>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DTU-DK-A1"/>
          <p:cNvPicPr>
            <a:picLocks noChangeAspect="1" noChangeArrowheads="1"/>
          </p:cNvPicPr>
          <p:nvPr/>
        </p:nvPicPr>
        <p:blipFill>
          <a:blip r:embed="rId2"/>
          <a:srcRect l="78432"/>
          <a:stretch>
            <a:fillRect/>
          </a:stretch>
        </p:blipFill>
        <p:spPr bwMode="auto">
          <a:xfrm>
            <a:off x="8597900" y="82550"/>
            <a:ext cx="479425" cy="533400"/>
          </a:xfrm>
          <a:prstGeom prst="rect">
            <a:avLst/>
          </a:prstGeom>
          <a:noFill/>
          <a:ln w="9525">
            <a:noFill/>
            <a:miter lim="800000"/>
            <a:headEnd/>
            <a:tailEnd/>
          </a:ln>
        </p:spPr>
      </p:pic>
      <p:pic>
        <p:nvPicPr>
          <p:cNvPr id="5" name="Picture 12" descr="DTU frise RGB"/>
          <p:cNvPicPr>
            <a:picLocks noChangeAspect="1" noChangeArrowheads="1"/>
          </p:cNvPicPr>
          <p:nvPr/>
        </p:nvPicPr>
        <p:blipFill>
          <a:blip r:embed="rId3"/>
          <a:srcRect r="25990"/>
          <a:stretch>
            <a:fillRect/>
          </a:stretch>
        </p:blipFill>
        <p:spPr bwMode="auto">
          <a:xfrm>
            <a:off x="4432300" y="4191000"/>
            <a:ext cx="4711700" cy="2338388"/>
          </a:xfrm>
          <a:prstGeom prst="rect">
            <a:avLst/>
          </a:prstGeom>
          <a:noFill/>
          <a:ln w="9525">
            <a:noFill/>
            <a:miter lim="800000"/>
            <a:headEnd/>
            <a:tailEnd/>
          </a:ln>
        </p:spPr>
      </p:pic>
      <p:pic>
        <p:nvPicPr>
          <p:cNvPr id="6" name="Picture 22" descr="C:\Users\cls\Desktop\DTU_ppt\Til PAW\DTU_LOGOS\Done\DTU Informatik A UK.png"/>
          <p:cNvPicPr>
            <a:picLocks noChangeAspect="1" noChangeArrowheads="1"/>
          </p:cNvPicPr>
          <p:nvPr/>
        </p:nvPicPr>
        <p:blipFill>
          <a:blip r:embed="rId4"/>
          <a:srcRect l="10336" t="34251" b="14568"/>
          <a:stretch>
            <a:fillRect/>
          </a:stretch>
        </p:blipFill>
        <p:spPr bwMode="auto">
          <a:xfrm>
            <a:off x="619125" y="6029325"/>
            <a:ext cx="5213350" cy="630238"/>
          </a:xfrm>
          <a:prstGeom prst="rect">
            <a:avLst/>
          </a:prstGeom>
          <a:noFill/>
          <a:ln w="9525">
            <a:noFill/>
            <a:miter lim="800000"/>
            <a:headEnd/>
            <a:tailEnd/>
          </a:ln>
        </p:spPr>
      </p:pic>
      <p:sp>
        <p:nvSpPr>
          <p:cNvPr id="5122" name="Rectangle 2"/>
          <p:cNvSpPr>
            <a:spLocks noGrp="1" noChangeArrowheads="1"/>
          </p:cNvSpPr>
          <p:nvPr>
            <p:ph type="ctrTitle"/>
          </p:nvPr>
        </p:nvSpPr>
        <p:spPr>
          <a:xfrm>
            <a:off x="718898" y="1295400"/>
            <a:ext cx="6478083" cy="869128"/>
          </a:xfrm>
        </p:spPr>
        <p:txBody>
          <a:bodyPr/>
          <a:lstStyle>
            <a:lvl1pPr algn="l">
              <a:defRPr sz="2800">
                <a:solidFill>
                  <a:srgbClr val="08519C"/>
                </a:solidFill>
                <a:latin typeface="Calibri"/>
                <a:cs typeface="Calibri"/>
              </a:defRPr>
            </a:lvl1pPr>
          </a:lstStyle>
          <a:p>
            <a:r>
              <a:rPr lang="en-GB" noProof="0" smtClean="0"/>
              <a:t>Click to edit Master title style</a:t>
            </a:r>
            <a:endParaRPr lang="en-US" noProof="0" dirty="0"/>
          </a:p>
        </p:txBody>
      </p:sp>
      <p:sp>
        <p:nvSpPr>
          <p:cNvPr id="5123" name="Rectangle 3"/>
          <p:cNvSpPr>
            <a:spLocks noGrp="1" noChangeArrowheads="1"/>
          </p:cNvSpPr>
          <p:nvPr>
            <p:ph type="subTitle" idx="1"/>
          </p:nvPr>
        </p:nvSpPr>
        <p:spPr>
          <a:xfrm>
            <a:off x="718898" y="2380182"/>
            <a:ext cx="6486071" cy="1658418"/>
          </a:xfrm>
        </p:spPr>
        <p:txBody>
          <a:bodyPr/>
          <a:lstStyle>
            <a:lvl1pPr marL="0" indent="0">
              <a:buFontTx/>
              <a:buNone/>
              <a:defRPr>
                <a:solidFill>
                  <a:srgbClr val="08519C"/>
                </a:solidFill>
                <a:latin typeface="Calibri"/>
                <a:cs typeface="Calibri"/>
              </a:defRPr>
            </a:lvl1pPr>
          </a:lstStyle>
          <a:p>
            <a:r>
              <a:rPr lang="en-GB" noProof="0" smtClean="0"/>
              <a:t>Click to edit Master subtitle style</a:t>
            </a:r>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lvl2pPr>
              <a:defRPr sz="2200"/>
            </a:lvl2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6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 name="Line 8"/>
          <p:cNvSpPr>
            <a:spLocks noChangeShapeType="1"/>
          </p:cNvSpPr>
          <p:nvPr userDrawn="1"/>
        </p:nvSpPr>
        <p:spPr bwMode="auto">
          <a:xfrm>
            <a:off x="15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 name="Line 9"/>
          <p:cNvSpPr>
            <a:spLocks noChangeShapeType="1"/>
          </p:cNvSpPr>
          <p:nvPr userDrawn="1"/>
        </p:nvSpPr>
        <p:spPr bwMode="auto">
          <a:xfrm>
            <a:off x="30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 name="Line 10"/>
          <p:cNvSpPr>
            <a:spLocks noChangeShapeType="1"/>
          </p:cNvSpPr>
          <p:nvPr userDrawn="1"/>
        </p:nvSpPr>
        <p:spPr bwMode="auto">
          <a:xfrm>
            <a:off x="45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 name="Line 12"/>
          <p:cNvSpPr>
            <a:spLocks noChangeShapeType="1"/>
          </p:cNvSpPr>
          <p:nvPr userDrawn="1"/>
        </p:nvSpPr>
        <p:spPr bwMode="auto">
          <a:xfrm>
            <a:off x="60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 name="Line 13"/>
          <p:cNvSpPr>
            <a:spLocks noChangeShapeType="1"/>
          </p:cNvSpPr>
          <p:nvPr userDrawn="1"/>
        </p:nvSpPr>
        <p:spPr bwMode="auto">
          <a:xfrm>
            <a:off x="76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 name="Line 14"/>
          <p:cNvSpPr>
            <a:spLocks noChangeShapeType="1"/>
          </p:cNvSpPr>
          <p:nvPr userDrawn="1"/>
        </p:nvSpPr>
        <p:spPr bwMode="auto">
          <a:xfrm>
            <a:off x="91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 name="Line 15"/>
          <p:cNvSpPr>
            <a:spLocks noChangeShapeType="1"/>
          </p:cNvSpPr>
          <p:nvPr userDrawn="1"/>
        </p:nvSpPr>
        <p:spPr bwMode="auto">
          <a:xfrm>
            <a:off x="1073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 name="Line 16"/>
          <p:cNvSpPr>
            <a:spLocks noChangeShapeType="1"/>
          </p:cNvSpPr>
          <p:nvPr userDrawn="1"/>
        </p:nvSpPr>
        <p:spPr bwMode="auto">
          <a:xfrm>
            <a:off x="121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 name="Line 17"/>
          <p:cNvSpPr>
            <a:spLocks noChangeShapeType="1"/>
          </p:cNvSpPr>
          <p:nvPr userDrawn="1"/>
        </p:nvSpPr>
        <p:spPr bwMode="auto">
          <a:xfrm>
            <a:off x="137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4" name="Line 18"/>
          <p:cNvSpPr>
            <a:spLocks noChangeShapeType="1"/>
          </p:cNvSpPr>
          <p:nvPr userDrawn="1"/>
        </p:nvSpPr>
        <p:spPr bwMode="auto">
          <a:xfrm>
            <a:off x="1524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5" name="Line 19"/>
          <p:cNvSpPr>
            <a:spLocks noChangeShapeType="1"/>
          </p:cNvSpPr>
          <p:nvPr userDrawn="1"/>
        </p:nvSpPr>
        <p:spPr bwMode="auto">
          <a:xfrm>
            <a:off x="167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6" name="Line 20"/>
          <p:cNvSpPr>
            <a:spLocks noChangeShapeType="1"/>
          </p:cNvSpPr>
          <p:nvPr userDrawn="1"/>
        </p:nvSpPr>
        <p:spPr bwMode="auto">
          <a:xfrm>
            <a:off x="182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7" name="Line 21"/>
          <p:cNvSpPr>
            <a:spLocks noChangeShapeType="1"/>
          </p:cNvSpPr>
          <p:nvPr userDrawn="1"/>
        </p:nvSpPr>
        <p:spPr bwMode="auto">
          <a:xfrm>
            <a:off x="198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8" name="Line 22"/>
          <p:cNvSpPr>
            <a:spLocks noChangeShapeType="1"/>
          </p:cNvSpPr>
          <p:nvPr userDrawn="1"/>
        </p:nvSpPr>
        <p:spPr bwMode="auto">
          <a:xfrm>
            <a:off x="2139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9" name="Line 23"/>
          <p:cNvSpPr>
            <a:spLocks noChangeShapeType="1"/>
          </p:cNvSpPr>
          <p:nvPr userDrawn="1"/>
        </p:nvSpPr>
        <p:spPr bwMode="auto">
          <a:xfrm>
            <a:off x="228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0" name="Line 24"/>
          <p:cNvSpPr>
            <a:spLocks noChangeShapeType="1"/>
          </p:cNvSpPr>
          <p:nvPr userDrawn="1"/>
        </p:nvSpPr>
        <p:spPr bwMode="auto">
          <a:xfrm>
            <a:off x="243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1" name="Line 25"/>
          <p:cNvSpPr>
            <a:spLocks noChangeShapeType="1"/>
          </p:cNvSpPr>
          <p:nvPr userDrawn="1"/>
        </p:nvSpPr>
        <p:spPr bwMode="auto">
          <a:xfrm>
            <a:off x="2590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2" name="Line 26"/>
          <p:cNvSpPr>
            <a:spLocks noChangeShapeType="1"/>
          </p:cNvSpPr>
          <p:nvPr userDrawn="1"/>
        </p:nvSpPr>
        <p:spPr bwMode="auto">
          <a:xfrm>
            <a:off x="274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3" name="Line 27"/>
          <p:cNvSpPr>
            <a:spLocks noChangeShapeType="1"/>
          </p:cNvSpPr>
          <p:nvPr userDrawn="1"/>
        </p:nvSpPr>
        <p:spPr bwMode="auto">
          <a:xfrm>
            <a:off x="289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4" name="Line 28"/>
          <p:cNvSpPr>
            <a:spLocks noChangeShapeType="1"/>
          </p:cNvSpPr>
          <p:nvPr userDrawn="1"/>
        </p:nvSpPr>
        <p:spPr bwMode="auto">
          <a:xfrm>
            <a:off x="304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5" name="Line 29"/>
          <p:cNvSpPr>
            <a:spLocks noChangeShapeType="1"/>
          </p:cNvSpPr>
          <p:nvPr userDrawn="1"/>
        </p:nvSpPr>
        <p:spPr bwMode="auto">
          <a:xfrm>
            <a:off x="32067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6" name="Line 30"/>
          <p:cNvSpPr>
            <a:spLocks noChangeShapeType="1"/>
          </p:cNvSpPr>
          <p:nvPr userDrawn="1"/>
        </p:nvSpPr>
        <p:spPr bwMode="auto">
          <a:xfrm>
            <a:off x="335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7" name="Line 31"/>
          <p:cNvSpPr>
            <a:spLocks noChangeShapeType="1"/>
          </p:cNvSpPr>
          <p:nvPr userDrawn="1"/>
        </p:nvSpPr>
        <p:spPr bwMode="auto">
          <a:xfrm>
            <a:off x="350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8" name="Line 32"/>
          <p:cNvSpPr>
            <a:spLocks noChangeShapeType="1"/>
          </p:cNvSpPr>
          <p:nvPr userDrawn="1"/>
        </p:nvSpPr>
        <p:spPr bwMode="auto">
          <a:xfrm>
            <a:off x="3657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29" name="Line 33"/>
          <p:cNvSpPr>
            <a:spLocks noChangeShapeType="1"/>
          </p:cNvSpPr>
          <p:nvPr userDrawn="1"/>
        </p:nvSpPr>
        <p:spPr bwMode="auto">
          <a:xfrm>
            <a:off x="381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0" name="Line 34"/>
          <p:cNvSpPr>
            <a:spLocks noChangeShapeType="1"/>
          </p:cNvSpPr>
          <p:nvPr userDrawn="1"/>
        </p:nvSpPr>
        <p:spPr bwMode="auto">
          <a:xfrm>
            <a:off x="396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1" name="Line 35"/>
          <p:cNvSpPr>
            <a:spLocks noChangeShapeType="1"/>
          </p:cNvSpPr>
          <p:nvPr userDrawn="1"/>
        </p:nvSpPr>
        <p:spPr bwMode="auto">
          <a:xfrm>
            <a:off x="411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2" name="Line 36"/>
          <p:cNvSpPr>
            <a:spLocks noChangeShapeType="1"/>
          </p:cNvSpPr>
          <p:nvPr userDrawn="1"/>
        </p:nvSpPr>
        <p:spPr bwMode="auto">
          <a:xfrm>
            <a:off x="42735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3" name="Line 37"/>
          <p:cNvSpPr>
            <a:spLocks noChangeShapeType="1"/>
          </p:cNvSpPr>
          <p:nvPr userDrawn="1"/>
        </p:nvSpPr>
        <p:spPr bwMode="auto">
          <a:xfrm>
            <a:off x="441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4" name="Line 38"/>
          <p:cNvSpPr>
            <a:spLocks noChangeShapeType="1"/>
          </p:cNvSpPr>
          <p:nvPr userDrawn="1"/>
        </p:nvSpPr>
        <p:spPr bwMode="auto">
          <a:xfrm>
            <a:off x="457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5" name="Line 39"/>
          <p:cNvSpPr>
            <a:spLocks noChangeShapeType="1"/>
          </p:cNvSpPr>
          <p:nvPr userDrawn="1"/>
        </p:nvSpPr>
        <p:spPr bwMode="auto">
          <a:xfrm>
            <a:off x="472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6" name="Line 40"/>
          <p:cNvSpPr>
            <a:spLocks noChangeShapeType="1"/>
          </p:cNvSpPr>
          <p:nvPr userDrawn="1"/>
        </p:nvSpPr>
        <p:spPr bwMode="auto">
          <a:xfrm>
            <a:off x="487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7" name="Line 41"/>
          <p:cNvSpPr>
            <a:spLocks noChangeShapeType="1"/>
          </p:cNvSpPr>
          <p:nvPr userDrawn="1"/>
        </p:nvSpPr>
        <p:spPr bwMode="auto">
          <a:xfrm>
            <a:off x="502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8" name="Line 42"/>
          <p:cNvSpPr>
            <a:spLocks noChangeShapeType="1"/>
          </p:cNvSpPr>
          <p:nvPr userDrawn="1"/>
        </p:nvSpPr>
        <p:spPr bwMode="auto">
          <a:xfrm>
            <a:off x="518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39" name="Line 43"/>
          <p:cNvSpPr>
            <a:spLocks noChangeShapeType="1"/>
          </p:cNvSpPr>
          <p:nvPr userDrawn="1"/>
        </p:nvSpPr>
        <p:spPr bwMode="auto">
          <a:xfrm>
            <a:off x="53403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0" name="Line 44"/>
          <p:cNvSpPr>
            <a:spLocks noChangeShapeType="1"/>
          </p:cNvSpPr>
          <p:nvPr userDrawn="1"/>
        </p:nvSpPr>
        <p:spPr bwMode="auto">
          <a:xfrm>
            <a:off x="5486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1" name="Line 45"/>
          <p:cNvSpPr>
            <a:spLocks noChangeShapeType="1"/>
          </p:cNvSpPr>
          <p:nvPr userDrawn="1"/>
        </p:nvSpPr>
        <p:spPr bwMode="auto">
          <a:xfrm>
            <a:off x="5638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2" name="Line 46"/>
          <p:cNvSpPr>
            <a:spLocks noChangeShapeType="1"/>
          </p:cNvSpPr>
          <p:nvPr userDrawn="1"/>
        </p:nvSpPr>
        <p:spPr bwMode="auto">
          <a:xfrm>
            <a:off x="5791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3" name="Line 47"/>
          <p:cNvSpPr>
            <a:spLocks noChangeShapeType="1"/>
          </p:cNvSpPr>
          <p:nvPr userDrawn="1"/>
        </p:nvSpPr>
        <p:spPr bwMode="auto">
          <a:xfrm>
            <a:off x="5943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4" name="Line 48"/>
          <p:cNvSpPr>
            <a:spLocks noChangeShapeType="1"/>
          </p:cNvSpPr>
          <p:nvPr userDrawn="1"/>
        </p:nvSpPr>
        <p:spPr bwMode="auto">
          <a:xfrm>
            <a:off x="6096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5" name="Line 49"/>
          <p:cNvSpPr>
            <a:spLocks noChangeShapeType="1"/>
          </p:cNvSpPr>
          <p:nvPr userDrawn="1"/>
        </p:nvSpPr>
        <p:spPr bwMode="auto">
          <a:xfrm>
            <a:off x="6248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6" name="Line 50"/>
          <p:cNvSpPr>
            <a:spLocks noChangeShapeType="1"/>
          </p:cNvSpPr>
          <p:nvPr userDrawn="1"/>
        </p:nvSpPr>
        <p:spPr bwMode="auto">
          <a:xfrm>
            <a:off x="64071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7" name="Line 51"/>
          <p:cNvSpPr>
            <a:spLocks noChangeShapeType="1"/>
          </p:cNvSpPr>
          <p:nvPr userDrawn="1"/>
        </p:nvSpPr>
        <p:spPr bwMode="auto">
          <a:xfrm>
            <a:off x="6553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8" name="Line 52"/>
          <p:cNvSpPr>
            <a:spLocks noChangeShapeType="1"/>
          </p:cNvSpPr>
          <p:nvPr userDrawn="1"/>
        </p:nvSpPr>
        <p:spPr bwMode="auto">
          <a:xfrm>
            <a:off x="6705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49" name="Line 53"/>
          <p:cNvSpPr>
            <a:spLocks noChangeShapeType="1"/>
          </p:cNvSpPr>
          <p:nvPr userDrawn="1"/>
        </p:nvSpPr>
        <p:spPr bwMode="auto">
          <a:xfrm>
            <a:off x="6858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0" name="Line 54"/>
          <p:cNvSpPr>
            <a:spLocks noChangeShapeType="1"/>
          </p:cNvSpPr>
          <p:nvPr userDrawn="1"/>
        </p:nvSpPr>
        <p:spPr bwMode="auto">
          <a:xfrm>
            <a:off x="7010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1" name="Line 55"/>
          <p:cNvSpPr>
            <a:spLocks noChangeShapeType="1"/>
          </p:cNvSpPr>
          <p:nvPr userDrawn="1"/>
        </p:nvSpPr>
        <p:spPr bwMode="auto">
          <a:xfrm>
            <a:off x="7162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2" name="Line 56"/>
          <p:cNvSpPr>
            <a:spLocks noChangeShapeType="1"/>
          </p:cNvSpPr>
          <p:nvPr userDrawn="1"/>
        </p:nvSpPr>
        <p:spPr bwMode="auto">
          <a:xfrm>
            <a:off x="7315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3" name="Line 57"/>
          <p:cNvSpPr>
            <a:spLocks noChangeShapeType="1"/>
          </p:cNvSpPr>
          <p:nvPr userDrawn="1"/>
        </p:nvSpPr>
        <p:spPr bwMode="auto">
          <a:xfrm>
            <a:off x="74739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4" name="Line 58"/>
          <p:cNvSpPr>
            <a:spLocks noChangeShapeType="1"/>
          </p:cNvSpPr>
          <p:nvPr userDrawn="1"/>
        </p:nvSpPr>
        <p:spPr bwMode="auto">
          <a:xfrm>
            <a:off x="7620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5" name="Line 59"/>
          <p:cNvSpPr>
            <a:spLocks noChangeShapeType="1"/>
          </p:cNvSpPr>
          <p:nvPr userDrawn="1"/>
        </p:nvSpPr>
        <p:spPr bwMode="auto">
          <a:xfrm>
            <a:off x="7772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6" name="Line 60"/>
          <p:cNvSpPr>
            <a:spLocks noChangeShapeType="1"/>
          </p:cNvSpPr>
          <p:nvPr userDrawn="1"/>
        </p:nvSpPr>
        <p:spPr bwMode="auto">
          <a:xfrm>
            <a:off x="7924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7" name="Line 61"/>
          <p:cNvSpPr>
            <a:spLocks noChangeShapeType="1"/>
          </p:cNvSpPr>
          <p:nvPr userDrawn="1"/>
        </p:nvSpPr>
        <p:spPr bwMode="auto">
          <a:xfrm>
            <a:off x="8077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8" name="Line 62"/>
          <p:cNvSpPr>
            <a:spLocks noChangeShapeType="1"/>
          </p:cNvSpPr>
          <p:nvPr userDrawn="1"/>
        </p:nvSpPr>
        <p:spPr bwMode="auto">
          <a:xfrm>
            <a:off x="8229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59" name="Line 63"/>
          <p:cNvSpPr>
            <a:spLocks noChangeShapeType="1"/>
          </p:cNvSpPr>
          <p:nvPr userDrawn="1"/>
        </p:nvSpPr>
        <p:spPr bwMode="auto">
          <a:xfrm>
            <a:off x="83820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0" name="Line 64"/>
          <p:cNvSpPr>
            <a:spLocks noChangeShapeType="1"/>
          </p:cNvSpPr>
          <p:nvPr userDrawn="1"/>
        </p:nvSpPr>
        <p:spPr bwMode="auto">
          <a:xfrm>
            <a:off x="85344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1" name="Line 65"/>
          <p:cNvSpPr>
            <a:spLocks noChangeShapeType="1"/>
          </p:cNvSpPr>
          <p:nvPr userDrawn="1"/>
        </p:nvSpPr>
        <p:spPr bwMode="auto">
          <a:xfrm>
            <a:off x="86868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2" name="Line 66"/>
          <p:cNvSpPr>
            <a:spLocks noChangeShapeType="1"/>
          </p:cNvSpPr>
          <p:nvPr userDrawn="1"/>
        </p:nvSpPr>
        <p:spPr bwMode="auto">
          <a:xfrm>
            <a:off x="88392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3" name="Line 67"/>
          <p:cNvSpPr>
            <a:spLocks noChangeShapeType="1"/>
          </p:cNvSpPr>
          <p:nvPr userDrawn="1"/>
        </p:nvSpPr>
        <p:spPr bwMode="auto">
          <a:xfrm>
            <a:off x="899160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4" name="Line 68"/>
          <p:cNvSpPr>
            <a:spLocks noChangeShapeType="1"/>
          </p:cNvSpPr>
          <p:nvPr userDrawn="1"/>
        </p:nvSpPr>
        <p:spPr bwMode="auto">
          <a:xfrm>
            <a:off x="9137650" y="0"/>
            <a:ext cx="0" cy="6858000"/>
          </a:xfrm>
          <a:prstGeom prst="line">
            <a:avLst/>
          </a:prstGeom>
          <a:noFill/>
          <a:ln w="3175">
            <a:solidFill>
              <a:srgbClr val="BAE4B3"/>
            </a:solidFill>
            <a:round/>
            <a:headEnd/>
            <a:tailEnd/>
          </a:ln>
          <a:effectLst/>
        </p:spPr>
        <p:txBody>
          <a:bodyPr>
            <a:prstTxWarp prst="textNoShape">
              <a:avLst/>
            </a:prstTxWarp>
          </a:bodyPr>
          <a:lstStyle/>
          <a:p>
            <a:endParaRPr lang="en-US"/>
          </a:p>
        </p:txBody>
      </p:sp>
      <p:grpSp>
        <p:nvGrpSpPr>
          <p:cNvPr id="65" name="Group 83"/>
          <p:cNvGrpSpPr>
            <a:grpSpLocks/>
          </p:cNvGrpSpPr>
          <p:nvPr userDrawn="1"/>
        </p:nvGrpSpPr>
        <p:grpSpPr bwMode="auto">
          <a:xfrm>
            <a:off x="0" y="6096000"/>
            <a:ext cx="9144000" cy="609600"/>
            <a:chOff x="0" y="3840"/>
            <a:chExt cx="5760" cy="384"/>
          </a:xfrm>
        </p:grpSpPr>
        <p:sp>
          <p:nvSpPr>
            <p:cNvPr id="66" name="Line 6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7" name="Line 7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8" name="Line 7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69" name="Line 7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0" name="Line 7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1" name="Line 7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2" name="Line 7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73" name="Group 84"/>
          <p:cNvGrpSpPr>
            <a:grpSpLocks/>
          </p:cNvGrpSpPr>
          <p:nvPr userDrawn="1"/>
        </p:nvGrpSpPr>
        <p:grpSpPr bwMode="auto">
          <a:xfrm>
            <a:off x="0" y="5334000"/>
            <a:ext cx="9144000" cy="609600"/>
            <a:chOff x="0" y="3840"/>
            <a:chExt cx="5760" cy="384"/>
          </a:xfrm>
        </p:grpSpPr>
        <p:sp>
          <p:nvSpPr>
            <p:cNvPr id="74" name="Line 8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5" name="Line 8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6" name="Line 8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7" name="Line 8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8" name="Line 8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79" name="Line 9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0" name="Line 9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1" name="Group 92"/>
          <p:cNvGrpSpPr>
            <a:grpSpLocks/>
          </p:cNvGrpSpPr>
          <p:nvPr userDrawn="1"/>
        </p:nvGrpSpPr>
        <p:grpSpPr bwMode="auto">
          <a:xfrm>
            <a:off x="0" y="4572000"/>
            <a:ext cx="9144000" cy="609600"/>
            <a:chOff x="0" y="3840"/>
            <a:chExt cx="5760" cy="384"/>
          </a:xfrm>
        </p:grpSpPr>
        <p:sp>
          <p:nvSpPr>
            <p:cNvPr id="82" name="Line 9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3" name="Line 9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4" name="Line 9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5" name="Line 9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6" name="Line 9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7" name="Line 9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88" name="Line 9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89" name="Group 100"/>
          <p:cNvGrpSpPr>
            <a:grpSpLocks/>
          </p:cNvGrpSpPr>
          <p:nvPr userDrawn="1"/>
        </p:nvGrpSpPr>
        <p:grpSpPr bwMode="auto">
          <a:xfrm>
            <a:off x="0" y="3810000"/>
            <a:ext cx="9144000" cy="609600"/>
            <a:chOff x="0" y="3840"/>
            <a:chExt cx="5760" cy="384"/>
          </a:xfrm>
        </p:grpSpPr>
        <p:sp>
          <p:nvSpPr>
            <p:cNvPr id="90" name="Line 10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1" name="Line 10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2" name="Line 10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3" name="Line 10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4" name="Line 10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5" name="Line 10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6" name="Line 10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97" name="Group 108"/>
          <p:cNvGrpSpPr>
            <a:grpSpLocks/>
          </p:cNvGrpSpPr>
          <p:nvPr userDrawn="1"/>
        </p:nvGrpSpPr>
        <p:grpSpPr bwMode="auto">
          <a:xfrm>
            <a:off x="0" y="3048000"/>
            <a:ext cx="9144000" cy="609600"/>
            <a:chOff x="0" y="3840"/>
            <a:chExt cx="5760" cy="384"/>
          </a:xfrm>
        </p:grpSpPr>
        <p:sp>
          <p:nvSpPr>
            <p:cNvPr id="98" name="Line 10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99" name="Line 11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0" name="Line 11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1" name="Line 11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2" name="Line 113"/>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3" name="Line 114"/>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4" name="Line 115"/>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05" name="Group 116"/>
          <p:cNvGrpSpPr>
            <a:grpSpLocks/>
          </p:cNvGrpSpPr>
          <p:nvPr userDrawn="1"/>
        </p:nvGrpSpPr>
        <p:grpSpPr bwMode="auto">
          <a:xfrm>
            <a:off x="0" y="2286000"/>
            <a:ext cx="9144000" cy="609600"/>
            <a:chOff x="0" y="3840"/>
            <a:chExt cx="5760" cy="384"/>
          </a:xfrm>
        </p:grpSpPr>
        <p:sp>
          <p:nvSpPr>
            <p:cNvPr id="106" name="Line 11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7" name="Line 11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8" name="Line 119"/>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09" name="Line 120"/>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0" name="Line 121"/>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1" name="Line 122"/>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2" name="Line 123"/>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13" name="Group 124"/>
          <p:cNvGrpSpPr>
            <a:grpSpLocks/>
          </p:cNvGrpSpPr>
          <p:nvPr userDrawn="1"/>
        </p:nvGrpSpPr>
        <p:grpSpPr bwMode="auto">
          <a:xfrm>
            <a:off x="0" y="1524000"/>
            <a:ext cx="9144000" cy="609600"/>
            <a:chOff x="0" y="3840"/>
            <a:chExt cx="5760" cy="384"/>
          </a:xfrm>
        </p:grpSpPr>
        <p:sp>
          <p:nvSpPr>
            <p:cNvPr id="114" name="Line 12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5" name="Line 12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6" name="Line 127"/>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7" name="Line 128"/>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8" name="Line 129"/>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19" name="Line 130"/>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0" name="Line 131"/>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21" name="Group 132"/>
          <p:cNvGrpSpPr>
            <a:grpSpLocks/>
          </p:cNvGrpSpPr>
          <p:nvPr userDrawn="1"/>
        </p:nvGrpSpPr>
        <p:grpSpPr bwMode="auto">
          <a:xfrm>
            <a:off x="0" y="762000"/>
            <a:ext cx="9144000" cy="609600"/>
            <a:chOff x="0" y="3840"/>
            <a:chExt cx="5760" cy="384"/>
          </a:xfrm>
        </p:grpSpPr>
        <p:sp>
          <p:nvSpPr>
            <p:cNvPr id="122" name="Line 13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3" name="Line 13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4" name="Line 135"/>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5" name="Line 136"/>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6" name="Line 137"/>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7" name="Line 138"/>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28" name="Line 139"/>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grpSp>
        <p:nvGrpSpPr>
          <p:cNvPr id="129" name="Group 140"/>
          <p:cNvGrpSpPr>
            <a:grpSpLocks/>
          </p:cNvGrpSpPr>
          <p:nvPr userDrawn="1"/>
        </p:nvGrpSpPr>
        <p:grpSpPr bwMode="auto">
          <a:xfrm>
            <a:off x="0" y="0"/>
            <a:ext cx="9144000" cy="609600"/>
            <a:chOff x="0" y="3840"/>
            <a:chExt cx="5760" cy="384"/>
          </a:xfrm>
        </p:grpSpPr>
        <p:sp>
          <p:nvSpPr>
            <p:cNvPr id="130" name="Line 141"/>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1" name="Line 142"/>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2" name="Line 143"/>
            <p:cNvSpPr>
              <a:spLocks noChangeShapeType="1"/>
            </p:cNvSpPr>
            <p:nvPr userDrawn="1"/>
          </p:nvSpPr>
          <p:spPr bwMode="auto">
            <a:xfrm>
              <a:off x="0" y="4224"/>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3" name="Line 144"/>
            <p:cNvSpPr>
              <a:spLocks noChangeShapeType="1"/>
            </p:cNvSpPr>
            <p:nvPr userDrawn="1"/>
          </p:nvSpPr>
          <p:spPr bwMode="auto">
            <a:xfrm>
              <a:off x="0" y="4128"/>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4" name="Line 145"/>
            <p:cNvSpPr>
              <a:spLocks noChangeShapeType="1"/>
            </p:cNvSpPr>
            <p:nvPr userDrawn="1"/>
          </p:nvSpPr>
          <p:spPr bwMode="auto">
            <a:xfrm>
              <a:off x="0" y="4032"/>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5" name="Line 146"/>
            <p:cNvSpPr>
              <a:spLocks noChangeShapeType="1"/>
            </p:cNvSpPr>
            <p:nvPr userDrawn="1"/>
          </p:nvSpPr>
          <p:spPr bwMode="auto">
            <a:xfrm>
              <a:off x="0" y="3936"/>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sp>
          <p:nvSpPr>
            <p:cNvPr id="136" name="Line 147"/>
            <p:cNvSpPr>
              <a:spLocks noChangeShapeType="1"/>
            </p:cNvSpPr>
            <p:nvPr userDrawn="1"/>
          </p:nvSpPr>
          <p:spPr bwMode="auto">
            <a:xfrm>
              <a:off x="0" y="3840"/>
              <a:ext cx="5760" cy="0"/>
            </a:xfrm>
            <a:prstGeom prst="line">
              <a:avLst/>
            </a:prstGeom>
            <a:noFill/>
            <a:ln w="3175">
              <a:solidFill>
                <a:srgbClr val="BAE4B3"/>
              </a:solidFill>
              <a:round/>
              <a:headEnd/>
              <a:tailEnd/>
            </a:ln>
            <a:effectLst/>
          </p:spPr>
          <p:txBody>
            <a:bodyPr>
              <a:prstTxWarp prst="textNoShape">
                <a:avLst/>
              </a:prstTxWarp>
            </a:bodyP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08FE3FC-5C10-E54D-8E93-8DFB730ACD4D}" type="datetimeFigureOut">
              <a:rPr lang="en-US" smtClean="0"/>
              <a:pPr/>
              <a:t>9/26/11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96263" cy="11112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457200" y="1604963"/>
            <a:ext cx="8196263" cy="4492625"/>
          </a:xfrm>
        </p:spPr>
        <p:txBody>
          <a:bodyPr/>
          <a:lstStyle/>
          <a:p>
            <a:endParaRPr lang="en-US"/>
          </a:p>
        </p:txBody>
      </p:sp>
      <p:sp>
        <p:nvSpPr>
          <p:cNvPr id="4" name="Date Placeholder 3"/>
          <p:cNvSpPr>
            <a:spLocks noGrp="1"/>
          </p:cNvSpPr>
          <p:nvPr>
            <p:ph type="dt" idx="10"/>
          </p:nvPr>
        </p:nvSpPr>
        <p:spPr>
          <a:xfrm>
            <a:off x="457200" y="6246813"/>
            <a:ext cx="1141413" cy="381000"/>
          </a:xfrm>
          <a:prstGeom prst="rect">
            <a:avLst/>
          </a:prstGeom>
        </p:spPr>
        <p:txBody>
          <a:bodyPr/>
          <a:lstStyle>
            <a:lvl1pPr>
              <a:defRPr/>
            </a:lvl1pPr>
          </a:lstStyle>
          <a:p>
            <a:r>
              <a:rPr lang="en-US"/>
              <a:t>13/10/2009</a:t>
            </a:r>
          </a:p>
        </p:txBody>
      </p:sp>
      <p:sp>
        <p:nvSpPr>
          <p:cNvPr id="5" name="Footer Placeholder 4"/>
          <p:cNvSpPr>
            <a:spLocks noGrp="1"/>
          </p:cNvSpPr>
          <p:nvPr>
            <p:ph type="ftr" idx="11"/>
          </p:nvPr>
        </p:nvSpPr>
        <p:spPr>
          <a:xfrm>
            <a:off x="1428750" y="6175375"/>
            <a:ext cx="7256463" cy="700088"/>
          </a:xfrm>
          <a:prstGeom prst="rect">
            <a:avLst/>
          </a:prstGeom>
        </p:spPr>
        <p:txBody>
          <a:bodyPr/>
          <a:lstStyle>
            <a:lvl1pPr>
              <a:defRPr/>
            </a:lvl1pPr>
          </a:lstStyle>
          <a:p>
            <a:r>
              <a:rPr lang="en-US"/>
              <a:t>   </a:t>
            </a:r>
            <a:r>
              <a:rPr lang="en-US" sz="1800"/>
              <a:t>Tabu Search-Based Synthesis of Dynamically Reconfigurable DMBs</a:t>
            </a:r>
          </a:p>
        </p:txBody>
      </p:sp>
      <p:sp>
        <p:nvSpPr>
          <p:cNvPr id="6" name="Slide Number Placeholder 5"/>
          <p:cNvSpPr>
            <a:spLocks noGrp="1"/>
          </p:cNvSpPr>
          <p:nvPr>
            <p:ph type="sldNum" idx="12"/>
          </p:nvPr>
        </p:nvSpPr>
        <p:spPr>
          <a:xfrm>
            <a:off x="8253413" y="6246813"/>
            <a:ext cx="889000" cy="439737"/>
          </a:xfrm>
          <a:prstGeom prst="rect">
            <a:avLst/>
          </a:prstGeom>
        </p:spPr>
        <p:txBody>
          <a:bodyPr/>
          <a:lstStyle>
            <a:lvl1pPr>
              <a:defRPr/>
            </a:lvl1pPr>
          </a:lstStyle>
          <a:p>
            <a:fld id="{82FC4167-8FDD-FD49-B7FE-C98D9DB2EFB9}" type="slidenum">
              <a:rPr lang="en-US"/>
              <a:pPr/>
              <a:t>‹#›</a:t>
            </a:fld>
            <a:endParaRPr lang="en-US"/>
          </a:p>
        </p:txBody>
      </p:sp>
    </p:spTree>
    <p:extLst>
      <p:ext uri="{BB962C8B-B14F-4D97-AF65-F5344CB8AC3E}">
        <p14:creationId xmlns:p14="http://schemas.microsoft.com/office/powerpoint/2010/main" val="4143797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fld id="{01AB2215-520D-BA49-B1DF-E311F5D7D8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3591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C5D41C16-77CC-3441-92CA-E4F33D8814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0012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CD9CE90E-8773-C541-A8D3-2551879A7C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981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259F812D-4D07-0E4C-A3ED-97B26242F6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425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02038355-E3FF-9A46-8775-6D5D891A7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58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08FE3FC-5C10-E54D-8E93-8DFB730ACD4D}" type="datetimeFigureOut">
              <a:rPr lang="en-US" smtClean="0"/>
              <a:pPr/>
              <a:t>9/26/11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fld id="{133DF53E-FD86-9A46-B489-E020B7846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236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2E2AE2DA-F4F6-D348-99CA-2548B784A9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493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DB1E61E8-9A7B-7D4C-BEED-B79BC19E64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061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96204479-8AE2-064A-B30A-531D74CF4F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54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AB29B01E-8A3C-7F48-AC81-5257D69CB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8463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E8D72A2A-FC4F-7B48-9F1E-C43D7197B3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192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24C26DE8-D611-BC47-864F-24E6246137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421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11BD082B-9BE5-0F47-85F3-4DA8DF5F52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097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fld id="{05FA4E58-23C8-F244-A872-5B46A48EE0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4650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1628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fld id="{279B45A0-3D90-2A4A-95BA-7D6926B83C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043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08FE3FC-5C10-E54D-8E93-8DFB730ACD4D}" type="datetimeFigureOut">
              <a:rPr lang="en-US" smtClean="0"/>
              <a:pPr/>
              <a:t>9/26/11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fld id="{01AB2215-520D-BA49-B1DF-E311F5D7D8F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2953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C5D41C16-77CC-3441-92CA-E4F33D8814F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378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fld id="{CD9CE90E-8773-C541-A8D3-2551879A7CF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2448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259F812D-4D07-0E4C-A3ED-97B26242F60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206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02038355-E3FF-9A46-8775-6D5D891A7AE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306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fld id="{133DF53E-FD86-9A46-B489-E020B7846D4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6379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fld id="{2E2AE2DA-F4F6-D348-99CA-2548B784A92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6554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DB1E61E8-9A7B-7D4C-BEED-B79BC19E64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3402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fld id="{96204479-8AE2-064A-B30A-531D74CF4F7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2532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AB29B01E-8A3C-7F48-AC81-5257D69CB7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706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08FE3FC-5C10-E54D-8E93-8DFB730ACD4D}" type="datetimeFigureOut">
              <a:rPr lang="en-US" smtClean="0"/>
              <a:pPr/>
              <a:t>9/26/11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fld id="{E8D72A2A-FC4F-7B48-9F1E-C43D7197B39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9653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fld id="{24C26DE8-D611-BC47-864F-24E62461374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9718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fld id="{11BD082B-9BE5-0F47-85F3-4DA8DF5F521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3410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505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505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3505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fld id="{05FA4E58-23C8-F244-A872-5B46A48EE03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56341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1628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fld id="{279B45A0-3D90-2A4A-95BA-7D6926B83C7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894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08FE3FC-5C10-E54D-8E93-8DFB730ACD4D}" type="datetimeFigureOut">
              <a:rPr lang="en-US" smtClean="0"/>
              <a:pPr/>
              <a:t>9/26/11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08FE3FC-5C10-E54D-8E93-8DFB730ACD4D}" type="datetimeFigureOut">
              <a:rPr lang="en-US" smtClean="0"/>
              <a:pPr/>
              <a:t>9/26/11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08FE3FC-5C10-E54D-8E93-8DFB730ACD4D}" type="datetimeFigureOut">
              <a:rPr lang="en-US" smtClean="0"/>
              <a:pPr/>
              <a:t>9/26/11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4037E-8797-AC4E-831E-24A4D80EC9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FE3FC-5C10-E54D-8E93-8DFB730ACD4D}" type="datetimeFigureOut">
              <a:rPr lang="en-US" smtClean="0"/>
              <a:pPr/>
              <a:t>9/26/11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4037E-8797-AC4E-831E-24A4D80EC9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7188" y="0"/>
            <a:ext cx="8426450" cy="93503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dirty="0" smtClean="0"/>
              <a:t>Click to edit Master title style</a:t>
            </a:r>
            <a:endParaRPr lang="en-US" dirty="0"/>
          </a:p>
        </p:txBody>
      </p:sp>
      <p:sp>
        <p:nvSpPr>
          <p:cNvPr id="1027" name="Rectangle 3"/>
          <p:cNvSpPr>
            <a:spLocks noGrp="1" noChangeArrowheads="1"/>
          </p:cNvSpPr>
          <p:nvPr>
            <p:ph type="body" idx="1"/>
          </p:nvPr>
        </p:nvSpPr>
        <p:spPr bwMode="auto">
          <a:xfrm>
            <a:off x="358775" y="1124744"/>
            <a:ext cx="8424863" cy="53522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37" name="Rectangle 13"/>
          <p:cNvSpPr>
            <a:spLocks noChangeArrowheads="1"/>
          </p:cNvSpPr>
          <p:nvPr/>
        </p:nvSpPr>
        <p:spPr bwMode="auto">
          <a:xfrm>
            <a:off x="8474075" y="6556375"/>
            <a:ext cx="304800" cy="304800"/>
          </a:xfrm>
          <a:prstGeom prst="rect">
            <a:avLst/>
          </a:prstGeom>
          <a:noFill/>
          <a:ln w="9525">
            <a:noFill/>
            <a:miter lim="800000"/>
            <a:headEnd/>
            <a:tailEnd/>
          </a:ln>
        </p:spPr>
        <p:txBody>
          <a:bodyPr lIns="0" tIns="0" rIns="0" bIns="0">
            <a:prstTxWarp prst="textNoShape">
              <a:avLst/>
            </a:prstTxWarp>
          </a:bodyPr>
          <a:lstStyle/>
          <a:p>
            <a:pPr algn="r" eaLnBrk="0" hangingPunct="0">
              <a:spcBef>
                <a:spcPct val="0"/>
              </a:spcBef>
            </a:pPr>
            <a:fld id="{3F27FFC1-0043-324A-8520-D16CB85550E5}" type="slidenum">
              <a:rPr lang="en-US" sz="900">
                <a:latin typeface="Calibri" charset="0"/>
                <a:ea typeface="Calibri" charset="0"/>
                <a:cs typeface="Calibri" charset="0"/>
              </a:rPr>
              <a:pPr algn="r" eaLnBrk="0" hangingPunct="0">
                <a:spcBef>
                  <a:spcPct val="0"/>
                </a:spcBef>
              </a:pPr>
              <a:t>‹#›</a:t>
            </a:fld>
            <a:endParaRPr lang="en-US" sz="900">
              <a:latin typeface="Calibri" charset="0"/>
              <a:ea typeface="Calibri" charset="0"/>
              <a:cs typeface="Calibri"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4" r:id="rId8"/>
    <p:sldLayoutId id="2147483680" r:id="rId9"/>
    <p:sldLayoutId id="2147483681" r:id="rId10"/>
    <p:sldLayoutId id="2147483682" r:id="rId11"/>
    <p:sldLayoutId id="2147483683" r:id="rId12"/>
    <p:sldLayoutId id="2147483717" r:id="rId13"/>
  </p:sldLayoutIdLst>
  <p:txStyles>
    <p:titleStyle>
      <a:lvl1pPr algn="r" rtl="0" eaLnBrk="1" fontAlgn="base" hangingPunct="1">
        <a:lnSpc>
          <a:spcPct val="80000"/>
        </a:lnSpc>
        <a:spcBef>
          <a:spcPct val="0"/>
        </a:spcBef>
        <a:spcAft>
          <a:spcPct val="0"/>
        </a:spcAft>
        <a:defRPr sz="3200" b="1">
          <a:solidFill>
            <a:srgbClr val="08519C"/>
          </a:solidFill>
          <a:latin typeface="Calibri"/>
          <a:ea typeface="ＭＳ Ｐゴシック" charset="-128"/>
          <a:cs typeface="Calibri"/>
        </a:defRPr>
      </a:lvl1pPr>
      <a:lvl2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2pPr>
      <a:lvl3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3pPr>
      <a:lvl4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4pPr>
      <a:lvl5pPr algn="r" rtl="0" eaLnBrk="1" fontAlgn="base" hangingPunct="1">
        <a:lnSpc>
          <a:spcPct val="80000"/>
        </a:lnSpc>
        <a:spcBef>
          <a:spcPct val="0"/>
        </a:spcBef>
        <a:spcAft>
          <a:spcPct val="0"/>
        </a:spcAft>
        <a:defRPr sz="3200" b="1">
          <a:solidFill>
            <a:srgbClr val="08519C"/>
          </a:solidFill>
          <a:latin typeface="Calibri" charset="0"/>
          <a:ea typeface="ＭＳ Ｐゴシック" charset="-128"/>
          <a:cs typeface="ＭＳ Ｐゴシック" charset="-128"/>
        </a:defRPr>
      </a:lvl5pPr>
      <a:lvl6pPr marL="4572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6pPr>
      <a:lvl7pPr marL="9144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7pPr>
      <a:lvl8pPr marL="13716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8pPr>
      <a:lvl9pPr marL="1828800" algn="l" rtl="0" eaLnBrk="1" fontAlgn="base" hangingPunct="1">
        <a:spcBef>
          <a:spcPct val="0"/>
        </a:spcBef>
        <a:spcAft>
          <a:spcPct val="0"/>
        </a:spcAft>
        <a:defRPr sz="2400" b="1">
          <a:solidFill>
            <a:schemeClr val="tx1"/>
          </a:solidFill>
          <a:latin typeface="Verdana" charset="0"/>
          <a:ea typeface="ＭＳ Ｐゴシック" charset="-128"/>
          <a:cs typeface="ＭＳ Ｐゴシック" charset="-128"/>
        </a:defRPr>
      </a:lvl9pPr>
    </p:titleStyle>
    <p:bodyStyle>
      <a:lvl1pPr marL="179388" indent="-215900" algn="l" rtl="0" eaLnBrk="1" fontAlgn="base" hangingPunct="1">
        <a:spcBef>
          <a:spcPts val="500"/>
        </a:spcBef>
        <a:spcAft>
          <a:spcPct val="0"/>
        </a:spcAft>
        <a:buClr>
          <a:srgbClr val="BDD7E7"/>
        </a:buClr>
        <a:buFont typeface="Wingdings" charset="2"/>
        <a:buChar char="§"/>
        <a:defRPr sz="2400">
          <a:solidFill>
            <a:srgbClr val="08519C"/>
          </a:solidFill>
          <a:latin typeface="Calibri"/>
          <a:ea typeface="ＭＳ Ｐゴシック" charset="-128"/>
          <a:cs typeface="Calibri"/>
        </a:defRPr>
      </a:lvl1pPr>
      <a:lvl2pPr marL="539750" indent="-215900" algn="l" rtl="0" eaLnBrk="1" fontAlgn="base" hangingPunct="1">
        <a:spcBef>
          <a:spcPts val="400"/>
        </a:spcBef>
        <a:spcAft>
          <a:spcPct val="0"/>
        </a:spcAft>
        <a:buClr>
          <a:srgbClr val="BDD7E7"/>
        </a:buClr>
        <a:buFont typeface="Wingdings" charset="2"/>
        <a:buChar char="§"/>
        <a:defRPr sz="2400">
          <a:solidFill>
            <a:srgbClr val="08519C"/>
          </a:solidFill>
          <a:latin typeface="Calibri"/>
          <a:ea typeface="ＭＳ Ｐゴシック" charset="-128"/>
          <a:cs typeface="Calibri"/>
        </a:defRPr>
      </a:lvl2pPr>
      <a:lvl3pPr marL="898525" indent="-215900" algn="l" rtl="0" eaLnBrk="1" fontAlgn="base" hangingPunct="1">
        <a:spcBef>
          <a:spcPts val="300"/>
        </a:spcBef>
        <a:spcAft>
          <a:spcPct val="0"/>
        </a:spcAft>
        <a:buClr>
          <a:srgbClr val="BDD7E7"/>
        </a:buClr>
        <a:buFont typeface="Wingdings" charset="2"/>
        <a:buChar char="§"/>
        <a:defRPr sz="2000">
          <a:solidFill>
            <a:srgbClr val="08519C"/>
          </a:solidFill>
          <a:latin typeface="Calibri"/>
          <a:ea typeface="ＭＳ Ｐゴシック" charset="-128"/>
          <a:cs typeface="Calibri"/>
        </a:defRPr>
      </a:lvl3pPr>
      <a:lvl4pPr marL="1258888" indent="-215900" algn="l" rtl="0" eaLnBrk="1" fontAlgn="base" hangingPunct="1">
        <a:spcBef>
          <a:spcPts val="200"/>
        </a:spcBef>
        <a:spcAft>
          <a:spcPct val="0"/>
        </a:spcAft>
        <a:buClr>
          <a:srgbClr val="BDD7E7"/>
        </a:buClr>
        <a:buFont typeface="Wingdings" charset="2"/>
        <a:buChar char="§"/>
        <a:defRPr>
          <a:solidFill>
            <a:srgbClr val="08519C"/>
          </a:solidFill>
          <a:latin typeface="Calibri"/>
          <a:ea typeface="ＭＳ Ｐゴシック" charset="-128"/>
          <a:cs typeface="Calibri"/>
        </a:defRPr>
      </a:lvl4pPr>
      <a:lvl5pPr marL="1619250" indent="-215900" algn="l" rtl="0" eaLnBrk="1" fontAlgn="base" hangingPunct="1">
        <a:spcBef>
          <a:spcPts val="200"/>
        </a:spcBef>
        <a:spcAft>
          <a:spcPct val="0"/>
        </a:spcAft>
        <a:buClr>
          <a:srgbClr val="BDD7E7"/>
        </a:buClr>
        <a:buFont typeface="Wingdings" charset="2"/>
        <a:buChar char="§"/>
        <a:defRPr sz="1600">
          <a:solidFill>
            <a:srgbClr val="08519C"/>
          </a:solidFill>
          <a:latin typeface="Calibri"/>
          <a:ea typeface="ＭＳ Ｐゴシック" charset="-128"/>
          <a:cs typeface="Calibri"/>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457200"/>
            <a:ext cx="8229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600200"/>
            <a:ext cx="716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5" name="Rectangle 5"/>
          <p:cNvSpPr>
            <a:spLocks noGrp="1" noChangeArrowheads="1"/>
          </p:cNvSpPr>
          <p:nvPr>
            <p:ph type="ftr" sz="quarter" idx="3"/>
          </p:nvPr>
        </p:nvSpPr>
        <p:spPr bwMode="auto">
          <a:xfrm>
            <a:off x="381000" y="6232525"/>
            <a:ext cx="7696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pPr>
            <a:fld id="{D286B366-0449-3544-BC2B-1D38B406F136}" type="slidenum">
              <a:rPr lang="en-US" smtClean="0">
                <a:solidFill>
                  <a:srgbClr val="000000"/>
                </a:solidFill>
                <a:latin typeface="Arial" charset="0"/>
                <a:ea typeface="ＭＳ Ｐゴシック" charset="0"/>
                <a:cs typeface="ＭＳ Ｐゴシック" charset="0"/>
              </a:rPr>
              <a:pPr algn="ct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
        <p:nvSpPr>
          <p:cNvPr id="189449" name="Rectangle 9"/>
          <p:cNvSpPr>
            <a:spLocks noChangeArrowheads="1"/>
          </p:cNvSpPr>
          <p:nvPr userDrawn="1"/>
        </p:nvSpPr>
        <p:spPr bwMode="auto">
          <a:xfrm>
            <a:off x="8153400" y="5638800"/>
            <a:ext cx="990600" cy="1219200"/>
          </a:xfrm>
          <a:prstGeom prst="rect">
            <a:avLst/>
          </a:prstGeom>
          <a:solidFill>
            <a:schemeClr val="bg1"/>
          </a:solidFill>
          <a:ln w="19050">
            <a:noFill/>
            <a:miter lim="800000"/>
            <a:headEnd/>
            <a:tailEnd/>
          </a:ln>
          <a:effectLst/>
        </p:spPr>
        <p:txBody>
          <a:bodyPr wrap="none" anchor="ctr">
            <a:spAutoFit/>
          </a:bodyPr>
          <a:lstStyle/>
          <a:p>
            <a:pPr algn="ctr" defTabSz="914400" fontAlgn="base">
              <a:spcBef>
                <a:spcPct val="0"/>
              </a:spcBef>
              <a:spcAft>
                <a:spcPct val="0"/>
              </a:spcAft>
              <a:defRPr/>
            </a:pPr>
            <a:endParaRPr lang="en-US" sz="2000">
              <a:solidFill>
                <a:srgbClr val="000000"/>
              </a:solidFill>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41859755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dt="0"/>
  <p:txStyles>
    <p:titleStyle>
      <a:lvl1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6pPr>
      <a:lvl7pPr marL="9144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7pPr>
      <a:lvl8pPr marL="13716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8pPr>
      <a:lvl9pPr marL="18288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457200" y="457200"/>
            <a:ext cx="82296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90600" y="1600200"/>
            <a:ext cx="716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5" name="Rectangle 5"/>
          <p:cNvSpPr>
            <a:spLocks noGrp="1" noChangeArrowheads="1"/>
          </p:cNvSpPr>
          <p:nvPr>
            <p:ph type="ftr" sz="quarter" idx="3"/>
          </p:nvPr>
        </p:nvSpPr>
        <p:spPr bwMode="auto">
          <a:xfrm>
            <a:off x="381000" y="6232525"/>
            <a:ext cx="7696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pPr>
            <a:fld id="{D286B366-0449-3544-BC2B-1D38B406F136}" type="slidenum">
              <a:rPr lang="en-US" smtClean="0">
                <a:solidFill>
                  <a:srgbClr val="000000"/>
                </a:solidFill>
                <a:latin typeface="Arial" charset="0"/>
                <a:ea typeface="ＭＳ Ｐゴシック" charset="0"/>
                <a:cs typeface="ＭＳ Ｐゴシック" charset="0"/>
              </a:rPr>
              <a:pPr algn="ct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sp>
        <p:nvSpPr>
          <p:cNvPr id="189449" name="Rectangle 9"/>
          <p:cNvSpPr>
            <a:spLocks noChangeArrowheads="1"/>
          </p:cNvSpPr>
          <p:nvPr userDrawn="1"/>
        </p:nvSpPr>
        <p:spPr bwMode="auto">
          <a:xfrm>
            <a:off x="8153400" y="5638800"/>
            <a:ext cx="990600" cy="1219200"/>
          </a:xfrm>
          <a:prstGeom prst="rect">
            <a:avLst/>
          </a:prstGeom>
          <a:solidFill>
            <a:schemeClr val="bg1"/>
          </a:solidFill>
          <a:ln w="19050">
            <a:noFill/>
            <a:miter lim="800000"/>
            <a:headEnd/>
            <a:tailEnd/>
          </a:ln>
          <a:effectLst/>
        </p:spPr>
        <p:txBody>
          <a:bodyPr wrap="none" anchor="ctr">
            <a:spAutoFit/>
          </a:bodyPr>
          <a:lstStyle/>
          <a:p>
            <a:pPr algn="ctr" defTabSz="914400" fontAlgn="base">
              <a:spcBef>
                <a:spcPct val="0"/>
              </a:spcBef>
              <a:spcAft>
                <a:spcPct val="0"/>
              </a:spcAft>
              <a:defRPr/>
            </a:pPr>
            <a:endParaRPr lang="en-US" sz="2000">
              <a:solidFill>
                <a:srgbClr val="000000"/>
              </a:solidFill>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243796987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hf sldNum="0" hdr="0" dt="0"/>
  <p:txStyles>
    <p:titleStyle>
      <a:lvl1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2pPr>
      <a:lvl3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3pPr>
      <a:lvl4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4pPr>
      <a:lvl5pPr algn="l" rtl="0" eaLnBrk="0" fontAlgn="base" hangingPunct="0">
        <a:spcBef>
          <a:spcPct val="0"/>
        </a:spcBef>
        <a:spcAft>
          <a:spcPct val="0"/>
        </a:spcAft>
        <a:defRPr sz="3600" b="1">
          <a:solidFill>
            <a:srgbClr val="FF0000"/>
          </a:solidFill>
          <a:effectLst>
            <a:outerShdw blurRad="38100" dist="38100" dir="2700000" algn="tl">
              <a:srgbClr val="DDDDDD"/>
            </a:outerShdw>
          </a:effectLst>
          <a:latin typeface="Arial" pitchFamily="-109" charset="0"/>
          <a:ea typeface="ＭＳ Ｐゴシック" pitchFamily="-109" charset="-128"/>
          <a:cs typeface="ＭＳ Ｐゴシック" pitchFamily="-109" charset="-128"/>
        </a:defRPr>
      </a:lvl5pPr>
      <a:lvl6pPr marL="4572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6pPr>
      <a:lvl7pPr marL="9144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7pPr>
      <a:lvl8pPr marL="13716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8pPr>
      <a:lvl9pPr marL="1828800" algn="l" rtl="0" fontAlgn="base">
        <a:spcBef>
          <a:spcPct val="0"/>
        </a:spcBef>
        <a:spcAft>
          <a:spcPct val="0"/>
        </a:spcAft>
        <a:defRPr sz="3600" b="1">
          <a:solidFill>
            <a:srgbClr val="FF0000"/>
          </a:solidFill>
          <a:effectLst>
            <a:outerShdw blurRad="38100" dist="38100" dir="2700000" algn="tl">
              <a:srgbClr val="DDDDDD"/>
            </a:outerShdw>
          </a:effectLst>
          <a:latin typeface="Arial" pitchFamily="-109"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pitchFamily="-109"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5.emf"/><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xml"/><Relationship Id="rId5" Type="http://schemas.openxmlformats.org/officeDocument/2006/relationships/image" Target="../media/image4.png"/><Relationship Id="rId6" Type="http://schemas.openxmlformats.org/officeDocument/2006/relationships/image" Target="../media/image5.emf"/><Relationship Id="rId1" Type="http://schemas.microsoft.com/office/2007/relationships/media" Target="file://localhost/Users/paul/Documents/admin/elena/maftei_cases10_2/fullLOC.mpg" TargetMode="External"/><Relationship Id="rId2" Type="http://schemas.openxmlformats.org/officeDocument/2006/relationships/video" Target="file://localhost/Users/paul/Documents/admin/elena/maftei_cases10_2/fullLOC.m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2.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3.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43.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4.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5" Type="http://schemas.openxmlformats.org/officeDocument/2006/relationships/image" Target="../media/image46.png"/><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45.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5.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5" Type="http://schemas.openxmlformats.org/officeDocument/2006/relationships/image" Target="../media/image46.png"/><Relationship Id="rId16" Type="http://schemas.openxmlformats.org/officeDocument/2006/relationships/image" Target="../media/image48.png"/><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47.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6.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5" Type="http://schemas.openxmlformats.org/officeDocument/2006/relationships/image" Target="../media/image46.png"/><Relationship Id="rId16" Type="http://schemas.openxmlformats.org/officeDocument/2006/relationships/image" Target="../media/image48.png"/><Relationship Id="rId17"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49.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7.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4.png"/><Relationship Id="rId15" Type="http://schemas.openxmlformats.org/officeDocument/2006/relationships/image" Target="../media/image46.png"/><Relationship Id="rId16" Type="http://schemas.openxmlformats.org/officeDocument/2006/relationships/image" Target="../media/image48.png"/><Relationship Id="rId17" Type="http://schemas.openxmlformats.org/officeDocument/2006/relationships/image" Target="../media/image50.png"/><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49.emf"/><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2.xml"/><Relationship Id="rId5" Type="http://schemas.openxmlformats.org/officeDocument/2006/relationships/image" Target="../media/image6.png"/><Relationship Id="rId6" Type="http://schemas.openxmlformats.org/officeDocument/2006/relationships/image" Target="../media/image7.png"/><Relationship Id="rId1" Type="http://schemas.microsoft.com/office/2007/relationships/media" Target="file://localhost/Users/paul/Documents/admin/elena/maftei_cases10_2/side_moving.mpg" TargetMode="External"/><Relationship Id="rId2" Type="http://schemas.openxmlformats.org/officeDocument/2006/relationships/video" Target="file://localhost/Users/paul/Documents/admin/elena/maftei_cases10_2/side_moving.mp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33.emf"/><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33.emf"/><Relationship Id="rId5" Type="http://schemas.openxmlformats.org/officeDocument/2006/relationships/image" Target="../media/image54.png"/><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3.emf"/><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6.png"/><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7.png"/><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8.png"/><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9.png"/><Relationship Id="rId1" Type="http://schemas.openxmlformats.org/officeDocument/2006/relationships/slideLayout" Target="../slideLayouts/slideLayout17.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microsoft.com/office/2007/relationships/media" Target="file://localhost/Users/paul/Documents/grants/international%20phd/ChakrabartyEmbeddedTutorial/innerloopdance-2.mpg" TargetMode="External"/><Relationship Id="rId4" Type="http://schemas.openxmlformats.org/officeDocument/2006/relationships/video" Target="file://localhost/Users/paul/Documents/grants/international%20phd/ChakrabartyEmbeddedTutorial/innerloopdance-2.mpg" TargetMode="External"/><Relationship Id="rId5" Type="http://schemas.microsoft.com/office/2007/relationships/media" Target="file://localhost/Users/paul/Documents/grants/international%20phd/ChakrabartyEmbeddedTutorial/loading2.mpg" TargetMode="External"/><Relationship Id="rId6" Type="http://schemas.openxmlformats.org/officeDocument/2006/relationships/video" Target="file://localhost/Users/paul/Documents/grants/international%20phd/ChakrabartyEmbeddedTutorial/loading2.mpg" TargetMode="External"/><Relationship Id="rId7" Type="http://schemas.openxmlformats.org/officeDocument/2006/relationships/slideLayout" Target="../slideLayouts/slideLayout17.xml"/><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microsoft.com/office/2007/relationships/media" Target="file://localhost/Users/paul/Documents/grants/international%20phd/ChakrabartyEmbeddedTutorial/dispensing-3.mpg" TargetMode="External"/><Relationship Id="rId2" Type="http://schemas.openxmlformats.org/officeDocument/2006/relationships/video" Target="file://localhost/Users/paul/Documents/grants/international%20phd/ChakrabartyEmbeddedTutorial/dispensing-3.m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5.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2.png"/><Relationship Id="rId1" Type="http://schemas.openxmlformats.org/officeDocument/2006/relationships/slideLayout" Target="../slideLayouts/slideLayout17.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17.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1" Type="http://schemas.openxmlformats.org/officeDocument/2006/relationships/slideLayout" Target="../slideLayouts/slideLayout17.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76.png"/><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 Id="rId3"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 Id="rId3"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8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82.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3" Type="http://schemas.openxmlformats.org/officeDocument/2006/relationships/image" Target="../media/image83.wmf"/><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17.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1.bin"/><Relationship Id="rId5" Type="http://schemas.openxmlformats.org/officeDocument/2006/relationships/image" Target="../media/image87.png"/><Relationship Id="rId6" Type="http://schemas.openxmlformats.org/officeDocument/2006/relationships/oleObject" Target="../embeddings/oleObject2.bin"/><Relationship Id="rId7" Type="http://schemas.openxmlformats.org/officeDocument/2006/relationships/image" Target="../media/image88.emf"/><Relationship Id="rId8" Type="http://schemas.openxmlformats.org/officeDocument/2006/relationships/image" Target="../media/image89.wmf"/><Relationship Id="rId1" Type="http://schemas.openxmlformats.org/officeDocument/2006/relationships/vmlDrawing" Target="../drawings/vmlDrawing1.vml"/><Relationship Id="rId2"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11.png"/><Relationship Id="rId1" Type="http://schemas.microsoft.com/office/2007/relationships/media" Target="file://localhost/Users/paul/Documents/admin/elena/maftei_cases10_2/Mixing.mpeg" TargetMode="External"/><Relationship Id="rId2" Type="http://schemas.openxmlformats.org/officeDocument/2006/relationships/video" Target="file://localhost/Users/paul/Documents/admin/elena/maftei_cases10_2/Mixing.mpeg"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0.emf"/><Relationship Id="rId3" Type="http://schemas.openxmlformats.org/officeDocument/2006/relationships/image" Target="../media/image9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0.xml"/><Relationship Id="rId3" Type="http://schemas.openxmlformats.org/officeDocument/2006/relationships/image" Target="../media/image9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1.xml"/><Relationship Id="rId3"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3.xml"/><Relationship Id="rId3"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9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76.xml"/><Relationship Id="rId5" Type="http://schemas.openxmlformats.org/officeDocument/2006/relationships/image" Target="../media/image4.png"/><Relationship Id="rId6" Type="http://schemas.openxmlformats.org/officeDocument/2006/relationships/image" Target="../media/image5.emf"/><Relationship Id="rId1" Type="http://schemas.microsoft.com/office/2007/relationships/media" Target="file://localhost/Users/paul/Documents/admin/elena/maftei_cases10_2/fullLOC.mpg" TargetMode="External"/><Relationship Id="rId2" Type="http://schemas.openxmlformats.org/officeDocument/2006/relationships/video" Target="file://localhost/Users/paul/Documents/admin/elena/maftei_cases10_2/fullLOC.m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Recent </a:t>
            </a:r>
            <a:r>
              <a:rPr lang="en-US" dirty="0"/>
              <a:t>Research and Emerging Challenges </a:t>
            </a:r>
            <a:br>
              <a:rPr lang="en-US" dirty="0"/>
            </a:br>
            <a:r>
              <a:rPr lang="en-US" dirty="0"/>
              <a:t>in the </a:t>
            </a:r>
            <a:r>
              <a:rPr lang="en-US" dirty="0">
                <a:solidFill>
                  <a:srgbClr val="A50F15"/>
                </a:solidFill>
              </a:rPr>
              <a:t>System-Level Design </a:t>
            </a:r>
            <a:r>
              <a:rPr lang="en-US" dirty="0"/>
              <a:t>of </a:t>
            </a:r>
            <a:br>
              <a:rPr lang="en-US" dirty="0"/>
            </a:br>
            <a:r>
              <a:rPr lang="en-US" dirty="0"/>
              <a:t>Digital Microfluidic </a:t>
            </a:r>
            <a:r>
              <a:rPr lang="en-US" dirty="0" smtClean="0"/>
              <a:t>Biochips</a:t>
            </a:r>
            <a:endParaRPr lang="en-US" dirty="0"/>
          </a:p>
        </p:txBody>
      </p:sp>
      <p:sp>
        <p:nvSpPr>
          <p:cNvPr id="7" name="Subtitle 6"/>
          <p:cNvSpPr>
            <a:spLocks noGrp="1"/>
          </p:cNvSpPr>
          <p:nvPr>
            <p:ph type="subTitle" idx="1"/>
          </p:nvPr>
        </p:nvSpPr>
        <p:spPr/>
        <p:txBody>
          <a:bodyPr/>
          <a:lstStyle/>
          <a:p>
            <a:r>
              <a:rPr lang="en-US" dirty="0"/>
              <a:t>Paul Pop, Elena </a:t>
            </a:r>
            <a:r>
              <a:rPr lang="en-US" dirty="0" err="1"/>
              <a:t>Maftei</a:t>
            </a:r>
            <a:r>
              <a:rPr lang="en-US" dirty="0"/>
              <a:t>, Jan Madsen</a:t>
            </a:r>
            <a:br>
              <a:rPr lang="en-US" dirty="0"/>
            </a:br>
            <a:r>
              <a:rPr lang="en-US" dirty="0"/>
              <a:t>Technical University of </a:t>
            </a:r>
            <a:r>
              <a:rPr lang="en-US" dirty="0" smtClean="0"/>
              <a:t>Denmark</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model: </a:t>
            </a:r>
            <a:br>
              <a:rPr lang="en-US" dirty="0" smtClean="0"/>
            </a:br>
            <a:r>
              <a:rPr lang="en-US" dirty="0" smtClean="0"/>
              <a:t>from this…</a:t>
            </a:r>
            <a:endParaRPr lang="en-US" dirty="0"/>
          </a:p>
        </p:txBody>
      </p:sp>
      <p:pic>
        <p:nvPicPr>
          <p:cNvPr id="6" name="Picture 5"/>
          <p:cNvPicPr>
            <a:picLocks noChangeAspect="1"/>
          </p:cNvPicPr>
          <p:nvPr/>
        </p:nvPicPr>
        <p:blipFill>
          <a:blip r:embed="rId2"/>
          <a:stretch>
            <a:fillRect/>
          </a:stretch>
        </p:blipFill>
        <p:spPr>
          <a:xfrm>
            <a:off x="5940152" y="1340768"/>
            <a:ext cx="2592288" cy="1463388"/>
          </a:xfrm>
          <a:prstGeom prst="rect">
            <a:avLst/>
          </a:prstGeom>
        </p:spPr>
      </p:pic>
      <p:sp>
        <p:nvSpPr>
          <p:cNvPr id="8" name="Rectangle 7"/>
          <p:cNvSpPr/>
          <p:nvPr/>
        </p:nvSpPr>
        <p:spPr>
          <a:xfrm>
            <a:off x="5652120" y="2909393"/>
            <a:ext cx="3183093" cy="338554"/>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smtClean="0">
                <a:solidFill>
                  <a:srgbClr val="08519C"/>
                </a:solidFill>
                <a:ea typeface="ＭＳ Ｐゴシック" charset="-128"/>
                <a:cs typeface="Calibri"/>
              </a:rPr>
              <a:t>Glucose assay steps on the biochip</a:t>
            </a:r>
          </a:p>
        </p:txBody>
      </p:sp>
      <p:pic>
        <p:nvPicPr>
          <p:cNvPr id="9" name="Picture 8"/>
          <p:cNvPicPr>
            <a:picLocks noChangeAspect="1"/>
          </p:cNvPicPr>
          <p:nvPr/>
        </p:nvPicPr>
        <p:blipFill>
          <a:blip r:embed="rId3"/>
          <a:stretch>
            <a:fillRect/>
          </a:stretch>
        </p:blipFill>
        <p:spPr>
          <a:xfrm>
            <a:off x="465550" y="1700808"/>
            <a:ext cx="5042554" cy="819928"/>
          </a:xfrm>
          <a:prstGeom prst="rect">
            <a:avLst/>
          </a:prstGeom>
        </p:spPr>
      </p:pic>
      <p:sp>
        <p:nvSpPr>
          <p:cNvPr id="10" name="Rectangle 9"/>
          <p:cNvSpPr/>
          <p:nvPr/>
        </p:nvSpPr>
        <p:spPr>
          <a:xfrm>
            <a:off x="357188" y="2909393"/>
            <a:ext cx="5150916" cy="338554"/>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err="1">
                <a:solidFill>
                  <a:srgbClr val="08519C"/>
                </a:solidFill>
                <a:ea typeface="ＭＳ Ｐゴシック" charset="-128"/>
                <a:cs typeface="Calibri"/>
              </a:rPr>
              <a:t>Trinder’s</a:t>
            </a:r>
            <a:r>
              <a:rPr lang="en-US" sz="1600" kern="0" dirty="0">
                <a:solidFill>
                  <a:srgbClr val="08519C"/>
                </a:solidFill>
                <a:ea typeface="ＭＳ Ｐゴシック" charset="-128"/>
                <a:cs typeface="Calibri"/>
              </a:rPr>
              <a:t> reaction, a colorimetric enzyme-based method</a:t>
            </a:r>
            <a:endParaRPr lang="en-US" sz="1600" kern="0" dirty="0" smtClean="0">
              <a:solidFill>
                <a:srgbClr val="08519C"/>
              </a:solidFill>
              <a:ea typeface="ＭＳ Ｐゴシック" charset="-128"/>
              <a:cs typeface="Calibri"/>
            </a:endParaRPr>
          </a:p>
        </p:txBody>
      </p:sp>
      <p:pic>
        <p:nvPicPr>
          <p:cNvPr id="11" name="Picture 10"/>
          <p:cNvPicPr>
            <a:picLocks noChangeAspect="1"/>
          </p:cNvPicPr>
          <p:nvPr/>
        </p:nvPicPr>
        <p:blipFill>
          <a:blip r:embed="rId4"/>
          <a:stretch>
            <a:fillRect/>
          </a:stretch>
        </p:blipFill>
        <p:spPr>
          <a:xfrm>
            <a:off x="526356" y="3700177"/>
            <a:ext cx="4981748" cy="1803736"/>
          </a:xfrm>
          <a:prstGeom prst="rect">
            <a:avLst/>
          </a:prstGeom>
        </p:spPr>
      </p:pic>
      <p:sp>
        <p:nvSpPr>
          <p:cNvPr id="12" name="Rectangle 11"/>
          <p:cNvSpPr/>
          <p:nvPr/>
        </p:nvSpPr>
        <p:spPr>
          <a:xfrm>
            <a:off x="357188" y="5733256"/>
            <a:ext cx="5150916" cy="584776"/>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smtClean="0">
                <a:solidFill>
                  <a:srgbClr val="08519C"/>
                </a:solidFill>
                <a:ea typeface="ＭＳ Ｐゴシック" charset="-128"/>
                <a:cs typeface="Calibri"/>
              </a:rPr>
              <a:t>Several such reactions assays in parallel:</a:t>
            </a:r>
            <a:br>
              <a:rPr lang="en-US" sz="1600" kern="0" dirty="0" smtClean="0">
                <a:solidFill>
                  <a:srgbClr val="08519C"/>
                </a:solidFill>
                <a:ea typeface="ＭＳ Ｐゴシック" charset="-128"/>
                <a:cs typeface="Calibri"/>
              </a:rPr>
            </a:br>
            <a:r>
              <a:rPr lang="en-US" sz="1600" kern="0" dirty="0" smtClean="0">
                <a:solidFill>
                  <a:srgbClr val="08519C"/>
                </a:solidFill>
                <a:ea typeface="ＭＳ Ｐゴシック" charset="-128"/>
                <a:cs typeface="Calibri"/>
              </a:rPr>
              <a:t>“in-vitro diagnostics” </a:t>
            </a:r>
            <a:r>
              <a:rPr lang="en-US" sz="1600" kern="0" dirty="0">
                <a:solidFill>
                  <a:srgbClr val="08519C"/>
                </a:solidFill>
                <a:ea typeface="ＭＳ Ｐゴシック" charset="-128"/>
                <a:cs typeface="Calibri"/>
              </a:rPr>
              <a:t>application</a:t>
            </a:r>
            <a:endParaRPr lang="en-US" sz="1600" kern="0" dirty="0" smtClean="0">
              <a:solidFill>
                <a:srgbClr val="08519C"/>
              </a:solidFill>
              <a:ea typeface="ＭＳ Ｐゴシック" charset="-128"/>
              <a:cs typeface="Calibri"/>
            </a:endParaRPr>
          </a:p>
        </p:txBody>
      </p:sp>
      <p:sp>
        <p:nvSpPr>
          <p:cNvPr id="14" name="Rectangle 13"/>
          <p:cNvSpPr/>
          <p:nvPr/>
        </p:nvSpPr>
        <p:spPr>
          <a:xfrm>
            <a:off x="6084167" y="5733256"/>
            <a:ext cx="2448273" cy="584776"/>
          </a:xfrm>
          <a:prstGeom prst="rect">
            <a:avLst/>
          </a:prstGeom>
        </p:spPr>
        <p:txBody>
          <a:bodyPr wrap="square">
            <a:spAutoFit/>
          </a:bodyPr>
          <a:lstStyle/>
          <a:p>
            <a:pPr marL="0" lvl="1" algn="ctr" defTabSz="914400" fontAlgn="base">
              <a:spcBef>
                <a:spcPts val="400"/>
              </a:spcBef>
              <a:spcAft>
                <a:spcPct val="0"/>
              </a:spcAft>
              <a:buClr>
                <a:srgbClr val="BDD7E7"/>
              </a:buClr>
            </a:pPr>
            <a:r>
              <a:rPr lang="en-US" sz="1600" kern="0" dirty="0" smtClean="0">
                <a:solidFill>
                  <a:srgbClr val="636363"/>
                </a:solidFill>
                <a:ea typeface="ＭＳ Ｐゴシック" charset="-128"/>
                <a:cs typeface="Calibri"/>
              </a:rPr>
              <a:t>Reconfigurable architecture</a:t>
            </a:r>
          </a:p>
        </p:txBody>
      </p:sp>
      <p:pic>
        <p:nvPicPr>
          <p:cNvPr id="15" name="Picture 14"/>
          <p:cNvPicPr>
            <a:picLocks noChangeAspect="1"/>
          </p:cNvPicPr>
          <p:nvPr/>
        </p:nvPicPr>
        <p:blipFill>
          <a:blip r:embed="rId5"/>
          <a:stretch>
            <a:fillRect/>
          </a:stretch>
        </p:blipFill>
        <p:spPr>
          <a:xfrm>
            <a:off x="5815724" y="3501009"/>
            <a:ext cx="2859112" cy="2232248"/>
          </a:xfrm>
          <a:prstGeom prst="rect">
            <a:avLst/>
          </a:prstGeom>
        </p:spPr>
      </p:pic>
    </p:spTree>
    <p:extLst>
      <p:ext uri="{BB962C8B-B14F-4D97-AF65-F5344CB8AC3E}">
        <p14:creationId xmlns:p14="http://schemas.microsoft.com/office/powerpoint/2010/main" val="159029629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model: </a:t>
            </a:r>
            <a:br>
              <a:rPr lang="en-US" dirty="0" smtClean="0"/>
            </a:br>
            <a:r>
              <a:rPr lang="en-US" dirty="0" smtClean="0"/>
              <a:t>…to this—an acyclic directed graph</a:t>
            </a:r>
            <a:endParaRPr lang="en-US" dirty="0"/>
          </a:p>
        </p:txBody>
      </p:sp>
      <p:pic>
        <p:nvPicPr>
          <p:cNvPr id="4" name="Picture 3"/>
          <p:cNvPicPr>
            <a:picLocks noChangeAspect="1"/>
          </p:cNvPicPr>
          <p:nvPr/>
        </p:nvPicPr>
        <p:blipFill>
          <a:blip r:embed="rId2"/>
          <a:stretch>
            <a:fillRect/>
          </a:stretch>
        </p:blipFill>
        <p:spPr>
          <a:xfrm>
            <a:off x="1403648" y="1005159"/>
            <a:ext cx="6433542" cy="5552760"/>
          </a:xfrm>
          <a:prstGeom prst="rect">
            <a:avLst/>
          </a:prstGeom>
        </p:spPr>
      </p:pic>
      <p:sp>
        <p:nvSpPr>
          <p:cNvPr id="5" name="Rectangle 4"/>
          <p:cNvSpPr/>
          <p:nvPr/>
        </p:nvSpPr>
        <p:spPr>
          <a:xfrm>
            <a:off x="357188" y="5445224"/>
            <a:ext cx="1982564" cy="584776"/>
          </a:xfrm>
          <a:prstGeom prst="rect">
            <a:avLst/>
          </a:prstGeom>
        </p:spPr>
        <p:txBody>
          <a:bodyPr wrap="square">
            <a:spAutoFit/>
          </a:bodyPr>
          <a:lstStyle/>
          <a:p>
            <a:pPr marL="0" lvl="1" defTabSz="914400" fontAlgn="base">
              <a:spcBef>
                <a:spcPts val="400"/>
              </a:spcBef>
              <a:spcAft>
                <a:spcPct val="0"/>
              </a:spcAft>
              <a:buClr>
                <a:srgbClr val="BDD7E7"/>
              </a:buClr>
            </a:pPr>
            <a:r>
              <a:rPr lang="en-US" sz="1600" kern="0" dirty="0" smtClean="0">
                <a:solidFill>
                  <a:srgbClr val="08519C"/>
                </a:solidFill>
                <a:ea typeface="ＭＳ Ｐゴシック" charset="-128"/>
                <a:cs typeface="Calibri"/>
              </a:rPr>
              <a:t>“in-vitro diagnostics”</a:t>
            </a:r>
            <a:br>
              <a:rPr lang="en-US" sz="1600" kern="0" dirty="0" smtClean="0">
                <a:solidFill>
                  <a:srgbClr val="08519C"/>
                </a:solidFill>
                <a:ea typeface="ＭＳ Ｐゴシック" charset="-128"/>
                <a:cs typeface="Calibri"/>
              </a:rPr>
            </a:br>
            <a:r>
              <a:rPr lang="en-US" sz="1600" kern="0" dirty="0" smtClean="0">
                <a:solidFill>
                  <a:srgbClr val="08519C"/>
                </a:solidFill>
                <a:ea typeface="ＭＳ Ｐゴシック" charset="-128"/>
                <a:cs typeface="Calibri"/>
              </a:rPr>
              <a:t>application</a:t>
            </a:r>
          </a:p>
        </p:txBody>
      </p:sp>
    </p:spTree>
    <p:extLst>
      <p:ext uri="{BB962C8B-B14F-4D97-AF65-F5344CB8AC3E}">
        <p14:creationId xmlns:p14="http://schemas.microsoft.com/office/powerpoint/2010/main" val="5201696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application example:</a:t>
            </a:r>
            <a:br>
              <a:rPr lang="en-US" dirty="0" smtClean="0"/>
            </a:br>
            <a:r>
              <a:rPr lang="en-US" dirty="0" smtClean="0"/>
              <a:t>“Colorimetric protein assay”</a:t>
            </a:r>
            <a:endParaRPr lang="en-US" dirty="0"/>
          </a:p>
        </p:txBody>
      </p:sp>
      <p:pic>
        <p:nvPicPr>
          <p:cNvPr id="4" name="Picture 3"/>
          <p:cNvPicPr>
            <a:picLocks noChangeAspect="1"/>
          </p:cNvPicPr>
          <p:nvPr/>
        </p:nvPicPr>
        <p:blipFill>
          <a:blip r:embed="rId2"/>
          <a:stretch>
            <a:fillRect/>
          </a:stretch>
        </p:blipFill>
        <p:spPr>
          <a:xfrm>
            <a:off x="1835696" y="967384"/>
            <a:ext cx="5472608" cy="5817727"/>
          </a:xfrm>
          <a:prstGeom prst="rect">
            <a:avLst/>
          </a:prstGeom>
        </p:spPr>
      </p:pic>
    </p:spTree>
    <p:extLst>
      <p:ext uri="{BB962C8B-B14F-4D97-AF65-F5344CB8AC3E}">
        <p14:creationId xmlns:p14="http://schemas.microsoft.com/office/powerpoint/2010/main" val="14024177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95"/>
          <p:cNvPicPr>
            <a:picLocks noChangeAspect="1" noChangeArrowheads="1"/>
          </p:cNvPicPr>
          <p:nvPr/>
        </p:nvPicPr>
        <p:blipFill>
          <a:blip r:embed="rId3"/>
          <a:srcRect/>
          <a:stretch>
            <a:fillRect/>
          </a:stretch>
        </p:blipFill>
        <p:spPr bwMode="auto">
          <a:xfrm>
            <a:off x="684213" y="1723232"/>
            <a:ext cx="4943475" cy="1860550"/>
          </a:xfrm>
          <a:prstGeom prst="rect">
            <a:avLst/>
          </a:prstGeom>
          <a:noFill/>
          <a:ln w="9525">
            <a:noFill/>
            <a:miter lim="800000"/>
            <a:headEnd/>
            <a:tailEnd/>
          </a:ln>
        </p:spPr>
      </p:pic>
      <p:sp>
        <p:nvSpPr>
          <p:cNvPr id="26627" name="Rectangle 22"/>
          <p:cNvSpPr>
            <a:spLocks noGrp="1" noChangeArrowheads="1"/>
          </p:cNvSpPr>
          <p:nvPr>
            <p:ph type="title"/>
          </p:nvPr>
        </p:nvSpPr>
        <p:spPr/>
        <p:txBody>
          <a:bodyPr/>
          <a:lstStyle/>
          <a:p>
            <a:pPr eaLnBrk="1" hangingPunct="1"/>
            <a:r>
              <a:rPr lang="en-US" dirty="0" smtClean="0"/>
              <a:t>System-level design tasks</a:t>
            </a:r>
          </a:p>
        </p:txBody>
      </p:sp>
      <p:sp>
        <p:nvSpPr>
          <p:cNvPr id="26628" name="Text Box 3"/>
          <p:cNvSpPr txBox="1">
            <a:spLocks noChangeArrowheads="1"/>
          </p:cNvSpPr>
          <p:nvPr/>
        </p:nvSpPr>
        <p:spPr bwMode="auto">
          <a:xfrm>
            <a:off x="3482975" y="200025"/>
            <a:ext cx="165100" cy="547688"/>
          </a:xfrm>
          <a:prstGeom prst="rect">
            <a:avLst/>
          </a:prstGeom>
          <a:noFill/>
          <a:ln w="9525">
            <a:noFill/>
            <a:round/>
            <a:headEnd/>
            <a:tailEnd/>
          </a:ln>
        </p:spPr>
        <p:txBody>
          <a:bodyPr wrap="none" lIns="81639" tIns="40820" rIns="81639" bIns="40820" anchor="ctr">
            <a:prstTxWarp prst="textNoShape">
              <a:avLst/>
            </a:prstTxWarp>
          </a:bodyPr>
          <a:lstStyle/>
          <a:p>
            <a:pPr defTabSz="828675" hangingPunct="0">
              <a:lnSpc>
                <a:spcPct val="93000"/>
              </a:lnSpc>
              <a:buClr>
                <a:srgbClr val="000000"/>
              </a:buClr>
              <a:buSzPct val="45000"/>
              <a:buFont typeface="Wingdings" charset="2"/>
              <a:buNone/>
            </a:pPr>
            <a:endParaRPr lang="en-US" sz="1600">
              <a:solidFill>
                <a:srgbClr val="000000"/>
              </a:solidFill>
              <a:latin typeface="Calibri"/>
              <a:ea typeface="Lucida Sans Unicode" charset="0"/>
              <a:cs typeface="Calibri"/>
            </a:endParaRPr>
          </a:p>
          <a:p>
            <a:pPr defTabSz="828675" hangingPunct="0">
              <a:lnSpc>
                <a:spcPct val="93000"/>
              </a:lnSpc>
              <a:buClr>
                <a:srgbClr val="000000"/>
              </a:buClr>
              <a:buSzPct val="45000"/>
              <a:buFont typeface="Wingdings" charset="2"/>
              <a:buNone/>
            </a:pPr>
            <a:endParaRPr lang="en-US" sz="1600">
              <a:solidFill>
                <a:srgbClr val="000000"/>
              </a:solidFill>
              <a:latin typeface="Calibri"/>
              <a:ea typeface="Lucida Sans Unicode" charset="0"/>
              <a:cs typeface="Calibri"/>
            </a:endParaRPr>
          </a:p>
        </p:txBody>
      </p:sp>
      <p:sp>
        <p:nvSpPr>
          <p:cNvPr id="26629" name="Text Box 4"/>
          <p:cNvSpPr txBox="1">
            <a:spLocks noChangeArrowheads="1"/>
          </p:cNvSpPr>
          <p:nvPr/>
        </p:nvSpPr>
        <p:spPr bwMode="auto">
          <a:xfrm>
            <a:off x="7227888" y="3124994"/>
            <a:ext cx="565150" cy="392112"/>
          </a:xfrm>
          <a:prstGeom prst="rect">
            <a:avLst/>
          </a:prstGeom>
          <a:noFill/>
          <a:ln w="9525">
            <a:noFill/>
            <a:round/>
            <a:headEnd/>
            <a:tailEnd/>
          </a:ln>
        </p:spPr>
        <p:txBody>
          <a:bodyPr wrap="none" anchor="ctr">
            <a:prstTxWarp prst="textNoShape">
              <a:avLst/>
            </a:prstTxWarp>
          </a:bodyPr>
          <a:lstStyle/>
          <a:p>
            <a:endParaRPr lang="en-US">
              <a:latin typeface="Calibri"/>
              <a:cs typeface="Calibri"/>
            </a:endParaRPr>
          </a:p>
        </p:txBody>
      </p:sp>
      <p:sp>
        <p:nvSpPr>
          <p:cNvPr id="26630" name="Text Box 5"/>
          <p:cNvSpPr txBox="1">
            <a:spLocks noChangeArrowheads="1"/>
          </p:cNvSpPr>
          <p:nvPr/>
        </p:nvSpPr>
        <p:spPr bwMode="auto">
          <a:xfrm>
            <a:off x="6792913" y="5823744"/>
            <a:ext cx="42862" cy="393700"/>
          </a:xfrm>
          <a:prstGeom prst="rect">
            <a:avLst/>
          </a:prstGeom>
          <a:noFill/>
          <a:ln w="9525">
            <a:noFill/>
            <a:round/>
            <a:headEnd/>
            <a:tailEnd/>
          </a:ln>
        </p:spPr>
        <p:txBody>
          <a:bodyPr wrap="none" anchor="ctr">
            <a:prstTxWarp prst="textNoShape">
              <a:avLst/>
            </a:prstTxWarp>
          </a:bodyPr>
          <a:lstStyle/>
          <a:p>
            <a:endParaRPr lang="en-US">
              <a:latin typeface="Calibri"/>
              <a:cs typeface="Calibri"/>
            </a:endParaRPr>
          </a:p>
        </p:txBody>
      </p:sp>
      <p:sp>
        <p:nvSpPr>
          <p:cNvPr id="26631" name="Line 10"/>
          <p:cNvSpPr>
            <a:spLocks noChangeShapeType="1"/>
          </p:cNvSpPr>
          <p:nvPr/>
        </p:nvSpPr>
        <p:spPr bwMode="auto">
          <a:xfrm flipH="1">
            <a:off x="179388" y="2496344"/>
            <a:ext cx="568325" cy="1587"/>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2" name="Line 11"/>
          <p:cNvSpPr>
            <a:spLocks noChangeShapeType="1"/>
          </p:cNvSpPr>
          <p:nvPr/>
        </p:nvSpPr>
        <p:spPr bwMode="auto">
          <a:xfrm>
            <a:off x="212725" y="2496343"/>
            <a:ext cx="0" cy="2471737"/>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3" name="Line 12"/>
          <p:cNvSpPr>
            <a:spLocks noChangeShapeType="1"/>
          </p:cNvSpPr>
          <p:nvPr/>
        </p:nvSpPr>
        <p:spPr bwMode="auto">
          <a:xfrm>
            <a:off x="179388" y="4996656"/>
            <a:ext cx="963612" cy="14288"/>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4" name="Line 13"/>
          <p:cNvSpPr>
            <a:spLocks noChangeShapeType="1"/>
          </p:cNvSpPr>
          <p:nvPr/>
        </p:nvSpPr>
        <p:spPr bwMode="auto">
          <a:xfrm>
            <a:off x="3563938" y="2496344"/>
            <a:ext cx="1878012" cy="1588"/>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5" name="Line 14"/>
          <p:cNvSpPr>
            <a:spLocks noChangeShapeType="1"/>
          </p:cNvSpPr>
          <p:nvPr/>
        </p:nvSpPr>
        <p:spPr bwMode="auto">
          <a:xfrm>
            <a:off x="5405438" y="2496344"/>
            <a:ext cx="0" cy="204786"/>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6" name="Line 15"/>
          <p:cNvSpPr>
            <a:spLocks noChangeShapeType="1"/>
          </p:cNvSpPr>
          <p:nvPr/>
        </p:nvSpPr>
        <p:spPr bwMode="auto">
          <a:xfrm>
            <a:off x="5364163" y="2723356"/>
            <a:ext cx="2636837" cy="0"/>
          </a:xfrm>
          <a:prstGeom prst="line">
            <a:avLst/>
          </a:prstGeom>
          <a:noFill/>
          <a:ln w="76200">
            <a:solidFill>
              <a:srgbClr val="DDDDDD"/>
            </a:solidFill>
            <a:round/>
            <a:headEnd/>
            <a:tailEnd/>
          </a:ln>
        </p:spPr>
        <p:txBody>
          <a:bodyPr>
            <a:prstTxWarp prst="textNoShape">
              <a:avLst/>
            </a:prstTxWarp>
          </a:bodyPr>
          <a:lstStyle/>
          <a:p>
            <a:endParaRPr lang="en-US">
              <a:latin typeface="Calibri"/>
              <a:cs typeface="Calibri"/>
            </a:endParaRPr>
          </a:p>
        </p:txBody>
      </p:sp>
      <p:sp>
        <p:nvSpPr>
          <p:cNvPr id="26637" name="Text Box 16"/>
          <p:cNvSpPr txBox="1">
            <a:spLocks noChangeArrowheads="1"/>
          </p:cNvSpPr>
          <p:nvPr/>
        </p:nvSpPr>
        <p:spPr bwMode="auto">
          <a:xfrm>
            <a:off x="4591050" y="3715544"/>
            <a:ext cx="1960563" cy="287337"/>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657225" algn="l"/>
                <a:tab pos="1312863" algn="l"/>
              </a:tabLst>
            </a:pPr>
            <a:r>
              <a:rPr lang="en-US" sz="1900" b="1">
                <a:solidFill>
                  <a:srgbClr val="08519C"/>
                </a:solidFill>
                <a:latin typeface="Calibri"/>
                <a:ea typeface="Lucida Sans Unicode" charset="0"/>
                <a:cs typeface="Calibri"/>
              </a:rPr>
              <a:t>Scheduling</a:t>
            </a:r>
          </a:p>
        </p:txBody>
      </p:sp>
      <p:sp>
        <p:nvSpPr>
          <p:cNvPr id="26638" name="Text Box 17"/>
          <p:cNvSpPr txBox="1">
            <a:spLocks noChangeArrowheads="1"/>
          </p:cNvSpPr>
          <p:nvPr/>
        </p:nvSpPr>
        <p:spPr bwMode="auto">
          <a:xfrm>
            <a:off x="5003800" y="1186657"/>
            <a:ext cx="1131888" cy="287337"/>
          </a:xfrm>
          <a:prstGeom prst="rect">
            <a:avLst/>
          </a:prstGeom>
          <a:noFill/>
          <a:ln w="9525">
            <a:noFill/>
            <a:round/>
            <a:headEnd/>
            <a:tailEnd/>
          </a:ln>
        </p:spPr>
        <p:txBody>
          <a:bodyPr lIns="81639" tIns="40820" rIns="81639" bIns="40820" anchor="ctr">
            <a:prstTxWarp prst="textNoShape">
              <a:avLst/>
            </a:prstTxWarp>
          </a:bodyPr>
          <a:lstStyle/>
          <a:p>
            <a:pPr defTabSz="325438" hangingPunct="0">
              <a:lnSpc>
                <a:spcPct val="93000"/>
              </a:lnSpc>
              <a:buClr>
                <a:srgbClr val="000000"/>
              </a:buClr>
              <a:buSzPct val="45000"/>
              <a:buFont typeface="Wingdings" charset="2"/>
              <a:buNone/>
              <a:tabLst>
                <a:tab pos="657225" algn="l"/>
              </a:tabLst>
            </a:pPr>
            <a:r>
              <a:rPr lang="en-US" sz="1900" b="1">
                <a:solidFill>
                  <a:srgbClr val="08519C"/>
                </a:solidFill>
                <a:latin typeface="Calibri"/>
                <a:ea typeface="Lucida Sans Unicode" charset="0"/>
                <a:cs typeface="Calibri"/>
              </a:rPr>
              <a:t>Binding</a:t>
            </a:r>
          </a:p>
        </p:txBody>
      </p:sp>
      <p:sp>
        <p:nvSpPr>
          <p:cNvPr id="26639" name="Text Box 18"/>
          <p:cNvSpPr txBox="1">
            <a:spLocks noChangeArrowheads="1"/>
          </p:cNvSpPr>
          <p:nvPr/>
        </p:nvSpPr>
        <p:spPr bwMode="auto">
          <a:xfrm>
            <a:off x="323528" y="3645024"/>
            <a:ext cx="2664791" cy="433387"/>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1312863" algn="l"/>
              </a:tabLst>
            </a:pPr>
            <a:r>
              <a:rPr lang="en-US" sz="1900" b="1" dirty="0" smtClean="0">
                <a:solidFill>
                  <a:srgbClr val="08519C"/>
                </a:solidFill>
                <a:latin typeface="Calibri"/>
                <a:ea typeface="Lucida Sans Unicode" charset="0"/>
                <a:cs typeface="Calibri"/>
              </a:rPr>
              <a:t>Placement &amp; routing</a:t>
            </a:r>
            <a:endParaRPr lang="en-US" sz="1900" b="1" dirty="0">
              <a:solidFill>
                <a:srgbClr val="08519C"/>
              </a:solidFill>
              <a:latin typeface="Calibri"/>
              <a:ea typeface="Lucida Sans Unicode" charset="0"/>
              <a:cs typeface="Calibri"/>
            </a:endParaRPr>
          </a:p>
        </p:txBody>
      </p:sp>
      <p:sp>
        <p:nvSpPr>
          <p:cNvPr id="26640" name="Text Box 19"/>
          <p:cNvSpPr txBox="1">
            <a:spLocks noChangeArrowheads="1"/>
          </p:cNvSpPr>
          <p:nvPr/>
        </p:nvSpPr>
        <p:spPr bwMode="auto">
          <a:xfrm>
            <a:off x="468313" y="1186657"/>
            <a:ext cx="1349375" cy="290512"/>
          </a:xfrm>
          <a:prstGeom prst="rect">
            <a:avLst/>
          </a:prstGeom>
          <a:noFill/>
          <a:ln w="9525">
            <a:noFill/>
            <a:round/>
            <a:headEnd/>
            <a:tailEnd/>
          </a:ln>
        </p:spPr>
        <p:txBody>
          <a:bodyPr lIns="81639" tIns="40820" rIns="81639" bIns="40820" anchor="ctr" anchorCtr="1">
            <a:prstTxWarp prst="textNoShape">
              <a:avLst/>
            </a:prstTxWarp>
          </a:bodyPr>
          <a:lstStyle/>
          <a:p>
            <a:pPr defTabSz="325438" hangingPunct="0">
              <a:lnSpc>
                <a:spcPct val="93000"/>
              </a:lnSpc>
              <a:buClr>
                <a:srgbClr val="000000"/>
              </a:buClr>
              <a:buSzPct val="45000"/>
              <a:buFont typeface="Wingdings" charset="2"/>
              <a:buNone/>
              <a:tabLst>
                <a:tab pos="657225" algn="l"/>
                <a:tab pos="1312863" algn="l"/>
              </a:tabLst>
            </a:pPr>
            <a:r>
              <a:rPr lang="en-US" sz="1900" b="1" dirty="0">
                <a:solidFill>
                  <a:srgbClr val="08519C"/>
                </a:solidFill>
                <a:latin typeface="Calibri"/>
                <a:ea typeface="Lucida Sans Unicode" charset="0"/>
                <a:cs typeface="Calibri"/>
              </a:rPr>
              <a:t>Allocation</a:t>
            </a:r>
          </a:p>
        </p:txBody>
      </p:sp>
      <p:pic>
        <p:nvPicPr>
          <p:cNvPr id="26641" name="Picture 23"/>
          <p:cNvPicPr>
            <a:picLocks noChangeAspect="1" noChangeArrowheads="1"/>
          </p:cNvPicPr>
          <p:nvPr/>
        </p:nvPicPr>
        <p:blipFill>
          <a:blip r:embed="rId4"/>
          <a:srcRect/>
          <a:stretch>
            <a:fillRect/>
          </a:stretch>
        </p:blipFill>
        <p:spPr bwMode="auto">
          <a:xfrm>
            <a:off x="900113" y="4148931"/>
            <a:ext cx="2808287" cy="2554288"/>
          </a:xfrm>
          <a:prstGeom prst="rect">
            <a:avLst/>
          </a:prstGeom>
          <a:noFill/>
          <a:ln w="9525">
            <a:noFill/>
            <a:miter lim="800000"/>
            <a:headEnd/>
            <a:tailEnd/>
          </a:ln>
        </p:spPr>
      </p:pic>
      <p:pic>
        <p:nvPicPr>
          <p:cNvPr id="26642" name="Picture 27"/>
          <p:cNvPicPr>
            <a:picLocks noChangeAspect="1" noChangeArrowheads="1"/>
          </p:cNvPicPr>
          <p:nvPr/>
        </p:nvPicPr>
        <p:blipFill>
          <a:blip r:embed="rId5"/>
          <a:srcRect/>
          <a:stretch>
            <a:fillRect/>
          </a:stretch>
        </p:blipFill>
        <p:spPr bwMode="auto">
          <a:xfrm>
            <a:off x="5364163" y="4653756"/>
            <a:ext cx="2881312" cy="1620838"/>
          </a:xfrm>
          <a:prstGeom prst="rect">
            <a:avLst/>
          </a:prstGeom>
          <a:noFill/>
          <a:ln w="9525">
            <a:noFill/>
            <a:miter lim="800000"/>
            <a:headEnd/>
            <a:tailEnd/>
          </a:ln>
        </p:spPr>
      </p:pic>
      <p:pic>
        <p:nvPicPr>
          <p:cNvPr id="26643" name="Picture 196"/>
          <p:cNvPicPr>
            <a:picLocks noChangeAspect="1" noChangeArrowheads="1"/>
          </p:cNvPicPr>
          <p:nvPr/>
        </p:nvPicPr>
        <p:blipFill>
          <a:blip r:embed="rId6"/>
          <a:srcRect/>
          <a:stretch>
            <a:fillRect/>
          </a:stretch>
        </p:blipFill>
        <p:spPr bwMode="auto">
          <a:xfrm>
            <a:off x="6719888" y="1124744"/>
            <a:ext cx="2016125" cy="2741613"/>
          </a:xfrm>
          <a:prstGeom prst="rect">
            <a:avLst/>
          </a:prstGeom>
          <a:noFill/>
          <a:ln w="9525">
            <a:noFill/>
            <a:miter lim="800000"/>
            <a:headEnd/>
            <a:tailEnd/>
          </a:ln>
        </p:spPr>
      </p:pic>
    </p:spTree>
    <p:extLst>
      <p:ext uri="{BB962C8B-B14F-4D97-AF65-F5344CB8AC3E}">
        <p14:creationId xmlns:p14="http://schemas.microsoft.com/office/powerpoint/2010/main" val="968044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motivation: </a:t>
            </a:r>
            <a:br>
              <a:rPr lang="en-US" dirty="0" smtClean="0"/>
            </a:br>
            <a:r>
              <a:rPr lang="en-US" dirty="0" smtClean="0"/>
              <a:t>adapt familiar design methods to a new area</a:t>
            </a:r>
            <a:endParaRPr lang="en-US" dirty="0"/>
          </a:p>
        </p:txBody>
      </p:sp>
      <p:sp>
        <p:nvSpPr>
          <p:cNvPr id="4" name="Text Box 3"/>
          <p:cNvSpPr txBox="1">
            <a:spLocks noChangeArrowheads="1"/>
          </p:cNvSpPr>
          <p:nvPr/>
        </p:nvSpPr>
        <p:spPr bwMode="auto">
          <a:xfrm>
            <a:off x="1927225" y="1444886"/>
            <a:ext cx="18065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latin typeface="Calibri"/>
                <a:cs typeface="Calibri"/>
              </a:rPr>
              <a:t>FPGA</a:t>
            </a:r>
          </a:p>
        </p:txBody>
      </p:sp>
      <p:sp>
        <p:nvSpPr>
          <p:cNvPr id="5" name="Text Box 4"/>
          <p:cNvSpPr txBox="1">
            <a:spLocks noChangeArrowheads="1"/>
          </p:cNvSpPr>
          <p:nvPr/>
        </p:nvSpPr>
        <p:spPr bwMode="auto">
          <a:xfrm>
            <a:off x="5029200" y="1444886"/>
            <a:ext cx="29523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800" b="1" dirty="0" smtClean="0">
                <a:latin typeface="Calibri"/>
                <a:cs typeface="Calibri"/>
              </a:rPr>
              <a:t>Digital biochip</a:t>
            </a:r>
            <a:endParaRPr lang="en-US" sz="2800" b="1" dirty="0">
              <a:latin typeface="Calibri"/>
              <a:cs typeface="Calibri"/>
            </a:endParaRPr>
          </a:p>
        </p:txBody>
      </p:sp>
      <p:sp>
        <p:nvSpPr>
          <p:cNvPr id="6" name="Text Box 5"/>
          <p:cNvSpPr txBox="1">
            <a:spLocks noChangeArrowheads="1"/>
          </p:cNvSpPr>
          <p:nvPr/>
        </p:nvSpPr>
        <p:spPr bwMode="auto">
          <a:xfrm>
            <a:off x="1927225" y="1981200"/>
            <a:ext cx="18065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chemeClr val="tx1"/>
                </a:solidFill>
                <a:latin typeface="Calibri"/>
                <a:cs typeface="Calibri"/>
              </a:rPr>
              <a:t>Transistors</a:t>
            </a:r>
            <a:endParaRPr lang="en-US" sz="2400" b="0" dirty="0">
              <a:solidFill>
                <a:schemeClr val="tx1"/>
              </a:solidFill>
              <a:latin typeface="Calibri"/>
              <a:cs typeface="Calibri"/>
            </a:endParaRPr>
          </a:p>
          <a:p>
            <a:pPr algn="l">
              <a:spcBef>
                <a:spcPct val="50000"/>
              </a:spcBef>
            </a:pPr>
            <a:r>
              <a:rPr lang="en-US" sz="2400" b="0" dirty="0" smtClean="0">
                <a:solidFill>
                  <a:schemeClr val="tx1"/>
                </a:solidFill>
                <a:latin typeface="Calibri"/>
                <a:cs typeface="Calibri"/>
              </a:rPr>
              <a:t>Net </a:t>
            </a:r>
            <a:r>
              <a:rPr lang="en-US" sz="2400" b="0" dirty="0">
                <a:solidFill>
                  <a:schemeClr val="tx1"/>
                </a:solidFill>
                <a:latin typeface="Calibri"/>
                <a:cs typeface="Calibri"/>
              </a:rPr>
              <a:t>Wires</a:t>
            </a:r>
          </a:p>
          <a:p>
            <a:pPr algn="l">
              <a:spcBef>
                <a:spcPct val="50000"/>
              </a:spcBef>
            </a:pPr>
            <a:r>
              <a:rPr lang="en-US" sz="2400" b="0" dirty="0" smtClean="0">
                <a:solidFill>
                  <a:schemeClr val="tx1"/>
                </a:solidFill>
                <a:latin typeface="Calibri"/>
                <a:cs typeface="Calibri"/>
              </a:rPr>
              <a:t>Clock </a:t>
            </a:r>
            <a:r>
              <a:rPr lang="en-US" sz="2400" b="0" dirty="0">
                <a:solidFill>
                  <a:schemeClr val="tx1"/>
                </a:solidFill>
                <a:latin typeface="Calibri"/>
                <a:cs typeface="Calibri"/>
              </a:rPr>
              <a:t>lines</a:t>
            </a:r>
          </a:p>
        </p:txBody>
      </p:sp>
      <p:sp>
        <p:nvSpPr>
          <p:cNvPr id="7" name="Text Box 6"/>
          <p:cNvSpPr txBox="1">
            <a:spLocks noChangeArrowheads="1"/>
          </p:cNvSpPr>
          <p:nvPr/>
        </p:nvSpPr>
        <p:spPr bwMode="auto">
          <a:xfrm>
            <a:off x="5029200" y="1965325"/>
            <a:ext cx="31019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rgbClr val="000000"/>
                </a:solidFill>
                <a:latin typeface="Calibri"/>
                <a:cs typeface="Calibri"/>
              </a:rPr>
              <a:t>Control </a:t>
            </a:r>
            <a:r>
              <a:rPr lang="en-US" sz="2400" b="0" dirty="0">
                <a:solidFill>
                  <a:srgbClr val="000000"/>
                </a:solidFill>
                <a:latin typeface="Calibri"/>
                <a:cs typeface="Calibri"/>
              </a:rPr>
              <a:t>electrodes</a:t>
            </a:r>
          </a:p>
          <a:p>
            <a:pPr algn="l">
              <a:spcBef>
                <a:spcPct val="50000"/>
              </a:spcBef>
            </a:pPr>
            <a:r>
              <a:rPr lang="en-US" sz="2400" b="0" dirty="0" smtClean="0">
                <a:solidFill>
                  <a:srgbClr val="000000"/>
                </a:solidFill>
                <a:latin typeface="Calibri"/>
                <a:cs typeface="Calibri"/>
              </a:rPr>
              <a:t>Reservoirs</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Transparent </a:t>
            </a:r>
            <a:r>
              <a:rPr lang="en-US" sz="2400" b="0" dirty="0">
                <a:solidFill>
                  <a:srgbClr val="000000"/>
                </a:solidFill>
                <a:latin typeface="Calibri"/>
                <a:cs typeface="Calibri"/>
              </a:rPr>
              <a:t>cells</a:t>
            </a:r>
          </a:p>
        </p:txBody>
      </p:sp>
      <p:sp>
        <p:nvSpPr>
          <p:cNvPr id="8" name="Text Box 7"/>
          <p:cNvSpPr txBox="1">
            <a:spLocks noChangeArrowheads="1"/>
          </p:cNvSpPr>
          <p:nvPr/>
        </p:nvSpPr>
        <p:spPr bwMode="auto">
          <a:xfrm>
            <a:off x="1927225" y="3565525"/>
            <a:ext cx="18065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rgbClr val="000000"/>
                </a:solidFill>
                <a:latin typeface="Calibri"/>
                <a:cs typeface="Calibri"/>
              </a:rPr>
              <a:t>RAM</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Multiplexer</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CLBs</a:t>
            </a:r>
            <a:endParaRPr lang="en-US" sz="2400" b="0" dirty="0">
              <a:solidFill>
                <a:srgbClr val="000000"/>
              </a:solidFill>
              <a:latin typeface="Calibri"/>
              <a:cs typeface="Calibri"/>
            </a:endParaRPr>
          </a:p>
        </p:txBody>
      </p:sp>
      <p:sp>
        <p:nvSpPr>
          <p:cNvPr id="9" name="Text Box 8"/>
          <p:cNvSpPr txBox="1">
            <a:spLocks noChangeArrowheads="1"/>
          </p:cNvSpPr>
          <p:nvPr/>
        </p:nvSpPr>
        <p:spPr bwMode="auto">
          <a:xfrm>
            <a:off x="5029200" y="358140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400" b="0" dirty="0" smtClean="0">
                <a:solidFill>
                  <a:srgbClr val="000000"/>
                </a:solidFill>
                <a:latin typeface="Calibri"/>
                <a:cs typeface="Calibri"/>
              </a:rPr>
              <a:t>Mixers</a:t>
            </a:r>
            <a:endParaRPr lang="en-US" sz="2400" b="0" dirty="0">
              <a:solidFill>
                <a:srgbClr val="000000"/>
              </a:solidFill>
              <a:latin typeface="Calibri"/>
              <a:cs typeface="Calibri"/>
            </a:endParaRPr>
          </a:p>
          <a:p>
            <a:pPr algn="l">
              <a:spcBef>
                <a:spcPct val="50000"/>
              </a:spcBef>
            </a:pPr>
            <a:r>
              <a:rPr lang="en-US" sz="2400" b="0" dirty="0" smtClean="0">
                <a:solidFill>
                  <a:srgbClr val="000000"/>
                </a:solidFill>
                <a:latin typeface="Calibri"/>
                <a:cs typeface="Calibri"/>
              </a:rPr>
              <a:t>Transport </a:t>
            </a:r>
            <a:r>
              <a:rPr lang="en-US" sz="2400" b="0" dirty="0">
                <a:solidFill>
                  <a:srgbClr val="000000"/>
                </a:solidFill>
                <a:latin typeface="Calibri"/>
                <a:cs typeface="Calibri"/>
              </a:rPr>
              <a:t>bus</a:t>
            </a:r>
          </a:p>
          <a:p>
            <a:pPr algn="l">
              <a:spcBef>
                <a:spcPct val="50000"/>
              </a:spcBef>
            </a:pPr>
            <a:r>
              <a:rPr lang="en-US" sz="2400" b="0" dirty="0" smtClean="0">
                <a:solidFill>
                  <a:srgbClr val="000000"/>
                </a:solidFill>
                <a:latin typeface="Calibri"/>
                <a:cs typeface="Calibri"/>
              </a:rPr>
              <a:t>Optical </a:t>
            </a:r>
            <a:r>
              <a:rPr lang="en-US" sz="2400" b="0" dirty="0">
                <a:solidFill>
                  <a:srgbClr val="000000"/>
                </a:solidFill>
                <a:latin typeface="Calibri"/>
                <a:cs typeface="Calibri"/>
              </a:rPr>
              <a:t>detectors</a:t>
            </a:r>
          </a:p>
        </p:txBody>
      </p:sp>
      <p:sp>
        <p:nvSpPr>
          <p:cNvPr id="10" name="Text Box 9"/>
          <p:cNvSpPr txBox="1">
            <a:spLocks noChangeArrowheads="1"/>
          </p:cNvSpPr>
          <p:nvPr/>
        </p:nvSpPr>
        <p:spPr bwMode="auto">
          <a:xfrm>
            <a:off x="174625" y="2309971"/>
            <a:ext cx="18065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solidFill>
                  <a:srgbClr val="636363"/>
                </a:solidFill>
                <a:latin typeface="Calibri"/>
                <a:cs typeface="Calibri"/>
              </a:rPr>
              <a:t>Basic Devices</a:t>
            </a:r>
          </a:p>
        </p:txBody>
      </p:sp>
      <p:sp>
        <p:nvSpPr>
          <p:cNvPr id="11" name="Text Box 10"/>
          <p:cNvSpPr txBox="1">
            <a:spLocks noChangeArrowheads="1"/>
          </p:cNvSpPr>
          <p:nvPr/>
        </p:nvSpPr>
        <p:spPr bwMode="auto">
          <a:xfrm>
            <a:off x="1927225" y="5238921"/>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0" dirty="0">
                <a:solidFill>
                  <a:srgbClr val="000000"/>
                </a:solidFill>
                <a:latin typeface="Calibri"/>
                <a:cs typeface="Calibri"/>
              </a:rPr>
              <a:t>Configured FPGA</a:t>
            </a:r>
          </a:p>
        </p:txBody>
      </p:sp>
      <p:sp>
        <p:nvSpPr>
          <p:cNvPr id="12" name="Text Box 11"/>
          <p:cNvSpPr txBox="1">
            <a:spLocks noChangeArrowheads="1"/>
          </p:cNvSpPr>
          <p:nvPr/>
        </p:nvSpPr>
        <p:spPr bwMode="auto">
          <a:xfrm>
            <a:off x="5029200" y="5254991"/>
            <a:ext cx="259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0" dirty="0">
                <a:solidFill>
                  <a:srgbClr val="000000"/>
                </a:solidFill>
                <a:latin typeface="Calibri"/>
                <a:cs typeface="Calibri"/>
              </a:rPr>
              <a:t>Configured biochip</a:t>
            </a:r>
          </a:p>
        </p:txBody>
      </p:sp>
      <p:sp>
        <p:nvSpPr>
          <p:cNvPr id="13" name="Text Box 12"/>
          <p:cNvSpPr txBox="1">
            <a:spLocks noChangeArrowheads="1"/>
          </p:cNvSpPr>
          <p:nvPr/>
        </p:nvSpPr>
        <p:spPr bwMode="auto">
          <a:xfrm>
            <a:off x="174625" y="4119463"/>
            <a:ext cx="1806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solidFill>
                  <a:srgbClr val="636363"/>
                </a:solidFill>
                <a:latin typeface="Calibri"/>
                <a:cs typeface="Calibri"/>
              </a:rPr>
              <a:t>Tiles</a:t>
            </a:r>
          </a:p>
        </p:txBody>
      </p:sp>
      <p:sp>
        <p:nvSpPr>
          <p:cNvPr id="14" name="Text Box 13"/>
          <p:cNvSpPr txBox="1">
            <a:spLocks noChangeArrowheads="1"/>
          </p:cNvSpPr>
          <p:nvPr/>
        </p:nvSpPr>
        <p:spPr bwMode="auto">
          <a:xfrm>
            <a:off x="174625" y="5241925"/>
            <a:ext cx="1806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dirty="0">
                <a:solidFill>
                  <a:srgbClr val="636363"/>
                </a:solidFill>
                <a:latin typeface="Calibri"/>
                <a:cs typeface="Calibri"/>
              </a:rPr>
              <a:t>Systems</a:t>
            </a:r>
          </a:p>
        </p:txBody>
      </p:sp>
      <p:sp>
        <p:nvSpPr>
          <p:cNvPr id="15" name="Line 14"/>
          <p:cNvSpPr>
            <a:spLocks noChangeShapeType="1"/>
          </p:cNvSpPr>
          <p:nvPr/>
        </p:nvSpPr>
        <p:spPr bwMode="auto">
          <a:xfrm>
            <a:off x="1676400" y="1981200"/>
            <a:ext cx="6324600" cy="0"/>
          </a:xfrm>
          <a:prstGeom prst="line">
            <a:avLst/>
          </a:prstGeom>
          <a:noFill/>
          <a:ln w="19050">
            <a:solidFill>
              <a:srgbClr val="9E9AC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latin typeface="Calibri"/>
              <a:cs typeface="Calibri"/>
            </a:endParaRPr>
          </a:p>
        </p:txBody>
      </p:sp>
      <p:sp>
        <p:nvSpPr>
          <p:cNvPr id="16" name="Line 15"/>
          <p:cNvSpPr>
            <a:spLocks noChangeShapeType="1"/>
          </p:cNvSpPr>
          <p:nvPr/>
        </p:nvSpPr>
        <p:spPr bwMode="auto">
          <a:xfrm>
            <a:off x="1600200" y="3573016"/>
            <a:ext cx="6400800" cy="0"/>
          </a:xfrm>
          <a:prstGeom prst="line">
            <a:avLst/>
          </a:prstGeom>
          <a:noFill/>
          <a:ln w="19050">
            <a:solidFill>
              <a:srgbClr val="9E9AC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latin typeface="Calibri"/>
              <a:cs typeface="Calibri"/>
            </a:endParaRPr>
          </a:p>
        </p:txBody>
      </p:sp>
      <p:sp>
        <p:nvSpPr>
          <p:cNvPr id="17" name="Line 16"/>
          <p:cNvSpPr>
            <a:spLocks noChangeShapeType="1"/>
          </p:cNvSpPr>
          <p:nvPr/>
        </p:nvSpPr>
        <p:spPr bwMode="auto">
          <a:xfrm>
            <a:off x="1676400" y="5157192"/>
            <a:ext cx="6400800" cy="0"/>
          </a:xfrm>
          <a:prstGeom prst="line">
            <a:avLst/>
          </a:prstGeom>
          <a:noFill/>
          <a:ln w="19050">
            <a:solidFill>
              <a:srgbClr val="9E9AC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latin typeface="Calibri"/>
              <a:cs typeface="Calibri"/>
            </a:endParaRPr>
          </a:p>
        </p:txBody>
      </p:sp>
    </p:spTree>
    <p:extLst>
      <p:ext uri="{BB962C8B-B14F-4D97-AF65-F5344CB8AC3E}">
        <p14:creationId xmlns:p14="http://schemas.microsoft.com/office/powerpoint/2010/main" val="936730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5363"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5364"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22553989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6387"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6388"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6389"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chemeClr val="bg2"/>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chemeClr val="bg2"/>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2913">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chemeClr val="bg2"/>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34019114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7411"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7412"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7413"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r h="441325">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r h="442913">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45151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8435"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graphicFrame>
        <p:nvGraphicFramePr>
          <p:cNvPr id="18436" name="Group 4"/>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pic>
        <p:nvPicPr>
          <p:cNvPr id="18453" name="Picture 21"/>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17153083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19459"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9460"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19461" name="Group 5"/>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99CC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2x4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99CCFF"/>
                    </a:solidFill>
                  </a:tcPr>
                </a:tc>
              </a:tr>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O10</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CECE"/>
                    </a:solidFill>
                  </a:tcPr>
                </a:tc>
              </a:tr>
            </a:tbl>
          </a:graphicData>
        </a:graphic>
      </p:graphicFrame>
    </p:spTree>
    <p:extLst>
      <p:ext uri="{BB962C8B-B14F-4D97-AF65-F5344CB8AC3E}">
        <p14:creationId xmlns:p14="http://schemas.microsoft.com/office/powerpoint/2010/main" val="33294072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sz="2800" dirty="0"/>
              <a:t>Digital microfluidic biochips</a:t>
            </a:r>
          </a:p>
          <a:p>
            <a:pPr lvl="1"/>
            <a:r>
              <a:rPr lang="en-US" sz="2400" dirty="0"/>
              <a:t>Architecture model: module vs. routing-based</a:t>
            </a:r>
          </a:p>
          <a:p>
            <a:pPr lvl="1"/>
            <a:r>
              <a:rPr lang="en-US" sz="2400" dirty="0"/>
              <a:t>Application model</a:t>
            </a:r>
          </a:p>
          <a:p>
            <a:endParaRPr lang="en-US" sz="2800" dirty="0" smtClean="0"/>
          </a:p>
          <a:p>
            <a:r>
              <a:rPr lang="en-US" sz="2800" dirty="0" smtClean="0"/>
              <a:t>System-level </a:t>
            </a:r>
            <a:r>
              <a:rPr lang="en-US" sz="2800" dirty="0" smtClean="0"/>
              <a:t>design</a:t>
            </a:r>
          </a:p>
          <a:p>
            <a:pPr lvl="1"/>
            <a:r>
              <a:rPr lang="en-US" sz="2400" dirty="0" smtClean="0"/>
              <a:t>Module</a:t>
            </a:r>
            <a:r>
              <a:rPr lang="en-US" sz="2400" dirty="0"/>
              <a:t>-based synthesis</a:t>
            </a:r>
          </a:p>
          <a:p>
            <a:pPr lvl="1"/>
            <a:r>
              <a:rPr lang="en-US" sz="2400" dirty="0"/>
              <a:t>Routing-based synthesis</a:t>
            </a:r>
          </a:p>
          <a:p>
            <a:endParaRPr lang="en-US" sz="2800" dirty="0" smtClean="0"/>
          </a:p>
          <a:p>
            <a:r>
              <a:rPr lang="en-US" sz="2800" dirty="0" smtClean="0"/>
              <a:t>Challenges</a:t>
            </a:r>
            <a:endParaRPr lang="en-US" sz="2800" dirty="0"/>
          </a:p>
        </p:txBody>
      </p:sp>
    </p:spTree>
    <p:extLst>
      <p:ext uri="{BB962C8B-B14F-4D97-AF65-F5344CB8AC3E}">
        <p14:creationId xmlns:p14="http://schemas.microsoft.com/office/powerpoint/2010/main" val="6559818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20483"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graphicFrame>
        <p:nvGraphicFramePr>
          <p:cNvPr id="20484" name="Group 4"/>
          <p:cNvGraphicFramePr>
            <a:graphicFrameLocks noGrp="1"/>
          </p:cNvGraphicFramePr>
          <p:nvPr/>
        </p:nvGraphicFramePr>
        <p:xfrm>
          <a:off x="1295400" y="1430338"/>
          <a:ext cx="1792287" cy="934041"/>
        </p:xfrm>
        <a:graphic>
          <a:graphicData uri="http://schemas.openxmlformats.org/drawingml/2006/table">
            <a:tbl>
              <a:tblPr/>
              <a:tblGrid>
                <a:gridCol w="927100"/>
                <a:gridCol w="865187"/>
              </a:tblGrid>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2x4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44608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O10</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1x4</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pic>
        <p:nvPicPr>
          <p:cNvPr id="20501" name="Picture 21"/>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21804984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Module-Based Synthesis</a:t>
            </a:r>
          </a:p>
        </p:txBody>
      </p:sp>
      <p:pic>
        <p:nvPicPr>
          <p:cNvPr id="21507"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21508" name="Picture 4"/>
          <p:cNvPicPr>
            <a:picLocks noChangeAspect="1" noChangeArrowheads="1"/>
          </p:cNvPicPr>
          <p:nvPr/>
        </p:nvPicPr>
        <p:blipFill>
          <a:blip r:embed="rId4"/>
          <a:srcRect/>
          <a:stretch>
            <a:fillRect/>
          </a:stretch>
        </p:blipFill>
        <p:spPr bwMode="auto">
          <a:xfrm>
            <a:off x="4638675" y="2906713"/>
            <a:ext cx="3916363" cy="2274887"/>
          </a:xfrm>
          <a:prstGeom prst="rect">
            <a:avLst/>
          </a:prstGeom>
          <a:noFill/>
          <a:ln w="9525">
            <a:noFill/>
            <a:round/>
            <a:headEnd/>
            <a:tailEnd/>
          </a:ln>
          <a:effectLst/>
        </p:spPr>
      </p:pic>
    </p:spTree>
    <p:extLst>
      <p:ext uri="{BB962C8B-B14F-4D97-AF65-F5344CB8AC3E}">
        <p14:creationId xmlns:p14="http://schemas.microsoft.com/office/powerpoint/2010/main" val="24760152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Problem Formulation</a:t>
            </a:r>
          </a:p>
        </p:txBody>
      </p:sp>
      <p:sp>
        <p:nvSpPr>
          <p:cNvPr id="2" name="Content Placeholder 1"/>
          <p:cNvSpPr>
            <a:spLocks noGrp="1"/>
          </p:cNvSpPr>
          <p:nvPr>
            <p:ph idx="1"/>
          </p:nvPr>
        </p:nvSpPr>
        <p:spPr/>
        <p:txBody>
          <a:bodyPr/>
          <a:lstStyle/>
          <a:p>
            <a:r>
              <a:rPr lang="en-US" b="1" dirty="0" smtClean="0"/>
              <a:t>Given</a:t>
            </a:r>
          </a:p>
          <a:p>
            <a:pPr lvl="1"/>
            <a:r>
              <a:rPr lang="en-US" dirty="0" smtClean="0"/>
              <a:t>Application: graph</a:t>
            </a:r>
            <a:endParaRPr lang="en-US" dirty="0"/>
          </a:p>
          <a:p>
            <a:pPr lvl="1"/>
            <a:r>
              <a:rPr lang="en-US" dirty="0"/>
              <a:t>Biochip: array of electrodes</a:t>
            </a:r>
          </a:p>
          <a:p>
            <a:pPr lvl="1"/>
            <a:r>
              <a:rPr lang="en-US" dirty="0" smtClean="0"/>
              <a:t>Library </a:t>
            </a:r>
            <a:r>
              <a:rPr lang="en-US" dirty="0"/>
              <a:t>of modules</a:t>
            </a:r>
          </a:p>
          <a:p>
            <a:endParaRPr lang="en-US" dirty="0"/>
          </a:p>
          <a:p>
            <a:r>
              <a:rPr lang="en-US" b="1" dirty="0" smtClean="0"/>
              <a:t>Determine</a:t>
            </a:r>
            <a:endParaRPr lang="en-US" b="1" dirty="0"/>
          </a:p>
          <a:p>
            <a:pPr lvl="1"/>
            <a:r>
              <a:rPr lang="en-US" b="1" dirty="0" smtClean="0">
                <a:solidFill>
                  <a:srgbClr val="A50F15"/>
                </a:solidFill>
              </a:rPr>
              <a:t>Allocation</a:t>
            </a:r>
            <a:r>
              <a:rPr lang="en-US" dirty="0" smtClean="0"/>
              <a:t> </a:t>
            </a:r>
            <a:r>
              <a:rPr lang="en-US" dirty="0"/>
              <a:t>of modules from modules library</a:t>
            </a:r>
          </a:p>
          <a:p>
            <a:pPr lvl="1"/>
            <a:r>
              <a:rPr lang="en-US" b="1" dirty="0">
                <a:solidFill>
                  <a:srgbClr val="A50F15"/>
                </a:solidFill>
              </a:rPr>
              <a:t>Binding</a:t>
            </a:r>
            <a:r>
              <a:rPr lang="en-US" dirty="0"/>
              <a:t> of modules to operations in </a:t>
            </a:r>
            <a:r>
              <a:rPr lang="en-US" dirty="0" smtClean="0"/>
              <a:t>the graph</a:t>
            </a:r>
            <a:endParaRPr lang="en-US" dirty="0"/>
          </a:p>
          <a:p>
            <a:pPr lvl="1"/>
            <a:r>
              <a:rPr lang="en-US" b="1" dirty="0">
                <a:solidFill>
                  <a:srgbClr val="A50F15"/>
                </a:solidFill>
              </a:rPr>
              <a:t>Scheduling</a:t>
            </a:r>
            <a:r>
              <a:rPr lang="en-US" dirty="0">
                <a:solidFill>
                  <a:srgbClr val="A50F15"/>
                </a:solidFill>
              </a:rPr>
              <a:t> </a:t>
            </a:r>
            <a:r>
              <a:rPr lang="en-US" dirty="0"/>
              <a:t>of operations</a:t>
            </a:r>
          </a:p>
          <a:p>
            <a:pPr lvl="1"/>
            <a:r>
              <a:rPr lang="en-US" b="1" dirty="0">
                <a:solidFill>
                  <a:srgbClr val="A50F15"/>
                </a:solidFill>
              </a:rPr>
              <a:t>Placement</a:t>
            </a:r>
            <a:r>
              <a:rPr lang="en-US" dirty="0"/>
              <a:t> of modules on the </a:t>
            </a:r>
            <a:r>
              <a:rPr lang="en-US" dirty="0" smtClean="0"/>
              <a:t>array</a:t>
            </a:r>
          </a:p>
          <a:p>
            <a:endParaRPr lang="en-US" b="1" dirty="0" smtClean="0"/>
          </a:p>
          <a:p>
            <a:r>
              <a:rPr lang="en-US" b="1" dirty="0" smtClean="0"/>
              <a:t>Such that </a:t>
            </a:r>
          </a:p>
          <a:p>
            <a:pPr lvl="1"/>
            <a:r>
              <a:rPr lang="en-US" dirty="0" smtClean="0"/>
              <a:t>the application </a:t>
            </a:r>
            <a:r>
              <a:rPr lang="en-US" dirty="0"/>
              <a:t>execution </a:t>
            </a:r>
            <a:r>
              <a:rPr lang="en-US" dirty="0" smtClean="0"/>
              <a:t>time is minimized</a:t>
            </a:r>
            <a:endParaRPr lang="en-US" dirty="0"/>
          </a:p>
          <a:p>
            <a:endParaRPr lang="en-US" dirty="0"/>
          </a:p>
        </p:txBody>
      </p:sp>
    </p:spTree>
    <p:extLst>
      <p:ext uri="{BB962C8B-B14F-4D97-AF65-F5344CB8AC3E}">
        <p14:creationId xmlns:p14="http://schemas.microsoft.com/office/powerpoint/2010/main" val="41765088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0" y="1303338"/>
            <a:ext cx="3902075" cy="4291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8169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76358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16407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24337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920958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37271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27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844535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3"/>
          <p:cNvSpPr>
            <a:spLocks noGrp="1" noChangeArrowheads="1"/>
          </p:cNvSpPr>
          <p:nvPr>
            <p:ph type="title"/>
          </p:nvPr>
        </p:nvSpPr>
        <p:spPr/>
        <p:txBody>
          <a:bodyPr/>
          <a:lstStyle/>
          <a:p>
            <a:r>
              <a:rPr lang="en-US" dirty="0" smtClean="0"/>
              <a:t>Architecture model</a:t>
            </a:r>
            <a:endParaRPr lang="en-US" dirty="0"/>
          </a:p>
        </p:txBody>
      </p:sp>
      <p:pic>
        <p:nvPicPr>
          <p:cNvPr id="22532" name="Picture 4" descr="/Users/paupo/Desktop/esrel/maftei_esrel2008/video/fullLOC.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500563" y="2276475"/>
            <a:ext cx="4343400" cy="2606675"/>
          </a:xfrm>
          <a:prstGeom prst="rect">
            <a:avLst/>
          </a:prstGeom>
          <a:noFill/>
          <a:ln w="9525">
            <a:noFill/>
            <a:miter lim="800000"/>
            <a:headEnd/>
            <a:tailEnd/>
          </a:ln>
        </p:spPr>
      </p:pic>
      <p:sp>
        <p:nvSpPr>
          <p:cNvPr id="5" name="Rectangle 4"/>
          <p:cNvSpPr/>
          <p:nvPr/>
        </p:nvSpPr>
        <p:spPr>
          <a:xfrm>
            <a:off x="4419600" y="4953000"/>
            <a:ext cx="4572000" cy="338554"/>
          </a:xfrm>
          <a:prstGeom prst="rect">
            <a:avLst/>
          </a:prstGeom>
        </p:spPr>
        <p:txBody>
          <a:bodyPr>
            <a:spAutoFit/>
          </a:bodyPr>
          <a:lstStyle/>
          <a:p>
            <a:r>
              <a:rPr lang="en-US" sz="1600" dirty="0" smtClean="0">
                <a:solidFill>
                  <a:schemeClr val="bg2"/>
                </a:solidFill>
                <a:latin typeface="Calibri"/>
                <a:cs typeface="Calibri"/>
              </a:rPr>
              <a:t>Biochip from Duke University</a:t>
            </a:r>
            <a:endParaRPr lang="en-US" sz="1600" dirty="0">
              <a:solidFill>
                <a:schemeClr val="bg2"/>
              </a:solidFill>
              <a:latin typeface="Calibri"/>
              <a:cs typeface="Calibri"/>
            </a:endParaRPr>
          </a:p>
        </p:txBody>
      </p:sp>
      <p:pic>
        <p:nvPicPr>
          <p:cNvPr id="2" name="Picture 1"/>
          <p:cNvPicPr>
            <a:picLocks noChangeAspect="1"/>
          </p:cNvPicPr>
          <p:nvPr/>
        </p:nvPicPr>
        <p:blipFill>
          <a:blip r:embed="rId6"/>
          <a:stretch>
            <a:fillRect/>
          </a:stretch>
        </p:blipFill>
        <p:spPr>
          <a:xfrm>
            <a:off x="251520" y="2183674"/>
            <a:ext cx="3981020" cy="3108176"/>
          </a:xfrm>
          <a:prstGeom prst="rect">
            <a:avLst/>
          </a:prstGeom>
        </p:spPr>
      </p:pic>
    </p:spTree>
    <p:extLst>
      <p:ext uri="{BB962C8B-B14F-4D97-AF65-F5344CB8AC3E}">
        <p14:creationId xmlns:p14="http://schemas.microsoft.com/office/powerpoint/2010/main" val="23585078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5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2"/>
                                        </p:tgtEl>
                                      </p:cBhvr>
                                    </p:cmd>
                                  </p:childTnLst>
                                </p:cTn>
                              </p:par>
                            </p:childTnLst>
                          </p:cTn>
                        </p:par>
                      </p:childTnLst>
                    </p:cTn>
                  </p:par>
                </p:childTnLst>
              </p:cTn>
              <p:nextCondLst>
                <p:cond evt="onClick" delay="0">
                  <p:tgtEl>
                    <p:spTgt spid="22532"/>
                  </p:tgtEl>
                </p:cond>
              </p:nextCondLst>
            </p:seq>
            <p:video>
              <p:cMediaNode>
                <p:cTn id="7" fill="hold" display="0">
                  <p:stCondLst>
                    <p:cond delay="indefinite"/>
                  </p:stCondLst>
                  <p:endCondLst>
                    <p:cond evt="onNext" delay="0">
                      <p:tgtEl>
                        <p:sldTgt/>
                      </p:tgtEl>
                    </p:cond>
                    <p:cond evt="onPrev" delay="0">
                      <p:tgtEl>
                        <p:sldTgt/>
                      </p:tgtEl>
                    </p:cond>
                  </p:endCondLst>
                </p:cTn>
                <p:tgtEl>
                  <p:spTgt spid="2253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7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80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86694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2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10747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410136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7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37464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5"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6"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27"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38970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49"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1"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52"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98814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4"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5"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6"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77"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56832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3" y="2189163"/>
            <a:ext cx="5106987"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99"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00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2001"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425" y="1854200"/>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2002" name="Text Box 18"/>
          <p:cNvSpPr txBox="1">
            <a:spLocks noChangeArrowheads="1"/>
          </p:cNvSpPr>
          <p:nvPr/>
        </p:nvSpPr>
        <p:spPr bwMode="auto">
          <a:xfrm>
            <a:off x="3917950" y="1419225"/>
            <a:ext cx="4865688"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4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eaLnBrk="1">
              <a:lnSpc>
                <a:spcPct val="97000"/>
              </a:lnSpc>
              <a:buClrTx/>
              <a:buFontTx/>
              <a:buNone/>
            </a:pPr>
            <a:r>
              <a:rPr lang="en-US" b="1" dirty="0">
                <a:solidFill>
                  <a:srgbClr val="08519C"/>
                </a:solidFill>
                <a:latin typeface="Calibri"/>
                <a:cs typeface="Calibri"/>
              </a:rPr>
              <a:t>Without dynamic </a:t>
            </a:r>
            <a:r>
              <a:rPr lang="en-US" b="1" dirty="0" smtClean="0">
                <a:solidFill>
                  <a:srgbClr val="08519C"/>
                </a:solidFill>
                <a:latin typeface="Calibri"/>
                <a:cs typeface="Calibri"/>
              </a:rPr>
              <a:t/>
            </a:r>
            <a:br>
              <a:rPr lang="en-US" b="1" dirty="0" smtClean="0">
                <a:solidFill>
                  <a:srgbClr val="08519C"/>
                </a:solidFill>
                <a:latin typeface="Calibri"/>
                <a:cs typeface="Calibri"/>
              </a:rPr>
            </a:br>
            <a:r>
              <a:rPr lang="en-US" b="1" dirty="0" smtClean="0">
                <a:solidFill>
                  <a:srgbClr val="08519C"/>
                </a:solidFill>
                <a:latin typeface="Calibri"/>
                <a:cs typeface="Calibri"/>
              </a:rPr>
              <a:t>reconfiguration</a:t>
            </a:r>
            <a:r>
              <a:rPr lang="en-US" b="1" dirty="0">
                <a:solidFill>
                  <a:srgbClr val="08519C"/>
                </a:solidFill>
                <a:latin typeface="Calibri"/>
                <a:cs typeface="Calibri"/>
              </a:rPr>
              <a:t>: t+18</a:t>
            </a:r>
          </a:p>
        </p:txBody>
      </p:sp>
    </p:spTree>
    <p:extLst>
      <p:ext uri="{BB962C8B-B14F-4D97-AF65-F5344CB8AC3E}">
        <p14:creationId xmlns:p14="http://schemas.microsoft.com/office/powerpoint/2010/main" val="28424589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Solution</a:t>
            </a:r>
          </a:p>
        </p:txBody>
      </p:sp>
      <p:sp>
        <p:nvSpPr>
          <p:cNvPr id="2" name="Content Placeholder 1"/>
          <p:cNvSpPr>
            <a:spLocks noGrp="1"/>
          </p:cNvSpPr>
          <p:nvPr>
            <p:ph idx="1"/>
          </p:nvPr>
        </p:nvSpPr>
        <p:spPr>
          <a:xfrm>
            <a:off x="358775" y="1124744"/>
            <a:ext cx="5653385" cy="5352256"/>
          </a:xfrm>
        </p:spPr>
        <p:txBody>
          <a:bodyPr/>
          <a:lstStyle/>
          <a:p>
            <a:pPr>
              <a:buFont typeface="Wingdings" charset="2"/>
              <a:buChar char="§"/>
            </a:pPr>
            <a:r>
              <a:rPr lang="en-US" dirty="0"/>
              <a:t>Binding of modules to operations</a:t>
            </a:r>
          </a:p>
          <a:p>
            <a:pPr>
              <a:buFont typeface="Wingdings" charset="2"/>
              <a:buChar char="§"/>
            </a:pPr>
            <a:endParaRPr lang="en-US" sz="2000" dirty="0"/>
          </a:p>
          <a:p>
            <a:pPr>
              <a:buFont typeface="Wingdings" charset="2"/>
              <a:buChar char="§"/>
            </a:pPr>
            <a:r>
              <a:rPr lang="en-US" dirty="0"/>
              <a:t>Schedule of the operations</a:t>
            </a:r>
          </a:p>
          <a:p>
            <a:pPr lvl="1">
              <a:buFont typeface="Wingdings" charset="2"/>
              <a:buChar char="§"/>
            </a:pPr>
            <a:r>
              <a:rPr lang="en-US" sz="2000" dirty="0"/>
              <a:t>Placement of modules performed </a:t>
            </a:r>
            <a:r>
              <a:rPr lang="en-US" sz="2000" dirty="0" smtClean="0"/>
              <a:t/>
            </a:r>
            <a:br>
              <a:rPr lang="en-US" sz="2000" dirty="0" smtClean="0"/>
            </a:br>
            <a:r>
              <a:rPr lang="en-US" sz="2000" dirty="0" smtClean="0"/>
              <a:t>inside </a:t>
            </a:r>
            <a:r>
              <a:rPr lang="en-US" sz="2000" dirty="0"/>
              <a:t>scheduling</a:t>
            </a:r>
          </a:p>
          <a:p>
            <a:pPr>
              <a:buFont typeface="Wingdings" charset="2"/>
              <a:buChar char="§"/>
            </a:pPr>
            <a:endParaRPr lang="en-US" sz="2000" dirty="0"/>
          </a:p>
          <a:p>
            <a:pPr>
              <a:buFont typeface="Wingdings" charset="2"/>
              <a:buChar char="§"/>
            </a:pPr>
            <a:r>
              <a:rPr lang="en-US" dirty="0"/>
              <a:t>Placement of the modules</a:t>
            </a:r>
          </a:p>
          <a:p>
            <a:pPr lvl="1">
              <a:buFont typeface="Wingdings" charset="2"/>
              <a:buChar char="§"/>
            </a:pPr>
            <a:r>
              <a:rPr lang="en-US" sz="2000" dirty="0"/>
              <a:t>Free space manager based on [</a:t>
            </a:r>
            <a:r>
              <a:rPr lang="en-US" sz="2000" dirty="0" err="1"/>
              <a:t>Bazargan</a:t>
            </a:r>
            <a:r>
              <a:rPr lang="en-US" sz="2000" dirty="0"/>
              <a:t> et al. 2000] that divides free space on the chip into overlapping rectangles</a:t>
            </a:r>
          </a:p>
          <a:p>
            <a:pPr>
              <a:buFont typeface="Wingdings" charset="2"/>
              <a:buChar char="§"/>
            </a:pPr>
            <a:endParaRPr lang="en-US" sz="2000" dirty="0"/>
          </a:p>
          <a:p>
            <a:pPr>
              <a:buFont typeface="Wingdings" charset="2"/>
              <a:buChar char="§"/>
            </a:pPr>
            <a:r>
              <a:rPr lang="en-US" dirty="0"/>
              <a:t>Other solutions </a:t>
            </a:r>
            <a:r>
              <a:rPr lang="en-US" dirty="0" smtClean="0"/>
              <a:t>proposed in the literature:</a:t>
            </a:r>
            <a:endParaRPr lang="en-US" dirty="0"/>
          </a:p>
          <a:p>
            <a:pPr lvl="1">
              <a:buFont typeface="Wingdings" charset="2"/>
              <a:buChar char="§"/>
            </a:pPr>
            <a:r>
              <a:rPr lang="en-US" sz="2000" dirty="0"/>
              <a:t>Integer Linear Programming</a:t>
            </a:r>
          </a:p>
          <a:p>
            <a:pPr lvl="1">
              <a:buFont typeface="Wingdings" charset="2"/>
              <a:buChar char="§"/>
            </a:pPr>
            <a:r>
              <a:rPr lang="en-US" sz="2000" dirty="0"/>
              <a:t>Simulated Annealing  </a:t>
            </a:r>
          </a:p>
          <a:p>
            <a:pPr>
              <a:buFont typeface="Wingdings" charset="2"/>
              <a:buChar char="§"/>
            </a:pPr>
            <a:endParaRPr lang="en-US" sz="2000" dirty="0"/>
          </a:p>
        </p:txBody>
      </p:sp>
      <p:sp>
        <p:nvSpPr>
          <p:cNvPr id="39938" name="Text Box 2"/>
          <p:cNvSpPr txBox="1">
            <a:spLocks noChangeArrowheads="1"/>
          </p:cNvSpPr>
          <p:nvPr/>
        </p:nvSpPr>
        <p:spPr bwMode="auto">
          <a:xfrm>
            <a:off x="6434138" y="1115963"/>
            <a:ext cx="234950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a:buClrTx/>
              <a:buFontTx/>
              <a:buNone/>
            </a:pPr>
            <a:r>
              <a:rPr lang="en-GB" sz="2200" b="1" dirty="0" err="1">
                <a:solidFill>
                  <a:srgbClr val="800000"/>
                </a:solidFill>
                <a:latin typeface="Calibri"/>
                <a:cs typeface="Calibri"/>
              </a:rPr>
              <a:t>Tabu</a:t>
            </a:r>
            <a:r>
              <a:rPr lang="en-GB" sz="2200" b="1" dirty="0">
                <a:solidFill>
                  <a:srgbClr val="800000"/>
                </a:solidFill>
                <a:latin typeface="Calibri"/>
                <a:cs typeface="Calibri"/>
              </a:rPr>
              <a:t> Search</a:t>
            </a:r>
          </a:p>
        </p:txBody>
      </p:sp>
      <p:sp>
        <p:nvSpPr>
          <p:cNvPr id="39939" name="Text Box 3"/>
          <p:cNvSpPr txBox="1">
            <a:spLocks noChangeArrowheads="1"/>
          </p:cNvSpPr>
          <p:nvPr/>
        </p:nvSpPr>
        <p:spPr bwMode="auto">
          <a:xfrm>
            <a:off x="6127751" y="1916832"/>
            <a:ext cx="2655887"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a:buClrTx/>
              <a:buFontTx/>
              <a:buNone/>
            </a:pPr>
            <a:r>
              <a:rPr lang="en-US" sz="2200" b="1" dirty="0">
                <a:solidFill>
                  <a:srgbClr val="000080"/>
                </a:solidFill>
                <a:latin typeface="Calibri"/>
                <a:cs typeface="Calibri"/>
              </a:rPr>
              <a:t>List Scheduling</a:t>
            </a:r>
          </a:p>
        </p:txBody>
      </p:sp>
      <p:sp>
        <p:nvSpPr>
          <p:cNvPr id="39940" name="Text Box 4"/>
          <p:cNvSpPr txBox="1">
            <a:spLocks noChangeArrowheads="1"/>
          </p:cNvSpPr>
          <p:nvPr/>
        </p:nvSpPr>
        <p:spPr bwMode="auto">
          <a:xfrm>
            <a:off x="3284538" y="3284910"/>
            <a:ext cx="54991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lgn="r">
              <a:buClrTx/>
              <a:buFontTx/>
              <a:buNone/>
            </a:pPr>
            <a:r>
              <a:rPr lang="en-US" sz="2000" b="1" dirty="0">
                <a:solidFill>
                  <a:srgbClr val="008000"/>
                </a:solidFill>
                <a:latin typeface="Calibri"/>
                <a:cs typeface="Calibri"/>
              </a:rPr>
              <a:t>      </a:t>
            </a:r>
            <a:r>
              <a:rPr lang="en-US" sz="2200" b="1" dirty="0">
                <a:solidFill>
                  <a:srgbClr val="008000"/>
                </a:solidFill>
                <a:latin typeface="Calibri"/>
                <a:cs typeface="Calibri"/>
              </a:rPr>
              <a:t>      Maximal Empty Rectangles </a:t>
            </a:r>
          </a:p>
        </p:txBody>
      </p:sp>
    </p:spTree>
    <p:extLst>
      <p:ext uri="{BB962C8B-B14F-4D97-AF65-F5344CB8AC3E}">
        <p14:creationId xmlns:p14="http://schemas.microsoft.com/office/powerpoint/2010/main" val="17256071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7107" name="Group 3"/>
          <p:cNvGrpSpPr>
            <a:grpSpLocks/>
          </p:cNvGrpSpPr>
          <p:nvPr/>
        </p:nvGrpSpPr>
        <p:grpSpPr bwMode="auto">
          <a:xfrm>
            <a:off x="4953000" y="2895600"/>
            <a:ext cx="2362200" cy="990600"/>
            <a:chOff x="3120" y="1824"/>
            <a:chExt cx="1488" cy="624"/>
          </a:xfrm>
        </p:grpSpPr>
        <p:sp>
          <p:nvSpPr>
            <p:cNvPr id="47108" name="Rectangle 4"/>
            <p:cNvSpPr>
              <a:spLocks noChangeArrowheads="1"/>
            </p:cNvSpPr>
            <p:nvPr/>
          </p:nvSpPr>
          <p:spPr bwMode="auto">
            <a:xfrm>
              <a:off x="3120" y="1824"/>
              <a:ext cx="744" cy="19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a:solidFill>
                    <a:srgbClr val="000000"/>
                  </a:solidFill>
                </a:rPr>
                <a:t>Operation</a:t>
              </a:r>
            </a:p>
          </p:txBody>
        </p:sp>
        <p:sp>
          <p:nvSpPr>
            <p:cNvPr id="47109" name="Rectangle 5"/>
            <p:cNvSpPr>
              <a:spLocks noChangeArrowheads="1"/>
            </p:cNvSpPr>
            <p:nvPr/>
          </p:nvSpPr>
          <p:spPr bwMode="auto">
            <a:xfrm>
              <a:off x="3864" y="1824"/>
              <a:ext cx="744" cy="19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a:solidFill>
                    <a:srgbClr val="000000"/>
                  </a:solidFill>
                </a:rPr>
                <a:t>Module</a:t>
              </a:r>
            </a:p>
          </p:txBody>
        </p:sp>
        <p:sp>
          <p:nvSpPr>
            <p:cNvPr id="47110" name="Rectangle 6"/>
            <p:cNvSpPr>
              <a:spLocks noChangeArrowheads="1"/>
            </p:cNvSpPr>
            <p:nvPr/>
          </p:nvSpPr>
          <p:spPr bwMode="auto">
            <a:xfrm>
              <a:off x="3120" y="2018"/>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O</a:t>
              </a:r>
              <a:r>
                <a:rPr lang="da-DK" sz="1600" baseline="-25000" dirty="0">
                  <a:solidFill>
                    <a:srgbClr val="000000"/>
                  </a:solidFill>
                </a:rPr>
                <a:t>7 </a:t>
              </a:r>
              <a:r>
                <a:rPr lang="da-DK" sz="1600" dirty="0">
                  <a:solidFill>
                    <a:srgbClr val="000000"/>
                  </a:solidFill>
                </a:rPr>
                <a:t>(</a:t>
              </a:r>
              <a:r>
                <a:rPr lang="da-DK" sz="1600" dirty="0" smtClean="0">
                  <a:solidFill>
                    <a:srgbClr val="000000"/>
                  </a:solidFill>
                </a:rPr>
                <a:t>mix)</a:t>
              </a:r>
              <a:endParaRPr lang="da-DK" sz="1600" dirty="0">
                <a:solidFill>
                  <a:srgbClr val="000000"/>
                </a:solidFill>
              </a:endParaRPr>
            </a:p>
          </p:txBody>
        </p:sp>
        <p:sp>
          <p:nvSpPr>
            <p:cNvPr id="47111" name="Rectangle 7"/>
            <p:cNvSpPr>
              <a:spLocks noChangeArrowheads="1"/>
            </p:cNvSpPr>
            <p:nvPr/>
          </p:nvSpPr>
          <p:spPr bwMode="auto">
            <a:xfrm>
              <a:off x="3864" y="2018"/>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M</a:t>
              </a:r>
              <a:r>
                <a:rPr lang="da-DK" sz="1600" baseline="-25000" dirty="0">
                  <a:solidFill>
                    <a:srgbClr val="000000"/>
                  </a:solidFill>
                </a:rPr>
                <a:t>1 </a:t>
              </a:r>
              <a:r>
                <a:rPr lang="da-DK" sz="1600" dirty="0">
                  <a:solidFill>
                    <a:srgbClr val="000000"/>
                  </a:solidFill>
                </a:rPr>
                <a:t>(2x2</a:t>
              </a:r>
              <a:r>
                <a:rPr lang="da-DK" sz="1600" dirty="0" smtClean="0">
                  <a:solidFill>
                    <a:srgbClr val="000000"/>
                  </a:solidFill>
                </a:rPr>
                <a:t>)</a:t>
              </a:r>
              <a:endParaRPr lang="da-DK" sz="1600" dirty="0">
                <a:solidFill>
                  <a:srgbClr val="000000"/>
                </a:solidFill>
              </a:endParaRPr>
            </a:p>
          </p:txBody>
        </p:sp>
        <p:sp>
          <p:nvSpPr>
            <p:cNvPr id="47112" name="Rectangle 8"/>
            <p:cNvSpPr>
              <a:spLocks noChangeArrowheads="1"/>
            </p:cNvSpPr>
            <p:nvPr/>
          </p:nvSpPr>
          <p:spPr bwMode="auto">
            <a:xfrm>
              <a:off x="3120" y="2233"/>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O</a:t>
              </a:r>
              <a:r>
                <a:rPr lang="da-DK" sz="1600" baseline="-25000" dirty="0">
                  <a:solidFill>
                    <a:srgbClr val="000000"/>
                  </a:solidFill>
                </a:rPr>
                <a:t>1 </a:t>
              </a:r>
              <a:r>
                <a:rPr lang="da-DK" sz="1600" dirty="0">
                  <a:solidFill>
                    <a:srgbClr val="000000"/>
                  </a:solidFill>
                </a:rPr>
                <a:t>(diluter</a:t>
              </a:r>
              <a:r>
                <a:rPr lang="da-DK" sz="1600" dirty="0" smtClean="0">
                  <a:solidFill>
                    <a:srgbClr val="000000"/>
                  </a:solidFill>
                </a:rPr>
                <a:t>)</a:t>
              </a:r>
              <a:endParaRPr lang="da-DK" sz="1600" dirty="0">
                <a:solidFill>
                  <a:srgbClr val="000000"/>
                </a:solidFill>
              </a:endParaRPr>
            </a:p>
          </p:txBody>
        </p:sp>
        <p:sp>
          <p:nvSpPr>
            <p:cNvPr id="47113" name="Rectangle 9"/>
            <p:cNvSpPr>
              <a:spLocks noChangeArrowheads="1"/>
            </p:cNvSpPr>
            <p:nvPr/>
          </p:nvSpPr>
          <p:spPr bwMode="auto">
            <a:xfrm>
              <a:off x="3864" y="2233"/>
              <a:ext cx="744" cy="215"/>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0320" rIns="90000" bIns="46800" anchor="ctr"/>
            <a:lstStyle/>
            <a:p>
              <a:pPr eaLnBrk="1">
                <a:lnSpc>
                  <a:spcPct val="80000"/>
                </a:lnSpc>
                <a:spcBef>
                  <a:spcPts val="4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a-DK" sz="1600" dirty="0">
                  <a:solidFill>
                    <a:srgbClr val="000000"/>
                  </a:solidFill>
                </a:rPr>
                <a:t>D</a:t>
              </a:r>
              <a:r>
                <a:rPr lang="da-DK" sz="1600" baseline="-25000" dirty="0">
                  <a:solidFill>
                    <a:srgbClr val="000000"/>
                  </a:solidFill>
                </a:rPr>
                <a:t>2 </a:t>
              </a:r>
              <a:r>
                <a:rPr lang="da-DK" sz="1600" dirty="0">
                  <a:solidFill>
                    <a:srgbClr val="000000"/>
                  </a:solidFill>
                </a:rPr>
                <a:t>(2x5</a:t>
              </a:r>
              <a:r>
                <a:rPr lang="da-DK" sz="1600" dirty="0" smtClean="0">
                  <a:solidFill>
                    <a:srgbClr val="000000"/>
                  </a:solidFill>
                </a:rPr>
                <a:t>)</a:t>
              </a:r>
              <a:endParaRPr lang="da-DK" sz="1600" dirty="0">
                <a:solidFill>
                  <a:srgbClr val="000000"/>
                </a:solidFill>
              </a:endParaRPr>
            </a:p>
          </p:txBody>
        </p:sp>
        <p:sp>
          <p:nvSpPr>
            <p:cNvPr id="47114" name="Line 10"/>
            <p:cNvSpPr>
              <a:spLocks noChangeShapeType="1"/>
            </p:cNvSpPr>
            <p:nvPr/>
          </p:nvSpPr>
          <p:spPr bwMode="auto">
            <a:xfrm>
              <a:off x="3120" y="1824"/>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5" name="Line 11"/>
            <p:cNvSpPr>
              <a:spLocks noChangeShapeType="1"/>
            </p:cNvSpPr>
            <p:nvPr/>
          </p:nvSpPr>
          <p:spPr bwMode="auto">
            <a:xfrm>
              <a:off x="3864" y="1824"/>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6" name="Line 12"/>
            <p:cNvSpPr>
              <a:spLocks noChangeShapeType="1"/>
            </p:cNvSpPr>
            <p:nvPr/>
          </p:nvSpPr>
          <p:spPr bwMode="auto">
            <a:xfrm>
              <a:off x="3120" y="2018"/>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7" name="Line 13"/>
            <p:cNvSpPr>
              <a:spLocks noChangeShapeType="1"/>
            </p:cNvSpPr>
            <p:nvPr/>
          </p:nvSpPr>
          <p:spPr bwMode="auto">
            <a:xfrm>
              <a:off x="3864" y="2018"/>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8" name="Line 14"/>
            <p:cNvSpPr>
              <a:spLocks noChangeShapeType="1"/>
            </p:cNvSpPr>
            <p:nvPr/>
          </p:nvSpPr>
          <p:spPr bwMode="auto">
            <a:xfrm>
              <a:off x="3120" y="2233"/>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19" name="Line 15"/>
            <p:cNvSpPr>
              <a:spLocks noChangeShapeType="1"/>
            </p:cNvSpPr>
            <p:nvPr/>
          </p:nvSpPr>
          <p:spPr bwMode="auto">
            <a:xfrm>
              <a:off x="3864" y="2233"/>
              <a:ext cx="744" cy="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0" name="Line 16"/>
            <p:cNvSpPr>
              <a:spLocks noChangeShapeType="1"/>
            </p:cNvSpPr>
            <p:nvPr/>
          </p:nvSpPr>
          <p:spPr bwMode="auto">
            <a:xfrm>
              <a:off x="3120" y="2448"/>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1" name="Line 17"/>
            <p:cNvSpPr>
              <a:spLocks noChangeShapeType="1"/>
            </p:cNvSpPr>
            <p:nvPr/>
          </p:nvSpPr>
          <p:spPr bwMode="auto">
            <a:xfrm>
              <a:off x="3864" y="2448"/>
              <a:ext cx="744" cy="1"/>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2" name="Line 18"/>
            <p:cNvSpPr>
              <a:spLocks noChangeShapeType="1"/>
            </p:cNvSpPr>
            <p:nvPr/>
          </p:nvSpPr>
          <p:spPr bwMode="auto">
            <a:xfrm>
              <a:off x="3120" y="1824"/>
              <a:ext cx="1" cy="19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3" name="Line 19"/>
            <p:cNvSpPr>
              <a:spLocks noChangeShapeType="1"/>
            </p:cNvSpPr>
            <p:nvPr/>
          </p:nvSpPr>
          <p:spPr bwMode="auto">
            <a:xfrm>
              <a:off x="3120" y="2018"/>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4" name="Line 20"/>
            <p:cNvSpPr>
              <a:spLocks noChangeShapeType="1"/>
            </p:cNvSpPr>
            <p:nvPr/>
          </p:nvSpPr>
          <p:spPr bwMode="auto">
            <a:xfrm>
              <a:off x="3120" y="2233"/>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5" name="Line 21"/>
            <p:cNvSpPr>
              <a:spLocks noChangeShapeType="1"/>
            </p:cNvSpPr>
            <p:nvPr/>
          </p:nvSpPr>
          <p:spPr bwMode="auto">
            <a:xfrm>
              <a:off x="3864" y="1824"/>
              <a:ext cx="1" cy="19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6" name="Line 22"/>
            <p:cNvSpPr>
              <a:spLocks noChangeShapeType="1"/>
            </p:cNvSpPr>
            <p:nvPr/>
          </p:nvSpPr>
          <p:spPr bwMode="auto">
            <a:xfrm>
              <a:off x="3864" y="2018"/>
              <a:ext cx="1" cy="2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7" name="Line 23"/>
            <p:cNvSpPr>
              <a:spLocks noChangeShapeType="1"/>
            </p:cNvSpPr>
            <p:nvPr/>
          </p:nvSpPr>
          <p:spPr bwMode="auto">
            <a:xfrm>
              <a:off x="3864" y="2233"/>
              <a:ext cx="1" cy="2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8" name="Line 24"/>
            <p:cNvSpPr>
              <a:spLocks noChangeShapeType="1"/>
            </p:cNvSpPr>
            <p:nvPr/>
          </p:nvSpPr>
          <p:spPr bwMode="auto">
            <a:xfrm>
              <a:off x="4608" y="1824"/>
              <a:ext cx="1" cy="19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29" name="Line 25"/>
            <p:cNvSpPr>
              <a:spLocks noChangeShapeType="1"/>
            </p:cNvSpPr>
            <p:nvPr/>
          </p:nvSpPr>
          <p:spPr bwMode="auto">
            <a:xfrm>
              <a:off x="4608" y="2018"/>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130" name="Line 26"/>
            <p:cNvSpPr>
              <a:spLocks noChangeShapeType="1"/>
            </p:cNvSpPr>
            <p:nvPr/>
          </p:nvSpPr>
          <p:spPr bwMode="auto">
            <a:xfrm>
              <a:off x="4608" y="2233"/>
              <a:ext cx="1" cy="21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Tree>
    <p:extLst>
      <p:ext uri="{BB962C8B-B14F-4D97-AF65-F5344CB8AC3E}">
        <p14:creationId xmlns:p14="http://schemas.microsoft.com/office/powerpoint/2010/main" val="10367573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3200" dirty="0" err="1"/>
              <a:t>Electrowetting</a:t>
            </a:r>
            <a:r>
              <a:rPr lang="en-US" sz="3200" dirty="0"/>
              <a:t> on Dielectric</a:t>
            </a:r>
          </a:p>
        </p:txBody>
      </p:sp>
      <p:pic>
        <p:nvPicPr>
          <p:cNvPr id="24580" name="Picture 4" descr="/Users/paupo/Desktop/esrel/maftei_esrel2008/video/side_moving.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859338" y="2060575"/>
            <a:ext cx="3744912" cy="2809875"/>
          </a:xfrm>
          <a:prstGeom prst="rect">
            <a:avLst/>
          </a:prstGeom>
          <a:noFill/>
          <a:ln w="9525">
            <a:noFill/>
            <a:miter lim="800000"/>
            <a:headEnd/>
            <a:tailEnd/>
          </a:ln>
        </p:spPr>
      </p:pic>
      <p:pic>
        <p:nvPicPr>
          <p:cNvPr id="11" name="Picture 10" descr="Screen shot 2010-10-24 at 1.55.00 PM.png"/>
          <p:cNvPicPr>
            <a:picLocks noChangeAspect="1"/>
          </p:cNvPicPr>
          <p:nvPr/>
        </p:nvPicPr>
        <p:blipFill>
          <a:blip r:embed="rId6"/>
          <a:stretch>
            <a:fillRect/>
          </a:stretch>
        </p:blipFill>
        <p:spPr>
          <a:xfrm>
            <a:off x="304800" y="2209800"/>
            <a:ext cx="4406900" cy="2516440"/>
          </a:xfrm>
          <a:prstGeom prst="rect">
            <a:avLst/>
          </a:prstGeom>
        </p:spPr>
      </p:pic>
    </p:spTree>
    <p:extLst>
      <p:ext uri="{BB962C8B-B14F-4D97-AF65-F5344CB8AC3E}">
        <p14:creationId xmlns:p14="http://schemas.microsoft.com/office/powerpoint/2010/main" val="5901278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458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580"/>
                                        </p:tgtEl>
                                      </p:cBhvr>
                                    </p:cmd>
                                  </p:childTnLst>
                                </p:cTn>
                              </p:par>
                            </p:childTnLst>
                          </p:cTn>
                        </p:par>
                      </p:childTnLst>
                    </p:cTn>
                  </p:par>
                </p:childTnLst>
              </p:cTn>
              <p:nextCondLst>
                <p:cond evt="onClick" delay="0">
                  <p:tgtEl>
                    <p:spTgt spid="24580"/>
                  </p:tgtEl>
                </p:cond>
              </p:nextCondLst>
            </p:seq>
            <p:video>
              <p:cMediaNode>
                <p:cTn id="7" fill="hold" display="0">
                  <p:stCondLst>
                    <p:cond delay="indefinite"/>
                  </p:stCondLst>
                  <p:endCondLst>
                    <p:cond evt="onNext" delay="0">
                      <p:tgtEl>
                        <p:sldTgt/>
                      </p:tgtEl>
                    </p:cond>
                    <p:cond evt="onPrev" delay="0">
                      <p:tgtEl>
                        <p:sldTgt/>
                      </p:tgtEl>
                    </p:cond>
                  </p:endCondLst>
                </p:cTn>
                <p:tgtEl>
                  <p:spTgt spid="2458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4667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663" y="2206625"/>
            <a:ext cx="4732337" cy="298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34829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2206625"/>
            <a:ext cx="4732338" cy="298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77459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tIns="396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Dynamic Placement Algorithm</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2206625"/>
            <a:ext cx="4732338" cy="298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88" y="1611313"/>
            <a:ext cx="3619500" cy="361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204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29699"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29700"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18774029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0723"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0724"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graphicFrame>
        <p:nvGraphicFramePr>
          <p:cNvPr id="30725" name="Group 5"/>
          <p:cNvGraphicFramePr>
            <a:graphicFrameLocks noGrp="1"/>
          </p:cNvGraphicFramePr>
          <p:nvPr/>
        </p:nvGraphicFramePr>
        <p:xfrm>
          <a:off x="1282700" y="890588"/>
          <a:ext cx="927100" cy="1401062"/>
        </p:xfrm>
        <a:graphic>
          <a:graphicData uri="http://schemas.openxmlformats.org/drawingml/2006/table">
            <a:tbl>
              <a:tblPr/>
              <a:tblGrid>
                <a:gridCol w="927100"/>
              </a:tblGrid>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O7</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a:ln>
                            <a:noFill/>
                          </a:ln>
                          <a:solidFill>
                            <a:srgbClr val="808080"/>
                          </a:solidFill>
                          <a:effectLst/>
                          <a:latin typeface="Tahoma"/>
                          <a:ea typeface="DejaVu Sans" charset="0"/>
                          <a:cs typeface="Tahoma"/>
                        </a:rPr>
                        <a:t>O8</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r h="350838">
                <a:tc>
                  <a:txBody>
                    <a:bodyPr/>
                    <a:lstStyle/>
                    <a:p>
                      <a:pPr marL="0" marR="0" lvl="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GB" sz="2400" b="0" i="0" u="none" strike="noStrike" cap="none" normalizeH="0" baseline="0" dirty="0">
                          <a:ln>
                            <a:noFill/>
                          </a:ln>
                          <a:solidFill>
                            <a:srgbClr val="808080"/>
                          </a:solidFill>
                          <a:effectLst/>
                          <a:latin typeface="Tahoma"/>
                          <a:ea typeface="DejaVu Sans" charset="0"/>
                          <a:cs typeface="Tahoma"/>
                        </a:rPr>
                        <a:t>O9</a:t>
                      </a:r>
                    </a:p>
                  </a:txBody>
                  <a:tcPr marL="90000" marR="90000" marT="80064" marB="46800" horzOverflow="overflow">
                    <a:lnL w="360" cap="flat" cmpd="sng" algn="ctr">
                      <a:noFill/>
                      <a:prstDash val="solid"/>
                      <a:round/>
                      <a:headEnd type="none" w="med" len="med"/>
                      <a:tailEnd type="none" w="med" len="med"/>
                    </a:lnL>
                    <a:lnR w="360" cap="flat" cmpd="sng" algn="ctr">
                      <a:noFill/>
                      <a:prstDash val="solid"/>
                      <a:round/>
                      <a:headEnd type="none" w="med" len="med"/>
                      <a:tailEnd type="none" w="med" len="med"/>
                    </a:lnR>
                    <a:lnT w="360" cap="flat" cmpd="sng" algn="ctr">
                      <a:noFill/>
                      <a:prstDash val="solid"/>
                      <a:round/>
                      <a:headEnd type="none" w="med" len="med"/>
                      <a:tailEnd type="none" w="med" len="med"/>
                    </a:lnT>
                    <a:lnB w="360" cap="flat" cmpd="sng" algn="ctr">
                      <a:no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8301356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1747"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1748"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40435558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2771"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2772"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4246491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3795"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3796"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4822849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4819"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34820"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42851097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Operations, cont.</a:t>
            </a:r>
            <a:endParaRPr lang="en-US" sz="3600" dirty="0"/>
          </a:p>
        </p:txBody>
      </p:sp>
      <p:pic>
        <p:nvPicPr>
          <p:cNvPr id="4" name="dispensing-3.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a:xfrm>
            <a:off x="467544" y="3933056"/>
            <a:ext cx="3138488" cy="2185988"/>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Text Box 13"/>
          <p:cNvSpPr txBox="1">
            <a:spLocks noChangeArrowheads="1"/>
          </p:cNvSpPr>
          <p:nvPr/>
        </p:nvSpPr>
        <p:spPr bwMode="auto">
          <a:xfrm>
            <a:off x="5963469" y="3253606"/>
            <a:ext cx="22860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a:lnSpc>
                <a:spcPct val="100000"/>
              </a:lnSpc>
              <a:spcBef>
                <a:spcPct val="50000"/>
              </a:spcBef>
              <a:buClrTx/>
              <a:buSzTx/>
              <a:buFontTx/>
              <a:buNone/>
            </a:pPr>
            <a:r>
              <a:rPr lang="en-US" sz="1600" b="1" smtClean="0">
                <a:solidFill>
                  <a:srgbClr val="000000"/>
                </a:solidFill>
                <a:latin typeface="Calibri"/>
                <a:cs typeface="Calibri"/>
              </a:rPr>
              <a:t>Transport on 3-phase inner bus</a:t>
            </a:r>
          </a:p>
        </p:txBody>
      </p:sp>
      <p:sp>
        <p:nvSpPr>
          <p:cNvPr id="6" name="Text Box 14"/>
          <p:cNvSpPr txBox="1">
            <a:spLocks noChangeArrowheads="1"/>
          </p:cNvSpPr>
          <p:nvPr/>
        </p:nvSpPr>
        <p:spPr bwMode="auto">
          <a:xfrm>
            <a:off x="400869" y="3466331"/>
            <a:ext cx="1905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lnSpc>
                <a:spcPct val="100000"/>
              </a:lnSpc>
              <a:spcBef>
                <a:spcPct val="50000"/>
              </a:spcBef>
              <a:buClrTx/>
              <a:buSzTx/>
              <a:buFontTx/>
              <a:buNone/>
            </a:pPr>
            <a:r>
              <a:rPr lang="en-US" sz="1600" b="1" smtClean="0">
                <a:solidFill>
                  <a:srgbClr val="000000"/>
                </a:solidFill>
                <a:latin typeface="Calibri"/>
                <a:cs typeface="Calibri"/>
              </a:rPr>
              <a:t>Droplet dispensing</a:t>
            </a:r>
          </a:p>
        </p:txBody>
      </p:sp>
      <p:sp>
        <p:nvSpPr>
          <p:cNvPr id="7" name="Text Box 24"/>
          <p:cNvSpPr txBox="1">
            <a:spLocks noChangeArrowheads="1"/>
          </p:cNvSpPr>
          <p:nvPr/>
        </p:nvSpPr>
        <p:spPr bwMode="auto">
          <a:xfrm>
            <a:off x="934269" y="1942331"/>
            <a:ext cx="1905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a:lnSpc>
                <a:spcPct val="100000"/>
              </a:lnSpc>
              <a:spcBef>
                <a:spcPct val="50000"/>
              </a:spcBef>
              <a:buClrTx/>
              <a:buSzTx/>
              <a:buFontTx/>
              <a:buNone/>
            </a:pPr>
            <a:r>
              <a:rPr lang="en-US" sz="1600" b="1" smtClean="0">
                <a:solidFill>
                  <a:srgbClr val="000000"/>
                </a:solidFill>
                <a:latin typeface="Calibri"/>
                <a:cs typeface="Calibri"/>
              </a:rPr>
              <a:t>Reservoir loading</a:t>
            </a:r>
          </a:p>
          <a:p>
            <a:pPr algn="ctr" defTabSz="914400">
              <a:lnSpc>
                <a:spcPct val="100000"/>
              </a:lnSpc>
              <a:spcBef>
                <a:spcPct val="50000"/>
              </a:spcBef>
              <a:buClrTx/>
              <a:buSzTx/>
              <a:buFontTx/>
              <a:buNone/>
            </a:pPr>
            <a:r>
              <a:rPr lang="en-US" sz="1600" b="1" smtClean="0">
                <a:solidFill>
                  <a:srgbClr val="000000"/>
                </a:solidFill>
                <a:latin typeface="Calibri"/>
                <a:cs typeface="Calibri"/>
              </a:rPr>
              <a:t>(0.1M KCL with dye)</a:t>
            </a:r>
          </a:p>
        </p:txBody>
      </p:sp>
      <p:pic>
        <p:nvPicPr>
          <p:cNvPr id="8" name="innerloopdance-2.mpg">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a:xfrm>
            <a:off x="5525319" y="3942581"/>
            <a:ext cx="2625725" cy="21875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 name="loading2.mpg">
            <a:hlinkClick r:id="" action="ppaction://media"/>
          </p:cNvPr>
          <p:cNvPicPr>
            <a:picLocks noRot="1" noChangeAspect="1" noChangeArrowheads="1"/>
          </p:cNvPicPr>
          <p:nvPr>
            <a:videoFile r:link="rId6"/>
            <p:extLst>
              <p:ext uri="{DAA4B4D4-6D71-4841-9C94-3DE7FCFB9230}">
                <p14:media xmlns:p14="http://schemas.microsoft.com/office/powerpoint/2010/main" r:link="rId5"/>
              </p:ext>
            </p:extLst>
          </p:nvPr>
        </p:nvPicPr>
        <p:blipFill>
          <a:blip r:embed="rId10">
            <a:extLst>
              <a:ext uri="{28A0092B-C50C-407E-A947-70E740481C1C}">
                <a14:useLocalDpi xmlns:a14="http://schemas.microsoft.com/office/drawing/2010/main" val="0"/>
              </a:ext>
            </a:extLst>
          </a:blip>
          <a:srcRect/>
          <a:stretch>
            <a:fillRect/>
          </a:stretch>
        </p:blipFill>
        <p:spPr>
          <a:xfrm>
            <a:off x="3058344" y="1418456"/>
            <a:ext cx="2895600" cy="220027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25124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35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9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4"/>
                </p:tgtEl>
              </p:cMediaNode>
            </p:video>
            <p:video>
              <p:cMediaNode>
                <p:cTn id="16" fill="hold" display="0">
                  <p:stCondLst>
                    <p:cond delay="indefinite"/>
                  </p:stCondLst>
                  <p:endCondLst>
                    <p:cond evt="onNext" delay="0">
                      <p:tgtEl>
                        <p:sldTgt/>
                      </p:tgtEl>
                    </p:cond>
                    <p:cond evt="onPrev" delay="0">
                      <p:tgtEl>
                        <p:sldTgt/>
                      </p:tgtEl>
                    </p:cond>
                  </p:endCondLst>
                </p:cTn>
                <p:tgtEl>
                  <p:spTgt spid="8"/>
                </p:tgtEl>
              </p:cMediaNode>
            </p:video>
            <p:video>
              <p:cMediaNode>
                <p:cTn id="17" repeatCount="2000" display="0">
                  <p:stCondLst>
                    <p:cond delay="indefinite"/>
                  </p:stCondLst>
                  <p:endCondLst>
                    <p:cond evt="onPrev" delay="0">
                      <p:tgtEl>
                        <p:sldTgt/>
                      </p:tgtEl>
                    </p:cond>
                  </p:endCondLst>
                </p:cTn>
                <p:tgtEl>
                  <p:spTgt spid="9"/>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5844"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10"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5962717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6868"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30645370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7892"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33534851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8916"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22935241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39940"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168177038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40964" name="Picture 4"/>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pic>
        <p:nvPicPr>
          <p:cNvPr id="9" name="Picture 3"/>
          <p:cNvPicPr>
            <a:picLocks noChangeAspect="1" noChangeArrowheads="1"/>
          </p:cNvPicPr>
          <p:nvPr/>
        </p:nvPicPr>
        <p:blipFill>
          <a:blip r:embed="rId4"/>
          <a:srcRect/>
          <a:stretch>
            <a:fillRect/>
          </a:stretch>
        </p:blipFill>
        <p:spPr bwMode="auto">
          <a:xfrm>
            <a:off x="4540250" y="1821180"/>
            <a:ext cx="3878580" cy="3436620"/>
          </a:xfrm>
          <a:prstGeom prst="rect">
            <a:avLst/>
          </a:prstGeom>
          <a:noFill/>
          <a:ln w="9525">
            <a:noFill/>
            <a:round/>
            <a:headEnd/>
            <a:tailEnd/>
          </a:ln>
          <a:effectLst/>
        </p:spPr>
      </p:pic>
    </p:spTree>
    <p:extLst>
      <p:ext uri="{BB962C8B-B14F-4D97-AF65-F5344CB8AC3E}">
        <p14:creationId xmlns:p14="http://schemas.microsoft.com/office/powerpoint/2010/main" val="37468988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When will the operations complete?</a:t>
            </a:r>
            <a:endParaRPr lang="en-US" dirty="0"/>
          </a:p>
        </p:txBody>
      </p:sp>
      <p:sp>
        <p:nvSpPr>
          <p:cNvPr id="7" name="Content Placeholder 6"/>
          <p:cNvSpPr>
            <a:spLocks noGrp="1"/>
          </p:cNvSpPr>
          <p:nvPr>
            <p:ph idx="1"/>
          </p:nvPr>
        </p:nvSpPr>
        <p:spPr>
          <a:xfrm>
            <a:off x="4038600" y="2708920"/>
            <a:ext cx="4876800" cy="3420418"/>
          </a:xfrm>
        </p:spPr>
        <p:txBody>
          <a:bodyPr/>
          <a:lstStyle/>
          <a:p>
            <a:pPr>
              <a:buFont typeface="Wingdings" charset="2"/>
              <a:buChar char="§"/>
            </a:pPr>
            <a:r>
              <a:rPr lang="en-US" sz="2000" dirty="0" smtClean="0"/>
              <a:t>For module-based synthesis we know the </a:t>
            </a:r>
            <a:r>
              <a:rPr lang="en-US" sz="2000" i="1" dirty="0" smtClean="0"/>
              <a:t>completion time </a:t>
            </a:r>
            <a:r>
              <a:rPr lang="en-US" sz="2000" dirty="0" smtClean="0"/>
              <a:t>from the module library.</a:t>
            </a:r>
          </a:p>
          <a:p>
            <a:pPr>
              <a:buFont typeface="Wingdings" charset="2"/>
              <a:buChar char="§"/>
            </a:pPr>
            <a:endParaRPr lang="en-US" sz="2000" dirty="0" smtClean="0"/>
          </a:p>
          <a:p>
            <a:pPr>
              <a:buFont typeface="Wingdings" charset="2"/>
              <a:buChar char="§"/>
            </a:pPr>
            <a:r>
              <a:rPr lang="en-US" sz="2000" dirty="0" smtClean="0"/>
              <a:t>But now there are no modules, </a:t>
            </a:r>
            <a:br>
              <a:rPr lang="en-US" sz="2000" dirty="0" smtClean="0"/>
            </a:br>
            <a:r>
              <a:rPr lang="en-US" sz="2000" dirty="0" smtClean="0"/>
              <a:t>the droplets can move anywhere</a:t>
            </a:r>
            <a:r>
              <a:rPr lang="en-US" sz="2000" dirty="0"/>
              <a:t>:</a:t>
            </a:r>
            <a:endParaRPr lang="en-US" sz="2000" dirty="0" smtClean="0"/>
          </a:p>
          <a:p>
            <a:pPr marL="800100" lvl="1" indent="-342900">
              <a:buFont typeface="Wingdings" charset="2"/>
              <a:buChar char="§"/>
            </a:pPr>
            <a:r>
              <a:rPr lang="en-US" sz="2000" dirty="0" smtClean="0"/>
              <a:t>How can we find out the </a:t>
            </a:r>
            <a:br>
              <a:rPr lang="en-US" sz="2000" dirty="0" smtClean="0"/>
            </a:br>
            <a:r>
              <a:rPr lang="en-US" sz="2000" dirty="0" smtClean="0"/>
              <a:t>operation </a:t>
            </a:r>
            <a:r>
              <a:rPr lang="en-US" sz="2000" i="1" dirty="0" smtClean="0"/>
              <a:t>completion times</a:t>
            </a:r>
            <a:r>
              <a:rPr lang="en-US" sz="2000" dirty="0" smtClean="0"/>
              <a:t>?</a:t>
            </a:r>
            <a:endParaRPr lang="en-US" sz="2000" dirty="0"/>
          </a:p>
        </p:txBody>
      </p:sp>
      <p:pic>
        <p:nvPicPr>
          <p:cNvPr id="41987"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19595381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Characterizing operations</a:t>
            </a:r>
            <a:endParaRPr lang="en-US" dirty="0"/>
          </a:p>
        </p:txBody>
      </p:sp>
      <p:sp>
        <p:nvSpPr>
          <p:cNvPr id="9" name="Content Placeholder 8"/>
          <p:cNvSpPr>
            <a:spLocks noGrp="1"/>
          </p:cNvSpPr>
          <p:nvPr>
            <p:ph idx="1"/>
          </p:nvPr>
        </p:nvSpPr>
        <p:spPr>
          <a:xfrm>
            <a:off x="4191000" y="1371600"/>
            <a:ext cx="4557464" cy="3428999"/>
          </a:xfrm>
        </p:spPr>
        <p:txBody>
          <a:bodyPr/>
          <a:lstStyle/>
          <a:p>
            <a:pPr>
              <a:buFont typeface="Wingdings" charset="2"/>
              <a:buChar char="§"/>
            </a:pPr>
            <a:r>
              <a:rPr lang="en-US" dirty="0" smtClean="0"/>
              <a:t>If the droplet does not move: </a:t>
            </a:r>
            <a:br>
              <a:rPr lang="en-US" dirty="0" smtClean="0"/>
            </a:br>
            <a:r>
              <a:rPr lang="en-US" dirty="0" smtClean="0"/>
              <a:t>very slow mixing by diffusion</a:t>
            </a:r>
          </a:p>
          <a:p>
            <a:pPr>
              <a:buFont typeface="Wingdings" charset="2"/>
              <a:buChar char="§"/>
            </a:pPr>
            <a:endParaRPr lang="en-US" dirty="0" smtClean="0"/>
          </a:p>
          <a:p>
            <a:pPr>
              <a:buFont typeface="Wingdings" charset="2"/>
              <a:buChar char="§"/>
            </a:pPr>
            <a:r>
              <a:rPr lang="en-US" dirty="0" smtClean="0"/>
              <a:t>If the droplet moves, how long does it take to complete?</a:t>
            </a:r>
          </a:p>
          <a:p>
            <a:pPr>
              <a:buFont typeface="Wingdings" charset="2"/>
              <a:buChar char="§"/>
            </a:pPr>
            <a:r>
              <a:rPr lang="en-US" dirty="0" smtClean="0"/>
              <a:t>Mixing percentages:</a:t>
            </a:r>
          </a:p>
        </p:txBody>
      </p:sp>
      <p:pic>
        <p:nvPicPr>
          <p:cNvPr id="43011" name="Picture 3"/>
          <p:cNvPicPr>
            <a:picLocks noChangeAspect="1" noChangeArrowheads="1"/>
          </p:cNvPicPr>
          <p:nvPr/>
        </p:nvPicPr>
        <p:blipFill>
          <a:blip r:embed="rId3"/>
          <a:srcRect/>
          <a:stretch>
            <a:fillRect/>
          </a:stretch>
        </p:blipFill>
        <p:spPr bwMode="auto">
          <a:xfrm>
            <a:off x="601663" y="2374900"/>
            <a:ext cx="3257550" cy="3257550"/>
          </a:xfrm>
          <a:prstGeom prst="rect">
            <a:avLst/>
          </a:prstGeom>
          <a:noFill/>
          <a:ln w="9525">
            <a:noFill/>
            <a:round/>
            <a:headEnd/>
            <a:tailEnd/>
          </a:ln>
          <a:effectLst/>
        </p:spPr>
      </p:pic>
      <p:sp>
        <p:nvSpPr>
          <p:cNvPr id="43012" name="Text Box 4"/>
          <p:cNvSpPr txBox="1">
            <a:spLocks noChangeArrowheads="1"/>
          </p:cNvSpPr>
          <p:nvPr/>
        </p:nvSpPr>
        <p:spPr bwMode="auto">
          <a:xfrm>
            <a:off x="4435278" y="3902074"/>
            <a:ext cx="2546350"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990000"/>
                </a:solidFill>
                <a:latin typeface="Tahoma"/>
                <a:ea typeface="DejaVu Sans" charset="0"/>
                <a:cs typeface="Tahoma"/>
              </a:rPr>
              <a:t>p</a:t>
            </a:r>
            <a:r>
              <a:rPr lang="en-GB" b="1" baseline="33000" dirty="0" smtClean="0">
                <a:solidFill>
                  <a:srgbClr val="990000"/>
                </a:solidFill>
                <a:latin typeface="Tahoma"/>
                <a:ea typeface="DejaVu Sans" charset="0"/>
                <a:cs typeface="Tahoma"/>
              </a:rPr>
              <a:t>0</a:t>
            </a:r>
            <a:r>
              <a:rPr lang="en-GB" b="1" dirty="0" smtClean="0">
                <a:solidFill>
                  <a:srgbClr val="990000"/>
                </a:solidFill>
                <a:latin typeface="Tahoma"/>
                <a:ea typeface="DejaVu Sans" charset="0"/>
                <a:cs typeface="Tahoma"/>
              </a:rPr>
              <a:t>, p</a:t>
            </a:r>
            <a:r>
              <a:rPr lang="en-GB" b="1" baseline="33000" dirty="0" smtClean="0">
                <a:solidFill>
                  <a:srgbClr val="990000"/>
                </a:solidFill>
                <a:latin typeface="Tahoma"/>
                <a:ea typeface="DejaVu Sans" charset="0"/>
                <a:cs typeface="Tahoma"/>
              </a:rPr>
              <a:t>90</a:t>
            </a:r>
            <a:r>
              <a:rPr lang="en-GB" b="1" dirty="0">
                <a:solidFill>
                  <a:srgbClr val="990000"/>
                </a:solidFill>
                <a:latin typeface="Tahoma"/>
                <a:ea typeface="DejaVu Sans" charset="0"/>
                <a:cs typeface="Tahoma"/>
              </a:rPr>
              <a:t>, </a:t>
            </a:r>
            <a:r>
              <a:rPr lang="en-GB" b="1" dirty="0" smtClean="0">
                <a:solidFill>
                  <a:srgbClr val="990000"/>
                </a:solidFill>
                <a:latin typeface="Tahoma"/>
                <a:ea typeface="DejaVu Sans" charset="0"/>
                <a:cs typeface="Tahoma"/>
              </a:rPr>
              <a:t>p</a:t>
            </a:r>
            <a:r>
              <a:rPr lang="en-GB" b="1" baseline="33000" dirty="0" smtClean="0">
                <a:solidFill>
                  <a:srgbClr val="990000"/>
                </a:solidFill>
                <a:latin typeface="Tahoma"/>
                <a:ea typeface="DejaVu Sans" charset="0"/>
                <a:cs typeface="Tahoma"/>
              </a:rPr>
              <a:t>180 </a:t>
            </a:r>
            <a:r>
              <a:rPr lang="en-GB" b="1" dirty="0">
                <a:solidFill>
                  <a:srgbClr val="990000"/>
                </a:solidFill>
                <a:latin typeface="Tahoma"/>
                <a:ea typeface="DejaVu Sans" charset="0"/>
                <a:cs typeface="Tahoma"/>
              </a:rPr>
              <a:t>?</a:t>
            </a:r>
          </a:p>
        </p:txBody>
      </p:sp>
    </p:spTree>
    <p:extLst>
      <p:ext uri="{BB962C8B-B14F-4D97-AF65-F5344CB8AC3E}">
        <p14:creationId xmlns:p14="http://schemas.microsoft.com/office/powerpoint/2010/main" val="38980213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p:txBody>
          <a:bodyPr/>
          <a:lstStyle/>
          <a:p>
            <a:r>
              <a:rPr lang="en-GB" dirty="0" smtClean="0"/>
              <a:t>Characterizing operations</a:t>
            </a:r>
            <a:endParaRPr lang="en-GB" dirty="0"/>
          </a:p>
        </p:txBody>
      </p:sp>
      <p:sp>
        <p:nvSpPr>
          <p:cNvPr id="3" name="Content Placeholder 2"/>
          <p:cNvSpPr>
            <a:spLocks noGrp="1"/>
          </p:cNvSpPr>
          <p:nvPr>
            <p:ph sz="half" idx="2"/>
          </p:nvPr>
        </p:nvSpPr>
        <p:spPr>
          <a:xfrm>
            <a:off x="4572000" y="2420888"/>
            <a:ext cx="3810000" cy="2376264"/>
          </a:xfrm>
        </p:spPr>
        <p:txBody>
          <a:bodyPr/>
          <a:lstStyle/>
          <a:p>
            <a:r>
              <a:rPr lang="en-US" sz="2400" dirty="0"/>
              <a:t>We know how long an operation takes on </a:t>
            </a:r>
            <a:r>
              <a:rPr lang="en-US" sz="2400" dirty="0" smtClean="0"/>
              <a:t>modules</a:t>
            </a:r>
          </a:p>
          <a:p>
            <a:endParaRPr lang="en-US" sz="2400" dirty="0"/>
          </a:p>
          <a:p>
            <a:r>
              <a:rPr lang="en-US" sz="2400" dirty="0"/>
              <a:t>Starting from this, can determine the percentages?</a:t>
            </a:r>
          </a:p>
          <a:p>
            <a:endParaRPr lang="en-US" sz="2400" dirty="0"/>
          </a:p>
        </p:txBody>
      </p:sp>
      <p:pic>
        <p:nvPicPr>
          <p:cNvPr id="44034" name="Picture 2"/>
          <p:cNvPicPr>
            <a:picLocks noChangeAspect="1" noChangeArrowheads="1"/>
          </p:cNvPicPr>
          <p:nvPr/>
        </p:nvPicPr>
        <p:blipFill>
          <a:blip r:embed="rId3"/>
          <a:srcRect/>
          <a:stretch>
            <a:fillRect/>
          </a:stretch>
        </p:blipFill>
        <p:spPr bwMode="auto">
          <a:xfrm>
            <a:off x="230188" y="2220912"/>
            <a:ext cx="4108450" cy="2808288"/>
          </a:xfrm>
          <a:prstGeom prst="rect">
            <a:avLst/>
          </a:prstGeom>
          <a:noFill/>
          <a:ln w="9525">
            <a:noFill/>
            <a:round/>
            <a:headEnd/>
            <a:tailEnd/>
          </a:ln>
          <a:effectLst/>
        </p:spPr>
      </p:pic>
    </p:spTree>
    <p:extLst>
      <p:ext uri="{BB962C8B-B14F-4D97-AF65-F5344CB8AC3E}">
        <p14:creationId xmlns:p14="http://schemas.microsoft.com/office/powerpoint/2010/main" val="23698375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p:txBody>
          <a:bodyPr/>
          <a:lstStyle/>
          <a:p>
            <a:r>
              <a:rPr lang="en-GB" dirty="0" smtClean="0"/>
              <a:t>Decomposing modules</a:t>
            </a:r>
            <a:endParaRPr lang="en-GB" dirty="0"/>
          </a:p>
        </p:txBody>
      </p:sp>
      <p:pic>
        <p:nvPicPr>
          <p:cNvPr id="45058" name="Picture 2"/>
          <p:cNvPicPr>
            <a:picLocks noChangeAspect="1" noChangeArrowheads="1"/>
          </p:cNvPicPr>
          <p:nvPr/>
        </p:nvPicPr>
        <p:blipFill>
          <a:blip r:embed="rId3"/>
          <a:srcRect/>
          <a:stretch>
            <a:fillRect/>
          </a:stretch>
        </p:blipFill>
        <p:spPr bwMode="auto">
          <a:xfrm>
            <a:off x="230188" y="2220912"/>
            <a:ext cx="4108450" cy="2808288"/>
          </a:xfrm>
          <a:prstGeom prst="rect">
            <a:avLst/>
          </a:prstGeom>
          <a:noFill/>
          <a:ln w="9525">
            <a:noFill/>
            <a:round/>
            <a:headEnd/>
            <a:tailEnd/>
          </a:ln>
          <a:effectLst/>
        </p:spPr>
      </p:pic>
      <p:pic>
        <p:nvPicPr>
          <p:cNvPr id="45059" name="Picture 3"/>
          <p:cNvPicPr>
            <a:picLocks noChangeAspect="1" noChangeArrowheads="1"/>
          </p:cNvPicPr>
          <p:nvPr/>
        </p:nvPicPr>
        <p:blipFill>
          <a:blip r:embed="rId4"/>
          <a:srcRect/>
          <a:stretch>
            <a:fillRect/>
          </a:stretch>
        </p:blipFill>
        <p:spPr bwMode="auto">
          <a:xfrm>
            <a:off x="4773613" y="2362200"/>
            <a:ext cx="1703387" cy="857250"/>
          </a:xfrm>
          <a:prstGeom prst="rect">
            <a:avLst/>
          </a:prstGeom>
          <a:noFill/>
          <a:ln w="9525">
            <a:noFill/>
            <a:round/>
            <a:headEnd/>
            <a:tailEnd/>
          </a:ln>
          <a:effectLst/>
        </p:spPr>
      </p:pic>
      <p:pic>
        <p:nvPicPr>
          <p:cNvPr id="45060" name="Picture 4"/>
          <p:cNvPicPr>
            <a:picLocks noChangeAspect="1" noChangeArrowheads="1"/>
          </p:cNvPicPr>
          <p:nvPr/>
        </p:nvPicPr>
        <p:blipFill>
          <a:blip r:embed="rId5"/>
          <a:srcRect/>
          <a:stretch>
            <a:fillRect/>
          </a:stretch>
        </p:blipFill>
        <p:spPr bwMode="auto">
          <a:xfrm>
            <a:off x="7207250" y="2382837"/>
            <a:ext cx="1792288" cy="819150"/>
          </a:xfrm>
          <a:prstGeom prst="rect">
            <a:avLst/>
          </a:prstGeom>
          <a:noFill/>
          <a:ln w="9525">
            <a:noFill/>
            <a:round/>
            <a:headEnd/>
            <a:tailEnd/>
          </a:ln>
          <a:effectLst/>
        </p:spPr>
      </p:pic>
      <p:pic>
        <p:nvPicPr>
          <p:cNvPr id="45061" name="Picture 5"/>
          <p:cNvPicPr>
            <a:picLocks noChangeAspect="1" noChangeArrowheads="1"/>
          </p:cNvPicPr>
          <p:nvPr/>
        </p:nvPicPr>
        <p:blipFill>
          <a:blip r:embed="rId6"/>
          <a:srcRect/>
          <a:stretch>
            <a:fillRect/>
          </a:stretch>
        </p:blipFill>
        <p:spPr bwMode="auto">
          <a:xfrm>
            <a:off x="7177088" y="3665537"/>
            <a:ext cx="1790700" cy="852488"/>
          </a:xfrm>
          <a:prstGeom prst="rect">
            <a:avLst/>
          </a:prstGeom>
          <a:noFill/>
          <a:ln w="9525">
            <a:noFill/>
            <a:round/>
            <a:headEnd/>
            <a:tailEnd/>
          </a:ln>
          <a:effectLst/>
        </p:spPr>
      </p:pic>
      <p:pic>
        <p:nvPicPr>
          <p:cNvPr id="45062" name="Picture 6"/>
          <p:cNvPicPr>
            <a:picLocks noChangeAspect="1" noChangeArrowheads="1"/>
          </p:cNvPicPr>
          <p:nvPr/>
        </p:nvPicPr>
        <p:blipFill>
          <a:blip r:embed="rId7"/>
          <a:srcRect/>
          <a:stretch>
            <a:fillRect/>
          </a:stretch>
        </p:blipFill>
        <p:spPr bwMode="auto">
          <a:xfrm>
            <a:off x="4721225" y="3617912"/>
            <a:ext cx="1866900" cy="798513"/>
          </a:xfrm>
          <a:prstGeom prst="rect">
            <a:avLst/>
          </a:prstGeom>
          <a:noFill/>
          <a:ln w="9525">
            <a:noFill/>
            <a:round/>
            <a:headEnd/>
            <a:tailEnd/>
          </a:ln>
          <a:effectLst/>
        </p:spPr>
      </p:pic>
      <p:grpSp>
        <p:nvGrpSpPr>
          <p:cNvPr id="19" name="Group 18"/>
          <p:cNvGrpSpPr/>
          <p:nvPr/>
        </p:nvGrpSpPr>
        <p:grpSpPr>
          <a:xfrm>
            <a:off x="4845444" y="1053320"/>
            <a:ext cx="4343400" cy="1385080"/>
            <a:chOff x="4845444" y="1053320"/>
            <a:chExt cx="4343400" cy="1385080"/>
          </a:xfrm>
        </p:grpSpPr>
        <p:sp>
          <p:nvSpPr>
            <p:cNvPr id="15" name="Content Placeholder 8"/>
            <p:cNvSpPr txBox="1">
              <a:spLocks/>
            </p:cNvSpPr>
            <p:nvPr/>
          </p:nvSpPr>
          <p:spPr bwMode="auto">
            <a:xfrm>
              <a:off x="4921644" y="1053320"/>
              <a:ext cx="4267200" cy="39448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marR="0" lvl="0" algn="l" defTabSz="449263" rtl="0" eaLnBrk="0" fontAlgn="base" latinLnBrk="0" hangingPunct="0">
                <a:lnSpc>
                  <a:spcPct val="100000"/>
                </a:lnSpc>
                <a:spcBef>
                  <a:spcPts val="600"/>
                </a:spcBef>
                <a:spcAft>
                  <a:spcPct val="0"/>
                </a:spcAft>
                <a:buClr>
                  <a:srgbClr val="000000"/>
                </a:buClr>
                <a:buSzPct val="100000"/>
                <a:tabLst/>
                <a:defRPr/>
              </a:pPr>
              <a:r>
                <a:rPr kumimoji="0" lang="en-US" sz="2400" b="0" i="0" u="none" strike="noStrike" kern="0" cap="none" spc="0" normalizeH="0" baseline="0" noProof="0" dirty="0" smtClean="0">
                  <a:ln>
                    <a:noFill/>
                  </a:ln>
                  <a:solidFill>
                    <a:srgbClr val="08519C"/>
                  </a:solidFill>
                  <a:effectLst/>
                  <a:uLnTx/>
                  <a:uFillTx/>
                  <a:latin typeface="Calibri"/>
                  <a:ea typeface="+mn-ea"/>
                  <a:cs typeface="Calibri"/>
                </a:rPr>
                <a:t>Safe, conservative estimates</a:t>
              </a:r>
            </a:p>
          </p:txBody>
        </p:sp>
        <p:sp>
          <p:nvSpPr>
            <p:cNvPr id="16" name="Text Box 4"/>
            <p:cNvSpPr txBox="1">
              <a:spLocks noChangeArrowheads="1"/>
            </p:cNvSpPr>
            <p:nvPr/>
          </p:nvSpPr>
          <p:spPr bwMode="auto">
            <a:xfrm>
              <a:off x="4845444" y="1510519"/>
              <a:ext cx="4267200" cy="927881"/>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990000"/>
                  </a:solidFill>
                  <a:latin typeface="Tahoma"/>
                  <a:ea typeface="DejaVu Sans" charset="0"/>
                  <a:cs typeface="Tahoma"/>
                </a:rPr>
                <a:t>p</a:t>
              </a:r>
              <a:r>
                <a:rPr lang="en-GB" baseline="33000" dirty="0" smtClean="0">
                  <a:solidFill>
                    <a:srgbClr val="990000"/>
                  </a:solidFill>
                  <a:latin typeface="Tahoma"/>
                  <a:ea typeface="DejaVu Sans" charset="0"/>
                  <a:cs typeface="Tahoma"/>
                </a:rPr>
                <a:t>90	</a:t>
              </a:r>
              <a:r>
                <a:rPr lang="en-GB" dirty="0" smtClean="0">
                  <a:solidFill>
                    <a:srgbClr val="990000"/>
                  </a:solidFill>
                  <a:latin typeface="Tahoma"/>
                  <a:ea typeface="DejaVu Sans" charset="0"/>
                  <a:cs typeface="Tahoma"/>
                </a:rPr>
                <a:t>=	0.1%, p</a:t>
              </a:r>
              <a:r>
                <a:rPr lang="en-GB" baseline="33000" dirty="0" smtClean="0">
                  <a:solidFill>
                    <a:srgbClr val="990000"/>
                  </a:solidFill>
                  <a:latin typeface="Tahoma"/>
                  <a:ea typeface="DejaVu Sans" charset="0"/>
                  <a:cs typeface="Tahoma"/>
                </a:rPr>
                <a:t>180	</a:t>
              </a:r>
              <a:r>
                <a:rPr lang="en-GB" dirty="0" smtClean="0">
                  <a:solidFill>
                    <a:srgbClr val="990000"/>
                  </a:solidFill>
                  <a:latin typeface="Tahoma"/>
                  <a:ea typeface="DejaVu Sans" charset="0"/>
                  <a:cs typeface="Tahoma"/>
                </a:rPr>
                <a:t>=	-0.5%, </a:t>
              </a:r>
              <a:br>
                <a:rPr lang="en-GB" dirty="0" smtClean="0">
                  <a:solidFill>
                    <a:srgbClr val="990000"/>
                  </a:solidFill>
                  <a:latin typeface="Tahoma"/>
                  <a:ea typeface="DejaVu Sans" charset="0"/>
                  <a:cs typeface="Tahoma"/>
                </a:rPr>
              </a:br>
              <a:r>
                <a:rPr lang="en-GB" dirty="0" smtClean="0">
                  <a:solidFill>
                    <a:srgbClr val="990000"/>
                  </a:solidFill>
                  <a:latin typeface="Tahoma"/>
                  <a:ea typeface="DejaVu Sans" charset="0"/>
                  <a:cs typeface="Tahoma"/>
                </a:rPr>
                <a:t>p</a:t>
              </a:r>
              <a:r>
                <a:rPr lang="en-GB" baseline="33000" dirty="0" smtClean="0">
                  <a:solidFill>
                    <a:srgbClr val="990000"/>
                  </a:solidFill>
                  <a:latin typeface="Tahoma"/>
                  <a:ea typeface="DejaVu Sans" charset="0"/>
                  <a:cs typeface="Tahoma"/>
                </a:rPr>
                <a:t>0	</a:t>
              </a:r>
              <a:r>
                <a:rPr lang="en-GB" dirty="0" smtClean="0">
                  <a:solidFill>
                    <a:srgbClr val="990000"/>
                  </a:solidFill>
                  <a:latin typeface="Tahoma"/>
                  <a:ea typeface="DejaVu Sans" charset="0"/>
                  <a:cs typeface="Tahoma"/>
                </a:rPr>
                <a:t>=	0.29% and 0.58%</a:t>
              </a: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a:p>
              <a:pPr>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smtClean="0">
                <a:solidFill>
                  <a:srgbClr val="990000"/>
                </a:solidFill>
                <a:latin typeface="Tahoma"/>
                <a:ea typeface="DejaVu Sans" charset="0"/>
                <a:cs typeface="Tahoma"/>
              </a:endParaRPr>
            </a:p>
          </p:txBody>
        </p:sp>
      </p:grpSp>
      <p:sp>
        <p:nvSpPr>
          <p:cNvPr id="18" name="Rectangle 17"/>
          <p:cNvSpPr/>
          <p:nvPr/>
        </p:nvSpPr>
        <p:spPr>
          <a:xfrm>
            <a:off x="4800600" y="4724400"/>
            <a:ext cx="4114800" cy="369332"/>
          </a:xfrm>
          <a:prstGeom prst="rect">
            <a:avLst/>
          </a:prstGeom>
        </p:spPr>
        <p:txBody>
          <a:bodyPr wrap="square">
            <a:spAutoFit/>
          </a:bodyPr>
          <a:lstStyle/>
          <a:p>
            <a:pPr lvl="0">
              <a:tabLst>
                <a:tab pos="0" algn="l"/>
                <a:tab pos="447675" algn="l"/>
                <a:tab pos="720725" algn="l"/>
                <a:tab pos="1346200" algn="l"/>
                <a:tab pos="1795463" algn="l"/>
                <a:tab pos="2147888" algn="l"/>
                <a:tab pos="24145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solidFill>
                  <a:srgbClr val="08519C"/>
                </a:solidFill>
                <a:latin typeface="Calibri"/>
                <a:ea typeface="DejaVu Sans" charset="0"/>
                <a:cs typeface="Calibri"/>
              </a:rPr>
              <a:t>Moving a droplet one cell takes 0.01 </a:t>
            </a:r>
            <a:r>
              <a:rPr lang="en-US" sz="1800" dirty="0" err="1" smtClean="0">
                <a:solidFill>
                  <a:srgbClr val="08519C"/>
                </a:solidFill>
                <a:latin typeface="Calibri"/>
                <a:ea typeface="DejaVu Sans" charset="0"/>
                <a:cs typeface="Calibri"/>
              </a:rPr>
              <a:t>s</a:t>
            </a:r>
            <a:r>
              <a:rPr lang="en-US" sz="1800" dirty="0" smtClean="0">
                <a:solidFill>
                  <a:srgbClr val="08519C"/>
                </a:solidFill>
                <a:latin typeface="Calibri"/>
                <a:ea typeface="DejaVu Sans" charset="0"/>
                <a:cs typeface="Calibri"/>
              </a:rPr>
              <a:t>.</a:t>
            </a:r>
            <a:endParaRPr lang="en-GB" sz="1800" dirty="0">
              <a:solidFill>
                <a:srgbClr val="08519C"/>
              </a:solidFill>
              <a:latin typeface="Calibri"/>
              <a:ea typeface="DejaVu Sans" charset="0"/>
              <a:cs typeface="Calibri"/>
            </a:endParaRPr>
          </a:p>
        </p:txBody>
      </p:sp>
    </p:spTree>
    <p:extLst>
      <p:ext uri="{BB962C8B-B14F-4D97-AF65-F5344CB8AC3E}">
        <p14:creationId xmlns:p14="http://schemas.microsoft.com/office/powerpoint/2010/main" val="34484109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t>Reconfigurability</a:t>
            </a:r>
          </a:p>
        </p:txBody>
      </p:sp>
      <p:sp>
        <p:nvSpPr>
          <p:cNvPr id="12290" name="Rectangle 2"/>
          <p:cNvSpPr>
            <a:spLocks noGrp="1" noChangeArrowheads="1"/>
          </p:cNvSpPr>
          <p:nvPr>
            <p:ph idx="1"/>
          </p:nvPr>
        </p:nvSpPr>
        <p:spPr>
          <a:ln/>
        </p:spPr>
        <p:txBody>
          <a:bodyPr tIns="2880"/>
          <a:lstStyle/>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p>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t>				</a:t>
            </a:r>
          </a:p>
        </p:txBody>
      </p:sp>
      <p:grpSp>
        <p:nvGrpSpPr>
          <p:cNvPr id="12292" name="Group 4"/>
          <p:cNvGrpSpPr>
            <a:grpSpLocks/>
          </p:cNvGrpSpPr>
          <p:nvPr/>
        </p:nvGrpSpPr>
        <p:grpSpPr bwMode="auto">
          <a:xfrm>
            <a:off x="530225" y="1940024"/>
            <a:ext cx="3625850" cy="3505200"/>
            <a:chOff x="334" y="1428"/>
            <a:chExt cx="2284" cy="2208"/>
          </a:xfrm>
        </p:grpSpPr>
        <p:grpSp>
          <p:nvGrpSpPr>
            <p:cNvPr id="12293" name="Group 5"/>
            <p:cNvGrpSpPr>
              <a:grpSpLocks/>
            </p:cNvGrpSpPr>
            <p:nvPr/>
          </p:nvGrpSpPr>
          <p:grpSpPr bwMode="auto">
            <a:xfrm>
              <a:off x="334" y="1428"/>
              <a:ext cx="2284" cy="2208"/>
              <a:chOff x="334" y="1428"/>
              <a:chExt cx="2284" cy="2208"/>
            </a:xfrm>
          </p:grpSpPr>
          <p:grpSp>
            <p:nvGrpSpPr>
              <p:cNvPr id="12294" name="Group 6"/>
              <p:cNvGrpSpPr>
                <a:grpSpLocks/>
              </p:cNvGrpSpPr>
              <p:nvPr/>
            </p:nvGrpSpPr>
            <p:grpSpPr bwMode="auto">
              <a:xfrm>
                <a:off x="334" y="1428"/>
                <a:ext cx="2284" cy="2208"/>
                <a:chOff x="334" y="1428"/>
                <a:chExt cx="2284" cy="2208"/>
              </a:xfrm>
            </p:grpSpPr>
            <p:sp>
              <p:nvSpPr>
                <p:cNvPr id="12295" name="AutoShape 7"/>
                <p:cNvSpPr>
                  <a:spLocks noChangeArrowheads="1"/>
                </p:cNvSpPr>
                <p:nvPr/>
              </p:nvSpPr>
              <p:spPr bwMode="auto">
                <a:xfrm>
                  <a:off x="58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6" name="AutoShape 8"/>
                <p:cNvSpPr>
                  <a:spLocks noChangeArrowheads="1"/>
                </p:cNvSpPr>
                <p:nvPr/>
              </p:nvSpPr>
              <p:spPr bwMode="auto">
                <a:xfrm>
                  <a:off x="841"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7" name="AutoShape 9"/>
                <p:cNvSpPr>
                  <a:spLocks noChangeArrowheads="1"/>
                </p:cNvSpPr>
                <p:nvPr/>
              </p:nvSpPr>
              <p:spPr bwMode="auto">
                <a:xfrm>
                  <a:off x="1095"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8" name="AutoShape 10"/>
                <p:cNvSpPr>
                  <a:spLocks noChangeArrowheads="1"/>
                </p:cNvSpPr>
                <p:nvPr/>
              </p:nvSpPr>
              <p:spPr bwMode="auto">
                <a:xfrm>
                  <a:off x="1350"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299" name="AutoShape 11"/>
                <p:cNvSpPr>
                  <a:spLocks noChangeArrowheads="1"/>
                </p:cNvSpPr>
                <p:nvPr/>
              </p:nvSpPr>
              <p:spPr bwMode="auto">
                <a:xfrm>
                  <a:off x="1604"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0" name="AutoShape 12"/>
                <p:cNvSpPr>
                  <a:spLocks noChangeArrowheads="1"/>
                </p:cNvSpPr>
                <p:nvPr/>
              </p:nvSpPr>
              <p:spPr bwMode="auto">
                <a:xfrm>
                  <a:off x="1857"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1" name="AutoShape 13"/>
                <p:cNvSpPr>
                  <a:spLocks noChangeArrowheads="1"/>
                </p:cNvSpPr>
                <p:nvPr/>
              </p:nvSpPr>
              <p:spPr bwMode="auto">
                <a:xfrm>
                  <a:off x="2112"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2" name="AutoShape 14"/>
                <p:cNvSpPr>
                  <a:spLocks noChangeArrowheads="1"/>
                </p:cNvSpPr>
                <p:nvPr/>
              </p:nvSpPr>
              <p:spPr bwMode="auto">
                <a:xfrm>
                  <a:off x="58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3" name="AutoShape 15"/>
                <p:cNvSpPr>
                  <a:spLocks noChangeArrowheads="1"/>
                </p:cNvSpPr>
                <p:nvPr/>
              </p:nvSpPr>
              <p:spPr bwMode="auto">
                <a:xfrm>
                  <a:off x="841"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4" name="AutoShape 16"/>
                <p:cNvSpPr>
                  <a:spLocks noChangeArrowheads="1"/>
                </p:cNvSpPr>
                <p:nvPr/>
              </p:nvSpPr>
              <p:spPr bwMode="auto">
                <a:xfrm>
                  <a:off x="1095"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5" name="AutoShape 17"/>
                <p:cNvSpPr>
                  <a:spLocks noChangeArrowheads="1"/>
                </p:cNvSpPr>
                <p:nvPr/>
              </p:nvSpPr>
              <p:spPr bwMode="auto">
                <a:xfrm>
                  <a:off x="1350"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6" name="AutoShape 18"/>
                <p:cNvSpPr>
                  <a:spLocks noChangeArrowheads="1"/>
                </p:cNvSpPr>
                <p:nvPr/>
              </p:nvSpPr>
              <p:spPr bwMode="auto">
                <a:xfrm>
                  <a:off x="1604"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7" name="AutoShape 19"/>
                <p:cNvSpPr>
                  <a:spLocks noChangeArrowheads="1"/>
                </p:cNvSpPr>
                <p:nvPr/>
              </p:nvSpPr>
              <p:spPr bwMode="auto">
                <a:xfrm>
                  <a:off x="1857"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8" name="AutoShape 20"/>
                <p:cNvSpPr>
                  <a:spLocks noChangeArrowheads="1"/>
                </p:cNvSpPr>
                <p:nvPr/>
              </p:nvSpPr>
              <p:spPr bwMode="auto">
                <a:xfrm>
                  <a:off x="2112"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09" name="AutoShape 21"/>
                <p:cNvSpPr>
                  <a:spLocks noChangeArrowheads="1"/>
                </p:cNvSpPr>
                <p:nvPr/>
              </p:nvSpPr>
              <p:spPr bwMode="auto">
                <a:xfrm>
                  <a:off x="58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0" name="AutoShape 22"/>
                <p:cNvSpPr>
                  <a:spLocks noChangeArrowheads="1"/>
                </p:cNvSpPr>
                <p:nvPr/>
              </p:nvSpPr>
              <p:spPr bwMode="auto">
                <a:xfrm>
                  <a:off x="841"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1" name="AutoShape 23"/>
                <p:cNvSpPr>
                  <a:spLocks noChangeArrowheads="1"/>
                </p:cNvSpPr>
                <p:nvPr/>
              </p:nvSpPr>
              <p:spPr bwMode="auto">
                <a:xfrm>
                  <a:off x="1095"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2" name="AutoShape 24"/>
                <p:cNvSpPr>
                  <a:spLocks noChangeArrowheads="1"/>
                </p:cNvSpPr>
                <p:nvPr/>
              </p:nvSpPr>
              <p:spPr bwMode="auto">
                <a:xfrm>
                  <a:off x="1350"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3" name="AutoShape 25"/>
                <p:cNvSpPr>
                  <a:spLocks noChangeArrowheads="1"/>
                </p:cNvSpPr>
                <p:nvPr/>
              </p:nvSpPr>
              <p:spPr bwMode="auto">
                <a:xfrm>
                  <a:off x="1604"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4" name="AutoShape 26"/>
                <p:cNvSpPr>
                  <a:spLocks noChangeArrowheads="1"/>
                </p:cNvSpPr>
                <p:nvPr/>
              </p:nvSpPr>
              <p:spPr bwMode="auto">
                <a:xfrm>
                  <a:off x="1857"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5" name="AutoShape 27"/>
                <p:cNvSpPr>
                  <a:spLocks noChangeArrowheads="1"/>
                </p:cNvSpPr>
                <p:nvPr/>
              </p:nvSpPr>
              <p:spPr bwMode="auto">
                <a:xfrm>
                  <a:off x="2112"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6" name="AutoShape 28"/>
                <p:cNvSpPr>
                  <a:spLocks noChangeArrowheads="1"/>
                </p:cNvSpPr>
                <p:nvPr/>
              </p:nvSpPr>
              <p:spPr bwMode="auto">
                <a:xfrm>
                  <a:off x="58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7" name="AutoShape 29"/>
                <p:cNvSpPr>
                  <a:spLocks noChangeArrowheads="1"/>
                </p:cNvSpPr>
                <p:nvPr/>
              </p:nvSpPr>
              <p:spPr bwMode="auto">
                <a:xfrm>
                  <a:off x="841"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8" name="AutoShape 30"/>
                <p:cNvSpPr>
                  <a:spLocks noChangeArrowheads="1"/>
                </p:cNvSpPr>
                <p:nvPr/>
              </p:nvSpPr>
              <p:spPr bwMode="auto">
                <a:xfrm>
                  <a:off x="1095"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19" name="AutoShape 31"/>
                <p:cNvSpPr>
                  <a:spLocks noChangeArrowheads="1"/>
                </p:cNvSpPr>
                <p:nvPr/>
              </p:nvSpPr>
              <p:spPr bwMode="auto">
                <a:xfrm>
                  <a:off x="1350"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0" name="AutoShape 32"/>
                <p:cNvSpPr>
                  <a:spLocks noChangeArrowheads="1"/>
                </p:cNvSpPr>
                <p:nvPr/>
              </p:nvSpPr>
              <p:spPr bwMode="auto">
                <a:xfrm>
                  <a:off x="160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1" name="AutoShape 33"/>
                <p:cNvSpPr>
                  <a:spLocks noChangeArrowheads="1"/>
                </p:cNvSpPr>
                <p:nvPr/>
              </p:nvSpPr>
              <p:spPr bwMode="auto">
                <a:xfrm>
                  <a:off x="1857"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2" name="AutoShape 34"/>
                <p:cNvSpPr>
                  <a:spLocks noChangeArrowheads="1"/>
                </p:cNvSpPr>
                <p:nvPr/>
              </p:nvSpPr>
              <p:spPr bwMode="auto">
                <a:xfrm>
                  <a:off x="2112"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3" name="AutoShape 35"/>
                <p:cNvSpPr>
                  <a:spLocks noChangeArrowheads="1"/>
                </p:cNvSpPr>
                <p:nvPr/>
              </p:nvSpPr>
              <p:spPr bwMode="auto">
                <a:xfrm>
                  <a:off x="58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4" name="AutoShape 36"/>
                <p:cNvSpPr>
                  <a:spLocks noChangeArrowheads="1"/>
                </p:cNvSpPr>
                <p:nvPr/>
              </p:nvSpPr>
              <p:spPr bwMode="auto">
                <a:xfrm>
                  <a:off x="841"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5" name="AutoShape 37"/>
                <p:cNvSpPr>
                  <a:spLocks noChangeArrowheads="1"/>
                </p:cNvSpPr>
                <p:nvPr/>
              </p:nvSpPr>
              <p:spPr bwMode="auto">
                <a:xfrm>
                  <a:off x="1095"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6" name="AutoShape 38"/>
                <p:cNvSpPr>
                  <a:spLocks noChangeArrowheads="1"/>
                </p:cNvSpPr>
                <p:nvPr/>
              </p:nvSpPr>
              <p:spPr bwMode="auto">
                <a:xfrm>
                  <a:off x="1350"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7" name="AutoShape 39"/>
                <p:cNvSpPr>
                  <a:spLocks noChangeArrowheads="1"/>
                </p:cNvSpPr>
                <p:nvPr/>
              </p:nvSpPr>
              <p:spPr bwMode="auto">
                <a:xfrm>
                  <a:off x="1604"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8" name="AutoShape 40"/>
                <p:cNvSpPr>
                  <a:spLocks noChangeArrowheads="1"/>
                </p:cNvSpPr>
                <p:nvPr/>
              </p:nvSpPr>
              <p:spPr bwMode="auto">
                <a:xfrm>
                  <a:off x="1857"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29" name="AutoShape 41"/>
                <p:cNvSpPr>
                  <a:spLocks noChangeArrowheads="1"/>
                </p:cNvSpPr>
                <p:nvPr/>
              </p:nvSpPr>
              <p:spPr bwMode="auto">
                <a:xfrm>
                  <a:off x="2112"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0" name="AutoShape 42"/>
                <p:cNvSpPr>
                  <a:spLocks noChangeArrowheads="1"/>
                </p:cNvSpPr>
                <p:nvPr/>
              </p:nvSpPr>
              <p:spPr bwMode="auto">
                <a:xfrm>
                  <a:off x="58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1" name="AutoShape 43"/>
                <p:cNvSpPr>
                  <a:spLocks noChangeArrowheads="1"/>
                </p:cNvSpPr>
                <p:nvPr/>
              </p:nvSpPr>
              <p:spPr bwMode="auto">
                <a:xfrm>
                  <a:off x="841"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2" name="AutoShape 44"/>
                <p:cNvSpPr>
                  <a:spLocks noChangeArrowheads="1"/>
                </p:cNvSpPr>
                <p:nvPr/>
              </p:nvSpPr>
              <p:spPr bwMode="auto">
                <a:xfrm>
                  <a:off x="1095"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3" name="AutoShape 45"/>
                <p:cNvSpPr>
                  <a:spLocks noChangeArrowheads="1"/>
                </p:cNvSpPr>
                <p:nvPr/>
              </p:nvSpPr>
              <p:spPr bwMode="auto">
                <a:xfrm>
                  <a:off x="1350"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4" name="AutoShape 46"/>
                <p:cNvSpPr>
                  <a:spLocks noChangeArrowheads="1"/>
                </p:cNvSpPr>
                <p:nvPr/>
              </p:nvSpPr>
              <p:spPr bwMode="auto">
                <a:xfrm>
                  <a:off x="1604"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5" name="AutoShape 47"/>
                <p:cNvSpPr>
                  <a:spLocks noChangeArrowheads="1"/>
                </p:cNvSpPr>
                <p:nvPr/>
              </p:nvSpPr>
              <p:spPr bwMode="auto">
                <a:xfrm>
                  <a:off x="1857"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6" name="AutoShape 48"/>
                <p:cNvSpPr>
                  <a:spLocks noChangeArrowheads="1"/>
                </p:cNvSpPr>
                <p:nvPr/>
              </p:nvSpPr>
              <p:spPr bwMode="auto">
                <a:xfrm>
                  <a:off x="2112"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7" name="AutoShape 49"/>
                <p:cNvSpPr>
                  <a:spLocks noChangeArrowheads="1"/>
                </p:cNvSpPr>
                <p:nvPr/>
              </p:nvSpPr>
              <p:spPr bwMode="auto">
                <a:xfrm>
                  <a:off x="58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8" name="AutoShape 50"/>
                <p:cNvSpPr>
                  <a:spLocks noChangeArrowheads="1"/>
                </p:cNvSpPr>
                <p:nvPr/>
              </p:nvSpPr>
              <p:spPr bwMode="auto">
                <a:xfrm>
                  <a:off x="841"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39" name="AutoShape 51"/>
                <p:cNvSpPr>
                  <a:spLocks noChangeArrowheads="1"/>
                </p:cNvSpPr>
                <p:nvPr/>
              </p:nvSpPr>
              <p:spPr bwMode="auto">
                <a:xfrm>
                  <a:off x="1095"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0" name="AutoShape 52"/>
                <p:cNvSpPr>
                  <a:spLocks noChangeArrowheads="1"/>
                </p:cNvSpPr>
                <p:nvPr/>
              </p:nvSpPr>
              <p:spPr bwMode="auto">
                <a:xfrm>
                  <a:off x="1350"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1" name="AutoShape 53"/>
                <p:cNvSpPr>
                  <a:spLocks noChangeArrowheads="1"/>
                </p:cNvSpPr>
                <p:nvPr/>
              </p:nvSpPr>
              <p:spPr bwMode="auto">
                <a:xfrm>
                  <a:off x="1604"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2" name="AutoShape 54"/>
                <p:cNvSpPr>
                  <a:spLocks noChangeArrowheads="1"/>
                </p:cNvSpPr>
                <p:nvPr/>
              </p:nvSpPr>
              <p:spPr bwMode="auto">
                <a:xfrm>
                  <a:off x="1857"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3" name="AutoShape 55"/>
                <p:cNvSpPr>
                  <a:spLocks noChangeArrowheads="1"/>
                </p:cNvSpPr>
                <p:nvPr/>
              </p:nvSpPr>
              <p:spPr bwMode="auto">
                <a:xfrm>
                  <a:off x="2112"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44" name="AutoShape 56"/>
                <p:cNvSpPr>
                  <a:spLocks noChangeArrowheads="1"/>
                </p:cNvSpPr>
                <p:nvPr/>
              </p:nvSpPr>
              <p:spPr bwMode="auto">
                <a:xfrm>
                  <a:off x="33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2</a:t>
                  </a:r>
                </a:p>
              </p:txBody>
            </p:sp>
            <p:sp>
              <p:nvSpPr>
                <p:cNvPr id="12345" name="AutoShape 57"/>
                <p:cNvSpPr>
                  <a:spLocks noChangeArrowheads="1"/>
                </p:cNvSpPr>
                <p:nvPr/>
              </p:nvSpPr>
              <p:spPr bwMode="auto">
                <a:xfrm>
                  <a:off x="841" y="142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R</a:t>
                  </a:r>
                  <a:r>
                    <a:rPr lang="en-US" sz="1800" baseline="-33000">
                      <a:solidFill>
                        <a:srgbClr val="000000"/>
                      </a:solidFill>
                      <a:latin typeface="Calibri"/>
                      <a:cs typeface="Calibri"/>
                    </a:rPr>
                    <a:t>2</a:t>
                  </a:r>
                </a:p>
              </p:txBody>
            </p:sp>
            <p:sp>
              <p:nvSpPr>
                <p:cNvPr id="12346" name="AutoShape 58"/>
                <p:cNvSpPr>
                  <a:spLocks noChangeArrowheads="1"/>
                </p:cNvSpPr>
                <p:nvPr/>
              </p:nvSpPr>
              <p:spPr bwMode="auto">
                <a:xfrm>
                  <a:off x="236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B</a:t>
                  </a:r>
                </a:p>
              </p:txBody>
            </p:sp>
            <p:sp>
              <p:nvSpPr>
                <p:cNvPr id="12347" name="AutoShape 59"/>
                <p:cNvSpPr>
                  <a:spLocks noChangeArrowheads="1"/>
                </p:cNvSpPr>
                <p:nvPr/>
              </p:nvSpPr>
              <p:spPr bwMode="auto">
                <a:xfrm>
                  <a:off x="236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3</a:t>
                  </a:r>
                </a:p>
              </p:txBody>
            </p:sp>
            <p:sp>
              <p:nvSpPr>
                <p:cNvPr id="12348" name="AutoShape 60"/>
                <p:cNvSpPr>
                  <a:spLocks noChangeArrowheads="1"/>
                </p:cNvSpPr>
                <p:nvPr/>
              </p:nvSpPr>
              <p:spPr bwMode="auto">
                <a:xfrm>
                  <a:off x="841"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4320" tIns="49320" rIns="94320" bIns="4932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S</a:t>
                  </a:r>
                  <a:r>
                    <a:rPr lang="en-US" sz="1800" baseline="-33000">
                      <a:solidFill>
                        <a:srgbClr val="000000"/>
                      </a:solidFill>
                      <a:latin typeface="Calibri"/>
                      <a:cs typeface="Calibri"/>
                    </a:rPr>
                    <a:t>1</a:t>
                  </a:r>
                </a:p>
              </p:txBody>
            </p:sp>
            <p:sp>
              <p:nvSpPr>
                <p:cNvPr id="12349" name="AutoShape 61"/>
                <p:cNvSpPr>
                  <a:spLocks noChangeArrowheads="1"/>
                </p:cNvSpPr>
                <p:nvPr/>
              </p:nvSpPr>
              <p:spPr bwMode="auto">
                <a:xfrm>
                  <a:off x="1857"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W</a:t>
                  </a:r>
                </a:p>
              </p:txBody>
            </p:sp>
            <p:sp>
              <p:nvSpPr>
                <p:cNvPr id="12350" name="AutoShape 62"/>
                <p:cNvSpPr>
                  <a:spLocks noChangeArrowheads="1"/>
                </p:cNvSpPr>
                <p:nvPr/>
              </p:nvSpPr>
              <p:spPr bwMode="auto">
                <a:xfrm>
                  <a:off x="236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latin typeface="Calibri"/>
                      <a:cs typeface="Calibri"/>
                    </a:rPr>
                    <a:t>R</a:t>
                  </a:r>
                  <a:r>
                    <a:rPr lang="en-US" sz="1800" baseline="-33000">
                      <a:solidFill>
                        <a:srgbClr val="000000"/>
                      </a:solidFill>
                      <a:latin typeface="Calibri"/>
                      <a:cs typeface="Calibri"/>
                    </a:rPr>
                    <a:t>1</a:t>
                  </a:r>
                </a:p>
              </p:txBody>
            </p:sp>
          </p:grpSp>
        </p:grpSp>
      </p:grpSp>
      <p:grpSp>
        <p:nvGrpSpPr>
          <p:cNvPr id="12351" name="Group 63"/>
          <p:cNvGrpSpPr>
            <a:grpSpLocks/>
          </p:cNvGrpSpPr>
          <p:nvPr/>
        </p:nvGrpSpPr>
        <p:grpSpPr bwMode="auto">
          <a:xfrm>
            <a:off x="1665288" y="3800574"/>
            <a:ext cx="1600200" cy="752475"/>
            <a:chOff x="1049" y="2600"/>
            <a:chExt cx="1008" cy="474"/>
          </a:xfrm>
        </p:grpSpPr>
        <p:sp>
          <p:nvSpPr>
            <p:cNvPr id="12352" name="Oval 64"/>
            <p:cNvSpPr>
              <a:spLocks noChangeArrowheads="1"/>
            </p:cNvSpPr>
            <p:nvPr/>
          </p:nvSpPr>
          <p:spPr bwMode="auto">
            <a:xfrm>
              <a:off x="1049" y="2600"/>
              <a:ext cx="331" cy="356"/>
            </a:xfrm>
            <a:prstGeom prst="ellipse">
              <a:avLst/>
            </a:prstGeom>
            <a:solidFill>
              <a:srgbClr val="99CC99"/>
            </a:solidFill>
            <a:ln w="9360">
              <a:solidFill>
                <a:srgbClr val="99CC9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53" name="Line 65"/>
            <p:cNvSpPr>
              <a:spLocks noChangeShapeType="1"/>
            </p:cNvSpPr>
            <p:nvPr/>
          </p:nvSpPr>
          <p:spPr bwMode="auto">
            <a:xfrm>
              <a:off x="1256" y="2763"/>
              <a:ext cx="239"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4" name="Line 66"/>
            <p:cNvSpPr>
              <a:spLocks noChangeShapeType="1"/>
            </p:cNvSpPr>
            <p:nvPr/>
          </p:nvSpPr>
          <p:spPr bwMode="auto">
            <a:xfrm>
              <a:off x="1522"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5" name="Line 67"/>
            <p:cNvSpPr>
              <a:spLocks noChangeShapeType="1"/>
            </p:cNvSpPr>
            <p:nvPr/>
          </p:nvSpPr>
          <p:spPr bwMode="auto">
            <a:xfrm>
              <a:off x="1815"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6" name="Line 68"/>
            <p:cNvSpPr>
              <a:spLocks noChangeShapeType="1"/>
            </p:cNvSpPr>
            <p:nvPr/>
          </p:nvSpPr>
          <p:spPr bwMode="auto">
            <a:xfrm flipH="1">
              <a:off x="1814"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7" name="Line 69"/>
            <p:cNvSpPr>
              <a:spLocks noChangeShapeType="1"/>
            </p:cNvSpPr>
            <p:nvPr/>
          </p:nvSpPr>
          <p:spPr bwMode="auto">
            <a:xfrm flipH="1">
              <a:off x="1521" y="3075"/>
              <a:ext cx="243"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8" name="Line 70"/>
            <p:cNvSpPr>
              <a:spLocks noChangeShapeType="1"/>
            </p:cNvSpPr>
            <p:nvPr/>
          </p:nvSpPr>
          <p:spPr bwMode="auto">
            <a:xfrm flipH="1">
              <a:off x="1253"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59" name="Line 71"/>
            <p:cNvSpPr>
              <a:spLocks noChangeShapeType="1"/>
            </p:cNvSpPr>
            <p:nvPr/>
          </p:nvSpPr>
          <p:spPr bwMode="auto">
            <a:xfrm flipV="1">
              <a:off x="1228" y="2790"/>
              <a:ext cx="0" cy="26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sp>
          <p:nvSpPr>
            <p:cNvPr id="12360" name="Line 72"/>
            <p:cNvSpPr>
              <a:spLocks noChangeShapeType="1"/>
            </p:cNvSpPr>
            <p:nvPr/>
          </p:nvSpPr>
          <p:spPr bwMode="auto">
            <a:xfrm>
              <a:off x="2054" y="2792"/>
              <a:ext cx="0" cy="256"/>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Calibri"/>
                <a:cs typeface="Calibri"/>
              </a:endParaRPr>
            </a:p>
          </p:txBody>
        </p:sp>
      </p:grpSp>
      <p:sp>
        <p:nvSpPr>
          <p:cNvPr id="12361" name="Text Box 73"/>
          <p:cNvSpPr txBox="1">
            <a:spLocks noChangeArrowheads="1"/>
          </p:cNvSpPr>
          <p:nvPr/>
        </p:nvSpPr>
        <p:spPr bwMode="auto">
          <a:xfrm>
            <a:off x="4676775" y="1900139"/>
            <a:ext cx="4362450"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80" rIns="0" bIns="0"/>
          <a:lstStyle>
            <a:lvl1pPr marL="431800" indent="-214313">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1pPr>
            <a:lvl2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2pPr>
            <a:lvl3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3pPr>
            <a:lvl4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4pPr>
            <a:lvl5pPr>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431800" algn="l"/>
                <a:tab pos="889000" algn="l"/>
                <a:tab pos="1346200" algn="l"/>
                <a:tab pos="1803400" algn="l"/>
                <a:tab pos="2260600" algn="l"/>
                <a:tab pos="2717800" algn="l"/>
                <a:tab pos="3175000" algn="l"/>
                <a:tab pos="3632200" algn="l"/>
                <a:tab pos="4089400" algn="l"/>
                <a:tab pos="4546600" algn="l"/>
                <a:tab pos="5003800" algn="l"/>
                <a:tab pos="5461000" algn="l"/>
                <a:tab pos="5918200" algn="l"/>
                <a:tab pos="6375400" algn="l"/>
                <a:tab pos="6832600" algn="l"/>
                <a:tab pos="7289800" algn="l"/>
                <a:tab pos="7747000" algn="l"/>
                <a:tab pos="8204200" algn="l"/>
                <a:tab pos="8661400" algn="l"/>
                <a:tab pos="9118600" algn="l"/>
                <a:tab pos="9575800" algn="l"/>
              </a:tabLst>
              <a:defRPr sz="2400">
                <a:solidFill>
                  <a:srgbClr val="000000"/>
                </a:solidFill>
                <a:latin typeface="Times New Roman" charset="0"/>
                <a:ea typeface="ＭＳ Ｐゴシック" charset="0"/>
                <a:cs typeface="DejaVu Sans" charset="0"/>
              </a:defRPr>
            </a:lvl9pPr>
          </a:lstStyle>
          <a:p>
            <a:pPr eaLnBrk="1" hangingPunct="1">
              <a:lnSpc>
                <a:spcPct val="97000"/>
              </a:lnSpc>
              <a:spcBef>
                <a:spcPts val="400"/>
              </a:spcBef>
              <a:buClrTx/>
              <a:buSzPct val="45000"/>
              <a:buFontTx/>
              <a:buNone/>
            </a:pPr>
            <a:endParaRPr lang="en-US">
              <a:latin typeface="Calibri"/>
              <a:cs typeface="Calibri"/>
            </a:endParaRPr>
          </a:p>
          <a:p>
            <a:pPr>
              <a:lnSpc>
                <a:spcPct val="97000"/>
              </a:lnSpc>
              <a:spcBef>
                <a:spcPts val="600"/>
              </a:spcBef>
              <a:buSzPct val="45000"/>
              <a:buFont typeface="Wingdings" charset="0"/>
              <a:buChar char=""/>
            </a:pPr>
            <a:r>
              <a:rPr lang="en-US">
                <a:latin typeface="Calibri"/>
                <a:cs typeface="Calibri"/>
              </a:rPr>
              <a:t>Dispensing</a:t>
            </a:r>
          </a:p>
          <a:p>
            <a:pPr>
              <a:lnSpc>
                <a:spcPct val="97000"/>
              </a:lnSpc>
              <a:spcBef>
                <a:spcPts val="600"/>
              </a:spcBef>
              <a:buSzPct val="45000"/>
              <a:buFont typeface="Wingdings" charset="0"/>
              <a:buChar char=""/>
            </a:pPr>
            <a:r>
              <a:rPr lang="en-US">
                <a:latin typeface="Calibri"/>
                <a:cs typeface="Calibri"/>
              </a:rPr>
              <a:t>Detection</a:t>
            </a:r>
          </a:p>
          <a:p>
            <a:pPr>
              <a:lnSpc>
                <a:spcPct val="97000"/>
              </a:lnSpc>
              <a:spcBef>
                <a:spcPts val="600"/>
              </a:spcBef>
              <a:buClrTx/>
              <a:buSzPct val="45000"/>
              <a:buFontTx/>
              <a:buNone/>
            </a:pPr>
            <a:endParaRPr lang="en-US">
              <a:latin typeface="Calibri"/>
              <a:cs typeface="Calibri"/>
            </a:endParaRPr>
          </a:p>
          <a:p>
            <a:pPr>
              <a:lnSpc>
                <a:spcPct val="97000"/>
              </a:lnSpc>
              <a:spcBef>
                <a:spcPts val="600"/>
              </a:spcBef>
              <a:buClrTx/>
              <a:buSzPct val="45000"/>
              <a:buFontTx/>
              <a:buNone/>
            </a:pPr>
            <a:endParaRPr lang="en-US">
              <a:latin typeface="Calibri"/>
              <a:cs typeface="Calibri"/>
            </a:endParaRPr>
          </a:p>
          <a:p>
            <a:pPr>
              <a:lnSpc>
                <a:spcPct val="97000"/>
              </a:lnSpc>
              <a:spcBef>
                <a:spcPts val="600"/>
              </a:spcBef>
              <a:buSzPct val="45000"/>
              <a:buFont typeface="Wingdings" charset="0"/>
              <a:buChar char=""/>
            </a:pPr>
            <a:r>
              <a:rPr lang="en-US">
                <a:latin typeface="Calibri"/>
                <a:cs typeface="Calibri"/>
              </a:rPr>
              <a:t>Splitting/Merging</a:t>
            </a:r>
          </a:p>
          <a:p>
            <a:pPr>
              <a:lnSpc>
                <a:spcPct val="97000"/>
              </a:lnSpc>
              <a:spcBef>
                <a:spcPts val="600"/>
              </a:spcBef>
              <a:buSzPct val="45000"/>
              <a:buFont typeface="Wingdings" charset="0"/>
              <a:buChar char=""/>
            </a:pPr>
            <a:r>
              <a:rPr lang="en-US">
                <a:latin typeface="Calibri"/>
                <a:cs typeface="Calibri"/>
              </a:rPr>
              <a:t>Storage</a:t>
            </a:r>
          </a:p>
          <a:p>
            <a:pPr>
              <a:lnSpc>
                <a:spcPct val="97000"/>
              </a:lnSpc>
              <a:spcBef>
                <a:spcPts val="600"/>
              </a:spcBef>
              <a:buSzPct val="45000"/>
              <a:buFont typeface="Wingdings" charset="0"/>
              <a:buChar char=""/>
            </a:pPr>
            <a:r>
              <a:rPr lang="en-US">
                <a:latin typeface="Calibri"/>
                <a:cs typeface="Calibri"/>
              </a:rPr>
              <a:t>Mixing/Dilution</a:t>
            </a:r>
          </a:p>
        </p:txBody>
      </p:sp>
      <p:sp>
        <p:nvSpPr>
          <p:cNvPr id="12362" name="Rectangle 74"/>
          <p:cNvSpPr>
            <a:spLocks noChangeArrowheads="1"/>
          </p:cNvSpPr>
          <p:nvPr/>
        </p:nvSpPr>
        <p:spPr bwMode="auto">
          <a:xfrm>
            <a:off x="4641850" y="2266851"/>
            <a:ext cx="3036888" cy="909638"/>
          </a:xfrm>
          <a:prstGeom prst="rect">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63" name="Text Box 75"/>
          <p:cNvSpPr txBox="1">
            <a:spLocks noChangeArrowheads="1"/>
          </p:cNvSpPr>
          <p:nvPr/>
        </p:nvSpPr>
        <p:spPr bwMode="auto">
          <a:xfrm>
            <a:off x="4752975" y="1825526"/>
            <a:ext cx="343535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b="1">
                <a:latin typeface="Calibri"/>
                <a:cs typeface="Calibri"/>
              </a:rPr>
              <a:t>Non-reconfigurable</a:t>
            </a:r>
          </a:p>
        </p:txBody>
      </p:sp>
      <p:sp>
        <p:nvSpPr>
          <p:cNvPr id="12364" name="Rectangle 76"/>
          <p:cNvSpPr>
            <a:spLocks noChangeArrowheads="1"/>
          </p:cNvSpPr>
          <p:nvPr/>
        </p:nvSpPr>
        <p:spPr bwMode="auto">
          <a:xfrm>
            <a:off x="4641850" y="4032151"/>
            <a:ext cx="3036888" cy="1271588"/>
          </a:xfrm>
          <a:prstGeom prst="rect">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Calibri"/>
              <a:cs typeface="Calibri"/>
            </a:endParaRPr>
          </a:p>
        </p:txBody>
      </p:sp>
      <p:sp>
        <p:nvSpPr>
          <p:cNvPr id="12365" name="Text Box 77"/>
          <p:cNvSpPr txBox="1">
            <a:spLocks noChangeArrowheads="1"/>
          </p:cNvSpPr>
          <p:nvPr/>
        </p:nvSpPr>
        <p:spPr bwMode="auto">
          <a:xfrm>
            <a:off x="4752975" y="3589239"/>
            <a:ext cx="3435350" cy="441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b="1">
                <a:latin typeface="Calibri"/>
                <a:cs typeface="Calibri"/>
              </a:rPr>
              <a:t>Reconfigurable</a:t>
            </a:r>
          </a:p>
        </p:txBody>
      </p:sp>
    </p:spTree>
    <p:extLst>
      <p:ext uri="{BB962C8B-B14F-4D97-AF65-F5344CB8AC3E}">
        <p14:creationId xmlns:p14="http://schemas.microsoft.com/office/powerpoint/2010/main" val="13482827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14" name="Picture 13"/>
          <p:cNvPicPr>
            <a:picLocks noChangeAspect="1"/>
          </p:cNvPicPr>
          <p:nvPr/>
        </p:nvPicPr>
        <p:blipFill>
          <a:blip r:embed="rId3"/>
          <a:stretch>
            <a:fillRect/>
          </a:stretch>
        </p:blipFill>
        <p:spPr>
          <a:xfrm>
            <a:off x="495300" y="1524000"/>
            <a:ext cx="4076700" cy="3886200"/>
          </a:xfrm>
          <a:prstGeom prst="rect">
            <a:avLst/>
          </a:prstGeom>
          <a:solidFill>
            <a:schemeClr val="bg1"/>
          </a:solidFill>
        </p:spPr>
      </p:pic>
      <p:pic>
        <p:nvPicPr>
          <p:cNvPr id="16" name="Picture 15"/>
          <p:cNvPicPr>
            <a:picLocks noChangeAspect="1"/>
          </p:cNvPicPr>
          <p:nvPr/>
        </p:nvPicPr>
        <p:blipFill>
          <a:blip r:embed="rId4"/>
          <a:stretch>
            <a:fillRect/>
          </a:stretch>
        </p:blipFill>
        <p:spPr>
          <a:xfrm>
            <a:off x="4762500" y="1524000"/>
            <a:ext cx="4076700" cy="3886200"/>
          </a:xfrm>
          <a:prstGeom prst="rect">
            <a:avLst/>
          </a:prstGeom>
          <a:solidFill>
            <a:schemeClr val="bg1"/>
          </a:solidFill>
        </p:spPr>
      </p:pic>
      <p:cxnSp>
        <p:nvCxnSpPr>
          <p:cNvPr id="19" name="Straight Connector 18"/>
          <p:cNvCxnSpPr/>
          <p:nvPr/>
        </p:nvCxnSpPr>
        <p:spPr bwMode="auto">
          <a:xfrm rot="5400000" flipH="1" flipV="1">
            <a:off x="6705600" y="1905000"/>
            <a:ext cx="304800" cy="304800"/>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8966818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Routing-</a:t>
            </a:r>
            <a:r>
              <a:rPr lang="en-US" dirty="0"/>
              <a:t>Based Synthesis</a:t>
            </a:r>
          </a:p>
        </p:txBody>
      </p:sp>
      <p:pic>
        <p:nvPicPr>
          <p:cNvPr id="12" name="Picture 11"/>
          <p:cNvPicPr>
            <a:picLocks noChangeAspect="1"/>
          </p:cNvPicPr>
          <p:nvPr/>
        </p:nvPicPr>
        <p:blipFill>
          <a:blip r:embed="rId3"/>
          <a:stretch>
            <a:fillRect/>
          </a:stretch>
        </p:blipFill>
        <p:spPr>
          <a:xfrm>
            <a:off x="4724400" y="1447800"/>
            <a:ext cx="4038600" cy="3886200"/>
          </a:xfrm>
          <a:prstGeom prst="rect">
            <a:avLst/>
          </a:prstGeom>
          <a:solidFill>
            <a:schemeClr val="bg1"/>
          </a:solidFill>
        </p:spPr>
      </p:pic>
      <p:pic>
        <p:nvPicPr>
          <p:cNvPr id="13" name="Picture 12"/>
          <p:cNvPicPr>
            <a:picLocks noChangeAspect="1"/>
          </p:cNvPicPr>
          <p:nvPr/>
        </p:nvPicPr>
        <p:blipFill>
          <a:blip r:embed="rId4"/>
          <a:stretch>
            <a:fillRect/>
          </a:stretch>
        </p:blipFill>
        <p:spPr>
          <a:xfrm>
            <a:off x="0" y="1524000"/>
            <a:ext cx="4457700" cy="3886200"/>
          </a:xfrm>
          <a:prstGeom prst="rect">
            <a:avLst/>
          </a:prstGeom>
          <a:solidFill>
            <a:schemeClr val="bg1"/>
          </a:solidFill>
        </p:spPr>
      </p:pic>
      <p:cxnSp>
        <p:nvCxnSpPr>
          <p:cNvPr id="14" name="Straight Connector 13"/>
          <p:cNvCxnSpPr/>
          <p:nvPr/>
        </p:nvCxnSpPr>
        <p:spPr bwMode="auto">
          <a:xfrm rot="5400000" flipH="1" flipV="1">
            <a:off x="6477000" y="1905000"/>
            <a:ext cx="228600" cy="22860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10800000" flipV="1">
            <a:off x="914401" y="4749800"/>
            <a:ext cx="245531" cy="203199"/>
          </a:xfrm>
          <a:prstGeom prst="line">
            <a:avLst/>
          </a:prstGeom>
          <a:solidFill>
            <a:srgbClr val="00B8FF"/>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229771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A50F15"/>
                </a:solidFill>
              </a:rPr>
              <a:t>Routing</a:t>
            </a:r>
            <a:r>
              <a:rPr lang="en-US" dirty="0" smtClean="0"/>
              <a:t>- vs. </a:t>
            </a:r>
            <a:r>
              <a:rPr lang="en-US" dirty="0" smtClean="0">
                <a:solidFill>
                  <a:srgbClr val="A50F15"/>
                </a:solidFill>
              </a:rPr>
              <a:t>Module</a:t>
            </a:r>
            <a:r>
              <a:rPr lang="en-US" dirty="0" smtClean="0"/>
              <a:t>-Based </a:t>
            </a:r>
            <a:r>
              <a:rPr lang="en-US" dirty="0"/>
              <a:t>Synthesis</a:t>
            </a:r>
          </a:p>
        </p:txBody>
      </p:sp>
      <p:pic>
        <p:nvPicPr>
          <p:cNvPr id="17411" name="Picture 3"/>
          <p:cNvPicPr>
            <a:picLocks noChangeAspect="1" noChangeArrowheads="1"/>
          </p:cNvPicPr>
          <p:nvPr/>
        </p:nvPicPr>
        <p:blipFill>
          <a:blip r:embed="rId3"/>
          <a:srcRect/>
          <a:stretch>
            <a:fillRect/>
          </a:stretch>
        </p:blipFill>
        <p:spPr bwMode="auto">
          <a:xfrm>
            <a:off x="4540250" y="1821180"/>
            <a:ext cx="3878580" cy="3436620"/>
          </a:xfrm>
          <a:prstGeom prst="rect">
            <a:avLst/>
          </a:prstGeom>
          <a:noFill/>
          <a:ln w="9525">
            <a:noFill/>
            <a:round/>
            <a:headEnd/>
            <a:tailEnd/>
          </a:ln>
          <a:effectLst/>
        </p:spPr>
      </p:pic>
      <p:pic>
        <p:nvPicPr>
          <p:cNvPr id="17412" name="Picture 4"/>
          <p:cNvPicPr>
            <a:picLocks noChangeAspect="1" noChangeArrowheads="1"/>
          </p:cNvPicPr>
          <p:nvPr/>
        </p:nvPicPr>
        <p:blipFill>
          <a:blip r:embed="rId4"/>
          <a:srcRect/>
          <a:stretch>
            <a:fillRect/>
          </a:stretch>
        </p:blipFill>
        <p:spPr bwMode="auto">
          <a:xfrm>
            <a:off x="601663" y="2374900"/>
            <a:ext cx="3257550" cy="3257550"/>
          </a:xfrm>
          <a:prstGeom prst="rect">
            <a:avLst/>
          </a:prstGeom>
          <a:noFill/>
          <a:ln w="9525">
            <a:noFill/>
            <a:round/>
            <a:headEnd/>
            <a:tailEnd/>
          </a:ln>
          <a:effectLst/>
        </p:spPr>
      </p:pic>
    </p:spTree>
    <p:extLst>
      <p:ext uri="{BB962C8B-B14F-4D97-AF65-F5344CB8AC3E}">
        <p14:creationId xmlns:p14="http://schemas.microsoft.com/office/powerpoint/2010/main" val="12829174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tIns="396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A50F15"/>
                </a:solidFill>
              </a:rPr>
              <a:t>Routing</a:t>
            </a:r>
            <a:r>
              <a:rPr lang="en-US" dirty="0" smtClean="0"/>
              <a:t>- </a:t>
            </a:r>
            <a:r>
              <a:rPr lang="en-US" dirty="0"/>
              <a:t>vs. </a:t>
            </a:r>
            <a:r>
              <a:rPr lang="en-US" dirty="0" smtClean="0">
                <a:solidFill>
                  <a:srgbClr val="A50F15"/>
                </a:solidFill>
              </a:rPr>
              <a:t>Module</a:t>
            </a:r>
            <a:r>
              <a:rPr lang="en-US" dirty="0" smtClean="0"/>
              <a:t>-</a:t>
            </a:r>
            <a:r>
              <a:rPr lang="en-US" dirty="0"/>
              <a:t>Based Synthesis</a:t>
            </a:r>
          </a:p>
        </p:txBody>
      </p:sp>
      <p:sp>
        <p:nvSpPr>
          <p:cNvPr id="47107" name="Text Box 3"/>
          <p:cNvSpPr txBox="1">
            <a:spLocks noChangeArrowheads="1"/>
          </p:cNvSpPr>
          <p:nvPr/>
        </p:nvSpPr>
        <p:spPr bwMode="auto">
          <a:xfrm>
            <a:off x="4706938" y="2009775"/>
            <a:ext cx="4056062" cy="441325"/>
          </a:xfrm>
          <a:prstGeom prst="rect">
            <a:avLst/>
          </a:prstGeom>
          <a:noFill/>
          <a:ln w="9525">
            <a:noFill/>
            <a:round/>
            <a:headEnd/>
            <a:tailEnd/>
          </a:ln>
          <a:effectLst/>
        </p:spPr>
        <p:txBody>
          <a:bodyPr lIns="90000" tIns="45000" rIns="90000" bIns="45000">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08519C"/>
                </a:solidFill>
                <a:latin typeface="Calibri"/>
                <a:ea typeface="DejaVu Sans" charset="0"/>
                <a:cs typeface="Calibri"/>
              </a:rPr>
              <a:t>Module-Based Synthesis</a:t>
            </a:r>
          </a:p>
        </p:txBody>
      </p:sp>
      <p:sp>
        <p:nvSpPr>
          <p:cNvPr id="47108" name="Text Box 4"/>
          <p:cNvSpPr txBox="1">
            <a:spLocks noChangeArrowheads="1"/>
          </p:cNvSpPr>
          <p:nvPr/>
        </p:nvSpPr>
        <p:spPr bwMode="auto">
          <a:xfrm>
            <a:off x="422275" y="2009775"/>
            <a:ext cx="3941431" cy="441325"/>
          </a:xfrm>
          <a:prstGeom prst="rect">
            <a:avLst/>
          </a:prstGeom>
          <a:noFill/>
          <a:ln w="9525">
            <a:noFill/>
            <a:round/>
            <a:headEnd/>
            <a:tailEnd/>
          </a:ln>
          <a:effectLst/>
        </p:spPr>
        <p:txBody>
          <a:bodyPr lIns="90000" tIns="45000" rIns="90000" bIns="45000">
            <a:prstTxWarp prst="textNoShape">
              <a:avLst/>
            </a:prstTxWarp>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dirty="0">
                <a:solidFill>
                  <a:srgbClr val="08519C"/>
                </a:solidFill>
                <a:latin typeface="Calibri"/>
                <a:ea typeface="DejaVu Sans" charset="0"/>
                <a:cs typeface="Calibri"/>
              </a:rPr>
              <a:t>Routing-Based Synthesis</a:t>
            </a:r>
          </a:p>
        </p:txBody>
      </p:sp>
      <p:pic>
        <p:nvPicPr>
          <p:cNvPr id="47109" name="Picture 5"/>
          <p:cNvPicPr>
            <a:picLocks noChangeAspect="1" noChangeArrowheads="1"/>
          </p:cNvPicPr>
          <p:nvPr/>
        </p:nvPicPr>
        <p:blipFill>
          <a:blip r:embed="rId3"/>
          <a:srcRect/>
          <a:stretch>
            <a:fillRect/>
          </a:stretch>
        </p:blipFill>
        <p:spPr bwMode="auto">
          <a:xfrm>
            <a:off x="4662488" y="2717800"/>
            <a:ext cx="3978275" cy="2274888"/>
          </a:xfrm>
          <a:prstGeom prst="rect">
            <a:avLst/>
          </a:prstGeom>
          <a:noFill/>
          <a:ln w="9525">
            <a:noFill/>
            <a:round/>
            <a:headEnd/>
            <a:tailEnd/>
          </a:ln>
          <a:effectLst/>
        </p:spPr>
      </p:pic>
      <p:pic>
        <p:nvPicPr>
          <p:cNvPr id="47110" name="Picture 6"/>
          <p:cNvPicPr>
            <a:picLocks noChangeAspect="1" noChangeArrowheads="1"/>
          </p:cNvPicPr>
          <p:nvPr/>
        </p:nvPicPr>
        <p:blipFill>
          <a:blip r:embed="rId4"/>
          <a:srcRect/>
          <a:stretch>
            <a:fillRect/>
          </a:stretch>
        </p:blipFill>
        <p:spPr bwMode="auto">
          <a:xfrm>
            <a:off x="806450" y="2808288"/>
            <a:ext cx="2349500" cy="2184400"/>
          </a:xfrm>
          <a:prstGeom prst="rect">
            <a:avLst/>
          </a:prstGeom>
          <a:noFill/>
          <a:ln w="9525">
            <a:noFill/>
            <a:round/>
            <a:headEnd/>
            <a:tailEnd/>
          </a:ln>
          <a:effectLst/>
        </p:spPr>
      </p:pic>
    </p:spTree>
    <p:extLst>
      <p:ext uri="{BB962C8B-B14F-4D97-AF65-F5344CB8AC3E}">
        <p14:creationId xmlns:p14="http://schemas.microsoft.com/office/powerpoint/2010/main" val="32362425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p:txBody>
          <a:bodyPr/>
          <a:lstStyle/>
          <a:p>
            <a:r>
              <a:rPr lang="en-US" smtClean="0"/>
              <a:t>Problem Formulation</a:t>
            </a:r>
            <a:endParaRPr lang="en-US"/>
          </a:p>
        </p:txBody>
      </p:sp>
      <p:sp>
        <p:nvSpPr>
          <p:cNvPr id="48130" name="Rectangle 2"/>
          <p:cNvSpPr>
            <a:spLocks noGrp="1" noChangeArrowheads="1"/>
          </p:cNvSpPr>
          <p:nvPr>
            <p:ph idx="1"/>
          </p:nvPr>
        </p:nvSpPr>
        <p:spPr/>
        <p:txBody>
          <a:bodyPr/>
          <a:lstStyle/>
          <a:p>
            <a:r>
              <a:rPr lang="en-US" b="1" dirty="0" smtClean="0"/>
              <a:t>Given</a:t>
            </a:r>
          </a:p>
          <a:p>
            <a:pPr lvl="1"/>
            <a:r>
              <a:rPr lang="en-US" dirty="0" smtClean="0"/>
              <a:t>Application: graph</a:t>
            </a:r>
          </a:p>
          <a:p>
            <a:pPr lvl="1"/>
            <a:r>
              <a:rPr lang="en-US" dirty="0" smtClean="0"/>
              <a:t>Biochip: array of electrodes</a:t>
            </a:r>
          </a:p>
          <a:p>
            <a:pPr lvl="1"/>
            <a:r>
              <a:rPr lang="en-US" dirty="0" smtClean="0"/>
              <a:t>Library of non-reconfigurable devices</a:t>
            </a:r>
          </a:p>
          <a:p>
            <a:endParaRPr lang="en-US" dirty="0" smtClean="0"/>
          </a:p>
          <a:p>
            <a:r>
              <a:rPr lang="en-US" b="1" dirty="0" smtClean="0"/>
              <a:t>Determine</a:t>
            </a:r>
          </a:p>
          <a:p>
            <a:pPr lvl="1"/>
            <a:r>
              <a:rPr lang="en-US" b="1" dirty="0" smtClean="0">
                <a:solidFill>
                  <a:srgbClr val="A50F15"/>
                </a:solidFill>
              </a:rPr>
              <a:t>Droplet routes</a:t>
            </a:r>
            <a:r>
              <a:rPr lang="en-US" b="1" dirty="0" smtClean="0"/>
              <a:t> </a:t>
            </a:r>
            <a:r>
              <a:rPr lang="en-US" dirty="0" smtClean="0"/>
              <a:t>for all reconfigurable operations</a:t>
            </a:r>
          </a:p>
          <a:p>
            <a:pPr lvl="1"/>
            <a:r>
              <a:rPr lang="en-US" b="1" dirty="0" smtClean="0">
                <a:solidFill>
                  <a:srgbClr val="A50F15"/>
                </a:solidFill>
              </a:rPr>
              <a:t>Allocation</a:t>
            </a:r>
            <a:r>
              <a:rPr lang="en-US" dirty="0" smtClean="0">
                <a:solidFill>
                  <a:srgbClr val="A50F15"/>
                </a:solidFill>
              </a:rPr>
              <a:t> </a:t>
            </a:r>
            <a:r>
              <a:rPr lang="en-US" dirty="0" smtClean="0"/>
              <a:t>and </a:t>
            </a:r>
            <a:r>
              <a:rPr lang="en-US" b="1" dirty="0" smtClean="0">
                <a:solidFill>
                  <a:srgbClr val="A50F15"/>
                </a:solidFill>
              </a:rPr>
              <a:t>binding</a:t>
            </a:r>
            <a:r>
              <a:rPr lang="en-US" dirty="0" smtClean="0">
                <a:solidFill>
                  <a:srgbClr val="A50F15"/>
                </a:solidFill>
              </a:rPr>
              <a:t> </a:t>
            </a:r>
            <a:r>
              <a:rPr lang="en-US" dirty="0" smtClean="0"/>
              <a:t>of non-reconfigurable modules from a library</a:t>
            </a:r>
          </a:p>
          <a:p>
            <a:pPr lvl="1"/>
            <a:r>
              <a:rPr lang="en-US" b="1" dirty="0" smtClean="0">
                <a:solidFill>
                  <a:srgbClr val="A50F15"/>
                </a:solidFill>
              </a:rPr>
              <a:t>Scheduling</a:t>
            </a:r>
            <a:r>
              <a:rPr lang="en-US" dirty="0" smtClean="0">
                <a:solidFill>
                  <a:srgbClr val="A50F15"/>
                </a:solidFill>
              </a:rPr>
              <a:t> </a:t>
            </a:r>
            <a:r>
              <a:rPr lang="en-US" dirty="0" smtClean="0"/>
              <a:t>of operations</a:t>
            </a:r>
          </a:p>
          <a:p>
            <a:endParaRPr lang="en-US" dirty="0" smtClean="0"/>
          </a:p>
          <a:p>
            <a:r>
              <a:rPr lang="en-US" b="1" dirty="0" smtClean="0"/>
              <a:t>Such that</a:t>
            </a:r>
          </a:p>
          <a:p>
            <a:pPr lvl="1"/>
            <a:r>
              <a:rPr lang="en-US" dirty="0" smtClean="0"/>
              <a:t>the application completion time is minimized</a:t>
            </a:r>
          </a:p>
        </p:txBody>
      </p:sp>
    </p:spTree>
    <p:extLst>
      <p:ext uri="{BB962C8B-B14F-4D97-AF65-F5344CB8AC3E}">
        <p14:creationId xmlns:p14="http://schemas.microsoft.com/office/powerpoint/2010/main" val="8529160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Proposed Solution</a:t>
            </a:r>
          </a:p>
        </p:txBody>
      </p:sp>
      <p:pic>
        <p:nvPicPr>
          <p:cNvPr id="52227" name="Picture 3"/>
          <p:cNvPicPr>
            <a:picLocks noChangeAspect="1" noChangeArrowheads="1"/>
          </p:cNvPicPr>
          <p:nvPr/>
        </p:nvPicPr>
        <p:blipFill>
          <a:blip r:embed="rId3"/>
          <a:srcRect/>
          <a:stretch>
            <a:fillRect/>
          </a:stretch>
        </p:blipFill>
        <p:spPr bwMode="auto">
          <a:xfrm>
            <a:off x="2162175" y="1287463"/>
            <a:ext cx="4835525" cy="4289425"/>
          </a:xfrm>
          <a:prstGeom prst="rect">
            <a:avLst/>
          </a:prstGeom>
          <a:noFill/>
          <a:ln w="9525">
            <a:noFill/>
            <a:round/>
            <a:headEnd/>
            <a:tailEnd/>
          </a:ln>
          <a:effectLst/>
        </p:spPr>
      </p:pic>
    </p:spTree>
    <p:extLst>
      <p:ext uri="{BB962C8B-B14F-4D97-AF65-F5344CB8AC3E}">
        <p14:creationId xmlns:p14="http://schemas.microsoft.com/office/powerpoint/2010/main" val="26377256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Proposed Solution</a:t>
            </a:r>
          </a:p>
        </p:txBody>
      </p:sp>
      <p:pic>
        <p:nvPicPr>
          <p:cNvPr id="53249" name="Picture 1"/>
          <p:cNvPicPr>
            <a:picLocks noChangeAspect="1" noChangeArrowheads="1"/>
          </p:cNvPicPr>
          <p:nvPr/>
        </p:nvPicPr>
        <p:blipFill>
          <a:blip r:embed="rId3"/>
          <a:srcRect/>
          <a:stretch>
            <a:fillRect/>
          </a:stretch>
        </p:blipFill>
        <p:spPr bwMode="auto">
          <a:xfrm>
            <a:off x="2177853" y="1287463"/>
            <a:ext cx="4835525" cy="4289425"/>
          </a:xfrm>
          <a:prstGeom prst="rect">
            <a:avLst/>
          </a:prstGeom>
          <a:noFill/>
          <a:ln w="9525">
            <a:noFill/>
            <a:round/>
            <a:headEnd/>
            <a:tailEnd/>
          </a:ln>
          <a:effectLst/>
        </p:spPr>
      </p:pic>
      <p:sp>
        <p:nvSpPr>
          <p:cNvPr id="53252" name="AutoShape 4"/>
          <p:cNvSpPr>
            <a:spLocks noChangeArrowheads="1"/>
          </p:cNvSpPr>
          <p:nvPr/>
        </p:nvSpPr>
        <p:spPr bwMode="auto">
          <a:xfrm>
            <a:off x="5073650" y="2439988"/>
            <a:ext cx="1457325" cy="747712"/>
          </a:xfrm>
          <a:prstGeom prst="roundRect">
            <a:avLst>
              <a:gd name="adj" fmla="val 16667"/>
            </a:avLst>
          </a:prstGeom>
          <a:noFill/>
          <a:ln w="32400">
            <a:solidFill>
              <a:srgbClr val="7B1C15"/>
            </a:solidFill>
            <a:prstDash val="sysDot"/>
            <a:round/>
            <a:headEnd/>
            <a:tailEnd/>
          </a:ln>
          <a:effectLst/>
        </p:spPr>
        <p:txBody>
          <a:bodyPr wrap="none" anchor="ctr">
            <a:prstTxWarp prst="textNoShape">
              <a:avLst/>
            </a:prstTxWarp>
          </a:bodyPr>
          <a:lstStyle/>
          <a:p>
            <a:endParaRPr lang="en-US"/>
          </a:p>
        </p:txBody>
      </p:sp>
      <p:sp>
        <p:nvSpPr>
          <p:cNvPr id="53253" name="AutoShape 5"/>
          <p:cNvSpPr>
            <a:spLocks noChangeArrowheads="1"/>
          </p:cNvSpPr>
          <p:nvPr/>
        </p:nvSpPr>
        <p:spPr bwMode="auto">
          <a:xfrm>
            <a:off x="2770188" y="4132263"/>
            <a:ext cx="1457325" cy="747712"/>
          </a:xfrm>
          <a:prstGeom prst="roundRect">
            <a:avLst>
              <a:gd name="adj" fmla="val 16667"/>
            </a:avLst>
          </a:prstGeom>
          <a:noFill/>
          <a:ln w="32400">
            <a:solidFill>
              <a:srgbClr val="003366"/>
            </a:solidFill>
            <a:prstDash val="sysDot"/>
            <a:round/>
            <a:headEnd/>
            <a:tailEnd/>
          </a:ln>
          <a:effectLst/>
        </p:spPr>
        <p:txBody>
          <a:bodyPr wrap="none" anchor="ctr">
            <a:prstTxWarp prst="textNoShape">
              <a:avLst/>
            </a:prstTxWarp>
          </a:bodyPr>
          <a:lstStyle/>
          <a:p>
            <a:endParaRPr lang="en-US"/>
          </a:p>
        </p:txBody>
      </p:sp>
      <p:sp>
        <p:nvSpPr>
          <p:cNvPr id="53254" name="Text Box 6"/>
          <p:cNvSpPr txBox="1">
            <a:spLocks noChangeArrowheads="1"/>
          </p:cNvSpPr>
          <p:nvPr/>
        </p:nvSpPr>
        <p:spPr bwMode="auto">
          <a:xfrm>
            <a:off x="6508750" y="3375025"/>
            <a:ext cx="1187450"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7B1C15"/>
                </a:solidFill>
                <a:latin typeface="Tahoma"/>
                <a:ea typeface="DejaVu Sans" charset="0"/>
                <a:cs typeface="Tahoma"/>
              </a:rPr>
              <a:t>Meet</a:t>
            </a:r>
            <a:endParaRPr lang="en-GB" b="1" dirty="0">
              <a:solidFill>
                <a:srgbClr val="7B1C15"/>
              </a:solidFill>
              <a:latin typeface="Tahoma"/>
              <a:ea typeface="DejaVu Sans" charset="0"/>
              <a:cs typeface="Tahoma"/>
            </a:endParaRPr>
          </a:p>
        </p:txBody>
      </p:sp>
      <p:sp>
        <p:nvSpPr>
          <p:cNvPr id="53255" name="Line 7"/>
          <p:cNvSpPr>
            <a:spLocks noChangeShapeType="1"/>
          </p:cNvSpPr>
          <p:nvPr/>
        </p:nvSpPr>
        <p:spPr bwMode="auto">
          <a:xfrm flipH="1" flipV="1">
            <a:off x="6291263" y="2987675"/>
            <a:ext cx="498475" cy="430213"/>
          </a:xfrm>
          <a:prstGeom prst="line">
            <a:avLst/>
          </a:prstGeom>
          <a:noFill/>
          <a:ln w="9525">
            <a:solidFill>
              <a:srgbClr val="7B1C15"/>
            </a:solidFill>
            <a:round/>
            <a:headEnd/>
            <a:tailEnd type="triangle" w="lg" len="lg"/>
          </a:ln>
          <a:effectLst/>
        </p:spPr>
        <p:txBody>
          <a:bodyPr>
            <a:prstTxWarp prst="textNoShape">
              <a:avLst/>
            </a:prstTxWarp>
          </a:bodyPr>
          <a:lstStyle/>
          <a:p>
            <a:endParaRPr lang="en-US"/>
          </a:p>
        </p:txBody>
      </p:sp>
      <p:sp>
        <p:nvSpPr>
          <p:cNvPr id="53256" name="Text Box 8"/>
          <p:cNvSpPr txBox="1">
            <a:spLocks noChangeArrowheads="1"/>
          </p:cNvSpPr>
          <p:nvPr/>
        </p:nvSpPr>
        <p:spPr bwMode="auto">
          <a:xfrm>
            <a:off x="1784349" y="4959350"/>
            <a:ext cx="1416051"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003366"/>
                </a:solidFill>
                <a:latin typeface="Tahoma"/>
                <a:ea typeface="DejaVu Sans" charset="0"/>
                <a:cs typeface="Tahoma"/>
              </a:rPr>
              <a:t>Execute</a:t>
            </a:r>
            <a:endParaRPr lang="en-GB" b="1" dirty="0">
              <a:solidFill>
                <a:srgbClr val="003366"/>
              </a:solidFill>
              <a:latin typeface="Tahoma"/>
              <a:ea typeface="DejaVu Sans" charset="0"/>
              <a:cs typeface="Tahoma"/>
            </a:endParaRPr>
          </a:p>
        </p:txBody>
      </p:sp>
      <p:sp>
        <p:nvSpPr>
          <p:cNvPr id="53257" name="Line 9"/>
          <p:cNvSpPr>
            <a:spLocks noChangeShapeType="1"/>
          </p:cNvSpPr>
          <p:nvPr/>
        </p:nvSpPr>
        <p:spPr bwMode="auto">
          <a:xfrm flipV="1">
            <a:off x="2465388" y="4508500"/>
            <a:ext cx="534987" cy="538163"/>
          </a:xfrm>
          <a:prstGeom prst="line">
            <a:avLst/>
          </a:prstGeom>
          <a:noFill/>
          <a:ln w="9525">
            <a:solidFill>
              <a:srgbClr val="003366"/>
            </a:solidFill>
            <a:round/>
            <a:headEnd/>
            <a:tailEnd type="triangle" w="lg" len="lg"/>
          </a:ln>
          <a:effectLst/>
        </p:spPr>
        <p:txBody>
          <a:bodyPr>
            <a:prstTxWarp prst="textNoShape">
              <a:avLst/>
            </a:prstTxWarp>
          </a:bodyPr>
          <a:lstStyle/>
          <a:p>
            <a:endParaRPr lang="en-US"/>
          </a:p>
        </p:txBody>
      </p:sp>
    </p:spTree>
    <p:extLst>
      <p:ext uri="{BB962C8B-B14F-4D97-AF65-F5344CB8AC3E}">
        <p14:creationId xmlns:p14="http://schemas.microsoft.com/office/powerpoint/2010/main" val="19808943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t>Proposed Solution</a:t>
            </a:r>
          </a:p>
        </p:txBody>
      </p:sp>
      <p:pic>
        <p:nvPicPr>
          <p:cNvPr id="53249" name="Picture 1"/>
          <p:cNvPicPr>
            <a:picLocks noChangeAspect="1" noChangeArrowheads="1"/>
          </p:cNvPicPr>
          <p:nvPr/>
        </p:nvPicPr>
        <p:blipFill>
          <a:blip r:embed="rId3"/>
          <a:srcRect/>
          <a:stretch>
            <a:fillRect/>
          </a:stretch>
        </p:blipFill>
        <p:spPr bwMode="auto">
          <a:xfrm>
            <a:off x="2174875" y="1287463"/>
            <a:ext cx="4835525" cy="4289425"/>
          </a:xfrm>
          <a:prstGeom prst="rect">
            <a:avLst/>
          </a:prstGeom>
          <a:noFill/>
          <a:ln w="9525">
            <a:noFill/>
            <a:round/>
            <a:headEnd/>
            <a:tailEnd/>
          </a:ln>
          <a:effectLst/>
        </p:spPr>
      </p:pic>
      <p:sp>
        <p:nvSpPr>
          <p:cNvPr id="53252" name="AutoShape 4"/>
          <p:cNvSpPr>
            <a:spLocks noChangeArrowheads="1"/>
          </p:cNvSpPr>
          <p:nvPr/>
        </p:nvSpPr>
        <p:spPr bwMode="auto">
          <a:xfrm>
            <a:off x="5073650" y="2439988"/>
            <a:ext cx="1457325" cy="747712"/>
          </a:xfrm>
          <a:prstGeom prst="roundRect">
            <a:avLst>
              <a:gd name="adj" fmla="val 16667"/>
            </a:avLst>
          </a:prstGeom>
          <a:noFill/>
          <a:ln w="32400">
            <a:solidFill>
              <a:srgbClr val="7B1C15"/>
            </a:solidFill>
            <a:prstDash val="sysDot"/>
            <a:round/>
            <a:headEnd/>
            <a:tailEnd/>
          </a:ln>
          <a:effectLst/>
        </p:spPr>
        <p:txBody>
          <a:bodyPr wrap="none" anchor="ctr">
            <a:prstTxWarp prst="textNoShape">
              <a:avLst/>
            </a:prstTxWarp>
          </a:bodyPr>
          <a:lstStyle/>
          <a:p>
            <a:endParaRPr lang="en-US"/>
          </a:p>
        </p:txBody>
      </p:sp>
      <p:sp>
        <p:nvSpPr>
          <p:cNvPr id="53253" name="AutoShape 5"/>
          <p:cNvSpPr>
            <a:spLocks noChangeArrowheads="1"/>
          </p:cNvSpPr>
          <p:nvPr/>
        </p:nvSpPr>
        <p:spPr bwMode="auto">
          <a:xfrm>
            <a:off x="2770188" y="4132263"/>
            <a:ext cx="1457325" cy="747712"/>
          </a:xfrm>
          <a:prstGeom prst="roundRect">
            <a:avLst>
              <a:gd name="adj" fmla="val 16667"/>
            </a:avLst>
          </a:prstGeom>
          <a:noFill/>
          <a:ln w="32400">
            <a:solidFill>
              <a:srgbClr val="003366"/>
            </a:solidFill>
            <a:prstDash val="sysDot"/>
            <a:round/>
            <a:headEnd/>
            <a:tailEnd/>
          </a:ln>
          <a:effectLst/>
        </p:spPr>
        <p:txBody>
          <a:bodyPr wrap="none" anchor="ctr">
            <a:prstTxWarp prst="textNoShape">
              <a:avLst/>
            </a:prstTxWarp>
          </a:bodyPr>
          <a:lstStyle/>
          <a:p>
            <a:endParaRPr lang="en-US"/>
          </a:p>
        </p:txBody>
      </p:sp>
      <p:sp>
        <p:nvSpPr>
          <p:cNvPr id="53254" name="Text Box 6"/>
          <p:cNvSpPr txBox="1">
            <a:spLocks noChangeArrowheads="1"/>
          </p:cNvSpPr>
          <p:nvPr/>
        </p:nvSpPr>
        <p:spPr bwMode="auto">
          <a:xfrm>
            <a:off x="6508750" y="3375025"/>
            <a:ext cx="1187450"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7B1C15"/>
                </a:solidFill>
                <a:latin typeface="Tahoma"/>
                <a:ea typeface="DejaVu Sans" charset="0"/>
                <a:cs typeface="Tahoma"/>
              </a:rPr>
              <a:t>Meet</a:t>
            </a:r>
            <a:endParaRPr lang="en-GB" b="1" dirty="0">
              <a:solidFill>
                <a:srgbClr val="7B1C15"/>
              </a:solidFill>
              <a:latin typeface="Tahoma"/>
              <a:ea typeface="DejaVu Sans" charset="0"/>
              <a:cs typeface="Tahoma"/>
            </a:endParaRPr>
          </a:p>
        </p:txBody>
      </p:sp>
      <p:sp>
        <p:nvSpPr>
          <p:cNvPr id="53255" name="Line 7"/>
          <p:cNvSpPr>
            <a:spLocks noChangeShapeType="1"/>
          </p:cNvSpPr>
          <p:nvPr/>
        </p:nvSpPr>
        <p:spPr bwMode="auto">
          <a:xfrm flipH="1" flipV="1">
            <a:off x="6291263" y="2987675"/>
            <a:ext cx="498475" cy="430213"/>
          </a:xfrm>
          <a:prstGeom prst="line">
            <a:avLst/>
          </a:prstGeom>
          <a:noFill/>
          <a:ln w="9525">
            <a:solidFill>
              <a:srgbClr val="7B1C15"/>
            </a:solidFill>
            <a:round/>
            <a:headEnd/>
            <a:tailEnd type="triangle" w="lg" len="lg"/>
          </a:ln>
          <a:effectLst/>
        </p:spPr>
        <p:txBody>
          <a:bodyPr>
            <a:prstTxWarp prst="textNoShape">
              <a:avLst/>
            </a:prstTxWarp>
          </a:bodyPr>
          <a:lstStyle/>
          <a:p>
            <a:endParaRPr lang="en-US"/>
          </a:p>
        </p:txBody>
      </p:sp>
      <p:sp>
        <p:nvSpPr>
          <p:cNvPr id="53256" name="Text Box 8"/>
          <p:cNvSpPr txBox="1">
            <a:spLocks noChangeArrowheads="1"/>
          </p:cNvSpPr>
          <p:nvPr/>
        </p:nvSpPr>
        <p:spPr bwMode="auto">
          <a:xfrm>
            <a:off x="1784349" y="4959350"/>
            <a:ext cx="2330451" cy="44132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dirty="0" smtClean="0">
                <a:solidFill>
                  <a:srgbClr val="003366"/>
                </a:solidFill>
                <a:latin typeface="Tahoma"/>
                <a:ea typeface="DejaVu Sans" charset="0"/>
                <a:cs typeface="Tahoma"/>
              </a:rPr>
              <a:t>Execute</a:t>
            </a:r>
            <a:endParaRPr lang="en-GB" b="1" dirty="0">
              <a:solidFill>
                <a:srgbClr val="003366"/>
              </a:solidFill>
              <a:latin typeface="Tahoma"/>
              <a:ea typeface="DejaVu Sans" charset="0"/>
              <a:cs typeface="Tahoma"/>
            </a:endParaRPr>
          </a:p>
        </p:txBody>
      </p:sp>
      <p:sp>
        <p:nvSpPr>
          <p:cNvPr id="53257" name="Line 9"/>
          <p:cNvSpPr>
            <a:spLocks noChangeShapeType="1"/>
          </p:cNvSpPr>
          <p:nvPr/>
        </p:nvSpPr>
        <p:spPr bwMode="auto">
          <a:xfrm flipV="1">
            <a:off x="2465388" y="4508500"/>
            <a:ext cx="534987" cy="538163"/>
          </a:xfrm>
          <a:prstGeom prst="line">
            <a:avLst/>
          </a:prstGeom>
          <a:noFill/>
          <a:ln w="9525">
            <a:solidFill>
              <a:srgbClr val="003366"/>
            </a:solidFill>
            <a:round/>
            <a:headEnd/>
            <a:tailEnd type="triangle" w="lg" len="lg"/>
          </a:ln>
          <a:effectLst/>
        </p:spPr>
        <p:txBody>
          <a:bodyPr>
            <a:prstTxWarp prst="textNoShape">
              <a:avLst/>
            </a:prstTxWarp>
          </a:bodyPr>
          <a:lstStyle/>
          <a:p>
            <a:endParaRPr lang="en-US"/>
          </a:p>
        </p:txBody>
      </p:sp>
      <p:sp>
        <p:nvSpPr>
          <p:cNvPr id="14" name="Text Box 10"/>
          <p:cNvSpPr txBox="1">
            <a:spLocks noChangeArrowheads="1"/>
          </p:cNvSpPr>
          <p:nvPr/>
        </p:nvSpPr>
        <p:spPr bwMode="auto">
          <a:xfrm>
            <a:off x="6526212" y="3709988"/>
            <a:ext cx="2465388" cy="1090612"/>
          </a:xfrm>
          <a:prstGeom prst="rect">
            <a:avLst/>
          </a:prstGeom>
          <a:solidFill>
            <a:schemeClr val="bg1"/>
          </a:solid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7B1C15"/>
                </a:solidFill>
                <a:latin typeface="Tahoma" charset="0"/>
                <a:ea typeface="DejaVu Sans" charset="0"/>
                <a:cs typeface="DejaVu Sans" charset="0"/>
              </a:rPr>
              <a:t>Minimize the time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7B1C15"/>
                </a:solidFill>
                <a:latin typeface="Tahoma" charset="0"/>
                <a:ea typeface="DejaVu Sans" charset="0"/>
                <a:cs typeface="DejaVu Sans" charset="0"/>
              </a:rPr>
              <a:t>until the</a:t>
            </a:r>
            <a:r>
              <a:rPr lang="en-GB" sz="2000" dirty="0" smtClean="0">
                <a:solidFill>
                  <a:srgbClr val="7B1C15"/>
                </a:solidFill>
                <a:latin typeface="Tahoma" charset="0"/>
                <a:ea typeface="DejaVu Sans" charset="0"/>
                <a:cs typeface="DejaVu Sans" charset="0"/>
              </a:rPr>
              <a:t> </a:t>
            </a:r>
            <a:r>
              <a:rPr lang="en-GB" sz="2000" dirty="0" err="1" smtClean="0">
                <a:solidFill>
                  <a:srgbClr val="7B1C15"/>
                </a:solidFill>
                <a:latin typeface="Tahoma" charset="0"/>
                <a:ea typeface="DejaVu Sans" charset="0"/>
                <a:cs typeface="DejaVu Sans" charset="0"/>
              </a:rPr>
              <a:t>droplet(s</a:t>
            </a:r>
            <a:r>
              <a:rPr lang="en-GB" sz="2000" dirty="0" smtClean="0">
                <a:solidFill>
                  <a:srgbClr val="7B1C15"/>
                </a:solidFill>
                <a:latin typeface="Tahoma" charset="0"/>
                <a:ea typeface="DejaVu Sans" charset="0"/>
                <a:cs typeface="DejaVu Sans" charset="0"/>
              </a:rPr>
              <a:t>)</a:t>
            </a:r>
            <a:br>
              <a:rPr lang="en-GB" sz="2000" dirty="0" smtClean="0">
                <a:solidFill>
                  <a:srgbClr val="7B1C15"/>
                </a:solidFill>
                <a:latin typeface="Tahoma" charset="0"/>
                <a:ea typeface="DejaVu Sans" charset="0"/>
                <a:cs typeface="DejaVu Sans" charset="0"/>
              </a:rPr>
            </a:br>
            <a:r>
              <a:rPr lang="en-GB" sz="2000" dirty="0" smtClean="0">
                <a:solidFill>
                  <a:srgbClr val="7B1C15"/>
                </a:solidFill>
                <a:latin typeface="Tahoma" charset="0"/>
                <a:ea typeface="DejaVu Sans" charset="0"/>
                <a:cs typeface="DejaVu Sans" charset="0"/>
              </a:rPr>
              <a:t>arrive at destination</a:t>
            </a:r>
            <a:endParaRPr lang="en-GB" sz="2000" dirty="0">
              <a:solidFill>
                <a:srgbClr val="7B1C15"/>
              </a:solidFill>
              <a:latin typeface="Tahoma" charset="0"/>
              <a:ea typeface="DejaVu Sans" charset="0"/>
              <a:cs typeface="DejaVu Sans" charset="0"/>
            </a:endParaRPr>
          </a:p>
        </p:txBody>
      </p:sp>
      <p:sp>
        <p:nvSpPr>
          <p:cNvPr id="15" name="Text Box 11"/>
          <p:cNvSpPr txBox="1">
            <a:spLocks noChangeArrowheads="1"/>
          </p:cNvSpPr>
          <p:nvPr/>
        </p:nvSpPr>
        <p:spPr bwMode="auto">
          <a:xfrm>
            <a:off x="1801812" y="5301208"/>
            <a:ext cx="3455988" cy="676275"/>
          </a:xfrm>
          <a:prstGeom prst="rect">
            <a:avLst/>
          </a:prstGeom>
          <a:noFill/>
          <a:ln w="9525">
            <a:noFill/>
            <a:round/>
            <a:headEnd/>
            <a:tailEnd/>
          </a:ln>
          <a:effectLst/>
        </p:spPr>
        <p:txBody>
          <a:bodyPr lIns="90000" tIns="45000" rIns="90000" bIns="45000">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3366"/>
                </a:solidFill>
                <a:latin typeface="Tahoma" charset="0"/>
                <a:ea typeface="DejaVu Sans" charset="0"/>
                <a:cs typeface="DejaVu Sans" charset="0"/>
              </a:rPr>
              <a:t>Minimize the completion</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3366"/>
                </a:solidFill>
                <a:latin typeface="Tahoma" charset="0"/>
                <a:ea typeface="DejaVu Sans" charset="0"/>
                <a:cs typeface="DejaVu Sans" charset="0"/>
              </a:rPr>
              <a:t>time for the operation </a:t>
            </a:r>
          </a:p>
        </p:txBody>
      </p:sp>
    </p:spTree>
    <p:extLst>
      <p:ext uri="{BB962C8B-B14F-4D97-AF65-F5344CB8AC3E}">
        <p14:creationId xmlns:p14="http://schemas.microsoft.com/office/powerpoint/2010/main" val="11489636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p:txBody>
          <a:bodyPr/>
          <a:lstStyle/>
          <a:p>
            <a:r>
              <a:rPr lang="en-GB" dirty="0" smtClean="0"/>
              <a:t>GRASP-Based Heuristic</a:t>
            </a:r>
            <a:endParaRPr lang="en-GB" dirty="0"/>
          </a:p>
        </p:txBody>
      </p:sp>
      <p:sp>
        <p:nvSpPr>
          <p:cNvPr id="57346" name="Rectangle 2"/>
          <p:cNvSpPr>
            <a:spLocks noGrp="1" noChangeArrowheads="1"/>
          </p:cNvSpPr>
          <p:nvPr>
            <p:ph type="body" idx="1"/>
          </p:nvPr>
        </p:nvSpPr>
        <p:spPr/>
        <p:txBody>
          <a:bodyPr/>
          <a:lstStyle/>
          <a:p>
            <a:r>
              <a:rPr lang="en-GB" b="1" dirty="0" smtClean="0"/>
              <a:t>G</a:t>
            </a:r>
            <a:r>
              <a:rPr lang="en-GB" dirty="0" smtClean="0"/>
              <a:t>reedy </a:t>
            </a:r>
            <a:r>
              <a:rPr lang="en-GB" b="1" dirty="0" smtClean="0"/>
              <a:t>R</a:t>
            </a:r>
            <a:r>
              <a:rPr lang="en-GB" dirty="0" smtClean="0"/>
              <a:t>andomized </a:t>
            </a:r>
            <a:r>
              <a:rPr lang="en-GB" b="1" dirty="0" smtClean="0"/>
              <a:t>A</a:t>
            </a:r>
            <a:r>
              <a:rPr lang="en-GB" dirty="0" smtClean="0"/>
              <a:t>daptive </a:t>
            </a:r>
            <a:r>
              <a:rPr lang="en-GB" b="1" dirty="0" smtClean="0"/>
              <a:t>S</a:t>
            </a:r>
            <a:r>
              <a:rPr lang="en-GB" dirty="0" smtClean="0"/>
              <a:t>earch </a:t>
            </a:r>
            <a:r>
              <a:rPr lang="en-GB" b="1" dirty="0" smtClean="0"/>
              <a:t>P</a:t>
            </a:r>
            <a:r>
              <a:rPr lang="en-GB" dirty="0" smtClean="0"/>
              <a:t>rocedure</a:t>
            </a:r>
            <a:endParaRPr lang="en-GB" dirty="0"/>
          </a:p>
        </p:txBody>
      </p:sp>
      <p:pic>
        <p:nvPicPr>
          <p:cNvPr id="57347"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57348"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11141380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GRASP-Based</a:t>
            </a:r>
            <a:r>
              <a:rPr lang="en-GB" dirty="0" smtClean="0"/>
              <a:t> Heuristic</a:t>
            </a:r>
            <a:endParaRPr lang="en-GB" dirty="0"/>
          </a:p>
        </p:txBody>
      </p:sp>
      <p:sp>
        <p:nvSpPr>
          <p:cNvPr id="58370"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58371"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10"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8156628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ln/>
        </p:spPr>
        <p:txBody>
          <a:bodyPr tIns="396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Operation execution: Module based</a:t>
            </a:r>
            <a:endParaRPr lang="en-US" dirty="0"/>
          </a:p>
        </p:txBody>
      </p:sp>
      <p:sp>
        <p:nvSpPr>
          <p:cNvPr id="14338" name="Rectangle 2"/>
          <p:cNvSpPr>
            <a:spLocks noGrp="1" noChangeArrowheads="1"/>
          </p:cNvSpPr>
          <p:nvPr>
            <p:ph idx="1"/>
          </p:nvPr>
        </p:nvSpPr>
        <p:spPr>
          <a:ln/>
        </p:spPr>
        <p:txBody>
          <a:bodyPr tIns="2880"/>
          <a:lstStyle/>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a:p>
          <a:p>
            <a:pPr indent="-341313" eaLnBrk="1" hangingPunct="1">
              <a:spcBef>
                <a:spcPts val="400"/>
              </a:spcBef>
              <a:buClrTx/>
              <a:buFontTx/>
              <a:buNone/>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dirty="0"/>
              <a:t>				</a:t>
            </a:r>
          </a:p>
        </p:txBody>
      </p:sp>
      <p:grpSp>
        <p:nvGrpSpPr>
          <p:cNvPr id="14340" name="Group 4"/>
          <p:cNvGrpSpPr>
            <a:grpSpLocks/>
          </p:cNvGrpSpPr>
          <p:nvPr/>
        </p:nvGrpSpPr>
        <p:grpSpPr bwMode="auto">
          <a:xfrm>
            <a:off x="530225" y="1941511"/>
            <a:ext cx="3625850" cy="3505200"/>
            <a:chOff x="334" y="1428"/>
            <a:chExt cx="2284" cy="2208"/>
          </a:xfrm>
        </p:grpSpPr>
        <p:grpSp>
          <p:nvGrpSpPr>
            <p:cNvPr id="14341" name="Group 5"/>
            <p:cNvGrpSpPr>
              <a:grpSpLocks/>
            </p:cNvGrpSpPr>
            <p:nvPr/>
          </p:nvGrpSpPr>
          <p:grpSpPr bwMode="auto">
            <a:xfrm>
              <a:off x="334" y="1428"/>
              <a:ext cx="2284" cy="2208"/>
              <a:chOff x="334" y="1428"/>
              <a:chExt cx="2284" cy="2208"/>
            </a:xfrm>
          </p:grpSpPr>
          <p:grpSp>
            <p:nvGrpSpPr>
              <p:cNvPr id="14342" name="Group 6"/>
              <p:cNvGrpSpPr>
                <a:grpSpLocks/>
              </p:cNvGrpSpPr>
              <p:nvPr/>
            </p:nvGrpSpPr>
            <p:grpSpPr bwMode="auto">
              <a:xfrm>
                <a:off x="334" y="1428"/>
                <a:ext cx="2284" cy="2208"/>
                <a:chOff x="334" y="1428"/>
                <a:chExt cx="2284" cy="2208"/>
              </a:xfrm>
            </p:grpSpPr>
            <p:sp>
              <p:nvSpPr>
                <p:cNvPr id="14343" name="AutoShape 7"/>
                <p:cNvSpPr>
                  <a:spLocks noChangeArrowheads="1"/>
                </p:cNvSpPr>
                <p:nvPr/>
              </p:nvSpPr>
              <p:spPr bwMode="auto">
                <a:xfrm>
                  <a:off x="58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4" name="AutoShape 8"/>
                <p:cNvSpPr>
                  <a:spLocks noChangeArrowheads="1"/>
                </p:cNvSpPr>
                <p:nvPr/>
              </p:nvSpPr>
              <p:spPr bwMode="auto">
                <a:xfrm>
                  <a:off x="842"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5" name="AutoShape 9"/>
                <p:cNvSpPr>
                  <a:spLocks noChangeArrowheads="1"/>
                </p:cNvSpPr>
                <p:nvPr/>
              </p:nvSpPr>
              <p:spPr bwMode="auto">
                <a:xfrm>
                  <a:off x="1096"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6" name="AutoShape 10"/>
                <p:cNvSpPr>
                  <a:spLocks noChangeArrowheads="1"/>
                </p:cNvSpPr>
                <p:nvPr/>
              </p:nvSpPr>
              <p:spPr bwMode="auto">
                <a:xfrm>
                  <a:off x="1350"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7" name="AutoShape 11"/>
                <p:cNvSpPr>
                  <a:spLocks noChangeArrowheads="1"/>
                </p:cNvSpPr>
                <p:nvPr/>
              </p:nvSpPr>
              <p:spPr bwMode="auto">
                <a:xfrm>
                  <a:off x="1604"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8" name="AutoShape 12"/>
                <p:cNvSpPr>
                  <a:spLocks noChangeArrowheads="1"/>
                </p:cNvSpPr>
                <p:nvPr/>
              </p:nvSpPr>
              <p:spPr bwMode="auto">
                <a:xfrm>
                  <a:off x="1858"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49" name="AutoShape 13"/>
                <p:cNvSpPr>
                  <a:spLocks noChangeArrowheads="1"/>
                </p:cNvSpPr>
                <p:nvPr/>
              </p:nvSpPr>
              <p:spPr bwMode="auto">
                <a:xfrm>
                  <a:off x="2113" y="1674"/>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0" name="AutoShape 14"/>
                <p:cNvSpPr>
                  <a:spLocks noChangeArrowheads="1"/>
                </p:cNvSpPr>
                <p:nvPr/>
              </p:nvSpPr>
              <p:spPr bwMode="auto">
                <a:xfrm>
                  <a:off x="58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1" name="AutoShape 15"/>
                <p:cNvSpPr>
                  <a:spLocks noChangeArrowheads="1"/>
                </p:cNvSpPr>
                <p:nvPr/>
              </p:nvSpPr>
              <p:spPr bwMode="auto">
                <a:xfrm>
                  <a:off x="842"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2" name="AutoShape 16"/>
                <p:cNvSpPr>
                  <a:spLocks noChangeArrowheads="1"/>
                </p:cNvSpPr>
                <p:nvPr/>
              </p:nvSpPr>
              <p:spPr bwMode="auto">
                <a:xfrm>
                  <a:off x="109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3" name="AutoShape 17"/>
                <p:cNvSpPr>
                  <a:spLocks noChangeArrowheads="1"/>
                </p:cNvSpPr>
                <p:nvPr/>
              </p:nvSpPr>
              <p:spPr bwMode="auto">
                <a:xfrm>
                  <a:off x="1350"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4" name="AutoShape 18"/>
                <p:cNvSpPr>
                  <a:spLocks noChangeArrowheads="1"/>
                </p:cNvSpPr>
                <p:nvPr/>
              </p:nvSpPr>
              <p:spPr bwMode="auto">
                <a:xfrm>
                  <a:off x="1604"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5" name="AutoShape 19"/>
                <p:cNvSpPr>
                  <a:spLocks noChangeArrowheads="1"/>
                </p:cNvSpPr>
                <p:nvPr/>
              </p:nvSpPr>
              <p:spPr bwMode="auto">
                <a:xfrm>
                  <a:off x="1858"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6" name="AutoShape 20"/>
                <p:cNvSpPr>
                  <a:spLocks noChangeArrowheads="1"/>
                </p:cNvSpPr>
                <p:nvPr/>
              </p:nvSpPr>
              <p:spPr bwMode="auto">
                <a:xfrm>
                  <a:off x="2113"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7" name="AutoShape 21"/>
                <p:cNvSpPr>
                  <a:spLocks noChangeArrowheads="1"/>
                </p:cNvSpPr>
                <p:nvPr/>
              </p:nvSpPr>
              <p:spPr bwMode="auto">
                <a:xfrm>
                  <a:off x="58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8" name="AutoShape 22"/>
                <p:cNvSpPr>
                  <a:spLocks noChangeArrowheads="1"/>
                </p:cNvSpPr>
                <p:nvPr/>
              </p:nvSpPr>
              <p:spPr bwMode="auto">
                <a:xfrm>
                  <a:off x="842"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59" name="AutoShape 23"/>
                <p:cNvSpPr>
                  <a:spLocks noChangeArrowheads="1"/>
                </p:cNvSpPr>
                <p:nvPr/>
              </p:nvSpPr>
              <p:spPr bwMode="auto">
                <a:xfrm>
                  <a:off x="1096"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0" name="AutoShape 24"/>
                <p:cNvSpPr>
                  <a:spLocks noChangeArrowheads="1"/>
                </p:cNvSpPr>
                <p:nvPr/>
              </p:nvSpPr>
              <p:spPr bwMode="auto">
                <a:xfrm>
                  <a:off x="1350"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1" name="AutoShape 25"/>
                <p:cNvSpPr>
                  <a:spLocks noChangeArrowheads="1"/>
                </p:cNvSpPr>
                <p:nvPr/>
              </p:nvSpPr>
              <p:spPr bwMode="auto">
                <a:xfrm>
                  <a:off x="1604"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2" name="AutoShape 26"/>
                <p:cNvSpPr>
                  <a:spLocks noChangeArrowheads="1"/>
                </p:cNvSpPr>
                <p:nvPr/>
              </p:nvSpPr>
              <p:spPr bwMode="auto">
                <a:xfrm>
                  <a:off x="1858"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3" name="AutoShape 27"/>
                <p:cNvSpPr>
                  <a:spLocks noChangeArrowheads="1"/>
                </p:cNvSpPr>
                <p:nvPr/>
              </p:nvSpPr>
              <p:spPr bwMode="auto">
                <a:xfrm>
                  <a:off x="2113" y="216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4" name="AutoShape 28"/>
                <p:cNvSpPr>
                  <a:spLocks noChangeArrowheads="1"/>
                </p:cNvSpPr>
                <p:nvPr/>
              </p:nvSpPr>
              <p:spPr bwMode="auto">
                <a:xfrm>
                  <a:off x="58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5" name="AutoShape 29"/>
                <p:cNvSpPr>
                  <a:spLocks noChangeArrowheads="1"/>
                </p:cNvSpPr>
                <p:nvPr/>
              </p:nvSpPr>
              <p:spPr bwMode="auto">
                <a:xfrm>
                  <a:off x="842"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6" name="AutoShape 30"/>
                <p:cNvSpPr>
                  <a:spLocks noChangeArrowheads="1"/>
                </p:cNvSpPr>
                <p:nvPr/>
              </p:nvSpPr>
              <p:spPr bwMode="auto">
                <a:xfrm>
                  <a:off x="1096"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7" name="AutoShape 31"/>
                <p:cNvSpPr>
                  <a:spLocks noChangeArrowheads="1"/>
                </p:cNvSpPr>
                <p:nvPr/>
              </p:nvSpPr>
              <p:spPr bwMode="auto">
                <a:xfrm>
                  <a:off x="1350"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8" name="AutoShape 32"/>
                <p:cNvSpPr>
                  <a:spLocks noChangeArrowheads="1"/>
                </p:cNvSpPr>
                <p:nvPr/>
              </p:nvSpPr>
              <p:spPr bwMode="auto">
                <a:xfrm>
                  <a:off x="160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69" name="AutoShape 33"/>
                <p:cNvSpPr>
                  <a:spLocks noChangeArrowheads="1"/>
                </p:cNvSpPr>
                <p:nvPr/>
              </p:nvSpPr>
              <p:spPr bwMode="auto">
                <a:xfrm>
                  <a:off x="1858"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0" name="AutoShape 34"/>
                <p:cNvSpPr>
                  <a:spLocks noChangeArrowheads="1"/>
                </p:cNvSpPr>
                <p:nvPr/>
              </p:nvSpPr>
              <p:spPr bwMode="auto">
                <a:xfrm>
                  <a:off x="2113"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1" name="AutoShape 35"/>
                <p:cNvSpPr>
                  <a:spLocks noChangeArrowheads="1"/>
                </p:cNvSpPr>
                <p:nvPr/>
              </p:nvSpPr>
              <p:spPr bwMode="auto">
                <a:xfrm>
                  <a:off x="58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2" name="AutoShape 36"/>
                <p:cNvSpPr>
                  <a:spLocks noChangeArrowheads="1"/>
                </p:cNvSpPr>
                <p:nvPr/>
              </p:nvSpPr>
              <p:spPr bwMode="auto">
                <a:xfrm>
                  <a:off x="842"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3" name="AutoShape 37"/>
                <p:cNvSpPr>
                  <a:spLocks noChangeArrowheads="1"/>
                </p:cNvSpPr>
                <p:nvPr/>
              </p:nvSpPr>
              <p:spPr bwMode="auto">
                <a:xfrm>
                  <a:off x="109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4" name="AutoShape 38"/>
                <p:cNvSpPr>
                  <a:spLocks noChangeArrowheads="1"/>
                </p:cNvSpPr>
                <p:nvPr/>
              </p:nvSpPr>
              <p:spPr bwMode="auto">
                <a:xfrm>
                  <a:off x="1350"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5" name="AutoShape 39"/>
                <p:cNvSpPr>
                  <a:spLocks noChangeArrowheads="1"/>
                </p:cNvSpPr>
                <p:nvPr/>
              </p:nvSpPr>
              <p:spPr bwMode="auto">
                <a:xfrm>
                  <a:off x="1604"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6" name="AutoShape 40"/>
                <p:cNvSpPr>
                  <a:spLocks noChangeArrowheads="1"/>
                </p:cNvSpPr>
                <p:nvPr/>
              </p:nvSpPr>
              <p:spPr bwMode="auto">
                <a:xfrm>
                  <a:off x="1858"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7" name="AutoShape 41"/>
                <p:cNvSpPr>
                  <a:spLocks noChangeArrowheads="1"/>
                </p:cNvSpPr>
                <p:nvPr/>
              </p:nvSpPr>
              <p:spPr bwMode="auto">
                <a:xfrm>
                  <a:off x="2113"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8" name="AutoShape 42"/>
                <p:cNvSpPr>
                  <a:spLocks noChangeArrowheads="1"/>
                </p:cNvSpPr>
                <p:nvPr/>
              </p:nvSpPr>
              <p:spPr bwMode="auto">
                <a:xfrm>
                  <a:off x="58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79" name="AutoShape 43"/>
                <p:cNvSpPr>
                  <a:spLocks noChangeArrowheads="1"/>
                </p:cNvSpPr>
                <p:nvPr/>
              </p:nvSpPr>
              <p:spPr bwMode="auto">
                <a:xfrm>
                  <a:off x="842"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0" name="AutoShape 44"/>
                <p:cNvSpPr>
                  <a:spLocks noChangeArrowheads="1"/>
                </p:cNvSpPr>
                <p:nvPr/>
              </p:nvSpPr>
              <p:spPr bwMode="auto">
                <a:xfrm>
                  <a:off x="1096"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1" name="AutoShape 45"/>
                <p:cNvSpPr>
                  <a:spLocks noChangeArrowheads="1"/>
                </p:cNvSpPr>
                <p:nvPr/>
              </p:nvSpPr>
              <p:spPr bwMode="auto">
                <a:xfrm>
                  <a:off x="1350"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2" name="AutoShape 46"/>
                <p:cNvSpPr>
                  <a:spLocks noChangeArrowheads="1"/>
                </p:cNvSpPr>
                <p:nvPr/>
              </p:nvSpPr>
              <p:spPr bwMode="auto">
                <a:xfrm>
                  <a:off x="1604"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3" name="AutoShape 47"/>
                <p:cNvSpPr>
                  <a:spLocks noChangeArrowheads="1"/>
                </p:cNvSpPr>
                <p:nvPr/>
              </p:nvSpPr>
              <p:spPr bwMode="auto">
                <a:xfrm>
                  <a:off x="1858"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4" name="AutoShape 48"/>
                <p:cNvSpPr>
                  <a:spLocks noChangeArrowheads="1"/>
                </p:cNvSpPr>
                <p:nvPr/>
              </p:nvSpPr>
              <p:spPr bwMode="auto">
                <a:xfrm>
                  <a:off x="2113" y="2901"/>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5" name="AutoShape 49"/>
                <p:cNvSpPr>
                  <a:spLocks noChangeArrowheads="1"/>
                </p:cNvSpPr>
                <p:nvPr/>
              </p:nvSpPr>
              <p:spPr bwMode="auto">
                <a:xfrm>
                  <a:off x="58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6" name="AutoShape 50"/>
                <p:cNvSpPr>
                  <a:spLocks noChangeArrowheads="1"/>
                </p:cNvSpPr>
                <p:nvPr/>
              </p:nvSpPr>
              <p:spPr bwMode="auto">
                <a:xfrm>
                  <a:off x="842"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7" name="AutoShape 51"/>
                <p:cNvSpPr>
                  <a:spLocks noChangeArrowheads="1"/>
                </p:cNvSpPr>
                <p:nvPr/>
              </p:nvSpPr>
              <p:spPr bwMode="auto">
                <a:xfrm>
                  <a:off x="109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8" name="AutoShape 52"/>
                <p:cNvSpPr>
                  <a:spLocks noChangeArrowheads="1"/>
                </p:cNvSpPr>
                <p:nvPr/>
              </p:nvSpPr>
              <p:spPr bwMode="auto">
                <a:xfrm>
                  <a:off x="1350"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89" name="AutoShape 53"/>
                <p:cNvSpPr>
                  <a:spLocks noChangeArrowheads="1"/>
                </p:cNvSpPr>
                <p:nvPr/>
              </p:nvSpPr>
              <p:spPr bwMode="auto">
                <a:xfrm>
                  <a:off x="1604"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0" name="AutoShape 54"/>
                <p:cNvSpPr>
                  <a:spLocks noChangeArrowheads="1"/>
                </p:cNvSpPr>
                <p:nvPr/>
              </p:nvSpPr>
              <p:spPr bwMode="auto">
                <a:xfrm>
                  <a:off x="1858"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1" name="AutoShape 55"/>
                <p:cNvSpPr>
                  <a:spLocks noChangeArrowheads="1"/>
                </p:cNvSpPr>
                <p:nvPr/>
              </p:nvSpPr>
              <p:spPr bwMode="auto">
                <a:xfrm>
                  <a:off x="2113"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392" name="AutoShape 56"/>
                <p:cNvSpPr>
                  <a:spLocks noChangeArrowheads="1"/>
                </p:cNvSpPr>
                <p:nvPr/>
              </p:nvSpPr>
              <p:spPr bwMode="auto">
                <a:xfrm>
                  <a:off x="334" y="2410"/>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2</a:t>
                  </a:r>
                </a:p>
              </p:txBody>
            </p:sp>
            <p:sp>
              <p:nvSpPr>
                <p:cNvPr id="14393" name="AutoShape 57"/>
                <p:cNvSpPr>
                  <a:spLocks noChangeArrowheads="1"/>
                </p:cNvSpPr>
                <p:nvPr/>
              </p:nvSpPr>
              <p:spPr bwMode="auto">
                <a:xfrm>
                  <a:off x="842" y="142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R</a:t>
                  </a:r>
                  <a:r>
                    <a:rPr lang="en-US" sz="1800" baseline="-33000">
                      <a:solidFill>
                        <a:srgbClr val="000000"/>
                      </a:solidFill>
                    </a:rPr>
                    <a:t>2</a:t>
                  </a:r>
                </a:p>
              </p:txBody>
            </p:sp>
            <p:sp>
              <p:nvSpPr>
                <p:cNvPr id="14394" name="AutoShape 58"/>
                <p:cNvSpPr>
                  <a:spLocks noChangeArrowheads="1"/>
                </p:cNvSpPr>
                <p:nvPr/>
              </p:nvSpPr>
              <p:spPr bwMode="auto">
                <a:xfrm>
                  <a:off x="2366" y="1918"/>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B</a:t>
                  </a:r>
                </a:p>
              </p:txBody>
            </p:sp>
            <p:sp>
              <p:nvSpPr>
                <p:cNvPr id="14395" name="AutoShape 59"/>
                <p:cNvSpPr>
                  <a:spLocks noChangeArrowheads="1"/>
                </p:cNvSpPr>
                <p:nvPr/>
              </p:nvSpPr>
              <p:spPr bwMode="auto">
                <a:xfrm>
                  <a:off x="2366" y="2655"/>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3</a:t>
                  </a:r>
                </a:p>
              </p:txBody>
            </p:sp>
            <p:sp>
              <p:nvSpPr>
                <p:cNvPr id="14396" name="AutoShape 60"/>
                <p:cNvSpPr>
                  <a:spLocks noChangeArrowheads="1"/>
                </p:cNvSpPr>
                <p:nvPr/>
              </p:nvSpPr>
              <p:spPr bwMode="auto">
                <a:xfrm>
                  <a:off x="842"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4320" tIns="49320" rIns="94320" bIns="4932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S</a:t>
                  </a:r>
                  <a:r>
                    <a:rPr lang="en-US" sz="1800" baseline="-33000">
                      <a:solidFill>
                        <a:srgbClr val="000000"/>
                      </a:solidFill>
                    </a:rPr>
                    <a:t>1</a:t>
                  </a:r>
                </a:p>
              </p:txBody>
            </p:sp>
            <p:sp>
              <p:nvSpPr>
                <p:cNvPr id="14397" name="AutoShape 61"/>
                <p:cNvSpPr>
                  <a:spLocks noChangeArrowheads="1"/>
                </p:cNvSpPr>
                <p:nvPr/>
              </p:nvSpPr>
              <p:spPr bwMode="auto">
                <a:xfrm>
                  <a:off x="1858" y="3392"/>
                  <a:ext cx="252" cy="244"/>
                </a:xfrm>
                <a:prstGeom prst="roundRect">
                  <a:avLst>
                    <a:gd name="adj" fmla="val 403"/>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W</a:t>
                  </a:r>
                </a:p>
              </p:txBody>
            </p:sp>
            <p:sp>
              <p:nvSpPr>
                <p:cNvPr id="14398" name="AutoShape 62"/>
                <p:cNvSpPr>
                  <a:spLocks noChangeArrowheads="1"/>
                </p:cNvSpPr>
                <p:nvPr/>
              </p:nvSpPr>
              <p:spPr bwMode="auto">
                <a:xfrm>
                  <a:off x="2366" y="3146"/>
                  <a:ext cx="252" cy="243"/>
                </a:xfrm>
                <a:prstGeom prst="roundRect">
                  <a:avLst>
                    <a:gd name="adj" fmla="val 407"/>
                  </a:avLst>
                </a:prstGeom>
                <a:noFill/>
                <a:ln w="9000">
                  <a:solidFill>
                    <a:srgbClr val="6666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960" tIns="48960" rIns="93960" bIns="48960" anchor="ctr" anchorCtr="1"/>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R</a:t>
                  </a:r>
                  <a:r>
                    <a:rPr lang="en-US" sz="1800" baseline="-33000">
                      <a:solidFill>
                        <a:srgbClr val="000000"/>
                      </a:solidFill>
                    </a:rPr>
                    <a:t>1</a:t>
                  </a:r>
                </a:p>
              </p:txBody>
            </p:sp>
          </p:grpSp>
        </p:grpSp>
      </p:grpSp>
      <p:grpSp>
        <p:nvGrpSpPr>
          <p:cNvPr id="14399" name="Group 63"/>
          <p:cNvGrpSpPr>
            <a:grpSpLocks/>
          </p:cNvGrpSpPr>
          <p:nvPr/>
        </p:nvGrpSpPr>
        <p:grpSpPr bwMode="auto">
          <a:xfrm>
            <a:off x="1765300" y="3881436"/>
            <a:ext cx="1573213" cy="793750"/>
            <a:chOff x="1112" y="2650"/>
            <a:chExt cx="991" cy="500"/>
          </a:xfrm>
        </p:grpSpPr>
        <p:sp>
          <p:nvSpPr>
            <p:cNvPr id="14400" name="AutoShape 64"/>
            <p:cNvSpPr>
              <a:spLocks noChangeArrowheads="1"/>
            </p:cNvSpPr>
            <p:nvPr/>
          </p:nvSpPr>
          <p:spPr bwMode="auto">
            <a:xfrm>
              <a:off x="1112" y="2650"/>
              <a:ext cx="991" cy="500"/>
            </a:xfrm>
            <a:prstGeom prst="roundRect">
              <a:avLst>
                <a:gd name="adj" fmla="val 199"/>
              </a:avLst>
            </a:prstGeom>
            <a:noFill/>
            <a:ln w="72000">
              <a:solidFill>
                <a:srgbClr val="7B1C15"/>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14401" name="Group 65"/>
          <p:cNvGrpSpPr>
            <a:grpSpLocks/>
          </p:cNvGrpSpPr>
          <p:nvPr/>
        </p:nvGrpSpPr>
        <p:grpSpPr bwMode="auto">
          <a:xfrm>
            <a:off x="1665288" y="3802061"/>
            <a:ext cx="1600200" cy="752475"/>
            <a:chOff x="1049" y="2600"/>
            <a:chExt cx="1008" cy="474"/>
          </a:xfrm>
        </p:grpSpPr>
        <p:sp>
          <p:nvSpPr>
            <p:cNvPr id="14402" name="Oval 66"/>
            <p:cNvSpPr>
              <a:spLocks noChangeArrowheads="1"/>
            </p:cNvSpPr>
            <p:nvPr/>
          </p:nvSpPr>
          <p:spPr bwMode="auto">
            <a:xfrm>
              <a:off x="1049" y="2600"/>
              <a:ext cx="331" cy="356"/>
            </a:xfrm>
            <a:prstGeom prst="ellipse">
              <a:avLst/>
            </a:prstGeom>
            <a:solidFill>
              <a:srgbClr val="99CC99"/>
            </a:solidFill>
            <a:ln w="9360">
              <a:solidFill>
                <a:srgbClr val="99CC99"/>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403" name="Line 67"/>
            <p:cNvSpPr>
              <a:spLocks noChangeShapeType="1"/>
            </p:cNvSpPr>
            <p:nvPr/>
          </p:nvSpPr>
          <p:spPr bwMode="auto">
            <a:xfrm>
              <a:off x="1256" y="2763"/>
              <a:ext cx="239"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4" name="Line 68"/>
            <p:cNvSpPr>
              <a:spLocks noChangeShapeType="1"/>
            </p:cNvSpPr>
            <p:nvPr/>
          </p:nvSpPr>
          <p:spPr bwMode="auto">
            <a:xfrm>
              <a:off x="1522"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5" name="Line 69"/>
            <p:cNvSpPr>
              <a:spLocks noChangeShapeType="1"/>
            </p:cNvSpPr>
            <p:nvPr/>
          </p:nvSpPr>
          <p:spPr bwMode="auto">
            <a:xfrm>
              <a:off x="1816" y="2763"/>
              <a:ext cx="240"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6" name="Line 70"/>
            <p:cNvSpPr>
              <a:spLocks noChangeShapeType="1"/>
            </p:cNvSpPr>
            <p:nvPr/>
          </p:nvSpPr>
          <p:spPr bwMode="auto">
            <a:xfrm flipH="1">
              <a:off x="1814"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7" name="Line 71"/>
            <p:cNvSpPr>
              <a:spLocks noChangeShapeType="1"/>
            </p:cNvSpPr>
            <p:nvPr/>
          </p:nvSpPr>
          <p:spPr bwMode="auto">
            <a:xfrm flipH="1">
              <a:off x="1521" y="3075"/>
              <a:ext cx="243"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8" name="Line 72"/>
            <p:cNvSpPr>
              <a:spLocks noChangeShapeType="1"/>
            </p:cNvSpPr>
            <p:nvPr/>
          </p:nvSpPr>
          <p:spPr bwMode="auto">
            <a:xfrm flipH="1">
              <a:off x="1253" y="3075"/>
              <a:ext cx="244" cy="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09" name="Line 73"/>
            <p:cNvSpPr>
              <a:spLocks noChangeShapeType="1"/>
            </p:cNvSpPr>
            <p:nvPr/>
          </p:nvSpPr>
          <p:spPr bwMode="auto">
            <a:xfrm flipV="1">
              <a:off x="1229" y="2790"/>
              <a:ext cx="0" cy="26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10" name="Line 74"/>
            <p:cNvSpPr>
              <a:spLocks noChangeShapeType="1"/>
            </p:cNvSpPr>
            <p:nvPr/>
          </p:nvSpPr>
          <p:spPr bwMode="auto">
            <a:xfrm>
              <a:off x="2055" y="2792"/>
              <a:ext cx="0" cy="256"/>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aphicFrame>
        <p:nvGraphicFramePr>
          <p:cNvPr id="14411" name="Group 75"/>
          <p:cNvGraphicFramePr>
            <a:graphicFrameLocks noGrp="1"/>
          </p:cNvGraphicFramePr>
          <p:nvPr>
            <p:extLst>
              <p:ext uri="{D42A27DB-BD31-4B8C-83A1-F6EECF244321}">
                <p14:modId xmlns:p14="http://schemas.microsoft.com/office/powerpoint/2010/main" val="3618596574"/>
              </p:ext>
            </p:extLst>
          </p:nvPr>
        </p:nvGraphicFramePr>
        <p:xfrm>
          <a:off x="5064125" y="2300286"/>
          <a:ext cx="3733800" cy="1867032"/>
        </p:xfrm>
        <a:graphic>
          <a:graphicData uri="http://schemas.openxmlformats.org/drawingml/2006/table">
            <a:tbl>
              <a:tblPr/>
              <a:tblGrid>
                <a:gridCol w="1243013"/>
                <a:gridCol w="1328737"/>
                <a:gridCol w="1162050"/>
              </a:tblGrid>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Operation</a:t>
                      </a:r>
                    </a:p>
                  </a:txBody>
                  <a:tcPr marL="90000" marR="90000" marT="46800" marB="4680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Area (cells)</a:t>
                      </a:r>
                    </a:p>
                  </a:txBody>
                  <a:tcPr marL="90000" marR="90000" marT="46800" marB="4680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Time (s)</a:t>
                      </a:r>
                    </a:p>
                  </a:txBody>
                  <a:tcPr marL="90000" marR="90000" marT="46800" marB="46800" horzOverflow="overflow">
                    <a:lnL>
                      <a:noFill/>
                    </a:lnL>
                    <a:lnR>
                      <a:noFill/>
                    </a:lnR>
                    <a:lnT>
                      <a:noFill/>
                    </a:lnT>
                    <a:lnB>
                      <a:noFill/>
                    </a:lnB>
                    <a:lnTlToBr>
                      <a:noFill/>
                    </a:lnTlToBr>
                    <a:lnBlToTr>
                      <a:noFill/>
                    </a:lnBlToTr>
                    <a:solidFill>
                      <a:srgbClr val="B3B3B3"/>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Mix</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4</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3</a:t>
                      </a:r>
                    </a:p>
                  </a:txBody>
                  <a:tcPr marL="90000" marR="90000" marT="46800" marB="46800" horzOverflow="overflow">
                    <a:lnL>
                      <a:noFill/>
                    </a:lnL>
                    <a:lnR>
                      <a:noFill/>
                    </a:lnR>
                    <a:lnT>
                      <a:noFill/>
                    </a:lnT>
                    <a:lnB>
                      <a:noFill/>
                    </a:lnB>
                    <a:lnTlToBr>
                      <a:noFill/>
                    </a:lnTlToBr>
                    <a:lnBlToTr>
                      <a:noFill/>
                    </a:lnBlToTr>
                    <a:solidFill>
                      <a:srgbClr val="CCCCCC"/>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Mix</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2</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4</a:t>
                      </a:r>
                    </a:p>
                  </a:txBody>
                  <a:tcPr marL="90000" marR="90000" marT="46800" marB="46800" horzOverflow="overflow">
                    <a:lnL>
                      <a:noFill/>
                    </a:lnL>
                    <a:lnR>
                      <a:noFill/>
                    </a:lnR>
                    <a:lnT>
                      <a:noFill/>
                    </a:lnT>
                    <a:lnB>
                      <a:noFill/>
                    </a:lnB>
                    <a:lnTlToBr>
                      <a:noFill/>
                    </a:lnTlToBr>
                    <a:lnBlToTr>
                      <a:noFill/>
                    </a:lnBlToTr>
                    <a:solidFill>
                      <a:srgbClr val="E6E6E6"/>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Dilution</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4</a:t>
                      </a:r>
                    </a:p>
                  </a:txBody>
                  <a:tcPr marL="90000" marR="90000" marT="46800" marB="46800"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4</a:t>
                      </a:r>
                    </a:p>
                  </a:txBody>
                  <a:tcPr marL="90000" marR="90000" marT="46800" marB="46800" horzOverflow="overflow">
                    <a:lnL>
                      <a:noFill/>
                    </a:lnL>
                    <a:lnR>
                      <a:noFill/>
                    </a:lnR>
                    <a:lnT>
                      <a:noFill/>
                    </a:lnT>
                    <a:lnB>
                      <a:noFill/>
                    </a:lnB>
                    <a:lnTlToBr>
                      <a:noFill/>
                    </a:lnTlToBr>
                    <a:lnBlToTr>
                      <a:noFill/>
                    </a:lnBlToTr>
                    <a:solidFill>
                      <a:srgbClr val="CCCCCC"/>
                    </a:solidFill>
                  </a:tcPr>
                </a:tc>
              </a:tr>
              <a:tr h="371475">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Dilution</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a:ln>
                            <a:noFill/>
                          </a:ln>
                          <a:solidFill>
                            <a:srgbClr val="000000"/>
                          </a:solidFill>
                          <a:effectLst/>
                          <a:latin typeface="Calibri"/>
                          <a:ea typeface="ＭＳ Ｐゴシック" charset="0"/>
                          <a:cs typeface="Calibri"/>
                        </a:rPr>
                        <a:t>2 x 2</a:t>
                      </a:r>
                    </a:p>
                  </a:txBody>
                  <a:tcPr marL="90000" marR="90000" marT="46800" marB="46800" horzOverflow="overflow">
                    <a:lnL>
                      <a:noFill/>
                    </a:lnL>
                    <a:lnR>
                      <a:noFill/>
                    </a:lnR>
                    <a:lnT>
                      <a:noFill/>
                    </a:lnT>
                    <a:lnB>
                      <a:noFill/>
                    </a:lnB>
                    <a:lnTlToBr>
                      <a:noFill/>
                    </a:lnTlToBr>
                    <a:lnBlToTr>
                      <a:noFill/>
                    </a:lnBlToTr>
                    <a:solidFill>
                      <a:srgbClr val="E6E6E6"/>
                    </a:solidFill>
                  </a:tcPr>
                </a:tc>
                <a:tc>
                  <a:txBody>
                    <a:bodyPr/>
                    <a:lstStyle/>
                    <a:p>
                      <a:pPr marL="0" marR="0" lvl="0" indent="0" algn="ctr" defTabSz="449263" rtl="0" eaLnBrk="1" fontAlgn="base" latinLnBrk="0" hangingPunct="0">
                        <a:lnSpc>
                          <a:spcPct val="102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800" b="0" i="0" u="none" strike="noStrike" cap="none" normalizeH="0" baseline="0" dirty="0">
                          <a:ln>
                            <a:noFill/>
                          </a:ln>
                          <a:solidFill>
                            <a:srgbClr val="000000"/>
                          </a:solidFill>
                          <a:effectLst/>
                          <a:latin typeface="Calibri"/>
                          <a:ea typeface="ＭＳ Ｐゴシック" charset="0"/>
                          <a:cs typeface="Calibri"/>
                        </a:rPr>
                        <a:t>5</a:t>
                      </a:r>
                    </a:p>
                  </a:txBody>
                  <a:tcPr marL="90000" marR="90000" marT="46800" marB="46800" horzOverflow="overflow">
                    <a:lnL>
                      <a:noFill/>
                    </a:lnL>
                    <a:lnR>
                      <a:noFill/>
                    </a:lnR>
                    <a:lnT>
                      <a:noFill/>
                    </a:lnT>
                    <a:lnB>
                      <a:noFill/>
                    </a:lnB>
                    <a:lnTlToBr>
                      <a:noFill/>
                    </a:lnTlToBr>
                    <a:lnBlToTr>
                      <a:noFill/>
                    </a:lnBlToTr>
                    <a:solidFill>
                      <a:srgbClr val="E6E6E6"/>
                    </a:solidFill>
                  </a:tcPr>
                </a:tc>
              </a:tr>
            </a:tbl>
          </a:graphicData>
        </a:graphic>
      </p:graphicFrame>
      <p:sp>
        <p:nvSpPr>
          <p:cNvPr id="14427" name="Text Box 91"/>
          <p:cNvSpPr txBox="1">
            <a:spLocks noChangeArrowheads="1"/>
          </p:cNvSpPr>
          <p:nvPr/>
        </p:nvSpPr>
        <p:spPr bwMode="auto">
          <a:xfrm>
            <a:off x="5064125" y="1916832"/>
            <a:ext cx="2352675"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sz="1800" dirty="0">
                <a:latin typeface="Calibri"/>
                <a:cs typeface="Calibri"/>
              </a:rPr>
              <a:t>Module library</a:t>
            </a:r>
          </a:p>
        </p:txBody>
      </p:sp>
      <p:sp>
        <p:nvSpPr>
          <p:cNvPr id="14428" name="Line 92"/>
          <p:cNvSpPr>
            <a:spLocks noChangeShapeType="1"/>
          </p:cNvSpPr>
          <p:nvPr/>
        </p:nvSpPr>
        <p:spPr bwMode="auto">
          <a:xfrm flipH="1">
            <a:off x="2982912" y="3643311"/>
            <a:ext cx="869007" cy="295275"/>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29" name="Text Box 93"/>
          <p:cNvSpPr txBox="1">
            <a:spLocks noChangeArrowheads="1"/>
          </p:cNvSpPr>
          <p:nvPr/>
        </p:nvSpPr>
        <p:spPr bwMode="auto">
          <a:xfrm>
            <a:off x="3768725" y="3311524"/>
            <a:ext cx="143668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5pPr>
            <a:lvl6pPr marL="25146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6pPr>
            <a:lvl7pPr marL="29718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7pPr>
            <a:lvl8pPr marL="34290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8pPr>
            <a:lvl9pPr marL="3886200" indent="-228600" defTabSz="449263" eaLnBrk="0" fontAlgn="base" hangingPunct="0">
              <a:lnSpc>
                <a:spcPct val="96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Sans" charset="0"/>
              </a:defRPr>
            </a:lvl9pPr>
          </a:lstStyle>
          <a:p>
            <a:pPr>
              <a:buClrTx/>
              <a:buFontTx/>
              <a:buNone/>
            </a:pPr>
            <a:r>
              <a:rPr lang="en-US" sz="1600" dirty="0">
                <a:latin typeface="Tahoma" charset="0"/>
              </a:rPr>
              <a:t>2 x 4 </a:t>
            </a:r>
            <a:r>
              <a:rPr lang="en-US" sz="1600" dirty="0" smtClean="0">
                <a:latin typeface="Tahoma" charset="0"/>
              </a:rPr>
              <a:t/>
            </a:r>
            <a:br>
              <a:rPr lang="en-US" sz="1600" dirty="0" smtClean="0">
                <a:latin typeface="Tahoma" charset="0"/>
              </a:rPr>
            </a:br>
            <a:r>
              <a:rPr lang="en-US" sz="1600" dirty="0" smtClean="0">
                <a:latin typeface="Tahoma" charset="0"/>
              </a:rPr>
              <a:t>module</a:t>
            </a:r>
            <a:endParaRPr lang="en-US" sz="1600" dirty="0">
              <a:latin typeface="Tahoma" charset="0"/>
            </a:endParaRPr>
          </a:p>
        </p:txBody>
      </p:sp>
    </p:spTree>
    <p:extLst>
      <p:ext uri="{BB962C8B-B14F-4D97-AF65-F5344CB8AC3E}">
        <p14:creationId xmlns:p14="http://schemas.microsoft.com/office/powerpoint/2010/main" val="1069339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GRASP-Based</a:t>
            </a:r>
            <a:r>
              <a:rPr lang="en-GB" dirty="0" smtClean="0"/>
              <a:t> Heuristic</a:t>
            </a:r>
            <a:endParaRPr lang="en-GB" dirty="0"/>
          </a:p>
        </p:txBody>
      </p:sp>
      <p:sp>
        <p:nvSpPr>
          <p:cNvPr id="59394"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59395"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11"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40125723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GRASP-Based</a:t>
            </a:r>
            <a:r>
              <a:rPr lang="en-GB" dirty="0" smtClean="0"/>
              <a:t> Heuristic</a:t>
            </a:r>
            <a:endParaRPr lang="en-GB" dirty="0"/>
          </a:p>
        </p:txBody>
      </p:sp>
      <p:sp>
        <p:nvSpPr>
          <p:cNvPr id="60418"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60419"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10"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27829126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GRASP-</a:t>
            </a:r>
            <a:r>
              <a:rPr lang="en-GB"/>
              <a:t>Based</a:t>
            </a:r>
            <a:r>
              <a:rPr lang="en-GB" smtClean="0"/>
              <a:t> Heuristic</a:t>
            </a:r>
            <a:endParaRPr lang="en-GB" dirty="0"/>
          </a:p>
        </p:txBody>
      </p:sp>
      <p:sp>
        <p:nvSpPr>
          <p:cNvPr id="61442" name="Rectangle 2"/>
          <p:cNvSpPr>
            <a:spLocks noGrp="1" noChangeArrowheads="1"/>
          </p:cNvSpPr>
          <p:nvPr>
            <p:ph idx="1"/>
          </p:nvPr>
        </p:nvSpPr>
        <p:spPr>
          <a:ln/>
        </p:spPr>
        <p:txBody>
          <a:bodyPr/>
          <a:lstStyle/>
          <a:p>
            <a:pPr marL="338138" indent="-338138">
              <a:buSzPct val="45000"/>
              <a:buFont typeface="Wingdings" charset="2"/>
              <a:buChar char=""/>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t>Greedy Randomized Adaptive Search Procedure</a:t>
            </a:r>
          </a:p>
        </p:txBody>
      </p:sp>
      <p:pic>
        <p:nvPicPr>
          <p:cNvPr id="61443" name="Picture 3"/>
          <p:cNvPicPr>
            <a:picLocks noChangeAspect="1" noChangeArrowheads="1"/>
          </p:cNvPicPr>
          <p:nvPr/>
        </p:nvPicPr>
        <p:blipFill>
          <a:blip r:embed="rId3"/>
          <a:srcRect/>
          <a:stretch>
            <a:fillRect/>
          </a:stretch>
        </p:blipFill>
        <p:spPr bwMode="auto">
          <a:xfrm>
            <a:off x="957263" y="2454275"/>
            <a:ext cx="3254375" cy="3254375"/>
          </a:xfrm>
          <a:prstGeom prst="rect">
            <a:avLst/>
          </a:prstGeom>
          <a:noFill/>
          <a:ln w="9525">
            <a:noFill/>
            <a:round/>
            <a:headEnd/>
            <a:tailEnd/>
          </a:ln>
          <a:effectLst/>
        </p:spPr>
      </p:pic>
      <p:sp>
        <p:nvSpPr>
          <p:cNvPr id="9" name="Text Box 4"/>
          <p:cNvSpPr txBox="1">
            <a:spLocks noChangeArrowheads="1"/>
          </p:cNvSpPr>
          <p:nvPr/>
        </p:nvSpPr>
        <p:spPr bwMode="auto">
          <a:xfrm>
            <a:off x="4419600" y="2709862"/>
            <a:ext cx="4724400" cy="2547938"/>
          </a:xfrm>
          <a:prstGeom prst="rect">
            <a:avLst/>
          </a:prstGeom>
          <a:noFill/>
          <a:ln w="9525">
            <a:noFill/>
            <a:round/>
            <a:headEnd/>
            <a:tailEnd/>
          </a:ln>
          <a:effectLst/>
        </p:spPr>
        <p:txBody>
          <a:bodyPr lIns="90000" tIns="45000" rIns="90000" bIns="45000">
            <a:prstTxWarp prst="textNoShape">
              <a:avLst/>
            </a:prstTxWarp>
          </a:bodyPr>
          <a:lstStyle/>
          <a:p>
            <a:pPr>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rgbClr val="08519C"/>
                </a:solidFill>
                <a:latin typeface="Calibri"/>
                <a:ea typeface="DejaVu Sans" charset="0"/>
                <a:cs typeface="Calibri"/>
              </a:rPr>
              <a:t> For each droplet:</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Determine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Evaluate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Make a list of</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best </a:t>
            </a:r>
            <a:r>
              <a:rPr lang="en-GB" sz="2000" dirty="0">
                <a:solidFill>
                  <a:srgbClr val="08519C"/>
                </a:solidFill>
                <a:latin typeface="Calibri"/>
                <a:ea typeface="DejaVu Sans" charset="0"/>
                <a:cs typeface="Calibri"/>
              </a:rPr>
              <a:t>N possible moves</a:t>
            </a:r>
          </a:p>
          <a:p>
            <a:pPr marL="738188" lvl="1" indent="-280988">
              <a:buSzPct val="45000"/>
              <a:buFont typeface="Wingdings"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8519C"/>
                </a:solidFill>
                <a:latin typeface="Calibri"/>
                <a:ea typeface="DejaVu Sans" charset="0"/>
                <a:cs typeface="Calibri"/>
              </a:rPr>
              <a:t>Perform a randomly</a:t>
            </a:r>
            <a:r>
              <a:rPr lang="en-GB" sz="2000" dirty="0" smtClean="0">
                <a:solidFill>
                  <a:srgbClr val="08519C"/>
                </a:solidFill>
                <a:latin typeface="Calibri"/>
                <a:ea typeface="DejaVu Sans" charset="0"/>
                <a:cs typeface="Calibri"/>
              </a:rPr>
              <a:t> </a:t>
            </a:r>
            <a:br>
              <a:rPr lang="en-GB" sz="2000" dirty="0" smtClean="0">
                <a:solidFill>
                  <a:srgbClr val="08519C"/>
                </a:solidFill>
                <a:latin typeface="Calibri"/>
                <a:ea typeface="DejaVu Sans" charset="0"/>
                <a:cs typeface="Calibri"/>
              </a:rPr>
            </a:br>
            <a:r>
              <a:rPr lang="en-GB" sz="2000" dirty="0" smtClean="0">
                <a:solidFill>
                  <a:srgbClr val="08519C"/>
                </a:solidFill>
                <a:latin typeface="Calibri"/>
                <a:ea typeface="DejaVu Sans" charset="0"/>
                <a:cs typeface="Calibri"/>
              </a:rPr>
              <a:t>chosen </a:t>
            </a:r>
            <a:r>
              <a:rPr lang="en-GB" sz="2000" dirty="0">
                <a:solidFill>
                  <a:srgbClr val="08519C"/>
                </a:solidFill>
                <a:latin typeface="Calibri"/>
                <a:ea typeface="DejaVu Sans" charset="0"/>
                <a:cs typeface="Calibri"/>
              </a:rPr>
              <a:t>possible move</a:t>
            </a:r>
          </a:p>
        </p:txBody>
      </p:sp>
    </p:spTree>
    <p:extLst>
      <p:ext uri="{BB962C8B-B14F-4D97-AF65-F5344CB8AC3E}">
        <p14:creationId xmlns:p14="http://schemas.microsoft.com/office/powerpoint/2010/main" val="8253699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Experimental Evaluation</a:t>
            </a:r>
          </a:p>
        </p:txBody>
      </p:sp>
      <p:sp>
        <p:nvSpPr>
          <p:cNvPr id="62466" name="Rectangle 2"/>
          <p:cNvSpPr>
            <a:spLocks noGrp="1" noChangeArrowheads="1"/>
          </p:cNvSpPr>
          <p:nvPr>
            <p:ph idx="1"/>
          </p:nvPr>
        </p:nvSpPr>
        <p:spPr>
          <a:xfrm>
            <a:off x="457200" y="1484784"/>
            <a:ext cx="8196263" cy="4068491"/>
          </a:xfrm>
          <a:ln/>
        </p:spPr>
        <p:txBody>
          <a:bodyPr/>
          <a:lstStyle/>
          <a:p>
            <a:pPr marL="0" indent="0" algn="ctr">
              <a:buSzPct val="45000"/>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smtClean="0"/>
              <a:t>Routing</a:t>
            </a:r>
            <a:r>
              <a:rPr lang="en-GB" sz="2000" dirty="0"/>
              <a:t>-Based Synthesis (</a:t>
            </a:r>
            <a:r>
              <a:rPr lang="en-GB" sz="2000" b="1" dirty="0"/>
              <a:t>RBS</a:t>
            </a:r>
            <a:r>
              <a:rPr lang="en-GB" sz="2000" dirty="0"/>
              <a:t>)</a:t>
            </a:r>
            <a:r>
              <a:rPr lang="en-GB" sz="2000" dirty="0" smtClean="0"/>
              <a:t> vs. </a:t>
            </a:r>
            <a:r>
              <a:rPr lang="en-GB" sz="2000" dirty="0"/>
              <a:t>to Module-Based </a:t>
            </a:r>
            <a:r>
              <a:rPr lang="en-GB" sz="2000" dirty="0" smtClean="0"/>
              <a:t>Synthesis (</a:t>
            </a:r>
            <a:r>
              <a:rPr lang="en-GB" sz="2000" b="1" dirty="0"/>
              <a:t>MBS</a:t>
            </a:r>
            <a:r>
              <a:rPr lang="en-GB" sz="2000" dirty="0" smtClean="0"/>
              <a:t>)</a:t>
            </a: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a:p>
            <a:pPr marL="338138" indent="-338138">
              <a:spcBef>
                <a:spcPts val="500"/>
              </a:spcBef>
              <a:buClrTx/>
              <a:buSzTx/>
              <a:buFontTx/>
              <a:buNone/>
              <a:tabLst>
                <a:tab pos="338138"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dirty="0" smtClean="0"/>
          </a:p>
        </p:txBody>
      </p:sp>
      <p:pic>
        <p:nvPicPr>
          <p:cNvPr id="10" name="Picture 9"/>
          <p:cNvPicPr>
            <a:picLocks noChangeAspect="1"/>
          </p:cNvPicPr>
          <p:nvPr/>
        </p:nvPicPr>
        <p:blipFill rotWithShape="1">
          <a:blip r:embed="rId3"/>
          <a:srcRect r="42623"/>
          <a:stretch/>
        </p:blipFill>
        <p:spPr>
          <a:xfrm>
            <a:off x="971600" y="1897689"/>
            <a:ext cx="7101605" cy="3763559"/>
          </a:xfrm>
          <a:prstGeom prst="rect">
            <a:avLst/>
          </a:prstGeom>
        </p:spPr>
      </p:pic>
    </p:spTree>
    <p:extLst>
      <p:ext uri="{BB962C8B-B14F-4D97-AF65-F5344CB8AC3E}">
        <p14:creationId xmlns:p14="http://schemas.microsoft.com/office/powerpoint/2010/main" val="4114452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Conclusions</a:t>
            </a:r>
            <a:endParaRPr lang="en-US" dirty="0"/>
          </a:p>
        </p:txBody>
      </p:sp>
      <p:sp>
        <p:nvSpPr>
          <p:cNvPr id="7" name="Content Placeholder 6"/>
          <p:cNvSpPr>
            <a:spLocks noGrp="1"/>
          </p:cNvSpPr>
          <p:nvPr>
            <p:ph idx="1"/>
          </p:nvPr>
        </p:nvSpPr>
        <p:spPr/>
        <p:txBody>
          <a:bodyPr/>
          <a:lstStyle/>
          <a:p>
            <a:r>
              <a:rPr lang="en-US" b="1" dirty="0" smtClean="0"/>
              <a:t>Module</a:t>
            </a:r>
            <a:r>
              <a:rPr lang="en-US" dirty="0" smtClean="0"/>
              <a:t>-based vs. </a:t>
            </a:r>
            <a:r>
              <a:rPr lang="en-US" b="1" dirty="0" smtClean="0"/>
              <a:t>routing</a:t>
            </a:r>
            <a:r>
              <a:rPr lang="en-US" dirty="0" smtClean="0"/>
              <a:t>-based</a:t>
            </a:r>
          </a:p>
          <a:p>
            <a:pPr lvl="1"/>
            <a:endParaRPr lang="en-US" dirty="0" smtClean="0"/>
          </a:p>
          <a:p>
            <a:pPr lvl="1"/>
            <a:r>
              <a:rPr lang="en-US" dirty="0" smtClean="0"/>
              <a:t>Module-based needs an extra routing step between the modules;</a:t>
            </a:r>
            <a:br>
              <a:rPr lang="en-US" dirty="0" smtClean="0"/>
            </a:br>
            <a:r>
              <a:rPr lang="en-US" dirty="0" smtClean="0"/>
              <a:t>Routing-based performs unified synthesis and routing</a:t>
            </a:r>
          </a:p>
          <a:p>
            <a:pPr lvl="1"/>
            <a:endParaRPr lang="en-US" dirty="0" smtClean="0"/>
          </a:p>
          <a:p>
            <a:pPr lvl="1"/>
            <a:r>
              <a:rPr lang="en-US" dirty="0" smtClean="0"/>
              <a:t>Module-based wastes space: only one module-cell is used;</a:t>
            </a:r>
            <a:br>
              <a:rPr lang="en-US" dirty="0" smtClean="0"/>
            </a:br>
            <a:r>
              <a:rPr lang="en-US" dirty="0" smtClean="0"/>
              <a:t>Routing-based exploits better the application parallelism</a:t>
            </a:r>
          </a:p>
          <a:p>
            <a:pPr lvl="1"/>
            <a:endParaRPr lang="en-US" dirty="0" smtClean="0"/>
          </a:p>
          <a:p>
            <a:pPr lvl="1"/>
            <a:r>
              <a:rPr lang="en-US" dirty="0" smtClean="0"/>
              <a:t>Module-based can contain the contamination to a fixed area;</a:t>
            </a:r>
          </a:p>
          <a:p>
            <a:pPr lvl="1"/>
            <a:r>
              <a:rPr lang="en-US" dirty="0" smtClean="0"/>
              <a:t>We have extended routing-based to address contamination</a:t>
            </a:r>
          </a:p>
        </p:txBody>
      </p:sp>
    </p:spTree>
    <p:extLst>
      <p:ext uri="{BB962C8B-B14F-4D97-AF65-F5344CB8AC3E}">
        <p14:creationId xmlns:p14="http://schemas.microsoft.com/office/powerpoint/2010/main" val="61453543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p:txBody>
          <a:bodyPr/>
          <a:lstStyle/>
          <a:p>
            <a:pPr eaLnBrk="1" hangingPunct="1"/>
            <a:r>
              <a:rPr lang="en-US" dirty="0">
                <a:ea typeface="ＭＳ Ｐゴシック" charset="0"/>
              </a:rPr>
              <a:t>Droplet Routing</a:t>
            </a:r>
            <a:br>
              <a:rPr lang="en-US" dirty="0">
                <a:ea typeface="ＭＳ Ｐゴシック" charset="0"/>
              </a:rPr>
            </a:br>
            <a:endParaRPr lang="en-US" sz="2000" dirty="0">
              <a:ea typeface="ＭＳ Ｐゴシック" charset="0"/>
            </a:endParaRPr>
          </a:p>
        </p:txBody>
      </p:sp>
      <p:sp>
        <p:nvSpPr>
          <p:cNvPr id="71684" name="Rectangle 3"/>
          <p:cNvSpPr>
            <a:spLocks noGrp="1" noChangeArrowheads="1"/>
          </p:cNvSpPr>
          <p:nvPr>
            <p:ph idx="1"/>
          </p:nvPr>
        </p:nvSpPr>
        <p:spPr/>
        <p:txBody>
          <a:bodyPr/>
          <a:lstStyle/>
          <a:p>
            <a:pPr eaLnBrk="1" hangingPunct="1">
              <a:lnSpc>
                <a:spcPct val="80000"/>
              </a:lnSpc>
            </a:pPr>
            <a:r>
              <a:rPr lang="en-US" dirty="0">
                <a:ea typeface="SimSun" charset="0"/>
              </a:rPr>
              <a:t>A key physical design problem for digital microfluidic biochips</a:t>
            </a:r>
          </a:p>
          <a:p>
            <a:pPr eaLnBrk="1" hangingPunct="1">
              <a:lnSpc>
                <a:spcPct val="80000"/>
              </a:lnSpc>
            </a:pPr>
            <a:endParaRPr lang="en-US" dirty="0" smtClean="0">
              <a:ea typeface="SimSun" charset="0"/>
            </a:endParaRPr>
          </a:p>
          <a:p>
            <a:pPr eaLnBrk="1" hangingPunct="1">
              <a:lnSpc>
                <a:spcPct val="80000"/>
              </a:lnSpc>
            </a:pPr>
            <a:r>
              <a:rPr lang="en-US" dirty="0" smtClean="0">
                <a:ea typeface="SimSun" charset="0"/>
              </a:rPr>
              <a:t>Given </a:t>
            </a:r>
            <a:r>
              <a:rPr lang="en-US" dirty="0">
                <a:ea typeface="SimSun" charset="0"/>
              </a:rPr>
              <a:t>the results from architectural-level synthesis and module placement:</a:t>
            </a:r>
          </a:p>
          <a:p>
            <a:pPr lvl="1" eaLnBrk="1" hangingPunct="1">
              <a:lnSpc>
                <a:spcPct val="80000"/>
              </a:lnSpc>
            </a:pPr>
            <a:r>
              <a:rPr lang="en-US" dirty="0">
                <a:ea typeface="SimSun" charset="0"/>
              </a:rPr>
              <a:t>Determine droplet pathways using the available cells in the microfluidic array; these routes are used to transport droplets between modules, or between modules and fluidic I/O ports (i.e., boundary on-chip reservoirs) </a:t>
            </a:r>
          </a:p>
          <a:p>
            <a:pPr eaLnBrk="1" hangingPunct="1">
              <a:lnSpc>
                <a:spcPct val="80000"/>
              </a:lnSpc>
            </a:pPr>
            <a:endParaRPr lang="en-US" dirty="0" smtClean="0">
              <a:ea typeface="SimSun" charset="0"/>
            </a:endParaRPr>
          </a:p>
          <a:p>
            <a:pPr eaLnBrk="1" hangingPunct="1">
              <a:lnSpc>
                <a:spcPct val="80000"/>
              </a:lnSpc>
            </a:pPr>
            <a:r>
              <a:rPr lang="en-US" dirty="0" smtClean="0">
                <a:ea typeface="SimSun" charset="0"/>
              </a:rPr>
              <a:t>To </a:t>
            </a:r>
            <a:r>
              <a:rPr lang="en-US" dirty="0">
                <a:ea typeface="SimSun" charset="0"/>
              </a:rPr>
              <a:t>find droplet routes with minimum lengths</a:t>
            </a:r>
          </a:p>
          <a:p>
            <a:pPr lvl="1" eaLnBrk="1" hangingPunct="1">
              <a:lnSpc>
                <a:spcPct val="80000"/>
              </a:lnSpc>
            </a:pPr>
            <a:r>
              <a:rPr lang="en-US" dirty="0">
                <a:ea typeface="ＭＳ Ｐゴシック" charset="0"/>
              </a:rPr>
              <a:t> </a:t>
            </a:r>
            <a:r>
              <a:rPr lang="en-US" dirty="0">
                <a:ea typeface="SimSun" charset="0"/>
              </a:rPr>
              <a:t>Analogous to the minimization of the total </a:t>
            </a:r>
            <a:r>
              <a:rPr lang="en-US" dirty="0" err="1">
                <a:ea typeface="SimSun" charset="0"/>
              </a:rPr>
              <a:t>wirelength</a:t>
            </a:r>
            <a:r>
              <a:rPr lang="en-US" dirty="0">
                <a:ea typeface="SimSun" charset="0"/>
              </a:rPr>
              <a:t> in VLSI routing</a:t>
            </a:r>
            <a:r>
              <a:rPr lang="en-US" dirty="0">
                <a:ea typeface="ＭＳ Ｐゴシック" charset="0"/>
              </a:rPr>
              <a:t> </a:t>
            </a:r>
          </a:p>
          <a:p>
            <a:pPr eaLnBrk="1" hangingPunct="1">
              <a:lnSpc>
                <a:spcPct val="80000"/>
              </a:lnSpc>
            </a:pPr>
            <a:endParaRPr lang="en-US" dirty="0" smtClean="0">
              <a:ea typeface="ＭＳ Ｐゴシック" charset="0"/>
            </a:endParaRPr>
          </a:p>
          <a:p>
            <a:pPr eaLnBrk="1" hangingPunct="1">
              <a:lnSpc>
                <a:spcPct val="80000"/>
              </a:lnSpc>
            </a:pPr>
            <a:r>
              <a:rPr lang="en-US" dirty="0" smtClean="0">
                <a:ea typeface="ＭＳ Ｐゴシック" charset="0"/>
              </a:rPr>
              <a:t>Need </a:t>
            </a:r>
            <a:r>
              <a:rPr lang="en-US" dirty="0">
                <a:ea typeface="ＭＳ Ｐゴシック" charset="0"/>
              </a:rPr>
              <a:t>to satisfy critical constraints</a:t>
            </a:r>
          </a:p>
          <a:p>
            <a:pPr lvl="1" eaLnBrk="1" hangingPunct="1">
              <a:lnSpc>
                <a:spcPct val="80000"/>
              </a:lnSpc>
            </a:pPr>
            <a:r>
              <a:rPr lang="en-US" dirty="0">
                <a:ea typeface="ＭＳ Ｐゴシック" charset="0"/>
              </a:rPr>
              <a:t>A set of fluidic constraints</a:t>
            </a:r>
          </a:p>
          <a:p>
            <a:pPr lvl="1" eaLnBrk="1" hangingPunct="1">
              <a:lnSpc>
                <a:spcPct val="80000"/>
              </a:lnSpc>
            </a:pPr>
            <a:r>
              <a:rPr lang="en-US" dirty="0">
                <a:ea typeface="ＭＳ Ｐゴシック" charset="0"/>
              </a:rPr>
              <a:t>Timing constraints: (</a:t>
            </a:r>
            <a:r>
              <a:rPr lang="en-US" dirty="0">
                <a:ea typeface="SimSun" charset="0"/>
              </a:rPr>
              <a:t>delay for each droplet route does not exceed some maximum value, e.g., 10% of a time-slot used in scheduling)</a:t>
            </a:r>
            <a:r>
              <a:rPr lang="en-US" dirty="0">
                <a:ea typeface="ＭＳ Ｐゴシック" charset="0"/>
              </a:rPr>
              <a:t> </a:t>
            </a:r>
          </a:p>
          <a:p>
            <a:pPr lvl="1" eaLnBrk="1" hangingPunct="1">
              <a:lnSpc>
                <a:spcPct val="80000"/>
              </a:lnSpc>
            </a:pPr>
            <a:endParaRPr lang="en-US" dirty="0">
              <a:ea typeface="SimSun" charset="0"/>
            </a:endParaRPr>
          </a:p>
          <a:p>
            <a:pPr eaLnBrk="1" hangingPunct="1">
              <a:lnSpc>
                <a:spcPct val="80000"/>
              </a:lnSpc>
            </a:pPr>
            <a:endParaRPr lang="en-US" dirty="0">
              <a:ea typeface="SimSun" charset="0"/>
            </a:endParaRPr>
          </a:p>
        </p:txBody>
      </p:sp>
    </p:spTree>
    <p:extLst>
      <p:ext uri="{BB962C8B-B14F-4D97-AF65-F5344CB8AC3E}">
        <p14:creationId xmlns:p14="http://schemas.microsoft.com/office/powerpoint/2010/main" val="406630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p:txBody>
          <a:bodyPr/>
          <a:lstStyle/>
          <a:p>
            <a:pPr eaLnBrk="1" hangingPunct="1"/>
            <a:r>
              <a:rPr lang="en-US" altLang="zh-CN" dirty="0" smtClean="0">
                <a:ea typeface="SimSun" charset="0"/>
              </a:rPr>
              <a:t>Challenge:</a:t>
            </a:r>
            <a:br>
              <a:rPr lang="en-US" altLang="zh-CN" dirty="0" smtClean="0">
                <a:ea typeface="SimSun" charset="0"/>
              </a:rPr>
            </a:br>
            <a:r>
              <a:rPr lang="en-US" altLang="zh-CN" dirty="0" smtClean="0">
                <a:ea typeface="SimSun" charset="0"/>
              </a:rPr>
              <a:t>Design </a:t>
            </a:r>
            <a:r>
              <a:rPr lang="en-US" altLang="zh-CN" dirty="0">
                <a:ea typeface="SimSun" charset="0"/>
              </a:rPr>
              <a:t>of Pin-Constrained Biochips</a:t>
            </a:r>
          </a:p>
        </p:txBody>
      </p:sp>
      <p:sp>
        <p:nvSpPr>
          <p:cNvPr id="82950" name="Rectangle 5"/>
          <p:cNvSpPr>
            <a:spLocks noGrp="1" noChangeArrowheads="1"/>
          </p:cNvSpPr>
          <p:nvPr>
            <p:ph idx="1"/>
          </p:nvPr>
        </p:nvSpPr>
        <p:spPr>
          <a:noFill/>
        </p:spPr>
        <p:txBody>
          <a:bodyPr/>
          <a:lstStyle/>
          <a:p>
            <a:pPr eaLnBrk="1" hangingPunct="1">
              <a:lnSpc>
                <a:spcPct val="90000"/>
              </a:lnSpc>
              <a:spcBef>
                <a:spcPct val="10000"/>
              </a:spcBef>
              <a:spcAft>
                <a:spcPct val="20000"/>
              </a:spcAft>
              <a:buFontTx/>
              <a:buNone/>
            </a:pPr>
            <a:r>
              <a:rPr lang="en-US" altLang="zh-CN" b="1" dirty="0">
                <a:ea typeface="SimSun" charset="0"/>
              </a:rPr>
              <a:t>Direct Addressing</a:t>
            </a:r>
          </a:p>
          <a:p>
            <a:pPr eaLnBrk="1" hangingPunct="1">
              <a:lnSpc>
                <a:spcPct val="90000"/>
              </a:lnSpc>
              <a:spcBef>
                <a:spcPct val="10000"/>
              </a:spcBef>
              <a:spcAft>
                <a:spcPct val="50000"/>
              </a:spcAft>
            </a:pPr>
            <a:r>
              <a:rPr lang="en-US" altLang="zh-CN" sz="2000" dirty="0">
                <a:ea typeface="SimSun" charset="0"/>
              </a:rPr>
              <a:t>Each electrode connected to an independent pin</a:t>
            </a:r>
            <a:r>
              <a:rPr lang="en-US" altLang="zh-CN" dirty="0">
                <a:ea typeface="SimSun" charset="0"/>
              </a:rPr>
              <a:t> </a:t>
            </a:r>
          </a:p>
          <a:p>
            <a:pPr eaLnBrk="1" hangingPunct="1">
              <a:lnSpc>
                <a:spcPct val="90000"/>
              </a:lnSpc>
              <a:spcBef>
                <a:spcPct val="10000"/>
              </a:spcBef>
              <a:spcAft>
                <a:spcPct val="20000"/>
              </a:spcAft>
            </a:pPr>
            <a:r>
              <a:rPr lang="en-US" altLang="zh-CN" sz="2000" dirty="0">
                <a:ea typeface="SimSun" charset="0"/>
              </a:rPr>
              <a:t>For large arrays (e.g., &gt; 100 x 100 electrodes)</a:t>
            </a:r>
          </a:p>
          <a:p>
            <a:pPr lvl="1" eaLnBrk="1" hangingPunct="1">
              <a:lnSpc>
                <a:spcPct val="90000"/>
              </a:lnSpc>
              <a:spcBef>
                <a:spcPct val="10000"/>
              </a:spcBef>
            </a:pPr>
            <a:r>
              <a:rPr lang="en-US" altLang="zh-CN" sz="1800" dirty="0">
                <a:ea typeface="SimSun" charset="0"/>
              </a:rPr>
              <a:t>Too many control pins </a:t>
            </a:r>
            <a:r>
              <a:rPr lang="en-US" altLang="zh-CN" sz="1800" dirty="0">
                <a:ea typeface="SimSun" charset="0"/>
                <a:sym typeface="Symbol" charset="0"/>
              </a:rPr>
              <a:t> </a:t>
            </a:r>
            <a:r>
              <a:rPr lang="en-US" altLang="zh-CN" sz="1800" dirty="0">
                <a:ea typeface="SimSun" charset="0"/>
              </a:rPr>
              <a:t>high fabrication cost</a:t>
            </a:r>
          </a:p>
          <a:p>
            <a:pPr lvl="1" eaLnBrk="1" hangingPunct="1">
              <a:lnSpc>
                <a:spcPct val="90000"/>
              </a:lnSpc>
              <a:spcBef>
                <a:spcPct val="10000"/>
              </a:spcBef>
              <a:spcAft>
                <a:spcPct val="50000"/>
              </a:spcAft>
            </a:pPr>
            <a:r>
              <a:rPr lang="en-US" altLang="zh-CN" sz="1800" dirty="0">
                <a:ea typeface="SimSun" charset="0"/>
              </a:rPr>
              <a:t>Wiring plan not available</a:t>
            </a:r>
          </a:p>
          <a:p>
            <a:pPr lvl="1" eaLnBrk="1" hangingPunct="1">
              <a:lnSpc>
                <a:spcPct val="90000"/>
              </a:lnSpc>
              <a:spcBef>
                <a:spcPct val="10000"/>
              </a:spcBef>
              <a:spcAft>
                <a:spcPct val="50000"/>
              </a:spcAft>
              <a:buFontTx/>
              <a:buNone/>
            </a:pPr>
            <a:r>
              <a:rPr lang="en-US" altLang="zh-CN" sz="1800" dirty="0">
                <a:ea typeface="SimSun" charset="0"/>
              </a:rPr>
              <a:t>   </a:t>
            </a:r>
            <a:r>
              <a:rPr lang="en-US" altLang="zh-CN" sz="1800" dirty="0" smtClean="0">
                <a:ea typeface="SimSun" charset="0"/>
              </a:rPr>
              <a:t> PCB </a:t>
            </a:r>
            <a:r>
              <a:rPr lang="en-US" altLang="zh-CN" sz="1800" dirty="0">
                <a:ea typeface="SimSun" charset="0"/>
              </a:rPr>
              <a:t>design: 250 um via hole, 500 um x 500 um electrode</a:t>
            </a:r>
          </a:p>
          <a:p>
            <a:pPr eaLnBrk="1" hangingPunct="1">
              <a:lnSpc>
                <a:spcPct val="90000"/>
              </a:lnSpc>
              <a:spcBef>
                <a:spcPct val="10000"/>
              </a:spcBef>
              <a:buFontTx/>
              <a:buNone/>
            </a:pPr>
            <a:endParaRPr lang="en-US" altLang="zh-CN" sz="1600" i="1" dirty="0">
              <a:solidFill>
                <a:schemeClr val="accent2"/>
              </a:solidFill>
              <a:ea typeface="SimSun" charset="0"/>
            </a:endParaRPr>
          </a:p>
        </p:txBody>
      </p:sp>
      <p:sp>
        <p:nvSpPr>
          <p:cNvPr id="82948"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49" name="Rectangle 4"/>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1" name="Rectangle 6"/>
          <p:cNvSpPr>
            <a:spLocks noChangeArrowheads="1"/>
          </p:cNvSpPr>
          <p:nvPr/>
        </p:nvSpPr>
        <p:spPr bwMode="auto">
          <a:xfrm>
            <a:off x="2895600" y="3505200"/>
            <a:ext cx="1143000" cy="1143000"/>
          </a:xfrm>
          <a:prstGeom prst="rect">
            <a:avLst/>
          </a:prstGeom>
          <a:solidFill>
            <a:schemeClr val="accent1"/>
          </a:solidFill>
          <a:ln w="19050">
            <a:solidFill>
              <a:schemeClr val="tx1"/>
            </a:solidFill>
            <a:miter lim="800000"/>
            <a:headEnd/>
            <a:tailEnd/>
          </a:ln>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2" name="Rectangle 7"/>
          <p:cNvSpPr>
            <a:spLocks noChangeArrowheads="1"/>
          </p:cNvSpPr>
          <p:nvPr/>
        </p:nvSpPr>
        <p:spPr bwMode="auto">
          <a:xfrm>
            <a:off x="4191000" y="3505200"/>
            <a:ext cx="1143000" cy="1143000"/>
          </a:xfrm>
          <a:prstGeom prst="rect">
            <a:avLst/>
          </a:prstGeom>
          <a:solidFill>
            <a:schemeClr val="accent1"/>
          </a:solidFill>
          <a:ln w="19050">
            <a:solidFill>
              <a:schemeClr val="tx1"/>
            </a:solidFill>
            <a:miter lim="800000"/>
            <a:headEnd/>
            <a:tailEnd/>
          </a:ln>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3" name="Oval 8"/>
          <p:cNvSpPr>
            <a:spLocks noChangeArrowheads="1"/>
          </p:cNvSpPr>
          <p:nvPr/>
        </p:nvSpPr>
        <p:spPr bwMode="auto">
          <a:xfrm>
            <a:off x="3060700" y="4130675"/>
            <a:ext cx="203200" cy="500063"/>
          </a:xfrm>
          <a:prstGeom prst="ellipse">
            <a:avLst/>
          </a:prstGeom>
          <a:solidFill>
            <a:srgbClr val="FFFF00"/>
          </a:solidFill>
          <a:ln w="19050">
            <a:solidFill>
              <a:schemeClr val="tx1"/>
            </a:solidFill>
            <a:round/>
            <a:headEnd/>
            <a:tailEnd/>
          </a:ln>
        </p:spPr>
        <p:txBody>
          <a:bodyPr wrap="none" anchor="ctr">
            <a:spAutoFit/>
          </a:bodyPr>
          <a:lstStyle/>
          <a:p>
            <a:pPr algn="ctr" defTabSz="914400" eaLnBrk="1" hangingPunct="1">
              <a:lnSpc>
                <a:spcPct val="100000"/>
              </a:lnSpc>
              <a:buClrTx/>
              <a:buSzTx/>
              <a:buFontTx/>
              <a:buNone/>
            </a:pPr>
            <a:endParaRPr lang="zh-CN" altLang="en-US" sz="1800" b="1" smtClean="0">
              <a:solidFill>
                <a:srgbClr val="000000"/>
              </a:solidFill>
              <a:latin typeface="Garamond" charset="0"/>
              <a:ea typeface="SimSun" charset="0"/>
              <a:cs typeface="SimSun" charset="0"/>
            </a:endParaRPr>
          </a:p>
        </p:txBody>
      </p:sp>
      <p:sp>
        <p:nvSpPr>
          <p:cNvPr id="82954" name="Oval 9"/>
          <p:cNvSpPr>
            <a:spLocks noChangeArrowheads="1"/>
          </p:cNvSpPr>
          <p:nvPr/>
        </p:nvSpPr>
        <p:spPr bwMode="auto">
          <a:xfrm>
            <a:off x="4191000" y="3810000"/>
            <a:ext cx="533400" cy="533400"/>
          </a:xfrm>
          <a:prstGeom prst="ellipse">
            <a:avLst/>
          </a:prstGeom>
          <a:solidFill>
            <a:srgbClr val="000000"/>
          </a:solidFill>
          <a:ln w="19050">
            <a:solidFill>
              <a:schemeClr val="tx1"/>
            </a:solidFill>
            <a:round/>
            <a:headEnd/>
            <a:tailEnd/>
          </a:ln>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5" name="Rectangle 10"/>
          <p:cNvSpPr>
            <a:spLocks noChangeArrowheads="1"/>
          </p:cNvSpPr>
          <p:nvPr/>
        </p:nvSpPr>
        <p:spPr bwMode="auto">
          <a:xfrm>
            <a:off x="5486400" y="3505200"/>
            <a:ext cx="1143000" cy="1143000"/>
          </a:xfrm>
          <a:prstGeom prst="rect">
            <a:avLst/>
          </a:prstGeom>
          <a:solidFill>
            <a:schemeClr val="accent1"/>
          </a:solidFill>
          <a:ln w="19050">
            <a:solidFill>
              <a:schemeClr val="tx1"/>
            </a:solidFill>
            <a:miter lim="800000"/>
            <a:headEnd/>
            <a:tailEnd/>
          </a:ln>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6" name="Oval 11"/>
          <p:cNvSpPr>
            <a:spLocks noChangeArrowheads="1"/>
          </p:cNvSpPr>
          <p:nvPr/>
        </p:nvSpPr>
        <p:spPr bwMode="auto">
          <a:xfrm>
            <a:off x="5486400" y="3505200"/>
            <a:ext cx="533400" cy="533400"/>
          </a:xfrm>
          <a:prstGeom prst="ellipse">
            <a:avLst/>
          </a:prstGeom>
          <a:solidFill>
            <a:srgbClr val="000000"/>
          </a:solidFill>
          <a:ln w="19050">
            <a:solidFill>
              <a:schemeClr val="tx1"/>
            </a:solidFill>
            <a:round/>
            <a:headEnd/>
            <a:tailEnd/>
          </a:ln>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7" name="Rectangle 12"/>
          <p:cNvSpPr>
            <a:spLocks noChangeArrowheads="1"/>
          </p:cNvSpPr>
          <p:nvPr/>
        </p:nvSpPr>
        <p:spPr bwMode="auto">
          <a:xfrm>
            <a:off x="4419600" y="4038600"/>
            <a:ext cx="2438400" cy="76200"/>
          </a:xfrm>
          <a:prstGeom prst="rect">
            <a:avLst/>
          </a:prstGeom>
          <a:solidFill>
            <a:schemeClr val="hlink"/>
          </a:solidFill>
          <a:ln w="19050">
            <a:solidFill>
              <a:schemeClr val="tx1"/>
            </a:solidFill>
            <a:miter lim="800000"/>
            <a:headEnd/>
            <a:tailEnd/>
          </a:ln>
        </p:spPr>
        <p:txBody>
          <a:bodyPr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8" name="Rectangle 13"/>
          <p:cNvSpPr>
            <a:spLocks noChangeArrowheads="1"/>
          </p:cNvSpPr>
          <p:nvPr/>
        </p:nvSpPr>
        <p:spPr bwMode="auto">
          <a:xfrm>
            <a:off x="5715000" y="3733800"/>
            <a:ext cx="1143000" cy="76200"/>
          </a:xfrm>
          <a:prstGeom prst="rect">
            <a:avLst/>
          </a:prstGeom>
          <a:solidFill>
            <a:schemeClr val="hlink"/>
          </a:solidFill>
          <a:ln w="19050">
            <a:solidFill>
              <a:schemeClr val="tx1"/>
            </a:solidFill>
            <a:miter lim="800000"/>
            <a:headEnd/>
            <a:tailEnd/>
          </a:ln>
        </p:spPr>
        <p:txBody>
          <a:bodyPr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59" name="Oval 14"/>
          <p:cNvSpPr>
            <a:spLocks noChangeArrowheads="1"/>
          </p:cNvSpPr>
          <p:nvPr/>
        </p:nvSpPr>
        <p:spPr bwMode="auto">
          <a:xfrm>
            <a:off x="2895600" y="4114800"/>
            <a:ext cx="533400" cy="533400"/>
          </a:xfrm>
          <a:prstGeom prst="ellipse">
            <a:avLst/>
          </a:prstGeom>
          <a:solidFill>
            <a:srgbClr val="000000"/>
          </a:solidFill>
          <a:ln w="19050">
            <a:solidFill>
              <a:schemeClr val="tx1"/>
            </a:solidFill>
            <a:round/>
            <a:headEnd/>
            <a:tailEnd/>
          </a:ln>
        </p:spPr>
        <p:txBody>
          <a:bodyPr wrap="none"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60" name="Line 15"/>
          <p:cNvSpPr>
            <a:spLocks noChangeShapeType="1"/>
          </p:cNvSpPr>
          <p:nvPr/>
        </p:nvSpPr>
        <p:spPr bwMode="auto">
          <a:xfrm>
            <a:off x="2362200" y="3962400"/>
            <a:ext cx="7620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61" name="Line 16"/>
          <p:cNvSpPr>
            <a:spLocks noChangeShapeType="1"/>
          </p:cNvSpPr>
          <p:nvPr/>
        </p:nvSpPr>
        <p:spPr bwMode="auto">
          <a:xfrm>
            <a:off x="2362200" y="3962400"/>
            <a:ext cx="1981200" cy="76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62" name="Line 17"/>
          <p:cNvSpPr>
            <a:spLocks noChangeShapeType="1"/>
          </p:cNvSpPr>
          <p:nvPr/>
        </p:nvSpPr>
        <p:spPr bwMode="auto">
          <a:xfrm flipV="1">
            <a:off x="2362200" y="3657600"/>
            <a:ext cx="33528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94994" name="Text Box 18"/>
          <p:cNvSpPr txBox="1">
            <a:spLocks noChangeArrowheads="1"/>
          </p:cNvSpPr>
          <p:nvPr/>
        </p:nvSpPr>
        <p:spPr bwMode="auto">
          <a:xfrm>
            <a:off x="1066800" y="3810000"/>
            <a:ext cx="1219200" cy="366713"/>
          </a:xfrm>
          <a:prstGeom prst="rect">
            <a:avLst/>
          </a:prstGeom>
          <a:noFill/>
          <a:ln w="19050">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hangingPunct="1">
              <a:lnSpc>
                <a:spcPct val="100000"/>
              </a:lnSpc>
              <a:spcBef>
                <a:spcPct val="50000"/>
              </a:spcBef>
              <a:buClrTx/>
              <a:buSzTx/>
              <a:buFontTx/>
              <a:buNone/>
            </a:pPr>
            <a:r>
              <a:rPr lang="en-US" altLang="zh-CN" sz="1800" b="1" smtClean="0">
                <a:solidFill>
                  <a:srgbClr val="000000"/>
                </a:solidFill>
                <a:effectLst>
                  <a:outerShdw blurRad="38100" dist="38100" dir="2700000" algn="tl">
                    <a:srgbClr val="DDDDDD"/>
                  </a:outerShdw>
                </a:effectLst>
                <a:ea typeface="SimSun" charset="0"/>
                <a:cs typeface="SimSun" charset="0"/>
              </a:rPr>
              <a:t>Via Holes</a:t>
            </a:r>
          </a:p>
        </p:txBody>
      </p:sp>
      <p:sp>
        <p:nvSpPr>
          <p:cNvPr id="82964" name="Line 19"/>
          <p:cNvSpPr>
            <a:spLocks noChangeShapeType="1"/>
          </p:cNvSpPr>
          <p:nvPr/>
        </p:nvSpPr>
        <p:spPr bwMode="auto">
          <a:xfrm flipH="1" flipV="1">
            <a:off x="6858000" y="3733800"/>
            <a:ext cx="914400" cy="381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65" name="Line 20"/>
          <p:cNvSpPr>
            <a:spLocks noChangeShapeType="1"/>
          </p:cNvSpPr>
          <p:nvPr/>
        </p:nvSpPr>
        <p:spPr bwMode="auto">
          <a:xfrm flipH="1">
            <a:off x="6858000" y="4114800"/>
            <a:ext cx="914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66" name="Line 21"/>
          <p:cNvSpPr>
            <a:spLocks noChangeShapeType="1"/>
          </p:cNvSpPr>
          <p:nvPr/>
        </p:nvSpPr>
        <p:spPr bwMode="auto">
          <a:xfrm flipH="1">
            <a:off x="6858000" y="4114800"/>
            <a:ext cx="91440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94998" name="Text Box 22"/>
          <p:cNvSpPr txBox="1">
            <a:spLocks noChangeArrowheads="1"/>
          </p:cNvSpPr>
          <p:nvPr/>
        </p:nvSpPr>
        <p:spPr bwMode="auto">
          <a:xfrm>
            <a:off x="7772400" y="4114800"/>
            <a:ext cx="1219200" cy="366713"/>
          </a:xfrm>
          <a:prstGeom prst="rect">
            <a:avLst/>
          </a:prstGeom>
          <a:noFill/>
          <a:ln w="19050">
            <a:noFill/>
            <a:miter lim="800000"/>
            <a:headEnd/>
            <a:tailEnd/>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914400" eaLnBrk="1" hangingPunct="1">
              <a:lnSpc>
                <a:spcPct val="100000"/>
              </a:lnSpc>
              <a:spcBef>
                <a:spcPct val="50000"/>
              </a:spcBef>
              <a:buClrTx/>
              <a:buSzTx/>
              <a:buFontTx/>
              <a:buNone/>
            </a:pPr>
            <a:r>
              <a:rPr lang="en-US" altLang="zh-CN" sz="1800" b="1" smtClean="0">
                <a:solidFill>
                  <a:srgbClr val="000000"/>
                </a:solidFill>
                <a:effectLst>
                  <a:outerShdw blurRad="38100" dist="38100" dir="2700000" algn="tl">
                    <a:srgbClr val="DDDDDD"/>
                  </a:outerShdw>
                </a:effectLst>
                <a:ea typeface="SimSun" charset="0"/>
                <a:cs typeface="SimSun" charset="0"/>
              </a:rPr>
              <a:t>Wires</a:t>
            </a:r>
          </a:p>
        </p:txBody>
      </p:sp>
      <p:sp>
        <p:nvSpPr>
          <p:cNvPr id="82968" name="Rectangle 23"/>
          <p:cNvSpPr>
            <a:spLocks noChangeArrowheads="1"/>
          </p:cNvSpPr>
          <p:nvPr/>
        </p:nvSpPr>
        <p:spPr bwMode="auto">
          <a:xfrm>
            <a:off x="3124200" y="4343400"/>
            <a:ext cx="3733800" cy="76200"/>
          </a:xfrm>
          <a:prstGeom prst="rect">
            <a:avLst/>
          </a:prstGeom>
          <a:solidFill>
            <a:schemeClr val="hlink"/>
          </a:solidFill>
          <a:ln w="19050">
            <a:solidFill>
              <a:schemeClr val="tx1"/>
            </a:solidFill>
            <a:miter lim="800000"/>
            <a:headEnd/>
            <a:tailEnd/>
          </a:ln>
        </p:spPr>
        <p:txBody>
          <a:bodyPr anchor="ctr">
            <a:spAutoFit/>
          </a:bodyPr>
          <a:lstStyle/>
          <a:p>
            <a:pPr algn="ctr" defTabSz="914400" eaLnBrk="1" hangingPunct="1">
              <a:lnSpc>
                <a:spcPct val="100000"/>
              </a:lnSpc>
              <a:buClrTx/>
              <a:buSzTx/>
              <a:buFontTx/>
              <a:buNone/>
            </a:pPr>
            <a:endParaRPr lang="en-US" sz="2000" smtClean="0">
              <a:solidFill>
                <a:srgbClr val="000000"/>
              </a:solidFill>
              <a:latin typeface="Arial" charset="0"/>
              <a:cs typeface="ＭＳ Ｐゴシック" charset="0"/>
            </a:endParaRPr>
          </a:p>
        </p:txBody>
      </p:sp>
      <p:sp>
        <p:nvSpPr>
          <p:cNvPr id="82969" name="Rectangle 24"/>
          <p:cNvSpPr>
            <a:spLocks noChangeArrowheads="1"/>
          </p:cNvSpPr>
          <p:nvPr/>
        </p:nvSpPr>
        <p:spPr bwMode="auto">
          <a:xfrm>
            <a:off x="342900" y="48768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1" hangingPunct="1">
              <a:lnSpc>
                <a:spcPct val="100000"/>
              </a:lnSpc>
              <a:spcBef>
                <a:spcPct val="20000"/>
              </a:spcBef>
              <a:buClrTx/>
              <a:buSzTx/>
              <a:buFontTx/>
              <a:buNone/>
            </a:pPr>
            <a:r>
              <a:rPr lang="en-US" altLang="zh-CN" sz="2000" b="1" dirty="0" smtClean="0">
                <a:solidFill>
                  <a:srgbClr val="08519C"/>
                </a:solidFill>
                <a:latin typeface="Calibri"/>
                <a:ea typeface="SimSun" charset="0"/>
                <a:cs typeface="Calibri"/>
              </a:rPr>
              <a:t>Nevertheless, we need high-throughput </a:t>
            </a:r>
            <a:r>
              <a:rPr lang="en-US" altLang="zh-CN" sz="2000" b="1" i="1" dirty="0" smtClean="0">
                <a:solidFill>
                  <a:srgbClr val="08519C"/>
                </a:solidFill>
                <a:latin typeface="Calibri"/>
                <a:ea typeface="SimSun" charset="0"/>
                <a:cs typeface="Calibri"/>
              </a:rPr>
              <a:t>and</a:t>
            </a:r>
            <a:r>
              <a:rPr lang="en-US" altLang="zh-CN" sz="2000" b="1" dirty="0" smtClean="0">
                <a:solidFill>
                  <a:srgbClr val="08519C"/>
                </a:solidFill>
                <a:latin typeface="Calibri"/>
                <a:ea typeface="SimSun" charset="0"/>
                <a:cs typeface="Calibri"/>
              </a:rPr>
              <a:t> low cost:</a:t>
            </a:r>
          </a:p>
          <a:p>
            <a:pPr marL="342900" indent="-342900" defTabSz="914400" eaLnBrk="1" hangingPunct="1">
              <a:lnSpc>
                <a:spcPct val="100000"/>
              </a:lnSpc>
              <a:spcBef>
                <a:spcPct val="20000"/>
              </a:spcBef>
              <a:spcAft>
                <a:spcPct val="20000"/>
              </a:spcAft>
              <a:buClrTx/>
              <a:buSzTx/>
              <a:buFontTx/>
              <a:buNone/>
            </a:pPr>
            <a:r>
              <a:rPr lang="en-US" altLang="zh-CN" sz="1800" dirty="0" smtClean="0">
                <a:solidFill>
                  <a:srgbClr val="000000"/>
                </a:solidFill>
                <a:latin typeface="Calibri"/>
                <a:ea typeface="SimSun" charset="0"/>
                <a:cs typeface="Calibri"/>
              </a:rPr>
              <a:t>    </a:t>
            </a:r>
            <a:r>
              <a:rPr lang="en-US" altLang="zh-CN" sz="1800" dirty="0" smtClean="0">
                <a:solidFill>
                  <a:srgbClr val="08519C"/>
                </a:solidFill>
                <a:latin typeface="Calibri"/>
                <a:ea typeface="SimSun" charset="0"/>
                <a:cs typeface="Calibri"/>
              </a:rPr>
              <a:t>DNA sequencing (10</a:t>
            </a:r>
            <a:r>
              <a:rPr lang="en-US" altLang="zh-CN" sz="1800" baseline="30000" dirty="0" smtClean="0">
                <a:solidFill>
                  <a:srgbClr val="08519C"/>
                </a:solidFill>
                <a:latin typeface="Calibri"/>
                <a:ea typeface="SimSun" charset="0"/>
                <a:cs typeface="Calibri"/>
              </a:rPr>
              <a:t>6</a:t>
            </a:r>
            <a:r>
              <a:rPr lang="en-US" altLang="zh-CN" sz="1800" dirty="0" smtClean="0">
                <a:solidFill>
                  <a:srgbClr val="08519C"/>
                </a:solidFill>
                <a:latin typeface="Calibri"/>
                <a:ea typeface="SimSun" charset="0"/>
                <a:cs typeface="Calibri"/>
              </a:rPr>
              <a:t> base pairs), Protein crystallization (10</a:t>
            </a:r>
            <a:r>
              <a:rPr lang="en-US" altLang="zh-CN" sz="1800" baseline="30000" dirty="0" smtClean="0">
                <a:solidFill>
                  <a:srgbClr val="08519C"/>
                </a:solidFill>
                <a:latin typeface="Calibri"/>
                <a:ea typeface="SimSun" charset="0"/>
                <a:cs typeface="Calibri"/>
              </a:rPr>
              <a:t>3 </a:t>
            </a:r>
            <a:r>
              <a:rPr lang="en-US" altLang="zh-CN" sz="1800" dirty="0" smtClean="0">
                <a:solidFill>
                  <a:srgbClr val="08519C"/>
                </a:solidFill>
                <a:latin typeface="Calibri"/>
                <a:ea typeface="SimSun" charset="0"/>
                <a:cs typeface="Calibri"/>
              </a:rPr>
              <a:t>candidate conditions)</a:t>
            </a:r>
          </a:p>
          <a:p>
            <a:pPr marL="342900" indent="-342900" defTabSz="914400" eaLnBrk="1" hangingPunct="1">
              <a:lnSpc>
                <a:spcPct val="100000"/>
              </a:lnSpc>
              <a:spcBef>
                <a:spcPct val="20000"/>
              </a:spcBef>
              <a:spcAft>
                <a:spcPct val="50000"/>
              </a:spcAft>
              <a:buClrTx/>
              <a:buSzTx/>
              <a:buFontTx/>
              <a:buNone/>
            </a:pPr>
            <a:r>
              <a:rPr lang="en-US" altLang="zh-CN" sz="1800" dirty="0" smtClean="0">
                <a:solidFill>
                  <a:srgbClr val="08519C"/>
                </a:solidFill>
                <a:latin typeface="Calibri"/>
                <a:ea typeface="SimSun" charset="0"/>
                <a:cs typeface="Calibri"/>
              </a:rPr>
              <a:t>    Disposable, marketability, $1 per chip                                                                                                                 </a:t>
            </a:r>
          </a:p>
          <a:p>
            <a:pPr marL="342900" indent="-342900" defTabSz="914400" eaLnBrk="1" hangingPunct="1">
              <a:lnSpc>
                <a:spcPct val="100000"/>
              </a:lnSpc>
              <a:spcBef>
                <a:spcPct val="20000"/>
              </a:spcBef>
              <a:buClrTx/>
              <a:buSzTx/>
              <a:buFontTx/>
              <a:buNone/>
            </a:pPr>
            <a:endParaRPr lang="en-US" altLang="ja-JP" sz="1800" dirty="0" smtClean="0">
              <a:solidFill>
                <a:srgbClr val="000000"/>
              </a:solidFill>
              <a:latin typeface="Calibri"/>
              <a:ea typeface="MS PGothic" charset="0"/>
              <a:cs typeface="Calibri"/>
            </a:endParaRPr>
          </a:p>
        </p:txBody>
      </p:sp>
    </p:spTree>
    <p:extLst>
      <p:ext uri="{BB962C8B-B14F-4D97-AF65-F5344CB8AC3E}">
        <p14:creationId xmlns:p14="http://schemas.microsoft.com/office/powerpoint/2010/main" val="281279443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t>Challenge: </a:t>
            </a:r>
            <a:br>
              <a:rPr lang="en-US" dirty="0" smtClean="0"/>
            </a:br>
            <a:r>
              <a:rPr lang="en-US" dirty="0" smtClean="0"/>
              <a:t>Fault-tolerant design</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1125538"/>
            <a:ext cx="3744913" cy="227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7" name="Text Box 3"/>
          <p:cNvSpPr txBox="1">
            <a:spLocks noChangeArrowheads="1"/>
          </p:cNvSpPr>
          <p:nvPr/>
        </p:nvSpPr>
        <p:spPr bwMode="auto">
          <a:xfrm>
            <a:off x="5546725" y="3389313"/>
            <a:ext cx="2708275"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a:latin typeface="Calibri"/>
                <a:cs typeface="Calibri"/>
              </a:rPr>
              <a:t>Electrode degradation</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25" y="1125538"/>
            <a:ext cx="3471863" cy="1149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Text Box 5"/>
          <p:cNvSpPr txBox="1">
            <a:spLocks noChangeArrowheads="1"/>
          </p:cNvSpPr>
          <p:nvPr/>
        </p:nvSpPr>
        <p:spPr bwMode="auto">
          <a:xfrm>
            <a:off x="1320404" y="2236788"/>
            <a:ext cx="201453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dirty="0">
                <a:latin typeface="Calibri"/>
                <a:cs typeface="Calibri"/>
              </a:rPr>
              <a:t>Electrode short</a:t>
            </a:r>
          </a:p>
        </p:txBody>
      </p:sp>
      <p:pic>
        <p:nvPicPr>
          <p:cNvPr id="266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8275" y="4200525"/>
            <a:ext cx="3600450" cy="1122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1" name="Text Box 7"/>
          <p:cNvSpPr txBox="1">
            <a:spLocks noChangeArrowheads="1"/>
          </p:cNvSpPr>
          <p:nvPr/>
        </p:nvSpPr>
        <p:spPr bwMode="auto">
          <a:xfrm>
            <a:off x="5546725" y="5476875"/>
            <a:ext cx="3309937"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dirty="0">
                <a:latin typeface="Calibri"/>
                <a:cs typeface="Calibri"/>
              </a:rPr>
              <a:t>Hindered transportation</a:t>
            </a:r>
          </a:p>
        </p:txBody>
      </p:sp>
      <p:pic>
        <p:nvPicPr>
          <p:cNvPr id="266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2982913"/>
            <a:ext cx="3214687" cy="2378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3" name="Text Box 9"/>
          <p:cNvSpPr txBox="1">
            <a:spLocks noChangeArrowheads="1"/>
          </p:cNvSpPr>
          <p:nvPr/>
        </p:nvSpPr>
        <p:spPr bwMode="auto">
          <a:xfrm>
            <a:off x="1298575" y="5478463"/>
            <a:ext cx="2363788"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buClrTx/>
              <a:buFontTx/>
              <a:buNone/>
            </a:pPr>
            <a:r>
              <a:rPr lang="en-US" sz="1600">
                <a:latin typeface="Calibri"/>
                <a:cs typeface="Calibri"/>
              </a:rPr>
              <a:t>Imperfect splitting</a:t>
            </a:r>
          </a:p>
        </p:txBody>
      </p:sp>
    </p:spTree>
    <p:extLst>
      <p:ext uri="{BB962C8B-B14F-4D97-AF65-F5344CB8AC3E}">
        <p14:creationId xmlns:p14="http://schemas.microsoft.com/office/powerpoint/2010/main" val="1584601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3CF89E8F-B374-F74D-A4C8-7BA5913FED6E}"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78</a:t>
            </a:fld>
            <a:endParaRPr lang="en-US" altLang="zh-CN" smtClean="0">
              <a:solidFill>
                <a:srgbClr val="000000"/>
              </a:solidFill>
              <a:ea typeface="宋体" charset="0"/>
              <a:cs typeface="宋体" charset="0"/>
            </a:endParaRPr>
          </a:p>
        </p:txBody>
      </p:sp>
      <p:sp>
        <p:nvSpPr>
          <p:cNvPr id="64515" name="Oval 5"/>
          <p:cNvSpPr>
            <a:spLocks noChangeArrowheads="1"/>
          </p:cNvSpPr>
          <p:nvPr/>
        </p:nvSpPr>
        <p:spPr bwMode="auto">
          <a:xfrm>
            <a:off x="4343400" y="5181600"/>
            <a:ext cx="533400" cy="500063"/>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64516" name="Rectangle 3"/>
          <p:cNvSpPr>
            <a:spLocks noGrp="1" noChangeArrowheads="1"/>
          </p:cNvSpPr>
          <p:nvPr>
            <p:ph type="body" idx="4294967295"/>
          </p:nvPr>
        </p:nvSpPr>
        <p:spPr>
          <a:xfrm>
            <a:off x="228600" y="990600"/>
            <a:ext cx="8610600" cy="3886200"/>
          </a:xfrm>
          <a:noFill/>
        </p:spPr>
        <p:txBody>
          <a:bodyPr/>
          <a:lstStyle/>
          <a:p>
            <a:pPr>
              <a:lnSpc>
                <a:spcPct val="90000"/>
              </a:lnSpc>
            </a:pPr>
            <a:r>
              <a:rPr lang="en-US" altLang="zh-CN">
                <a:latin typeface="Arial" charset="0"/>
                <a:ea typeface="ＭＳ Ｐゴシック" charset="0"/>
                <a:cs typeface="ＭＳ Ｐゴシック" charset="0"/>
              </a:rPr>
              <a:t>Verify correctness of fluidic operations in bioassay</a:t>
            </a:r>
          </a:p>
          <a:p>
            <a:pPr lvl="1">
              <a:lnSpc>
                <a:spcPct val="90000"/>
              </a:lnSpc>
            </a:pPr>
            <a:r>
              <a:rPr lang="en-US" altLang="zh-CN">
                <a:latin typeface="Arial" charset="0"/>
                <a:ea typeface="ＭＳ Ｐゴシック" charset="0"/>
              </a:rPr>
              <a:t>Monitor bioassay status to find errors</a:t>
            </a:r>
          </a:p>
          <a:p>
            <a:pPr lvl="1">
              <a:lnSpc>
                <a:spcPct val="90000"/>
              </a:lnSpc>
            </a:pPr>
            <a:r>
              <a:rPr lang="en-US" altLang="zh-CN">
                <a:latin typeface="Arial" charset="0"/>
                <a:ea typeface="ＭＳ Ｐゴシック" charset="0"/>
                <a:cs typeface="Arial" charset="0"/>
              </a:rPr>
              <a:t>Parameters for monitoring: volume of product droplet, sample concentration, </a:t>
            </a:r>
            <a:r>
              <a:rPr lang="en-US" altLang="zh-CN" i="1">
                <a:latin typeface="Arial" charset="0"/>
                <a:ea typeface="ＭＳ Ｐゴシック" charset="0"/>
                <a:cs typeface="Arial" charset="0"/>
              </a:rPr>
              <a:t>others</a:t>
            </a:r>
            <a:r>
              <a:rPr lang="en-US" altLang="zh-CN">
                <a:latin typeface="Arial" charset="0"/>
                <a:ea typeface="ＭＳ Ｐゴシック" charset="0"/>
                <a:cs typeface="Arial" charset="0"/>
              </a:rPr>
              <a:t>?</a:t>
            </a:r>
            <a:r>
              <a:rPr lang="en-US" altLang="zh-CN">
                <a:latin typeface="Arial" charset="0"/>
                <a:ea typeface="ＭＳ Ｐゴシック" charset="0"/>
              </a:rPr>
              <a:t> </a:t>
            </a:r>
          </a:p>
          <a:p>
            <a:pPr>
              <a:lnSpc>
                <a:spcPct val="90000"/>
              </a:lnSpc>
            </a:pPr>
            <a:r>
              <a:rPr lang="en-US" altLang="zh-CN">
                <a:latin typeface="Arial" charset="0"/>
                <a:ea typeface="ＭＳ Ｐゴシック" charset="0"/>
                <a:cs typeface="Arial" charset="0"/>
              </a:rPr>
              <a:t>Correct errors as soon as possible </a:t>
            </a:r>
          </a:p>
          <a:p>
            <a:pPr lvl="1">
              <a:lnSpc>
                <a:spcPct val="90000"/>
              </a:lnSpc>
            </a:pPr>
            <a:r>
              <a:rPr lang="en-US" altLang="zh-CN">
                <a:latin typeface="Arial" charset="0"/>
                <a:ea typeface="ＭＳ Ｐゴシック" charset="0"/>
                <a:cs typeface="Arial" charset="0"/>
              </a:rPr>
              <a:t>Re-execute only the erroneous part of bioassay</a:t>
            </a:r>
          </a:p>
          <a:p>
            <a:pPr>
              <a:lnSpc>
                <a:spcPct val="90000"/>
              </a:lnSpc>
            </a:pPr>
            <a:r>
              <a:rPr lang="en-US" altLang="zh-CN">
                <a:latin typeface="Arial" charset="0"/>
                <a:ea typeface="ＭＳ Ｐゴシック" charset="0"/>
                <a:cs typeface="ＭＳ Ｐゴシック" charset="0"/>
              </a:rPr>
              <a:t>Drawback of current synthesis tools</a:t>
            </a:r>
            <a:r>
              <a:rPr lang="en-US" altLang="zh-CN" sz="2800" b="1">
                <a:solidFill>
                  <a:srgbClr val="00CC00"/>
                </a:solidFill>
                <a:latin typeface="Arial" charset="0"/>
                <a:ea typeface="ＭＳ Ｐゴシック" charset="0"/>
                <a:cs typeface="ＭＳ Ｐゴシック" charset="0"/>
              </a:rPr>
              <a:t> </a:t>
            </a:r>
          </a:p>
          <a:p>
            <a:pPr lvl="1">
              <a:lnSpc>
                <a:spcPct val="90000"/>
              </a:lnSpc>
            </a:pPr>
            <a:r>
              <a:rPr lang="en-US" altLang="zh-CN">
                <a:latin typeface="Arial" charset="0"/>
                <a:ea typeface="ＭＳ Ｐゴシック" charset="0"/>
              </a:rPr>
              <a:t>Only provide a “data path”, no control or feedback mechanism</a:t>
            </a:r>
          </a:p>
          <a:p>
            <a:pPr lvl="1">
              <a:lnSpc>
                <a:spcPct val="90000"/>
              </a:lnSpc>
            </a:pPr>
            <a:r>
              <a:rPr lang="en-US" altLang="zh-CN">
                <a:latin typeface="Arial" charset="0"/>
                <a:ea typeface="ＭＳ Ｐゴシック" charset="0"/>
              </a:rPr>
              <a:t>Monitor bioassay result at the end and re-execute the entire assay to correct errors</a:t>
            </a:r>
            <a:endParaRPr lang="en-US" altLang="zh-CN" sz="3200">
              <a:latin typeface="Arial" charset="0"/>
              <a:ea typeface="ＭＳ Ｐゴシック" charset="0"/>
            </a:endParaRPr>
          </a:p>
        </p:txBody>
      </p:sp>
      <p:sp>
        <p:nvSpPr>
          <p:cNvPr id="1508359" name="Rectangle 7"/>
          <p:cNvSpPr>
            <a:spLocks noGrp="1" noRot="1" noChangeArrowheads="1"/>
          </p:cNvSpPr>
          <p:nvPr>
            <p:ph type="title" idx="4294967295"/>
          </p:nvPr>
        </p:nvSpPr>
        <p:spPr>
          <a:xfrm>
            <a:off x="166688" y="304800"/>
            <a:ext cx="8748712" cy="609600"/>
          </a:xfrm>
        </p:spPr>
        <p:txBody>
          <a:bodyPr/>
          <a:lstStyle/>
          <a:p>
            <a:r>
              <a:rPr lang="en-US" altLang="ja-JP">
                <a:latin typeface="Arial" charset="0"/>
                <a:ea typeface="ＭＳ Ｐゴシック" charset="0"/>
                <a:cs typeface="ＭＳ Ｐゴシック" charset="0"/>
              </a:rPr>
              <a:t>Motivation for Error Recovery</a:t>
            </a:r>
          </a:p>
        </p:txBody>
      </p:sp>
      <p:sp>
        <p:nvSpPr>
          <p:cNvPr id="1569798" name="Rectangle 6"/>
          <p:cNvSpPr>
            <a:spLocks noChangeArrowheads="1"/>
          </p:cNvSpPr>
          <p:nvPr/>
        </p:nvSpPr>
        <p:spPr bwMode="auto">
          <a:xfrm>
            <a:off x="4419600" y="5257800"/>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0</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19" name="Oval 5"/>
          <p:cNvSpPr>
            <a:spLocks noChangeArrowheads="1"/>
          </p:cNvSpPr>
          <p:nvPr/>
        </p:nvSpPr>
        <p:spPr bwMode="auto">
          <a:xfrm>
            <a:off x="5715000" y="5029200"/>
            <a:ext cx="533400" cy="500063"/>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2" name="Rectangle 6"/>
          <p:cNvSpPr>
            <a:spLocks noChangeArrowheads="1"/>
          </p:cNvSpPr>
          <p:nvPr/>
        </p:nvSpPr>
        <p:spPr bwMode="auto">
          <a:xfrm>
            <a:off x="5791200" y="5138738"/>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1</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21" name="Oval 5"/>
          <p:cNvSpPr>
            <a:spLocks noChangeArrowheads="1"/>
          </p:cNvSpPr>
          <p:nvPr/>
        </p:nvSpPr>
        <p:spPr bwMode="auto">
          <a:xfrm>
            <a:off x="7086600" y="5486400"/>
            <a:ext cx="533400" cy="500063"/>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3" name="Rectangle 6"/>
          <p:cNvSpPr>
            <a:spLocks noChangeArrowheads="1"/>
          </p:cNvSpPr>
          <p:nvPr/>
        </p:nvSpPr>
        <p:spPr bwMode="auto">
          <a:xfrm>
            <a:off x="7162800" y="5595938"/>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2</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23" name="Line 16"/>
          <p:cNvSpPr>
            <a:spLocks noChangeShapeType="1"/>
          </p:cNvSpPr>
          <p:nvPr/>
        </p:nvSpPr>
        <p:spPr bwMode="auto">
          <a:xfrm flipV="1">
            <a:off x="4876800" y="5334000"/>
            <a:ext cx="8382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64524" name="Line 16"/>
          <p:cNvSpPr>
            <a:spLocks noChangeShapeType="1"/>
          </p:cNvSpPr>
          <p:nvPr/>
        </p:nvSpPr>
        <p:spPr bwMode="auto">
          <a:xfrm>
            <a:off x="6248400" y="5410200"/>
            <a:ext cx="8382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4" name="Rectangle 6"/>
          <p:cNvSpPr>
            <a:spLocks noChangeArrowheads="1"/>
          </p:cNvSpPr>
          <p:nvPr/>
        </p:nvSpPr>
        <p:spPr bwMode="auto">
          <a:xfrm>
            <a:off x="6019800" y="4343400"/>
            <a:ext cx="1066800" cy="581025"/>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9103B3"/>
                </a:solidFill>
                <a:latin typeface="Arial" charset="0"/>
                <a:ea typeface="ＭＳ Ｐゴシック" charset="0"/>
                <a:cs typeface="ＭＳ Ｐゴシック" charset="0"/>
              </a:rPr>
              <a:t>Error detected</a:t>
            </a:r>
            <a:r>
              <a:rPr lang="en-US" altLang="zh-CN"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4526" name="Freeform 19"/>
          <p:cNvSpPr>
            <a:spLocks/>
          </p:cNvSpPr>
          <p:nvPr/>
        </p:nvSpPr>
        <p:spPr bwMode="auto">
          <a:xfrm>
            <a:off x="4876800" y="4572000"/>
            <a:ext cx="1384300" cy="635000"/>
          </a:xfrm>
          <a:custGeom>
            <a:avLst/>
            <a:gdLst>
              <a:gd name="T0" fmla="*/ 2147483647 w 872"/>
              <a:gd name="T1" fmla="*/ 2147483647 h 400"/>
              <a:gd name="T2" fmla="*/ 2147483647 w 872"/>
              <a:gd name="T3" fmla="*/ 2147483647 h 400"/>
              <a:gd name="T4" fmla="*/ 2147483647 w 872"/>
              <a:gd name="T5" fmla="*/ 2147483647 h 400"/>
              <a:gd name="T6" fmla="*/ 2147483647 w 872"/>
              <a:gd name="T7" fmla="*/ 2147483647 h 400"/>
              <a:gd name="T8" fmla="*/ 0 60000 65536"/>
              <a:gd name="T9" fmla="*/ 0 60000 65536"/>
              <a:gd name="T10" fmla="*/ 0 60000 65536"/>
              <a:gd name="T11" fmla="*/ 0 60000 65536"/>
              <a:gd name="T12" fmla="*/ 0 w 872"/>
              <a:gd name="T13" fmla="*/ 0 h 400"/>
              <a:gd name="T14" fmla="*/ 872 w 872"/>
              <a:gd name="T15" fmla="*/ 400 h 400"/>
            </a:gdLst>
            <a:ahLst/>
            <a:cxnLst>
              <a:cxn ang="T8">
                <a:pos x="T0" y="T1"/>
              </a:cxn>
              <a:cxn ang="T9">
                <a:pos x="T2" y="T3"/>
              </a:cxn>
              <a:cxn ang="T10">
                <a:pos x="T4" y="T5"/>
              </a:cxn>
              <a:cxn ang="T11">
                <a:pos x="T6" y="T7"/>
              </a:cxn>
            </a:cxnLst>
            <a:rect l="T12" t="T13" r="T14" b="T15"/>
            <a:pathLst>
              <a:path w="872" h="400">
                <a:moveTo>
                  <a:pt x="872" y="352"/>
                </a:moveTo>
                <a:cubicBezTo>
                  <a:pt x="800" y="192"/>
                  <a:pt x="728" y="32"/>
                  <a:pt x="584" y="16"/>
                </a:cubicBezTo>
                <a:cubicBezTo>
                  <a:pt x="440" y="0"/>
                  <a:pt x="16" y="192"/>
                  <a:pt x="8" y="256"/>
                </a:cubicBezTo>
                <a:cubicBezTo>
                  <a:pt x="0" y="320"/>
                  <a:pt x="448" y="376"/>
                  <a:pt x="536" y="40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5" name="Rectangle 6"/>
          <p:cNvSpPr>
            <a:spLocks noChangeArrowheads="1"/>
          </p:cNvSpPr>
          <p:nvPr/>
        </p:nvSpPr>
        <p:spPr bwMode="auto">
          <a:xfrm>
            <a:off x="4724400" y="5530850"/>
            <a:ext cx="10668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9103B3"/>
                </a:solidFill>
                <a:latin typeface="Arial" charset="0"/>
                <a:ea typeface="ＭＳ Ｐゴシック" charset="0"/>
                <a:cs typeface="ＭＳ Ｐゴシック" charset="0"/>
              </a:rPr>
              <a:t>No error </a:t>
            </a:r>
            <a:endParaRPr lang="zh-CN" altLang="en-US"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6" name="Rectangle 6"/>
          <p:cNvSpPr>
            <a:spLocks noChangeArrowheads="1"/>
          </p:cNvSpPr>
          <p:nvPr/>
        </p:nvSpPr>
        <p:spPr bwMode="auto">
          <a:xfrm>
            <a:off x="6248400" y="5149850"/>
            <a:ext cx="10668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9103B3"/>
                </a:solidFill>
                <a:latin typeface="Arial" charset="0"/>
                <a:ea typeface="ＭＳ Ｐゴシック" charset="0"/>
                <a:cs typeface="ＭＳ Ｐゴシック" charset="0"/>
              </a:rPr>
              <a:t>No error </a:t>
            </a:r>
            <a:endParaRPr lang="zh-CN" altLang="en-US" sz="1600" smtClean="0">
              <a:solidFill>
                <a:srgbClr val="9103B3"/>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567763" name="Rectangle 19"/>
          <p:cNvSpPr>
            <a:spLocks noChangeArrowheads="1"/>
          </p:cNvSpPr>
          <p:nvPr/>
        </p:nvSpPr>
        <p:spPr bwMode="auto">
          <a:xfrm>
            <a:off x="533400" y="5073650"/>
            <a:ext cx="3505200" cy="708025"/>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smtClean="0">
                <a:solidFill>
                  <a:srgbClr val="000000"/>
                </a:solidFill>
                <a:latin typeface="Arial" charset="0"/>
                <a:ea typeface="ＭＳ Ｐゴシック" charset="0"/>
                <a:cs typeface="ＭＳ Ｐゴシック" charset="0"/>
              </a:rPr>
              <a:t> </a:t>
            </a:r>
            <a:r>
              <a:rPr lang="en-US" altLang="zh-CN" sz="2000" smtClean="0">
                <a:solidFill>
                  <a:srgbClr val="000000"/>
                </a:solidFill>
                <a:latin typeface="Arial" charset="0"/>
                <a:ea typeface="ＭＳ Ｐゴシック" charset="0"/>
                <a:cs typeface="ＭＳ Ｐゴシック" charset="0"/>
              </a:rPr>
              <a:t>Need control-path design for error detection and recovery</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1389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4"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5D9023B9-62DC-1746-AE63-32DB4F192B4B}"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79</a:t>
            </a:fld>
            <a:endParaRPr lang="en-US" altLang="zh-CN" smtClean="0">
              <a:solidFill>
                <a:srgbClr val="000000"/>
              </a:solidFill>
              <a:ea typeface="宋体" charset="0"/>
              <a:cs typeface="宋体" charset="0"/>
            </a:endParaRPr>
          </a:p>
        </p:txBody>
      </p:sp>
      <p:sp>
        <p:nvSpPr>
          <p:cNvPr id="1441794" name="Rectangle 2"/>
          <p:cNvSpPr>
            <a:spLocks noGrp="1" noRot="1" noChangeArrowheads="1"/>
          </p:cNvSpPr>
          <p:nvPr>
            <p:ph type="title" idx="4294967295"/>
          </p:nvPr>
        </p:nvSpPr>
        <p:spPr>
          <a:xfrm>
            <a:off x="685800" y="228600"/>
            <a:ext cx="7772400" cy="1143000"/>
          </a:xfrm>
        </p:spPr>
        <p:txBody>
          <a:bodyPr/>
          <a:lstStyle/>
          <a:p>
            <a:r>
              <a:rPr lang="en-US" altLang="zh-CN" sz="4000">
                <a:latin typeface="Arial" charset="0"/>
                <a:ea typeface="ＭＳ Ｐゴシック" charset="0"/>
                <a:cs typeface="ＭＳ Ｐゴシック" charset="0"/>
              </a:rPr>
              <a:t>Droplet Detection Mechanisms</a:t>
            </a:r>
            <a:endParaRPr lang="en-US" altLang="ja-JP" sz="4000">
              <a:latin typeface="Arial" charset="0"/>
              <a:ea typeface="ＭＳ Ｐゴシック" charset="0"/>
              <a:cs typeface="ＭＳ Ｐゴシック" charset="0"/>
            </a:endParaRPr>
          </a:p>
        </p:txBody>
      </p:sp>
      <p:graphicFrame>
        <p:nvGraphicFramePr>
          <p:cNvPr id="66562" name="Object 2"/>
          <p:cNvGraphicFramePr>
            <a:graphicFrameLocks noGrp="1" noChangeAspect="1"/>
          </p:cNvGraphicFramePr>
          <p:nvPr>
            <p:ph sz="half" idx="4294967295"/>
          </p:nvPr>
        </p:nvGraphicFramePr>
        <p:xfrm>
          <a:off x="457200" y="3124200"/>
          <a:ext cx="3549650" cy="2424113"/>
        </p:xfrm>
        <a:graphic>
          <a:graphicData uri="http://schemas.openxmlformats.org/presentationml/2006/ole">
            <mc:AlternateContent xmlns:mc="http://schemas.openxmlformats.org/markup-compatibility/2006">
              <mc:Choice xmlns:v="urn:schemas-microsoft-com:vml" Requires="v">
                <p:oleObj spid="_x0000_s66585" name="Bitmap Image" r:id="rId4" imgW="2666667" imgH="1752381" progId="Paint.Picture">
                  <p:embed/>
                </p:oleObj>
              </mc:Choice>
              <mc:Fallback>
                <p:oleObj name="Bitmap Image" r:id="rId4" imgW="2666667" imgH="175238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124200"/>
                        <a:ext cx="3549650" cy="24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563" name="Object 3"/>
          <p:cNvGraphicFramePr>
            <a:graphicFrameLocks noGrp="1" noChangeAspect="1"/>
          </p:cNvGraphicFramePr>
          <p:nvPr>
            <p:ph sz="half" idx="4294967295"/>
          </p:nvPr>
        </p:nvGraphicFramePr>
        <p:xfrm>
          <a:off x="4648200" y="3810000"/>
          <a:ext cx="3657600" cy="1939925"/>
        </p:xfrm>
        <a:graphic>
          <a:graphicData uri="http://schemas.openxmlformats.org/presentationml/2006/ole">
            <mc:AlternateContent xmlns:mc="http://schemas.openxmlformats.org/markup-compatibility/2006">
              <mc:Choice xmlns:v="urn:schemas-microsoft-com:vml" Requires="v">
                <p:oleObj spid="_x0000_s66586" name="Bitmap Image" r:id="rId6" imgW="5282074" imgH="2799211" progId="Paint.Picture">
                  <p:embed/>
                </p:oleObj>
              </mc:Choice>
              <mc:Fallback>
                <p:oleObj name="Bitmap Image" r:id="rId6" imgW="5282074" imgH="2799211"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810000"/>
                        <a:ext cx="36576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6" name="Rectangle 6"/>
          <p:cNvSpPr>
            <a:spLocks noChangeArrowheads="1"/>
          </p:cNvSpPr>
          <p:nvPr/>
        </p:nvSpPr>
        <p:spPr bwMode="auto">
          <a:xfrm>
            <a:off x="381000" y="914400"/>
            <a:ext cx="4495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lnSpc>
                <a:spcPct val="90000"/>
              </a:lnSpc>
              <a:spcBef>
                <a:spcPct val="20000"/>
              </a:spcBef>
              <a:spcAft>
                <a:spcPct val="0"/>
              </a:spcAft>
              <a:buClr>
                <a:srgbClr val="009999"/>
              </a:buClr>
              <a:buSzPct val="70000"/>
              <a:buFont typeface="Wingdings" charset="0"/>
              <a:buChar char="n"/>
            </a:pPr>
            <a:endParaRPr lang="en-US" altLang="zh-CN" sz="2400" smtClean="0">
              <a:solidFill>
                <a:srgbClr val="000000"/>
              </a:solidFill>
              <a:latin typeface="Arial" charset="0"/>
              <a:ea typeface="ＭＳ Ｐゴシック" charset="0"/>
              <a:cs typeface="ＭＳ Ｐゴシック" charset="0"/>
            </a:endParaRPr>
          </a:p>
          <a:p>
            <a:pPr marL="342900" indent="-342900" defTabSz="914400" fontAlgn="base">
              <a:lnSpc>
                <a:spcPct val="90000"/>
              </a:lnSpc>
              <a:spcBef>
                <a:spcPct val="20000"/>
              </a:spcBef>
              <a:spcAft>
                <a:spcPct val="0"/>
              </a:spcAft>
              <a:buClr>
                <a:srgbClr val="009999"/>
              </a:buClr>
              <a:buSzPct val="70000"/>
              <a:buFont typeface="Wingdings" charset="0"/>
              <a:buChar char="n"/>
            </a:pPr>
            <a:r>
              <a:rPr lang="en-US" altLang="zh-CN" sz="2400" smtClean="0">
                <a:solidFill>
                  <a:srgbClr val="000000"/>
                </a:solidFill>
                <a:latin typeface="Arial" charset="0"/>
                <a:ea typeface="ＭＳ Ｐゴシック" charset="0"/>
                <a:cs typeface="ＭＳ Ｐゴシック" charset="0"/>
              </a:rPr>
              <a:t>Capacitive-sensing circuit for volumetric test</a:t>
            </a:r>
          </a:p>
          <a:p>
            <a:pPr marL="342900" indent="-342900" defTabSz="914400" fontAlgn="base">
              <a:lnSpc>
                <a:spcPct val="90000"/>
              </a:lnSpc>
              <a:spcBef>
                <a:spcPct val="20000"/>
              </a:spcBef>
              <a:spcAft>
                <a:spcPct val="0"/>
              </a:spcAft>
              <a:buClr>
                <a:srgbClr val="009999"/>
              </a:buClr>
              <a:buSzPct val="70000"/>
              <a:buFont typeface="Wingdings" charset="0"/>
              <a:buChar char="n"/>
            </a:pPr>
            <a:r>
              <a:rPr lang="en-US" altLang="zh-CN" sz="2400" smtClean="0">
                <a:solidFill>
                  <a:srgbClr val="000000"/>
                </a:solidFill>
                <a:latin typeface="Arial" charset="0"/>
                <a:ea typeface="ＭＳ Ｐゴシック" charset="0"/>
                <a:cs typeface="ＭＳ Ｐゴシック" charset="0"/>
              </a:rPr>
              <a:t>Optical detection for concentration test</a:t>
            </a:r>
            <a:endParaRPr lang="en-US" altLang="zh-CN" sz="2000" smtClean="0">
              <a:solidFill>
                <a:srgbClr val="000000"/>
              </a:solidFill>
              <a:latin typeface="Arial" charset="0"/>
              <a:ea typeface="ＭＳ Ｐゴシック" charset="0"/>
              <a:cs typeface="ＭＳ Ｐゴシック" charset="0"/>
            </a:endParaRPr>
          </a:p>
        </p:txBody>
      </p:sp>
      <p:sp>
        <p:nvSpPr>
          <p:cNvPr id="66567" name="Rectangle 7"/>
          <p:cNvSpPr>
            <a:spLocks noChangeArrowheads="1"/>
          </p:cNvSpPr>
          <p:nvPr/>
        </p:nvSpPr>
        <p:spPr bwMode="auto">
          <a:xfrm>
            <a:off x="625475" y="5486400"/>
            <a:ext cx="322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altLang="zh-CN" sz="2000" smtClean="0">
                <a:solidFill>
                  <a:srgbClr val="9103B3"/>
                </a:solidFill>
                <a:latin typeface="Arial" charset="0"/>
                <a:ea typeface="ＭＳ Ｐゴシック" charset="0"/>
                <a:cs typeface="ＭＳ Ｐゴシック" charset="0"/>
                <a:sym typeface="Symbol" charset="0"/>
              </a:rPr>
              <a:t>Capacitive-sensing circuit</a:t>
            </a:r>
          </a:p>
          <a:p>
            <a:pPr algn="ctr" defTabSz="914400" fontAlgn="base">
              <a:spcBef>
                <a:spcPct val="0"/>
              </a:spcBef>
              <a:spcAft>
                <a:spcPct val="0"/>
              </a:spcAft>
            </a:pPr>
            <a:r>
              <a:rPr lang="en-US" altLang="zh-CN" sz="1600" smtClean="0">
                <a:solidFill>
                  <a:srgbClr val="000000"/>
                </a:solidFill>
                <a:latin typeface="Arial" charset="0"/>
                <a:ea typeface="ＭＳ Ｐゴシック" charset="0"/>
                <a:cs typeface="ＭＳ Ｐゴシック" charset="0"/>
                <a:sym typeface="Symbol" charset="0"/>
              </a:rPr>
              <a:t>(M. G. Pollack, PhD Thesis 2001)</a:t>
            </a:r>
            <a:endParaRPr lang="zh-CN" altLang="en-US" sz="1600" smtClean="0">
              <a:solidFill>
                <a:srgbClr val="000000"/>
              </a:solidFill>
              <a:latin typeface="Arial" charset="0"/>
              <a:ea typeface="宋体" charset="0"/>
              <a:cs typeface="宋体" charset="0"/>
              <a:sym typeface="Symbol" charset="0"/>
            </a:endParaRPr>
          </a:p>
        </p:txBody>
      </p:sp>
      <p:sp>
        <p:nvSpPr>
          <p:cNvPr id="66568" name="Rectangle 8"/>
          <p:cNvSpPr>
            <a:spLocks noChangeArrowheads="1"/>
          </p:cNvSpPr>
          <p:nvPr/>
        </p:nvSpPr>
        <p:spPr bwMode="auto">
          <a:xfrm>
            <a:off x="3886200" y="556260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2000" smtClean="0">
                <a:solidFill>
                  <a:srgbClr val="9103B3"/>
                </a:solidFill>
                <a:latin typeface="Arial" charset="0"/>
                <a:ea typeface="ＭＳ Ｐゴシック" charset="0"/>
                <a:cs typeface="ＭＳ Ｐゴシック" charset="0"/>
                <a:sym typeface="Symbol" charset="0"/>
              </a:rPr>
              <a:t>Photo-diode detector </a:t>
            </a:r>
            <a:r>
              <a:rPr lang="en-US" altLang="zh-CN" sz="1600" smtClean="0">
                <a:solidFill>
                  <a:srgbClr val="000000"/>
                </a:solidFill>
                <a:latin typeface="Arial" charset="0"/>
                <a:ea typeface="ＭＳ Ｐゴシック" charset="0"/>
                <a:cs typeface="ＭＳ Ｐゴシック" charset="0"/>
                <a:sym typeface="Symbol" charset="0"/>
              </a:rPr>
              <a:t>(Srinivasan et al., MicroTAS’03)</a:t>
            </a:r>
          </a:p>
        </p:txBody>
      </p:sp>
      <p:pic>
        <p:nvPicPr>
          <p:cNvPr id="6656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1066800"/>
            <a:ext cx="26670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6570" name="Rectangle 8"/>
          <p:cNvSpPr>
            <a:spLocks noChangeArrowheads="1"/>
          </p:cNvSpPr>
          <p:nvPr/>
        </p:nvSpPr>
        <p:spPr bwMode="auto">
          <a:xfrm>
            <a:off x="4114800" y="3048000"/>
            <a:ext cx="480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2000" smtClean="0">
                <a:solidFill>
                  <a:srgbClr val="9103B3"/>
                </a:solidFill>
                <a:latin typeface="Arial" charset="0"/>
                <a:ea typeface="ＭＳ Ｐゴシック" charset="0"/>
                <a:cs typeface="ＭＳ Ｐゴシック" charset="0"/>
                <a:sym typeface="Symbol" charset="0"/>
              </a:rPr>
              <a:t>Thin-film MSM detector </a:t>
            </a:r>
            <a:r>
              <a:rPr lang="en-US" altLang="zh-CN" sz="1600" smtClean="0">
                <a:solidFill>
                  <a:srgbClr val="000000"/>
                </a:solidFill>
                <a:latin typeface="Arial" charset="0"/>
                <a:ea typeface="ＭＳ Ｐゴシック" charset="0"/>
                <a:cs typeface="ＭＳ Ｐゴシック" charset="0"/>
                <a:sym typeface="Symbol" charset="0"/>
              </a:rPr>
              <a:t>(S.-W. Seo, PhD Thesis 2003)</a:t>
            </a:r>
          </a:p>
        </p:txBody>
      </p:sp>
    </p:spTree>
    <p:extLst>
      <p:ext uri="{BB962C8B-B14F-4D97-AF65-F5344CB8AC3E}">
        <p14:creationId xmlns:p14="http://schemas.microsoft.com/office/powerpoint/2010/main" val="20166743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Mixing</a:t>
            </a:r>
            <a:endParaRPr lang="en-US" dirty="0"/>
          </a:p>
        </p:txBody>
      </p:sp>
      <p:sp>
        <p:nvSpPr>
          <p:cNvPr id="3" name="Content Placeholder 2"/>
          <p:cNvSpPr>
            <a:spLocks noGrp="1"/>
          </p:cNvSpPr>
          <p:nvPr>
            <p:ph idx="1"/>
          </p:nvPr>
        </p:nvSpPr>
        <p:spPr/>
        <p:txBody>
          <a:bodyPr/>
          <a:lstStyle/>
          <a:p>
            <a:r>
              <a:rPr lang="en-US" dirty="0"/>
              <a:t>Droplets can move anywhere</a:t>
            </a:r>
          </a:p>
          <a:p>
            <a:endParaRPr lang="en-US" dirty="0"/>
          </a:p>
          <a:p>
            <a:r>
              <a:rPr lang="en-US" dirty="0"/>
              <a:t>Fixed area: </a:t>
            </a:r>
            <a:br>
              <a:rPr lang="en-US" dirty="0"/>
            </a:br>
            <a:r>
              <a:rPr lang="en-US" b="1" dirty="0"/>
              <a:t>module-based</a:t>
            </a:r>
            <a:r>
              <a:rPr lang="en-US" dirty="0"/>
              <a:t> </a:t>
            </a:r>
            <a:r>
              <a:rPr lang="en-US" dirty="0" smtClean="0"/>
              <a:t/>
            </a:r>
            <a:br>
              <a:rPr lang="en-US" dirty="0" smtClean="0"/>
            </a:br>
            <a:r>
              <a:rPr lang="en-US" dirty="0" smtClean="0"/>
              <a:t>operation execution</a:t>
            </a:r>
            <a:endParaRPr lang="en-US" dirty="0"/>
          </a:p>
          <a:p>
            <a:endParaRPr lang="en-US" dirty="0"/>
          </a:p>
          <a:p>
            <a:r>
              <a:rPr lang="en-US" dirty="0"/>
              <a:t>Unconstrained:</a:t>
            </a:r>
            <a:br>
              <a:rPr lang="en-US" dirty="0"/>
            </a:br>
            <a:r>
              <a:rPr lang="en-US" b="1" dirty="0"/>
              <a:t>routing-based</a:t>
            </a:r>
            <a:br>
              <a:rPr lang="en-US" b="1" dirty="0"/>
            </a:br>
            <a:r>
              <a:rPr lang="en-US" dirty="0" smtClean="0"/>
              <a:t>operation execution</a:t>
            </a:r>
            <a:endParaRPr lang="en-US" dirty="0"/>
          </a:p>
          <a:p>
            <a:endParaRPr lang="en-US" dirty="0"/>
          </a:p>
        </p:txBody>
      </p:sp>
      <p:pic>
        <p:nvPicPr>
          <p:cNvPr id="6" name="Mixing.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3720150" y="1988840"/>
            <a:ext cx="5029200" cy="3771900"/>
          </a:xfrm>
          <a:prstGeom prst="rect">
            <a:avLst/>
          </a:prstGeom>
        </p:spPr>
      </p:pic>
    </p:spTree>
    <p:extLst>
      <p:ext uri="{BB962C8B-B14F-4D97-AF65-F5344CB8AC3E}">
        <p14:creationId xmlns:p14="http://schemas.microsoft.com/office/powerpoint/2010/main" val="7721221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Fault-tolerant graph: </a:t>
            </a:r>
            <a:br>
              <a:rPr lang="en-US" dirty="0" smtClean="0"/>
            </a:br>
            <a:r>
              <a:rPr lang="en-US" dirty="0" smtClean="0"/>
              <a:t>captures fault scenarios due to split operations</a:t>
            </a:r>
            <a:endParaRPr lang="en-US" dirty="0"/>
          </a:p>
        </p:txBody>
      </p:sp>
      <p:sp>
        <p:nvSpPr>
          <p:cNvPr id="6" name="Content Placeholder 5"/>
          <p:cNvSpPr>
            <a:spLocks noGrp="1"/>
          </p:cNvSpPr>
          <p:nvPr>
            <p:ph sz="half" idx="1"/>
          </p:nvPr>
        </p:nvSpPr>
        <p:spPr>
          <a:xfrm>
            <a:off x="251520" y="4941168"/>
            <a:ext cx="5256584" cy="1728192"/>
          </a:xfrm>
        </p:spPr>
        <p:txBody>
          <a:bodyPr/>
          <a:lstStyle/>
          <a:p>
            <a:r>
              <a:rPr lang="en-US" sz="1800" dirty="0" smtClean="0"/>
              <a:t>A sensing operation is introduced after each split</a:t>
            </a:r>
          </a:p>
          <a:p>
            <a:r>
              <a:rPr lang="en-US" sz="1800" dirty="0" smtClean="0"/>
              <a:t>If the split was OK, the graph continues</a:t>
            </a:r>
          </a:p>
          <a:p>
            <a:r>
              <a:rPr lang="en-US" sz="1800" dirty="0" smtClean="0"/>
              <a:t>If the split was NOT OK, we retry: insert a merge operation followed by another split</a:t>
            </a:r>
          </a:p>
          <a:p>
            <a:pPr marL="182563" indent="0">
              <a:buNone/>
            </a:pPr>
            <a:r>
              <a:rPr lang="en-US" sz="1800" dirty="0" smtClean="0">
                <a:solidFill>
                  <a:srgbClr val="636363"/>
                </a:solidFill>
              </a:rPr>
              <a:t>Assumption: at most two consecutive errors</a:t>
            </a:r>
            <a:endParaRPr lang="en-US" sz="1800" dirty="0">
              <a:solidFill>
                <a:srgbClr val="636363"/>
              </a:solidFill>
            </a:endParaRPr>
          </a:p>
        </p:txBody>
      </p:sp>
      <p:pic>
        <p:nvPicPr>
          <p:cNvPr id="3" name="Picture 2"/>
          <p:cNvPicPr>
            <a:picLocks noChangeAspect="1"/>
          </p:cNvPicPr>
          <p:nvPr/>
        </p:nvPicPr>
        <p:blipFill>
          <a:blip r:embed="rId2"/>
          <a:stretch>
            <a:fillRect/>
          </a:stretch>
        </p:blipFill>
        <p:spPr>
          <a:xfrm>
            <a:off x="467544" y="1052736"/>
            <a:ext cx="2232248" cy="3818805"/>
          </a:xfrm>
          <a:prstGeom prst="rect">
            <a:avLst/>
          </a:prstGeom>
        </p:spPr>
      </p:pic>
      <p:pic>
        <p:nvPicPr>
          <p:cNvPr id="4" name="Picture 3"/>
          <p:cNvPicPr>
            <a:picLocks noChangeAspect="1"/>
          </p:cNvPicPr>
          <p:nvPr/>
        </p:nvPicPr>
        <p:blipFill>
          <a:blip r:embed="rId3"/>
          <a:stretch>
            <a:fillRect/>
          </a:stretch>
        </p:blipFill>
        <p:spPr>
          <a:xfrm>
            <a:off x="4860032" y="934042"/>
            <a:ext cx="4126134" cy="5828666"/>
          </a:xfrm>
          <a:prstGeom prst="rect">
            <a:avLst/>
          </a:prstGeom>
        </p:spPr>
      </p:pic>
      <p:sp>
        <p:nvSpPr>
          <p:cNvPr id="5" name="Right Arrow 4"/>
          <p:cNvSpPr/>
          <p:nvPr/>
        </p:nvSpPr>
        <p:spPr bwMode="auto">
          <a:xfrm>
            <a:off x="3138160" y="1988840"/>
            <a:ext cx="1080120" cy="792088"/>
          </a:xfrm>
          <a:prstGeom prst="rightArrow">
            <a:avLst/>
          </a:prstGeom>
          <a:solidFill>
            <a:srgbClr val="969696"/>
          </a:solidFill>
          <a:ln w="9525" cap="flat" cmpd="sng" algn="ctr">
            <a:solidFill>
              <a:srgbClr val="9E9AC8"/>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charset="0"/>
              <a:ea typeface="ＭＳ Ｐゴシック" charset="-128"/>
              <a:cs typeface="ＭＳ Ｐゴシック" charset="-128"/>
            </a:endParaRPr>
          </a:p>
        </p:txBody>
      </p:sp>
    </p:spTree>
    <p:extLst>
      <p:ext uri="{BB962C8B-B14F-4D97-AF65-F5344CB8AC3E}">
        <p14:creationId xmlns:p14="http://schemas.microsoft.com/office/powerpoint/2010/main" val="1269592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Straightforward scheduling</a:t>
            </a:r>
            <a:endParaRPr lang="en-US" dirty="0"/>
          </a:p>
        </p:txBody>
      </p:sp>
      <p:sp>
        <p:nvSpPr>
          <p:cNvPr id="8" name="Content Placeholder 7"/>
          <p:cNvSpPr>
            <a:spLocks noGrp="1"/>
          </p:cNvSpPr>
          <p:nvPr>
            <p:ph idx="1"/>
          </p:nvPr>
        </p:nvSpPr>
        <p:spPr>
          <a:xfrm>
            <a:off x="350816" y="6093296"/>
            <a:ext cx="8424863" cy="432048"/>
          </a:xfrm>
        </p:spPr>
        <p:txBody>
          <a:bodyPr/>
          <a:lstStyle/>
          <a:p>
            <a:pPr marL="0" indent="0">
              <a:buNone/>
            </a:pPr>
            <a:r>
              <a:rPr lang="en-US" dirty="0" smtClean="0"/>
              <a:t>Adding </a:t>
            </a:r>
            <a:r>
              <a:rPr lang="en-US" dirty="0"/>
              <a:t>worst-case slack after each split to allow for recovery</a:t>
            </a:r>
          </a:p>
        </p:txBody>
      </p:sp>
      <p:pic>
        <p:nvPicPr>
          <p:cNvPr id="7" name="Picture 6"/>
          <p:cNvPicPr>
            <a:picLocks noChangeAspect="1"/>
          </p:cNvPicPr>
          <p:nvPr/>
        </p:nvPicPr>
        <p:blipFill>
          <a:blip r:embed="rId2"/>
          <a:stretch>
            <a:fillRect/>
          </a:stretch>
        </p:blipFill>
        <p:spPr>
          <a:xfrm>
            <a:off x="196909" y="1076252"/>
            <a:ext cx="7399427" cy="4814474"/>
          </a:xfrm>
          <a:prstGeom prst="rect">
            <a:avLst/>
          </a:prstGeom>
        </p:spPr>
      </p:pic>
    </p:spTree>
    <p:extLst>
      <p:ext uri="{BB962C8B-B14F-4D97-AF65-F5344CB8AC3E}">
        <p14:creationId xmlns:p14="http://schemas.microsoft.com/office/powerpoint/2010/main" val="122362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the fault-tolerant graph:</a:t>
            </a:r>
            <a:br>
              <a:rPr lang="en-US" dirty="0" smtClean="0"/>
            </a:br>
            <a:r>
              <a:rPr lang="en-US" dirty="0" smtClean="0"/>
              <a:t>backup schedules for fault scenarios</a:t>
            </a:r>
            <a:endParaRPr lang="en-US" dirty="0"/>
          </a:p>
        </p:txBody>
      </p:sp>
      <p:sp>
        <p:nvSpPr>
          <p:cNvPr id="3" name="Content Placeholder 2"/>
          <p:cNvSpPr>
            <a:spLocks noGrp="1"/>
          </p:cNvSpPr>
          <p:nvPr>
            <p:ph idx="1"/>
          </p:nvPr>
        </p:nvSpPr>
        <p:spPr>
          <a:xfrm>
            <a:off x="358775" y="6165304"/>
            <a:ext cx="8424863" cy="383704"/>
          </a:xfrm>
        </p:spPr>
        <p:txBody>
          <a:bodyPr/>
          <a:lstStyle/>
          <a:p>
            <a:pPr marL="0" indent="0">
              <a:buNone/>
            </a:pPr>
            <a:r>
              <a:rPr lang="en-US" dirty="0" smtClean="0"/>
              <a:t>Fault-tolerant schedule for two faults in O7</a:t>
            </a:r>
            <a:endParaRPr lang="en-US" dirty="0"/>
          </a:p>
        </p:txBody>
      </p:sp>
      <p:pic>
        <p:nvPicPr>
          <p:cNvPr id="4" name="Picture 3"/>
          <p:cNvPicPr>
            <a:picLocks noChangeAspect="1"/>
          </p:cNvPicPr>
          <p:nvPr/>
        </p:nvPicPr>
        <p:blipFill>
          <a:blip r:embed="rId2"/>
          <a:stretch>
            <a:fillRect/>
          </a:stretch>
        </p:blipFill>
        <p:spPr>
          <a:xfrm>
            <a:off x="286766" y="1078620"/>
            <a:ext cx="7165554" cy="4798652"/>
          </a:xfrm>
          <a:prstGeom prst="rect">
            <a:avLst/>
          </a:prstGeom>
        </p:spPr>
      </p:pic>
    </p:spTree>
    <p:extLst>
      <p:ext uri="{BB962C8B-B14F-4D97-AF65-F5344CB8AC3E}">
        <p14:creationId xmlns:p14="http://schemas.microsoft.com/office/powerpoint/2010/main" val="261014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Scheduling the fault-tolerant graph:</a:t>
            </a:r>
            <a:br>
              <a:rPr lang="en-US" dirty="0" smtClean="0"/>
            </a:br>
            <a:r>
              <a:rPr lang="en-US" dirty="0" smtClean="0"/>
              <a:t>backup schedules for fault scenarios</a:t>
            </a:r>
            <a:endParaRPr lang="en-US" dirty="0"/>
          </a:p>
        </p:txBody>
      </p:sp>
      <p:sp>
        <p:nvSpPr>
          <p:cNvPr id="3" name="Content Placeholder 2"/>
          <p:cNvSpPr>
            <a:spLocks noGrp="1"/>
          </p:cNvSpPr>
          <p:nvPr>
            <p:ph idx="1"/>
          </p:nvPr>
        </p:nvSpPr>
        <p:spPr>
          <a:xfrm>
            <a:off x="358775" y="6165304"/>
            <a:ext cx="8424863" cy="383704"/>
          </a:xfrm>
        </p:spPr>
        <p:txBody>
          <a:bodyPr/>
          <a:lstStyle/>
          <a:p>
            <a:pPr marL="0" indent="0">
              <a:buNone/>
            </a:pPr>
            <a:r>
              <a:rPr lang="en-US" dirty="0" smtClean="0"/>
              <a:t>Fault-tolerant schedule for faults in O4 and O7</a:t>
            </a:r>
            <a:endParaRPr lang="en-US" dirty="0"/>
          </a:p>
        </p:txBody>
      </p:sp>
      <p:pic>
        <p:nvPicPr>
          <p:cNvPr id="7" name="Picture 6"/>
          <p:cNvPicPr>
            <a:picLocks noChangeAspect="1"/>
          </p:cNvPicPr>
          <p:nvPr/>
        </p:nvPicPr>
        <p:blipFill>
          <a:blip r:embed="rId2"/>
          <a:stretch>
            <a:fillRect/>
          </a:stretch>
        </p:blipFill>
        <p:spPr>
          <a:xfrm>
            <a:off x="283592" y="1052736"/>
            <a:ext cx="7384752" cy="4912030"/>
          </a:xfrm>
          <a:prstGeom prst="rect">
            <a:avLst/>
          </a:prstGeom>
        </p:spPr>
      </p:pic>
    </p:spTree>
    <p:extLst>
      <p:ext uri="{BB962C8B-B14F-4D97-AF65-F5344CB8AC3E}">
        <p14:creationId xmlns:p14="http://schemas.microsoft.com/office/powerpoint/2010/main" val="37700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1DA5AE3E-777B-CE42-BB90-A8DAC078FBBF}"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84</a:t>
            </a:fld>
            <a:endParaRPr lang="en-US" altLang="zh-CN" smtClean="0">
              <a:solidFill>
                <a:srgbClr val="000000"/>
              </a:solidFill>
              <a:ea typeface="宋体" charset="0"/>
              <a:cs typeface="宋体" charset="0"/>
            </a:endParaRPr>
          </a:p>
        </p:txBody>
      </p:sp>
      <p:sp>
        <p:nvSpPr>
          <p:cNvPr id="1510402" name="Rectangle 2"/>
          <p:cNvSpPr>
            <a:spLocks noGrp="1" noRot="1" noChangeArrowheads="1"/>
          </p:cNvSpPr>
          <p:nvPr>
            <p:ph type="title" idx="4294967295"/>
          </p:nvPr>
        </p:nvSpPr>
        <p:spPr>
          <a:xfrm>
            <a:off x="533400" y="152400"/>
            <a:ext cx="8229600" cy="1143000"/>
          </a:xfrm>
        </p:spPr>
        <p:txBody>
          <a:bodyPr/>
          <a:lstStyle/>
          <a:p>
            <a:r>
              <a:rPr lang="en-US" altLang="zh-CN" sz="3200" dirty="0" smtClean="0">
                <a:latin typeface="Arial" charset="0"/>
                <a:ea typeface="MS PGothic" charset="0"/>
                <a:cs typeface="MS PGothic" charset="0"/>
              </a:rPr>
              <a:t>Another approach: Control</a:t>
            </a:r>
            <a:r>
              <a:rPr lang="en-US" altLang="zh-CN" sz="3200" dirty="0">
                <a:latin typeface="Arial" charset="0"/>
                <a:ea typeface="MS PGothic" charset="0"/>
                <a:cs typeface="MS PGothic" charset="0"/>
              </a:rPr>
              <a:t>-Path Design</a:t>
            </a:r>
          </a:p>
        </p:txBody>
      </p:sp>
      <p:sp>
        <p:nvSpPr>
          <p:cNvPr id="68612" name="Rectangle 3"/>
          <p:cNvSpPr>
            <a:spLocks noGrp="1" noChangeArrowheads="1"/>
          </p:cNvSpPr>
          <p:nvPr>
            <p:ph type="body" idx="4294967295"/>
          </p:nvPr>
        </p:nvSpPr>
        <p:spPr>
          <a:xfrm>
            <a:off x="304800" y="609600"/>
            <a:ext cx="8610600" cy="2895600"/>
          </a:xfrm>
          <a:noFill/>
        </p:spPr>
        <p:txBody>
          <a:bodyPr/>
          <a:lstStyle/>
          <a:p>
            <a:pPr>
              <a:lnSpc>
                <a:spcPct val="80000"/>
              </a:lnSpc>
            </a:pPr>
            <a:endParaRPr lang="en-US" altLang="zh-CN" sz="2000">
              <a:latin typeface="Arial" charset="0"/>
              <a:ea typeface="ＭＳ Ｐゴシック" charset="0"/>
              <a:cs typeface="ＭＳ Ｐゴシック" charset="0"/>
            </a:endParaRPr>
          </a:p>
          <a:p>
            <a:pPr>
              <a:lnSpc>
                <a:spcPct val="80000"/>
              </a:lnSpc>
            </a:pPr>
            <a:r>
              <a:rPr lang="en-US" altLang="zh-CN">
                <a:latin typeface="Arial" charset="0"/>
                <a:ea typeface="ＭＳ Ｐゴシック" charset="0"/>
                <a:cs typeface="ＭＳ Ｐゴシック" charset="0"/>
              </a:rPr>
              <a:t>Add </a:t>
            </a:r>
            <a:r>
              <a:rPr lang="en-US" altLang="zh-CN" i="1">
                <a:latin typeface="Arial" charset="0"/>
                <a:ea typeface="ＭＳ Ｐゴシック" charset="0"/>
                <a:cs typeface="ＭＳ Ｐゴシック" charset="0"/>
              </a:rPr>
              <a:t>checkpoints</a:t>
            </a:r>
            <a:r>
              <a:rPr lang="en-US" altLang="zh-CN">
                <a:latin typeface="Arial" charset="0"/>
                <a:ea typeface="ＭＳ Ｐゴシック" charset="0"/>
                <a:cs typeface="ＭＳ Ｐゴシック" charset="0"/>
              </a:rPr>
              <a:t> to monitor outcomes of fluidic operations</a:t>
            </a:r>
          </a:p>
          <a:p>
            <a:pPr lvl="1">
              <a:lnSpc>
                <a:spcPct val="80000"/>
              </a:lnSpc>
            </a:pPr>
            <a:r>
              <a:rPr lang="en-US" altLang="zh-CN">
                <a:latin typeface="Arial" charset="0"/>
                <a:ea typeface="ＭＳ Ｐゴシック" charset="0"/>
              </a:rPr>
              <a:t>Checkpoint: storage of the intermediate product droplet</a:t>
            </a:r>
          </a:p>
          <a:p>
            <a:pPr lvl="1">
              <a:lnSpc>
                <a:spcPct val="80000"/>
              </a:lnSpc>
            </a:pPr>
            <a:r>
              <a:rPr lang="en-US" altLang="zh-CN">
                <a:latin typeface="Arial" charset="0"/>
                <a:ea typeface="ＭＳ Ｐゴシック" charset="0"/>
                <a:cs typeface="Arial" charset="0"/>
              </a:rPr>
              <a:t>Add checkpoints based on error-propagation estimates</a:t>
            </a:r>
            <a:endParaRPr lang="en-US" altLang="zh-CN" sz="1800">
              <a:latin typeface="Arial" charset="0"/>
              <a:ea typeface="ＭＳ Ｐゴシック" charset="0"/>
            </a:endParaRPr>
          </a:p>
          <a:p>
            <a:pPr>
              <a:lnSpc>
                <a:spcPct val="80000"/>
              </a:lnSpc>
            </a:pPr>
            <a:r>
              <a:rPr lang="en-US" altLang="zh-CN">
                <a:latin typeface="Arial" charset="0"/>
                <a:ea typeface="ＭＳ Ｐゴシック" charset="0"/>
                <a:cs typeface="ＭＳ Ｐゴシック" charset="0"/>
              </a:rPr>
              <a:t>Assign each checkpoint a </a:t>
            </a:r>
            <a:r>
              <a:rPr lang="en-US" altLang="zh-CN" i="1">
                <a:latin typeface="Arial" charset="0"/>
                <a:ea typeface="ＭＳ Ｐゴシック" charset="0"/>
                <a:cs typeface="ＭＳ Ｐゴシック" charset="0"/>
              </a:rPr>
              <a:t>re-execution subroutine</a:t>
            </a:r>
          </a:p>
          <a:p>
            <a:pPr lvl="1">
              <a:lnSpc>
                <a:spcPct val="80000"/>
              </a:lnSpc>
            </a:pPr>
            <a:r>
              <a:rPr lang="en-US" altLang="zh-CN">
                <a:latin typeface="Arial" charset="0"/>
                <a:ea typeface="ＭＳ Ｐゴシック" charset="0"/>
              </a:rPr>
              <a:t>Subroutine: fluidic operations between checkpoints </a:t>
            </a:r>
          </a:p>
          <a:p>
            <a:pPr lvl="1">
              <a:lnSpc>
                <a:spcPct val="80000"/>
              </a:lnSpc>
            </a:pPr>
            <a:r>
              <a:rPr lang="en-US" altLang="zh-CN">
                <a:latin typeface="Arial" charset="0"/>
                <a:ea typeface="ＭＳ Ｐゴシック" charset="0"/>
              </a:rPr>
              <a:t>Correct the detected error by re-executing the subroutine</a:t>
            </a:r>
            <a:endParaRPr lang="en-US" altLang="zh-CN" b="1">
              <a:latin typeface="Arial" charset="0"/>
              <a:ea typeface="ＭＳ Ｐゴシック" charset="0"/>
            </a:endParaRPr>
          </a:p>
        </p:txBody>
      </p:sp>
      <p:pic>
        <p:nvPicPr>
          <p:cNvPr id="686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55913"/>
            <a:ext cx="5722938"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523715" name="Rectangle 3"/>
          <p:cNvSpPr>
            <a:spLocks noChangeArrowheads="1"/>
          </p:cNvSpPr>
          <p:nvPr/>
        </p:nvSpPr>
        <p:spPr bwMode="auto">
          <a:xfrm>
            <a:off x="6019800" y="3048000"/>
            <a:ext cx="3124200" cy="4191000"/>
          </a:xfrm>
          <a:prstGeom prst="rect">
            <a:avLst/>
          </a:prstGeom>
          <a:noFill/>
          <a:ln w="9525">
            <a:noFill/>
            <a:miter lim="800000"/>
            <a:headEnd/>
            <a:tailEnd/>
          </a:ln>
          <a:effectLst/>
        </p:spPr>
        <p:txBody>
          <a:bodyPr/>
          <a:lstStyle/>
          <a:p>
            <a:pPr marL="342900" indent="-342900" algn="ctr" defTabSz="914400" fontAlgn="base">
              <a:lnSpc>
                <a:spcPct val="75000"/>
              </a:lnSpc>
              <a:spcBef>
                <a:spcPct val="20000"/>
              </a:spcBef>
              <a:spcAft>
                <a:spcPct val="0"/>
              </a:spcAft>
              <a:buClr>
                <a:srgbClr val="009999"/>
              </a:buClr>
              <a:buSzPct val="70000"/>
              <a:buFont typeface="Wingdings" charset="0"/>
              <a:buChar char="n"/>
            </a:pPr>
            <a:r>
              <a:rPr lang="en-US" altLang="zh-CN" sz="2400" smtClean="0">
                <a:solidFill>
                  <a:srgbClr val="660066"/>
                </a:solidFill>
                <a:effectLst>
                  <a:outerShdw blurRad="38100" dist="38100" dir="2700000" algn="tl">
                    <a:srgbClr val="DDDDDD"/>
                  </a:outerShdw>
                </a:effectLst>
                <a:latin typeface="Arial" charset="0"/>
                <a:ea typeface="ＭＳ Ｐゴシック" charset="0"/>
                <a:cs typeface="ＭＳ Ｐゴシック" charset="0"/>
              </a:rPr>
              <a:t>Status at checkpoints</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C</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1</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Pass</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 </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C</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2</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a:t>
            </a:r>
            <a:r>
              <a:rPr lang="en-US" altLang="zh-CN" sz="2000" smtClean="0">
                <a:solidFill>
                  <a:srgbClr val="660066"/>
                </a:solidFill>
                <a:effectLst>
                  <a:outerShdw blurRad="38100" dist="38100" dir="2700000" algn="tl">
                    <a:srgbClr val="DDDDDD"/>
                  </a:outerShdw>
                </a:effectLst>
                <a:latin typeface="Arial" charset="0"/>
                <a:ea typeface="ＭＳ Ｐゴシック" charset="0"/>
                <a:cs typeface="Arial" charset="0"/>
              </a:rPr>
              <a:t>Fail</a:t>
            </a:r>
            <a:endParaRPr lang="en-US" altLang="zh-CN" sz="2000" i="1" smtClean="0">
              <a:solidFill>
                <a:srgbClr val="660066"/>
              </a:solidFill>
              <a:effectLst>
                <a:outerShdw blurRad="38100" dist="38100" dir="2700000" algn="tl">
                  <a:srgbClr val="DDDDDD"/>
                </a:outerShdw>
              </a:effectLst>
              <a:latin typeface="Arial" charset="0"/>
              <a:ea typeface="ＭＳ Ｐゴシック" charset="0"/>
              <a:cs typeface="Arial" charset="0"/>
            </a:endParaRP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C</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3</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Pass</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endParaRPr lang="en-US" altLang="zh-CN" sz="2000" smtClean="0">
              <a:solidFill>
                <a:srgbClr val="FFFF00"/>
              </a:solidFill>
              <a:effectLst>
                <a:outerShdw blurRad="38100" dist="38100" dir="2700000" algn="tl">
                  <a:srgbClr val="DDDDDD"/>
                </a:outerShdw>
              </a:effectLst>
              <a:latin typeface="Arial" charset="0"/>
              <a:ea typeface="ＭＳ Ｐゴシック" charset="0"/>
              <a:cs typeface="Arial" charset="0"/>
            </a:endParaRPr>
          </a:p>
          <a:p>
            <a:pPr marL="342900" indent="-342900" algn="ctr" defTabSz="914400" fontAlgn="base">
              <a:lnSpc>
                <a:spcPct val="75000"/>
              </a:lnSpc>
              <a:spcBef>
                <a:spcPct val="20000"/>
              </a:spcBef>
              <a:spcAft>
                <a:spcPct val="0"/>
              </a:spcAft>
              <a:buClr>
                <a:srgbClr val="009999"/>
              </a:buClr>
              <a:buSzPct val="70000"/>
              <a:buFont typeface="Wingdings" charset="0"/>
              <a:buChar char="n"/>
            </a:pPr>
            <a:r>
              <a:rPr lang="en-US" altLang="zh-CN" sz="2400" smtClean="0">
                <a:solidFill>
                  <a:srgbClr val="660066"/>
                </a:solidFill>
                <a:effectLst>
                  <a:outerShdw blurRad="38100" dist="38100" dir="2700000" algn="tl">
                    <a:srgbClr val="DDDDDD"/>
                  </a:outerShdw>
                </a:effectLst>
                <a:latin typeface="Arial" charset="0"/>
                <a:ea typeface="ＭＳ Ｐゴシック" charset="0"/>
                <a:cs typeface="Arial" charset="0"/>
              </a:rPr>
              <a:t>Re-execution subroutine for </a:t>
            </a:r>
            <a:r>
              <a:rPr lang="en-US" altLang="zh-CN" sz="2400" i="1" smtClean="0">
                <a:solidFill>
                  <a:srgbClr val="660066"/>
                </a:solidFill>
                <a:effectLst>
                  <a:outerShdw blurRad="38100" dist="38100" dir="2700000" algn="tl">
                    <a:srgbClr val="DDDDDD"/>
                  </a:outerShdw>
                </a:effectLst>
                <a:latin typeface="Arial" charset="0"/>
                <a:ea typeface="ＭＳ Ｐゴシック" charset="0"/>
                <a:cs typeface="Arial" charset="0"/>
              </a:rPr>
              <a:t>C</a:t>
            </a:r>
            <a:r>
              <a:rPr lang="en-US" altLang="zh-CN" sz="2400" baseline="-25000" smtClean="0">
                <a:solidFill>
                  <a:srgbClr val="660066"/>
                </a:solidFill>
                <a:effectLst>
                  <a:outerShdw blurRad="38100" dist="38100" dir="2700000" algn="tl">
                    <a:srgbClr val="DDDDDD"/>
                  </a:outerShdw>
                </a:effectLst>
                <a:latin typeface="Arial" charset="0"/>
                <a:ea typeface="ＭＳ Ｐゴシック" charset="0"/>
                <a:cs typeface="Arial" charset="0"/>
              </a:rPr>
              <a:t>2</a:t>
            </a:r>
          </a:p>
          <a:p>
            <a:pPr marL="742950" lvl="1" indent="-285750" algn="ctr" defTabSz="914400" fontAlgn="base">
              <a:lnSpc>
                <a:spcPct val="75000"/>
              </a:lnSpc>
              <a:spcBef>
                <a:spcPct val="20000"/>
              </a:spcBef>
              <a:spcAft>
                <a:spcPct val="0"/>
              </a:spcAft>
              <a:buClr>
                <a:srgbClr val="333399"/>
              </a:buClr>
              <a:buSzPct val="70000"/>
              <a:buFont typeface="Wingdings" charset="0"/>
              <a:buChar char="n"/>
            </a:pP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Operations </a:t>
            </a: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O</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1</a:t>
            </a: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a:t>
            </a:r>
          </a:p>
          <a:p>
            <a:pPr marL="742950" lvl="1" indent="-285750" algn="ctr" defTabSz="914400" fontAlgn="base">
              <a:lnSpc>
                <a:spcPct val="75000"/>
              </a:lnSpc>
              <a:spcBef>
                <a:spcPct val="20000"/>
              </a:spcBef>
              <a:spcAft>
                <a:spcPct val="0"/>
              </a:spcAft>
              <a:buClr>
                <a:srgbClr val="333399"/>
              </a:buClr>
              <a:buSzPct val="70000"/>
              <a:buFont typeface="Wingdings" charset="0"/>
              <a:buNone/>
            </a:pPr>
            <a:r>
              <a:rPr lang="en-US" altLang="zh-CN" sz="2000" smtClean="0">
                <a:solidFill>
                  <a:srgbClr val="000000"/>
                </a:solidFill>
                <a:effectLst>
                  <a:outerShdw blurRad="38100" dist="38100" dir="2700000" algn="tl">
                    <a:srgbClr val="DDDDDD"/>
                  </a:outerShdw>
                </a:effectLst>
                <a:latin typeface="Arial" charset="0"/>
                <a:ea typeface="ＭＳ Ｐゴシック" charset="0"/>
                <a:cs typeface="Arial" charset="0"/>
              </a:rPr>
              <a:t>    and </a:t>
            </a:r>
            <a:r>
              <a:rPr lang="en-US" altLang="zh-CN" sz="2000" i="1" smtClean="0">
                <a:solidFill>
                  <a:srgbClr val="000000"/>
                </a:solidFill>
                <a:effectLst>
                  <a:outerShdw blurRad="38100" dist="38100" dir="2700000" algn="tl">
                    <a:srgbClr val="DDDDDD"/>
                  </a:outerShdw>
                </a:effectLst>
                <a:latin typeface="Arial" charset="0"/>
                <a:ea typeface="ＭＳ Ｐゴシック" charset="0"/>
                <a:cs typeface="Arial" charset="0"/>
              </a:rPr>
              <a:t>O</a:t>
            </a:r>
            <a:r>
              <a:rPr lang="en-US" altLang="zh-CN" sz="2000" baseline="-25000" smtClean="0">
                <a:solidFill>
                  <a:srgbClr val="000000"/>
                </a:solidFill>
                <a:effectLst>
                  <a:outerShdw blurRad="38100" dist="38100" dir="2700000" algn="tl">
                    <a:srgbClr val="DDDDDD"/>
                  </a:outerShdw>
                </a:effectLst>
                <a:latin typeface="Arial" charset="0"/>
                <a:ea typeface="ＭＳ Ｐゴシック" charset="0"/>
                <a:cs typeface="Arial" charset="0"/>
              </a:rPr>
              <a:t>2</a:t>
            </a:r>
          </a:p>
          <a:p>
            <a:pPr lvl="2" algn="ctr" defTabSz="914400" fontAlgn="base">
              <a:lnSpc>
                <a:spcPct val="75000"/>
              </a:lnSpc>
              <a:spcBef>
                <a:spcPct val="20000"/>
              </a:spcBef>
              <a:spcAft>
                <a:spcPct val="0"/>
              </a:spcAft>
            </a:pPr>
            <a:endParaRPr lang="en-US" altLang="zh-CN" sz="2000" i="1" baseline="-25000" smtClean="0">
              <a:solidFill>
                <a:srgbClr val="000000"/>
              </a:solidFill>
              <a:effectLst>
                <a:outerShdw blurRad="38100" dist="38100" dir="2700000" algn="tl">
                  <a:srgbClr val="DDDDDD"/>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8971101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D6C74891-01D1-C54F-8598-993EFB0F4ACD}"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85</a:t>
            </a:fld>
            <a:endParaRPr lang="en-US" altLang="zh-CN" smtClean="0">
              <a:solidFill>
                <a:srgbClr val="000000"/>
              </a:solidFill>
              <a:ea typeface="宋体" charset="0"/>
              <a:cs typeface="宋体" charset="0"/>
            </a:endParaRPr>
          </a:p>
        </p:txBody>
      </p:sp>
      <p:pic>
        <p:nvPicPr>
          <p:cNvPr id="7065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71800"/>
            <a:ext cx="5722938"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569794" name="Rectangle 2"/>
          <p:cNvSpPr>
            <a:spLocks noGrp="1" noRot="1" noChangeArrowheads="1"/>
          </p:cNvSpPr>
          <p:nvPr>
            <p:ph type="title" idx="4294967295"/>
          </p:nvPr>
        </p:nvSpPr>
        <p:spPr>
          <a:xfrm>
            <a:off x="533400" y="152400"/>
            <a:ext cx="8229600" cy="1143000"/>
          </a:xfrm>
        </p:spPr>
        <p:txBody>
          <a:bodyPr/>
          <a:lstStyle/>
          <a:p>
            <a:r>
              <a:rPr lang="en-US" altLang="zh-CN" sz="4000">
                <a:latin typeface="Arial" charset="0"/>
                <a:ea typeface="MS PGothic" charset="0"/>
                <a:cs typeface="MS PGothic" charset="0"/>
              </a:rPr>
              <a:t>Control-Path Design</a:t>
            </a:r>
          </a:p>
        </p:txBody>
      </p:sp>
      <p:sp>
        <p:nvSpPr>
          <p:cNvPr id="70661" name="Rectangle 3"/>
          <p:cNvSpPr>
            <a:spLocks noGrp="1" noChangeArrowheads="1"/>
          </p:cNvSpPr>
          <p:nvPr>
            <p:ph type="body" idx="4294967295"/>
          </p:nvPr>
        </p:nvSpPr>
        <p:spPr>
          <a:xfrm>
            <a:off x="304800" y="838200"/>
            <a:ext cx="8534400" cy="2362200"/>
          </a:xfrm>
          <a:noFill/>
        </p:spPr>
        <p:txBody>
          <a:bodyPr/>
          <a:lstStyle/>
          <a:p>
            <a:pPr>
              <a:lnSpc>
                <a:spcPct val="90000"/>
              </a:lnSpc>
            </a:pPr>
            <a:r>
              <a:rPr lang="en-US" altLang="zh-CN" sz="2600">
                <a:latin typeface="Arial" charset="0"/>
                <a:ea typeface="ＭＳ Ｐゴシック" charset="0"/>
                <a:cs typeface="ＭＳ Ｐゴシック" charset="0"/>
              </a:rPr>
              <a:t>Error detection at the checkpoint</a:t>
            </a:r>
          </a:p>
          <a:p>
            <a:pPr lvl="1">
              <a:lnSpc>
                <a:spcPct val="90000"/>
              </a:lnSpc>
            </a:pPr>
            <a:r>
              <a:rPr lang="en-US" altLang="zh-CN" sz="1800">
                <a:latin typeface="Arial" charset="0"/>
                <a:ea typeface="ＭＳ Ｐゴシック" charset="0"/>
                <a:cs typeface="Arial" charset="0"/>
              </a:rPr>
              <a:t>Performed for intermediate product droplet at the checkpoint</a:t>
            </a:r>
          </a:p>
          <a:p>
            <a:pPr lvl="1">
              <a:lnSpc>
                <a:spcPct val="90000"/>
              </a:lnSpc>
            </a:pPr>
            <a:r>
              <a:rPr lang="en-US" altLang="zh-CN" sz="1800">
                <a:latin typeface="Arial" charset="0"/>
                <a:ea typeface="ＭＳ Ｐゴシック" charset="0"/>
                <a:cs typeface="Arial" charset="0"/>
              </a:rPr>
              <a:t>Concentration</a:t>
            </a:r>
            <a:r>
              <a:rPr lang="en-US" altLang="zh-CN" sz="1800">
                <a:latin typeface="Arial" charset="0"/>
                <a:ea typeface="ＭＳ Ｐゴシック" charset="0"/>
              </a:rPr>
              <a:t> test (u</a:t>
            </a:r>
            <a:r>
              <a:rPr lang="en-US" altLang="zh-CN" sz="1800">
                <a:latin typeface="Arial" charset="0"/>
                <a:ea typeface="ＭＳ Ｐゴシック" charset="0"/>
                <a:cs typeface="Arial" charset="0"/>
              </a:rPr>
              <a:t>sing photo-detector</a:t>
            </a:r>
            <a:r>
              <a:rPr lang="en-US" altLang="zh-CN" sz="1800">
                <a:latin typeface="Arial" charset="0"/>
                <a:ea typeface="ＭＳ Ｐゴシック" charset="0"/>
              </a:rPr>
              <a:t>)</a:t>
            </a:r>
          </a:p>
          <a:p>
            <a:pPr lvl="1">
              <a:lnSpc>
                <a:spcPct val="90000"/>
              </a:lnSpc>
            </a:pPr>
            <a:r>
              <a:rPr lang="en-US" altLang="zh-CN" sz="1800">
                <a:latin typeface="Arial" charset="0"/>
                <a:ea typeface="ＭＳ Ｐゴシック" charset="0"/>
                <a:cs typeface="Arial" charset="0"/>
              </a:rPr>
              <a:t>Volumetric test (using capacitive-sensing circuit)</a:t>
            </a:r>
          </a:p>
          <a:p>
            <a:pPr>
              <a:lnSpc>
                <a:spcPct val="90000"/>
              </a:lnSpc>
            </a:pPr>
            <a:r>
              <a:rPr lang="en-US" altLang="zh-CN" sz="2200">
                <a:latin typeface="Arial" charset="0"/>
                <a:ea typeface="ＭＳ Ｐゴシック" charset="0"/>
                <a:cs typeface="Arial" charset="0"/>
              </a:rPr>
              <a:t>Droplet preparation for re-execution subroutine</a:t>
            </a:r>
          </a:p>
          <a:p>
            <a:pPr lvl="1">
              <a:lnSpc>
                <a:spcPct val="90000"/>
              </a:lnSpc>
            </a:pPr>
            <a:r>
              <a:rPr lang="en-US" altLang="zh-CN" sz="1800">
                <a:latin typeface="Arial" charset="0"/>
                <a:ea typeface="ＭＳ Ｐゴシック" charset="0"/>
                <a:cs typeface="Arial" charset="0"/>
              </a:rPr>
              <a:t>Copy droplets are consumed during re-execution of a subroutine</a:t>
            </a:r>
          </a:p>
          <a:p>
            <a:pPr lvl="1">
              <a:lnSpc>
                <a:spcPct val="90000"/>
              </a:lnSpc>
            </a:pPr>
            <a:r>
              <a:rPr lang="en-US" altLang="zh-CN" sz="1800">
                <a:latin typeface="Arial" charset="0"/>
                <a:ea typeface="ＭＳ Ｐゴシック" charset="0"/>
                <a:cs typeface="Arial" charset="0"/>
              </a:rPr>
              <a:t>Output droplets of operations (</a:t>
            </a:r>
            <a:r>
              <a:rPr lang="en-US" altLang="zh-CN" sz="1800" i="1">
                <a:latin typeface="Arial" charset="0"/>
                <a:ea typeface="ＭＳ Ｐゴシック" charset="0"/>
                <a:cs typeface="Arial" charset="0"/>
              </a:rPr>
              <a:t>O</a:t>
            </a:r>
            <a:r>
              <a:rPr lang="en-US" altLang="zh-CN" sz="1800" baseline="-25000">
                <a:latin typeface="Arial" charset="0"/>
                <a:ea typeface="ＭＳ Ｐゴシック" charset="0"/>
                <a:cs typeface="Arial" charset="0"/>
              </a:rPr>
              <a:t>0</a:t>
            </a:r>
            <a:r>
              <a:rPr lang="en-US" altLang="zh-CN" sz="1800">
                <a:latin typeface="Arial" charset="0"/>
                <a:ea typeface="ＭＳ Ｐゴシック" charset="0"/>
                <a:cs typeface="Arial" charset="0"/>
              </a:rPr>
              <a:t>, </a:t>
            </a:r>
            <a:r>
              <a:rPr lang="en-US" altLang="zh-CN" sz="1800" i="1">
                <a:latin typeface="Arial" charset="0"/>
                <a:ea typeface="ＭＳ Ｐゴシック" charset="0"/>
                <a:cs typeface="Arial" charset="0"/>
              </a:rPr>
              <a:t>O</a:t>
            </a:r>
            <a:r>
              <a:rPr lang="en-US" altLang="zh-CN" sz="1800" baseline="-25000">
                <a:latin typeface="Arial" charset="0"/>
                <a:ea typeface="ＭＳ Ｐゴシック" charset="0"/>
                <a:cs typeface="Arial" charset="0"/>
              </a:rPr>
              <a:t>5</a:t>
            </a:r>
            <a:r>
              <a:rPr lang="en-US" altLang="zh-CN" sz="1800">
                <a:latin typeface="Arial" charset="0"/>
                <a:ea typeface="ＭＳ Ｐゴシック" charset="0"/>
                <a:cs typeface="Arial" charset="0"/>
              </a:rPr>
              <a:t>) feeding inputs of subroutine</a:t>
            </a:r>
          </a:p>
        </p:txBody>
      </p:sp>
      <p:sp>
        <p:nvSpPr>
          <p:cNvPr id="70662" name="Oval 5"/>
          <p:cNvSpPr>
            <a:spLocks noChangeArrowheads="1"/>
          </p:cNvSpPr>
          <p:nvPr/>
        </p:nvSpPr>
        <p:spPr bwMode="auto">
          <a:xfrm>
            <a:off x="4572000" y="3636963"/>
            <a:ext cx="457200" cy="500062"/>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1569798" name="Rectangle 6"/>
          <p:cNvSpPr>
            <a:spLocks noChangeArrowheads="1"/>
          </p:cNvSpPr>
          <p:nvPr/>
        </p:nvSpPr>
        <p:spPr bwMode="auto">
          <a:xfrm>
            <a:off x="4572000" y="3681413"/>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0</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70664" name="Oval 7"/>
          <p:cNvSpPr>
            <a:spLocks noChangeArrowheads="1"/>
          </p:cNvSpPr>
          <p:nvPr/>
        </p:nvSpPr>
        <p:spPr bwMode="auto">
          <a:xfrm>
            <a:off x="4953000" y="4779963"/>
            <a:ext cx="457200" cy="457200"/>
          </a:xfrm>
          <a:prstGeom prst="ellipse">
            <a:avLst/>
          </a:prstGeom>
          <a:solidFill>
            <a:schemeClr val="accent1"/>
          </a:solidFill>
          <a:ln w="19050">
            <a:solidFill>
              <a:schemeClr val="tx1"/>
            </a:solidFill>
            <a:round/>
            <a:headEnd/>
            <a:tailEnd/>
          </a:ln>
        </p:spPr>
        <p:txBody>
          <a:bodyPr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1569800" name="Rectangle 8"/>
          <p:cNvSpPr>
            <a:spLocks noChangeArrowheads="1"/>
          </p:cNvSpPr>
          <p:nvPr/>
        </p:nvSpPr>
        <p:spPr bwMode="auto">
          <a:xfrm>
            <a:off x="4953000" y="4824413"/>
            <a:ext cx="5334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i="1" smtClean="0">
                <a:solidFill>
                  <a:srgbClr val="FF0000"/>
                </a:solidFill>
                <a:latin typeface="Arial" charset="0"/>
                <a:ea typeface="ＭＳ Ｐゴシック" charset="0"/>
                <a:cs typeface="ＭＳ Ｐゴシック" charset="0"/>
              </a:rPr>
              <a:t>O</a:t>
            </a:r>
            <a:r>
              <a:rPr lang="en-US" altLang="zh-CN" sz="1600" baseline="-25000" smtClean="0">
                <a:solidFill>
                  <a:srgbClr val="FF0000"/>
                </a:solidFill>
                <a:latin typeface="Arial" charset="0"/>
                <a:ea typeface="ＭＳ Ｐゴシック" charset="0"/>
                <a:cs typeface="ＭＳ Ｐゴシック" charset="0"/>
              </a:rPr>
              <a:t>5</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70666" name="Line 9"/>
          <p:cNvSpPr>
            <a:spLocks noChangeShapeType="1"/>
          </p:cNvSpPr>
          <p:nvPr/>
        </p:nvSpPr>
        <p:spPr bwMode="auto">
          <a:xfrm flipH="1" flipV="1">
            <a:off x="5029200" y="3733800"/>
            <a:ext cx="2286000" cy="228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0667" name="Line 10"/>
          <p:cNvSpPr>
            <a:spLocks noChangeShapeType="1"/>
          </p:cNvSpPr>
          <p:nvPr/>
        </p:nvSpPr>
        <p:spPr bwMode="auto">
          <a:xfrm flipH="1">
            <a:off x="5334000" y="3962400"/>
            <a:ext cx="1981200" cy="990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569803" name="Rectangle 11"/>
          <p:cNvSpPr>
            <a:spLocks noChangeArrowheads="1"/>
          </p:cNvSpPr>
          <p:nvPr/>
        </p:nvSpPr>
        <p:spPr bwMode="auto">
          <a:xfrm>
            <a:off x="7162800" y="3733800"/>
            <a:ext cx="1752600" cy="369888"/>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i="1" smtClean="0">
                <a:solidFill>
                  <a:srgbClr val="660066"/>
                </a:solidFill>
                <a:latin typeface="Arial" charset="0"/>
                <a:ea typeface="ＭＳ Ｐゴシック" charset="0"/>
                <a:cs typeface="ＭＳ Ｐゴシック" charset="0"/>
              </a:rPr>
              <a:t>copy droplets</a:t>
            </a:r>
            <a:r>
              <a:rPr lang="en-US" altLang="zh-CN" smtClean="0">
                <a:solidFill>
                  <a:srgbClr val="660066"/>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mtClean="0">
              <a:solidFill>
                <a:srgbClr val="660066"/>
              </a:solidFill>
              <a:effectLst>
                <a:outerShdw blurRad="38100" dist="38100" dir="2700000" algn="tl">
                  <a:srgbClr val="DDDDDD"/>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6072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8D64A6C4-1937-3345-B416-2871AD5C7648}"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86</a:t>
            </a:fld>
            <a:endParaRPr lang="en-US" altLang="zh-CN" smtClean="0">
              <a:solidFill>
                <a:srgbClr val="000000"/>
              </a:solidFill>
              <a:ea typeface="宋体" charset="0"/>
              <a:cs typeface="宋体" charset="0"/>
            </a:endParaRPr>
          </a:p>
        </p:txBody>
      </p:sp>
      <p:sp>
        <p:nvSpPr>
          <p:cNvPr id="72707" name="Slide Number Placeholder 4"/>
          <p:cNvSpPr txBox="1">
            <a:spLocks noGrp="1"/>
          </p:cNvSpPr>
          <p:nvPr/>
        </p:nvSpPr>
        <p:spPr bwMode="auto">
          <a:xfrm>
            <a:off x="6553200" y="62484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r" defTabSz="914400" eaLnBrk="1" fontAlgn="base" hangingPunct="1">
              <a:spcBef>
                <a:spcPct val="0"/>
              </a:spcBef>
              <a:spcAft>
                <a:spcPct val="0"/>
              </a:spcAft>
            </a:pPr>
            <a:fld id="{D1073429-823F-0145-8B25-9A7EB29DC56D}" type="slidenum">
              <a:rPr lang="zh-CN" altLang="en-US" sz="1200" smtClean="0">
                <a:solidFill>
                  <a:srgbClr val="000000"/>
                </a:solidFill>
                <a:ea typeface="宋体" charset="0"/>
                <a:cs typeface="宋体" charset="0"/>
              </a:rPr>
              <a:pPr algn="r" defTabSz="914400" eaLnBrk="1" fontAlgn="base" hangingPunct="1">
                <a:spcBef>
                  <a:spcPct val="0"/>
                </a:spcBef>
                <a:spcAft>
                  <a:spcPct val="0"/>
                </a:spcAft>
              </a:pPr>
              <a:t>86</a:t>
            </a:fld>
            <a:endParaRPr lang="en-US" altLang="zh-CN" sz="1200" smtClean="0">
              <a:solidFill>
                <a:srgbClr val="000000"/>
              </a:solidFill>
              <a:ea typeface="宋体" charset="0"/>
              <a:cs typeface="宋体" charset="0"/>
            </a:endParaRPr>
          </a:p>
        </p:txBody>
      </p:sp>
      <p:sp>
        <p:nvSpPr>
          <p:cNvPr id="1567746" name="Rectangle 2"/>
          <p:cNvSpPr>
            <a:spLocks noGrp="1" noRot="1" noChangeArrowheads="1"/>
          </p:cNvSpPr>
          <p:nvPr>
            <p:ph type="title" idx="4294967295"/>
          </p:nvPr>
        </p:nvSpPr>
        <p:spPr>
          <a:xfrm>
            <a:off x="533400" y="228600"/>
            <a:ext cx="8229600" cy="1143000"/>
          </a:xfrm>
        </p:spPr>
        <p:txBody>
          <a:bodyPr/>
          <a:lstStyle/>
          <a:p>
            <a:r>
              <a:rPr lang="en-US" altLang="zh-CN" sz="4000">
                <a:latin typeface="Arial" charset="0"/>
                <a:ea typeface="MS PGothic" charset="0"/>
                <a:cs typeface="MS PGothic" charset="0"/>
              </a:rPr>
              <a:t>Control-Path Design</a:t>
            </a:r>
          </a:p>
        </p:txBody>
      </p:sp>
      <p:sp>
        <p:nvSpPr>
          <p:cNvPr id="72709" name="Rectangle 3"/>
          <p:cNvSpPr>
            <a:spLocks noGrp="1" noChangeArrowheads="1"/>
          </p:cNvSpPr>
          <p:nvPr>
            <p:ph type="body" idx="4294967295"/>
          </p:nvPr>
        </p:nvSpPr>
        <p:spPr>
          <a:xfrm>
            <a:off x="304800" y="914400"/>
            <a:ext cx="8229600" cy="685800"/>
          </a:xfrm>
          <a:noFill/>
        </p:spPr>
        <p:txBody>
          <a:bodyPr/>
          <a:lstStyle/>
          <a:p>
            <a:r>
              <a:rPr lang="en-US" altLang="zh-CN">
                <a:latin typeface="Arial" charset="0"/>
                <a:ea typeface="ＭＳ Ｐゴシック" charset="0"/>
                <a:cs typeface="ＭＳ Ｐゴシック" charset="0"/>
              </a:rPr>
              <a:t>Implementation flow for error recovery at checkpoint </a:t>
            </a:r>
            <a:r>
              <a:rPr lang="en-US" altLang="zh-CN" i="1">
                <a:latin typeface="Arial" charset="0"/>
                <a:ea typeface="ＭＳ Ｐゴシック" charset="0"/>
                <a:cs typeface="ＭＳ Ｐゴシック" charset="0"/>
              </a:rPr>
              <a:t>C</a:t>
            </a:r>
            <a:r>
              <a:rPr lang="en-US" altLang="zh-CN" baseline="-25000">
                <a:latin typeface="Arial" charset="0"/>
                <a:ea typeface="ＭＳ Ｐゴシック" charset="0"/>
                <a:cs typeface="ＭＳ Ｐゴシック" charset="0"/>
              </a:rPr>
              <a:t>2</a:t>
            </a:r>
            <a:endParaRPr lang="en-US" altLang="zh-CN" b="1" baseline="-25000">
              <a:latin typeface="Arial" charset="0"/>
              <a:ea typeface="ＭＳ Ｐゴシック" charset="0"/>
              <a:cs typeface="ＭＳ Ｐゴシック" charset="0"/>
            </a:endParaRPr>
          </a:p>
        </p:txBody>
      </p:sp>
      <p:sp>
        <p:nvSpPr>
          <p:cNvPr id="72710" name="Rectangle 5"/>
          <p:cNvSpPr>
            <a:spLocks noChangeArrowheads="1"/>
          </p:cNvSpPr>
          <p:nvPr/>
        </p:nvSpPr>
        <p:spPr bwMode="auto">
          <a:xfrm>
            <a:off x="2133600" y="1447800"/>
            <a:ext cx="5257800" cy="34925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gn="ctr" defTabSz="914400" fontAlgn="base">
              <a:lnSpc>
                <a:spcPct val="90000"/>
              </a:lnSpc>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Input: product droplet from operation </a:t>
            </a:r>
            <a:r>
              <a:rPr lang="en-US" altLang="zh-CN" sz="2000" i="1" smtClean="0">
                <a:solidFill>
                  <a:srgbClr val="000000"/>
                </a:solidFill>
                <a:latin typeface="Arial" charset="0"/>
                <a:ea typeface="ＭＳ Ｐゴシック" charset="0"/>
                <a:cs typeface="ＭＳ Ｐゴシック" charset="0"/>
                <a:sym typeface="Symbol" charset="0"/>
              </a:rPr>
              <a:t>O</a:t>
            </a:r>
            <a:r>
              <a:rPr lang="en-US" altLang="zh-CN" sz="2000" baseline="-25000" smtClean="0">
                <a:solidFill>
                  <a:srgbClr val="000000"/>
                </a:solidFill>
                <a:latin typeface="Arial" charset="0"/>
                <a:ea typeface="ＭＳ Ｐゴシック" charset="0"/>
                <a:cs typeface="ＭＳ Ｐゴシック" charset="0"/>
                <a:sym typeface="Symbol" charset="0"/>
              </a:rPr>
              <a:t>2</a:t>
            </a:r>
          </a:p>
        </p:txBody>
      </p:sp>
      <p:sp>
        <p:nvSpPr>
          <p:cNvPr id="72711" name="Rectangle 6"/>
          <p:cNvSpPr>
            <a:spLocks noChangeArrowheads="1"/>
          </p:cNvSpPr>
          <p:nvPr/>
        </p:nvSpPr>
        <p:spPr bwMode="auto">
          <a:xfrm>
            <a:off x="2590800" y="2222500"/>
            <a:ext cx="4191000" cy="5969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gn="ctr" defTabSz="914400" fontAlgn="base">
              <a:lnSpc>
                <a:spcPct val="90000"/>
              </a:lnSpc>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Store product droplet at on-chip storage unit at checkpoint </a:t>
            </a:r>
            <a:r>
              <a:rPr lang="en-US" altLang="zh-CN" sz="2000" i="1" smtClean="0">
                <a:solidFill>
                  <a:srgbClr val="000000"/>
                </a:solidFill>
                <a:latin typeface="Arial" charset="0"/>
                <a:ea typeface="ＭＳ Ｐゴシック" charset="0"/>
                <a:cs typeface="ＭＳ Ｐゴシック" charset="0"/>
                <a:sym typeface="Symbol" charset="0"/>
              </a:rPr>
              <a:t>C</a:t>
            </a:r>
            <a:r>
              <a:rPr lang="en-US" altLang="zh-CN" sz="2000" baseline="-25000" smtClean="0">
                <a:solidFill>
                  <a:srgbClr val="000000"/>
                </a:solidFill>
                <a:latin typeface="Arial" charset="0"/>
                <a:ea typeface="ＭＳ Ｐゴシック" charset="0"/>
                <a:cs typeface="ＭＳ Ｐゴシック" charset="0"/>
                <a:sym typeface="Symbol" charset="0"/>
              </a:rPr>
              <a:t>2</a:t>
            </a:r>
          </a:p>
        </p:txBody>
      </p:sp>
      <p:sp>
        <p:nvSpPr>
          <p:cNvPr id="72712" name="Rectangle 7"/>
          <p:cNvSpPr>
            <a:spLocks noChangeArrowheads="1"/>
          </p:cNvSpPr>
          <p:nvPr/>
        </p:nvSpPr>
        <p:spPr bwMode="auto">
          <a:xfrm>
            <a:off x="2971800" y="3200400"/>
            <a:ext cx="3352800" cy="5969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gn="ctr" defTabSz="914400" fontAlgn="base">
              <a:lnSpc>
                <a:spcPct val="90000"/>
              </a:lnSpc>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Move to on-chip detector </a:t>
            </a:r>
          </a:p>
          <a:p>
            <a:pPr marL="565150" indent="-225425" algn="ctr" defTabSz="914400" fontAlgn="base">
              <a:lnSpc>
                <a:spcPct val="90000"/>
              </a:lnSpc>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      for error-detection</a:t>
            </a:r>
          </a:p>
        </p:txBody>
      </p:sp>
      <p:sp>
        <p:nvSpPr>
          <p:cNvPr id="72713" name="AutoShape 8"/>
          <p:cNvSpPr>
            <a:spLocks noChangeArrowheads="1"/>
          </p:cNvSpPr>
          <p:nvPr/>
        </p:nvSpPr>
        <p:spPr bwMode="auto">
          <a:xfrm>
            <a:off x="4114800" y="4114800"/>
            <a:ext cx="914400" cy="609600"/>
          </a:xfrm>
          <a:prstGeom prst="flowChartDecision">
            <a:avLst/>
          </a:prstGeom>
          <a:solidFill>
            <a:schemeClr val="accent1"/>
          </a:solidFill>
          <a:ln w="19050">
            <a:solidFill>
              <a:schemeClr val="tx1"/>
            </a:solidFill>
            <a:miter lim="800000"/>
            <a:headEnd/>
            <a:tailEnd/>
          </a:ln>
        </p:spPr>
        <p:txBody>
          <a:bodyPr wrap="none" anchor="ctr">
            <a:spAutoFit/>
          </a:bodyPr>
          <a:lstStyle/>
          <a:p>
            <a:pPr algn="ctr" defTabSz="914400" fontAlgn="base">
              <a:spcBef>
                <a:spcPct val="0"/>
              </a:spcBef>
              <a:spcAft>
                <a:spcPct val="0"/>
              </a:spcAft>
            </a:pPr>
            <a:endParaRPr lang="zh-CN" altLang="en-US" sz="2000" smtClean="0">
              <a:solidFill>
                <a:srgbClr val="000000"/>
              </a:solidFill>
              <a:latin typeface="Arial" charset="0"/>
              <a:ea typeface="宋体" charset="0"/>
              <a:cs typeface="宋体" charset="0"/>
            </a:endParaRPr>
          </a:p>
        </p:txBody>
      </p:sp>
      <p:sp>
        <p:nvSpPr>
          <p:cNvPr id="1567753" name="Rectangle 9"/>
          <p:cNvSpPr>
            <a:spLocks noChangeArrowheads="1"/>
          </p:cNvSpPr>
          <p:nvPr/>
        </p:nvSpPr>
        <p:spPr bwMode="auto">
          <a:xfrm>
            <a:off x="4114800" y="4235450"/>
            <a:ext cx="1079500" cy="336550"/>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smtClean="0">
                <a:solidFill>
                  <a:srgbClr val="660066"/>
                </a:solidFill>
                <a:latin typeface="Arial" charset="0"/>
                <a:ea typeface="ＭＳ Ｐゴシック" charset="0"/>
                <a:cs typeface="ＭＳ Ｐゴシック" charset="0"/>
              </a:rPr>
              <a:t> Error ?</a:t>
            </a:r>
            <a:r>
              <a:rPr lang="en-US" altLang="zh-CN" sz="1600" smtClean="0">
                <a:solidFill>
                  <a:srgbClr val="660066"/>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660066"/>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72715" name="Rectangle 10"/>
          <p:cNvSpPr>
            <a:spLocks noChangeArrowheads="1"/>
          </p:cNvSpPr>
          <p:nvPr/>
        </p:nvSpPr>
        <p:spPr bwMode="auto">
          <a:xfrm>
            <a:off x="990600" y="5181600"/>
            <a:ext cx="3429000" cy="10160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gn="ctr" defTabSz="914400" fontAlgn="base">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            Trigger</a:t>
            </a:r>
          </a:p>
          <a:p>
            <a:pPr marL="565150" indent="-225425" algn="ctr" defTabSz="914400" fontAlgn="base">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    rollback recovery </a:t>
            </a:r>
          </a:p>
          <a:p>
            <a:pPr marL="565150" indent="-225425" algn="ctr" defTabSz="914400" fontAlgn="base">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(re-execute </a:t>
            </a:r>
            <a:r>
              <a:rPr lang="en-US" altLang="zh-CN" sz="2000" i="1" smtClean="0">
                <a:solidFill>
                  <a:srgbClr val="000000"/>
                </a:solidFill>
                <a:latin typeface="Arial" charset="0"/>
                <a:ea typeface="ＭＳ Ｐゴシック" charset="0"/>
                <a:cs typeface="ＭＳ Ｐゴシック" charset="0"/>
                <a:sym typeface="Symbol" charset="0"/>
              </a:rPr>
              <a:t>O</a:t>
            </a:r>
            <a:r>
              <a:rPr lang="en-US" altLang="zh-CN" sz="2000" baseline="-25000" smtClean="0">
                <a:solidFill>
                  <a:srgbClr val="000000"/>
                </a:solidFill>
                <a:latin typeface="Arial" charset="0"/>
                <a:ea typeface="ＭＳ Ｐゴシック" charset="0"/>
                <a:cs typeface="ＭＳ Ｐゴシック" charset="0"/>
                <a:sym typeface="Symbol" charset="0"/>
              </a:rPr>
              <a:t>1</a:t>
            </a:r>
            <a:r>
              <a:rPr lang="en-US" altLang="zh-CN" sz="2000" smtClean="0">
                <a:solidFill>
                  <a:srgbClr val="000000"/>
                </a:solidFill>
                <a:latin typeface="Arial" charset="0"/>
                <a:ea typeface="ＭＳ Ｐゴシック" charset="0"/>
                <a:cs typeface="ＭＳ Ｐゴシック" charset="0"/>
                <a:sym typeface="Symbol" charset="0"/>
              </a:rPr>
              <a:t> and </a:t>
            </a:r>
            <a:r>
              <a:rPr lang="en-US" altLang="zh-CN" sz="2000" i="1" smtClean="0">
                <a:solidFill>
                  <a:srgbClr val="000000"/>
                </a:solidFill>
                <a:latin typeface="Arial" charset="0"/>
                <a:ea typeface="ＭＳ Ｐゴシック" charset="0"/>
                <a:cs typeface="ＭＳ Ｐゴシック" charset="0"/>
                <a:sym typeface="Symbol" charset="0"/>
              </a:rPr>
              <a:t>O</a:t>
            </a:r>
            <a:r>
              <a:rPr lang="en-US" altLang="zh-CN" sz="2000" baseline="-25000" smtClean="0">
                <a:solidFill>
                  <a:srgbClr val="000000"/>
                </a:solidFill>
                <a:latin typeface="Arial" charset="0"/>
                <a:ea typeface="ＭＳ Ｐゴシック" charset="0"/>
                <a:cs typeface="ＭＳ Ｐゴシック" charset="0"/>
                <a:sym typeface="Symbol" charset="0"/>
              </a:rPr>
              <a:t>2</a:t>
            </a:r>
            <a:r>
              <a:rPr lang="en-US" altLang="zh-CN" sz="2000" smtClean="0">
                <a:solidFill>
                  <a:srgbClr val="000000"/>
                </a:solidFill>
                <a:latin typeface="Arial" charset="0"/>
                <a:ea typeface="ＭＳ Ｐゴシック" charset="0"/>
                <a:cs typeface="ＭＳ Ｐゴシック" charset="0"/>
                <a:sym typeface="Symbol" charset="0"/>
              </a:rPr>
              <a:t>)</a:t>
            </a:r>
          </a:p>
        </p:txBody>
      </p:sp>
      <p:sp>
        <p:nvSpPr>
          <p:cNvPr id="72716" name="Rectangle 11"/>
          <p:cNvSpPr>
            <a:spLocks noChangeArrowheads="1"/>
          </p:cNvSpPr>
          <p:nvPr/>
        </p:nvSpPr>
        <p:spPr bwMode="auto">
          <a:xfrm>
            <a:off x="5257800" y="5181600"/>
            <a:ext cx="3581400" cy="708025"/>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565150" indent="-225425" algn="ctr" defTabSz="914400" fontAlgn="base">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        Implement</a:t>
            </a:r>
          </a:p>
          <a:p>
            <a:pPr marL="565150" indent="-225425" algn="ctr" defTabSz="914400" fontAlgn="base">
              <a:spcBef>
                <a:spcPct val="0"/>
              </a:spcBef>
              <a:spcAft>
                <a:spcPct val="0"/>
              </a:spcAft>
            </a:pPr>
            <a:r>
              <a:rPr lang="en-US" altLang="zh-CN" sz="2000" smtClean="0">
                <a:solidFill>
                  <a:srgbClr val="000000"/>
                </a:solidFill>
                <a:latin typeface="Arial" charset="0"/>
                <a:ea typeface="ＭＳ Ｐゴシック" charset="0"/>
                <a:cs typeface="ＭＳ Ｐゴシック" charset="0"/>
                <a:sym typeface="Symbol" charset="0"/>
              </a:rPr>
              <a:t>successive operation </a:t>
            </a:r>
            <a:r>
              <a:rPr lang="en-US" altLang="zh-CN" sz="2000" i="1" smtClean="0">
                <a:solidFill>
                  <a:srgbClr val="000000"/>
                </a:solidFill>
                <a:latin typeface="Arial" charset="0"/>
                <a:ea typeface="ＭＳ Ｐゴシック" charset="0"/>
                <a:cs typeface="ＭＳ Ｐゴシック" charset="0"/>
                <a:sym typeface="Symbol" charset="0"/>
              </a:rPr>
              <a:t>O</a:t>
            </a:r>
            <a:r>
              <a:rPr lang="en-US" altLang="zh-CN" sz="2000" baseline="-25000" smtClean="0">
                <a:solidFill>
                  <a:srgbClr val="000000"/>
                </a:solidFill>
                <a:latin typeface="Arial" charset="0"/>
                <a:ea typeface="ＭＳ Ｐゴシック" charset="0"/>
                <a:cs typeface="ＭＳ Ｐゴシック" charset="0"/>
                <a:sym typeface="Symbol" charset="0"/>
              </a:rPr>
              <a:t>4</a:t>
            </a:r>
          </a:p>
        </p:txBody>
      </p:sp>
      <p:sp>
        <p:nvSpPr>
          <p:cNvPr id="72717" name="Line 12"/>
          <p:cNvSpPr>
            <a:spLocks noChangeShapeType="1"/>
          </p:cNvSpPr>
          <p:nvPr/>
        </p:nvSpPr>
        <p:spPr bwMode="auto">
          <a:xfrm>
            <a:off x="4648200" y="1828800"/>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2718" name="Line 13"/>
          <p:cNvSpPr>
            <a:spLocks noChangeShapeType="1"/>
          </p:cNvSpPr>
          <p:nvPr/>
        </p:nvSpPr>
        <p:spPr bwMode="auto">
          <a:xfrm>
            <a:off x="4648200" y="2819400"/>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2719" name="Line 14"/>
          <p:cNvSpPr>
            <a:spLocks noChangeShapeType="1"/>
          </p:cNvSpPr>
          <p:nvPr/>
        </p:nvSpPr>
        <p:spPr bwMode="auto">
          <a:xfrm>
            <a:off x="4572000" y="3810000"/>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2720" name="Line 15"/>
          <p:cNvSpPr>
            <a:spLocks noChangeShapeType="1"/>
          </p:cNvSpPr>
          <p:nvPr/>
        </p:nvSpPr>
        <p:spPr bwMode="auto">
          <a:xfrm flipH="1">
            <a:off x="2895600" y="4419600"/>
            <a:ext cx="1219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2721" name="Line 16"/>
          <p:cNvSpPr>
            <a:spLocks noChangeShapeType="1"/>
          </p:cNvSpPr>
          <p:nvPr/>
        </p:nvSpPr>
        <p:spPr bwMode="auto">
          <a:xfrm flipH="1">
            <a:off x="2895600" y="44196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2722" name="Line 17"/>
          <p:cNvSpPr>
            <a:spLocks noChangeShapeType="1"/>
          </p:cNvSpPr>
          <p:nvPr/>
        </p:nvSpPr>
        <p:spPr bwMode="auto">
          <a:xfrm>
            <a:off x="5029200" y="4419600"/>
            <a:ext cx="1676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72723" name="Line 18"/>
          <p:cNvSpPr>
            <a:spLocks noChangeShapeType="1"/>
          </p:cNvSpPr>
          <p:nvPr/>
        </p:nvSpPr>
        <p:spPr bwMode="auto">
          <a:xfrm flipH="1">
            <a:off x="6705600" y="44196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1567763" name="Rectangle 19"/>
          <p:cNvSpPr>
            <a:spLocks noChangeArrowheads="1"/>
          </p:cNvSpPr>
          <p:nvPr/>
        </p:nvSpPr>
        <p:spPr bwMode="auto">
          <a:xfrm>
            <a:off x="2895600" y="4038600"/>
            <a:ext cx="1231900" cy="366713"/>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smtClean="0">
                <a:solidFill>
                  <a:srgbClr val="000000"/>
                </a:solidFill>
                <a:latin typeface="Arial" charset="0"/>
                <a:ea typeface="ＭＳ Ｐゴシック" charset="0"/>
                <a:cs typeface="ＭＳ Ｐゴシック" charset="0"/>
              </a:rPr>
              <a:t> </a:t>
            </a:r>
            <a:r>
              <a:rPr lang="en-US" altLang="zh-CN" sz="2000" smtClean="0">
                <a:solidFill>
                  <a:srgbClr val="000000"/>
                </a:solidFill>
                <a:latin typeface="Arial" charset="0"/>
                <a:ea typeface="ＭＳ Ｐゴシック" charset="0"/>
                <a:cs typeface="ＭＳ Ｐゴシック" charset="0"/>
              </a:rPr>
              <a:t>Yes (Fail)</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
        <p:nvSpPr>
          <p:cNvPr id="1567764" name="Rectangle 20"/>
          <p:cNvSpPr>
            <a:spLocks noChangeArrowheads="1"/>
          </p:cNvSpPr>
          <p:nvPr/>
        </p:nvSpPr>
        <p:spPr bwMode="auto">
          <a:xfrm>
            <a:off x="5245100" y="4038600"/>
            <a:ext cx="1231900" cy="366713"/>
          </a:xfrm>
          <a:prstGeom prst="rect">
            <a:avLst/>
          </a:prstGeom>
          <a:noFill/>
          <a:ln w="19050">
            <a:noFill/>
            <a:miter lim="800000"/>
            <a:headEnd/>
            <a:tailEnd/>
          </a:ln>
          <a:effectLst/>
        </p:spPr>
        <p:txBody>
          <a:bodyPr>
            <a:spAutoFit/>
          </a:bodyPr>
          <a:lstStyle/>
          <a:p>
            <a:pPr algn="ctr" defTabSz="914400" fontAlgn="base">
              <a:spcBef>
                <a:spcPct val="0"/>
              </a:spcBef>
              <a:spcAft>
                <a:spcPct val="0"/>
              </a:spcAft>
            </a:pPr>
            <a:r>
              <a:rPr lang="en-US" altLang="zh-CN" sz="1600" smtClean="0">
                <a:solidFill>
                  <a:srgbClr val="000000"/>
                </a:solidFill>
                <a:latin typeface="Arial" charset="0"/>
                <a:ea typeface="ＭＳ Ｐゴシック" charset="0"/>
                <a:cs typeface="ＭＳ Ｐゴシック" charset="0"/>
              </a:rPr>
              <a:t> </a:t>
            </a:r>
            <a:r>
              <a:rPr lang="en-US" altLang="zh-CN" sz="2000" smtClean="0">
                <a:solidFill>
                  <a:srgbClr val="000000"/>
                </a:solidFill>
                <a:latin typeface="Arial" charset="0"/>
                <a:ea typeface="ＭＳ Ｐゴシック" charset="0"/>
                <a:cs typeface="ＭＳ Ｐゴシック" charset="0"/>
              </a:rPr>
              <a:t>No (Pass)</a:t>
            </a:r>
            <a:r>
              <a:rPr lang="en-US" altLang="zh-CN"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rPr>
              <a:t> </a:t>
            </a:r>
            <a:endParaRPr lang="zh-CN" altLang="en-US" sz="1600" smtClean="0">
              <a:solidFill>
                <a:srgbClr val="FF0000"/>
              </a:solidFill>
              <a:effectLst>
                <a:outerShdw blurRad="38100" dist="38100" dir="2700000" algn="tl">
                  <a:srgbClr val="DDDDDD"/>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74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Slide Number Placeholder 2"/>
          <p:cNvSpPr>
            <a:spLocks noGrp="1"/>
          </p:cNvSpPr>
          <p:nvPr>
            <p:ph type="sldNum" sz="quarter" idx="4294967295"/>
          </p:nvPr>
        </p:nvSpPr>
        <p:spPr bwMode="auto">
          <a:xfrm>
            <a:off x="6553200" y="6248400"/>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fontAlgn="base" hangingPunct="1">
              <a:spcBef>
                <a:spcPct val="0"/>
              </a:spcBef>
              <a:spcAft>
                <a:spcPct val="0"/>
              </a:spcAft>
            </a:pPr>
            <a:fld id="{906AFE95-2847-104A-9B6D-EB2F134754D9}" type="slidenum">
              <a:rPr lang="zh-CN" altLang="en-US" smtClean="0">
                <a:solidFill>
                  <a:srgbClr val="000000"/>
                </a:solidFill>
                <a:ea typeface="宋体" charset="0"/>
                <a:cs typeface="宋体" charset="0"/>
              </a:rPr>
              <a:pPr algn="ctr" defTabSz="914400" eaLnBrk="1" fontAlgn="base" hangingPunct="1">
                <a:spcBef>
                  <a:spcPct val="0"/>
                </a:spcBef>
                <a:spcAft>
                  <a:spcPct val="0"/>
                </a:spcAft>
              </a:pPr>
              <a:t>87</a:t>
            </a:fld>
            <a:endParaRPr lang="en-US" altLang="zh-CN" smtClean="0">
              <a:solidFill>
                <a:srgbClr val="000000"/>
              </a:solidFill>
              <a:ea typeface="宋体" charset="0"/>
              <a:cs typeface="宋体" charset="0"/>
            </a:endParaRPr>
          </a:p>
        </p:txBody>
      </p:sp>
      <p:sp>
        <p:nvSpPr>
          <p:cNvPr id="87043" name="Rectangle 2"/>
          <p:cNvSpPr>
            <a:spLocks noRot="1" noChangeArrowheads="1"/>
          </p:cNvSpPr>
          <p:nvPr/>
        </p:nvSpPr>
        <p:spPr bwMode="auto">
          <a:xfrm>
            <a:off x="0" y="762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3200" b="1" smtClean="0">
                <a:solidFill>
                  <a:srgbClr val="FF0000"/>
                </a:solidFill>
                <a:latin typeface="Arial" charset="0"/>
                <a:ea typeface="ＭＳ Ｐゴシック" charset="0"/>
                <a:cs typeface="Arial" charset="0"/>
              </a:rPr>
              <a:t>Implementation for Rollback Recovery at Checkpoint </a:t>
            </a:r>
            <a:r>
              <a:rPr lang="en-US" altLang="zh-CN" sz="3200" b="1" i="1" smtClean="0">
                <a:solidFill>
                  <a:srgbClr val="FF0000"/>
                </a:solidFill>
                <a:latin typeface="Arial" charset="0"/>
                <a:ea typeface="ＭＳ Ｐゴシック" charset="0"/>
                <a:cs typeface="Arial" charset="0"/>
              </a:rPr>
              <a:t>C</a:t>
            </a:r>
            <a:r>
              <a:rPr lang="en-US" altLang="zh-CN" sz="3200" b="1" baseline="-25000" smtClean="0">
                <a:solidFill>
                  <a:srgbClr val="FF0000"/>
                </a:solidFill>
                <a:latin typeface="Arial" charset="0"/>
                <a:ea typeface="ＭＳ Ｐゴシック" charset="0"/>
                <a:cs typeface="Arial" charset="0"/>
              </a:rPr>
              <a:t>2</a:t>
            </a:r>
          </a:p>
        </p:txBody>
      </p:sp>
      <p:grpSp>
        <p:nvGrpSpPr>
          <p:cNvPr id="87044" name="Group 8"/>
          <p:cNvGrpSpPr>
            <a:grpSpLocks/>
          </p:cNvGrpSpPr>
          <p:nvPr/>
        </p:nvGrpSpPr>
        <p:grpSpPr bwMode="auto">
          <a:xfrm>
            <a:off x="5638800" y="1243013"/>
            <a:ext cx="3276600" cy="1143000"/>
            <a:chOff x="1728" y="3120"/>
            <a:chExt cx="2064" cy="720"/>
          </a:xfrm>
        </p:grpSpPr>
        <p:sp>
          <p:nvSpPr>
            <p:cNvPr id="87067" name="Rectangle 9"/>
            <p:cNvSpPr>
              <a:spLocks noChangeArrowheads="1"/>
            </p:cNvSpPr>
            <p:nvPr/>
          </p:nvSpPr>
          <p:spPr bwMode="auto">
            <a:xfrm>
              <a:off x="2256"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8" name="Rectangle 10"/>
            <p:cNvSpPr>
              <a:spLocks noChangeArrowheads="1"/>
            </p:cNvSpPr>
            <p:nvPr/>
          </p:nvSpPr>
          <p:spPr bwMode="auto">
            <a:xfrm>
              <a:off x="2352"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9" name="Rectangle 11"/>
            <p:cNvSpPr>
              <a:spLocks noChangeArrowheads="1"/>
            </p:cNvSpPr>
            <p:nvPr/>
          </p:nvSpPr>
          <p:spPr bwMode="auto">
            <a:xfrm>
              <a:off x="2448"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0" name="Rectangle 12"/>
            <p:cNvSpPr>
              <a:spLocks noChangeArrowheads="1"/>
            </p:cNvSpPr>
            <p:nvPr/>
          </p:nvSpPr>
          <p:spPr bwMode="auto">
            <a:xfrm>
              <a:off x="2544"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1" name="Rectangle 13"/>
            <p:cNvSpPr>
              <a:spLocks noChangeArrowheads="1"/>
            </p:cNvSpPr>
            <p:nvPr/>
          </p:nvSpPr>
          <p:spPr bwMode="auto">
            <a:xfrm>
              <a:off x="2640"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2" name="Rectangle 14"/>
            <p:cNvSpPr>
              <a:spLocks noChangeArrowheads="1"/>
            </p:cNvSpPr>
            <p:nvPr/>
          </p:nvSpPr>
          <p:spPr bwMode="auto">
            <a:xfrm>
              <a:off x="2736"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3" name="Rectangle 15"/>
            <p:cNvSpPr>
              <a:spLocks noChangeArrowheads="1"/>
            </p:cNvSpPr>
            <p:nvPr/>
          </p:nvSpPr>
          <p:spPr bwMode="auto">
            <a:xfrm>
              <a:off x="2832"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4" name="Rectangle 16"/>
            <p:cNvSpPr>
              <a:spLocks noChangeArrowheads="1"/>
            </p:cNvSpPr>
            <p:nvPr/>
          </p:nvSpPr>
          <p:spPr bwMode="auto">
            <a:xfrm>
              <a:off x="2928"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5" name="Rectangle 17"/>
            <p:cNvSpPr>
              <a:spLocks noChangeArrowheads="1"/>
            </p:cNvSpPr>
            <p:nvPr/>
          </p:nvSpPr>
          <p:spPr bwMode="auto">
            <a:xfrm>
              <a:off x="3024"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6" name="Rectangle 18"/>
            <p:cNvSpPr>
              <a:spLocks noChangeArrowheads="1"/>
            </p:cNvSpPr>
            <p:nvPr/>
          </p:nvSpPr>
          <p:spPr bwMode="auto">
            <a:xfrm>
              <a:off x="3120"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7" name="Rectangle 19"/>
            <p:cNvSpPr>
              <a:spLocks noChangeArrowheads="1"/>
            </p:cNvSpPr>
            <p:nvPr/>
          </p:nvSpPr>
          <p:spPr bwMode="auto">
            <a:xfrm>
              <a:off x="3216"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8" name="Rectangle 20"/>
            <p:cNvSpPr>
              <a:spLocks noChangeArrowheads="1"/>
            </p:cNvSpPr>
            <p:nvPr/>
          </p:nvSpPr>
          <p:spPr bwMode="auto">
            <a:xfrm>
              <a:off x="3312"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79" name="Rectangle 21"/>
            <p:cNvSpPr>
              <a:spLocks noChangeArrowheads="1"/>
            </p:cNvSpPr>
            <p:nvPr/>
          </p:nvSpPr>
          <p:spPr bwMode="auto">
            <a:xfrm>
              <a:off x="3408"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0" name="Rectangle 22"/>
            <p:cNvSpPr>
              <a:spLocks noChangeArrowheads="1"/>
            </p:cNvSpPr>
            <p:nvPr/>
          </p:nvSpPr>
          <p:spPr bwMode="auto">
            <a:xfrm>
              <a:off x="3504"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1" name="Rectangle 23"/>
            <p:cNvSpPr>
              <a:spLocks noChangeArrowheads="1"/>
            </p:cNvSpPr>
            <p:nvPr/>
          </p:nvSpPr>
          <p:spPr bwMode="auto">
            <a:xfrm>
              <a:off x="3600"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2" name="Rectangle 24"/>
            <p:cNvSpPr>
              <a:spLocks noChangeArrowheads="1"/>
            </p:cNvSpPr>
            <p:nvPr/>
          </p:nvSpPr>
          <p:spPr bwMode="auto">
            <a:xfrm>
              <a:off x="3696" y="321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3" name="AutoShape 25"/>
            <p:cNvSpPr>
              <a:spLocks noChangeArrowheads="1"/>
            </p:cNvSpPr>
            <p:nvPr/>
          </p:nvSpPr>
          <p:spPr bwMode="auto">
            <a:xfrm>
              <a:off x="1728" y="3120"/>
              <a:ext cx="2064" cy="624"/>
            </a:xfrm>
            <a:prstGeom prst="cube">
              <a:avLst>
                <a:gd name="adj" fmla="val 77565"/>
              </a:avLst>
            </a:prstGeom>
            <a:solidFill>
              <a:srgbClr val="CCFFCC"/>
            </a:solidFill>
            <a:ln w="9525">
              <a:solidFill>
                <a:schemeClr val="bg2"/>
              </a:solidFill>
              <a:miter lim="800000"/>
              <a:headEnd/>
              <a:tailEnd/>
            </a:ln>
          </p:spPr>
          <p:txBody>
            <a:bodyPr wrap="none" anchor="ctr"/>
            <a:lstStyle/>
            <a:p>
              <a:pPr algn="ctr" defTabSz="914400" eaLnBrk="0" fontAlgn="base" hangingPunct="0">
                <a:spcBef>
                  <a:spcPct val="0"/>
                </a:spcBef>
                <a:spcAft>
                  <a:spcPct val="0"/>
                </a:spcAft>
              </a:pPr>
              <a:endParaRPr lang="zh-CN" altLang="en-US" sz="1400" smtClean="0">
                <a:solidFill>
                  <a:srgbClr val="000000"/>
                </a:solidFill>
                <a:latin typeface="Arial" charset="0"/>
                <a:ea typeface="宋体" charset="0"/>
                <a:cs typeface="宋体" charset="0"/>
              </a:endParaRPr>
            </a:p>
          </p:txBody>
        </p:sp>
        <p:sp>
          <p:nvSpPr>
            <p:cNvPr id="87084" name="Rectangle 26"/>
            <p:cNvSpPr>
              <a:spLocks noChangeArrowheads="1"/>
            </p:cNvSpPr>
            <p:nvPr/>
          </p:nvSpPr>
          <p:spPr bwMode="auto">
            <a:xfrm>
              <a:off x="1776"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5" name="Rectangle 27"/>
            <p:cNvSpPr>
              <a:spLocks noChangeArrowheads="1"/>
            </p:cNvSpPr>
            <p:nvPr/>
          </p:nvSpPr>
          <p:spPr bwMode="auto">
            <a:xfrm>
              <a:off x="1872"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6" name="Rectangle 28"/>
            <p:cNvSpPr>
              <a:spLocks noChangeArrowheads="1"/>
            </p:cNvSpPr>
            <p:nvPr/>
          </p:nvSpPr>
          <p:spPr bwMode="auto">
            <a:xfrm>
              <a:off x="1968"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7" name="Rectangle 29"/>
            <p:cNvSpPr>
              <a:spLocks noChangeArrowheads="1"/>
            </p:cNvSpPr>
            <p:nvPr/>
          </p:nvSpPr>
          <p:spPr bwMode="auto">
            <a:xfrm>
              <a:off x="2064"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8" name="Rectangle 30"/>
            <p:cNvSpPr>
              <a:spLocks noChangeArrowheads="1"/>
            </p:cNvSpPr>
            <p:nvPr/>
          </p:nvSpPr>
          <p:spPr bwMode="auto">
            <a:xfrm>
              <a:off x="2160"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89" name="Rectangle 31"/>
            <p:cNvSpPr>
              <a:spLocks noChangeArrowheads="1"/>
            </p:cNvSpPr>
            <p:nvPr/>
          </p:nvSpPr>
          <p:spPr bwMode="auto">
            <a:xfrm>
              <a:off x="2256"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0" name="Rectangle 32"/>
            <p:cNvSpPr>
              <a:spLocks noChangeArrowheads="1"/>
            </p:cNvSpPr>
            <p:nvPr/>
          </p:nvSpPr>
          <p:spPr bwMode="auto">
            <a:xfrm>
              <a:off x="2352"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1" name="Rectangle 33"/>
            <p:cNvSpPr>
              <a:spLocks noChangeArrowheads="1"/>
            </p:cNvSpPr>
            <p:nvPr/>
          </p:nvSpPr>
          <p:spPr bwMode="auto">
            <a:xfrm>
              <a:off x="2448"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2" name="Rectangle 34"/>
            <p:cNvSpPr>
              <a:spLocks noChangeArrowheads="1"/>
            </p:cNvSpPr>
            <p:nvPr/>
          </p:nvSpPr>
          <p:spPr bwMode="auto">
            <a:xfrm>
              <a:off x="2544"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3" name="Rectangle 35"/>
            <p:cNvSpPr>
              <a:spLocks noChangeArrowheads="1"/>
            </p:cNvSpPr>
            <p:nvPr/>
          </p:nvSpPr>
          <p:spPr bwMode="auto">
            <a:xfrm>
              <a:off x="2640"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4" name="Rectangle 36"/>
            <p:cNvSpPr>
              <a:spLocks noChangeArrowheads="1"/>
            </p:cNvSpPr>
            <p:nvPr/>
          </p:nvSpPr>
          <p:spPr bwMode="auto">
            <a:xfrm>
              <a:off x="2736"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5" name="Rectangle 37"/>
            <p:cNvSpPr>
              <a:spLocks noChangeArrowheads="1"/>
            </p:cNvSpPr>
            <p:nvPr/>
          </p:nvSpPr>
          <p:spPr bwMode="auto">
            <a:xfrm>
              <a:off x="2832"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6" name="Rectangle 38"/>
            <p:cNvSpPr>
              <a:spLocks noChangeArrowheads="1"/>
            </p:cNvSpPr>
            <p:nvPr/>
          </p:nvSpPr>
          <p:spPr bwMode="auto">
            <a:xfrm>
              <a:off x="2928"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7" name="Rectangle 39"/>
            <p:cNvSpPr>
              <a:spLocks noChangeArrowheads="1"/>
            </p:cNvSpPr>
            <p:nvPr/>
          </p:nvSpPr>
          <p:spPr bwMode="auto">
            <a:xfrm>
              <a:off x="3024"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8" name="Rectangle 40"/>
            <p:cNvSpPr>
              <a:spLocks noChangeArrowheads="1"/>
            </p:cNvSpPr>
            <p:nvPr/>
          </p:nvSpPr>
          <p:spPr bwMode="auto">
            <a:xfrm>
              <a:off x="3120"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99" name="Rectangle 41"/>
            <p:cNvSpPr>
              <a:spLocks noChangeArrowheads="1"/>
            </p:cNvSpPr>
            <p:nvPr/>
          </p:nvSpPr>
          <p:spPr bwMode="auto">
            <a:xfrm>
              <a:off x="3216" y="3696"/>
              <a:ext cx="48" cy="144"/>
            </a:xfrm>
            <a:prstGeom prst="rect">
              <a:avLst/>
            </a:prstGeom>
            <a:solidFill>
              <a:schemeClr val="bg2"/>
            </a:solidFill>
            <a:ln w="9525">
              <a:solidFill>
                <a:srgbClr val="FFFF00"/>
              </a:solidFill>
              <a:miter lim="800000"/>
              <a:headEnd/>
              <a:tailEnd/>
            </a:ln>
          </p:spPr>
          <p:txBody>
            <a:bodyPr wrap="none" anchor="ct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100" name="Text Box 42"/>
            <p:cNvSpPr txBox="1">
              <a:spLocks noChangeArrowheads="1"/>
            </p:cNvSpPr>
            <p:nvPr/>
          </p:nvSpPr>
          <p:spPr bwMode="auto">
            <a:xfrm>
              <a:off x="2208" y="3168"/>
              <a:ext cx="1200"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sz="1400" i="1" smtClean="0">
                  <a:solidFill>
                    <a:srgbClr val="000000"/>
                  </a:solidFill>
                </a:rPr>
                <a:t>Micro-controller</a:t>
              </a:r>
            </a:p>
            <a:p>
              <a:pPr algn="ctr" defTabSz="914400" fontAlgn="base">
                <a:spcBef>
                  <a:spcPct val="50000"/>
                </a:spcBef>
                <a:spcAft>
                  <a:spcPct val="0"/>
                </a:spcAft>
              </a:pPr>
              <a:r>
                <a:rPr lang="en-US" altLang="zh-CN" sz="1400" smtClean="0">
                  <a:solidFill>
                    <a:srgbClr val="000000"/>
                  </a:solidFill>
                </a:rPr>
                <a:t>(software programs)</a:t>
              </a:r>
            </a:p>
          </p:txBody>
        </p:sp>
      </p:grpSp>
      <p:pic>
        <p:nvPicPr>
          <p:cNvPr id="87045" name="Picture 43" descr="Optical%20Setup"/>
          <p:cNvPicPr>
            <a:picLocks noChangeAspect="1" noChangeArrowheads="1"/>
          </p:cNvPicPr>
          <p:nvPr/>
        </p:nvPicPr>
        <p:blipFill>
          <a:blip r:embed="rId3">
            <a:extLst>
              <a:ext uri="{28A0092B-C50C-407E-A947-70E740481C1C}">
                <a14:useLocalDpi xmlns:a14="http://schemas.microsoft.com/office/drawing/2010/main" val="0"/>
              </a:ext>
            </a:extLst>
          </a:blip>
          <a:srcRect l="14996" t="25328" b="25328"/>
          <a:stretch>
            <a:fillRect/>
          </a:stretch>
        </p:blipFill>
        <p:spPr bwMode="auto">
          <a:xfrm>
            <a:off x="381000" y="938213"/>
            <a:ext cx="28956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Rectangle 15"/>
          <p:cNvSpPr>
            <a:spLocks noChangeArrowheads="1"/>
          </p:cNvSpPr>
          <p:nvPr/>
        </p:nvSpPr>
        <p:spPr bwMode="auto">
          <a:xfrm>
            <a:off x="381000" y="2438400"/>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1600" smtClean="0">
                <a:solidFill>
                  <a:srgbClr val="000090"/>
                </a:solidFill>
                <a:latin typeface="Arial" charset="0"/>
                <a:ea typeface="ＭＳ Ｐゴシック" charset="0"/>
                <a:cs typeface="ＭＳ Ｐゴシック" charset="0"/>
                <a:sym typeface="Symbol" charset="0"/>
              </a:rPr>
              <a:t>Microfluidic Array</a:t>
            </a:r>
          </a:p>
        </p:txBody>
      </p:sp>
      <p:sp>
        <p:nvSpPr>
          <p:cNvPr id="87047" name="Line 15"/>
          <p:cNvSpPr>
            <a:spLocks noChangeShapeType="1"/>
          </p:cNvSpPr>
          <p:nvPr/>
        </p:nvSpPr>
        <p:spPr bwMode="auto">
          <a:xfrm flipH="1">
            <a:off x="3581400" y="1447800"/>
            <a:ext cx="1981200" cy="0"/>
          </a:xfrm>
          <a:prstGeom prst="line">
            <a:avLst/>
          </a:prstGeom>
          <a:noFill/>
          <a:ln w="28575">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48" name="Rectangle 15"/>
          <p:cNvSpPr>
            <a:spLocks noChangeArrowheads="1"/>
          </p:cNvSpPr>
          <p:nvPr/>
        </p:nvSpPr>
        <p:spPr bwMode="auto">
          <a:xfrm>
            <a:off x="3200400" y="1058863"/>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1600" smtClean="0">
                <a:solidFill>
                  <a:srgbClr val="660066"/>
                </a:solidFill>
                <a:latin typeface="Arial" charset="0"/>
                <a:ea typeface="ＭＳ Ｐゴシック" charset="0"/>
                <a:cs typeface="ＭＳ Ｐゴシック" charset="0"/>
                <a:sym typeface="Symbol" charset="0"/>
              </a:rPr>
              <a:t>Bioassay Instructions</a:t>
            </a:r>
          </a:p>
        </p:txBody>
      </p:sp>
      <p:sp>
        <p:nvSpPr>
          <p:cNvPr id="87049" name="Line 15"/>
          <p:cNvSpPr>
            <a:spLocks noChangeShapeType="1"/>
          </p:cNvSpPr>
          <p:nvPr/>
        </p:nvSpPr>
        <p:spPr bwMode="auto">
          <a:xfrm>
            <a:off x="3657600" y="2057400"/>
            <a:ext cx="1905000" cy="0"/>
          </a:xfrm>
          <a:prstGeom prst="line">
            <a:avLst/>
          </a:prstGeom>
          <a:noFill/>
          <a:ln w="28575">
            <a:solidFill>
              <a:srgbClr val="660066"/>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50" name="Rectangle 15"/>
          <p:cNvSpPr>
            <a:spLocks noChangeArrowheads="1"/>
          </p:cNvSpPr>
          <p:nvPr/>
        </p:nvSpPr>
        <p:spPr bwMode="auto">
          <a:xfrm>
            <a:off x="3200400" y="1668463"/>
            <a:ext cx="281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1600" smtClean="0">
                <a:solidFill>
                  <a:srgbClr val="660066"/>
                </a:solidFill>
                <a:latin typeface="Arial" charset="0"/>
                <a:ea typeface="ＭＳ Ｐゴシック" charset="0"/>
                <a:cs typeface="ＭＳ Ｐゴシック" charset="0"/>
                <a:sym typeface="Symbol" charset="0"/>
              </a:rPr>
              <a:t>Bioassay Results</a:t>
            </a:r>
          </a:p>
        </p:txBody>
      </p:sp>
      <p:sp>
        <p:nvSpPr>
          <p:cNvPr id="87051" name="Rectangle 15"/>
          <p:cNvSpPr>
            <a:spLocks noChangeArrowheads="1"/>
          </p:cNvSpPr>
          <p:nvPr/>
        </p:nvSpPr>
        <p:spPr bwMode="auto">
          <a:xfrm>
            <a:off x="5334000" y="27432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Time: clock cycle 28</a:t>
            </a:r>
          </a:p>
          <a:p>
            <a:pPr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Instruction: start 0087 (</a:t>
            </a:r>
            <a:r>
              <a:rPr lang="en-US" altLang="zh-CN" sz="1400" i="1" smtClean="0">
                <a:solidFill>
                  <a:srgbClr val="660066"/>
                </a:solidFill>
                <a:latin typeface="Arial" charset="0"/>
                <a:ea typeface="ＭＳ Ｐゴシック" charset="0"/>
                <a:cs typeface="ＭＳ Ｐゴシック" charset="0"/>
                <a:sym typeface="Symbol" charset="0"/>
              </a:rPr>
              <a:t>C</a:t>
            </a:r>
            <a:r>
              <a:rPr lang="en-US" altLang="zh-CN" sz="1400" baseline="-25000" smtClean="0">
                <a:solidFill>
                  <a:srgbClr val="660066"/>
                </a:solidFill>
                <a:latin typeface="Arial" charset="0"/>
                <a:ea typeface="ＭＳ Ｐゴシック" charset="0"/>
                <a:cs typeface="ＭＳ Ｐゴシック" charset="0"/>
                <a:sym typeface="Symbol" charset="0"/>
              </a:rPr>
              <a:t>2</a:t>
            </a:r>
            <a:r>
              <a:rPr lang="en-US" altLang="zh-CN" sz="1400" smtClean="0">
                <a:solidFill>
                  <a:srgbClr val="660066"/>
                </a:solidFill>
                <a:latin typeface="Arial" charset="0"/>
                <a:ea typeface="ＭＳ Ｐゴシック" charset="0"/>
                <a:cs typeface="ＭＳ Ｐゴシック" charset="0"/>
                <a:sym typeface="Symbol" charset="0"/>
              </a:rPr>
              <a:t>)</a:t>
            </a:r>
          </a:p>
        </p:txBody>
      </p:sp>
      <p:sp>
        <p:nvSpPr>
          <p:cNvPr id="87052" name="Line 15"/>
          <p:cNvSpPr>
            <a:spLocks noChangeShapeType="1"/>
          </p:cNvSpPr>
          <p:nvPr/>
        </p:nvSpPr>
        <p:spPr bwMode="auto">
          <a:xfrm>
            <a:off x="3276600" y="3581400"/>
            <a:ext cx="1905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53" name="Rectangle 15"/>
          <p:cNvSpPr>
            <a:spLocks noChangeArrowheads="1"/>
          </p:cNvSpPr>
          <p:nvPr/>
        </p:nvSpPr>
        <p:spPr bwMode="auto">
          <a:xfrm>
            <a:off x="762000" y="3305175"/>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Time: clock cycle 33</a:t>
            </a:r>
          </a:p>
          <a:p>
            <a:pPr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Result: error detected at </a:t>
            </a:r>
            <a:r>
              <a:rPr lang="en-US" altLang="zh-CN" sz="1400" i="1" smtClean="0">
                <a:solidFill>
                  <a:srgbClr val="660066"/>
                </a:solidFill>
                <a:latin typeface="Arial" charset="0"/>
                <a:ea typeface="ＭＳ Ｐゴシック" charset="0"/>
                <a:cs typeface="ＭＳ Ｐゴシック" charset="0"/>
                <a:sym typeface="Symbol" charset="0"/>
              </a:rPr>
              <a:t>C</a:t>
            </a:r>
            <a:r>
              <a:rPr lang="en-US" altLang="zh-CN" sz="1400" baseline="-25000" smtClean="0">
                <a:solidFill>
                  <a:srgbClr val="660066"/>
                </a:solidFill>
                <a:latin typeface="Arial" charset="0"/>
                <a:ea typeface="ＭＳ Ｐゴシック" charset="0"/>
                <a:cs typeface="ＭＳ Ｐゴシック" charset="0"/>
                <a:sym typeface="Symbol" charset="0"/>
              </a:rPr>
              <a:t>2</a:t>
            </a:r>
            <a:endParaRPr lang="en-US" altLang="zh-CN" sz="1400" smtClean="0">
              <a:solidFill>
                <a:srgbClr val="660066"/>
              </a:solidFill>
              <a:latin typeface="Arial" charset="0"/>
              <a:ea typeface="ＭＳ Ｐゴシック" charset="0"/>
              <a:cs typeface="ＭＳ Ｐゴシック" charset="0"/>
              <a:sym typeface="Symbol" charset="0"/>
            </a:endParaRPr>
          </a:p>
        </p:txBody>
      </p:sp>
      <p:sp>
        <p:nvSpPr>
          <p:cNvPr id="87054" name="Line 15"/>
          <p:cNvSpPr>
            <a:spLocks noChangeShapeType="1"/>
          </p:cNvSpPr>
          <p:nvPr/>
        </p:nvSpPr>
        <p:spPr bwMode="auto">
          <a:xfrm flipH="1">
            <a:off x="3200400" y="3048000"/>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55" name="Line 15"/>
          <p:cNvSpPr>
            <a:spLocks noChangeShapeType="1"/>
          </p:cNvSpPr>
          <p:nvPr/>
        </p:nvSpPr>
        <p:spPr bwMode="auto">
          <a:xfrm flipH="1">
            <a:off x="3200400" y="4295775"/>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56" name="Rectangle 15"/>
          <p:cNvSpPr>
            <a:spLocks noChangeArrowheads="1"/>
          </p:cNvSpPr>
          <p:nvPr/>
        </p:nvSpPr>
        <p:spPr bwMode="auto">
          <a:xfrm>
            <a:off x="5334000" y="3810000"/>
            <a:ext cx="251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Time: clock cycle 33</a:t>
            </a:r>
          </a:p>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Instruction: </a:t>
            </a:r>
          </a:p>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(1) stop 0090 (</a:t>
            </a:r>
            <a:r>
              <a:rPr lang="en-US" altLang="zh-CN" sz="1400" i="1" smtClean="0">
                <a:solidFill>
                  <a:srgbClr val="660066"/>
                </a:solidFill>
                <a:latin typeface="Arial" charset="0"/>
                <a:ea typeface="ＭＳ Ｐゴシック" charset="0"/>
                <a:cs typeface="ＭＳ Ｐゴシック" charset="0"/>
                <a:sym typeface="Symbol" charset="0"/>
              </a:rPr>
              <a:t>O</a:t>
            </a:r>
            <a:r>
              <a:rPr lang="en-US" altLang="zh-CN" sz="1400" baseline="-25000" smtClean="0">
                <a:solidFill>
                  <a:srgbClr val="660066"/>
                </a:solidFill>
                <a:latin typeface="Arial" charset="0"/>
                <a:ea typeface="ＭＳ Ｐゴシック" charset="0"/>
                <a:cs typeface="ＭＳ Ｐゴシック" charset="0"/>
                <a:sym typeface="Symbol" charset="0"/>
              </a:rPr>
              <a:t>3</a:t>
            </a:r>
            <a:r>
              <a:rPr lang="en-US" altLang="zh-CN" sz="1400" smtClean="0">
                <a:solidFill>
                  <a:srgbClr val="660066"/>
                </a:solidFill>
                <a:latin typeface="Arial" charset="0"/>
                <a:ea typeface="ＭＳ Ｐゴシック" charset="0"/>
                <a:cs typeface="ＭＳ Ｐゴシック" charset="0"/>
                <a:sym typeface="Symbol" charset="0"/>
              </a:rPr>
              <a:t>)</a:t>
            </a:r>
          </a:p>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(2) stop time counter </a:t>
            </a:r>
          </a:p>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(3) start 0085(</a:t>
            </a:r>
            <a:r>
              <a:rPr lang="en-US" altLang="zh-CN" sz="1400" i="1" smtClean="0">
                <a:solidFill>
                  <a:srgbClr val="660066"/>
                </a:solidFill>
                <a:latin typeface="Arial" charset="0"/>
                <a:ea typeface="ＭＳ Ｐゴシック" charset="0"/>
                <a:cs typeface="ＭＳ Ｐゴシック" charset="0"/>
                <a:sym typeface="Symbol" charset="0"/>
              </a:rPr>
              <a:t>O</a:t>
            </a:r>
            <a:r>
              <a:rPr lang="en-US" altLang="zh-CN" sz="1400" baseline="-25000" smtClean="0">
                <a:solidFill>
                  <a:srgbClr val="660066"/>
                </a:solidFill>
                <a:latin typeface="Arial" charset="0"/>
                <a:ea typeface="ＭＳ Ｐゴシック" charset="0"/>
                <a:cs typeface="ＭＳ Ｐゴシック" charset="0"/>
                <a:sym typeface="Symbol" charset="0"/>
              </a:rPr>
              <a:t>1</a:t>
            </a:r>
            <a:r>
              <a:rPr lang="en-US" altLang="zh-CN" sz="1400" smtClean="0">
                <a:solidFill>
                  <a:srgbClr val="660066"/>
                </a:solidFill>
                <a:latin typeface="Arial" charset="0"/>
                <a:ea typeface="ＭＳ Ｐゴシック" charset="0"/>
                <a:cs typeface="ＭＳ Ｐゴシック" charset="0"/>
                <a:sym typeface="Symbol" charset="0"/>
              </a:rPr>
              <a:t>) to 0087(</a:t>
            </a:r>
            <a:r>
              <a:rPr lang="en-US" altLang="zh-CN" sz="1400" i="1" smtClean="0">
                <a:solidFill>
                  <a:srgbClr val="660066"/>
                </a:solidFill>
                <a:latin typeface="Arial" charset="0"/>
                <a:ea typeface="ＭＳ Ｐゴシック" charset="0"/>
                <a:cs typeface="ＭＳ Ｐゴシック" charset="0"/>
                <a:sym typeface="Symbol" charset="0"/>
              </a:rPr>
              <a:t>C</a:t>
            </a:r>
            <a:r>
              <a:rPr lang="en-US" altLang="zh-CN" sz="1400" baseline="-25000" smtClean="0">
                <a:solidFill>
                  <a:srgbClr val="660066"/>
                </a:solidFill>
                <a:latin typeface="Arial" charset="0"/>
                <a:ea typeface="ＭＳ Ｐゴシック" charset="0"/>
                <a:cs typeface="ＭＳ Ｐゴシック" charset="0"/>
                <a:sym typeface="Symbol" charset="0"/>
              </a:rPr>
              <a:t>2</a:t>
            </a:r>
            <a:r>
              <a:rPr lang="en-US" altLang="zh-CN" sz="1400" smtClean="0">
                <a:solidFill>
                  <a:srgbClr val="660066"/>
                </a:solidFill>
                <a:latin typeface="Arial" charset="0"/>
                <a:ea typeface="ＭＳ Ｐゴシック" charset="0"/>
                <a:cs typeface="ＭＳ Ｐゴシック" charset="0"/>
                <a:sym typeface="Symbol" charset="0"/>
              </a:rPr>
              <a:t>)</a:t>
            </a:r>
          </a:p>
        </p:txBody>
      </p:sp>
      <p:sp>
        <p:nvSpPr>
          <p:cNvPr id="87057" name="Line 15"/>
          <p:cNvSpPr>
            <a:spLocks noChangeShapeType="1"/>
          </p:cNvSpPr>
          <p:nvPr/>
        </p:nvSpPr>
        <p:spPr bwMode="auto">
          <a:xfrm>
            <a:off x="3200400" y="5438775"/>
            <a:ext cx="1905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58" name="Rectangle 15"/>
          <p:cNvSpPr>
            <a:spLocks noChangeArrowheads="1"/>
          </p:cNvSpPr>
          <p:nvPr/>
        </p:nvSpPr>
        <p:spPr bwMode="auto">
          <a:xfrm>
            <a:off x="1143000" y="5121275"/>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Time: clock cycle 33</a:t>
            </a:r>
          </a:p>
          <a:p>
            <a:pPr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Result: no error at </a:t>
            </a:r>
            <a:r>
              <a:rPr lang="en-US" altLang="zh-CN" sz="1400" i="1" smtClean="0">
                <a:solidFill>
                  <a:srgbClr val="660066"/>
                </a:solidFill>
                <a:latin typeface="Arial" charset="0"/>
                <a:ea typeface="ＭＳ Ｐゴシック" charset="0"/>
                <a:cs typeface="ＭＳ Ｐゴシック" charset="0"/>
                <a:sym typeface="Symbol" charset="0"/>
              </a:rPr>
              <a:t>C</a:t>
            </a:r>
            <a:r>
              <a:rPr lang="en-US" altLang="zh-CN" sz="1400" baseline="-25000" smtClean="0">
                <a:solidFill>
                  <a:srgbClr val="660066"/>
                </a:solidFill>
                <a:latin typeface="Arial" charset="0"/>
                <a:ea typeface="ＭＳ Ｐゴシック" charset="0"/>
                <a:cs typeface="ＭＳ Ｐゴシック" charset="0"/>
                <a:sym typeface="Symbol" charset="0"/>
              </a:rPr>
              <a:t>2</a:t>
            </a:r>
            <a:endParaRPr lang="en-US" altLang="zh-CN" sz="1400" smtClean="0">
              <a:solidFill>
                <a:srgbClr val="660066"/>
              </a:solidFill>
              <a:latin typeface="Arial" charset="0"/>
              <a:ea typeface="ＭＳ Ｐゴシック" charset="0"/>
              <a:cs typeface="ＭＳ Ｐゴシック" charset="0"/>
              <a:sym typeface="Symbol" charset="0"/>
            </a:endParaRPr>
          </a:p>
        </p:txBody>
      </p:sp>
      <p:sp>
        <p:nvSpPr>
          <p:cNvPr id="87059" name="Line 15"/>
          <p:cNvSpPr>
            <a:spLocks noChangeShapeType="1"/>
          </p:cNvSpPr>
          <p:nvPr/>
        </p:nvSpPr>
        <p:spPr bwMode="auto">
          <a:xfrm flipH="1">
            <a:off x="3124200" y="6096000"/>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0" name="Rectangle 15"/>
          <p:cNvSpPr>
            <a:spLocks noChangeArrowheads="1"/>
          </p:cNvSpPr>
          <p:nvPr/>
        </p:nvSpPr>
        <p:spPr bwMode="auto">
          <a:xfrm>
            <a:off x="5257800" y="5715000"/>
            <a:ext cx="2971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Time: clock cycle 33</a:t>
            </a:r>
          </a:p>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Instruction: </a:t>
            </a:r>
          </a:p>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(1) resume following bioassay</a:t>
            </a:r>
          </a:p>
          <a:p>
            <a:pPr marL="457200" indent="-457200" algn="ctr" defTabSz="914400" fontAlgn="base">
              <a:spcBef>
                <a:spcPct val="0"/>
              </a:spcBef>
              <a:spcAft>
                <a:spcPct val="0"/>
              </a:spcAft>
            </a:pPr>
            <a:r>
              <a:rPr lang="en-US" altLang="zh-CN" sz="1400" smtClean="0">
                <a:solidFill>
                  <a:srgbClr val="660066"/>
                </a:solidFill>
                <a:latin typeface="Arial" charset="0"/>
                <a:ea typeface="ＭＳ Ｐゴシック" charset="0"/>
                <a:cs typeface="ＭＳ Ｐゴシック" charset="0"/>
                <a:sym typeface="Symbol" charset="0"/>
              </a:rPr>
              <a:t>(2) resume time counter</a:t>
            </a:r>
          </a:p>
        </p:txBody>
      </p:sp>
      <p:sp>
        <p:nvSpPr>
          <p:cNvPr id="87061" name="Line 15"/>
          <p:cNvSpPr>
            <a:spLocks noChangeShapeType="1"/>
          </p:cNvSpPr>
          <p:nvPr/>
        </p:nvSpPr>
        <p:spPr bwMode="auto">
          <a:xfrm flipH="1">
            <a:off x="3124200" y="6096000"/>
            <a:ext cx="1981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2" name="Rectangle 64"/>
          <p:cNvSpPr>
            <a:spLocks noChangeArrowheads="1"/>
          </p:cNvSpPr>
          <p:nvPr/>
        </p:nvSpPr>
        <p:spPr bwMode="auto">
          <a:xfrm>
            <a:off x="5181600" y="2743200"/>
            <a:ext cx="2590800" cy="533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3" name="Rectangle 65"/>
          <p:cNvSpPr>
            <a:spLocks noChangeArrowheads="1"/>
          </p:cNvSpPr>
          <p:nvPr/>
        </p:nvSpPr>
        <p:spPr bwMode="auto">
          <a:xfrm>
            <a:off x="762000" y="3276600"/>
            <a:ext cx="2514600" cy="609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4" name="Rectangle 66"/>
          <p:cNvSpPr>
            <a:spLocks noChangeArrowheads="1"/>
          </p:cNvSpPr>
          <p:nvPr/>
        </p:nvSpPr>
        <p:spPr bwMode="auto">
          <a:xfrm>
            <a:off x="5181600" y="3810000"/>
            <a:ext cx="2819400" cy="121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5" name="Rectangle 67"/>
          <p:cNvSpPr>
            <a:spLocks noChangeArrowheads="1"/>
          </p:cNvSpPr>
          <p:nvPr/>
        </p:nvSpPr>
        <p:spPr bwMode="auto">
          <a:xfrm>
            <a:off x="1143000" y="5105400"/>
            <a:ext cx="2057400" cy="609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
        <p:nvSpPr>
          <p:cNvPr id="87066" name="Rectangle 68"/>
          <p:cNvSpPr>
            <a:spLocks noChangeArrowheads="1"/>
          </p:cNvSpPr>
          <p:nvPr/>
        </p:nvSpPr>
        <p:spPr bwMode="auto">
          <a:xfrm>
            <a:off x="5105400" y="5715000"/>
            <a:ext cx="3124200" cy="990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defTabSz="914400" fontAlgn="base">
              <a:spcBef>
                <a:spcPct val="0"/>
              </a:spcBef>
              <a:spcAft>
                <a:spcPct val="0"/>
              </a:spcAft>
            </a:pPr>
            <a:endParaRPr lang="en-US" sz="2000"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695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pPr eaLnBrk="1" hangingPunct="1"/>
            <a:r>
              <a:rPr lang="en-US" altLang="zh-CN" sz="3200" i="1" dirty="0" smtClean="0">
                <a:ea typeface="SimSun" charset="0"/>
              </a:rPr>
              <a:t>System-Level Design </a:t>
            </a:r>
            <a:r>
              <a:rPr lang="en-US" altLang="zh-CN" sz="3200" dirty="0" smtClean="0">
                <a:ea typeface="SimSun" charset="0"/>
              </a:rPr>
              <a:t>of Microfluidic Biochips</a:t>
            </a:r>
            <a:endParaRPr lang="en-US" altLang="zh-CN" sz="3200" dirty="0">
              <a:ea typeface="SimSun" charset="0"/>
            </a:endParaRPr>
          </a:p>
        </p:txBody>
      </p:sp>
      <p:pic>
        <p:nvPicPr>
          <p:cNvPr id="63492" name="Picture 4"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543800"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25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Footer Placeholder 3"/>
          <p:cNvSpPr>
            <a:spLocks noGrp="1"/>
          </p:cNvSpPr>
          <p:nvPr>
            <p:ph type="ftr" sz="quarter" idx="4294967295"/>
          </p:nvPr>
        </p:nvSpPr>
        <p:spPr>
          <a:xfrm>
            <a:off x="302304" y="6154765"/>
            <a:ext cx="7696200" cy="396875"/>
          </a:xfrm>
          <a:prstGeom prst="rect">
            <a:avLst/>
          </a:prstGeom>
        </p:spPr>
        <p:txBody>
          <a:bodyPr/>
          <a:lstStyle/>
          <a:p>
            <a:fld id="{CDBA5677-82DD-174B-A219-1E6F44951948}" type="slidenum">
              <a:rPr lang="en-US">
                <a:solidFill>
                  <a:srgbClr val="FFFFFF"/>
                </a:solidFill>
              </a:rPr>
              <a:pPr/>
              <a:t>89</a:t>
            </a:fld>
            <a:endParaRPr lang="en-US">
              <a:solidFill>
                <a:srgbClr val="FFFFFF"/>
              </a:solidFill>
            </a:endParaRPr>
          </a:p>
        </p:txBody>
      </p:sp>
      <p:pic>
        <p:nvPicPr>
          <p:cNvPr id="437250" name="Picture 2" descr="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4" y="711228"/>
            <a:ext cx="8991600" cy="6069012"/>
          </a:xfrm>
          <a:prstGeom prst="rect">
            <a:avLst/>
          </a:prstGeom>
          <a:noFill/>
          <a:extLst>
            <a:ext uri="{909E8E84-426E-40dd-AFC4-6F175D3DCCD1}">
              <a14:hiddenFill xmlns:a14="http://schemas.microsoft.com/office/drawing/2010/main">
                <a:solidFill>
                  <a:srgbClr val="FFFFFF"/>
                </a:solidFill>
              </a14:hiddenFill>
            </a:ext>
          </a:extLst>
        </p:spPr>
      </p:pic>
      <p:sp>
        <p:nvSpPr>
          <p:cNvPr id="437251" name="Rectangle 3"/>
          <p:cNvSpPr>
            <a:spLocks noGrp="1" noChangeArrowheads="1"/>
          </p:cNvSpPr>
          <p:nvPr>
            <p:ph type="title"/>
          </p:nvPr>
        </p:nvSpPr>
        <p:spPr>
          <a:xfrm>
            <a:off x="381000" y="304800"/>
            <a:ext cx="8153400" cy="685800"/>
          </a:xfrm>
        </p:spPr>
        <p:txBody>
          <a:bodyPr/>
          <a:lstStyle/>
          <a:p>
            <a:r>
              <a:rPr lang="en-US" sz="3200" dirty="0" smtClean="0"/>
              <a:t>Biochip </a:t>
            </a:r>
            <a:r>
              <a:rPr lang="en-US" sz="3200" dirty="0"/>
              <a:t>Design </a:t>
            </a:r>
            <a:r>
              <a:rPr lang="en-US" sz="3200" dirty="0" smtClean="0"/>
              <a:t>Automation Overview</a:t>
            </a:r>
            <a:br>
              <a:rPr lang="en-US" sz="3200" dirty="0" smtClean="0"/>
            </a:br>
            <a:endParaRPr lang="en-US" sz="3200" dirty="0"/>
          </a:p>
        </p:txBody>
      </p:sp>
      <p:sp>
        <p:nvSpPr>
          <p:cNvPr id="437254" name="AutoShape 6"/>
          <p:cNvSpPr>
            <a:spLocks noChangeArrowheads="1"/>
          </p:cNvSpPr>
          <p:nvPr/>
        </p:nvSpPr>
        <p:spPr bwMode="auto">
          <a:xfrm>
            <a:off x="4645704" y="1522440"/>
            <a:ext cx="990600" cy="152400"/>
          </a:xfrm>
          <a:prstGeom prst="rightArrow">
            <a:avLst>
              <a:gd name="adj1" fmla="val 50000"/>
              <a:gd name="adj2" fmla="val 162500"/>
            </a:avLst>
          </a:prstGeom>
          <a:solidFill>
            <a:schemeClr val="accent1"/>
          </a:solidFill>
          <a:ln w="190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srgbClr val="FFFFFF"/>
              </a:solidFill>
            </a:endParaRPr>
          </a:p>
        </p:txBody>
      </p:sp>
      <p:sp>
        <p:nvSpPr>
          <p:cNvPr id="437255" name="AutoShape 7"/>
          <p:cNvSpPr>
            <a:spLocks noChangeArrowheads="1"/>
          </p:cNvSpPr>
          <p:nvPr/>
        </p:nvSpPr>
        <p:spPr bwMode="auto">
          <a:xfrm>
            <a:off x="6855504" y="3884640"/>
            <a:ext cx="228600" cy="685800"/>
          </a:xfrm>
          <a:prstGeom prst="downArrow">
            <a:avLst>
              <a:gd name="adj1" fmla="val 50000"/>
              <a:gd name="adj2" fmla="val 75000"/>
            </a:avLst>
          </a:prstGeom>
          <a:solidFill>
            <a:schemeClr val="accent1"/>
          </a:solidFill>
          <a:ln w="190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5" name="Rectangle 17"/>
          <p:cNvSpPr>
            <a:spLocks noChangeArrowheads="1"/>
          </p:cNvSpPr>
          <p:nvPr/>
        </p:nvSpPr>
        <p:spPr bwMode="auto">
          <a:xfrm>
            <a:off x="149904" y="6094440"/>
            <a:ext cx="1447800" cy="3048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solidFill>
                <a:srgbClr val="FFFFFF"/>
              </a:solidFill>
            </a:endParaRPr>
          </a:p>
        </p:txBody>
      </p:sp>
      <p:sp>
        <p:nvSpPr>
          <p:cNvPr id="437266" name="Rectangle 18"/>
          <p:cNvSpPr>
            <a:spLocks noChangeArrowheads="1"/>
          </p:cNvSpPr>
          <p:nvPr/>
        </p:nvSpPr>
        <p:spPr bwMode="auto">
          <a:xfrm>
            <a:off x="149904" y="2665440"/>
            <a:ext cx="1447800" cy="3810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8" name="Rectangle 20"/>
          <p:cNvSpPr>
            <a:spLocks noChangeArrowheads="1"/>
          </p:cNvSpPr>
          <p:nvPr/>
        </p:nvSpPr>
        <p:spPr bwMode="auto">
          <a:xfrm>
            <a:off x="226104" y="1293840"/>
            <a:ext cx="1447800" cy="3810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69" name="Rectangle 21"/>
          <p:cNvSpPr>
            <a:spLocks noChangeArrowheads="1"/>
          </p:cNvSpPr>
          <p:nvPr/>
        </p:nvSpPr>
        <p:spPr bwMode="auto">
          <a:xfrm>
            <a:off x="911904" y="2665440"/>
            <a:ext cx="152400" cy="4572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
        <p:nvSpPr>
          <p:cNvPr id="437270" name="Rectangle 22"/>
          <p:cNvSpPr>
            <a:spLocks noChangeArrowheads="1"/>
          </p:cNvSpPr>
          <p:nvPr/>
        </p:nvSpPr>
        <p:spPr bwMode="auto">
          <a:xfrm>
            <a:off x="1445304" y="1446240"/>
            <a:ext cx="152400" cy="304800"/>
          </a:xfrm>
          <a:prstGeom prst="rect">
            <a:avLst/>
          </a:prstGeom>
          <a:solidFill>
            <a:srgbClr val="A4FAE1"/>
          </a:solidFill>
          <a:ln>
            <a:noFill/>
          </a:ln>
          <a:effectLst/>
          <a:extLst>
            <a:ext uri="{91240B29-F687-4f45-9708-019B960494DF}">
              <a14:hiddenLine xmlns:a14="http://schemas.microsoft.com/office/drawing/2010/main" w="1905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srgbClr val="FFFFFF"/>
              </a:solidFill>
            </a:endParaRPr>
          </a:p>
        </p:txBody>
      </p:sp>
    </p:spTree>
    <p:extLst>
      <p:ext uri="{BB962C8B-B14F-4D97-AF65-F5344CB8AC3E}">
        <p14:creationId xmlns:p14="http://schemas.microsoft.com/office/powerpoint/2010/main" val="22861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tIns="3960"/>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t>Operation execution: Routing based</a:t>
            </a:r>
            <a:endParaRPr lang="en-US" dirty="0"/>
          </a:p>
        </p:txBody>
      </p:sp>
      <p:sp>
        <p:nvSpPr>
          <p:cNvPr id="7" name="Content Placeholder 6"/>
          <p:cNvSpPr>
            <a:spLocks noGrp="1"/>
          </p:cNvSpPr>
          <p:nvPr>
            <p:ph idx="1"/>
          </p:nvPr>
        </p:nvSpPr>
        <p:spPr>
          <a:xfrm>
            <a:off x="4038600" y="1556793"/>
            <a:ext cx="4876800" cy="4572546"/>
          </a:xfrm>
        </p:spPr>
        <p:txBody>
          <a:bodyPr/>
          <a:lstStyle/>
          <a:p>
            <a:pPr>
              <a:buFont typeface="Wingdings" charset="2"/>
              <a:buChar char="§"/>
            </a:pPr>
            <a:r>
              <a:rPr lang="en-US" dirty="0" smtClean="0"/>
              <a:t>Droplets can move anywhere</a:t>
            </a:r>
          </a:p>
          <a:p>
            <a:pPr marL="0" indent="0">
              <a:buNone/>
            </a:pPr>
            <a:endParaRPr lang="en-US" dirty="0" smtClean="0"/>
          </a:p>
          <a:p>
            <a:pPr>
              <a:buFont typeface="Wingdings" charset="2"/>
              <a:buChar char="§"/>
            </a:pPr>
            <a:r>
              <a:rPr lang="en-US" dirty="0" smtClean="0"/>
              <a:t>Constrained to a module</a:t>
            </a:r>
          </a:p>
          <a:p>
            <a:pPr lvl="1"/>
            <a:r>
              <a:rPr lang="en-US" dirty="0" smtClean="0"/>
              <a:t>We know the completion time from the module library.</a:t>
            </a:r>
          </a:p>
          <a:p>
            <a:pPr>
              <a:buFont typeface="Wingdings" charset="2"/>
              <a:buChar char="§"/>
            </a:pPr>
            <a:endParaRPr lang="en-US" dirty="0" smtClean="0"/>
          </a:p>
          <a:p>
            <a:pPr>
              <a:buFont typeface="Wingdings" charset="2"/>
              <a:buChar char="§"/>
            </a:pPr>
            <a:r>
              <a:rPr lang="en-US" dirty="0" smtClean="0"/>
              <a:t>Unconstrained, any route</a:t>
            </a:r>
          </a:p>
          <a:p>
            <a:pPr lvl="1"/>
            <a:r>
              <a:rPr lang="en-US" dirty="0" smtClean="0"/>
              <a:t>How can we find out the </a:t>
            </a:r>
            <a:br>
              <a:rPr lang="en-US" dirty="0" smtClean="0"/>
            </a:br>
            <a:r>
              <a:rPr lang="en-US" dirty="0" smtClean="0"/>
              <a:t>operation completion times?</a:t>
            </a:r>
            <a:endParaRPr lang="en-US" dirty="0"/>
          </a:p>
        </p:txBody>
      </p:sp>
      <p:pic>
        <p:nvPicPr>
          <p:cNvPr id="41987" name="Picture 3"/>
          <p:cNvPicPr>
            <a:picLocks noChangeAspect="1" noChangeArrowheads="1"/>
          </p:cNvPicPr>
          <p:nvPr/>
        </p:nvPicPr>
        <p:blipFill>
          <a:blip r:embed="rId3"/>
          <a:srcRect/>
          <a:stretch>
            <a:fillRect/>
          </a:stretch>
        </p:blipFill>
        <p:spPr bwMode="auto">
          <a:xfrm>
            <a:off x="601663" y="1916832"/>
            <a:ext cx="3257550" cy="3257550"/>
          </a:xfrm>
          <a:prstGeom prst="rect">
            <a:avLst/>
          </a:prstGeom>
          <a:noFill/>
          <a:ln w="9525">
            <a:noFill/>
            <a:round/>
            <a:headEnd/>
            <a:tailEnd/>
          </a:ln>
          <a:effectLst/>
        </p:spPr>
      </p:pic>
    </p:spTree>
    <p:extLst>
      <p:ext uri="{BB962C8B-B14F-4D97-AF65-F5344CB8AC3E}">
        <p14:creationId xmlns:p14="http://schemas.microsoft.com/office/powerpoint/2010/main" val="39497667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3"/>
          <p:cNvSpPr>
            <a:spLocks noGrp="1" noChangeArrowheads="1"/>
          </p:cNvSpPr>
          <p:nvPr>
            <p:ph type="title"/>
          </p:nvPr>
        </p:nvSpPr>
        <p:spPr/>
        <p:txBody>
          <a:bodyPr/>
          <a:lstStyle/>
          <a:p>
            <a:r>
              <a:rPr lang="en-US" dirty="0" smtClean="0"/>
              <a:t>Challenge:</a:t>
            </a:r>
            <a:br>
              <a:rPr lang="en-US" dirty="0" smtClean="0"/>
            </a:br>
            <a:r>
              <a:rPr lang="en-US" dirty="0" smtClean="0"/>
              <a:t>Architecture-specific biochip design</a:t>
            </a:r>
            <a:endParaRPr lang="en-US" dirty="0"/>
          </a:p>
        </p:txBody>
      </p:sp>
      <p:pic>
        <p:nvPicPr>
          <p:cNvPr id="22532" name="Picture 4" descr="/Users/paupo/Desktop/esrel/maftei_esrel2008/video/fullLOC.mpg">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500563" y="2276475"/>
            <a:ext cx="4343400" cy="2606675"/>
          </a:xfrm>
          <a:prstGeom prst="rect">
            <a:avLst/>
          </a:prstGeom>
          <a:noFill/>
          <a:ln w="9525">
            <a:noFill/>
            <a:miter lim="800000"/>
            <a:headEnd/>
            <a:tailEnd/>
          </a:ln>
        </p:spPr>
      </p:pic>
      <p:sp>
        <p:nvSpPr>
          <p:cNvPr id="5" name="Rectangle 4"/>
          <p:cNvSpPr/>
          <p:nvPr/>
        </p:nvSpPr>
        <p:spPr>
          <a:xfrm>
            <a:off x="4419600" y="4953000"/>
            <a:ext cx="4572000" cy="338554"/>
          </a:xfrm>
          <a:prstGeom prst="rect">
            <a:avLst/>
          </a:prstGeom>
        </p:spPr>
        <p:txBody>
          <a:bodyPr>
            <a:spAutoFit/>
          </a:bodyPr>
          <a:lstStyle/>
          <a:p>
            <a:r>
              <a:rPr lang="en-US" sz="1600" dirty="0" smtClean="0">
                <a:solidFill>
                  <a:schemeClr val="bg2"/>
                </a:solidFill>
                <a:latin typeface="Calibri"/>
                <a:cs typeface="Calibri"/>
              </a:rPr>
              <a:t>Biochip from Duke University</a:t>
            </a:r>
            <a:endParaRPr lang="en-US" sz="1600" dirty="0">
              <a:solidFill>
                <a:schemeClr val="bg2"/>
              </a:solidFill>
              <a:latin typeface="Calibri"/>
              <a:cs typeface="Calibri"/>
            </a:endParaRPr>
          </a:p>
        </p:txBody>
      </p:sp>
      <p:pic>
        <p:nvPicPr>
          <p:cNvPr id="2" name="Picture 1"/>
          <p:cNvPicPr>
            <a:picLocks noChangeAspect="1"/>
          </p:cNvPicPr>
          <p:nvPr/>
        </p:nvPicPr>
        <p:blipFill>
          <a:blip r:embed="rId6"/>
          <a:stretch>
            <a:fillRect/>
          </a:stretch>
        </p:blipFill>
        <p:spPr>
          <a:xfrm>
            <a:off x="251520" y="2183674"/>
            <a:ext cx="3981020" cy="3108176"/>
          </a:xfrm>
          <a:prstGeom prst="rect">
            <a:avLst/>
          </a:prstGeom>
        </p:spPr>
      </p:pic>
    </p:spTree>
    <p:extLst>
      <p:ext uri="{BB962C8B-B14F-4D97-AF65-F5344CB8AC3E}">
        <p14:creationId xmlns:p14="http://schemas.microsoft.com/office/powerpoint/2010/main" val="26031305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253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2"/>
                                        </p:tgtEl>
                                      </p:cBhvr>
                                    </p:cmd>
                                  </p:childTnLst>
                                </p:cTn>
                              </p:par>
                            </p:childTnLst>
                          </p:cTn>
                        </p:par>
                      </p:childTnLst>
                    </p:cTn>
                  </p:par>
                </p:childTnLst>
              </p:cTn>
              <p:nextCondLst>
                <p:cond evt="onClick" delay="0">
                  <p:tgtEl>
                    <p:spTgt spid="22532"/>
                  </p:tgtEl>
                </p:cond>
              </p:nextCondLst>
            </p:seq>
            <p:video>
              <p:cMediaNode>
                <p:cTn id="7" fill="hold" display="0">
                  <p:stCondLst>
                    <p:cond delay="indefinite"/>
                  </p:stCondLst>
                  <p:endCondLst>
                    <p:cond evt="onNext" delay="0">
                      <p:tgtEl>
                        <p:sldTgt/>
                      </p:tgtEl>
                    </p:cond>
                    <p:cond evt="onPrev" delay="0">
                      <p:tgtEl>
                        <p:sldTgt/>
                      </p:tgtEl>
                    </p:cond>
                  </p:endCondLst>
                </p:cTn>
                <p:tgtEl>
                  <p:spTgt spid="2253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TU Informatics">
  <a:themeElements>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a:ln>
              <a:noFill/>
            </a:ln>
            <a:solidFill>
              <a:schemeClr val="tx1"/>
            </a:solidFill>
            <a:effectLst/>
            <a:latin typeface="Verdana" charset="0"/>
            <a:ea typeface="ＭＳ Ｐゴシック" charset="-128"/>
            <a:cs typeface="ＭＳ Ｐゴシック" charset="-128"/>
          </a:defRPr>
        </a:defPPr>
      </a:lstStyle>
    </a:lnDef>
  </a:objectDefaults>
  <a:extraClrSchemeLst>
    <a:extraClrScheme>
      <a:clrScheme name="DTU Informat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Informat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Informat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Informat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Informat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Informat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Informatic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Informat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Informat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Informat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Informat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Informat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Informatics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2">
  <a:themeElements>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plate2">
  <a:themeElements>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accent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pitchFamily="-109" charset="0"/>
          </a:defRPr>
        </a:defPPr>
      </a:lst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766</TotalTime>
  <Words>2410</Words>
  <Application>Microsoft Macintosh PowerPoint</Application>
  <PresentationFormat>On-screen Show (4:3)</PresentationFormat>
  <Paragraphs>549</Paragraphs>
  <Slides>90</Slides>
  <Notes>76</Notes>
  <HiddenSlides>35</HiddenSlides>
  <MMClips>7</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90</vt:i4>
      </vt:variant>
    </vt:vector>
  </HeadingPairs>
  <TitlesOfParts>
    <vt:vector size="95" baseType="lpstr">
      <vt:lpstr>Office Theme</vt:lpstr>
      <vt:lpstr>DTU Informatics</vt:lpstr>
      <vt:lpstr>template2</vt:lpstr>
      <vt:lpstr>1_template2</vt:lpstr>
      <vt:lpstr>Bitmap Image</vt:lpstr>
      <vt:lpstr>Recent Research and Emerging Challenges  in the System-Level Design of  Digital Microfluidic Biochips</vt:lpstr>
      <vt:lpstr>Outline</vt:lpstr>
      <vt:lpstr>Architecture model</vt:lpstr>
      <vt:lpstr>Electrowetting on Dielectric</vt:lpstr>
      <vt:lpstr>Operations, cont.</vt:lpstr>
      <vt:lpstr>Reconfigurability</vt:lpstr>
      <vt:lpstr>Operation execution: Module based</vt:lpstr>
      <vt:lpstr>Operations: Mixing</vt:lpstr>
      <vt:lpstr>Operation execution: Routing based</vt:lpstr>
      <vt:lpstr>Application model:  from this…</vt:lpstr>
      <vt:lpstr>Application model:  …to this—an acyclic directed graph</vt:lpstr>
      <vt:lpstr>Another application example: “Colorimetric protein assay”</vt:lpstr>
      <vt:lpstr>System-level design tasks</vt:lpstr>
      <vt:lpstr>My motivation:  adapt familiar design methods to a new area</vt:lpstr>
      <vt:lpstr>Module-Based Synthesis</vt:lpstr>
      <vt:lpstr>Module-Based Synthesis</vt:lpstr>
      <vt:lpstr>Module-Based Synthesis</vt:lpstr>
      <vt:lpstr>Module-Based Synthesis</vt:lpstr>
      <vt:lpstr>Module-Based Synthesis</vt:lpstr>
      <vt:lpstr>Module-Based Synthesis</vt:lpstr>
      <vt:lpstr>Module-Based Synthesis</vt:lpstr>
      <vt:lpstr>Problem Formulation</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Reconfigurability</vt:lpstr>
      <vt:lpstr>Solution</vt:lpstr>
      <vt:lpstr>Dynamic Placement Algorithm</vt:lpstr>
      <vt:lpstr>Dynamic Placement Algorithm</vt:lpstr>
      <vt:lpstr>Dynamic Placement Algorithm</vt:lpstr>
      <vt:lpstr>Dynamic Placement Algorithm</vt:lpstr>
      <vt:lpstr>Dynamic Placement Algorithm</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Routing-Based Synthesis</vt:lpstr>
      <vt:lpstr>When will the operations complete?</vt:lpstr>
      <vt:lpstr>Characterizing operations</vt:lpstr>
      <vt:lpstr>Characterizing operations</vt:lpstr>
      <vt:lpstr>Decomposing modules</vt:lpstr>
      <vt:lpstr>Routing-Based Synthesis</vt:lpstr>
      <vt:lpstr>Routing-Based Synthesis</vt:lpstr>
      <vt:lpstr>Routing- vs. Module-Based Synthesis</vt:lpstr>
      <vt:lpstr>Routing- vs. Module-Based Synthesis</vt:lpstr>
      <vt:lpstr>Problem Formulation</vt:lpstr>
      <vt:lpstr>Proposed Solution</vt:lpstr>
      <vt:lpstr>Proposed Solution</vt:lpstr>
      <vt:lpstr>Proposed Solution</vt:lpstr>
      <vt:lpstr>GRASP-Based Heuristic</vt:lpstr>
      <vt:lpstr>GRASP-Based Heuristic</vt:lpstr>
      <vt:lpstr>GRASP-Based Heuristic</vt:lpstr>
      <vt:lpstr>GRASP-Based Heuristic</vt:lpstr>
      <vt:lpstr>GRASP-Based Heuristic</vt:lpstr>
      <vt:lpstr>Experimental Evaluation</vt:lpstr>
      <vt:lpstr>Conclusions</vt:lpstr>
      <vt:lpstr>Droplet Routing </vt:lpstr>
      <vt:lpstr>Challenge: Design of Pin-Constrained Biochips</vt:lpstr>
      <vt:lpstr>Challenge:  Fault-tolerant design</vt:lpstr>
      <vt:lpstr>Motivation for Error Recovery</vt:lpstr>
      <vt:lpstr>Droplet Detection Mechanisms</vt:lpstr>
      <vt:lpstr>Fault-tolerant graph:  captures fault scenarios due to split operations</vt:lpstr>
      <vt:lpstr>Straightforward scheduling</vt:lpstr>
      <vt:lpstr>Scheduling the fault-tolerant graph: backup schedules for fault scenarios</vt:lpstr>
      <vt:lpstr>Scheduling the fault-tolerant graph: backup schedules for fault scenarios</vt:lpstr>
      <vt:lpstr>Another approach: Control-Path Design</vt:lpstr>
      <vt:lpstr>Control-Path Design</vt:lpstr>
      <vt:lpstr>Control-Path Design</vt:lpstr>
      <vt:lpstr>PowerPoint Presentation</vt:lpstr>
      <vt:lpstr>System-Level Design of Microfluidic Biochips</vt:lpstr>
      <vt:lpstr>Biochip Design Automation Overview </vt:lpstr>
      <vt:lpstr>Challenge: Architecture-specific biochip design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Pop</dc:creator>
  <cp:lastModifiedBy>Paul Pop</cp:lastModifiedBy>
  <cp:revision>34</cp:revision>
  <cp:lastPrinted>2010-02-09T15:36:59Z</cp:lastPrinted>
  <dcterms:created xsi:type="dcterms:W3CDTF">2010-02-09T18:19:40Z</dcterms:created>
  <dcterms:modified xsi:type="dcterms:W3CDTF">2011-09-26T05:50:34Z</dcterms:modified>
</cp:coreProperties>
</file>