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26"/>
  </p:notesMasterIdLst>
  <p:handoutMasterIdLst>
    <p:handoutMasterId r:id="rId27"/>
  </p:handoutMasterIdLst>
  <p:sldIdLst>
    <p:sldId id="256" r:id="rId2"/>
    <p:sldId id="378" r:id="rId3"/>
    <p:sldId id="380" r:id="rId4"/>
    <p:sldId id="379" r:id="rId5"/>
    <p:sldId id="319" r:id="rId6"/>
    <p:sldId id="288" r:id="rId7"/>
    <p:sldId id="282" r:id="rId8"/>
    <p:sldId id="354" r:id="rId9"/>
    <p:sldId id="355" r:id="rId10"/>
    <p:sldId id="356" r:id="rId11"/>
    <p:sldId id="373" r:id="rId12"/>
    <p:sldId id="311" r:id="rId13"/>
    <p:sldId id="374" r:id="rId14"/>
    <p:sldId id="304" r:id="rId15"/>
    <p:sldId id="345" r:id="rId16"/>
    <p:sldId id="347" r:id="rId17"/>
    <p:sldId id="350" r:id="rId18"/>
    <p:sldId id="315" r:id="rId19"/>
    <p:sldId id="309" r:id="rId20"/>
    <p:sldId id="381" r:id="rId21"/>
    <p:sldId id="376" r:id="rId22"/>
    <p:sldId id="372" r:id="rId23"/>
    <p:sldId id="375" r:id="rId24"/>
    <p:sldId id="382" r:id="rId25"/>
  </p:sldIdLst>
  <p:sldSz cx="9144000" cy="6858000" type="screen4x3"/>
  <p:notesSz cx="7099300" cy="1023461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CAE91"/>
    <a:srgbClr val="BDD7E7"/>
    <a:srgbClr val="A50F15"/>
    <a:srgbClr val="08519C"/>
    <a:srgbClr val="EFF3FF"/>
    <a:srgbClr val="BAE4B3"/>
    <a:srgbClr val="74C476"/>
    <a:srgbClr val="6BAE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61" autoAdjust="0"/>
  </p:normalViewPr>
  <p:slideViewPr>
    <p:cSldViewPr snapToObjects="1">
      <p:cViewPr varScale="1">
        <p:scale>
          <a:sx n="105" d="100"/>
          <a:sy n="105" d="100"/>
        </p:scale>
        <p:origin x="-15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5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5C36028C-DA61-4160-9FDB-3A767BB8CF89}" type="datetimeFigureOut">
              <a:rPr lang="da-DK"/>
              <a:pPr>
                <a:defRPr/>
              </a:pPr>
              <a:t>1/23/13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5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6050B2F8-3593-40F1-9F40-537C6513F48C}" type="slidenum">
              <a:rPr lang="da-DK"/>
              <a:pPr>
                <a:defRPr/>
              </a:pPr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27532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F291F4AB-0799-4F5F-A131-BE274B0032C4}" type="datetimeFigureOut">
              <a:rPr lang="da-DK" smtClean="0"/>
              <a:pPr/>
              <a:t>1/23/13</a:t>
            </a:fld>
            <a:endParaRPr lang="da-D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endParaRPr lang="da-D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59" tIns="47380" rIns="94759" bIns="4738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F023641F-32BE-47D3-A0D7-38DA3F98ABB4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03775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1</a:t>
            </a:fld>
            <a:endParaRPr lang="da-DK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10</a:t>
            </a:fld>
            <a:endParaRPr lang="da-DK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11</a:t>
            </a:fld>
            <a:endParaRPr lang="da-DK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12</a:t>
            </a:fld>
            <a:endParaRPr lang="da-DK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13</a:t>
            </a:fld>
            <a:endParaRPr lang="da-DK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14</a:t>
            </a:fld>
            <a:endParaRPr lang="da-DK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Schedule 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15</a:t>
            </a:fld>
            <a:endParaRPr lang="da-DK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Control</a:t>
            </a:r>
            <a:r>
              <a:rPr lang="en-US" baseline="0" dirty="0" smtClean="0"/>
              <a:t> logic table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16</a:t>
            </a:fld>
            <a:endParaRPr lang="da-DK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17</a:t>
            </a:fld>
            <a:endParaRPr lang="da-DK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18</a:t>
            </a:fld>
            <a:endParaRPr lang="da-DK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19</a:t>
            </a:fld>
            <a:endParaRPr lang="da-DK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2</a:t>
            </a:fld>
            <a:endParaRPr lang="da-DK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20</a:t>
            </a:fld>
            <a:endParaRPr lang="da-DK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24</a:t>
            </a:fld>
            <a:endParaRPr lang="da-D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3</a:t>
            </a:fld>
            <a:endParaRPr lang="da-D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196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864803" indent="-38396356" defTabSz="992196"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8446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689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405339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73787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B895B3-8632-F047-A62D-0882D43B46C4}" type="slidenum">
              <a:rPr lang="zh-CN" altLang="en-US" sz="1300">
                <a:ea typeface="宋体" charset="0"/>
                <a:cs typeface="宋体" charset="0"/>
              </a:rPr>
              <a:pPr eaLnBrk="1" hangingPunct="1"/>
              <a:t>4</a:t>
            </a:fld>
            <a:endParaRPr lang="en-US" altLang="zh-CN" sz="1300">
              <a:ea typeface="宋体" charset="0"/>
              <a:cs typeface="宋体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1750" cy="38354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5958" y="4861781"/>
            <a:ext cx="5207386" cy="46045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5</a:t>
            </a:fld>
            <a:endParaRPr lang="da-D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6</a:t>
            </a:fld>
            <a:endParaRPr lang="da-DK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7</a:t>
            </a:fld>
            <a:endParaRPr lang="da-D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8</a:t>
            </a:fld>
            <a:endParaRPr lang="da-DK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9</a:t>
            </a:fld>
            <a:endParaRPr lang="da-DK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DTU-DK-A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7900" y="82550"/>
            <a:ext cx="4794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DTU frise RGB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2300" y="4191000"/>
            <a:ext cx="4711700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8898" y="1295400"/>
            <a:ext cx="6478083" cy="869128"/>
          </a:xfrm>
        </p:spPr>
        <p:txBody>
          <a:bodyPr/>
          <a:lstStyle>
            <a:lvl1pPr algn="l">
              <a:defRPr sz="2800">
                <a:solidFill>
                  <a:srgbClr val="08519C"/>
                </a:solidFill>
                <a:latin typeface="Calibri"/>
                <a:cs typeface="Calibri"/>
              </a:defRPr>
            </a:lvl1pPr>
          </a:lstStyle>
          <a:p>
            <a:r>
              <a:rPr lang="en-GB" noProof="0" smtClean="0"/>
              <a:t>Click to edit Master title style</a:t>
            </a:r>
            <a:endParaRPr lang="en-US" noProof="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8898" y="2380182"/>
            <a:ext cx="6486071" cy="1658418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8519C"/>
                </a:solidFill>
                <a:latin typeface="Calibri"/>
                <a:cs typeface="Calibri"/>
              </a:defRPr>
            </a:lvl1pPr>
          </a:lstStyle>
          <a:p>
            <a:r>
              <a:rPr lang="en-GB" noProof="0" smtClean="0"/>
              <a:t>Click to edit Master subtitle style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9388" indent="-179388">
              <a:defRPr/>
            </a:lvl1pPr>
            <a:lvl2pPr>
              <a:defRPr sz="2000"/>
            </a:lvl2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0"/>
            <a:ext cx="8426450" cy="719138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7"/>
          <p:cNvSpPr>
            <a:spLocks noChangeShapeType="1"/>
          </p:cNvSpPr>
          <p:nvPr userDrawn="1"/>
        </p:nvSpPr>
        <p:spPr bwMode="auto">
          <a:xfrm>
            <a:off x="635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3" name="Line 8"/>
          <p:cNvSpPr>
            <a:spLocks noChangeShapeType="1"/>
          </p:cNvSpPr>
          <p:nvPr userDrawn="1"/>
        </p:nvSpPr>
        <p:spPr bwMode="auto">
          <a:xfrm>
            <a:off x="152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4" name="Line 9"/>
          <p:cNvSpPr>
            <a:spLocks noChangeShapeType="1"/>
          </p:cNvSpPr>
          <p:nvPr userDrawn="1"/>
        </p:nvSpPr>
        <p:spPr bwMode="auto">
          <a:xfrm>
            <a:off x="304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5" name="Line 10"/>
          <p:cNvSpPr>
            <a:spLocks noChangeShapeType="1"/>
          </p:cNvSpPr>
          <p:nvPr userDrawn="1"/>
        </p:nvSpPr>
        <p:spPr bwMode="auto">
          <a:xfrm>
            <a:off x="457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6" name="Line 12"/>
          <p:cNvSpPr>
            <a:spLocks noChangeShapeType="1"/>
          </p:cNvSpPr>
          <p:nvPr userDrawn="1"/>
        </p:nvSpPr>
        <p:spPr bwMode="auto">
          <a:xfrm>
            <a:off x="609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7" name="Line 13"/>
          <p:cNvSpPr>
            <a:spLocks noChangeShapeType="1"/>
          </p:cNvSpPr>
          <p:nvPr userDrawn="1"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8" name="Line 14"/>
          <p:cNvSpPr>
            <a:spLocks noChangeShapeType="1"/>
          </p:cNvSpPr>
          <p:nvPr userDrawn="1"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9" name="Line 15"/>
          <p:cNvSpPr>
            <a:spLocks noChangeShapeType="1"/>
          </p:cNvSpPr>
          <p:nvPr userDrawn="1"/>
        </p:nvSpPr>
        <p:spPr bwMode="auto">
          <a:xfrm>
            <a:off x="107315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0" name="Line 16"/>
          <p:cNvSpPr>
            <a:spLocks noChangeShapeType="1"/>
          </p:cNvSpPr>
          <p:nvPr userDrawn="1"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1" name="Line 17"/>
          <p:cNvSpPr>
            <a:spLocks noChangeShapeType="1"/>
          </p:cNvSpPr>
          <p:nvPr userDrawn="1"/>
        </p:nvSpPr>
        <p:spPr bwMode="auto">
          <a:xfrm>
            <a:off x="1371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2" name="Line 18"/>
          <p:cNvSpPr>
            <a:spLocks noChangeShapeType="1"/>
          </p:cNvSpPr>
          <p:nvPr userDrawn="1"/>
        </p:nvSpPr>
        <p:spPr bwMode="auto">
          <a:xfrm>
            <a:off x="1524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3" name="Line 19"/>
          <p:cNvSpPr>
            <a:spLocks noChangeShapeType="1"/>
          </p:cNvSpPr>
          <p:nvPr userDrawn="1"/>
        </p:nvSpPr>
        <p:spPr bwMode="auto">
          <a:xfrm>
            <a:off x="1676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4" name="Line 20"/>
          <p:cNvSpPr>
            <a:spLocks noChangeShapeType="1"/>
          </p:cNvSpPr>
          <p:nvPr userDrawn="1"/>
        </p:nvSpPr>
        <p:spPr bwMode="auto">
          <a:xfrm>
            <a:off x="1828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5" name="Line 21"/>
          <p:cNvSpPr>
            <a:spLocks noChangeShapeType="1"/>
          </p:cNvSpPr>
          <p:nvPr userDrawn="1"/>
        </p:nvSpPr>
        <p:spPr bwMode="auto">
          <a:xfrm>
            <a:off x="1981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6" name="Line 22"/>
          <p:cNvSpPr>
            <a:spLocks noChangeShapeType="1"/>
          </p:cNvSpPr>
          <p:nvPr userDrawn="1"/>
        </p:nvSpPr>
        <p:spPr bwMode="auto">
          <a:xfrm>
            <a:off x="213995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7" name="Line 23"/>
          <p:cNvSpPr>
            <a:spLocks noChangeShapeType="1"/>
          </p:cNvSpPr>
          <p:nvPr userDrawn="1"/>
        </p:nvSpPr>
        <p:spPr bwMode="auto">
          <a:xfrm>
            <a:off x="2286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8" name="Line 24"/>
          <p:cNvSpPr>
            <a:spLocks noChangeShapeType="1"/>
          </p:cNvSpPr>
          <p:nvPr userDrawn="1"/>
        </p:nvSpPr>
        <p:spPr bwMode="auto">
          <a:xfrm>
            <a:off x="2438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19" name="Line 25"/>
          <p:cNvSpPr>
            <a:spLocks noChangeShapeType="1"/>
          </p:cNvSpPr>
          <p:nvPr userDrawn="1"/>
        </p:nvSpPr>
        <p:spPr bwMode="auto">
          <a:xfrm>
            <a:off x="2590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20" name="Line 26"/>
          <p:cNvSpPr>
            <a:spLocks noChangeShapeType="1"/>
          </p:cNvSpPr>
          <p:nvPr userDrawn="1"/>
        </p:nvSpPr>
        <p:spPr bwMode="auto">
          <a:xfrm>
            <a:off x="2743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21" name="Line 27"/>
          <p:cNvSpPr>
            <a:spLocks noChangeShapeType="1"/>
          </p:cNvSpPr>
          <p:nvPr userDrawn="1"/>
        </p:nvSpPr>
        <p:spPr bwMode="auto">
          <a:xfrm>
            <a:off x="2895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22" name="Line 28"/>
          <p:cNvSpPr>
            <a:spLocks noChangeShapeType="1"/>
          </p:cNvSpPr>
          <p:nvPr userDrawn="1"/>
        </p:nvSpPr>
        <p:spPr bwMode="auto">
          <a:xfrm>
            <a:off x="3048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23" name="Line 29"/>
          <p:cNvSpPr>
            <a:spLocks noChangeShapeType="1"/>
          </p:cNvSpPr>
          <p:nvPr userDrawn="1"/>
        </p:nvSpPr>
        <p:spPr bwMode="auto">
          <a:xfrm>
            <a:off x="320675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24" name="Line 30"/>
          <p:cNvSpPr>
            <a:spLocks noChangeShapeType="1"/>
          </p:cNvSpPr>
          <p:nvPr userDrawn="1"/>
        </p:nvSpPr>
        <p:spPr bwMode="auto">
          <a:xfrm>
            <a:off x="3352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25" name="Line 31"/>
          <p:cNvSpPr>
            <a:spLocks noChangeShapeType="1"/>
          </p:cNvSpPr>
          <p:nvPr userDrawn="1"/>
        </p:nvSpPr>
        <p:spPr bwMode="auto">
          <a:xfrm>
            <a:off x="3505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26" name="Line 32"/>
          <p:cNvSpPr>
            <a:spLocks noChangeShapeType="1"/>
          </p:cNvSpPr>
          <p:nvPr userDrawn="1"/>
        </p:nvSpPr>
        <p:spPr bwMode="auto">
          <a:xfrm>
            <a:off x="3657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27" name="Line 33"/>
          <p:cNvSpPr>
            <a:spLocks noChangeShapeType="1"/>
          </p:cNvSpPr>
          <p:nvPr userDrawn="1"/>
        </p:nvSpPr>
        <p:spPr bwMode="auto">
          <a:xfrm>
            <a:off x="3810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28" name="Line 34"/>
          <p:cNvSpPr>
            <a:spLocks noChangeShapeType="1"/>
          </p:cNvSpPr>
          <p:nvPr userDrawn="1"/>
        </p:nvSpPr>
        <p:spPr bwMode="auto">
          <a:xfrm>
            <a:off x="3962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29" name="Line 35"/>
          <p:cNvSpPr>
            <a:spLocks noChangeShapeType="1"/>
          </p:cNvSpPr>
          <p:nvPr userDrawn="1"/>
        </p:nvSpPr>
        <p:spPr bwMode="auto">
          <a:xfrm>
            <a:off x="4114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30" name="Line 36"/>
          <p:cNvSpPr>
            <a:spLocks noChangeShapeType="1"/>
          </p:cNvSpPr>
          <p:nvPr userDrawn="1"/>
        </p:nvSpPr>
        <p:spPr bwMode="auto">
          <a:xfrm>
            <a:off x="427355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31" name="Line 37"/>
          <p:cNvSpPr>
            <a:spLocks noChangeShapeType="1"/>
          </p:cNvSpPr>
          <p:nvPr userDrawn="1"/>
        </p:nvSpPr>
        <p:spPr bwMode="auto">
          <a:xfrm>
            <a:off x="4419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32" name="Line 38"/>
          <p:cNvSpPr>
            <a:spLocks noChangeShapeType="1"/>
          </p:cNvSpPr>
          <p:nvPr userDrawn="1"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33" name="Line 39"/>
          <p:cNvSpPr>
            <a:spLocks noChangeShapeType="1"/>
          </p:cNvSpPr>
          <p:nvPr userDrawn="1"/>
        </p:nvSpPr>
        <p:spPr bwMode="auto">
          <a:xfrm>
            <a:off x="4724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34" name="Line 40"/>
          <p:cNvSpPr>
            <a:spLocks noChangeShapeType="1"/>
          </p:cNvSpPr>
          <p:nvPr userDrawn="1"/>
        </p:nvSpPr>
        <p:spPr bwMode="auto">
          <a:xfrm>
            <a:off x="4876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35" name="Line 41"/>
          <p:cNvSpPr>
            <a:spLocks noChangeShapeType="1"/>
          </p:cNvSpPr>
          <p:nvPr userDrawn="1"/>
        </p:nvSpPr>
        <p:spPr bwMode="auto">
          <a:xfrm>
            <a:off x="5029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36" name="Line 42"/>
          <p:cNvSpPr>
            <a:spLocks noChangeShapeType="1"/>
          </p:cNvSpPr>
          <p:nvPr userDrawn="1"/>
        </p:nvSpPr>
        <p:spPr bwMode="auto">
          <a:xfrm>
            <a:off x="5181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37" name="Line 43"/>
          <p:cNvSpPr>
            <a:spLocks noChangeShapeType="1"/>
          </p:cNvSpPr>
          <p:nvPr userDrawn="1"/>
        </p:nvSpPr>
        <p:spPr bwMode="auto">
          <a:xfrm>
            <a:off x="534035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38" name="Line 44"/>
          <p:cNvSpPr>
            <a:spLocks noChangeShapeType="1"/>
          </p:cNvSpPr>
          <p:nvPr userDrawn="1"/>
        </p:nvSpPr>
        <p:spPr bwMode="auto">
          <a:xfrm>
            <a:off x="5486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39" name="Line 45"/>
          <p:cNvSpPr>
            <a:spLocks noChangeShapeType="1"/>
          </p:cNvSpPr>
          <p:nvPr userDrawn="1"/>
        </p:nvSpPr>
        <p:spPr bwMode="auto">
          <a:xfrm>
            <a:off x="5638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40" name="Line 46"/>
          <p:cNvSpPr>
            <a:spLocks noChangeShapeType="1"/>
          </p:cNvSpPr>
          <p:nvPr userDrawn="1"/>
        </p:nvSpPr>
        <p:spPr bwMode="auto">
          <a:xfrm>
            <a:off x="5791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41" name="Line 47"/>
          <p:cNvSpPr>
            <a:spLocks noChangeShapeType="1"/>
          </p:cNvSpPr>
          <p:nvPr userDrawn="1"/>
        </p:nvSpPr>
        <p:spPr bwMode="auto">
          <a:xfrm>
            <a:off x="5943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42" name="Line 48"/>
          <p:cNvSpPr>
            <a:spLocks noChangeShapeType="1"/>
          </p:cNvSpPr>
          <p:nvPr userDrawn="1"/>
        </p:nvSpPr>
        <p:spPr bwMode="auto">
          <a:xfrm>
            <a:off x="6096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43" name="Line 49"/>
          <p:cNvSpPr>
            <a:spLocks noChangeShapeType="1"/>
          </p:cNvSpPr>
          <p:nvPr userDrawn="1"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44" name="Line 50"/>
          <p:cNvSpPr>
            <a:spLocks noChangeShapeType="1"/>
          </p:cNvSpPr>
          <p:nvPr userDrawn="1"/>
        </p:nvSpPr>
        <p:spPr bwMode="auto">
          <a:xfrm>
            <a:off x="640715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45" name="Line 51"/>
          <p:cNvSpPr>
            <a:spLocks noChangeShapeType="1"/>
          </p:cNvSpPr>
          <p:nvPr userDrawn="1"/>
        </p:nvSpPr>
        <p:spPr bwMode="auto">
          <a:xfrm>
            <a:off x="6553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46" name="Line 52"/>
          <p:cNvSpPr>
            <a:spLocks noChangeShapeType="1"/>
          </p:cNvSpPr>
          <p:nvPr userDrawn="1"/>
        </p:nvSpPr>
        <p:spPr bwMode="auto">
          <a:xfrm>
            <a:off x="6705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47" name="Line 53"/>
          <p:cNvSpPr>
            <a:spLocks noChangeShapeType="1"/>
          </p:cNvSpPr>
          <p:nvPr userDrawn="1"/>
        </p:nvSpPr>
        <p:spPr bwMode="auto">
          <a:xfrm>
            <a:off x="6858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48" name="Line 54"/>
          <p:cNvSpPr>
            <a:spLocks noChangeShapeType="1"/>
          </p:cNvSpPr>
          <p:nvPr userDrawn="1"/>
        </p:nvSpPr>
        <p:spPr bwMode="auto">
          <a:xfrm>
            <a:off x="7010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49" name="Line 55"/>
          <p:cNvSpPr>
            <a:spLocks noChangeShapeType="1"/>
          </p:cNvSpPr>
          <p:nvPr userDrawn="1"/>
        </p:nvSpPr>
        <p:spPr bwMode="auto">
          <a:xfrm>
            <a:off x="7162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50" name="Line 56"/>
          <p:cNvSpPr>
            <a:spLocks noChangeShapeType="1"/>
          </p:cNvSpPr>
          <p:nvPr userDrawn="1"/>
        </p:nvSpPr>
        <p:spPr bwMode="auto">
          <a:xfrm>
            <a:off x="7315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51" name="Line 57"/>
          <p:cNvSpPr>
            <a:spLocks noChangeShapeType="1"/>
          </p:cNvSpPr>
          <p:nvPr userDrawn="1"/>
        </p:nvSpPr>
        <p:spPr bwMode="auto">
          <a:xfrm>
            <a:off x="747395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52" name="Line 58"/>
          <p:cNvSpPr>
            <a:spLocks noChangeShapeType="1"/>
          </p:cNvSpPr>
          <p:nvPr userDrawn="1"/>
        </p:nvSpPr>
        <p:spPr bwMode="auto">
          <a:xfrm>
            <a:off x="7620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53" name="Line 59"/>
          <p:cNvSpPr>
            <a:spLocks noChangeShapeType="1"/>
          </p:cNvSpPr>
          <p:nvPr userDrawn="1"/>
        </p:nvSpPr>
        <p:spPr bwMode="auto">
          <a:xfrm>
            <a:off x="7772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54" name="Line 60"/>
          <p:cNvSpPr>
            <a:spLocks noChangeShapeType="1"/>
          </p:cNvSpPr>
          <p:nvPr userDrawn="1"/>
        </p:nvSpPr>
        <p:spPr bwMode="auto">
          <a:xfrm>
            <a:off x="7924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55" name="Line 61"/>
          <p:cNvSpPr>
            <a:spLocks noChangeShapeType="1"/>
          </p:cNvSpPr>
          <p:nvPr userDrawn="1"/>
        </p:nvSpPr>
        <p:spPr bwMode="auto">
          <a:xfrm>
            <a:off x="8077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56" name="Line 62"/>
          <p:cNvSpPr>
            <a:spLocks noChangeShapeType="1"/>
          </p:cNvSpPr>
          <p:nvPr userDrawn="1"/>
        </p:nvSpPr>
        <p:spPr bwMode="auto">
          <a:xfrm>
            <a:off x="8229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57" name="Line 63"/>
          <p:cNvSpPr>
            <a:spLocks noChangeShapeType="1"/>
          </p:cNvSpPr>
          <p:nvPr userDrawn="1"/>
        </p:nvSpPr>
        <p:spPr bwMode="auto">
          <a:xfrm>
            <a:off x="8382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58" name="Line 64"/>
          <p:cNvSpPr>
            <a:spLocks noChangeShapeType="1"/>
          </p:cNvSpPr>
          <p:nvPr userDrawn="1"/>
        </p:nvSpPr>
        <p:spPr bwMode="auto">
          <a:xfrm>
            <a:off x="8534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59" name="Line 65"/>
          <p:cNvSpPr>
            <a:spLocks noChangeShapeType="1"/>
          </p:cNvSpPr>
          <p:nvPr userDrawn="1"/>
        </p:nvSpPr>
        <p:spPr bwMode="auto">
          <a:xfrm>
            <a:off x="8686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60" name="Line 66"/>
          <p:cNvSpPr>
            <a:spLocks noChangeShapeType="1"/>
          </p:cNvSpPr>
          <p:nvPr userDrawn="1"/>
        </p:nvSpPr>
        <p:spPr bwMode="auto">
          <a:xfrm>
            <a:off x="8839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61" name="Line 67"/>
          <p:cNvSpPr>
            <a:spLocks noChangeShapeType="1"/>
          </p:cNvSpPr>
          <p:nvPr userDrawn="1"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62" name="Line 68"/>
          <p:cNvSpPr>
            <a:spLocks noChangeShapeType="1"/>
          </p:cNvSpPr>
          <p:nvPr userDrawn="1"/>
        </p:nvSpPr>
        <p:spPr bwMode="auto">
          <a:xfrm>
            <a:off x="913765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grpSp>
        <p:nvGrpSpPr>
          <p:cNvPr id="63" name="Group 83"/>
          <p:cNvGrpSpPr>
            <a:grpSpLocks/>
          </p:cNvGrpSpPr>
          <p:nvPr userDrawn="1"/>
        </p:nvGrpSpPr>
        <p:grpSpPr bwMode="auto">
          <a:xfrm>
            <a:off x="0" y="6096000"/>
            <a:ext cx="9144000" cy="609600"/>
            <a:chOff x="0" y="3840"/>
            <a:chExt cx="5760" cy="384"/>
          </a:xfrm>
        </p:grpSpPr>
        <p:sp>
          <p:nvSpPr>
            <p:cNvPr id="64" name="Line 69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65" name="Line 70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66" name="Line 71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67" name="Line 72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68" name="Line 73"/>
            <p:cNvSpPr>
              <a:spLocks noChangeShapeType="1"/>
            </p:cNvSpPr>
            <p:nvPr userDrawn="1"/>
          </p:nvSpPr>
          <p:spPr bwMode="auto">
            <a:xfrm>
              <a:off x="0" y="4032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69" name="Line 74"/>
            <p:cNvSpPr>
              <a:spLocks noChangeShapeType="1"/>
            </p:cNvSpPr>
            <p:nvPr userDrawn="1"/>
          </p:nvSpPr>
          <p:spPr bwMode="auto">
            <a:xfrm>
              <a:off x="0" y="3936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70" name="Line 75"/>
            <p:cNvSpPr>
              <a:spLocks noChangeShapeType="1"/>
            </p:cNvSpPr>
            <p:nvPr userDrawn="1"/>
          </p:nvSpPr>
          <p:spPr bwMode="auto">
            <a:xfrm>
              <a:off x="0" y="3840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</p:grpSp>
      <p:grpSp>
        <p:nvGrpSpPr>
          <p:cNvPr id="71" name="Group 84"/>
          <p:cNvGrpSpPr>
            <a:grpSpLocks/>
          </p:cNvGrpSpPr>
          <p:nvPr userDrawn="1"/>
        </p:nvGrpSpPr>
        <p:grpSpPr bwMode="auto">
          <a:xfrm>
            <a:off x="0" y="5334000"/>
            <a:ext cx="9144000" cy="609600"/>
            <a:chOff x="0" y="3840"/>
            <a:chExt cx="5760" cy="384"/>
          </a:xfrm>
        </p:grpSpPr>
        <p:sp>
          <p:nvSpPr>
            <p:cNvPr id="72" name="Line 85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73" name="Line 86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74" name="Line 87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75" name="Line 88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76" name="Line 89"/>
            <p:cNvSpPr>
              <a:spLocks noChangeShapeType="1"/>
            </p:cNvSpPr>
            <p:nvPr userDrawn="1"/>
          </p:nvSpPr>
          <p:spPr bwMode="auto">
            <a:xfrm>
              <a:off x="0" y="4032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77" name="Line 90"/>
            <p:cNvSpPr>
              <a:spLocks noChangeShapeType="1"/>
            </p:cNvSpPr>
            <p:nvPr userDrawn="1"/>
          </p:nvSpPr>
          <p:spPr bwMode="auto">
            <a:xfrm>
              <a:off x="0" y="3936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78" name="Line 91"/>
            <p:cNvSpPr>
              <a:spLocks noChangeShapeType="1"/>
            </p:cNvSpPr>
            <p:nvPr userDrawn="1"/>
          </p:nvSpPr>
          <p:spPr bwMode="auto">
            <a:xfrm>
              <a:off x="0" y="3840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</p:grpSp>
      <p:grpSp>
        <p:nvGrpSpPr>
          <p:cNvPr id="79" name="Group 92"/>
          <p:cNvGrpSpPr>
            <a:grpSpLocks/>
          </p:cNvGrpSpPr>
          <p:nvPr userDrawn="1"/>
        </p:nvGrpSpPr>
        <p:grpSpPr bwMode="auto">
          <a:xfrm>
            <a:off x="0" y="4572000"/>
            <a:ext cx="9144000" cy="609600"/>
            <a:chOff x="0" y="3840"/>
            <a:chExt cx="5760" cy="384"/>
          </a:xfrm>
        </p:grpSpPr>
        <p:sp>
          <p:nvSpPr>
            <p:cNvPr id="80" name="Line 93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81" name="Line 94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82" name="Line 95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83" name="Line 96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84" name="Line 97"/>
            <p:cNvSpPr>
              <a:spLocks noChangeShapeType="1"/>
            </p:cNvSpPr>
            <p:nvPr userDrawn="1"/>
          </p:nvSpPr>
          <p:spPr bwMode="auto">
            <a:xfrm>
              <a:off x="0" y="4032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85" name="Line 98"/>
            <p:cNvSpPr>
              <a:spLocks noChangeShapeType="1"/>
            </p:cNvSpPr>
            <p:nvPr userDrawn="1"/>
          </p:nvSpPr>
          <p:spPr bwMode="auto">
            <a:xfrm>
              <a:off x="0" y="3936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86" name="Line 99"/>
            <p:cNvSpPr>
              <a:spLocks noChangeShapeType="1"/>
            </p:cNvSpPr>
            <p:nvPr userDrawn="1"/>
          </p:nvSpPr>
          <p:spPr bwMode="auto">
            <a:xfrm>
              <a:off x="0" y="3840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</p:grpSp>
      <p:grpSp>
        <p:nvGrpSpPr>
          <p:cNvPr id="87" name="Group 100"/>
          <p:cNvGrpSpPr>
            <a:grpSpLocks/>
          </p:cNvGrpSpPr>
          <p:nvPr userDrawn="1"/>
        </p:nvGrpSpPr>
        <p:grpSpPr bwMode="auto">
          <a:xfrm>
            <a:off x="0" y="3810000"/>
            <a:ext cx="9144000" cy="609600"/>
            <a:chOff x="0" y="3840"/>
            <a:chExt cx="5760" cy="384"/>
          </a:xfrm>
        </p:grpSpPr>
        <p:sp>
          <p:nvSpPr>
            <p:cNvPr id="88" name="Line 101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89" name="Line 102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90" name="Line 103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91" name="Line 104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92" name="Line 105"/>
            <p:cNvSpPr>
              <a:spLocks noChangeShapeType="1"/>
            </p:cNvSpPr>
            <p:nvPr userDrawn="1"/>
          </p:nvSpPr>
          <p:spPr bwMode="auto">
            <a:xfrm>
              <a:off x="0" y="4032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93" name="Line 106"/>
            <p:cNvSpPr>
              <a:spLocks noChangeShapeType="1"/>
            </p:cNvSpPr>
            <p:nvPr userDrawn="1"/>
          </p:nvSpPr>
          <p:spPr bwMode="auto">
            <a:xfrm>
              <a:off x="0" y="3936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94" name="Line 107"/>
            <p:cNvSpPr>
              <a:spLocks noChangeShapeType="1"/>
            </p:cNvSpPr>
            <p:nvPr userDrawn="1"/>
          </p:nvSpPr>
          <p:spPr bwMode="auto">
            <a:xfrm>
              <a:off x="0" y="3840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</p:grpSp>
      <p:grpSp>
        <p:nvGrpSpPr>
          <p:cNvPr id="95" name="Group 108"/>
          <p:cNvGrpSpPr>
            <a:grpSpLocks/>
          </p:cNvGrpSpPr>
          <p:nvPr userDrawn="1"/>
        </p:nvGrpSpPr>
        <p:grpSpPr bwMode="auto">
          <a:xfrm>
            <a:off x="0" y="3048000"/>
            <a:ext cx="9144000" cy="609600"/>
            <a:chOff x="0" y="3840"/>
            <a:chExt cx="5760" cy="384"/>
          </a:xfrm>
        </p:grpSpPr>
        <p:sp>
          <p:nvSpPr>
            <p:cNvPr id="96" name="Line 109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97" name="Line 110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98" name="Line 111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99" name="Line 112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100" name="Line 113"/>
            <p:cNvSpPr>
              <a:spLocks noChangeShapeType="1"/>
            </p:cNvSpPr>
            <p:nvPr userDrawn="1"/>
          </p:nvSpPr>
          <p:spPr bwMode="auto">
            <a:xfrm>
              <a:off x="0" y="4032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101" name="Line 114"/>
            <p:cNvSpPr>
              <a:spLocks noChangeShapeType="1"/>
            </p:cNvSpPr>
            <p:nvPr userDrawn="1"/>
          </p:nvSpPr>
          <p:spPr bwMode="auto">
            <a:xfrm>
              <a:off x="0" y="3936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102" name="Line 115"/>
            <p:cNvSpPr>
              <a:spLocks noChangeShapeType="1"/>
            </p:cNvSpPr>
            <p:nvPr userDrawn="1"/>
          </p:nvSpPr>
          <p:spPr bwMode="auto">
            <a:xfrm>
              <a:off x="0" y="3840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</p:grpSp>
      <p:grpSp>
        <p:nvGrpSpPr>
          <p:cNvPr id="103" name="Group 116"/>
          <p:cNvGrpSpPr>
            <a:grpSpLocks/>
          </p:cNvGrpSpPr>
          <p:nvPr userDrawn="1"/>
        </p:nvGrpSpPr>
        <p:grpSpPr bwMode="auto">
          <a:xfrm>
            <a:off x="0" y="2286000"/>
            <a:ext cx="9144000" cy="609600"/>
            <a:chOff x="0" y="3840"/>
            <a:chExt cx="5760" cy="384"/>
          </a:xfrm>
        </p:grpSpPr>
        <p:sp>
          <p:nvSpPr>
            <p:cNvPr id="104" name="Line 117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105" name="Line 118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106" name="Line 119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107" name="Line 120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108" name="Line 121"/>
            <p:cNvSpPr>
              <a:spLocks noChangeShapeType="1"/>
            </p:cNvSpPr>
            <p:nvPr userDrawn="1"/>
          </p:nvSpPr>
          <p:spPr bwMode="auto">
            <a:xfrm>
              <a:off x="0" y="4032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109" name="Line 122"/>
            <p:cNvSpPr>
              <a:spLocks noChangeShapeType="1"/>
            </p:cNvSpPr>
            <p:nvPr userDrawn="1"/>
          </p:nvSpPr>
          <p:spPr bwMode="auto">
            <a:xfrm>
              <a:off x="0" y="3936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110" name="Line 123"/>
            <p:cNvSpPr>
              <a:spLocks noChangeShapeType="1"/>
            </p:cNvSpPr>
            <p:nvPr userDrawn="1"/>
          </p:nvSpPr>
          <p:spPr bwMode="auto">
            <a:xfrm>
              <a:off x="0" y="3840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</p:grpSp>
      <p:grpSp>
        <p:nvGrpSpPr>
          <p:cNvPr id="111" name="Group 124"/>
          <p:cNvGrpSpPr>
            <a:grpSpLocks/>
          </p:cNvGrpSpPr>
          <p:nvPr userDrawn="1"/>
        </p:nvGrpSpPr>
        <p:grpSpPr bwMode="auto">
          <a:xfrm>
            <a:off x="0" y="1524000"/>
            <a:ext cx="9144000" cy="609600"/>
            <a:chOff x="0" y="3840"/>
            <a:chExt cx="5760" cy="384"/>
          </a:xfrm>
        </p:grpSpPr>
        <p:sp>
          <p:nvSpPr>
            <p:cNvPr id="112" name="Line 125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113" name="Line 126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114" name="Line 127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115" name="Line 128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116" name="Line 129"/>
            <p:cNvSpPr>
              <a:spLocks noChangeShapeType="1"/>
            </p:cNvSpPr>
            <p:nvPr userDrawn="1"/>
          </p:nvSpPr>
          <p:spPr bwMode="auto">
            <a:xfrm>
              <a:off x="0" y="4032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117" name="Line 130"/>
            <p:cNvSpPr>
              <a:spLocks noChangeShapeType="1"/>
            </p:cNvSpPr>
            <p:nvPr userDrawn="1"/>
          </p:nvSpPr>
          <p:spPr bwMode="auto">
            <a:xfrm>
              <a:off x="0" y="3936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118" name="Line 131"/>
            <p:cNvSpPr>
              <a:spLocks noChangeShapeType="1"/>
            </p:cNvSpPr>
            <p:nvPr userDrawn="1"/>
          </p:nvSpPr>
          <p:spPr bwMode="auto">
            <a:xfrm>
              <a:off x="0" y="3840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</p:grpSp>
      <p:grpSp>
        <p:nvGrpSpPr>
          <p:cNvPr id="119" name="Group 132"/>
          <p:cNvGrpSpPr>
            <a:grpSpLocks/>
          </p:cNvGrpSpPr>
          <p:nvPr userDrawn="1"/>
        </p:nvGrpSpPr>
        <p:grpSpPr bwMode="auto">
          <a:xfrm>
            <a:off x="0" y="762000"/>
            <a:ext cx="9144000" cy="609600"/>
            <a:chOff x="0" y="3840"/>
            <a:chExt cx="5760" cy="384"/>
          </a:xfrm>
        </p:grpSpPr>
        <p:sp>
          <p:nvSpPr>
            <p:cNvPr id="120" name="Line 133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121" name="Line 134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122" name="Line 135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123" name="Line 136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124" name="Line 137"/>
            <p:cNvSpPr>
              <a:spLocks noChangeShapeType="1"/>
            </p:cNvSpPr>
            <p:nvPr userDrawn="1"/>
          </p:nvSpPr>
          <p:spPr bwMode="auto">
            <a:xfrm>
              <a:off x="0" y="4032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125" name="Line 138"/>
            <p:cNvSpPr>
              <a:spLocks noChangeShapeType="1"/>
            </p:cNvSpPr>
            <p:nvPr userDrawn="1"/>
          </p:nvSpPr>
          <p:spPr bwMode="auto">
            <a:xfrm>
              <a:off x="0" y="3936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126" name="Line 139"/>
            <p:cNvSpPr>
              <a:spLocks noChangeShapeType="1"/>
            </p:cNvSpPr>
            <p:nvPr userDrawn="1"/>
          </p:nvSpPr>
          <p:spPr bwMode="auto">
            <a:xfrm>
              <a:off x="0" y="3840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</p:grpSp>
      <p:grpSp>
        <p:nvGrpSpPr>
          <p:cNvPr id="127" name="Group 140"/>
          <p:cNvGrpSpPr>
            <a:grpSpLocks/>
          </p:cNvGrpSpPr>
          <p:nvPr userDrawn="1"/>
        </p:nvGrpSpPr>
        <p:grpSpPr bwMode="auto">
          <a:xfrm>
            <a:off x="0" y="0"/>
            <a:ext cx="9144000" cy="609600"/>
            <a:chOff x="0" y="3840"/>
            <a:chExt cx="5760" cy="384"/>
          </a:xfrm>
        </p:grpSpPr>
        <p:sp>
          <p:nvSpPr>
            <p:cNvPr id="128" name="Line 141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129" name="Line 142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130" name="Line 143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131" name="Line 144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132" name="Line 145"/>
            <p:cNvSpPr>
              <a:spLocks noChangeShapeType="1"/>
            </p:cNvSpPr>
            <p:nvPr userDrawn="1"/>
          </p:nvSpPr>
          <p:spPr bwMode="auto">
            <a:xfrm>
              <a:off x="0" y="4032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133" name="Line 146"/>
            <p:cNvSpPr>
              <a:spLocks noChangeShapeType="1"/>
            </p:cNvSpPr>
            <p:nvPr userDrawn="1"/>
          </p:nvSpPr>
          <p:spPr bwMode="auto">
            <a:xfrm>
              <a:off x="0" y="3936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134" name="Line 147"/>
            <p:cNvSpPr>
              <a:spLocks noChangeShapeType="1"/>
            </p:cNvSpPr>
            <p:nvPr userDrawn="1"/>
          </p:nvSpPr>
          <p:spPr bwMode="auto">
            <a:xfrm>
              <a:off x="0" y="3840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7188" y="0"/>
            <a:ext cx="842645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935038"/>
            <a:ext cx="8424863" cy="554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8474075" y="65563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hangingPunct="0">
              <a:defRPr/>
            </a:pPr>
            <a:fld id="{2DA1C40B-2E41-463C-9FCC-65CF57CDF280}" type="slidenum">
              <a:rPr lang="en-US" sz="900">
                <a:latin typeface="Calibri" pitchFamily="34" charset="0"/>
                <a:ea typeface="ＭＳ Ｐゴシック" pitchFamily="34" charset="-128"/>
              </a:rPr>
              <a:pPr algn="r" eaLnBrk="0" hangingPunct="0">
                <a:defRPr/>
              </a:pPr>
              <a:t>‹#›</a:t>
            </a:fld>
            <a:endParaRPr lang="en-US" sz="900" dirty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2" r:id="rId2"/>
    <p:sldLayoutId id="2147483753" r:id="rId3"/>
    <p:sldLayoutId id="2147483755" r:id="rId4"/>
  </p:sldLayoutIdLst>
  <p:hf hdr="0" ftr="0" dt="0"/>
  <p:txStyles>
    <p:titleStyle>
      <a:lvl1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8519C"/>
          </a:solidFill>
          <a:latin typeface="Calibri"/>
          <a:ea typeface="ＭＳ Ｐゴシック" charset="-128"/>
          <a:cs typeface="Calibri"/>
        </a:defRPr>
      </a:lvl1pPr>
      <a:lvl2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8519C"/>
          </a:solidFill>
          <a:latin typeface="Calibri" charset="0"/>
          <a:ea typeface="ＭＳ Ｐゴシック" charset="-128"/>
          <a:cs typeface="Calibri" pitchFamily="34" charset="0"/>
        </a:defRPr>
      </a:lvl2pPr>
      <a:lvl3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8519C"/>
          </a:solidFill>
          <a:latin typeface="Calibri" charset="0"/>
          <a:ea typeface="ＭＳ Ｐゴシック" charset="-128"/>
          <a:cs typeface="Calibri" pitchFamily="34" charset="0"/>
        </a:defRPr>
      </a:lvl3pPr>
      <a:lvl4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8519C"/>
          </a:solidFill>
          <a:latin typeface="Calibri" charset="0"/>
          <a:ea typeface="ＭＳ Ｐゴシック" charset="-128"/>
          <a:cs typeface="Calibri" pitchFamily="34" charset="0"/>
        </a:defRPr>
      </a:lvl4pPr>
      <a:lvl5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8519C"/>
          </a:solidFill>
          <a:latin typeface="Calibri" charset="0"/>
          <a:ea typeface="ＭＳ Ｐゴシック" charset="-128"/>
          <a:cs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9pPr>
    </p:titleStyle>
    <p:bodyStyle>
      <a:lvl1pPr marL="179388" indent="-179388" algn="l" rtl="0" eaLnBrk="0" fontAlgn="base" hangingPunct="0">
        <a:spcBef>
          <a:spcPts val="500"/>
        </a:spcBef>
        <a:spcAft>
          <a:spcPct val="0"/>
        </a:spcAft>
        <a:buClr>
          <a:srgbClr val="BDD7E7"/>
        </a:buClr>
        <a:buFont typeface="Wingdings" pitchFamily="2" charset="2"/>
        <a:buChar char="§"/>
        <a:defRPr sz="2400">
          <a:solidFill>
            <a:srgbClr val="08519C"/>
          </a:solidFill>
          <a:latin typeface="Calibri"/>
          <a:ea typeface="ＭＳ Ｐゴシック" charset="-128"/>
          <a:cs typeface="Calibri"/>
        </a:defRPr>
      </a:lvl1pPr>
      <a:lvl2pPr marL="539750" indent="-215900" algn="l" rtl="0" eaLnBrk="0" fontAlgn="base" hangingPunct="0">
        <a:spcBef>
          <a:spcPts val="400"/>
        </a:spcBef>
        <a:spcAft>
          <a:spcPct val="0"/>
        </a:spcAft>
        <a:buClr>
          <a:srgbClr val="BDD7E7"/>
        </a:buClr>
        <a:buFont typeface="Wingdings" pitchFamily="2" charset="2"/>
        <a:buChar char="§"/>
        <a:defRPr sz="2000">
          <a:solidFill>
            <a:srgbClr val="08519C"/>
          </a:solidFill>
          <a:latin typeface="Calibri"/>
          <a:ea typeface="ＭＳ Ｐゴシック" charset="-128"/>
          <a:cs typeface="Calibri"/>
        </a:defRPr>
      </a:lvl2pPr>
      <a:lvl3pPr marL="898525" indent="-215900" algn="l" rtl="0" eaLnBrk="0" fontAlgn="base" hangingPunct="0">
        <a:spcBef>
          <a:spcPts val="300"/>
        </a:spcBef>
        <a:spcAft>
          <a:spcPct val="0"/>
        </a:spcAft>
        <a:buClr>
          <a:srgbClr val="BDD7E7"/>
        </a:buClr>
        <a:buFont typeface="Wingdings" pitchFamily="2" charset="2"/>
        <a:buChar char="§"/>
        <a:defRPr sz="2000">
          <a:solidFill>
            <a:srgbClr val="08519C"/>
          </a:solidFill>
          <a:latin typeface="Calibri"/>
          <a:ea typeface="ＭＳ Ｐゴシック" charset="-128"/>
          <a:cs typeface="Calibri"/>
        </a:defRPr>
      </a:lvl3pPr>
      <a:lvl4pPr marL="1258888" indent="-215900" algn="l" rtl="0" eaLnBrk="0" fontAlgn="base" hangingPunct="0">
        <a:spcBef>
          <a:spcPts val="200"/>
        </a:spcBef>
        <a:spcAft>
          <a:spcPct val="0"/>
        </a:spcAft>
        <a:buClr>
          <a:srgbClr val="BDD7E7"/>
        </a:buClr>
        <a:buFont typeface="Wingdings" pitchFamily="2" charset="2"/>
        <a:buChar char="§"/>
        <a:defRPr>
          <a:solidFill>
            <a:srgbClr val="08519C"/>
          </a:solidFill>
          <a:latin typeface="Calibri"/>
          <a:ea typeface="ＭＳ Ｐゴシック" charset="-128"/>
          <a:cs typeface="Calibri"/>
        </a:defRPr>
      </a:lvl4pPr>
      <a:lvl5pPr marL="1619250" indent="-215900" algn="l" rtl="0" eaLnBrk="0" fontAlgn="base" hangingPunct="0">
        <a:spcBef>
          <a:spcPts val="200"/>
        </a:spcBef>
        <a:spcAft>
          <a:spcPct val="0"/>
        </a:spcAft>
        <a:buClr>
          <a:srgbClr val="BDD7E7"/>
        </a:buClr>
        <a:buFont typeface="Wingdings" pitchFamily="2" charset="2"/>
        <a:buChar char="§"/>
        <a:defRPr sz="1600">
          <a:solidFill>
            <a:srgbClr val="08519C"/>
          </a:solidFill>
          <a:latin typeface="Calibri"/>
          <a:ea typeface="ＭＳ Ｐゴシック" charset="-128"/>
          <a:cs typeface="Calibri"/>
        </a:defRPr>
      </a:lvl5pPr>
      <a:lvl6pPr marL="25749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emf"/><Relationship Id="rId1" Type="http://schemas.microsoft.com/office/2007/relationships/media" Target="file:///C:\Documents%20and%20Settings\James%20Lindauer\Desktop\movies\multiplexer.avi" TargetMode="External"/><Relationship Id="rId2" Type="http://schemas.openxmlformats.org/officeDocument/2006/relationships/video" Target="file:///C:\Documents%20and%20Settings\James%20Lindauer\Desktop\movies\multiplexer.av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0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5"/>
          <p:cNvSpPr>
            <a:spLocks noGrp="1"/>
          </p:cNvSpPr>
          <p:nvPr>
            <p:ph type="ctrTitle"/>
          </p:nvPr>
        </p:nvSpPr>
        <p:spPr>
          <a:xfrm>
            <a:off x="1043608" y="1412776"/>
            <a:ext cx="7128792" cy="868363"/>
          </a:xfrm>
        </p:spPr>
        <p:txBody>
          <a:bodyPr/>
          <a:lstStyle/>
          <a:p>
            <a:pPr algn="ctr" eaLnBrk="1" hangingPunct="1"/>
            <a:r>
              <a:rPr lang="en-US" sz="3000" dirty="0" smtClean="0">
                <a:latin typeface="Calibri" pitchFamily="34" charset="0"/>
                <a:cs typeface="Calibri" pitchFamily="34" charset="0"/>
              </a:rPr>
              <a:t>Control Synthesis for the Flow-Based Microfluidic Large-Scale Integration Biochips</a:t>
            </a:r>
          </a:p>
        </p:txBody>
      </p:sp>
      <p:sp>
        <p:nvSpPr>
          <p:cNvPr id="5123" name="Subtitle 6"/>
          <p:cNvSpPr>
            <a:spLocks noGrp="1"/>
          </p:cNvSpPr>
          <p:nvPr>
            <p:ph type="subTitle" idx="1"/>
          </p:nvPr>
        </p:nvSpPr>
        <p:spPr>
          <a:xfrm>
            <a:off x="1691680" y="2636912"/>
            <a:ext cx="5472608" cy="1944695"/>
          </a:xfrm>
        </p:spPr>
        <p:txBody>
          <a:bodyPr/>
          <a:lstStyle/>
          <a:p>
            <a:pPr eaLnBrk="1" hangingPunct="1"/>
            <a:endParaRPr lang="en-US" sz="2100" dirty="0" smtClean="0">
              <a:latin typeface="Calibri" pitchFamily="34" charset="0"/>
              <a:cs typeface="Calibri" pitchFamily="34" charset="0"/>
            </a:endParaRPr>
          </a:p>
          <a:p>
            <a:pPr algn="ctr" eaLnBrk="1" hangingPunct="1"/>
            <a:r>
              <a:rPr lang="en-US" sz="1800" b="1" dirty="0" smtClean="0">
                <a:latin typeface="+mn-lt"/>
                <a:cs typeface="Times New Roman" pitchFamily="18" charset="0"/>
              </a:rPr>
              <a:t>Wajid Minhass, </a:t>
            </a:r>
            <a:r>
              <a:rPr lang="en-US" sz="1800" b="1" u="sng" dirty="0" smtClean="0">
                <a:latin typeface="+mn-lt"/>
                <a:cs typeface="Times New Roman" pitchFamily="18" charset="0"/>
              </a:rPr>
              <a:t>Paul Pop</a:t>
            </a:r>
            <a:r>
              <a:rPr lang="en-US" sz="1800" b="1" dirty="0" smtClean="0">
                <a:latin typeface="+mn-lt"/>
                <a:cs typeface="Times New Roman" pitchFamily="18" charset="0"/>
              </a:rPr>
              <a:t>, Jan Madsen, Tsung-Yi Ho* </a:t>
            </a:r>
            <a:r>
              <a:rPr lang="en-US" sz="1800" dirty="0" smtClean="0">
                <a:latin typeface="+mn-lt"/>
                <a:cs typeface="Times New Roman" pitchFamily="18" charset="0"/>
              </a:rPr>
              <a:t>Technical University of Denmark</a:t>
            </a:r>
          </a:p>
          <a:p>
            <a:pPr algn="ctr" eaLnBrk="1" hangingPunct="1"/>
            <a:r>
              <a:rPr lang="en-US" sz="1800" dirty="0" smtClean="0">
                <a:latin typeface="+mn-lt"/>
                <a:cs typeface="Times New Roman" pitchFamily="18" charset="0"/>
              </a:rPr>
              <a:t>*National Cheng Kung University, Taiwan</a:t>
            </a:r>
          </a:p>
          <a:p>
            <a:pPr eaLnBrk="1" hangingPunct="1"/>
            <a:endParaRPr lang="en-US" sz="2200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Components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Many types of components can be integrated: </a:t>
            </a: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</a:rPr>
              <a:t>switches, </a:t>
            </a:r>
            <a:r>
              <a:rPr lang="en-US" dirty="0">
                <a:latin typeface="Calibri" pitchFamily="34" charset="0"/>
                <a:cs typeface="Calibri" pitchFamily="34" charset="0"/>
              </a:rPr>
              <a:t>mixers, multiplexers,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micropumps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detectors, filters, heaters, separators, storage units, etc.</a:t>
            </a:r>
          </a:p>
          <a:p>
            <a:pPr lvl="1"/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11560" y="2597771"/>
            <a:ext cx="7734946" cy="35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8519C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Microfluidic switch</a:t>
            </a:r>
          </a:p>
        </p:txBody>
      </p:sp>
      <p:pic>
        <p:nvPicPr>
          <p:cNvPr id="14" name="Content Placeholder 3" descr="fig2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29" b="-10329"/>
          <a:stretch>
            <a:fillRect/>
          </a:stretch>
        </p:blipFill>
        <p:spPr bwMode="auto">
          <a:xfrm>
            <a:off x="1547664" y="2708920"/>
            <a:ext cx="6213605" cy="341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6045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Motivation for CAD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99992" y="935038"/>
            <a:ext cx="4283646" cy="5014242"/>
          </a:xfrm>
        </p:spPr>
        <p:txBody>
          <a:bodyPr/>
          <a:lstStyle/>
          <a:p>
            <a:pPr marL="500063" indent="-403225"/>
            <a:r>
              <a:rPr lang="en-US" dirty="0">
                <a:latin typeface="Calibri" pitchFamily="34" charset="0"/>
                <a:cs typeface="Calibri" pitchFamily="34" charset="0"/>
              </a:rPr>
              <a:t>Current methodologies</a:t>
            </a:r>
          </a:p>
          <a:p>
            <a:pPr marL="958850" lvl="1" indent="-403225"/>
            <a:r>
              <a:rPr lang="en-US" dirty="0" smtClean="0">
                <a:latin typeface="Calibri" pitchFamily="34" charset="0"/>
                <a:cs typeface="Calibri" pitchFamily="34" charset="0"/>
              </a:rPr>
              <a:t>Manual: drawing in AutoCAD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958850" lvl="1" indent="-403225"/>
            <a:r>
              <a:rPr lang="en-US" dirty="0">
                <a:latin typeface="Calibri" pitchFamily="34" charset="0"/>
                <a:cs typeface="Calibri" pitchFamily="34" charset="0"/>
              </a:rPr>
              <a:t>Full-custom</a:t>
            </a:r>
          </a:p>
          <a:p>
            <a:pPr marL="958850" lvl="1" indent="-403225"/>
            <a:r>
              <a:rPr lang="en-US" dirty="0">
                <a:latin typeface="Calibri" pitchFamily="34" charset="0"/>
                <a:cs typeface="Calibri" pitchFamily="34" charset="0"/>
              </a:rPr>
              <a:t>Bottom-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up</a:t>
            </a:r>
          </a:p>
          <a:p>
            <a:pPr marL="598488" indent="-403225"/>
            <a:endParaRPr lang="en-US" dirty="0" smtClean="0"/>
          </a:p>
          <a:p>
            <a:pPr marL="598488" indent="-403225"/>
            <a:r>
              <a:rPr lang="en-US" dirty="0" smtClean="0"/>
              <a:t>New top</a:t>
            </a:r>
            <a:r>
              <a:rPr lang="en-US" dirty="0"/>
              <a:t>-down </a:t>
            </a:r>
            <a:r>
              <a:rPr lang="en-US" dirty="0" smtClean="0"/>
              <a:t>synthesis </a:t>
            </a:r>
            <a:r>
              <a:rPr lang="en-US" dirty="0"/>
              <a:t>methodologies are needed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8" y="719138"/>
            <a:ext cx="3825173" cy="493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42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Design tasks: VLSI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mVLSI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8775" y="5764738"/>
            <a:ext cx="8424863" cy="712262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smtClean="0"/>
              <a:t>We have proposed models and algorithms for all the </a:t>
            </a:r>
            <a:r>
              <a:rPr lang="en-US" sz="1600" b="1" dirty="0" err="1" smtClean="0"/>
              <a:t>mVLSI</a:t>
            </a:r>
            <a:r>
              <a:rPr lang="en-US" sz="1600" b="1" dirty="0" smtClean="0"/>
              <a:t> tasks:</a:t>
            </a:r>
            <a:br>
              <a:rPr lang="en-US" sz="1600" b="1" dirty="0" smtClean="0"/>
            </a:br>
            <a:r>
              <a:rPr lang="en-US" sz="1600" dirty="0" err="1" smtClean="0"/>
              <a:t>Wajid</a:t>
            </a:r>
            <a:r>
              <a:rPr lang="en-US" sz="1600" dirty="0" smtClean="0"/>
              <a:t> </a:t>
            </a:r>
            <a:r>
              <a:rPr lang="en-US" sz="1600" dirty="0" err="1" smtClean="0"/>
              <a:t>Minhass</a:t>
            </a:r>
            <a:r>
              <a:rPr lang="en-US" sz="1600" dirty="0" smtClean="0"/>
              <a:t>, </a:t>
            </a:r>
            <a:r>
              <a:rPr lang="en-US" sz="1600" i="1" dirty="0" smtClean="0"/>
              <a:t>System</a:t>
            </a:r>
            <a:r>
              <a:rPr lang="en-US" sz="1600" i="1" dirty="0"/>
              <a:t>-Level Modeling and Synthesis Techniques for Flow-Based Microfluidic Very Large Scale Integration </a:t>
            </a:r>
            <a:r>
              <a:rPr lang="en-US" sz="1600" i="1" dirty="0" smtClean="0"/>
              <a:t>Biochips</a:t>
            </a:r>
            <a:r>
              <a:rPr lang="en-US" sz="1600" dirty="0" smtClean="0"/>
              <a:t>, PhD thesis, Technical University of Denmark, 2013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728202"/>
            <a:ext cx="6522411" cy="5036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System Model</a:t>
            </a:r>
          </a:p>
        </p:txBody>
      </p:sp>
      <p:pic>
        <p:nvPicPr>
          <p:cNvPr id="12" name="Content Placeholder 3" descr="exampleArchitectur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52" r="-1652"/>
          <a:stretch>
            <a:fillRect/>
          </a:stretch>
        </p:blipFill>
        <p:spPr>
          <a:xfrm>
            <a:off x="357187" y="1196752"/>
            <a:ext cx="4767191" cy="26217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2342" y="832232"/>
            <a:ext cx="34717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en-US" sz="2400" kern="0" dirty="0" smtClean="0">
                <a:solidFill>
                  <a:srgbClr val="08519C"/>
                </a:solidFill>
                <a:latin typeface="Calibri" pitchFamily="34" charset="0"/>
                <a:cs typeface="Calibri" pitchFamily="34" charset="0"/>
              </a:rPr>
              <a:t>Architecture</a:t>
            </a:r>
            <a:r>
              <a:rPr lang="en-US" sz="2400" i="1" kern="0" dirty="0" smtClean="0">
                <a:solidFill>
                  <a:srgbClr val="08519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kern="0" dirty="0" smtClean="0">
                <a:solidFill>
                  <a:srgbClr val="08519C"/>
                </a:solidFill>
                <a:latin typeface="Calibri" pitchFamily="34" charset="0"/>
                <a:cs typeface="Calibri" pitchFamily="34" charset="0"/>
              </a:rPr>
              <a:t>model</a:t>
            </a:r>
            <a:endParaRPr lang="en-US" sz="2400" i="1" kern="0" dirty="0">
              <a:solidFill>
                <a:srgbClr val="08519C"/>
              </a:solidFill>
              <a:latin typeface="Monotype Corsiva" pitchFamily="66" charset="0"/>
              <a:cs typeface="Calibri" pitchFamily="34" charset="0"/>
            </a:endParaRPr>
          </a:p>
        </p:txBody>
      </p:sp>
      <p:pic>
        <p:nvPicPr>
          <p:cNvPr id="14" name="Content Placeholder 3" descr="applicationModel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877" r="-73877"/>
          <a:stretch>
            <a:fillRect/>
          </a:stretch>
        </p:blipFill>
        <p:spPr>
          <a:xfrm>
            <a:off x="3491880" y="1775990"/>
            <a:ext cx="6608832" cy="374441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133346" y="832233"/>
            <a:ext cx="34717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en-US" sz="2400" kern="0" dirty="0" smtClean="0">
                <a:solidFill>
                  <a:srgbClr val="08519C"/>
                </a:solidFill>
                <a:latin typeface="Calibri" pitchFamily="34" charset="0"/>
                <a:cs typeface="Calibri" pitchFamily="34" charset="0"/>
              </a:rPr>
              <a:t>Application model</a:t>
            </a:r>
            <a:endParaRPr lang="en-US" sz="2400" i="1" kern="0" dirty="0">
              <a:solidFill>
                <a:srgbClr val="08519C"/>
              </a:solidFill>
              <a:latin typeface="Monotype Corsiva" pitchFamily="66" charset="0"/>
              <a:cs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4653136"/>
            <a:ext cx="4043530" cy="12192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9552" y="4265891"/>
            <a:ext cx="3140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en-US" kern="0" dirty="0" smtClean="0">
                <a:solidFill>
                  <a:srgbClr val="08519C"/>
                </a:solidFill>
                <a:latin typeface="Calibri" pitchFamily="34" charset="0"/>
                <a:cs typeface="Calibri" pitchFamily="34" charset="0"/>
              </a:rPr>
              <a:t>Component model, e.g., mixer</a:t>
            </a:r>
            <a:endParaRPr lang="en-US" i="1" kern="0" dirty="0">
              <a:solidFill>
                <a:srgbClr val="08519C"/>
              </a:solidFill>
              <a:latin typeface="Monotype Corsiva" pitchFamily="66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791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Problem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0" indent="-285750">
              <a:lnSpc>
                <a:spcPct val="80000"/>
              </a:lnSpc>
            </a:pPr>
            <a:r>
              <a:rPr lang="en-US" b="1" dirty="0">
                <a:latin typeface="Calibri" pitchFamily="34" charset="0"/>
                <a:cs typeface="Calibri" pitchFamily="34" charset="0"/>
              </a:rPr>
              <a:t>Given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A biochip architecture </a:t>
            </a:r>
            <a:r>
              <a:rPr lang="en-US" sz="2200" dirty="0">
                <a:latin typeface="Monotype Corsiva" pitchFamily="66" charset="0"/>
                <a:cs typeface="Calibri" pitchFamily="34" charset="0"/>
              </a:rPr>
              <a:t>A  </a:t>
            </a:r>
            <a:endParaRPr lang="en-US" sz="2200" dirty="0" smtClean="0">
              <a:latin typeface="Monotype Corsiva" pitchFamily="66" charset="0"/>
              <a:cs typeface="Calibri" pitchFamily="34" charset="0"/>
            </a:endParaRPr>
          </a:p>
          <a:p>
            <a:pPr marL="742950" lvl="1" indent="-285750">
              <a:lnSpc>
                <a:spcPct val="80000"/>
              </a:lnSpc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Component model library </a:t>
            </a:r>
            <a:r>
              <a:rPr lang="en-US" sz="2200" dirty="0" smtClean="0">
                <a:latin typeface="Monotype Corsiva" pitchFamily="66" charset="0"/>
                <a:cs typeface="Calibri" pitchFamily="34" charset="0"/>
              </a:rPr>
              <a:t>L</a:t>
            </a:r>
            <a:endParaRPr lang="en-US" sz="2200" dirty="0">
              <a:latin typeface="Monotype Corsiva" pitchFamily="66" charset="0"/>
              <a:cs typeface="Calibri" pitchFamily="34" charset="0"/>
            </a:endParaRPr>
          </a:p>
          <a:p>
            <a:pPr marL="742950" lvl="1" indent="-285750">
              <a:lnSpc>
                <a:spcPct val="80000"/>
              </a:lnSpc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biochemical application </a:t>
            </a:r>
            <a:r>
              <a:rPr lang="en-US" sz="2200" dirty="0">
                <a:latin typeface="Monotype Corsiva" pitchFamily="66" charset="0"/>
                <a:cs typeface="Calibri" pitchFamily="34" charset="0"/>
              </a:rPr>
              <a:t>G</a:t>
            </a:r>
          </a:p>
          <a:p>
            <a:pPr marL="742950" lvl="1" indent="-285750">
              <a:lnSpc>
                <a:spcPct val="80000"/>
              </a:lnSpc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285750" lvl="0" indent="-285750">
              <a:lnSpc>
                <a:spcPct val="80000"/>
              </a:lnSpc>
            </a:pPr>
            <a:r>
              <a:rPr lang="en-US" b="1" dirty="0">
                <a:latin typeface="Calibri" pitchFamily="34" charset="0"/>
                <a:cs typeface="Calibri" pitchFamily="34" charset="0"/>
              </a:rPr>
              <a:t>Perform</a:t>
            </a:r>
            <a:r>
              <a:rPr lang="en-US" dirty="0">
                <a:latin typeface="Calibri" pitchFamily="34" charset="0"/>
                <a:cs typeface="Calibri" pitchFamily="34" charset="0"/>
              </a:rPr>
              <a:t> control synthesis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Generate the control 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logic</a:t>
            </a:r>
          </a:p>
          <a:p>
            <a:pPr marL="1273175" lvl="2" indent="-457200"/>
            <a:r>
              <a:rPr lang="en-US" sz="1800" dirty="0">
                <a:latin typeface="Calibri" pitchFamily="34" charset="0"/>
                <a:cs typeface="Calibri" pitchFamily="34" charset="0"/>
              </a:rPr>
              <a:t>Deciding which valves need to be opened or closed, in what sequence and for how long, in order to execute the application on the chip</a:t>
            </a:r>
          </a:p>
          <a:p>
            <a:pPr marL="1273175" lvl="2" indent="-457200"/>
            <a:r>
              <a:rPr lang="en-US" sz="1800" dirty="0">
                <a:latin typeface="Calibri" pitchFamily="34" charset="0"/>
                <a:cs typeface="Calibri" pitchFamily="34" charset="0"/>
              </a:rPr>
              <a:t>Current practice: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manual—tedious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and error-prone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Minimize the chip pin count</a:t>
            </a:r>
          </a:p>
          <a:p>
            <a:pPr marL="1219200" lvl="2" indent="-403225"/>
            <a:r>
              <a:rPr lang="en-US" sz="1800" dirty="0">
                <a:latin typeface="Calibri" pitchFamily="34" charset="0"/>
                <a:cs typeface="Calibri" pitchFamily="34" charset="0"/>
              </a:rPr>
              <a:t>Share control pins between valves</a:t>
            </a:r>
          </a:p>
          <a:p>
            <a:pPr marL="1219200" lvl="2" indent="-403225"/>
            <a:r>
              <a:rPr lang="en-US" sz="1800" dirty="0" smtClean="0">
                <a:latin typeface="Calibri" pitchFamily="34" charset="0"/>
                <a:cs typeface="Calibri" pitchFamily="34" charset="0"/>
              </a:rPr>
              <a:t>Minimizes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macro-assembly around the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chip and increases scalability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 marL="742950" lvl="1" indent="-285750"/>
            <a:endParaRPr lang="en-US" sz="2200" dirty="0">
              <a:latin typeface="Calibri" pitchFamily="34" charset="0"/>
              <a:cs typeface="Calibri" pitchFamily="34" charset="0"/>
            </a:endParaRPr>
          </a:p>
          <a:p>
            <a:pPr marL="742950" lvl="1" indent="-285750"/>
            <a:r>
              <a:rPr lang="en-US" sz="2200" b="1" dirty="0">
                <a:latin typeface="Calibri" pitchFamily="34" charset="0"/>
                <a:cs typeface="Calibri" pitchFamily="34" charset="0"/>
              </a:rPr>
              <a:t>such that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the application completion time is minimized 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and</a:t>
            </a:r>
            <a:br>
              <a:rPr lang="en-US" sz="2200" dirty="0" smtClean="0">
                <a:latin typeface="Calibri" pitchFamily="34" charset="0"/>
                <a:cs typeface="Calibri" pitchFamily="34" charset="0"/>
              </a:rPr>
            </a:br>
            <a:r>
              <a:rPr lang="en-US" sz="2200" dirty="0" smtClean="0">
                <a:latin typeface="Calibri" pitchFamily="34" charset="0"/>
                <a:cs typeface="Calibri" pitchFamily="34" charset="0"/>
              </a:rPr>
              <a:t>all 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constraints (resource, dependency, routing) are 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satisfied</a:t>
            </a:r>
            <a:endParaRPr lang="en-US" sz="2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431" y="935038"/>
            <a:ext cx="2584207" cy="214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1. Control Logic Generation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 the application and architecture models, we perform binding and scheduling to obtain the schedule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8" y="1844824"/>
            <a:ext cx="1511300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674" y="1881667"/>
            <a:ext cx="4480482" cy="24137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438" y="4005064"/>
            <a:ext cx="4267200" cy="2298700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 rot="11211888" flipH="1">
            <a:off x="6408943" y="3248375"/>
            <a:ext cx="646328" cy="900328"/>
          </a:xfrm>
          <a:custGeom>
            <a:avLst/>
            <a:gdLst>
              <a:gd name="connsiteX0" fmla="*/ 0 w 2540127"/>
              <a:gd name="connsiteY0" fmla="*/ 767457 h 767457"/>
              <a:gd name="connsiteX1" fmla="*/ 1215241 w 2540127"/>
              <a:gd name="connsiteY1" fmla="*/ 584729 h 767457"/>
              <a:gd name="connsiteX2" fmla="*/ 2540127 w 2540127"/>
              <a:gd name="connsiteY2" fmla="*/ 0 h 767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0127" h="767457">
                <a:moveTo>
                  <a:pt x="0" y="767457"/>
                </a:moveTo>
                <a:cubicBezTo>
                  <a:pt x="395943" y="740047"/>
                  <a:pt x="791887" y="712638"/>
                  <a:pt x="1215241" y="584729"/>
                </a:cubicBezTo>
                <a:cubicBezTo>
                  <a:pt x="1638595" y="456820"/>
                  <a:pt x="2540127" y="0"/>
                  <a:pt x="2540127" y="0"/>
                </a:cubicBezTo>
              </a:path>
            </a:pathLst>
          </a:custGeom>
          <a:ln>
            <a:solidFill>
              <a:srgbClr val="FF0000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1. Control Logic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0" indent="-285750">
              <a:lnSpc>
                <a:spcPct val="8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Given the schedule and the component model, 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we generate the control logic (we also remove redundant valves)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 rot="5083769">
            <a:off x="3864042" y="4422105"/>
            <a:ext cx="646328" cy="900328"/>
          </a:xfrm>
          <a:custGeom>
            <a:avLst/>
            <a:gdLst>
              <a:gd name="connsiteX0" fmla="*/ 0 w 2540127"/>
              <a:gd name="connsiteY0" fmla="*/ 767457 h 767457"/>
              <a:gd name="connsiteX1" fmla="*/ 1215241 w 2540127"/>
              <a:gd name="connsiteY1" fmla="*/ 584729 h 767457"/>
              <a:gd name="connsiteX2" fmla="*/ 2540127 w 2540127"/>
              <a:gd name="connsiteY2" fmla="*/ 0 h 767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0127" h="767457">
                <a:moveTo>
                  <a:pt x="0" y="767457"/>
                </a:moveTo>
                <a:cubicBezTo>
                  <a:pt x="395943" y="740047"/>
                  <a:pt x="791887" y="712638"/>
                  <a:pt x="1215241" y="584729"/>
                </a:cubicBezTo>
                <a:cubicBezTo>
                  <a:pt x="1638595" y="456820"/>
                  <a:pt x="2540127" y="0"/>
                  <a:pt x="2540127" y="0"/>
                </a:cubicBezTo>
              </a:path>
            </a:pathLst>
          </a:custGeom>
          <a:ln>
            <a:solidFill>
              <a:srgbClr val="FF0000"/>
            </a:solidFill>
            <a:prstDash val="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41" y="1844824"/>
            <a:ext cx="1587500" cy="2298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197" y="1844824"/>
            <a:ext cx="4267200" cy="2298700"/>
          </a:xfrm>
          <a:prstGeom prst="rect">
            <a:avLst/>
          </a:prstGeom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60032" y="2564904"/>
            <a:ext cx="378142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2. Control Pin Count Minimization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0" indent="-285750">
              <a:lnSpc>
                <a:spcPct val="80000"/>
              </a:lnSpc>
            </a:pPr>
            <a:r>
              <a:rPr lang="en-US" dirty="0">
                <a:latin typeface="Calibri" pitchFamily="34" charset="0"/>
                <a:cs typeface="Calibri" pitchFamily="34" charset="0"/>
              </a:rPr>
              <a:t>Control pin sharing: reduced to a graph coloring problem</a:t>
            </a:r>
          </a:p>
          <a:p>
            <a:pPr marL="646112" lvl="1" indent="-285750">
              <a:lnSpc>
                <a:spcPct val="80000"/>
              </a:lnSpc>
            </a:pPr>
            <a:r>
              <a:rPr lang="en-US" dirty="0">
                <a:latin typeface="Calibri" pitchFamily="34" charset="0"/>
                <a:cs typeface="Calibri" pitchFamily="34" charset="0"/>
              </a:rPr>
              <a:t>Finding the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chromatic </a:t>
            </a:r>
            <a:r>
              <a:rPr lang="en-US" dirty="0">
                <a:latin typeface="Calibri" pitchFamily="34" charset="0"/>
                <a:cs typeface="Calibri" pitchFamily="34" charset="0"/>
              </a:rPr>
              <a:t>number: NP-hard problem</a:t>
            </a:r>
          </a:p>
          <a:p>
            <a:pPr marL="646112" lvl="1" indent="-285750">
              <a:lnSpc>
                <a:spcPct val="8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Many heuristic solutions exist, we use 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Tabu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Search approach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113339" y="2852936"/>
            <a:ext cx="3216275" cy="1820862"/>
            <a:chOff x="5051425" y="3240088"/>
            <a:chExt cx="3216275" cy="1820862"/>
          </a:xfrm>
        </p:grpSpPr>
        <p:sp>
          <p:nvSpPr>
            <p:cNvPr id="41" name="Oval 38"/>
            <p:cNvSpPr>
              <a:spLocks noChangeArrowheads="1"/>
            </p:cNvSpPr>
            <p:nvPr/>
          </p:nvSpPr>
          <p:spPr bwMode="auto">
            <a:xfrm>
              <a:off x="6470650" y="3959225"/>
              <a:ext cx="360363" cy="360363"/>
            </a:xfrm>
            <a:prstGeom prst="ellipse">
              <a:avLst/>
            </a:prstGeom>
            <a:solidFill>
              <a:srgbClr val="F0F0F0"/>
            </a:solidFill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9000" tIns="62190" rIns="99000" bIns="54000" anchor="ctr" anchorCtr="1"/>
            <a:lstStyle/>
            <a:p>
              <a:pPr algn="ctr">
                <a:lnSpc>
                  <a:spcPct val="95000"/>
                </a:lnSpc>
              </a:pPr>
              <a:r>
                <a:rPr lang="en-US" sz="1300" b="1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8</a:t>
              </a:r>
            </a:p>
          </p:txBody>
        </p:sp>
        <p:sp>
          <p:nvSpPr>
            <p:cNvPr id="42" name="Line 39"/>
            <p:cNvSpPr>
              <a:spLocks noChangeShapeType="1"/>
            </p:cNvSpPr>
            <p:nvPr/>
          </p:nvSpPr>
          <p:spPr bwMode="auto">
            <a:xfrm flipH="1">
              <a:off x="5745163" y="3538538"/>
              <a:ext cx="769937" cy="509587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3" name="Line 40"/>
            <p:cNvSpPr>
              <a:spLocks noChangeShapeType="1"/>
            </p:cNvSpPr>
            <p:nvPr/>
          </p:nvSpPr>
          <p:spPr bwMode="auto">
            <a:xfrm flipH="1">
              <a:off x="5368925" y="3600450"/>
              <a:ext cx="1258888" cy="1120775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4" name="Line 41"/>
            <p:cNvSpPr>
              <a:spLocks noChangeShapeType="1"/>
            </p:cNvSpPr>
            <p:nvPr/>
          </p:nvSpPr>
          <p:spPr bwMode="auto">
            <a:xfrm>
              <a:off x="6791325" y="3522663"/>
              <a:ext cx="779463" cy="550862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5" name="Line 42"/>
            <p:cNvSpPr>
              <a:spLocks noChangeShapeType="1"/>
            </p:cNvSpPr>
            <p:nvPr/>
          </p:nvSpPr>
          <p:spPr bwMode="auto">
            <a:xfrm>
              <a:off x="6732588" y="3600450"/>
              <a:ext cx="1258887" cy="1154113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6" name="Line 43"/>
            <p:cNvSpPr>
              <a:spLocks noChangeShapeType="1"/>
            </p:cNvSpPr>
            <p:nvPr/>
          </p:nvSpPr>
          <p:spPr bwMode="auto">
            <a:xfrm>
              <a:off x="6675438" y="3600450"/>
              <a:ext cx="1587" cy="358775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7" name="Line 44"/>
            <p:cNvSpPr>
              <a:spLocks noChangeShapeType="1"/>
            </p:cNvSpPr>
            <p:nvPr/>
          </p:nvSpPr>
          <p:spPr bwMode="auto">
            <a:xfrm flipH="1">
              <a:off x="5278438" y="4330700"/>
              <a:ext cx="282575" cy="3429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8" name="Line 45"/>
            <p:cNvSpPr>
              <a:spLocks noChangeShapeType="1"/>
            </p:cNvSpPr>
            <p:nvPr/>
          </p:nvSpPr>
          <p:spPr bwMode="auto">
            <a:xfrm>
              <a:off x="5689600" y="4286250"/>
              <a:ext cx="882650" cy="500063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9" name="Line 46"/>
            <p:cNvSpPr>
              <a:spLocks noChangeShapeType="1"/>
            </p:cNvSpPr>
            <p:nvPr/>
          </p:nvSpPr>
          <p:spPr bwMode="auto">
            <a:xfrm>
              <a:off x="5748338" y="4219575"/>
              <a:ext cx="2208212" cy="592138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0" name="Line 47"/>
            <p:cNvSpPr>
              <a:spLocks noChangeShapeType="1"/>
            </p:cNvSpPr>
            <p:nvPr/>
          </p:nvSpPr>
          <p:spPr bwMode="auto">
            <a:xfrm>
              <a:off x="5792788" y="4162425"/>
              <a:ext cx="677862" cy="1588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1" name="Line 48"/>
            <p:cNvSpPr>
              <a:spLocks noChangeShapeType="1"/>
            </p:cNvSpPr>
            <p:nvPr/>
          </p:nvSpPr>
          <p:spPr bwMode="auto">
            <a:xfrm>
              <a:off x="5411788" y="4852988"/>
              <a:ext cx="1068387" cy="1587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2" name="Line 49"/>
            <p:cNvSpPr>
              <a:spLocks noChangeShapeType="1"/>
            </p:cNvSpPr>
            <p:nvPr/>
          </p:nvSpPr>
          <p:spPr bwMode="auto">
            <a:xfrm flipV="1">
              <a:off x="5400675" y="4210050"/>
              <a:ext cx="2160588" cy="579438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3" name="Line 50"/>
            <p:cNvSpPr>
              <a:spLocks noChangeShapeType="1"/>
            </p:cNvSpPr>
            <p:nvPr/>
          </p:nvSpPr>
          <p:spPr bwMode="auto">
            <a:xfrm>
              <a:off x="6837363" y="4162425"/>
              <a:ext cx="677862" cy="1588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4" name="Line 51"/>
            <p:cNvSpPr>
              <a:spLocks noChangeShapeType="1"/>
            </p:cNvSpPr>
            <p:nvPr/>
          </p:nvSpPr>
          <p:spPr bwMode="auto">
            <a:xfrm>
              <a:off x="7783513" y="4286250"/>
              <a:ext cx="295275" cy="414338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5" name="Line 52"/>
            <p:cNvSpPr>
              <a:spLocks noChangeShapeType="1"/>
            </p:cNvSpPr>
            <p:nvPr/>
          </p:nvSpPr>
          <p:spPr bwMode="auto">
            <a:xfrm flipH="1">
              <a:off x="6837363" y="4327525"/>
              <a:ext cx="833437" cy="460375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6" name="Line 53"/>
            <p:cNvSpPr>
              <a:spLocks noChangeShapeType="1"/>
            </p:cNvSpPr>
            <p:nvPr/>
          </p:nvSpPr>
          <p:spPr bwMode="auto">
            <a:xfrm>
              <a:off x="6664325" y="4329113"/>
              <a:ext cx="1588" cy="358775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7" name="Line 54"/>
            <p:cNvSpPr>
              <a:spLocks noChangeShapeType="1"/>
            </p:cNvSpPr>
            <p:nvPr/>
          </p:nvSpPr>
          <p:spPr bwMode="auto">
            <a:xfrm>
              <a:off x="6851650" y="4852988"/>
              <a:ext cx="1068388" cy="1587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8" name="Line 55"/>
            <p:cNvSpPr>
              <a:spLocks noChangeShapeType="1"/>
            </p:cNvSpPr>
            <p:nvPr/>
          </p:nvSpPr>
          <p:spPr bwMode="auto">
            <a:xfrm flipH="1" flipV="1">
              <a:off x="6780213" y="4276725"/>
              <a:ext cx="1212850" cy="512763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9" name="Oval 56"/>
            <p:cNvSpPr>
              <a:spLocks noChangeArrowheads="1"/>
            </p:cNvSpPr>
            <p:nvPr/>
          </p:nvSpPr>
          <p:spPr bwMode="auto">
            <a:xfrm>
              <a:off x="5432425" y="3970338"/>
              <a:ext cx="360363" cy="360362"/>
            </a:xfrm>
            <a:prstGeom prst="ellipse">
              <a:avLst/>
            </a:prstGeom>
            <a:solidFill>
              <a:srgbClr val="FFCECE"/>
            </a:solidFill>
            <a:ln w="18000">
              <a:solidFill>
                <a:srgbClr val="CC3333"/>
              </a:solidFill>
              <a:round/>
              <a:headEnd/>
              <a:tailEnd/>
            </a:ln>
            <a:effectLst/>
          </p:spPr>
          <p:txBody>
            <a:bodyPr lIns="99000" tIns="62190" rIns="99000" bIns="54000" anchor="ctr" anchorCtr="1"/>
            <a:lstStyle/>
            <a:p>
              <a:pPr algn="ctr">
                <a:lnSpc>
                  <a:spcPct val="95000"/>
                </a:lnSpc>
              </a:pPr>
              <a:r>
                <a:rPr lang="en-US" sz="1300" b="1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3</a:t>
              </a:r>
            </a:p>
          </p:txBody>
        </p:sp>
        <p:sp>
          <p:nvSpPr>
            <p:cNvPr id="60" name="Oval 57"/>
            <p:cNvSpPr>
              <a:spLocks noChangeArrowheads="1"/>
            </p:cNvSpPr>
            <p:nvPr/>
          </p:nvSpPr>
          <p:spPr bwMode="auto">
            <a:xfrm>
              <a:off x="6478588" y="3240088"/>
              <a:ext cx="360362" cy="360362"/>
            </a:xfrm>
            <a:prstGeom prst="ellipse">
              <a:avLst/>
            </a:prstGeom>
            <a:solidFill>
              <a:srgbClr val="BAE4B3"/>
            </a:solidFill>
            <a:ln w="18000">
              <a:solidFill>
                <a:srgbClr val="006D2C"/>
              </a:solidFill>
              <a:round/>
              <a:headEnd/>
              <a:tailEnd/>
            </a:ln>
            <a:effectLst/>
          </p:spPr>
          <p:txBody>
            <a:bodyPr lIns="99000" tIns="62190" rIns="99000" bIns="54000" anchor="ctr" anchorCtr="1"/>
            <a:lstStyle/>
            <a:p>
              <a:pPr algn="ctr">
                <a:lnSpc>
                  <a:spcPct val="95000"/>
                </a:lnSpc>
              </a:pPr>
              <a:r>
                <a:rPr lang="en-US" sz="1300" b="1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2</a:t>
              </a:r>
            </a:p>
          </p:txBody>
        </p:sp>
        <p:sp>
          <p:nvSpPr>
            <p:cNvPr id="61" name="Oval 58"/>
            <p:cNvSpPr>
              <a:spLocks noChangeArrowheads="1"/>
            </p:cNvSpPr>
            <p:nvPr/>
          </p:nvSpPr>
          <p:spPr bwMode="auto">
            <a:xfrm>
              <a:off x="7519988" y="3967163"/>
              <a:ext cx="360362" cy="360362"/>
            </a:xfrm>
            <a:prstGeom prst="ellipse">
              <a:avLst/>
            </a:prstGeom>
            <a:solidFill>
              <a:srgbClr val="FFCECE"/>
            </a:solidFill>
            <a:ln w="18000">
              <a:solidFill>
                <a:srgbClr val="CC3333"/>
              </a:solidFill>
              <a:round/>
              <a:headEnd/>
              <a:tailEnd/>
            </a:ln>
            <a:effectLst/>
          </p:spPr>
          <p:txBody>
            <a:bodyPr lIns="99000" tIns="62190" rIns="99000" bIns="54000" anchor="ctr" anchorCtr="1"/>
            <a:lstStyle/>
            <a:p>
              <a:pPr algn="ctr">
                <a:lnSpc>
                  <a:spcPct val="95000"/>
                </a:lnSpc>
              </a:pPr>
              <a:r>
                <a:rPr lang="en-US" sz="1300" b="1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5</a:t>
              </a:r>
            </a:p>
          </p:txBody>
        </p:sp>
        <p:sp>
          <p:nvSpPr>
            <p:cNvPr id="62" name="Oval 59"/>
            <p:cNvSpPr>
              <a:spLocks noChangeArrowheads="1"/>
            </p:cNvSpPr>
            <p:nvPr/>
          </p:nvSpPr>
          <p:spPr bwMode="auto">
            <a:xfrm>
              <a:off x="7907338" y="4700588"/>
              <a:ext cx="360362" cy="360362"/>
            </a:xfrm>
            <a:prstGeom prst="ellipse">
              <a:avLst/>
            </a:prstGeom>
            <a:solidFill>
              <a:srgbClr val="CEE7FF"/>
            </a:solidFill>
            <a:ln w="18000">
              <a:solidFill>
                <a:srgbClr val="003366"/>
              </a:solidFill>
              <a:round/>
              <a:headEnd/>
              <a:tailEnd/>
            </a:ln>
            <a:effectLst/>
          </p:spPr>
          <p:txBody>
            <a:bodyPr lIns="99000" tIns="62190" rIns="99000" bIns="54000" anchor="ctr" anchorCtr="1"/>
            <a:lstStyle/>
            <a:p>
              <a:pPr algn="ctr">
                <a:lnSpc>
                  <a:spcPct val="95000"/>
                </a:lnSpc>
              </a:pPr>
              <a:r>
                <a:rPr lang="en-US" sz="1300" b="1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7</a:t>
              </a:r>
            </a:p>
          </p:txBody>
        </p:sp>
        <p:sp>
          <p:nvSpPr>
            <p:cNvPr id="63" name="Oval 60"/>
            <p:cNvSpPr>
              <a:spLocks noChangeArrowheads="1"/>
            </p:cNvSpPr>
            <p:nvPr/>
          </p:nvSpPr>
          <p:spPr bwMode="auto">
            <a:xfrm>
              <a:off x="6478588" y="4679950"/>
              <a:ext cx="360362" cy="360363"/>
            </a:xfrm>
            <a:prstGeom prst="ellipse">
              <a:avLst/>
            </a:prstGeom>
            <a:solidFill>
              <a:srgbClr val="BAE4B3"/>
            </a:solidFill>
            <a:ln w="18000">
              <a:solidFill>
                <a:srgbClr val="006D2C"/>
              </a:solidFill>
              <a:round/>
              <a:headEnd/>
              <a:tailEnd/>
            </a:ln>
            <a:effectLst/>
          </p:spPr>
          <p:txBody>
            <a:bodyPr lIns="99000" tIns="62190" rIns="99000" bIns="54000" anchor="ctr" anchorCtr="1"/>
            <a:lstStyle/>
            <a:p>
              <a:pPr algn="ctr">
                <a:lnSpc>
                  <a:spcPct val="95000"/>
                </a:lnSpc>
              </a:pPr>
              <a:r>
                <a:rPr lang="en-US" sz="1300" b="1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6</a:t>
              </a:r>
            </a:p>
          </p:txBody>
        </p:sp>
        <p:sp>
          <p:nvSpPr>
            <p:cNvPr id="64" name="Line 61"/>
            <p:cNvSpPr>
              <a:spLocks noChangeShapeType="1"/>
            </p:cNvSpPr>
            <p:nvPr/>
          </p:nvSpPr>
          <p:spPr bwMode="auto">
            <a:xfrm flipV="1">
              <a:off x="5353050" y="4276725"/>
              <a:ext cx="1174750" cy="4953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65" name="Oval 62"/>
            <p:cNvSpPr>
              <a:spLocks noChangeArrowheads="1"/>
            </p:cNvSpPr>
            <p:nvPr/>
          </p:nvSpPr>
          <p:spPr bwMode="auto">
            <a:xfrm>
              <a:off x="5051425" y="4672013"/>
              <a:ext cx="360363" cy="360362"/>
            </a:xfrm>
            <a:prstGeom prst="ellipse">
              <a:avLst/>
            </a:prstGeom>
            <a:solidFill>
              <a:srgbClr val="CEE7FF"/>
            </a:solidFill>
            <a:ln w="18000">
              <a:solidFill>
                <a:srgbClr val="003366"/>
              </a:solidFill>
              <a:round/>
              <a:headEnd/>
              <a:tailEnd/>
            </a:ln>
            <a:effectLst/>
          </p:spPr>
          <p:txBody>
            <a:bodyPr lIns="99000" tIns="62190" rIns="99000" bIns="54000" anchor="ctr" anchorCtr="1"/>
            <a:lstStyle/>
            <a:p>
              <a:pPr algn="ctr">
                <a:lnSpc>
                  <a:spcPct val="95000"/>
                </a:lnSpc>
              </a:pPr>
              <a:r>
                <a:rPr lang="en-US" sz="1300" b="1">
                  <a:solidFill>
                    <a:srgbClr val="000000"/>
                  </a:solidFill>
                  <a:latin typeface="Times New Roman" pitchFamily="16" charset="0"/>
                  <a:ea typeface="SimSun" charset="0"/>
                  <a:cs typeface="SimSun" charset="0"/>
                </a:rPr>
                <a:t>4</a:t>
              </a:r>
            </a:p>
          </p:txBody>
        </p:sp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5" y="2407357"/>
            <a:ext cx="4455830" cy="297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Experimental Results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617537" y="4365104"/>
            <a:ext cx="533072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285750" lvl="0" indent="-285750" defTabSz="914400"/>
            <a:r>
              <a:rPr kumimoji="0" lang="en-US" sz="2000" i="0" strike="noStrike" kern="0" cap="none" spc="0" normalizeH="0" baseline="0" noProof="0" dirty="0" smtClean="0">
                <a:ln>
                  <a:noFill/>
                </a:ln>
                <a:solidFill>
                  <a:srgbClr val="08519C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PCR: Polymerase</a:t>
            </a:r>
            <a:r>
              <a:rPr kumimoji="0" lang="en-US" sz="2000" i="0" strike="noStrike" kern="0" cap="none" spc="0" normalizeH="0" noProof="0" dirty="0" smtClean="0">
                <a:ln>
                  <a:noFill/>
                </a:ln>
                <a:solidFill>
                  <a:srgbClr val="08519C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  <a:r>
              <a:rPr kumimoji="0" lang="en-US" sz="2000" i="0" strike="noStrike" kern="0" cap="none" spc="0" normalizeH="0" noProof="0" dirty="0" smtClean="0">
                <a:ln>
                  <a:noFill/>
                </a:ln>
                <a:solidFill>
                  <a:srgbClr val="08519C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Chain Reaction </a:t>
            </a:r>
            <a:r>
              <a:rPr kumimoji="0" lang="en-US" sz="2000" i="0" strike="noStrike" kern="0" cap="none" spc="0" normalizeH="0" noProof="0" dirty="0" smtClean="0">
                <a:ln>
                  <a:noFill/>
                </a:ln>
                <a:solidFill>
                  <a:srgbClr val="08519C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mixing stage</a:t>
            </a:r>
          </a:p>
          <a:p>
            <a:pPr marL="285750" lvl="0" indent="-285750" defTabSz="914400"/>
            <a:r>
              <a:rPr lang="en-US" sz="2000" kern="0" baseline="0" dirty="0" smtClean="0">
                <a:solidFill>
                  <a:srgbClr val="08519C"/>
                </a:solidFill>
                <a:latin typeface="Calibri" pitchFamily="34" charset="0"/>
                <a:cs typeface="Calibri" pitchFamily="34" charset="0"/>
              </a:rPr>
              <a:t>IVD</a:t>
            </a:r>
            <a:r>
              <a:rPr lang="en-US" sz="2000" kern="0" dirty="0" smtClean="0">
                <a:solidFill>
                  <a:srgbClr val="08519C"/>
                </a:solidFill>
                <a:latin typeface="Calibri" pitchFamily="34" charset="0"/>
                <a:cs typeface="Calibri" pitchFamily="34" charset="0"/>
              </a:rPr>
              <a:t>: In-vitro diagnostics</a:t>
            </a:r>
          </a:p>
          <a:p>
            <a:pPr marL="285750" indent="-285750" defTabSz="914400"/>
            <a:r>
              <a:rPr lang="en-US" sz="2000" kern="0" dirty="0">
                <a:solidFill>
                  <a:srgbClr val="08519C"/>
                </a:solidFill>
                <a:latin typeface="Calibri" pitchFamily="34" charset="0"/>
                <a:cs typeface="Calibri" pitchFamily="34" charset="0"/>
              </a:rPr>
              <a:t>Allocated units: (Mixers, Heaters, Filters, Detectors) </a:t>
            </a:r>
            <a:endParaRPr lang="en-US" sz="2000" kern="0" dirty="0" smtClean="0">
              <a:solidFill>
                <a:srgbClr val="08519C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 defTabSz="914400"/>
            <a:r>
              <a:rPr lang="en-US" sz="2000" kern="0" dirty="0" smtClean="0">
                <a:solidFill>
                  <a:srgbClr val="08519C"/>
                </a:solidFill>
                <a:latin typeface="Calibri" pitchFamily="34" charset="0"/>
                <a:cs typeface="Calibri" pitchFamily="34" charset="0"/>
              </a:rPr>
              <a:t>NR: non-redundant</a:t>
            </a:r>
          </a:p>
          <a:p>
            <a:pPr marL="285750" indent="-285750" defTabSz="914400"/>
            <a:endParaRPr lang="en-US" sz="2000" kern="0" dirty="0" smtClean="0">
              <a:solidFill>
                <a:srgbClr val="08519C"/>
              </a:solidFill>
              <a:latin typeface="Calibri" pitchFamily="34" charset="0"/>
              <a:cs typeface="Calibri" pitchFamily="34" charset="0"/>
            </a:endParaRPr>
          </a:p>
          <a:p>
            <a:pPr marL="285750" lvl="0" indent="-285750" defTabSz="914400"/>
            <a:r>
              <a:rPr lang="en-US" sz="2000" kern="0" dirty="0" smtClean="0">
                <a:solidFill>
                  <a:srgbClr val="08519C"/>
                </a:solidFill>
                <a:latin typeface="Calibri" pitchFamily="34" charset="0"/>
                <a:cs typeface="Calibri" pitchFamily="34" charset="0"/>
              </a:rPr>
              <a:t>In all cases, </a:t>
            </a:r>
            <a:r>
              <a:rPr lang="en-US" sz="2000" b="1" kern="0" dirty="0" smtClean="0">
                <a:solidFill>
                  <a:srgbClr val="08519C"/>
                </a:solidFill>
                <a:latin typeface="Calibri" pitchFamily="34" charset="0"/>
                <a:cs typeface="Calibri" pitchFamily="34" charset="0"/>
              </a:rPr>
              <a:t>pin count reduced by more than 70%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147" y="1423862"/>
            <a:ext cx="5615372" cy="2736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Contributions and 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Message</a:t>
            </a:r>
          </a:p>
          <a:p>
            <a:pPr lvl="1"/>
            <a:r>
              <a:rPr lang="en-US" dirty="0"/>
              <a:t>Biochips have the potential to revolutionize life sciences</a:t>
            </a:r>
          </a:p>
          <a:p>
            <a:pPr lvl="1"/>
            <a:r>
              <a:rPr lang="en-US" dirty="0"/>
              <a:t>They are getting very complex</a:t>
            </a:r>
          </a:p>
          <a:p>
            <a:pPr lvl="1"/>
            <a:r>
              <a:rPr lang="en-US" dirty="0"/>
              <a:t>Top-down CAD tools are needed to support the designer</a:t>
            </a:r>
          </a:p>
          <a:p>
            <a:endParaRPr lang="en-US" dirty="0"/>
          </a:p>
          <a:p>
            <a:r>
              <a:rPr lang="en-US" dirty="0" smtClean="0"/>
              <a:t>Contribution:</a:t>
            </a:r>
          </a:p>
          <a:p>
            <a:pPr lvl="1"/>
            <a:r>
              <a:rPr lang="en-US" dirty="0" smtClean="0"/>
              <a:t>Top</a:t>
            </a:r>
            <a:r>
              <a:rPr lang="en-US" dirty="0"/>
              <a:t>-down control synthesis </a:t>
            </a:r>
            <a:r>
              <a:rPr lang="en-US" dirty="0" smtClean="0"/>
              <a:t>framework</a:t>
            </a:r>
          </a:p>
          <a:p>
            <a:pPr lvl="1"/>
            <a:r>
              <a:rPr lang="en-US" dirty="0" smtClean="0"/>
              <a:t>Models and problem formulation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Limitations:</a:t>
            </a:r>
          </a:p>
          <a:p>
            <a:pPr lvl="1"/>
            <a:r>
              <a:rPr lang="en-US" dirty="0"/>
              <a:t>Only one control layer (both push-up and push-down valves exist)</a:t>
            </a:r>
          </a:p>
          <a:p>
            <a:pPr lvl="1"/>
            <a:r>
              <a:rPr lang="en-US" dirty="0"/>
              <a:t>Only one valve size (valves can be of different sizes, </a:t>
            </a:r>
            <a:br>
              <a:rPr lang="en-US" dirty="0"/>
            </a:br>
            <a:r>
              <a:rPr lang="en-US" dirty="0"/>
              <a:t>closing at different pressures)</a:t>
            </a:r>
          </a:p>
          <a:p>
            <a:pPr lvl="1"/>
            <a:r>
              <a:rPr lang="en-US" dirty="0"/>
              <a:t>The control synthesis problem was considered in isolation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Motivation for biochips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282353" y="1211813"/>
            <a:ext cx="7016279" cy="4411588"/>
            <a:chOff x="11182358" y="5682338"/>
            <a:chExt cx="7703095" cy="5242913"/>
          </a:xfrm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2358" y="5682338"/>
              <a:ext cx="1127125" cy="1035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12268933" y="5963456"/>
              <a:ext cx="1828800" cy="366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solidFill>
                    <a:srgbClr val="02109A"/>
                  </a:solidFill>
                  <a:latin typeface="Calibri" pitchFamily="-108" charset="0"/>
                </a:rPr>
                <a:t>Test tubes</a:t>
              </a:r>
            </a:p>
          </p:txBody>
        </p:sp>
        <p:grpSp>
          <p:nvGrpSpPr>
            <p:cNvPr id="13" name="Group 26"/>
            <p:cNvGrpSpPr>
              <a:grpSpLocks/>
            </p:cNvGrpSpPr>
            <p:nvPr/>
          </p:nvGrpSpPr>
          <p:grpSpPr bwMode="auto">
            <a:xfrm>
              <a:off x="13973183" y="5726788"/>
              <a:ext cx="2133600" cy="1039813"/>
              <a:chOff x="2736" y="1104"/>
              <a:chExt cx="1344" cy="655"/>
            </a:xfrm>
          </p:grpSpPr>
          <p:sp>
            <p:nvSpPr>
              <p:cNvPr id="49" name="Rectangle 27"/>
              <p:cNvSpPr>
                <a:spLocks noChangeArrowheads="1"/>
              </p:cNvSpPr>
              <p:nvPr/>
            </p:nvSpPr>
            <p:spPr bwMode="auto">
              <a:xfrm>
                <a:off x="2736" y="1200"/>
                <a:ext cx="96" cy="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>
                  <a:latin typeface="Calibri" pitchFamily="-108" charset="0"/>
                </a:endParaRPr>
              </a:p>
            </p:txBody>
          </p:sp>
          <p:sp>
            <p:nvSpPr>
              <p:cNvPr id="50" name="Rectangle 28"/>
              <p:cNvSpPr>
                <a:spLocks noChangeArrowheads="1"/>
              </p:cNvSpPr>
              <p:nvPr/>
            </p:nvSpPr>
            <p:spPr bwMode="auto">
              <a:xfrm>
                <a:off x="2736" y="1392"/>
                <a:ext cx="96" cy="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>
                  <a:latin typeface="Calibri" pitchFamily="-108" charset="0"/>
                </a:endParaRPr>
              </a:p>
            </p:txBody>
          </p:sp>
          <p:sp>
            <p:nvSpPr>
              <p:cNvPr id="51" name="Rectangle 29"/>
              <p:cNvSpPr>
                <a:spLocks noChangeArrowheads="1"/>
              </p:cNvSpPr>
              <p:nvPr/>
            </p:nvSpPr>
            <p:spPr bwMode="auto">
              <a:xfrm>
                <a:off x="2736" y="1608"/>
                <a:ext cx="96" cy="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>
                  <a:latin typeface="Calibri" pitchFamily="-108" charset="0"/>
                </a:endParaRPr>
              </a:p>
            </p:txBody>
          </p:sp>
          <p:sp>
            <p:nvSpPr>
              <p:cNvPr id="52" name="Text Box 30"/>
              <p:cNvSpPr txBox="1">
                <a:spLocks noChangeArrowheads="1"/>
              </p:cNvSpPr>
              <p:nvPr/>
            </p:nvSpPr>
            <p:spPr bwMode="auto">
              <a:xfrm>
                <a:off x="2880" y="1104"/>
                <a:ext cx="120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>
                    <a:latin typeface="Calibri" pitchFamily="-108" charset="0"/>
                  </a:rPr>
                  <a:t>Automation</a:t>
                </a:r>
              </a:p>
            </p:txBody>
          </p:sp>
          <p:sp>
            <p:nvSpPr>
              <p:cNvPr id="53" name="Text Box 31"/>
              <p:cNvSpPr txBox="1">
                <a:spLocks noChangeArrowheads="1"/>
              </p:cNvSpPr>
              <p:nvPr/>
            </p:nvSpPr>
            <p:spPr bwMode="auto">
              <a:xfrm>
                <a:off x="2880" y="1312"/>
                <a:ext cx="120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>
                    <a:latin typeface="Calibri" pitchFamily="-108" charset="0"/>
                  </a:rPr>
                  <a:t>Integration</a:t>
                </a:r>
              </a:p>
            </p:txBody>
          </p:sp>
          <p:sp>
            <p:nvSpPr>
              <p:cNvPr id="54" name="Text Box 32"/>
              <p:cNvSpPr txBox="1">
                <a:spLocks noChangeArrowheads="1"/>
              </p:cNvSpPr>
              <p:nvPr/>
            </p:nvSpPr>
            <p:spPr bwMode="auto">
              <a:xfrm>
                <a:off x="2880" y="1526"/>
                <a:ext cx="120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>
                    <a:latin typeface="Calibri" pitchFamily="-108" charset="0"/>
                  </a:rPr>
                  <a:t>Miniaturization</a:t>
                </a:r>
              </a:p>
            </p:txBody>
          </p:sp>
        </p:grpSp>
        <p:grpSp>
          <p:nvGrpSpPr>
            <p:cNvPr id="14" name="Group 34"/>
            <p:cNvGrpSpPr/>
            <p:nvPr/>
          </p:nvGrpSpPr>
          <p:grpSpPr>
            <a:xfrm>
              <a:off x="11867000" y="8692610"/>
              <a:ext cx="7018453" cy="2232641"/>
              <a:chOff x="1522842" y="4168159"/>
              <a:chExt cx="7018453" cy="2232641"/>
            </a:xfrm>
          </p:grpSpPr>
          <p:grpSp>
            <p:nvGrpSpPr>
              <p:cNvPr id="34" name="Group 42"/>
              <p:cNvGrpSpPr>
                <a:grpSpLocks/>
              </p:cNvGrpSpPr>
              <p:nvPr/>
            </p:nvGrpSpPr>
            <p:grpSpPr bwMode="auto">
              <a:xfrm>
                <a:off x="1522842" y="4213225"/>
                <a:ext cx="7018453" cy="2187575"/>
                <a:chOff x="1522842" y="4065587"/>
                <a:chExt cx="7018453" cy="2187575"/>
              </a:xfrm>
            </p:grpSpPr>
            <p:pic>
              <p:nvPicPr>
                <p:cNvPr id="36" name="Picture 4"/>
                <p:cNvPicPr>
                  <a:picLocks noChangeAspect="1" noChangeArrowheads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53960" r="-53960"/>
                <a:stretch>
                  <a:fillRect/>
                </a:stretch>
              </p:blipFill>
              <p:spPr bwMode="auto">
                <a:xfrm>
                  <a:off x="4819650" y="4065587"/>
                  <a:ext cx="3505200" cy="21875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5" descr="us-quarter"/>
                <p:cNvPicPr>
                  <a:picLocks noChangeAspect="1" noChangeArrowheads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86649" y="4135438"/>
                  <a:ext cx="1054646" cy="10239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522842" y="4686943"/>
                  <a:ext cx="2057400" cy="6604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400" b="1" dirty="0" smtClean="0">
                      <a:solidFill>
                        <a:srgbClr val="02109A"/>
                      </a:solidFill>
                      <a:latin typeface="Calibri" pitchFamily="-108" charset="0"/>
                    </a:rPr>
                    <a:t>Microfluidic Biochips</a:t>
                  </a:r>
                  <a:endParaRPr lang="en-US" sz="2400" b="1" dirty="0">
                    <a:solidFill>
                      <a:srgbClr val="02109A"/>
                    </a:solidFill>
                    <a:latin typeface="Calibri" pitchFamily="-108" charset="0"/>
                  </a:endParaRPr>
                </a:p>
              </p:txBody>
            </p:sp>
            <p:grpSp>
              <p:nvGrpSpPr>
                <p:cNvPr id="39" name="Group 12"/>
                <p:cNvGrpSpPr>
                  <a:grpSpLocks/>
                </p:cNvGrpSpPr>
                <p:nvPr/>
              </p:nvGrpSpPr>
              <p:grpSpPr bwMode="auto">
                <a:xfrm>
                  <a:off x="3600452" y="4648201"/>
                  <a:ext cx="2133601" cy="1039813"/>
                  <a:chOff x="2736" y="1104"/>
                  <a:chExt cx="1344" cy="655"/>
                </a:xfrm>
              </p:grpSpPr>
              <p:sp>
                <p:nvSpPr>
                  <p:cNvPr id="43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2736" y="1200"/>
                    <a:ext cx="96" cy="9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>
                      <a:latin typeface="Calibri" pitchFamily="-108" charset="0"/>
                    </a:endParaRPr>
                  </a:p>
                </p:txBody>
              </p:sp>
              <p:sp>
                <p:nvSpPr>
                  <p:cNvPr id="44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2736" y="1392"/>
                    <a:ext cx="96" cy="9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>
                      <a:latin typeface="Calibri" pitchFamily="-108" charset="0"/>
                    </a:endParaRPr>
                  </a:p>
                </p:txBody>
              </p:sp>
              <p:sp>
                <p:nvSpPr>
                  <p:cNvPr id="45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2736" y="1608"/>
                    <a:ext cx="96" cy="9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>
                      <a:latin typeface="Calibri" pitchFamily="-108" charset="0"/>
                    </a:endParaRPr>
                  </a:p>
                </p:txBody>
              </p:sp>
              <p:sp>
                <p:nvSpPr>
                  <p:cNvPr id="46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80" y="1104"/>
                    <a:ext cx="1200" cy="2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dirty="0">
                        <a:latin typeface="Calibri" pitchFamily="-108" charset="0"/>
                      </a:rPr>
                      <a:t>Automation</a:t>
                    </a:r>
                  </a:p>
                </p:txBody>
              </p:sp>
              <p:sp>
                <p:nvSpPr>
                  <p:cNvPr id="47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80" y="1312"/>
                    <a:ext cx="1200" cy="2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dirty="0">
                        <a:latin typeface="Calibri" pitchFamily="-108" charset="0"/>
                      </a:rPr>
                      <a:t>Integration</a:t>
                    </a:r>
                  </a:p>
                </p:txBody>
              </p:sp>
              <p:sp>
                <p:nvSpPr>
                  <p:cNvPr id="48" name="Text 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80" y="1526"/>
                    <a:ext cx="1200" cy="2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dirty="0">
                        <a:latin typeface="Calibri" pitchFamily="-108" charset="0"/>
                      </a:rPr>
                      <a:t>Miniaturization</a:t>
                    </a:r>
                  </a:p>
                </p:txBody>
              </p:sp>
            </p:grpSp>
            <p:pic>
              <p:nvPicPr>
                <p:cNvPr id="40" name="Picture 35"/>
                <p:cNvPicPr>
                  <a:picLocks noChangeAspect="1" noChangeArrowheads="1"/>
                </p:cNvPicPr>
                <p:nvPr/>
              </p:nvPicPr>
              <p:blipFill>
                <a:blip r:embed="rId6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00450" y="4648200"/>
                  <a:ext cx="254000" cy="304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1" name="Picture 36"/>
                <p:cNvPicPr>
                  <a:picLocks noChangeAspect="1" noChangeArrowheads="1"/>
                </p:cNvPicPr>
                <p:nvPr/>
              </p:nvPicPr>
              <p:blipFill>
                <a:blip r:embed="rId6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00450" y="4953000"/>
                  <a:ext cx="254000" cy="304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2" name="Picture 37"/>
                <p:cNvPicPr>
                  <a:picLocks noChangeAspect="1" noChangeArrowheads="1"/>
                </p:cNvPicPr>
                <p:nvPr/>
              </p:nvPicPr>
              <p:blipFill>
                <a:blip r:embed="rId6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00450" y="5283200"/>
                  <a:ext cx="254000" cy="304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35" name="TextBox 34"/>
              <p:cNvSpPr txBox="1"/>
              <p:nvPr/>
            </p:nvSpPr>
            <p:spPr>
              <a:xfrm rot="18983056">
                <a:off x="4931573" y="4168159"/>
                <a:ext cx="4589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chemeClr val="bg1">
                        <a:lumMod val="50000"/>
                      </a:schemeClr>
                    </a:solidFill>
                    <a:latin typeface="Wingdings"/>
                    <a:ea typeface="Wingdings"/>
                    <a:cs typeface="Wingdings"/>
                  </a:rPr>
                  <a:t></a:t>
                </a:r>
                <a:endParaRPr 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5" name="Group 50"/>
            <p:cNvGrpSpPr/>
            <p:nvPr/>
          </p:nvGrpSpPr>
          <p:grpSpPr>
            <a:xfrm>
              <a:off x="11352221" y="6676386"/>
              <a:ext cx="6916737" cy="2363788"/>
              <a:chOff x="1008063" y="2133600"/>
              <a:chExt cx="6916737" cy="2363788"/>
            </a:xfrm>
          </p:grpSpPr>
          <p:grpSp>
            <p:nvGrpSpPr>
              <p:cNvPr id="16" name="Group 42"/>
              <p:cNvGrpSpPr/>
              <p:nvPr/>
            </p:nvGrpSpPr>
            <p:grpSpPr>
              <a:xfrm>
                <a:off x="1008063" y="2133600"/>
                <a:ext cx="6916737" cy="2363788"/>
                <a:chOff x="990600" y="2133600"/>
                <a:chExt cx="6916737" cy="2363788"/>
              </a:xfrm>
            </p:grpSpPr>
            <p:grpSp>
              <p:nvGrpSpPr>
                <p:cNvPr id="18" name="Group 41"/>
                <p:cNvGrpSpPr>
                  <a:grpSpLocks/>
                </p:cNvGrpSpPr>
                <p:nvPr/>
              </p:nvGrpSpPr>
              <p:grpSpPr bwMode="auto">
                <a:xfrm>
                  <a:off x="990600" y="2514600"/>
                  <a:ext cx="6916737" cy="1982788"/>
                  <a:chOff x="1131888" y="2514600"/>
                  <a:chExt cx="6916737" cy="1982788"/>
                </a:xfrm>
              </p:grpSpPr>
              <p:pic>
                <p:nvPicPr>
                  <p:cNvPr id="20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131888" y="2514600"/>
                    <a:ext cx="3559175" cy="19827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1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60802" y="2898348"/>
                    <a:ext cx="1419684" cy="54866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2400" b="1" dirty="0">
                        <a:solidFill>
                          <a:srgbClr val="02109A"/>
                        </a:solidFill>
                        <a:latin typeface="Calibri" pitchFamily="-108" charset="0"/>
                      </a:rPr>
                      <a:t>Robotics</a:t>
                    </a:r>
                  </a:p>
                </p:txBody>
              </p:sp>
              <p:grpSp>
                <p:nvGrpSpPr>
                  <p:cNvPr id="22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5915025" y="2592389"/>
                    <a:ext cx="2133600" cy="1039813"/>
                    <a:chOff x="2736" y="1104"/>
                    <a:chExt cx="1344" cy="655"/>
                  </a:xfrm>
                </p:grpSpPr>
                <p:sp>
                  <p:nvSpPr>
                    <p:cNvPr id="28" name="Rectangle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6" y="1200"/>
                      <a:ext cx="96" cy="96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n-US">
                        <a:latin typeface="Calibri" pitchFamily="-108" charset="0"/>
                      </a:endParaRPr>
                    </a:p>
                  </p:txBody>
                </p:sp>
                <p:sp>
                  <p:nvSpPr>
                    <p:cNvPr id="29" name="Rectangle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6" y="1392"/>
                      <a:ext cx="96" cy="96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n-US">
                        <a:latin typeface="Calibri" pitchFamily="-108" charset="0"/>
                      </a:endParaRPr>
                    </a:p>
                  </p:txBody>
                </p:sp>
                <p:sp>
                  <p:nvSpPr>
                    <p:cNvPr id="30" name="Rectangle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36" y="1608"/>
                      <a:ext cx="96" cy="96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endParaRPr lang="en-US">
                        <a:latin typeface="Calibri" pitchFamily="-108" charset="0"/>
                      </a:endParaRPr>
                    </a:p>
                  </p:txBody>
                </p:sp>
                <p:sp>
                  <p:nvSpPr>
                    <p:cNvPr id="31" name="Text Box 2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80" y="1104"/>
                      <a:ext cx="1200" cy="23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>
                          <a:latin typeface="Calibri" pitchFamily="-108" charset="0"/>
                        </a:rPr>
                        <a:t>Automation</a:t>
                      </a:r>
                    </a:p>
                  </p:txBody>
                </p:sp>
                <p:sp>
                  <p:nvSpPr>
                    <p:cNvPr id="32" name="Text Box 2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80" y="1312"/>
                      <a:ext cx="1200" cy="23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 dirty="0">
                          <a:latin typeface="Calibri" pitchFamily="-108" charset="0"/>
                        </a:rPr>
                        <a:t>Integration</a:t>
                      </a:r>
                    </a:p>
                  </p:txBody>
                </p:sp>
                <p:sp>
                  <p:nvSpPr>
                    <p:cNvPr id="33" name="Text Box 2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80" y="1526"/>
                      <a:ext cx="1200" cy="23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>
                          <a:latin typeface="Calibri" pitchFamily="-108" charset="0"/>
                        </a:rPr>
                        <a:t>Miniaturization</a:t>
                      </a:r>
                    </a:p>
                  </p:txBody>
                </p:sp>
              </p:grpSp>
              <p:pic>
                <p:nvPicPr>
                  <p:cNvPr id="23" name="Picture 33"/>
                  <p:cNvPicPr>
                    <a:picLocks noChangeAspect="1" noChangeArrowheads="1"/>
                  </p:cNvPicPr>
                  <p:nvPr/>
                </p:nvPicPr>
                <p:blipFill>
                  <a:blip r:embed="rId6" cstate="email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889625" y="2592388"/>
                    <a:ext cx="254000" cy="3048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5" name="Picture 34"/>
                  <p:cNvPicPr>
                    <a:picLocks noChangeAspect="1" noChangeArrowheads="1"/>
                  </p:cNvPicPr>
                  <p:nvPr/>
                </p:nvPicPr>
                <p:blipFill>
                  <a:blip r:embed="rId8" cstate="email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15025" y="2973388"/>
                    <a:ext cx="152400" cy="2286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9" name="TextBox 18"/>
                <p:cNvSpPr txBox="1"/>
                <p:nvPr/>
              </p:nvSpPr>
              <p:spPr>
                <a:xfrm rot="18983056">
                  <a:off x="2362200" y="2133600"/>
                  <a:ext cx="45893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err="1" smtClean="0">
                      <a:solidFill>
                        <a:schemeClr val="bg1">
                          <a:lumMod val="50000"/>
                        </a:schemeClr>
                      </a:solidFill>
                      <a:latin typeface="Wingdings"/>
                      <a:ea typeface="Wingdings"/>
                      <a:cs typeface="Wingdings"/>
                    </a:rPr>
                    <a:t></a:t>
                  </a:r>
                  <a:endParaRPr lang="en-US" sz="24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p:grpSp>
          <p:pic>
            <p:nvPicPr>
              <p:cNvPr id="17" name="Picture 33"/>
              <p:cNvPicPr>
                <a:picLocks noChangeAspect="1" noChangeArrowheads="1"/>
              </p:cNvPicPr>
              <p:nvPr/>
            </p:nvPicPr>
            <p:blipFill>
              <a:blip r:embed="rId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4266" y="2895600"/>
                <a:ext cx="2540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57" name="Title 1"/>
          <p:cNvSpPr txBox="1">
            <a:spLocks/>
          </p:cNvSpPr>
          <p:nvPr/>
        </p:nvSpPr>
        <p:spPr bwMode="auto">
          <a:xfrm>
            <a:off x="107504" y="6533964"/>
            <a:ext cx="715064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Slide source: </a:t>
            </a:r>
            <a:r>
              <a:rPr kumimoji="0" lang="en-US" sz="120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Krishneddu</a:t>
            </a: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  <a:r>
              <a:rPr kumimoji="0" lang="en-US" sz="120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Chakrabarty</a:t>
            </a: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, Duke </a:t>
            </a:r>
            <a:r>
              <a:rPr kumimoji="0" lang="en-US" sz="120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Universtiy</a:t>
            </a:r>
            <a:endParaRPr kumimoji="0" lang="en-US" sz="12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ＭＳ Ｐゴシック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291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Motivation: revolutionize life sciences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9738" indent="-342900"/>
            <a:r>
              <a:rPr lang="en-US" sz="2800" dirty="0" smtClean="0">
                <a:latin typeface="Calibri" pitchFamily="34" charset="0"/>
                <a:cs typeface="Calibri" pitchFamily="34" charset="0"/>
              </a:rPr>
              <a:t>Biological systems are incredibly complex</a:t>
            </a:r>
          </a:p>
          <a:p>
            <a:pPr marL="800100" lvl="1" indent="-342900"/>
            <a:r>
              <a:rPr lang="en-US" dirty="0" smtClean="0">
                <a:latin typeface="Calibri" pitchFamily="34" charset="0"/>
                <a:cs typeface="Calibri" pitchFamily="34" charset="0"/>
              </a:rPr>
              <a:t>Biologists have to run an immense number of experiments 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to understand what a biological system does</a:t>
            </a:r>
          </a:p>
          <a:p>
            <a:pPr marL="800100" lvl="1" indent="-342900"/>
            <a:r>
              <a:rPr lang="en-US" dirty="0" smtClean="0">
                <a:latin typeface="Calibri" pitchFamily="34" charset="0"/>
                <a:cs typeface="Calibri" pitchFamily="34" charset="0"/>
              </a:rPr>
              <a:t>Example: </a:t>
            </a:r>
            <a:r>
              <a:rPr lang="en-US" dirty="0">
                <a:latin typeface="Calibri" pitchFamily="34" charset="0"/>
                <a:cs typeface="Calibri" pitchFamily="34" charset="0"/>
              </a:rPr>
              <a:t>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ow would you find out 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what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this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microprocessor is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doing?</a:t>
            </a:r>
          </a:p>
          <a:p>
            <a:pPr marL="1158875" lvl="2" indent="-342900"/>
            <a:r>
              <a:rPr lang="en-US" dirty="0" smtClean="0">
                <a:latin typeface="Calibri" pitchFamily="34" charset="0"/>
                <a:cs typeface="Calibri" pitchFamily="34" charset="0"/>
              </a:rPr>
              <a:t>Just taking pictures and checking voltages?</a:t>
            </a:r>
          </a:p>
          <a:p>
            <a:pPr marL="1158875" lvl="2" indent="-342900"/>
            <a:r>
              <a:rPr lang="en-US" dirty="0" smtClean="0">
                <a:latin typeface="Calibri" pitchFamily="34" charset="0"/>
                <a:cs typeface="Calibri" pitchFamily="34" charset="0"/>
              </a:rPr>
              <a:t>Millions of input-output experiments,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to identify patterns</a:t>
            </a:r>
          </a:p>
          <a:p>
            <a:pPr marL="1158875" lvl="2" indent="-342900"/>
            <a:r>
              <a:rPr lang="en-US" dirty="0" smtClean="0">
                <a:latin typeface="Calibri" pitchFamily="34" charset="0"/>
                <a:cs typeface="Calibri" pitchFamily="34" charset="0"/>
              </a:rPr>
              <a:t>Alter components and see how they affect the functionality</a:t>
            </a:r>
          </a:p>
          <a:p>
            <a:pPr marL="96838" indent="0">
              <a:buNone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marL="439738" indent="-342900"/>
            <a:r>
              <a:rPr lang="en-US" dirty="0" smtClean="0">
                <a:latin typeface="Calibri" pitchFamily="34" charset="0"/>
                <a:cs typeface="Calibri" pitchFamily="34" charset="0"/>
              </a:rPr>
              <a:t>What is needed: Moore’s law for experimental biology</a:t>
            </a:r>
          </a:p>
          <a:p>
            <a:pPr marL="800100" lvl="1" indent="-342900"/>
            <a:r>
              <a:rPr lang="en-US" dirty="0">
                <a:latin typeface="Calibri" pitchFamily="34" charset="0"/>
                <a:cs typeface="Calibri" pitchFamily="34" charset="0"/>
              </a:rPr>
              <a:t>From 100 experiments a day, to 10,000,000 experiments a day</a:t>
            </a:r>
          </a:p>
          <a:p>
            <a:pPr marL="800100" lvl="1" indent="-342900"/>
            <a:r>
              <a:rPr lang="en-US" dirty="0" smtClean="0">
                <a:latin typeface="Calibri" pitchFamily="34" charset="0"/>
                <a:cs typeface="Calibri" pitchFamily="34" charset="0"/>
              </a:rPr>
              <a:t>Double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the number of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experiments per researcher per day </a:t>
            </a:r>
            <a:br>
              <a:rPr lang="en-US" b="1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every 18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months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779" y="1916832"/>
            <a:ext cx="2385859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90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Biochips CAD group at DTU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23850" lvl="1" indent="0">
              <a:buNone/>
            </a:pPr>
            <a:r>
              <a:rPr lang="en-US" dirty="0" smtClean="0"/>
              <a:t>We started in 2009</a:t>
            </a:r>
          </a:p>
          <a:p>
            <a:pPr marL="323850" lvl="1" indent="0">
              <a:buNone/>
            </a:pPr>
            <a:endParaRPr lang="en-US" dirty="0"/>
          </a:p>
          <a:p>
            <a:pPr marL="323850" lvl="1" indent="0">
              <a:buNone/>
            </a:pPr>
            <a:r>
              <a:rPr lang="en-US" dirty="0" smtClean="0"/>
              <a:t>Leader: </a:t>
            </a:r>
            <a:r>
              <a:rPr lang="en-US" dirty="0"/>
              <a:t>Assoc. prof. Paul Pop</a:t>
            </a:r>
          </a:p>
          <a:p>
            <a:pPr marL="323850" lvl="1" indent="0">
              <a:buNone/>
            </a:pPr>
            <a:endParaRPr lang="en-US" dirty="0" smtClean="0"/>
          </a:p>
          <a:p>
            <a:pPr marL="323850" lvl="1" indent="0">
              <a:buNone/>
            </a:pPr>
            <a:r>
              <a:rPr lang="en-US" dirty="0" smtClean="0"/>
              <a:t>Members</a:t>
            </a:r>
          </a:p>
          <a:p>
            <a:pPr lvl="1"/>
            <a:r>
              <a:rPr lang="en-US" dirty="0" smtClean="0"/>
              <a:t>Prof</a:t>
            </a:r>
            <a:r>
              <a:rPr lang="en-US" dirty="0"/>
              <a:t>. Jan Madsen </a:t>
            </a:r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Wajid</a:t>
            </a:r>
            <a:r>
              <a:rPr lang="en-US" dirty="0" smtClean="0"/>
              <a:t> </a:t>
            </a:r>
            <a:r>
              <a:rPr lang="en-US" dirty="0"/>
              <a:t>Hassan </a:t>
            </a:r>
            <a:r>
              <a:rPr lang="en-US" dirty="0" err="1"/>
              <a:t>Minhass</a:t>
            </a:r>
            <a:r>
              <a:rPr lang="en-US" dirty="0"/>
              <a:t>, PhD </a:t>
            </a:r>
            <a:r>
              <a:rPr lang="en-US" dirty="0" smtClean="0"/>
              <a:t>student (this work)</a:t>
            </a:r>
            <a:endParaRPr lang="en-US" dirty="0"/>
          </a:p>
          <a:p>
            <a:pPr lvl="1"/>
            <a:r>
              <a:rPr lang="en-US" dirty="0" err="1"/>
              <a:t>Mirela</a:t>
            </a:r>
            <a:r>
              <a:rPr lang="en-US" dirty="0"/>
              <a:t> </a:t>
            </a:r>
            <a:r>
              <a:rPr lang="en-US" dirty="0" err="1"/>
              <a:t>Alistar</a:t>
            </a:r>
            <a:r>
              <a:rPr lang="en-US" dirty="0"/>
              <a:t>, PhD </a:t>
            </a:r>
            <a:r>
              <a:rPr lang="en-US" dirty="0" smtClean="0"/>
              <a:t>student (see her paper now at ASP DAC)</a:t>
            </a:r>
            <a:endParaRPr lang="en-US" dirty="0"/>
          </a:p>
          <a:p>
            <a:pPr lvl="1"/>
            <a:r>
              <a:rPr lang="en-US" dirty="0"/>
              <a:t>Elena </a:t>
            </a:r>
            <a:r>
              <a:rPr lang="en-US" dirty="0" err="1"/>
              <a:t>Maftei</a:t>
            </a:r>
            <a:r>
              <a:rPr lang="en-US" dirty="0"/>
              <a:t>, PhD  (graduated 2011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3 </a:t>
            </a:r>
            <a:r>
              <a:rPr lang="en-US" dirty="0"/>
              <a:t>MSc students (graduated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3 BSc students (one graduated)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8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 your own biochip: microfluidic foundries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Foundries</a:t>
            </a:r>
          </a:p>
          <a:p>
            <a:pPr lvl="1"/>
            <a:r>
              <a:rPr lang="en-US" dirty="0" smtClean="0"/>
              <a:t>Stanford Microfluidic Foundry</a:t>
            </a:r>
          </a:p>
          <a:p>
            <a:pPr lvl="1"/>
            <a:r>
              <a:rPr lang="en-US" dirty="0" smtClean="0"/>
              <a:t>Caltech Microfluidic Foundry</a:t>
            </a:r>
          </a:p>
          <a:p>
            <a:pPr lvl="1"/>
            <a:endParaRPr lang="en-US" dirty="0"/>
          </a:p>
          <a:p>
            <a:r>
              <a:rPr lang="en-US" dirty="0" smtClean="0"/>
              <a:t>Services</a:t>
            </a:r>
          </a:p>
          <a:p>
            <a:pPr lvl="1"/>
            <a:r>
              <a:rPr lang="en-US" dirty="0" smtClean="0"/>
              <a:t>Fabricate a </a:t>
            </a:r>
            <a:r>
              <a:rPr lang="en-US" dirty="0" err="1" smtClean="0"/>
              <a:t>mVLSI</a:t>
            </a:r>
            <a:r>
              <a:rPr lang="en-US" dirty="0" smtClean="0"/>
              <a:t> biochip based on your design</a:t>
            </a:r>
          </a:p>
          <a:p>
            <a:pPr lvl="1"/>
            <a:r>
              <a:rPr lang="en-US" dirty="0" smtClean="0"/>
              <a:t>Fabrication: approx. $500 for a new biochip, $25 for an existing chip</a:t>
            </a:r>
          </a:p>
          <a:p>
            <a:pPr lvl="1"/>
            <a:endParaRPr lang="en-US" dirty="0"/>
          </a:p>
          <a:p>
            <a:r>
              <a:rPr lang="en-US" dirty="0" smtClean="0"/>
              <a:t>Tools provided by the foundries</a:t>
            </a:r>
          </a:p>
          <a:p>
            <a:pPr lvl="1"/>
            <a:r>
              <a:rPr lang="en-US" dirty="0" smtClean="0"/>
              <a:t>AutoCAD drawing files, to draw your chip’s masks</a:t>
            </a:r>
          </a:p>
          <a:p>
            <a:pPr lvl="1"/>
            <a:r>
              <a:rPr lang="en-US" dirty="0" smtClean="0"/>
              <a:t>List of parts to build the control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271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source CAD tools for </a:t>
            </a:r>
            <a:r>
              <a:rPr lang="en-US" dirty="0" err="1" smtClean="0"/>
              <a:t>mVLSI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55" y="980728"/>
            <a:ext cx="804506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56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pitchFamily="34" charset="0"/>
                <a:cs typeface="Calibri" pitchFamily="34" charset="0"/>
              </a:rPr>
              <a:t>Outline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dirty="0" smtClean="0"/>
              <a:t>Flow-based microfluidic biochips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System model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Basic building block: valve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Biochip architecture model: component </a:t>
            </a:r>
            <a:r>
              <a:rPr lang="en-US" dirty="0"/>
              <a:t>model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Biochemical application </a:t>
            </a:r>
            <a:r>
              <a:rPr lang="en-US" dirty="0"/>
              <a:t>model</a:t>
            </a:r>
          </a:p>
          <a:p>
            <a:pPr>
              <a:lnSpc>
                <a:spcPct val="110000"/>
              </a:lnSpc>
            </a:pPr>
            <a:r>
              <a:rPr lang="en-US" dirty="0"/>
              <a:t>Synthesis </a:t>
            </a:r>
            <a:r>
              <a:rPr lang="en-US" dirty="0" smtClean="0"/>
              <a:t>tasks: the need for CAD tools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Problem </a:t>
            </a:r>
            <a:r>
              <a:rPr lang="en-US" dirty="0" smtClean="0"/>
              <a:t>formulation: control synthesis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smtClean="0"/>
              <a:t>Control </a:t>
            </a:r>
            <a:r>
              <a:rPr lang="en-US" dirty="0"/>
              <a:t>logic generation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Control pin count minimization</a:t>
            </a:r>
          </a:p>
          <a:p>
            <a:pPr>
              <a:lnSpc>
                <a:spcPct val="110000"/>
              </a:lnSpc>
            </a:pPr>
            <a:r>
              <a:rPr lang="en-US" dirty="0"/>
              <a:t>Experimental evaluation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Contributions and message</a:t>
            </a: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90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Applications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539552" y="1916832"/>
            <a:ext cx="2959156" cy="1897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539750" lvl="1" indent="-215900" defTabSz="914400">
              <a:spcBef>
                <a:spcPts val="400"/>
              </a:spcBef>
              <a:buClr>
                <a:srgbClr val="BDD7E7"/>
              </a:buClr>
              <a:buFont typeface="Wingdings" pitchFamily="2" charset="2"/>
              <a:buChar char="§"/>
              <a:defRPr/>
            </a:pPr>
            <a:endParaRPr lang="en-US" sz="2400" dirty="0" smtClean="0">
              <a:solidFill>
                <a:srgbClr val="08519C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marL="539750" lvl="1" indent="-215900" defTabSz="914400">
              <a:spcBef>
                <a:spcPts val="400"/>
              </a:spcBef>
              <a:buClr>
                <a:srgbClr val="BDD7E7"/>
              </a:buClr>
              <a:buFont typeface="Wingdings" pitchFamily="2" charset="2"/>
              <a:buChar char="§"/>
              <a:defRPr/>
            </a:pPr>
            <a:endParaRPr lang="en-US" sz="2400" dirty="0" smtClean="0">
              <a:solidFill>
                <a:srgbClr val="08519C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marL="539750" lvl="1" indent="-215900" defTabSz="914400">
              <a:spcBef>
                <a:spcPts val="400"/>
              </a:spcBef>
              <a:buClr>
                <a:srgbClr val="BDD7E7"/>
              </a:buClr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rgbClr val="08519C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Cell culturing</a:t>
            </a:r>
          </a:p>
          <a:p>
            <a:pPr marL="539750" lvl="1" indent="-215900" defTabSz="914400">
              <a:spcBef>
                <a:spcPts val="400"/>
              </a:spcBef>
              <a:buClr>
                <a:srgbClr val="BDD7E7"/>
              </a:buClr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rgbClr val="08519C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Clinical diagnostics</a:t>
            </a:r>
          </a:p>
          <a:p>
            <a:pPr marL="539750" lvl="1" indent="-215900" defTabSz="914400">
              <a:spcBef>
                <a:spcPts val="400"/>
              </a:spcBef>
              <a:buClr>
                <a:srgbClr val="BDD7E7"/>
              </a:buClr>
              <a:buFont typeface="Wingdings" pitchFamily="2" charset="2"/>
              <a:buChar char="§"/>
              <a:defRPr/>
            </a:pPr>
            <a:r>
              <a:rPr lang="en-US" sz="2400" kern="0" dirty="0" smtClean="0">
                <a:solidFill>
                  <a:srgbClr val="08519C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DNA sequencing</a:t>
            </a:r>
          </a:p>
          <a:p>
            <a:pPr marL="539750" lvl="1" indent="-215900" defTabSz="914400">
              <a:spcBef>
                <a:spcPts val="400"/>
              </a:spcBef>
              <a:buClr>
                <a:srgbClr val="BDD7E7"/>
              </a:buClr>
              <a:buFont typeface="Wingdings" pitchFamily="2" charset="2"/>
              <a:buChar char="§"/>
              <a:defRPr/>
            </a:pPr>
            <a:r>
              <a:rPr lang="en-US" sz="2400" kern="0" dirty="0" smtClean="0">
                <a:solidFill>
                  <a:srgbClr val="08519C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Protein analysis</a:t>
            </a:r>
          </a:p>
          <a:p>
            <a:pPr marL="539750" lvl="1" indent="-215900" defTabSz="914400">
              <a:spcBef>
                <a:spcPts val="400"/>
              </a:spcBef>
              <a:buClr>
                <a:srgbClr val="BDD7E7"/>
              </a:buClr>
              <a:buFont typeface="Wingdings" pitchFamily="2" charset="2"/>
              <a:buChar char="§"/>
              <a:defRPr/>
            </a:pPr>
            <a:r>
              <a:rPr lang="en-US" sz="2400" kern="0" dirty="0" smtClean="0">
                <a:solidFill>
                  <a:srgbClr val="08519C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Molecular biology</a:t>
            </a:r>
          </a:p>
          <a:p>
            <a:pPr marL="539750" lvl="1" indent="-215900" defTabSz="914400">
              <a:spcBef>
                <a:spcPts val="400"/>
              </a:spcBef>
              <a:buClr>
                <a:srgbClr val="BDD7E7"/>
              </a:buClr>
              <a:buFont typeface="Wingdings" pitchFamily="2" charset="2"/>
              <a:buChar char="§"/>
              <a:defRPr/>
            </a:pPr>
            <a:r>
              <a:rPr lang="en-US" sz="2400" kern="0" dirty="0" smtClean="0">
                <a:solidFill>
                  <a:srgbClr val="08519C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…</a:t>
            </a:r>
            <a:endParaRPr lang="en-US" sz="2400" kern="0" dirty="0">
              <a:solidFill>
                <a:srgbClr val="08519C"/>
              </a:solidFill>
              <a:latin typeface="Calibri" pitchFamily="34" charset="0"/>
              <a:ea typeface="ＭＳ Ｐゴシック" pitchFamily="34" charset="-128"/>
              <a:cs typeface="Calibri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32" y="2518564"/>
            <a:ext cx="4198357" cy="207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24" y="3908718"/>
            <a:ext cx="1928838" cy="182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 descr="http://869789182725854870-a-genmedbio-com-s-sites.googlegroups.com/a/genmedbio.com/www/Home/tablets2.png?attachauth=ANoY7cohZW0gZW2BGyRoWDpNaPIlzRP0f7BDuAZfrJ2o38Ny4DxMgCVbRppjQJYf3_KNw13tFf5z80ylRYQwb-Mn8A_Zpy6Js_T4S8VajxrnSo7kfvAKubgU5UN_HF4ScmKhfTdToBXJdS0hdW3zlTXndNO6iomfh7TDBj_kapQS-YJce_TTcDT3lIUxgxwgPMTnK75zyWj-&amp;attredirects=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32" y="1446976"/>
            <a:ext cx="1928826" cy="17202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0227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4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>
                <a:ea typeface="MS PGothic" charset="0"/>
              </a:rPr>
              <a:t>Microfluidics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15938" y="838200"/>
            <a:ext cx="8628062" cy="143867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kumimoji="1" lang="en-US" altLang="zh-CN" b="1" dirty="0">
                <a:ea typeface="ＭＳ Ｐゴシック" charset="0"/>
              </a:rPr>
              <a:t>Continuous-flow biochips</a:t>
            </a:r>
            <a:r>
              <a:rPr kumimoji="1" lang="en-US" altLang="zh-CN" dirty="0">
                <a:ea typeface="ＭＳ Ｐゴシック" charset="0"/>
              </a:rPr>
              <a:t>: Permanently-etched </a:t>
            </a:r>
            <a:r>
              <a:rPr kumimoji="1" lang="en-US" altLang="zh-CN" dirty="0" err="1">
                <a:ea typeface="ＭＳ Ｐゴシック" charset="0"/>
              </a:rPr>
              <a:t>microchannels</a:t>
            </a:r>
            <a:r>
              <a:rPr kumimoji="1" lang="en-US" altLang="zh-CN" dirty="0">
                <a:ea typeface="ＭＳ Ｐゴシック" charset="0"/>
              </a:rPr>
              <a:t>, </a:t>
            </a:r>
            <a:r>
              <a:rPr kumimoji="1" lang="en-US" altLang="zh-CN" dirty="0" err="1">
                <a:ea typeface="ＭＳ Ｐゴシック" charset="0"/>
              </a:rPr>
              <a:t>micropumps</a:t>
            </a:r>
            <a:r>
              <a:rPr kumimoji="1" lang="en-US" altLang="zh-CN" dirty="0">
                <a:ea typeface="ＭＳ Ｐゴシック" charset="0"/>
              </a:rPr>
              <a:t> and </a:t>
            </a:r>
            <a:r>
              <a:rPr kumimoji="1" lang="en-US" altLang="zh-CN" dirty="0" err="1">
                <a:ea typeface="ＭＳ Ｐゴシック" charset="0"/>
              </a:rPr>
              <a:t>microvalves</a:t>
            </a:r>
            <a:r>
              <a:rPr kumimoji="1" lang="en-US" altLang="zh-CN" dirty="0">
                <a:ea typeface="ＭＳ Ｐゴシック" charset="0"/>
              </a:rPr>
              <a:t>, </a:t>
            </a:r>
            <a:r>
              <a:rPr kumimoji="1" lang="en-US" altLang="zh-CN" dirty="0" err="1">
                <a:ea typeface="ＭＳ Ｐゴシック" charset="0"/>
              </a:rPr>
              <a:t>electrokinetics</a:t>
            </a:r>
            <a:r>
              <a:rPr kumimoji="1" lang="en-US" altLang="zh-CN" dirty="0">
                <a:ea typeface="ＭＳ Ｐゴシック" charset="0"/>
              </a:rPr>
              <a:t>, etc.</a:t>
            </a:r>
          </a:p>
          <a:p>
            <a:pPr eaLnBrk="1" hangingPunct="1">
              <a:lnSpc>
                <a:spcPct val="90000"/>
              </a:lnSpc>
            </a:pPr>
            <a:r>
              <a:rPr kumimoji="1" lang="en-US" altLang="zh-CN" b="1" dirty="0">
                <a:ea typeface="ＭＳ Ｐゴシック" charset="0"/>
              </a:rPr>
              <a:t>Digital microfluidic biochips</a:t>
            </a:r>
            <a:r>
              <a:rPr kumimoji="1" lang="en-US" altLang="zh-CN" dirty="0">
                <a:ea typeface="ＭＳ Ｐゴシック" charset="0"/>
              </a:rPr>
              <a:t>: Manipulation of liquids </a:t>
            </a:r>
            <a:r>
              <a:rPr kumimoji="1" lang="en-US" altLang="zh-CN" dirty="0" smtClean="0">
                <a:ea typeface="ＭＳ Ｐゴシック" charset="0"/>
              </a:rPr>
              <a:t/>
            </a:r>
            <a:br>
              <a:rPr kumimoji="1" lang="en-US" altLang="zh-CN" dirty="0" smtClean="0">
                <a:ea typeface="ＭＳ Ｐゴシック" charset="0"/>
              </a:rPr>
            </a:br>
            <a:r>
              <a:rPr kumimoji="1" lang="en-US" altLang="zh-CN" dirty="0" smtClean="0">
                <a:ea typeface="ＭＳ Ｐゴシック" charset="0"/>
              </a:rPr>
              <a:t>as </a:t>
            </a:r>
            <a:r>
              <a:rPr kumimoji="1" lang="en-US" altLang="zh-CN" dirty="0">
                <a:ea typeface="ＭＳ Ｐゴシック" charset="0"/>
              </a:rPr>
              <a:t>discrete droplets</a:t>
            </a:r>
            <a:endParaRPr kumimoji="1" lang="en-US" altLang="ja-JP" dirty="0">
              <a:ea typeface="ＭＳ Ｐゴシック" charset="0"/>
            </a:endParaRPr>
          </a:p>
        </p:txBody>
      </p:sp>
      <p:pic>
        <p:nvPicPr>
          <p:cNvPr id="41989" name="Picture 4" descr="Optical%20Setu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6" t="25328" b="25328"/>
          <a:stretch>
            <a:fillRect/>
          </a:stretch>
        </p:blipFill>
        <p:spPr bwMode="auto">
          <a:xfrm>
            <a:off x="5029200" y="2424113"/>
            <a:ext cx="396240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3" descr="LabOnAChip_no_questions_no_label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78100"/>
            <a:ext cx="4191000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AutoShape 15"/>
          <p:cNvSpPr>
            <a:spLocks/>
          </p:cNvSpPr>
          <p:nvPr/>
        </p:nvSpPr>
        <p:spPr bwMode="auto">
          <a:xfrm rot="3720000">
            <a:off x="3271837" y="3040063"/>
            <a:ext cx="379413" cy="2503488"/>
          </a:xfrm>
          <a:prstGeom prst="rightBrace">
            <a:avLst>
              <a:gd name="adj1" fmla="val 54986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AutoShape 16"/>
          <p:cNvSpPr>
            <a:spLocks noChangeArrowheads="1"/>
          </p:cNvSpPr>
          <p:nvPr/>
        </p:nvSpPr>
        <p:spPr bwMode="auto">
          <a:xfrm rot="2580000">
            <a:off x="3276600" y="4495800"/>
            <a:ext cx="412750" cy="231775"/>
          </a:xfrm>
          <a:prstGeom prst="rightArrow">
            <a:avLst>
              <a:gd name="adj1" fmla="val 50000"/>
              <a:gd name="adj2" fmla="val 44521"/>
            </a:avLst>
          </a:prstGeom>
          <a:gradFill rotWithShape="0">
            <a:gsLst>
              <a:gs pos="0">
                <a:srgbClr val="CC3300"/>
              </a:gs>
              <a:gs pos="100000">
                <a:srgbClr val="EEBBAA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3" name="Text Box 17"/>
          <p:cNvSpPr txBox="1">
            <a:spLocks noChangeArrowheads="1"/>
          </p:cNvSpPr>
          <p:nvPr/>
        </p:nvSpPr>
        <p:spPr bwMode="auto">
          <a:xfrm>
            <a:off x="1905000" y="4800600"/>
            <a:ext cx="2640013" cy="81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400">
                <a:latin typeface="Calibri"/>
                <a:cs typeface="Calibri"/>
              </a:rPr>
              <a:t>Biosensors</a:t>
            </a:r>
            <a:r>
              <a:rPr lang="en-US" sz="1200">
                <a:latin typeface="Calibri"/>
                <a:cs typeface="Calibri"/>
              </a:rPr>
              <a:t>: </a:t>
            </a:r>
          </a:p>
          <a:p>
            <a:pPr>
              <a:lnSpc>
                <a:spcPct val="85000"/>
              </a:lnSpc>
              <a:spcBef>
                <a:spcPct val="15000"/>
              </a:spcBef>
            </a:pPr>
            <a:r>
              <a:rPr lang="en-US" sz="1200">
                <a:latin typeface="Calibri"/>
                <a:cs typeface="Calibri"/>
              </a:rPr>
              <a:t>Optical: SPR, Fluorescence etc. </a:t>
            </a:r>
          </a:p>
          <a:p>
            <a:pPr>
              <a:lnSpc>
                <a:spcPct val="85000"/>
              </a:lnSpc>
              <a:spcBef>
                <a:spcPct val="15000"/>
              </a:spcBef>
            </a:pPr>
            <a:r>
              <a:rPr lang="en-US" sz="1200">
                <a:latin typeface="Calibri"/>
                <a:cs typeface="Calibri"/>
              </a:rPr>
              <a:t>Electrochemical: Amperometric, Potentiometric  etc. </a:t>
            </a:r>
          </a:p>
        </p:txBody>
      </p:sp>
      <p:pic>
        <p:nvPicPr>
          <p:cNvPr id="41994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52950"/>
            <a:ext cx="13335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5" name="Text Box 19"/>
          <p:cNvSpPr txBox="1">
            <a:spLocks noChangeArrowheads="1"/>
          </p:cNvSpPr>
          <p:nvPr/>
        </p:nvSpPr>
        <p:spPr bwMode="auto">
          <a:xfrm>
            <a:off x="39787" y="4025900"/>
            <a:ext cx="19399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Mixing: </a:t>
            </a:r>
            <a:r>
              <a:rPr lang="en-US" sz="1400" dirty="0" smtClean="0">
                <a:latin typeface="Calibri"/>
                <a:cs typeface="Calibri"/>
              </a:rPr>
              <a:t>Static or Dynamic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41996" name="AutoShape 20"/>
          <p:cNvSpPr>
            <a:spLocks noChangeArrowheads="1"/>
          </p:cNvSpPr>
          <p:nvPr/>
        </p:nvSpPr>
        <p:spPr bwMode="auto">
          <a:xfrm rot="9600000">
            <a:off x="765175" y="3662363"/>
            <a:ext cx="446088" cy="330200"/>
          </a:xfrm>
          <a:prstGeom prst="rightArrow">
            <a:avLst>
              <a:gd name="adj1" fmla="val 50000"/>
              <a:gd name="adj2" fmla="val 33774"/>
            </a:avLst>
          </a:prstGeom>
          <a:gradFill rotWithShape="0">
            <a:gsLst>
              <a:gs pos="0">
                <a:srgbClr val="CC3300"/>
              </a:gs>
              <a:gs pos="100000">
                <a:srgbClr val="EEBBAA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7" name="Text Box 21"/>
          <p:cNvSpPr txBox="1">
            <a:spLocks noChangeArrowheads="1"/>
          </p:cNvSpPr>
          <p:nvPr/>
        </p:nvSpPr>
        <p:spPr bwMode="auto">
          <a:xfrm>
            <a:off x="2971800" y="2438400"/>
            <a:ext cx="1624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latin typeface="Calibri"/>
                <a:cs typeface="Calibri"/>
              </a:rPr>
              <a:t>Multiplexing</a:t>
            </a:r>
          </a:p>
        </p:txBody>
      </p:sp>
      <p:sp>
        <p:nvSpPr>
          <p:cNvPr id="41998" name="AutoShape 22"/>
          <p:cNvSpPr>
            <a:spLocks noChangeArrowheads="1"/>
          </p:cNvSpPr>
          <p:nvPr/>
        </p:nvSpPr>
        <p:spPr bwMode="auto">
          <a:xfrm rot="-1800000">
            <a:off x="3144838" y="2971800"/>
            <a:ext cx="679450" cy="257175"/>
          </a:xfrm>
          <a:prstGeom prst="rightArrow">
            <a:avLst>
              <a:gd name="adj1" fmla="val 50000"/>
              <a:gd name="adj2" fmla="val 66049"/>
            </a:avLst>
          </a:prstGeom>
          <a:gradFill rotWithShape="0">
            <a:gsLst>
              <a:gs pos="0">
                <a:srgbClr val="CC3300"/>
              </a:gs>
              <a:gs pos="100000">
                <a:srgbClr val="EEBBAA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1999" name="multiplexer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95600"/>
            <a:ext cx="762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0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495800"/>
            <a:ext cx="4572000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 bwMode="auto">
          <a:xfrm>
            <a:off x="107504" y="6533964"/>
            <a:ext cx="7150640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Slide source: </a:t>
            </a:r>
            <a:r>
              <a:rPr kumimoji="0" lang="en-US" sz="120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Krishneddu</a:t>
            </a: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 </a:t>
            </a:r>
            <a:r>
              <a:rPr kumimoji="0" lang="en-US" sz="120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Chakrabarty</a:t>
            </a: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, Duke </a:t>
            </a:r>
            <a:r>
              <a:rPr kumimoji="0" lang="en-US" sz="120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Universtiy</a:t>
            </a:r>
            <a:endParaRPr kumimoji="0" lang="en-US" sz="12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ＭＳ Ｐゴシック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335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Continuous flow microfluidic biochips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Technology</a:t>
            </a:r>
            <a:r>
              <a:rPr lang="en-US" dirty="0"/>
              <a:t>: </a:t>
            </a:r>
          </a:p>
          <a:p>
            <a:pPr lvl="1"/>
            <a:r>
              <a:rPr lang="en-US" dirty="0" smtClean="0"/>
              <a:t>Multi-layer soft lithography</a:t>
            </a:r>
          </a:p>
          <a:p>
            <a:pPr lvl="1"/>
            <a:r>
              <a:rPr lang="en-US" dirty="0" smtClean="0"/>
              <a:t>Fabrication </a:t>
            </a:r>
            <a:r>
              <a:rPr lang="en-US" dirty="0"/>
              <a:t>substrate: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elastomers </a:t>
            </a:r>
            <a:r>
              <a:rPr lang="en-US" dirty="0"/>
              <a:t>(e.g., PDMS</a:t>
            </a:r>
            <a:r>
              <a:rPr lang="en-US" dirty="0" smtClean="0"/>
              <a:t>)</a:t>
            </a:r>
          </a:p>
          <a:p>
            <a:pPr lvl="2"/>
            <a:r>
              <a:rPr lang="en-US" sz="1800" dirty="0" smtClean="0"/>
              <a:t>Good biocompatibility</a:t>
            </a:r>
          </a:p>
          <a:p>
            <a:pPr lvl="2"/>
            <a:r>
              <a:rPr lang="en-US" sz="1800" dirty="0" smtClean="0"/>
              <a:t>Optical transparency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Microfluidic VLSI, 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mVLSI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</a:rPr>
              <a:t>Valve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size: 6 × 6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µm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800" dirty="0" smtClean="0">
                <a:latin typeface="Calibri" pitchFamily="34" charset="0"/>
                <a:cs typeface="Calibri" pitchFamily="34" charset="0"/>
              </a:rPr>
              <a:t>possible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to have 1 million valves/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cm</a:t>
            </a:r>
            <a:r>
              <a:rPr lang="en-US" sz="1800" baseline="30000" dirty="0" smtClean="0">
                <a:latin typeface="Calibri" pitchFamily="34" charset="0"/>
                <a:cs typeface="Calibri" pitchFamily="34" charset="0"/>
              </a:rPr>
              <a:t>2</a:t>
            </a:r>
          </a:p>
          <a:p>
            <a:pPr lvl="2"/>
            <a:r>
              <a:rPr lang="en-US" sz="1800" dirty="0">
                <a:latin typeface="Calibri" pitchFamily="34" charset="0"/>
                <a:cs typeface="Calibri" pitchFamily="34" charset="0"/>
              </a:rPr>
              <a:t>advancing faster than Moore’s law</a:t>
            </a:r>
          </a:p>
          <a:p>
            <a:pPr lvl="1"/>
            <a:r>
              <a:rPr lang="en-US" dirty="0">
                <a:latin typeface="Calibri" pitchFamily="34" charset="0"/>
                <a:cs typeface="Calibri" pitchFamily="34" charset="0"/>
              </a:rPr>
              <a:t>Increasing design complexity 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(commercial chip with 25,000 valves 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performing 9,216 PCRs in parallel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1" y="2807863"/>
            <a:ext cx="3963927" cy="3295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3749" y="935039"/>
            <a:ext cx="1939889" cy="14563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941749"/>
            <a:ext cx="1917576" cy="1449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Components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683568" y="1084654"/>
            <a:ext cx="7734946" cy="35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algn="ctr" defTabSz="914400">
              <a:lnSpc>
                <a:spcPct val="80000"/>
              </a:lnSpc>
            </a:pPr>
            <a:r>
              <a:rPr lang="en-US" sz="2000" b="1" kern="0" dirty="0" smtClean="0">
                <a:solidFill>
                  <a:srgbClr val="08519C"/>
                </a:solidFill>
                <a:latin typeface="Calibri" pitchFamily="34" charset="0"/>
                <a:cs typeface="Calibri" pitchFamily="34" charset="0"/>
              </a:rPr>
              <a:t>Microfluidic mixer</a:t>
            </a:r>
            <a:endParaRPr kumimoji="0" lang="en-US" sz="2000" b="1" i="0" strike="noStrike" kern="0" cap="none" spc="0" normalizeH="0" baseline="0" noProof="0" dirty="0" smtClean="0">
              <a:ln>
                <a:noFill/>
              </a:ln>
              <a:solidFill>
                <a:srgbClr val="08519C"/>
              </a:solidFill>
              <a:effectLst/>
              <a:uLnTx/>
              <a:uFillTx/>
              <a:latin typeface="Calibri" pitchFamily="34" charset="0"/>
              <a:ea typeface="ＭＳ Ｐゴシック" charset="-128"/>
              <a:cs typeface="Calibri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194376" y="5261118"/>
            <a:ext cx="3342458" cy="35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algn="ctr" defTabSz="914400">
              <a:lnSpc>
                <a:spcPct val="80000"/>
              </a:lnSpc>
            </a:pPr>
            <a:r>
              <a:rPr lang="en-US" sz="1400" dirty="0" smtClean="0"/>
              <a:t>http://groups.csail.mit.edu/cag/biostream</a:t>
            </a:r>
            <a:endParaRPr kumimoji="0" lang="en-US" sz="1400" b="1" i="0" strike="noStrike" kern="0" cap="none" spc="0" normalizeH="0" baseline="0" noProof="0" dirty="0" smtClean="0">
              <a:ln>
                <a:noFill/>
              </a:ln>
              <a:solidFill>
                <a:srgbClr val="08519C"/>
              </a:solidFill>
              <a:effectLst/>
              <a:uLnTx/>
              <a:uFillTx/>
              <a:latin typeface="Calibri" pitchFamily="34" charset="0"/>
              <a:ea typeface="ＭＳ Ｐゴシック" charset="-128"/>
              <a:cs typeface="Calibri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650517" y="5440667"/>
            <a:ext cx="3342458" cy="17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algn="ctr" defTabSz="914400">
              <a:lnSpc>
                <a:spcPct val="80000"/>
              </a:lnSpc>
            </a:pPr>
            <a:r>
              <a:rPr lang="en-US" sz="1400" dirty="0" smtClean="0"/>
              <a:t>10x real-time</a:t>
            </a:r>
            <a:endParaRPr kumimoji="0" lang="en-US" sz="1400" b="1" i="0" strike="noStrike" kern="0" cap="none" spc="0" normalizeH="0" baseline="0" noProof="0" dirty="0" smtClean="0">
              <a:ln>
                <a:noFill/>
              </a:ln>
              <a:solidFill>
                <a:srgbClr val="08519C"/>
              </a:solidFill>
              <a:effectLst/>
              <a:uLnTx/>
              <a:uFillTx/>
              <a:latin typeface="Calibri" pitchFamily="34" charset="0"/>
              <a:ea typeface="ＭＳ Ｐゴシック" charset="-128"/>
              <a:cs typeface="Calibri" pitchFamily="34" charset="0"/>
            </a:endParaRPr>
          </a:p>
        </p:txBody>
      </p:sp>
      <p:pic>
        <p:nvPicPr>
          <p:cNvPr id="2" name="mix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5696" y="1663623"/>
            <a:ext cx="5695125" cy="3707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Basic building block: microfluidic valve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836712"/>
            <a:ext cx="5624776" cy="4968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1916832"/>
            <a:ext cx="3141836" cy="1857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Component model: flow layer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437454" y="1053678"/>
            <a:ext cx="7734946" cy="35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algn="ctr" defTabSz="914400">
              <a:lnSpc>
                <a:spcPct val="80000"/>
              </a:lnSpc>
            </a:pPr>
            <a:r>
              <a:rPr lang="en-US" sz="2400" kern="0" dirty="0" smtClean="0">
                <a:solidFill>
                  <a:srgbClr val="08519C"/>
                </a:solidFill>
                <a:latin typeface="Calibri" pitchFamily="34" charset="0"/>
                <a:cs typeface="Calibri" pitchFamily="34" charset="0"/>
              </a:rPr>
              <a:t>Microfluidic mixer</a:t>
            </a:r>
            <a:endParaRPr kumimoji="0" lang="en-US" sz="2400" i="0" strike="noStrike" kern="0" cap="none" spc="0" normalizeH="0" baseline="0" noProof="0" dirty="0" smtClean="0">
              <a:ln>
                <a:noFill/>
              </a:ln>
              <a:solidFill>
                <a:srgbClr val="08519C"/>
              </a:solidFill>
              <a:effectLst/>
              <a:uLnTx/>
              <a:uFillTx/>
              <a:latin typeface="Calibri" pitchFamily="34" charset="0"/>
              <a:ea typeface="ＭＳ Ｐゴシック" charset="-128"/>
              <a:cs typeface="Calibri" pitchFamily="34" charset="0"/>
            </a:endParaRPr>
          </a:p>
        </p:txBody>
      </p:sp>
      <p:pic>
        <p:nvPicPr>
          <p:cNvPr id="11" name="Content Placeholder 3" descr="mixerSchematic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990" b="-11990"/>
          <a:stretch>
            <a:fillRect/>
          </a:stretch>
        </p:blipFill>
        <p:spPr bwMode="auto">
          <a:xfrm>
            <a:off x="2987824" y="2316388"/>
            <a:ext cx="4774375" cy="2625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4139952" y="4654078"/>
            <a:ext cx="2190330" cy="35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algn="ctr" defTabSz="914400">
              <a:lnSpc>
                <a:spcPct val="80000"/>
              </a:lnSpc>
            </a:pPr>
            <a:r>
              <a:rPr lang="en-US" kern="0" dirty="0" smtClean="0">
                <a:latin typeface="Times New Roman" pitchFamily="18" charset="0"/>
                <a:cs typeface="Times New Roman" pitchFamily="18" charset="0"/>
              </a:rPr>
              <a:t>Ip1</a:t>
            </a:r>
            <a:endParaRPr kumimoji="0" lang="en-US" i="0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043608" y="2781870"/>
            <a:ext cx="2483768" cy="1943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defTabSz="914400"/>
            <a:r>
              <a:rPr lang="en-US" sz="2200" kern="0" dirty="0" smtClean="0">
                <a:solidFill>
                  <a:srgbClr val="08519C"/>
                </a:solidFill>
                <a:latin typeface="Calibri" pitchFamily="34" charset="0"/>
                <a:cs typeface="Calibri" pitchFamily="34" charset="0"/>
              </a:rPr>
              <a:t>Five phases:</a:t>
            </a:r>
          </a:p>
          <a:p>
            <a:pPr marL="457200" lvl="0" indent="-457200" defTabSz="914400">
              <a:buAutoNum type="arabicPeriod"/>
            </a:pPr>
            <a:r>
              <a:rPr kumimoji="0" lang="en-US" sz="2200" i="0" strike="noStrike" kern="0" cap="none" spc="0" normalizeH="0" baseline="0" noProof="0" dirty="0" smtClean="0">
                <a:ln>
                  <a:noFill/>
                </a:ln>
                <a:solidFill>
                  <a:srgbClr val="08519C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Ip1</a:t>
            </a:r>
          </a:p>
          <a:p>
            <a:pPr marL="457200" lvl="0" indent="-457200" defTabSz="914400">
              <a:buAutoNum type="arabicPeriod"/>
            </a:pPr>
            <a:r>
              <a:rPr lang="en-US" sz="2200" kern="0" dirty="0" smtClean="0">
                <a:solidFill>
                  <a:srgbClr val="08519C"/>
                </a:solidFill>
                <a:latin typeface="Calibri" pitchFamily="34" charset="0"/>
                <a:cs typeface="Calibri" pitchFamily="34" charset="0"/>
              </a:rPr>
              <a:t>Ip2</a:t>
            </a:r>
          </a:p>
          <a:p>
            <a:pPr marL="457200" lvl="0" indent="-457200" defTabSz="914400">
              <a:buAutoNum type="arabicPeriod"/>
            </a:pPr>
            <a:r>
              <a:rPr kumimoji="0" lang="en-US" sz="2200" i="0" strike="noStrike" kern="0" cap="none" spc="0" normalizeH="0" baseline="0" noProof="0" dirty="0" smtClean="0">
                <a:ln>
                  <a:noFill/>
                </a:ln>
                <a:solidFill>
                  <a:srgbClr val="08519C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Mix</a:t>
            </a:r>
          </a:p>
          <a:p>
            <a:pPr marL="457200" lvl="0" indent="-457200" defTabSz="914400">
              <a:buAutoNum type="arabicPeriod"/>
            </a:pPr>
            <a:r>
              <a:rPr lang="en-US" sz="2200" kern="0" dirty="0" smtClean="0">
                <a:solidFill>
                  <a:srgbClr val="08519C"/>
                </a:solidFill>
                <a:latin typeface="Calibri" pitchFamily="34" charset="0"/>
                <a:cs typeface="Calibri" pitchFamily="34" charset="0"/>
              </a:rPr>
              <a:t>Op1</a:t>
            </a:r>
          </a:p>
          <a:p>
            <a:pPr marL="457200" lvl="0" indent="-457200" defTabSz="914400">
              <a:buAutoNum type="arabicPeriod"/>
            </a:pPr>
            <a:r>
              <a:rPr kumimoji="0" lang="en-US" sz="2200" i="0" strike="noStrike" kern="0" cap="none" spc="0" normalizeH="0" baseline="0" noProof="0" dirty="0" smtClean="0">
                <a:ln>
                  <a:noFill/>
                </a:ln>
                <a:solidFill>
                  <a:srgbClr val="08519C"/>
                </a:solidFill>
                <a:effectLst/>
                <a:uLnTx/>
                <a:uFillTx/>
                <a:latin typeface="Calibri" pitchFamily="34" charset="0"/>
                <a:ea typeface="ＭＳ Ｐゴシック" charset="-128"/>
                <a:cs typeface="Calibri" pitchFamily="34" charset="0"/>
              </a:rPr>
              <a:t>Op2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043608" y="1701750"/>
            <a:ext cx="2520280" cy="35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algn="ctr" defTabSz="914400">
              <a:lnSpc>
                <a:spcPct val="80000"/>
              </a:lnSpc>
            </a:pPr>
            <a:r>
              <a:rPr lang="en-US" sz="2200" u="sng" kern="0" dirty="0" smtClean="0">
                <a:solidFill>
                  <a:srgbClr val="08519C"/>
                </a:solidFill>
                <a:latin typeface="Calibri" pitchFamily="34" charset="0"/>
                <a:cs typeface="Calibri" pitchFamily="34" charset="0"/>
              </a:rPr>
              <a:t>Flow layer model:</a:t>
            </a:r>
            <a:endParaRPr kumimoji="0" lang="en-US" sz="2200" i="0" u="sng" strike="noStrike" kern="0" cap="none" spc="0" normalizeH="0" baseline="0" noProof="0" dirty="0" smtClean="0">
              <a:ln>
                <a:noFill/>
              </a:ln>
              <a:solidFill>
                <a:srgbClr val="08519C"/>
              </a:solidFill>
              <a:effectLst/>
              <a:uLnTx/>
              <a:uFillTx/>
              <a:latin typeface="Calibri" pitchFamily="34" charset="0"/>
              <a:ea typeface="ＭＳ Ｐゴシック" charset="-128"/>
              <a:cs typeface="Calibri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558951" y="1702692"/>
            <a:ext cx="4397425" cy="35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 defTabSz="914400">
              <a:lnSpc>
                <a:spcPct val="80000"/>
              </a:lnSpc>
            </a:pPr>
            <a:r>
              <a:rPr lang="en-US" sz="2200" kern="0" dirty="0" smtClean="0">
                <a:solidFill>
                  <a:srgbClr val="08519C"/>
                </a:solidFill>
                <a:latin typeface="Calibri" pitchFamily="34" charset="0"/>
                <a:cs typeface="Calibri" pitchFamily="34" charset="0"/>
              </a:rPr>
              <a:t>Operational phases + Execution time</a:t>
            </a:r>
          </a:p>
        </p:txBody>
      </p:sp>
    </p:spTree>
    <p:extLst>
      <p:ext uri="{BB962C8B-B14F-4D97-AF65-F5344CB8AC3E}">
        <p14:creationId xmlns:p14="http://schemas.microsoft.com/office/powerpoint/2010/main" val="375368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Component model: control layer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797494" y="1412776"/>
            <a:ext cx="773494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1" defTabSz="914400">
              <a:lnSpc>
                <a:spcPct val="80000"/>
              </a:lnSpc>
            </a:pPr>
            <a:endParaRPr kumimoji="0" lang="en-US" sz="2000" b="1" i="0" strike="noStrike" kern="0" cap="none" spc="0" normalizeH="0" baseline="0" noProof="0" dirty="0" smtClean="0">
              <a:ln>
                <a:noFill/>
              </a:ln>
              <a:solidFill>
                <a:srgbClr val="08519C"/>
              </a:solidFill>
              <a:effectLst/>
              <a:uLnTx/>
              <a:uFillTx/>
              <a:latin typeface="Calibri" pitchFamily="34" charset="0"/>
              <a:ea typeface="ＭＳ Ｐゴシック" charset="-128"/>
              <a:cs typeface="Calibri" pitchFamily="34" charset="0"/>
            </a:endParaRPr>
          </a:p>
        </p:txBody>
      </p:sp>
      <p:grpSp>
        <p:nvGrpSpPr>
          <p:cNvPr id="309" name="Group 308"/>
          <p:cNvGrpSpPr/>
          <p:nvPr/>
        </p:nvGrpSpPr>
        <p:grpSpPr>
          <a:xfrm>
            <a:off x="1727107" y="1100024"/>
            <a:ext cx="5437181" cy="3024203"/>
            <a:chOff x="2563813" y="3730625"/>
            <a:chExt cx="5089525" cy="2786063"/>
          </a:xfrm>
        </p:grpSpPr>
        <p:sp>
          <p:nvSpPr>
            <p:cNvPr id="310" name="AutoShape 2"/>
            <p:cNvSpPr>
              <a:spLocks/>
            </p:cNvSpPr>
            <p:nvPr/>
          </p:nvSpPr>
          <p:spPr bwMode="auto">
            <a:xfrm>
              <a:off x="3910013" y="4149725"/>
              <a:ext cx="139700" cy="57150"/>
            </a:xfrm>
            <a:prstGeom prst="parallelogram">
              <a:avLst>
                <a:gd name="adj" fmla="val 18729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11" name="AutoShape 3"/>
            <p:cNvSpPr>
              <a:spLocks/>
            </p:cNvSpPr>
            <p:nvPr/>
          </p:nvSpPr>
          <p:spPr bwMode="auto">
            <a:xfrm flipH="1">
              <a:off x="3327400" y="4148138"/>
              <a:ext cx="141288" cy="57150"/>
            </a:xfrm>
            <a:prstGeom prst="parallelogram">
              <a:avLst>
                <a:gd name="adj" fmla="val 18942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12" name="AutoShape 4"/>
            <p:cNvSpPr>
              <a:spLocks/>
            </p:cNvSpPr>
            <p:nvPr/>
          </p:nvSpPr>
          <p:spPr bwMode="auto">
            <a:xfrm flipH="1">
              <a:off x="3902075" y="4005263"/>
              <a:ext cx="141288" cy="57150"/>
            </a:xfrm>
            <a:prstGeom prst="parallelogram">
              <a:avLst>
                <a:gd name="adj" fmla="val 18942"/>
              </a:avLst>
            </a:prstGeom>
            <a:solidFill>
              <a:srgbClr val="FB6A4A"/>
            </a:solidFill>
            <a:ln w="9525">
              <a:solidFill>
                <a:srgbClr val="FB6A4A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13" name="AutoShape 5"/>
            <p:cNvSpPr>
              <a:spLocks/>
            </p:cNvSpPr>
            <p:nvPr/>
          </p:nvSpPr>
          <p:spPr bwMode="auto">
            <a:xfrm>
              <a:off x="3335338" y="4005263"/>
              <a:ext cx="139700" cy="57150"/>
            </a:xfrm>
            <a:prstGeom prst="parallelogram">
              <a:avLst>
                <a:gd name="adj" fmla="val 18729"/>
              </a:avLst>
            </a:prstGeom>
            <a:solidFill>
              <a:srgbClr val="FB6A4A"/>
            </a:solidFill>
            <a:ln w="9525">
              <a:solidFill>
                <a:srgbClr val="FB6A4A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14" name="AutoShape 6"/>
            <p:cNvSpPr>
              <a:spLocks noChangeArrowheads="1"/>
            </p:cNvSpPr>
            <p:nvPr/>
          </p:nvSpPr>
          <p:spPr bwMode="auto">
            <a:xfrm>
              <a:off x="3665538" y="3733800"/>
              <a:ext cx="53975" cy="93663"/>
            </a:xfrm>
            <a:prstGeom prst="roundRect">
              <a:avLst>
                <a:gd name="adj" fmla="val 2940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15" name="AutoShape 7"/>
            <p:cNvSpPr>
              <a:spLocks noChangeArrowheads="1"/>
            </p:cNvSpPr>
            <p:nvPr/>
          </p:nvSpPr>
          <p:spPr bwMode="auto">
            <a:xfrm rot="1680000">
              <a:off x="3810000" y="3770313"/>
              <a:ext cx="53975" cy="92075"/>
            </a:xfrm>
            <a:prstGeom prst="roundRect">
              <a:avLst>
                <a:gd name="adj" fmla="val 2940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16" name="AutoShape 8"/>
            <p:cNvSpPr>
              <a:spLocks noChangeArrowheads="1"/>
            </p:cNvSpPr>
            <p:nvPr/>
          </p:nvSpPr>
          <p:spPr bwMode="auto">
            <a:xfrm rot="19860000">
              <a:off x="3519488" y="3771900"/>
              <a:ext cx="53975" cy="92075"/>
            </a:xfrm>
            <a:prstGeom prst="roundRect">
              <a:avLst>
                <a:gd name="adj" fmla="val 2940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17" name="Oval 9"/>
            <p:cNvSpPr>
              <a:spLocks/>
            </p:cNvSpPr>
            <p:nvPr/>
          </p:nvSpPr>
          <p:spPr bwMode="auto">
            <a:xfrm>
              <a:off x="3432175" y="3825875"/>
              <a:ext cx="522288" cy="541338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000000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18" name="Oval 10"/>
            <p:cNvSpPr>
              <a:spLocks/>
            </p:cNvSpPr>
            <p:nvPr/>
          </p:nvSpPr>
          <p:spPr bwMode="auto">
            <a:xfrm>
              <a:off x="3332163" y="3733800"/>
              <a:ext cx="719137" cy="746125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19" name="AutoShape 11"/>
            <p:cNvSpPr>
              <a:spLocks noChangeArrowheads="1"/>
            </p:cNvSpPr>
            <p:nvPr/>
          </p:nvSpPr>
          <p:spPr bwMode="auto">
            <a:xfrm>
              <a:off x="4048125" y="4060825"/>
              <a:ext cx="53975" cy="93663"/>
            </a:xfrm>
            <a:prstGeom prst="roundRect">
              <a:avLst>
                <a:gd name="adj" fmla="val 2940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20" name="AutoShape 12"/>
            <p:cNvSpPr>
              <a:spLocks noChangeArrowheads="1"/>
            </p:cNvSpPr>
            <p:nvPr/>
          </p:nvSpPr>
          <p:spPr bwMode="auto">
            <a:xfrm>
              <a:off x="3284538" y="4057650"/>
              <a:ext cx="53975" cy="93663"/>
            </a:xfrm>
            <a:prstGeom prst="roundRect">
              <a:avLst>
                <a:gd name="adj" fmla="val 2940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21" name="Line 13"/>
            <p:cNvSpPr>
              <a:spLocks noChangeShapeType="1"/>
            </p:cNvSpPr>
            <p:nvPr/>
          </p:nvSpPr>
          <p:spPr bwMode="auto">
            <a:xfrm>
              <a:off x="2747963" y="4059238"/>
              <a:ext cx="590550" cy="158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22" name="Line 14"/>
            <p:cNvSpPr>
              <a:spLocks noChangeShapeType="1"/>
            </p:cNvSpPr>
            <p:nvPr/>
          </p:nvSpPr>
          <p:spPr bwMode="auto">
            <a:xfrm>
              <a:off x="2754313" y="4148138"/>
              <a:ext cx="582612" cy="158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23" name="Line 15"/>
            <p:cNvSpPr>
              <a:spLocks noChangeShapeType="1"/>
            </p:cNvSpPr>
            <p:nvPr/>
          </p:nvSpPr>
          <p:spPr bwMode="auto">
            <a:xfrm>
              <a:off x="2908300" y="4222750"/>
              <a:ext cx="239713" cy="158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grpSp>
          <p:nvGrpSpPr>
            <p:cNvPr id="324" name="Group 323"/>
            <p:cNvGrpSpPr>
              <a:grpSpLocks/>
            </p:cNvGrpSpPr>
            <p:nvPr/>
          </p:nvGrpSpPr>
          <p:grpSpPr bwMode="auto">
            <a:xfrm>
              <a:off x="2627313" y="4011613"/>
              <a:ext cx="152400" cy="174625"/>
              <a:chOff x="1655" y="2527"/>
              <a:chExt cx="96" cy="110"/>
            </a:xfrm>
          </p:grpSpPr>
          <p:sp>
            <p:nvSpPr>
              <p:cNvPr id="452" name="Line 17"/>
              <p:cNvSpPr>
                <a:spLocks noChangeShapeType="1"/>
              </p:cNvSpPr>
              <p:nvPr/>
            </p:nvSpPr>
            <p:spPr bwMode="auto">
              <a:xfrm flipH="1">
                <a:off x="1653" y="2527"/>
                <a:ext cx="98" cy="110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53" name="Line 18"/>
              <p:cNvSpPr>
                <a:spLocks noChangeShapeType="1"/>
              </p:cNvSpPr>
              <p:nvPr/>
            </p:nvSpPr>
            <p:spPr bwMode="auto">
              <a:xfrm>
                <a:off x="1655" y="2527"/>
                <a:ext cx="96" cy="110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325" name="Group 19"/>
            <p:cNvGrpSpPr>
              <a:grpSpLocks/>
            </p:cNvGrpSpPr>
            <p:nvPr/>
          </p:nvGrpSpPr>
          <p:grpSpPr bwMode="auto">
            <a:xfrm>
              <a:off x="4795838" y="4019550"/>
              <a:ext cx="152400" cy="174625"/>
              <a:chOff x="3021" y="2532"/>
              <a:chExt cx="96" cy="110"/>
            </a:xfrm>
          </p:grpSpPr>
          <p:sp>
            <p:nvSpPr>
              <p:cNvPr id="450" name="Line 20"/>
              <p:cNvSpPr>
                <a:spLocks noChangeShapeType="1"/>
              </p:cNvSpPr>
              <p:nvPr/>
            </p:nvSpPr>
            <p:spPr bwMode="auto">
              <a:xfrm flipH="1">
                <a:off x="3019" y="2532"/>
                <a:ext cx="98" cy="110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51" name="Line 21"/>
              <p:cNvSpPr>
                <a:spLocks noChangeShapeType="1"/>
              </p:cNvSpPr>
              <p:nvPr/>
            </p:nvSpPr>
            <p:spPr bwMode="auto">
              <a:xfrm>
                <a:off x="3021" y="2532"/>
                <a:ext cx="96" cy="110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326" name="AutoShape 22"/>
            <p:cNvSpPr>
              <a:spLocks noChangeArrowheads="1"/>
            </p:cNvSpPr>
            <p:nvPr/>
          </p:nvSpPr>
          <p:spPr bwMode="auto">
            <a:xfrm>
              <a:off x="4587875" y="4060825"/>
              <a:ext cx="53975" cy="93663"/>
            </a:xfrm>
            <a:prstGeom prst="roundRect">
              <a:avLst>
                <a:gd name="adj" fmla="val 2940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27" name="Line 23"/>
            <p:cNvSpPr>
              <a:spLocks noChangeShapeType="1"/>
            </p:cNvSpPr>
            <p:nvPr/>
          </p:nvSpPr>
          <p:spPr bwMode="auto">
            <a:xfrm>
              <a:off x="4583113" y="4152900"/>
              <a:ext cx="244475" cy="158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28" name="AutoShape 24"/>
            <p:cNvSpPr>
              <a:spLocks noChangeArrowheads="1"/>
            </p:cNvSpPr>
            <p:nvPr/>
          </p:nvSpPr>
          <p:spPr bwMode="auto">
            <a:xfrm>
              <a:off x="4481513" y="4152900"/>
              <a:ext cx="101600" cy="69850"/>
            </a:xfrm>
            <a:prstGeom prst="roundRect">
              <a:avLst>
                <a:gd name="adj" fmla="val 2269"/>
              </a:avLst>
            </a:prstGeom>
            <a:solidFill>
              <a:srgbClr val="FB6A4A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29" name="Line 25"/>
            <p:cNvSpPr>
              <a:spLocks noChangeShapeType="1"/>
            </p:cNvSpPr>
            <p:nvPr/>
          </p:nvSpPr>
          <p:spPr bwMode="auto">
            <a:xfrm>
              <a:off x="4583113" y="4152900"/>
              <a:ext cx="1587" cy="20002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30" name="Line 26"/>
            <p:cNvSpPr>
              <a:spLocks noChangeShapeType="1"/>
            </p:cNvSpPr>
            <p:nvPr/>
          </p:nvSpPr>
          <p:spPr bwMode="auto">
            <a:xfrm>
              <a:off x="4481513" y="4152900"/>
              <a:ext cx="1587" cy="20955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31" name="AutoShape 27"/>
            <p:cNvSpPr>
              <a:spLocks noChangeArrowheads="1"/>
            </p:cNvSpPr>
            <p:nvPr/>
          </p:nvSpPr>
          <p:spPr bwMode="auto">
            <a:xfrm>
              <a:off x="4754563" y="6132513"/>
              <a:ext cx="165100" cy="69850"/>
            </a:xfrm>
            <a:prstGeom prst="roundRect">
              <a:avLst>
                <a:gd name="adj" fmla="val 2269"/>
              </a:avLst>
            </a:prstGeom>
            <a:solidFill>
              <a:srgbClr val="FB6A4A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32" name="AutoShape 28"/>
            <p:cNvSpPr>
              <a:spLocks noChangeArrowheads="1"/>
            </p:cNvSpPr>
            <p:nvPr/>
          </p:nvSpPr>
          <p:spPr bwMode="auto">
            <a:xfrm>
              <a:off x="4754563" y="5949950"/>
              <a:ext cx="165100" cy="69850"/>
            </a:xfrm>
            <a:prstGeom prst="roundRect">
              <a:avLst>
                <a:gd name="adj" fmla="val 2269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33" name="Text Box 29"/>
            <p:cNvSpPr txBox="1">
              <a:spLocks noChangeArrowheads="1"/>
            </p:cNvSpPr>
            <p:nvPr/>
          </p:nvSpPr>
          <p:spPr bwMode="auto">
            <a:xfrm>
              <a:off x="4884738" y="5824538"/>
              <a:ext cx="534987" cy="2841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945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  <a:ea typeface="SimSun" charset="0"/>
                  <a:cs typeface="SimSun" charset="0"/>
                </a:rPr>
                <a:t>open</a:t>
              </a:r>
            </a:p>
          </p:txBody>
        </p:sp>
        <p:sp>
          <p:nvSpPr>
            <p:cNvPr id="334" name="Text Box 30"/>
            <p:cNvSpPr txBox="1">
              <a:spLocks noChangeArrowheads="1"/>
            </p:cNvSpPr>
            <p:nvPr/>
          </p:nvSpPr>
          <p:spPr bwMode="auto">
            <a:xfrm>
              <a:off x="4930775" y="5964238"/>
              <a:ext cx="585788" cy="3825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945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  <a:ea typeface="SimSun" charset="0"/>
                  <a:cs typeface="SimSun" charset="0"/>
                </a:rPr>
                <a:t>closed</a:t>
              </a:r>
            </a:p>
          </p:txBody>
        </p:sp>
        <p:sp>
          <p:nvSpPr>
            <p:cNvPr id="335" name="Text Box 31"/>
            <p:cNvSpPr txBox="1">
              <a:spLocks noChangeArrowheads="1"/>
            </p:cNvSpPr>
            <p:nvPr/>
          </p:nvSpPr>
          <p:spPr bwMode="auto">
            <a:xfrm>
              <a:off x="4516438" y="3757613"/>
              <a:ext cx="493712" cy="2587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945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  <a:ea typeface="SimSun" charset="0"/>
                  <a:cs typeface="SimSun" charset="0"/>
                </a:rPr>
                <a:t>Waste</a:t>
              </a:r>
            </a:p>
          </p:txBody>
        </p:sp>
        <p:sp>
          <p:nvSpPr>
            <p:cNvPr id="336" name="Text Box 32"/>
            <p:cNvSpPr txBox="1">
              <a:spLocks noChangeArrowheads="1"/>
            </p:cNvSpPr>
            <p:nvPr/>
          </p:nvSpPr>
          <p:spPr bwMode="auto">
            <a:xfrm>
              <a:off x="2563813" y="3730625"/>
              <a:ext cx="519112" cy="2587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945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  <a:ea typeface="SimSun" charset="0"/>
                  <a:cs typeface="SimSun" charset="0"/>
                </a:rPr>
                <a:t>Input</a:t>
              </a:r>
            </a:p>
          </p:txBody>
        </p:sp>
        <p:sp>
          <p:nvSpPr>
            <p:cNvPr id="337" name="Freeform 33"/>
            <p:cNvSpPr>
              <a:spLocks/>
            </p:cNvSpPr>
            <p:nvPr/>
          </p:nvSpPr>
          <p:spPr bwMode="auto">
            <a:xfrm>
              <a:off x="3514725" y="4144963"/>
              <a:ext cx="258763" cy="1555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18" y="432"/>
                </a:cxn>
              </a:cxnLst>
              <a:rect l="0" t="0" r="r" b="b"/>
              <a:pathLst>
                <a:path w="719" h="433">
                  <a:moveTo>
                    <a:pt x="0" y="0"/>
                  </a:moveTo>
                  <a:cubicBezTo>
                    <a:pt x="170" y="432"/>
                    <a:pt x="718" y="432"/>
                    <a:pt x="718" y="432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38" name="AutoShape 34"/>
            <p:cNvSpPr>
              <a:spLocks noChangeArrowheads="1"/>
            </p:cNvSpPr>
            <p:nvPr/>
          </p:nvSpPr>
          <p:spPr bwMode="auto">
            <a:xfrm>
              <a:off x="4424363" y="4060825"/>
              <a:ext cx="53975" cy="93663"/>
            </a:xfrm>
            <a:prstGeom prst="roundRect">
              <a:avLst>
                <a:gd name="adj" fmla="val 2940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39" name="Line 35"/>
            <p:cNvSpPr>
              <a:spLocks noChangeShapeType="1"/>
            </p:cNvSpPr>
            <p:nvPr/>
          </p:nvSpPr>
          <p:spPr bwMode="auto">
            <a:xfrm>
              <a:off x="4046538" y="4152900"/>
              <a:ext cx="433387" cy="158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40" name="Line 36"/>
            <p:cNvSpPr>
              <a:spLocks noChangeShapeType="1"/>
            </p:cNvSpPr>
            <p:nvPr/>
          </p:nvSpPr>
          <p:spPr bwMode="auto">
            <a:xfrm>
              <a:off x="4046538" y="4060825"/>
              <a:ext cx="785812" cy="158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41" name="Line 37"/>
            <p:cNvSpPr>
              <a:spLocks noChangeShapeType="1"/>
            </p:cNvSpPr>
            <p:nvPr/>
          </p:nvSpPr>
          <p:spPr bwMode="auto">
            <a:xfrm>
              <a:off x="4481513" y="4362450"/>
              <a:ext cx="1587" cy="17780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42" name="Line 38"/>
            <p:cNvSpPr>
              <a:spLocks noChangeShapeType="1"/>
            </p:cNvSpPr>
            <p:nvPr/>
          </p:nvSpPr>
          <p:spPr bwMode="auto">
            <a:xfrm>
              <a:off x="4586288" y="4351338"/>
              <a:ext cx="1587" cy="17780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43" name="AutoShape 39"/>
            <p:cNvSpPr>
              <a:spLocks/>
            </p:cNvSpPr>
            <p:nvPr/>
          </p:nvSpPr>
          <p:spPr bwMode="auto">
            <a:xfrm>
              <a:off x="6554788" y="4162425"/>
              <a:ext cx="139700" cy="57150"/>
            </a:xfrm>
            <a:prstGeom prst="parallelogram">
              <a:avLst>
                <a:gd name="adj" fmla="val 18729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44" name="AutoShape 40"/>
            <p:cNvSpPr>
              <a:spLocks/>
            </p:cNvSpPr>
            <p:nvPr/>
          </p:nvSpPr>
          <p:spPr bwMode="auto">
            <a:xfrm flipH="1">
              <a:off x="5970588" y="4160838"/>
              <a:ext cx="141287" cy="57150"/>
            </a:xfrm>
            <a:prstGeom prst="parallelogram">
              <a:avLst>
                <a:gd name="adj" fmla="val 18942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45" name="AutoShape 41"/>
            <p:cNvSpPr>
              <a:spLocks/>
            </p:cNvSpPr>
            <p:nvPr/>
          </p:nvSpPr>
          <p:spPr bwMode="auto">
            <a:xfrm flipH="1">
              <a:off x="6546850" y="4017963"/>
              <a:ext cx="141288" cy="57150"/>
            </a:xfrm>
            <a:prstGeom prst="parallelogram">
              <a:avLst>
                <a:gd name="adj" fmla="val 18942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46" name="AutoShape 42"/>
            <p:cNvSpPr>
              <a:spLocks/>
            </p:cNvSpPr>
            <p:nvPr/>
          </p:nvSpPr>
          <p:spPr bwMode="auto">
            <a:xfrm>
              <a:off x="5980113" y="4017963"/>
              <a:ext cx="139700" cy="57150"/>
            </a:xfrm>
            <a:prstGeom prst="parallelogram">
              <a:avLst>
                <a:gd name="adj" fmla="val 18729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47" name="AutoShape 43"/>
            <p:cNvSpPr>
              <a:spLocks noChangeArrowheads="1"/>
            </p:cNvSpPr>
            <p:nvPr/>
          </p:nvSpPr>
          <p:spPr bwMode="auto">
            <a:xfrm>
              <a:off x="6310313" y="3744913"/>
              <a:ext cx="53975" cy="93662"/>
            </a:xfrm>
            <a:prstGeom prst="roundRect">
              <a:avLst>
                <a:gd name="adj" fmla="val 2940"/>
              </a:avLst>
            </a:prstGeom>
            <a:solidFill>
              <a:srgbClr val="0066CC"/>
            </a:solidFill>
            <a:ln w="9525">
              <a:solidFill>
                <a:srgbClr val="0066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48" name="AutoShape 44"/>
            <p:cNvSpPr>
              <a:spLocks noChangeArrowheads="1"/>
            </p:cNvSpPr>
            <p:nvPr/>
          </p:nvSpPr>
          <p:spPr bwMode="auto">
            <a:xfrm rot="1680000">
              <a:off x="6454775" y="3781425"/>
              <a:ext cx="53975" cy="92075"/>
            </a:xfrm>
            <a:prstGeom prst="roundRect">
              <a:avLst>
                <a:gd name="adj" fmla="val 2940"/>
              </a:avLst>
            </a:prstGeom>
            <a:solidFill>
              <a:srgbClr val="0066CC"/>
            </a:solidFill>
            <a:ln w="9525">
              <a:solidFill>
                <a:srgbClr val="0066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49" name="AutoShape 45"/>
            <p:cNvSpPr>
              <a:spLocks noChangeArrowheads="1"/>
            </p:cNvSpPr>
            <p:nvPr/>
          </p:nvSpPr>
          <p:spPr bwMode="auto">
            <a:xfrm rot="19860000">
              <a:off x="6164263" y="3784600"/>
              <a:ext cx="53975" cy="92075"/>
            </a:xfrm>
            <a:prstGeom prst="roundRect">
              <a:avLst>
                <a:gd name="adj" fmla="val 2940"/>
              </a:avLst>
            </a:prstGeom>
            <a:solidFill>
              <a:srgbClr val="0066CC"/>
            </a:solidFill>
            <a:ln w="9525">
              <a:solidFill>
                <a:srgbClr val="0066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50" name="Oval 46"/>
            <p:cNvSpPr>
              <a:spLocks/>
            </p:cNvSpPr>
            <p:nvPr/>
          </p:nvSpPr>
          <p:spPr bwMode="auto">
            <a:xfrm>
              <a:off x="6075363" y="3838575"/>
              <a:ext cx="522287" cy="541338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000000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51" name="Oval 47"/>
            <p:cNvSpPr>
              <a:spLocks/>
            </p:cNvSpPr>
            <p:nvPr/>
          </p:nvSpPr>
          <p:spPr bwMode="auto">
            <a:xfrm>
              <a:off x="5976938" y="3744913"/>
              <a:ext cx="719137" cy="746125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52" name="AutoShape 48"/>
            <p:cNvSpPr>
              <a:spLocks noChangeArrowheads="1"/>
            </p:cNvSpPr>
            <p:nvPr/>
          </p:nvSpPr>
          <p:spPr bwMode="auto">
            <a:xfrm>
              <a:off x="6691313" y="4071938"/>
              <a:ext cx="53975" cy="93662"/>
            </a:xfrm>
            <a:prstGeom prst="roundRect">
              <a:avLst>
                <a:gd name="adj" fmla="val 2940"/>
              </a:avLst>
            </a:prstGeom>
            <a:solidFill>
              <a:srgbClr val="FB6A4A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53" name="AutoShape 49"/>
            <p:cNvSpPr>
              <a:spLocks noChangeArrowheads="1"/>
            </p:cNvSpPr>
            <p:nvPr/>
          </p:nvSpPr>
          <p:spPr bwMode="auto">
            <a:xfrm>
              <a:off x="5927725" y="4070350"/>
              <a:ext cx="53975" cy="93663"/>
            </a:xfrm>
            <a:prstGeom prst="roundRect">
              <a:avLst>
                <a:gd name="adj" fmla="val 2940"/>
              </a:avLst>
            </a:prstGeom>
            <a:solidFill>
              <a:srgbClr val="FB6A4A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54" name="Line 50"/>
            <p:cNvSpPr>
              <a:spLocks noChangeShapeType="1"/>
            </p:cNvSpPr>
            <p:nvPr/>
          </p:nvSpPr>
          <p:spPr bwMode="auto">
            <a:xfrm>
              <a:off x="5391150" y="4071938"/>
              <a:ext cx="590550" cy="158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55" name="Line 51"/>
            <p:cNvSpPr>
              <a:spLocks noChangeShapeType="1"/>
            </p:cNvSpPr>
            <p:nvPr/>
          </p:nvSpPr>
          <p:spPr bwMode="auto">
            <a:xfrm>
              <a:off x="5399088" y="4160838"/>
              <a:ext cx="582612" cy="158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grpSp>
          <p:nvGrpSpPr>
            <p:cNvPr id="356" name="Group 52"/>
            <p:cNvGrpSpPr>
              <a:grpSpLocks/>
            </p:cNvGrpSpPr>
            <p:nvPr/>
          </p:nvGrpSpPr>
          <p:grpSpPr bwMode="auto">
            <a:xfrm>
              <a:off x="5270500" y="4024313"/>
              <a:ext cx="152400" cy="174625"/>
              <a:chOff x="3320" y="2535"/>
              <a:chExt cx="96" cy="110"/>
            </a:xfrm>
          </p:grpSpPr>
          <p:sp>
            <p:nvSpPr>
              <p:cNvPr id="448" name="Line 53"/>
              <p:cNvSpPr>
                <a:spLocks noChangeShapeType="1"/>
              </p:cNvSpPr>
              <p:nvPr/>
            </p:nvSpPr>
            <p:spPr bwMode="auto">
              <a:xfrm flipH="1">
                <a:off x="3319" y="2535"/>
                <a:ext cx="98" cy="110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49" name="Line 54"/>
              <p:cNvSpPr>
                <a:spLocks noChangeShapeType="1"/>
              </p:cNvSpPr>
              <p:nvPr/>
            </p:nvSpPr>
            <p:spPr bwMode="auto">
              <a:xfrm>
                <a:off x="3320" y="2535"/>
                <a:ext cx="96" cy="110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357" name="Group 55"/>
            <p:cNvGrpSpPr>
              <a:grpSpLocks/>
            </p:cNvGrpSpPr>
            <p:nvPr/>
          </p:nvGrpSpPr>
          <p:grpSpPr bwMode="auto">
            <a:xfrm>
              <a:off x="7439025" y="4032250"/>
              <a:ext cx="152400" cy="174625"/>
              <a:chOff x="4686" y="2540"/>
              <a:chExt cx="96" cy="110"/>
            </a:xfrm>
          </p:grpSpPr>
          <p:sp>
            <p:nvSpPr>
              <p:cNvPr id="446" name="Line 56"/>
              <p:cNvSpPr>
                <a:spLocks noChangeShapeType="1"/>
              </p:cNvSpPr>
              <p:nvPr/>
            </p:nvSpPr>
            <p:spPr bwMode="auto">
              <a:xfrm flipH="1">
                <a:off x="4685" y="2540"/>
                <a:ext cx="98" cy="110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47" name="Line 57"/>
              <p:cNvSpPr>
                <a:spLocks noChangeShapeType="1"/>
              </p:cNvSpPr>
              <p:nvPr/>
            </p:nvSpPr>
            <p:spPr bwMode="auto">
              <a:xfrm>
                <a:off x="4686" y="2540"/>
                <a:ext cx="96" cy="110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358" name="AutoShape 58"/>
            <p:cNvSpPr>
              <a:spLocks noChangeArrowheads="1"/>
            </p:cNvSpPr>
            <p:nvPr/>
          </p:nvSpPr>
          <p:spPr bwMode="auto">
            <a:xfrm>
              <a:off x="7231063" y="4071938"/>
              <a:ext cx="53975" cy="93662"/>
            </a:xfrm>
            <a:prstGeom prst="roundRect">
              <a:avLst>
                <a:gd name="adj" fmla="val 2940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59" name="Line 59"/>
            <p:cNvSpPr>
              <a:spLocks noChangeShapeType="1"/>
            </p:cNvSpPr>
            <p:nvPr/>
          </p:nvSpPr>
          <p:spPr bwMode="auto">
            <a:xfrm>
              <a:off x="7227888" y="4165600"/>
              <a:ext cx="244475" cy="158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60" name="AutoShape 60"/>
            <p:cNvSpPr>
              <a:spLocks noChangeArrowheads="1"/>
            </p:cNvSpPr>
            <p:nvPr/>
          </p:nvSpPr>
          <p:spPr bwMode="auto">
            <a:xfrm>
              <a:off x="7124700" y="4165600"/>
              <a:ext cx="101600" cy="69850"/>
            </a:xfrm>
            <a:prstGeom prst="roundRect">
              <a:avLst>
                <a:gd name="adj" fmla="val 2269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61" name="Line 61"/>
            <p:cNvSpPr>
              <a:spLocks noChangeShapeType="1"/>
            </p:cNvSpPr>
            <p:nvPr/>
          </p:nvSpPr>
          <p:spPr bwMode="auto">
            <a:xfrm>
              <a:off x="7227888" y="4165600"/>
              <a:ext cx="1587" cy="20002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62" name="Line 62"/>
            <p:cNvSpPr>
              <a:spLocks noChangeShapeType="1"/>
            </p:cNvSpPr>
            <p:nvPr/>
          </p:nvSpPr>
          <p:spPr bwMode="auto">
            <a:xfrm>
              <a:off x="7124700" y="4165600"/>
              <a:ext cx="1588" cy="20955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63" name="Text Box 63"/>
            <p:cNvSpPr txBox="1">
              <a:spLocks noChangeArrowheads="1"/>
            </p:cNvSpPr>
            <p:nvPr/>
          </p:nvSpPr>
          <p:spPr bwMode="auto">
            <a:xfrm>
              <a:off x="7159625" y="3770313"/>
              <a:ext cx="493713" cy="2587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945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  <a:ea typeface="SimSun" charset="0"/>
                  <a:cs typeface="SimSun" charset="0"/>
                </a:rPr>
                <a:t>Waste</a:t>
              </a:r>
            </a:p>
          </p:txBody>
        </p:sp>
        <p:sp>
          <p:nvSpPr>
            <p:cNvPr id="364" name="Text Box 64"/>
            <p:cNvSpPr txBox="1">
              <a:spLocks noChangeArrowheads="1"/>
            </p:cNvSpPr>
            <p:nvPr/>
          </p:nvSpPr>
          <p:spPr bwMode="auto">
            <a:xfrm>
              <a:off x="5207000" y="3743325"/>
              <a:ext cx="519113" cy="2587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945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1500" dirty="0">
                  <a:solidFill>
                    <a:srgbClr val="000000"/>
                  </a:solidFill>
                  <a:latin typeface="Times New Roman" pitchFamily="18" charset="0"/>
                  <a:ea typeface="SimSun" charset="0"/>
                  <a:cs typeface="SimSun" charset="0"/>
                </a:rPr>
                <a:t>Input</a:t>
              </a:r>
            </a:p>
          </p:txBody>
        </p:sp>
        <p:sp>
          <p:nvSpPr>
            <p:cNvPr id="365" name="Freeform 65"/>
            <p:cNvSpPr>
              <a:spLocks/>
            </p:cNvSpPr>
            <p:nvPr/>
          </p:nvSpPr>
          <p:spPr bwMode="auto">
            <a:xfrm>
              <a:off x="6292850" y="4149725"/>
              <a:ext cx="238125" cy="155575"/>
            </a:xfrm>
            <a:custGeom>
              <a:avLst/>
              <a:gdLst/>
              <a:ahLst/>
              <a:cxnLst>
                <a:cxn ang="0">
                  <a:pos x="660" y="0"/>
                </a:cxn>
                <a:cxn ang="0">
                  <a:pos x="0" y="432"/>
                </a:cxn>
              </a:cxnLst>
              <a:rect l="0" t="0" r="r" b="b"/>
              <a:pathLst>
                <a:path w="661" h="433">
                  <a:moveTo>
                    <a:pt x="660" y="0"/>
                  </a:moveTo>
                  <a:cubicBezTo>
                    <a:pt x="504" y="432"/>
                    <a:pt x="0" y="432"/>
                    <a:pt x="0" y="432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66" name="AutoShape 66"/>
            <p:cNvSpPr>
              <a:spLocks noChangeArrowheads="1"/>
            </p:cNvSpPr>
            <p:nvPr/>
          </p:nvSpPr>
          <p:spPr bwMode="auto">
            <a:xfrm>
              <a:off x="7069138" y="4071938"/>
              <a:ext cx="53975" cy="93662"/>
            </a:xfrm>
            <a:prstGeom prst="roundRect">
              <a:avLst>
                <a:gd name="adj" fmla="val 2940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67" name="Line 67"/>
            <p:cNvSpPr>
              <a:spLocks noChangeShapeType="1"/>
            </p:cNvSpPr>
            <p:nvPr/>
          </p:nvSpPr>
          <p:spPr bwMode="auto">
            <a:xfrm>
              <a:off x="6691313" y="4165600"/>
              <a:ext cx="433387" cy="158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68" name="Line 68"/>
            <p:cNvSpPr>
              <a:spLocks noChangeShapeType="1"/>
            </p:cNvSpPr>
            <p:nvPr/>
          </p:nvSpPr>
          <p:spPr bwMode="auto">
            <a:xfrm>
              <a:off x="6691313" y="4071938"/>
              <a:ext cx="785812" cy="158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69" name="Line 69"/>
            <p:cNvSpPr>
              <a:spLocks noChangeShapeType="1"/>
            </p:cNvSpPr>
            <p:nvPr/>
          </p:nvSpPr>
          <p:spPr bwMode="auto">
            <a:xfrm>
              <a:off x="7124700" y="4375150"/>
              <a:ext cx="1588" cy="17780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70" name="Line 70"/>
            <p:cNvSpPr>
              <a:spLocks noChangeShapeType="1"/>
            </p:cNvSpPr>
            <p:nvPr/>
          </p:nvSpPr>
          <p:spPr bwMode="auto">
            <a:xfrm>
              <a:off x="7227888" y="4370388"/>
              <a:ext cx="1587" cy="17780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71" name="Freeform 71"/>
            <p:cNvSpPr>
              <a:spLocks/>
            </p:cNvSpPr>
            <p:nvPr/>
          </p:nvSpPr>
          <p:spPr bwMode="auto">
            <a:xfrm>
              <a:off x="6146800" y="3897313"/>
              <a:ext cx="247650" cy="176212"/>
            </a:xfrm>
            <a:custGeom>
              <a:avLst/>
              <a:gdLst/>
              <a:ahLst/>
              <a:cxnLst>
                <a:cxn ang="0">
                  <a:pos x="0" y="490"/>
                </a:cxn>
                <a:cxn ang="0">
                  <a:pos x="686" y="0"/>
                </a:cxn>
              </a:cxnLst>
              <a:rect l="0" t="0" r="r" b="b"/>
              <a:pathLst>
                <a:path w="687" h="491">
                  <a:moveTo>
                    <a:pt x="0" y="490"/>
                  </a:moveTo>
                  <a:cubicBezTo>
                    <a:pt x="163" y="0"/>
                    <a:pt x="686" y="0"/>
                    <a:pt x="686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72" name="AutoShape 72"/>
            <p:cNvSpPr>
              <a:spLocks/>
            </p:cNvSpPr>
            <p:nvPr/>
          </p:nvSpPr>
          <p:spPr bwMode="auto">
            <a:xfrm>
              <a:off x="6538913" y="5529263"/>
              <a:ext cx="139700" cy="57150"/>
            </a:xfrm>
            <a:prstGeom prst="parallelogram">
              <a:avLst>
                <a:gd name="adj" fmla="val 18729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73" name="AutoShape 73"/>
            <p:cNvSpPr>
              <a:spLocks/>
            </p:cNvSpPr>
            <p:nvPr/>
          </p:nvSpPr>
          <p:spPr bwMode="auto">
            <a:xfrm flipH="1">
              <a:off x="5954713" y="5527675"/>
              <a:ext cx="141287" cy="57150"/>
            </a:xfrm>
            <a:prstGeom prst="parallelogram">
              <a:avLst>
                <a:gd name="adj" fmla="val 18942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74" name="AutoShape 74"/>
            <p:cNvSpPr>
              <a:spLocks/>
            </p:cNvSpPr>
            <p:nvPr/>
          </p:nvSpPr>
          <p:spPr bwMode="auto">
            <a:xfrm flipH="1">
              <a:off x="6530975" y="5384800"/>
              <a:ext cx="141288" cy="57150"/>
            </a:xfrm>
            <a:prstGeom prst="parallelogram">
              <a:avLst>
                <a:gd name="adj" fmla="val 18942"/>
              </a:avLst>
            </a:prstGeom>
            <a:solidFill>
              <a:srgbClr val="FB6A4A"/>
            </a:solidFill>
            <a:ln w="9525">
              <a:solidFill>
                <a:srgbClr val="FB6A4A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75" name="AutoShape 75"/>
            <p:cNvSpPr>
              <a:spLocks/>
            </p:cNvSpPr>
            <p:nvPr/>
          </p:nvSpPr>
          <p:spPr bwMode="auto">
            <a:xfrm>
              <a:off x="5964238" y="5384800"/>
              <a:ext cx="139700" cy="57150"/>
            </a:xfrm>
            <a:prstGeom prst="parallelogram">
              <a:avLst>
                <a:gd name="adj" fmla="val 18729"/>
              </a:avLst>
            </a:prstGeom>
            <a:solidFill>
              <a:srgbClr val="FB6A4A"/>
            </a:solidFill>
            <a:ln w="9525">
              <a:solidFill>
                <a:srgbClr val="FB6A4A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76" name="AutoShape 76"/>
            <p:cNvSpPr>
              <a:spLocks noChangeArrowheads="1"/>
            </p:cNvSpPr>
            <p:nvPr/>
          </p:nvSpPr>
          <p:spPr bwMode="auto">
            <a:xfrm>
              <a:off x="6294438" y="5113338"/>
              <a:ext cx="53975" cy="93662"/>
            </a:xfrm>
            <a:prstGeom prst="roundRect">
              <a:avLst>
                <a:gd name="adj" fmla="val 2940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77" name="AutoShape 77"/>
            <p:cNvSpPr>
              <a:spLocks noChangeArrowheads="1"/>
            </p:cNvSpPr>
            <p:nvPr/>
          </p:nvSpPr>
          <p:spPr bwMode="auto">
            <a:xfrm rot="1680000">
              <a:off x="6438900" y="5149850"/>
              <a:ext cx="53975" cy="92075"/>
            </a:xfrm>
            <a:prstGeom prst="roundRect">
              <a:avLst>
                <a:gd name="adj" fmla="val 2940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78" name="AutoShape 78"/>
            <p:cNvSpPr>
              <a:spLocks noChangeArrowheads="1"/>
            </p:cNvSpPr>
            <p:nvPr/>
          </p:nvSpPr>
          <p:spPr bwMode="auto">
            <a:xfrm rot="19860000">
              <a:off x="6148388" y="5151438"/>
              <a:ext cx="53975" cy="92075"/>
            </a:xfrm>
            <a:prstGeom prst="roundRect">
              <a:avLst>
                <a:gd name="adj" fmla="val 2940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79" name="Oval 79"/>
            <p:cNvSpPr>
              <a:spLocks/>
            </p:cNvSpPr>
            <p:nvPr/>
          </p:nvSpPr>
          <p:spPr bwMode="auto">
            <a:xfrm>
              <a:off x="6059488" y="5205413"/>
              <a:ext cx="522287" cy="541337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000000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80" name="Oval 80"/>
            <p:cNvSpPr>
              <a:spLocks/>
            </p:cNvSpPr>
            <p:nvPr/>
          </p:nvSpPr>
          <p:spPr bwMode="auto">
            <a:xfrm>
              <a:off x="5961063" y="5113338"/>
              <a:ext cx="719137" cy="746125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81" name="AutoShape 81"/>
            <p:cNvSpPr>
              <a:spLocks noChangeArrowheads="1"/>
            </p:cNvSpPr>
            <p:nvPr/>
          </p:nvSpPr>
          <p:spPr bwMode="auto">
            <a:xfrm>
              <a:off x="6675438" y="5440363"/>
              <a:ext cx="53975" cy="93662"/>
            </a:xfrm>
            <a:prstGeom prst="roundRect">
              <a:avLst>
                <a:gd name="adj" fmla="val 2940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82" name="AutoShape 82"/>
            <p:cNvSpPr>
              <a:spLocks noChangeArrowheads="1"/>
            </p:cNvSpPr>
            <p:nvPr/>
          </p:nvSpPr>
          <p:spPr bwMode="auto">
            <a:xfrm>
              <a:off x="5911850" y="5437188"/>
              <a:ext cx="53975" cy="93662"/>
            </a:xfrm>
            <a:prstGeom prst="roundRect">
              <a:avLst>
                <a:gd name="adj" fmla="val 2940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83" name="Line 83"/>
            <p:cNvSpPr>
              <a:spLocks noChangeShapeType="1"/>
            </p:cNvSpPr>
            <p:nvPr/>
          </p:nvSpPr>
          <p:spPr bwMode="auto">
            <a:xfrm>
              <a:off x="5375275" y="5438775"/>
              <a:ext cx="590550" cy="158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84" name="Line 84"/>
            <p:cNvSpPr>
              <a:spLocks noChangeShapeType="1"/>
            </p:cNvSpPr>
            <p:nvPr/>
          </p:nvSpPr>
          <p:spPr bwMode="auto">
            <a:xfrm>
              <a:off x="5383213" y="5527675"/>
              <a:ext cx="582612" cy="158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grpSp>
          <p:nvGrpSpPr>
            <p:cNvPr id="385" name="Group 85"/>
            <p:cNvGrpSpPr>
              <a:grpSpLocks/>
            </p:cNvGrpSpPr>
            <p:nvPr/>
          </p:nvGrpSpPr>
          <p:grpSpPr bwMode="auto">
            <a:xfrm>
              <a:off x="5254625" y="5391150"/>
              <a:ext cx="152400" cy="174625"/>
              <a:chOff x="3310" y="3396"/>
              <a:chExt cx="96" cy="110"/>
            </a:xfrm>
          </p:grpSpPr>
          <p:sp>
            <p:nvSpPr>
              <p:cNvPr id="444" name="Line 86"/>
              <p:cNvSpPr>
                <a:spLocks noChangeShapeType="1"/>
              </p:cNvSpPr>
              <p:nvPr/>
            </p:nvSpPr>
            <p:spPr bwMode="auto">
              <a:xfrm flipH="1">
                <a:off x="3309" y="3396"/>
                <a:ext cx="98" cy="110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45" name="Line 87"/>
              <p:cNvSpPr>
                <a:spLocks noChangeShapeType="1"/>
              </p:cNvSpPr>
              <p:nvPr/>
            </p:nvSpPr>
            <p:spPr bwMode="auto">
              <a:xfrm>
                <a:off x="3310" y="3396"/>
                <a:ext cx="96" cy="110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386" name="Group 88"/>
            <p:cNvGrpSpPr>
              <a:grpSpLocks/>
            </p:cNvGrpSpPr>
            <p:nvPr/>
          </p:nvGrpSpPr>
          <p:grpSpPr bwMode="auto">
            <a:xfrm>
              <a:off x="7423150" y="5399088"/>
              <a:ext cx="152400" cy="174625"/>
              <a:chOff x="4676" y="3401"/>
              <a:chExt cx="96" cy="110"/>
            </a:xfrm>
          </p:grpSpPr>
          <p:sp>
            <p:nvSpPr>
              <p:cNvPr id="442" name="Line 89"/>
              <p:cNvSpPr>
                <a:spLocks noChangeShapeType="1"/>
              </p:cNvSpPr>
              <p:nvPr/>
            </p:nvSpPr>
            <p:spPr bwMode="auto">
              <a:xfrm flipH="1">
                <a:off x="4675" y="3401"/>
                <a:ext cx="98" cy="110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43" name="Line 90"/>
              <p:cNvSpPr>
                <a:spLocks noChangeShapeType="1"/>
              </p:cNvSpPr>
              <p:nvPr/>
            </p:nvSpPr>
            <p:spPr bwMode="auto">
              <a:xfrm>
                <a:off x="4676" y="3401"/>
                <a:ext cx="96" cy="110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387" name="AutoShape 91"/>
            <p:cNvSpPr>
              <a:spLocks noChangeArrowheads="1"/>
            </p:cNvSpPr>
            <p:nvPr/>
          </p:nvSpPr>
          <p:spPr bwMode="auto">
            <a:xfrm>
              <a:off x="7215188" y="5440363"/>
              <a:ext cx="53975" cy="93662"/>
            </a:xfrm>
            <a:prstGeom prst="roundRect">
              <a:avLst>
                <a:gd name="adj" fmla="val 2940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88" name="Line 92"/>
            <p:cNvSpPr>
              <a:spLocks noChangeShapeType="1"/>
            </p:cNvSpPr>
            <p:nvPr/>
          </p:nvSpPr>
          <p:spPr bwMode="auto">
            <a:xfrm>
              <a:off x="7212013" y="5532438"/>
              <a:ext cx="244475" cy="158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89" name="AutoShape 93"/>
            <p:cNvSpPr>
              <a:spLocks noChangeArrowheads="1"/>
            </p:cNvSpPr>
            <p:nvPr/>
          </p:nvSpPr>
          <p:spPr bwMode="auto">
            <a:xfrm>
              <a:off x="7108825" y="5532438"/>
              <a:ext cx="101600" cy="69850"/>
            </a:xfrm>
            <a:prstGeom prst="roundRect">
              <a:avLst>
                <a:gd name="adj" fmla="val 2269"/>
              </a:avLst>
            </a:prstGeom>
            <a:solidFill>
              <a:srgbClr val="FB6A4A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90" name="Line 94"/>
            <p:cNvSpPr>
              <a:spLocks noChangeShapeType="1"/>
            </p:cNvSpPr>
            <p:nvPr/>
          </p:nvSpPr>
          <p:spPr bwMode="auto">
            <a:xfrm>
              <a:off x="7212013" y="5532438"/>
              <a:ext cx="1587" cy="20002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91" name="Line 95"/>
            <p:cNvSpPr>
              <a:spLocks noChangeShapeType="1"/>
            </p:cNvSpPr>
            <p:nvPr/>
          </p:nvSpPr>
          <p:spPr bwMode="auto">
            <a:xfrm>
              <a:off x="7110413" y="5532438"/>
              <a:ext cx="1587" cy="20955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92" name="Text Box 96"/>
            <p:cNvSpPr txBox="1">
              <a:spLocks noChangeArrowheads="1"/>
            </p:cNvSpPr>
            <p:nvPr/>
          </p:nvSpPr>
          <p:spPr bwMode="auto">
            <a:xfrm>
              <a:off x="7143750" y="5137150"/>
              <a:ext cx="493713" cy="2587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945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  <a:ea typeface="SimSun" charset="0"/>
                  <a:cs typeface="SimSun" charset="0"/>
                </a:rPr>
                <a:t>Waste</a:t>
              </a:r>
            </a:p>
          </p:txBody>
        </p:sp>
        <p:sp>
          <p:nvSpPr>
            <p:cNvPr id="393" name="Text Box 97"/>
            <p:cNvSpPr txBox="1">
              <a:spLocks noChangeArrowheads="1"/>
            </p:cNvSpPr>
            <p:nvPr/>
          </p:nvSpPr>
          <p:spPr bwMode="auto">
            <a:xfrm>
              <a:off x="5191125" y="5110163"/>
              <a:ext cx="519113" cy="2587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945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1500" dirty="0">
                  <a:solidFill>
                    <a:srgbClr val="000000"/>
                  </a:solidFill>
                  <a:latin typeface="Times New Roman" pitchFamily="18" charset="0"/>
                  <a:ea typeface="SimSun" charset="0"/>
                  <a:cs typeface="SimSun" charset="0"/>
                </a:rPr>
                <a:t>Input</a:t>
              </a:r>
            </a:p>
          </p:txBody>
        </p:sp>
        <p:sp>
          <p:nvSpPr>
            <p:cNvPr id="394" name="Line 98"/>
            <p:cNvSpPr>
              <a:spLocks noChangeShapeType="1"/>
            </p:cNvSpPr>
            <p:nvPr/>
          </p:nvSpPr>
          <p:spPr bwMode="auto">
            <a:xfrm>
              <a:off x="6745288" y="5610225"/>
              <a:ext cx="239712" cy="158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95" name="Freeform 99"/>
            <p:cNvSpPr>
              <a:spLocks/>
            </p:cNvSpPr>
            <p:nvPr/>
          </p:nvSpPr>
          <p:spPr bwMode="auto">
            <a:xfrm>
              <a:off x="6143625" y="5524500"/>
              <a:ext cx="258763" cy="1555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18" y="432"/>
                </a:cxn>
              </a:cxnLst>
              <a:rect l="0" t="0" r="r" b="b"/>
              <a:pathLst>
                <a:path w="719" h="433">
                  <a:moveTo>
                    <a:pt x="0" y="0"/>
                  </a:moveTo>
                  <a:cubicBezTo>
                    <a:pt x="170" y="432"/>
                    <a:pt x="718" y="432"/>
                    <a:pt x="718" y="432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96" name="AutoShape 100"/>
            <p:cNvSpPr>
              <a:spLocks noChangeArrowheads="1"/>
            </p:cNvSpPr>
            <p:nvPr/>
          </p:nvSpPr>
          <p:spPr bwMode="auto">
            <a:xfrm>
              <a:off x="7053263" y="5440363"/>
              <a:ext cx="53975" cy="93662"/>
            </a:xfrm>
            <a:prstGeom prst="roundRect">
              <a:avLst>
                <a:gd name="adj" fmla="val 2940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397" name="Line 101"/>
            <p:cNvSpPr>
              <a:spLocks noChangeShapeType="1"/>
            </p:cNvSpPr>
            <p:nvPr/>
          </p:nvSpPr>
          <p:spPr bwMode="auto">
            <a:xfrm>
              <a:off x="6675438" y="5532438"/>
              <a:ext cx="433387" cy="158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98" name="Line 102"/>
            <p:cNvSpPr>
              <a:spLocks noChangeShapeType="1"/>
            </p:cNvSpPr>
            <p:nvPr/>
          </p:nvSpPr>
          <p:spPr bwMode="auto">
            <a:xfrm>
              <a:off x="6675438" y="5440363"/>
              <a:ext cx="785812" cy="158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99" name="Line 103"/>
            <p:cNvSpPr>
              <a:spLocks noChangeShapeType="1"/>
            </p:cNvSpPr>
            <p:nvPr/>
          </p:nvSpPr>
          <p:spPr bwMode="auto">
            <a:xfrm>
              <a:off x="7110413" y="5741988"/>
              <a:ext cx="1587" cy="17780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00" name="Line 104"/>
            <p:cNvSpPr>
              <a:spLocks noChangeShapeType="1"/>
            </p:cNvSpPr>
            <p:nvPr/>
          </p:nvSpPr>
          <p:spPr bwMode="auto">
            <a:xfrm>
              <a:off x="7212013" y="5738813"/>
              <a:ext cx="1587" cy="17780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01" name="AutoShape 105"/>
            <p:cNvSpPr>
              <a:spLocks/>
            </p:cNvSpPr>
            <p:nvPr/>
          </p:nvSpPr>
          <p:spPr bwMode="auto">
            <a:xfrm>
              <a:off x="3910013" y="5494338"/>
              <a:ext cx="139700" cy="57150"/>
            </a:xfrm>
            <a:prstGeom prst="parallelogram">
              <a:avLst>
                <a:gd name="adj" fmla="val 18729"/>
              </a:avLst>
            </a:prstGeom>
            <a:solidFill>
              <a:srgbClr val="DE2D26"/>
            </a:solidFill>
            <a:ln w="9525">
              <a:solidFill>
                <a:srgbClr val="FB6A4A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402" name="AutoShape 106"/>
            <p:cNvSpPr>
              <a:spLocks/>
            </p:cNvSpPr>
            <p:nvPr/>
          </p:nvSpPr>
          <p:spPr bwMode="auto">
            <a:xfrm flipH="1">
              <a:off x="3327400" y="5491163"/>
              <a:ext cx="141288" cy="57150"/>
            </a:xfrm>
            <a:prstGeom prst="parallelogram">
              <a:avLst>
                <a:gd name="adj" fmla="val 18942"/>
              </a:avLst>
            </a:prstGeom>
            <a:solidFill>
              <a:srgbClr val="DE2D26"/>
            </a:solidFill>
            <a:ln w="9525">
              <a:solidFill>
                <a:srgbClr val="FB6A4A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403" name="AutoShape 107"/>
            <p:cNvSpPr>
              <a:spLocks/>
            </p:cNvSpPr>
            <p:nvPr/>
          </p:nvSpPr>
          <p:spPr bwMode="auto">
            <a:xfrm flipH="1">
              <a:off x="3902075" y="5349875"/>
              <a:ext cx="141288" cy="57150"/>
            </a:xfrm>
            <a:prstGeom prst="parallelogram">
              <a:avLst>
                <a:gd name="adj" fmla="val 18942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404" name="AutoShape 108"/>
            <p:cNvSpPr>
              <a:spLocks/>
            </p:cNvSpPr>
            <p:nvPr/>
          </p:nvSpPr>
          <p:spPr bwMode="auto">
            <a:xfrm>
              <a:off x="3335338" y="5348288"/>
              <a:ext cx="139700" cy="57150"/>
            </a:xfrm>
            <a:prstGeom prst="parallelogram">
              <a:avLst>
                <a:gd name="adj" fmla="val 18729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405" name="AutoShape 109"/>
            <p:cNvSpPr>
              <a:spLocks noChangeArrowheads="1"/>
            </p:cNvSpPr>
            <p:nvPr/>
          </p:nvSpPr>
          <p:spPr bwMode="auto">
            <a:xfrm>
              <a:off x="3665538" y="5076825"/>
              <a:ext cx="53975" cy="93663"/>
            </a:xfrm>
            <a:prstGeom prst="roundRect">
              <a:avLst>
                <a:gd name="adj" fmla="val 2940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406" name="AutoShape 110"/>
            <p:cNvSpPr>
              <a:spLocks noChangeArrowheads="1"/>
            </p:cNvSpPr>
            <p:nvPr/>
          </p:nvSpPr>
          <p:spPr bwMode="auto">
            <a:xfrm rot="1680000">
              <a:off x="3811588" y="5113338"/>
              <a:ext cx="53975" cy="92075"/>
            </a:xfrm>
            <a:prstGeom prst="roundRect">
              <a:avLst>
                <a:gd name="adj" fmla="val 2940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407" name="AutoShape 111"/>
            <p:cNvSpPr>
              <a:spLocks noChangeArrowheads="1"/>
            </p:cNvSpPr>
            <p:nvPr/>
          </p:nvSpPr>
          <p:spPr bwMode="auto">
            <a:xfrm rot="19860000">
              <a:off x="3519488" y="5116513"/>
              <a:ext cx="53975" cy="92075"/>
            </a:xfrm>
            <a:prstGeom prst="roundRect">
              <a:avLst>
                <a:gd name="adj" fmla="val 2940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408" name="Oval 112"/>
            <p:cNvSpPr>
              <a:spLocks/>
            </p:cNvSpPr>
            <p:nvPr/>
          </p:nvSpPr>
          <p:spPr bwMode="auto">
            <a:xfrm>
              <a:off x="3432175" y="5170488"/>
              <a:ext cx="522288" cy="541337"/>
            </a:xfrm>
            <a:prstGeom prst="ellipse">
              <a:avLst/>
            </a:prstGeom>
            <a:solidFill>
              <a:srgbClr val="FFFFFF"/>
            </a:solidFill>
            <a:ln w="9000">
              <a:solidFill>
                <a:srgbClr val="000000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409" name="Oval 113"/>
            <p:cNvSpPr>
              <a:spLocks/>
            </p:cNvSpPr>
            <p:nvPr/>
          </p:nvSpPr>
          <p:spPr bwMode="auto">
            <a:xfrm>
              <a:off x="3332163" y="5076825"/>
              <a:ext cx="719137" cy="746125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410" name="AutoShape 114"/>
            <p:cNvSpPr>
              <a:spLocks noChangeArrowheads="1"/>
            </p:cNvSpPr>
            <p:nvPr/>
          </p:nvSpPr>
          <p:spPr bwMode="auto">
            <a:xfrm>
              <a:off x="4048125" y="5403850"/>
              <a:ext cx="53975" cy="93663"/>
            </a:xfrm>
            <a:prstGeom prst="roundRect">
              <a:avLst>
                <a:gd name="adj" fmla="val 2940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411" name="AutoShape 115"/>
            <p:cNvSpPr>
              <a:spLocks noChangeArrowheads="1"/>
            </p:cNvSpPr>
            <p:nvPr/>
          </p:nvSpPr>
          <p:spPr bwMode="auto">
            <a:xfrm>
              <a:off x="3284538" y="5402263"/>
              <a:ext cx="53975" cy="93662"/>
            </a:xfrm>
            <a:prstGeom prst="roundRect">
              <a:avLst>
                <a:gd name="adj" fmla="val 2940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412" name="Line 116"/>
            <p:cNvSpPr>
              <a:spLocks noChangeShapeType="1"/>
            </p:cNvSpPr>
            <p:nvPr/>
          </p:nvSpPr>
          <p:spPr bwMode="auto">
            <a:xfrm>
              <a:off x="2747963" y="5403850"/>
              <a:ext cx="590550" cy="158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13" name="Line 117"/>
            <p:cNvSpPr>
              <a:spLocks noChangeShapeType="1"/>
            </p:cNvSpPr>
            <p:nvPr/>
          </p:nvSpPr>
          <p:spPr bwMode="auto">
            <a:xfrm>
              <a:off x="2754313" y="5491163"/>
              <a:ext cx="582612" cy="158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grpSp>
          <p:nvGrpSpPr>
            <p:cNvPr id="414" name="Group 118"/>
            <p:cNvGrpSpPr>
              <a:grpSpLocks/>
            </p:cNvGrpSpPr>
            <p:nvPr/>
          </p:nvGrpSpPr>
          <p:grpSpPr bwMode="auto">
            <a:xfrm>
              <a:off x="2627313" y="5354638"/>
              <a:ext cx="152400" cy="174625"/>
              <a:chOff x="1655" y="3373"/>
              <a:chExt cx="96" cy="110"/>
            </a:xfrm>
          </p:grpSpPr>
          <p:sp>
            <p:nvSpPr>
              <p:cNvPr id="440" name="Line 119"/>
              <p:cNvSpPr>
                <a:spLocks noChangeShapeType="1"/>
              </p:cNvSpPr>
              <p:nvPr/>
            </p:nvSpPr>
            <p:spPr bwMode="auto">
              <a:xfrm flipH="1">
                <a:off x="1653" y="3373"/>
                <a:ext cx="98" cy="110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41" name="Line 120"/>
              <p:cNvSpPr>
                <a:spLocks noChangeShapeType="1"/>
              </p:cNvSpPr>
              <p:nvPr/>
            </p:nvSpPr>
            <p:spPr bwMode="auto">
              <a:xfrm>
                <a:off x="1655" y="3373"/>
                <a:ext cx="96" cy="110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415" name="Group 121"/>
            <p:cNvGrpSpPr>
              <a:grpSpLocks/>
            </p:cNvGrpSpPr>
            <p:nvPr/>
          </p:nvGrpSpPr>
          <p:grpSpPr bwMode="auto">
            <a:xfrm>
              <a:off x="4795838" y="5362575"/>
              <a:ext cx="152400" cy="174625"/>
              <a:chOff x="3021" y="3378"/>
              <a:chExt cx="96" cy="110"/>
            </a:xfrm>
          </p:grpSpPr>
          <p:sp>
            <p:nvSpPr>
              <p:cNvPr id="438" name="Line 122"/>
              <p:cNvSpPr>
                <a:spLocks noChangeShapeType="1"/>
              </p:cNvSpPr>
              <p:nvPr/>
            </p:nvSpPr>
            <p:spPr bwMode="auto">
              <a:xfrm flipH="1">
                <a:off x="3020" y="3378"/>
                <a:ext cx="98" cy="110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39" name="Line 123"/>
              <p:cNvSpPr>
                <a:spLocks noChangeShapeType="1"/>
              </p:cNvSpPr>
              <p:nvPr/>
            </p:nvSpPr>
            <p:spPr bwMode="auto">
              <a:xfrm>
                <a:off x="3021" y="3378"/>
                <a:ext cx="96" cy="110"/>
              </a:xfrm>
              <a:prstGeom prst="line">
                <a:avLst/>
              </a:prstGeom>
              <a:noFill/>
              <a:ln w="180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416" name="AutoShape 124"/>
            <p:cNvSpPr>
              <a:spLocks noChangeArrowheads="1"/>
            </p:cNvSpPr>
            <p:nvPr/>
          </p:nvSpPr>
          <p:spPr bwMode="auto">
            <a:xfrm>
              <a:off x="4587875" y="5403850"/>
              <a:ext cx="53975" cy="93663"/>
            </a:xfrm>
            <a:prstGeom prst="roundRect">
              <a:avLst>
                <a:gd name="adj" fmla="val 2940"/>
              </a:avLst>
            </a:prstGeom>
            <a:solidFill>
              <a:srgbClr val="DE2D26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417" name="Line 125"/>
            <p:cNvSpPr>
              <a:spLocks noChangeShapeType="1"/>
            </p:cNvSpPr>
            <p:nvPr/>
          </p:nvSpPr>
          <p:spPr bwMode="auto">
            <a:xfrm>
              <a:off x="4583113" y="5497513"/>
              <a:ext cx="244475" cy="158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18" name="AutoShape 126"/>
            <p:cNvSpPr>
              <a:spLocks noChangeArrowheads="1"/>
            </p:cNvSpPr>
            <p:nvPr/>
          </p:nvSpPr>
          <p:spPr bwMode="auto">
            <a:xfrm>
              <a:off x="4481513" y="5495925"/>
              <a:ext cx="101600" cy="69850"/>
            </a:xfrm>
            <a:prstGeom prst="roundRect">
              <a:avLst>
                <a:gd name="adj" fmla="val 2269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419" name="Line 127"/>
            <p:cNvSpPr>
              <a:spLocks noChangeShapeType="1"/>
            </p:cNvSpPr>
            <p:nvPr/>
          </p:nvSpPr>
          <p:spPr bwMode="auto">
            <a:xfrm>
              <a:off x="4583113" y="5495925"/>
              <a:ext cx="1587" cy="20002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20" name="Line 128"/>
            <p:cNvSpPr>
              <a:spLocks noChangeShapeType="1"/>
            </p:cNvSpPr>
            <p:nvPr/>
          </p:nvSpPr>
          <p:spPr bwMode="auto">
            <a:xfrm>
              <a:off x="4481513" y="5495925"/>
              <a:ext cx="1587" cy="20955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21" name="Text Box 129"/>
            <p:cNvSpPr txBox="1">
              <a:spLocks noChangeArrowheads="1"/>
            </p:cNvSpPr>
            <p:nvPr/>
          </p:nvSpPr>
          <p:spPr bwMode="auto">
            <a:xfrm>
              <a:off x="4516438" y="5100638"/>
              <a:ext cx="493712" cy="2587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945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  <a:ea typeface="SimSun" charset="0"/>
                  <a:cs typeface="SimSun" charset="0"/>
                </a:rPr>
                <a:t>Waste</a:t>
              </a:r>
            </a:p>
          </p:txBody>
        </p:sp>
        <p:sp>
          <p:nvSpPr>
            <p:cNvPr id="422" name="Text Box 130"/>
            <p:cNvSpPr txBox="1">
              <a:spLocks noChangeArrowheads="1"/>
            </p:cNvSpPr>
            <p:nvPr/>
          </p:nvSpPr>
          <p:spPr bwMode="auto">
            <a:xfrm>
              <a:off x="2563813" y="5073650"/>
              <a:ext cx="519112" cy="2587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945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  <a:ea typeface="SimSun" charset="0"/>
                  <a:cs typeface="SimSun" charset="0"/>
                </a:rPr>
                <a:t>Input</a:t>
              </a:r>
            </a:p>
          </p:txBody>
        </p:sp>
        <p:sp>
          <p:nvSpPr>
            <p:cNvPr id="423" name="Line 131"/>
            <p:cNvSpPr>
              <a:spLocks noChangeShapeType="1"/>
            </p:cNvSpPr>
            <p:nvPr/>
          </p:nvSpPr>
          <p:spPr bwMode="auto">
            <a:xfrm>
              <a:off x="4117975" y="5321300"/>
              <a:ext cx="239713" cy="158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24" name="AutoShape 132"/>
            <p:cNvSpPr>
              <a:spLocks noChangeArrowheads="1"/>
            </p:cNvSpPr>
            <p:nvPr/>
          </p:nvSpPr>
          <p:spPr bwMode="auto">
            <a:xfrm>
              <a:off x="4425950" y="5403850"/>
              <a:ext cx="53975" cy="93663"/>
            </a:xfrm>
            <a:prstGeom prst="roundRect">
              <a:avLst>
                <a:gd name="adj" fmla="val 2940"/>
              </a:avLst>
            </a:prstGeom>
            <a:solidFill>
              <a:srgbClr val="FFFFFF"/>
            </a:solidFill>
            <a:ln w="9525">
              <a:solidFill>
                <a:srgbClr val="FB6A4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425" name="Line 133"/>
            <p:cNvSpPr>
              <a:spLocks noChangeShapeType="1"/>
            </p:cNvSpPr>
            <p:nvPr/>
          </p:nvSpPr>
          <p:spPr bwMode="auto">
            <a:xfrm>
              <a:off x="4048125" y="5495925"/>
              <a:ext cx="433388" cy="158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26" name="Line 134"/>
            <p:cNvSpPr>
              <a:spLocks noChangeShapeType="1"/>
            </p:cNvSpPr>
            <p:nvPr/>
          </p:nvSpPr>
          <p:spPr bwMode="auto">
            <a:xfrm>
              <a:off x="4048125" y="5403850"/>
              <a:ext cx="785813" cy="158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27" name="Line 135"/>
            <p:cNvSpPr>
              <a:spLocks noChangeShapeType="1"/>
            </p:cNvSpPr>
            <p:nvPr/>
          </p:nvSpPr>
          <p:spPr bwMode="auto">
            <a:xfrm>
              <a:off x="4481513" y="5705475"/>
              <a:ext cx="1587" cy="17780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28" name="Line 136"/>
            <p:cNvSpPr>
              <a:spLocks noChangeShapeType="1"/>
            </p:cNvSpPr>
            <p:nvPr/>
          </p:nvSpPr>
          <p:spPr bwMode="auto">
            <a:xfrm>
              <a:off x="4583113" y="5702300"/>
              <a:ext cx="1587" cy="17780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29" name="Line 137"/>
            <p:cNvSpPr>
              <a:spLocks noChangeShapeType="1"/>
            </p:cNvSpPr>
            <p:nvPr/>
          </p:nvSpPr>
          <p:spPr bwMode="auto">
            <a:xfrm>
              <a:off x="7292975" y="5621338"/>
              <a:ext cx="239713" cy="158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30" name="Freeform 138"/>
            <p:cNvSpPr>
              <a:spLocks/>
            </p:cNvSpPr>
            <p:nvPr/>
          </p:nvSpPr>
          <p:spPr bwMode="auto">
            <a:xfrm>
              <a:off x="3502025" y="5229225"/>
              <a:ext cx="247650" cy="176213"/>
            </a:xfrm>
            <a:custGeom>
              <a:avLst/>
              <a:gdLst/>
              <a:ahLst/>
              <a:cxnLst>
                <a:cxn ang="0">
                  <a:pos x="0" y="490"/>
                </a:cxn>
                <a:cxn ang="0">
                  <a:pos x="686" y="0"/>
                </a:cxn>
              </a:cxnLst>
              <a:rect l="0" t="0" r="r" b="b"/>
              <a:pathLst>
                <a:path w="687" h="491">
                  <a:moveTo>
                    <a:pt x="0" y="490"/>
                  </a:moveTo>
                  <a:cubicBezTo>
                    <a:pt x="163" y="0"/>
                    <a:pt x="686" y="0"/>
                    <a:pt x="686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31" name="Text Box 139"/>
            <p:cNvSpPr txBox="1">
              <a:spLocks noChangeArrowheads="1"/>
            </p:cNvSpPr>
            <p:nvPr/>
          </p:nvSpPr>
          <p:spPr bwMode="auto">
            <a:xfrm>
              <a:off x="3440113" y="4611688"/>
              <a:ext cx="519112" cy="2587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945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  <a:ea typeface="SimSun" charset="0"/>
                  <a:cs typeface="SimSun" charset="0"/>
                </a:rPr>
                <a:t>Ip2</a:t>
              </a:r>
            </a:p>
          </p:txBody>
        </p:sp>
        <p:sp>
          <p:nvSpPr>
            <p:cNvPr id="432" name="Text Box 140"/>
            <p:cNvSpPr txBox="1">
              <a:spLocks noChangeArrowheads="1"/>
            </p:cNvSpPr>
            <p:nvPr/>
          </p:nvSpPr>
          <p:spPr bwMode="auto">
            <a:xfrm>
              <a:off x="6005513" y="4611688"/>
              <a:ext cx="654050" cy="2587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945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  <a:ea typeface="SimSun" charset="0"/>
                  <a:cs typeface="SimSun" charset="0"/>
                </a:rPr>
                <a:t>Mix</a:t>
              </a:r>
            </a:p>
          </p:txBody>
        </p:sp>
        <p:sp>
          <p:nvSpPr>
            <p:cNvPr id="433" name="Text Box 141"/>
            <p:cNvSpPr txBox="1">
              <a:spLocks noChangeArrowheads="1"/>
            </p:cNvSpPr>
            <p:nvPr/>
          </p:nvSpPr>
          <p:spPr bwMode="auto">
            <a:xfrm>
              <a:off x="3359150" y="5980113"/>
              <a:ext cx="690563" cy="2587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945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  <a:ea typeface="SimSun" charset="0"/>
                  <a:cs typeface="SimSun" charset="0"/>
                </a:rPr>
                <a:t>Op1</a:t>
              </a:r>
            </a:p>
          </p:txBody>
        </p:sp>
        <p:sp>
          <p:nvSpPr>
            <p:cNvPr id="434" name="Text Box 142"/>
            <p:cNvSpPr txBox="1">
              <a:spLocks noChangeArrowheads="1"/>
            </p:cNvSpPr>
            <p:nvPr/>
          </p:nvSpPr>
          <p:spPr bwMode="auto">
            <a:xfrm>
              <a:off x="6005513" y="5980113"/>
              <a:ext cx="654050" cy="2587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9450" rIns="0" bIns="0" anchor="ctr"/>
            <a:lstStyle/>
            <a:p>
              <a:pPr algn="ctr">
                <a:lnSpc>
                  <a:spcPct val="95000"/>
                </a:lnSpc>
              </a:pPr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  <a:ea typeface="SimSun" charset="0"/>
                  <a:cs typeface="SimSun" charset="0"/>
                </a:rPr>
                <a:t>Op2</a:t>
              </a:r>
            </a:p>
          </p:txBody>
        </p:sp>
        <p:sp>
          <p:nvSpPr>
            <p:cNvPr id="435" name="Line 143"/>
            <p:cNvSpPr>
              <a:spLocks noChangeShapeType="1"/>
            </p:cNvSpPr>
            <p:nvPr/>
          </p:nvSpPr>
          <p:spPr bwMode="auto">
            <a:xfrm flipH="1">
              <a:off x="4694238" y="5599113"/>
              <a:ext cx="7937" cy="26828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36" name="AutoShape 144"/>
            <p:cNvSpPr>
              <a:spLocks noChangeArrowheads="1"/>
            </p:cNvSpPr>
            <p:nvPr/>
          </p:nvSpPr>
          <p:spPr bwMode="auto">
            <a:xfrm>
              <a:off x="4754563" y="6313488"/>
              <a:ext cx="165100" cy="69850"/>
            </a:xfrm>
            <a:prstGeom prst="roundRect">
              <a:avLst>
                <a:gd name="adj" fmla="val 2269"/>
              </a:avLst>
            </a:prstGeom>
            <a:solidFill>
              <a:srgbClr val="0066CC"/>
            </a:solidFill>
            <a:ln w="9525">
              <a:solidFill>
                <a:srgbClr val="0066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437" name="Text Box 145"/>
            <p:cNvSpPr txBox="1">
              <a:spLocks noChangeArrowheads="1"/>
            </p:cNvSpPr>
            <p:nvPr/>
          </p:nvSpPr>
          <p:spPr bwMode="auto">
            <a:xfrm>
              <a:off x="4956175" y="6134100"/>
              <a:ext cx="1008063" cy="3825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9450" rIns="0" bIns="0" anchor="ctr"/>
            <a:lstStyle/>
            <a:p>
              <a:pPr algn="ctr">
                <a:lnSpc>
                  <a:spcPct val="95000"/>
                </a:lnSpc>
                <a:tabLst>
                  <a:tab pos="723900" algn="l"/>
                </a:tabLst>
              </a:pPr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  <a:ea typeface="SimSun" charset="0"/>
                  <a:cs typeface="SimSun" charset="0"/>
                </a:rPr>
                <a:t>mixing state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438" y="4365104"/>
            <a:ext cx="5612873" cy="169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35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TU Informatics">
  <a:themeElements>
    <a:clrScheme name="DTU Informatics 13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FF66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5C00"/>
      </a:accent6>
      <a:hlink>
        <a:srgbClr val="FF0000"/>
      </a:hlink>
      <a:folHlink>
        <a:srgbClr val="99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DTU Informatic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Informatic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Informatic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Informatic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Informatic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Informatic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Informatic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Informatic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Informatic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Informatic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Informatic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Informatic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Informatics 13">
        <a:dk1>
          <a:srgbClr val="000000"/>
        </a:dk1>
        <a:lt1>
          <a:srgbClr val="FFFFFF"/>
        </a:lt1>
        <a:dk2>
          <a:srgbClr val="990000"/>
        </a:dk2>
        <a:lt2>
          <a:srgbClr val="999999"/>
        </a:lt2>
        <a:accent1>
          <a:srgbClr val="FF9900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5C00"/>
        </a:accent6>
        <a:hlink>
          <a:srgbClr val="FF00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23649</TotalTime>
  <Words>806</Words>
  <Application>Microsoft Macintosh PowerPoint</Application>
  <PresentationFormat>On-screen Show (4:3)</PresentationFormat>
  <Paragraphs>224</Paragraphs>
  <Slides>24</Slides>
  <Notes>21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DTU Informatics</vt:lpstr>
      <vt:lpstr>Control Synthesis for the Flow-Based Microfluidic Large-Scale Integration Biochips</vt:lpstr>
      <vt:lpstr>Motivation for biochips</vt:lpstr>
      <vt:lpstr>Applications</vt:lpstr>
      <vt:lpstr>Microfluidics</vt:lpstr>
      <vt:lpstr>Continuous flow microfluidic biochips</vt:lpstr>
      <vt:lpstr>Components</vt:lpstr>
      <vt:lpstr>Basic building block: microfluidic valve</vt:lpstr>
      <vt:lpstr>Component model: flow layer</vt:lpstr>
      <vt:lpstr>Component model: control layer</vt:lpstr>
      <vt:lpstr>Components</vt:lpstr>
      <vt:lpstr>Motivation for CAD</vt:lpstr>
      <vt:lpstr>Design tasks: VLSI vs mVLSI</vt:lpstr>
      <vt:lpstr>System Model</vt:lpstr>
      <vt:lpstr>Problem Formulation</vt:lpstr>
      <vt:lpstr>1. Control Logic Generation</vt:lpstr>
      <vt:lpstr>1. Control Logic Generation</vt:lpstr>
      <vt:lpstr>2. Control Pin Count Minimization</vt:lpstr>
      <vt:lpstr>Experimental Results</vt:lpstr>
      <vt:lpstr>Contributions and message</vt:lpstr>
      <vt:lpstr>Motivation: revolutionize life sciences</vt:lpstr>
      <vt:lpstr>Biochips CAD group at DTU</vt:lpstr>
      <vt:lpstr>Build your own biochip: microfluidic foundries</vt:lpstr>
      <vt:lpstr>Open source CAD tools for mVLSI</vt:lpstr>
      <vt:lpstr>Outline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 Pop</dc:creator>
  <cp:lastModifiedBy>Paul Pop</cp:lastModifiedBy>
  <cp:revision>1479</cp:revision>
  <cp:lastPrinted>2010-02-09T15:36:59Z</cp:lastPrinted>
  <dcterms:created xsi:type="dcterms:W3CDTF">2010-02-09T18:19:40Z</dcterms:created>
  <dcterms:modified xsi:type="dcterms:W3CDTF">2013-01-23T05:18:14Z</dcterms:modified>
</cp:coreProperties>
</file>