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51" r:id="rId2"/>
  </p:sldMasterIdLst>
  <p:notesMasterIdLst>
    <p:notesMasterId r:id="rId23"/>
  </p:notesMasterIdLst>
  <p:handoutMasterIdLst>
    <p:handoutMasterId r:id="rId24"/>
  </p:handoutMasterIdLst>
  <p:sldIdLst>
    <p:sldId id="257" r:id="rId3"/>
    <p:sldId id="306"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18CF341-F3E2-6D45-9115-DE118C5B6A27}">
          <p14:sldIdLst>
            <p14:sldId id="257"/>
            <p14:sldId id="306"/>
            <p14:sldId id="335"/>
            <p14:sldId id="336"/>
            <p14:sldId id="337"/>
            <p14:sldId id="338"/>
            <p14:sldId id="339"/>
            <p14:sldId id="340"/>
            <p14:sldId id="341"/>
            <p14:sldId id="342"/>
            <p14:sldId id="343"/>
            <p14:sldId id="344"/>
            <p14:sldId id="345"/>
            <p14:sldId id="346"/>
            <p14:sldId id="347"/>
            <p14:sldId id="348"/>
            <p14:sldId id="349"/>
            <p14:sldId id="350"/>
            <p14:sldId id="351"/>
            <p14:sldId id="35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B6A4A"/>
    <a:srgbClr val="CCCCCC"/>
    <a:srgbClr val="F7F7F7"/>
    <a:srgbClr val="969696"/>
    <a:srgbClr val="FFFF00"/>
    <a:srgbClr val="A50F15"/>
    <a:srgbClr val="08519C"/>
    <a:srgbClr val="BDD7E7"/>
    <a:srgbClr val="000000"/>
    <a:srgbClr val="FCAE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425" autoAdjust="0"/>
    <p:restoredTop sz="97576" autoAdjust="0"/>
  </p:normalViewPr>
  <p:slideViewPr>
    <p:cSldViewPr snapToObjects="1">
      <p:cViewPr varScale="1">
        <p:scale>
          <a:sx n="127" d="100"/>
          <a:sy n="127" d="100"/>
        </p:scale>
        <p:origin x="-104" y="-1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elix\Desktop\thesis\Feedback%20results\FelixFeedback_FirstExperimentInclPlotsAndStatisticsAndRef.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elix\Desktop\thesis\Feedback%20results\FelixFeedback_FirstExperimentInclPlotsAndStatisticsAndRef.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s090876\Desktop\thesis\felix%20saves\felix%20saves\FelixAssembled\feedback%20scenario.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No feedback</a:t>
            </a:r>
            <a:endParaRPr lang="en-GB" dirty="0"/>
          </a:p>
        </c:rich>
      </c:tx>
      <c:layout/>
      <c:overlay val="0"/>
    </c:title>
    <c:autoTitleDeleted val="0"/>
    <c:plotArea>
      <c:layout/>
      <c:scatterChart>
        <c:scatterStyle val="lineMarker"/>
        <c:varyColors val="0"/>
        <c:ser>
          <c:idx val="0"/>
          <c:order val="0"/>
          <c:spPr>
            <a:ln w="28575">
              <a:noFill/>
            </a:ln>
          </c:spPr>
          <c:marker>
            <c:symbol val="diamond"/>
            <c:size val="3"/>
          </c:marker>
          <c:trendline>
            <c:trendlineType val="linear"/>
            <c:dispRSqr val="1"/>
            <c:dispEq val="1"/>
            <c:trendlineLbl>
              <c:layout>
                <c:manualLayout>
                  <c:x val="-0.0841849367535887"/>
                  <c:y val="0.00605907424498269"/>
                </c:manualLayout>
              </c:layout>
              <c:numFmt formatCode="General" sourceLinked="0"/>
            </c:trendlineLbl>
          </c:trendline>
          <c:errBars>
            <c:errDir val="y"/>
            <c:errBarType val="both"/>
            <c:errValType val="cust"/>
            <c:noEndCap val="0"/>
            <c:plus>
              <c:numRef>
                <c:f>FelixFeedback_Flds!$B$40:$K$40</c:f>
                <c:numCache>
                  <c:formatCode>General</c:formatCode>
                  <c:ptCount val="10"/>
                  <c:pt idx="0">
                    <c:v>76.2870215800383</c:v>
                  </c:pt>
                  <c:pt idx="1">
                    <c:v>75.58078315999805</c:v>
                  </c:pt>
                  <c:pt idx="2">
                    <c:v>71.30104652234067</c:v>
                  </c:pt>
                  <c:pt idx="3">
                    <c:v>87.63094916930596</c:v>
                  </c:pt>
                  <c:pt idx="4">
                    <c:v>96.9310654433745</c:v>
                  </c:pt>
                  <c:pt idx="5">
                    <c:v>80.38920578846766</c:v>
                  </c:pt>
                  <c:pt idx="6">
                    <c:v>64.4670667982201</c:v>
                  </c:pt>
                  <c:pt idx="7">
                    <c:v>46.79989798894693</c:v>
                  </c:pt>
                  <c:pt idx="8">
                    <c:v>48.21897412727486</c:v>
                  </c:pt>
                  <c:pt idx="9">
                    <c:v>40.06181391189525</c:v>
                  </c:pt>
                </c:numCache>
              </c:numRef>
            </c:plus>
            <c:minus>
              <c:numRef>
                <c:f>FelixFeedback_Flds!$B$40:$K$40</c:f>
                <c:numCache>
                  <c:formatCode>General</c:formatCode>
                  <c:ptCount val="10"/>
                  <c:pt idx="0">
                    <c:v>76.2870215800383</c:v>
                  </c:pt>
                  <c:pt idx="1">
                    <c:v>75.58078315999805</c:v>
                  </c:pt>
                  <c:pt idx="2">
                    <c:v>71.30104652234067</c:v>
                  </c:pt>
                  <c:pt idx="3">
                    <c:v>87.63094916930596</c:v>
                  </c:pt>
                  <c:pt idx="4">
                    <c:v>96.9310654433745</c:v>
                  </c:pt>
                  <c:pt idx="5">
                    <c:v>80.38920578846766</c:v>
                  </c:pt>
                  <c:pt idx="6">
                    <c:v>64.4670667982201</c:v>
                  </c:pt>
                  <c:pt idx="7">
                    <c:v>46.79989798894693</c:v>
                  </c:pt>
                  <c:pt idx="8">
                    <c:v>48.21897412727486</c:v>
                  </c:pt>
                  <c:pt idx="9">
                    <c:v>40.06181391189525</c:v>
                  </c:pt>
                </c:numCache>
              </c:numRef>
            </c:minus>
          </c:errBars>
          <c:xVal>
            <c:numRef>
              <c:f>NoFeedback!$C$19:$L$19</c:f>
              <c:numCache>
                <c:formatCode>General</c:formatCode>
                <c:ptCount val="10"/>
                <c:pt idx="0">
                  <c:v>6.95</c:v>
                </c:pt>
                <c:pt idx="1">
                  <c:v>9.75</c:v>
                </c:pt>
                <c:pt idx="2">
                  <c:v>13.75</c:v>
                </c:pt>
                <c:pt idx="3">
                  <c:v>18.15000000000003</c:v>
                </c:pt>
                <c:pt idx="4">
                  <c:v>22.3</c:v>
                </c:pt>
                <c:pt idx="5">
                  <c:v>29.05</c:v>
                </c:pt>
                <c:pt idx="6">
                  <c:v>34.3</c:v>
                </c:pt>
                <c:pt idx="7">
                  <c:v>39.35</c:v>
                </c:pt>
                <c:pt idx="8">
                  <c:v>44.2</c:v>
                </c:pt>
                <c:pt idx="9">
                  <c:v>49.45</c:v>
                </c:pt>
              </c:numCache>
            </c:numRef>
          </c:xVal>
          <c:yVal>
            <c:numRef>
              <c:f>NoFeedback!$C$41:$L$41</c:f>
              <c:numCache>
                <c:formatCode>0.00</c:formatCode>
                <c:ptCount val="10"/>
                <c:pt idx="0">
                  <c:v>765.682830831193</c:v>
                </c:pt>
                <c:pt idx="1">
                  <c:v>896.7950998932379</c:v>
                </c:pt>
                <c:pt idx="2">
                  <c:v>1003.133744507963</c:v>
                </c:pt>
                <c:pt idx="3">
                  <c:v>1139.843038992479</c:v>
                </c:pt>
                <c:pt idx="4">
                  <c:v>1215.990002221567</c:v>
                </c:pt>
                <c:pt idx="5">
                  <c:v>1312.919221024427</c:v>
                </c:pt>
                <c:pt idx="6">
                  <c:v>1454.356512348926</c:v>
                </c:pt>
                <c:pt idx="7">
                  <c:v>1531.6665939108</c:v>
                </c:pt>
                <c:pt idx="8">
                  <c:v>1634.66440772653</c:v>
                </c:pt>
                <c:pt idx="9">
                  <c:v>1746.606574011026</c:v>
                </c:pt>
              </c:numCache>
            </c:numRef>
          </c:yVal>
          <c:smooth val="0"/>
        </c:ser>
        <c:dLbls>
          <c:showLegendKey val="0"/>
          <c:showVal val="0"/>
          <c:showCatName val="0"/>
          <c:showSerName val="0"/>
          <c:showPercent val="0"/>
          <c:showBubbleSize val="0"/>
        </c:dLbls>
        <c:axId val="-2138628056"/>
        <c:axId val="2047992712"/>
      </c:scatterChart>
      <c:valAx>
        <c:axId val="-2138628056"/>
        <c:scaling>
          <c:orientation val="minMax"/>
        </c:scaling>
        <c:delete val="0"/>
        <c:axPos val="b"/>
        <c:title>
          <c:tx>
            <c:rich>
              <a:bodyPr/>
              <a:lstStyle/>
              <a:p>
                <a:pPr>
                  <a:defRPr/>
                </a:pPr>
                <a:r>
                  <a:rPr lang="en-GB" i="1"/>
                  <a:t>Pump percentage</a:t>
                </a:r>
                <a:r>
                  <a:rPr lang="en-GB" i="1" baseline="0"/>
                  <a:t>( %)</a:t>
                </a:r>
                <a:endParaRPr lang="en-GB"/>
              </a:p>
            </c:rich>
          </c:tx>
          <c:layout/>
          <c:overlay val="0"/>
        </c:title>
        <c:numFmt formatCode="General" sourceLinked="1"/>
        <c:majorTickMark val="out"/>
        <c:minorTickMark val="none"/>
        <c:tickLblPos val="nextTo"/>
        <c:crossAx val="2047992712"/>
        <c:crosses val="autoZero"/>
        <c:crossBetween val="midCat"/>
      </c:valAx>
      <c:valAx>
        <c:axId val="2047992712"/>
        <c:scaling>
          <c:orientation val="minMax"/>
          <c:max val="1800.0"/>
          <c:min val="700.0"/>
        </c:scaling>
        <c:delete val="0"/>
        <c:axPos val="l"/>
        <c:majorGridlines/>
        <c:title>
          <c:tx>
            <c:rich>
              <a:bodyPr rot="-5400000" vert="horz"/>
              <a:lstStyle/>
              <a:p>
                <a:pPr>
                  <a:defRPr/>
                </a:pPr>
                <a:r>
                  <a:rPr lang="en-GB" i="1"/>
                  <a:t>I</a:t>
                </a:r>
                <a:r>
                  <a:rPr lang="en-GB" baseline="-25000"/>
                  <a:t>measured</a:t>
                </a:r>
                <a:r>
                  <a:rPr lang="en-GB"/>
                  <a:t> (a.u.)</a:t>
                </a:r>
              </a:p>
            </c:rich>
          </c:tx>
          <c:layout/>
          <c:overlay val="0"/>
        </c:title>
        <c:numFmt formatCode="0.00" sourceLinked="1"/>
        <c:majorTickMark val="out"/>
        <c:minorTickMark val="none"/>
        <c:tickLblPos val="nextTo"/>
        <c:crossAx val="-2138628056"/>
        <c:crosses val="autoZero"/>
        <c:crossBetween val="midCat"/>
        <c:majorUnit val="1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Feedback</a:t>
            </a:r>
            <a:r>
              <a:rPr lang="en-GB" baseline="0" dirty="0" smtClean="0"/>
              <a:t> control</a:t>
            </a:r>
            <a:endParaRPr lang="en-GB" dirty="0"/>
          </a:p>
        </c:rich>
      </c:tx>
      <c:layout/>
      <c:overlay val="0"/>
    </c:title>
    <c:autoTitleDeleted val="0"/>
    <c:plotArea>
      <c:layout/>
      <c:scatterChart>
        <c:scatterStyle val="lineMarker"/>
        <c:varyColors val="0"/>
        <c:ser>
          <c:idx val="0"/>
          <c:order val="0"/>
          <c:spPr>
            <a:ln w="28575">
              <a:noFill/>
            </a:ln>
          </c:spPr>
          <c:marker>
            <c:symbol val="diamond"/>
            <c:size val="3"/>
            <c:spPr>
              <a:solidFill>
                <a:sysClr val="windowText" lastClr="000000"/>
              </a:solidFill>
            </c:spPr>
          </c:marker>
          <c:trendline>
            <c:trendlineType val="linear"/>
            <c:dispRSqr val="1"/>
            <c:dispEq val="1"/>
            <c:trendlineLbl>
              <c:layout>
                <c:manualLayout>
                  <c:x val="-0.0545236465835419"/>
                  <c:y val="-0.0397524865371744"/>
                </c:manualLayout>
              </c:layout>
              <c:numFmt formatCode="General" sourceLinked="0"/>
            </c:trendlineLbl>
          </c:trendline>
          <c:errBars>
            <c:errDir val="y"/>
            <c:errBarType val="both"/>
            <c:errValType val="cust"/>
            <c:noEndCap val="0"/>
            <c:plus>
              <c:numRef>
                <c:f>FelixFeedback_Flds!$B$40:$K$40</c:f>
                <c:numCache>
                  <c:formatCode>General</c:formatCode>
                  <c:ptCount val="10"/>
                  <c:pt idx="0">
                    <c:v>76.2870215800383</c:v>
                  </c:pt>
                  <c:pt idx="1">
                    <c:v>75.58078315999805</c:v>
                  </c:pt>
                  <c:pt idx="2">
                    <c:v>71.30104652234067</c:v>
                  </c:pt>
                  <c:pt idx="3">
                    <c:v>87.63094916930596</c:v>
                  </c:pt>
                  <c:pt idx="4">
                    <c:v>96.9310654433745</c:v>
                  </c:pt>
                  <c:pt idx="5">
                    <c:v>80.38920578846766</c:v>
                  </c:pt>
                  <c:pt idx="6">
                    <c:v>64.4670667982201</c:v>
                  </c:pt>
                  <c:pt idx="7">
                    <c:v>46.79989798894693</c:v>
                  </c:pt>
                  <c:pt idx="8">
                    <c:v>48.21897412727486</c:v>
                  </c:pt>
                  <c:pt idx="9">
                    <c:v>40.06181391189525</c:v>
                  </c:pt>
                </c:numCache>
              </c:numRef>
            </c:plus>
            <c:minus>
              <c:numRef>
                <c:f>FelixFeedback_Flds!$B$40:$K$40</c:f>
                <c:numCache>
                  <c:formatCode>General</c:formatCode>
                  <c:ptCount val="10"/>
                  <c:pt idx="0">
                    <c:v>76.2870215800383</c:v>
                  </c:pt>
                  <c:pt idx="1">
                    <c:v>75.58078315999805</c:v>
                  </c:pt>
                  <c:pt idx="2">
                    <c:v>71.30104652234067</c:v>
                  </c:pt>
                  <c:pt idx="3">
                    <c:v>87.63094916930596</c:v>
                  </c:pt>
                  <c:pt idx="4">
                    <c:v>96.9310654433745</c:v>
                  </c:pt>
                  <c:pt idx="5">
                    <c:v>80.38920578846766</c:v>
                  </c:pt>
                  <c:pt idx="6">
                    <c:v>64.4670667982201</c:v>
                  </c:pt>
                  <c:pt idx="7">
                    <c:v>46.79989798894693</c:v>
                  </c:pt>
                  <c:pt idx="8">
                    <c:v>48.21897412727486</c:v>
                  </c:pt>
                  <c:pt idx="9">
                    <c:v>40.06181391189525</c:v>
                  </c:pt>
                </c:numCache>
              </c:numRef>
            </c:minus>
          </c:errBars>
          <c:errBars>
            <c:errDir val="x"/>
            <c:errBarType val="both"/>
            <c:errValType val="fixedVal"/>
            <c:noEndCap val="0"/>
            <c:val val="1.0"/>
          </c:errBars>
          <c:xVal>
            <c:numRef>
              <c:f>FelixFeedback_Flds!$B$18:$K$18</c:f>
              <c:numCache>
                <c:formatCode>General</c:formatCode>
                <c:ptCount val="10"/>
                <c:pt idx="0">
                  <c:v>600.0</c:v>
                </c:pt>
                <c:pt idx="1">
                  <c:v>700.0</c:v>
                </c:pt>
                <c:pt idx="2">
                  <c:v>800.0</c:v>
                </c:pt>
                <c:pt idx="3">
                  <c:v>900.0</c:v>
                </c:pt>
                <c:pt idx="4">
                  <c:v>1000.0</c:v>
                </c:pt>
                <c:pt idx="5">
                  <c:v>1100.0</c:v>
                </c:pt>
                <c:pt idx="6">
                  <c:v>1200.0</c:v>
                </c:pt>
                <c:pt idx="7">
                  <c:v>1300.0</c:v>
                </c:pt>
                <c:pt idx="8">
                  <c:v>1400.0</c:v>
                </c:pt>
                <c:pt idx="9">
                  <c:v>1500.0</c:v>
                </c:pt>
              </c:numCache>
            </c:numRef>
          </c:xVal>
          <c:yVal>
            <c:numRef>
              <c:f>FelixFeedback_Flds!$B$39:$K$39</c:f>
              <c:numCache>
                <c:formatCode>0.00</c:formatCode>
                <c:ptCount val="10"/>
                <c:pt idx="0">
                  <c:v>599.3761103200464</c:v>
                </c:pt>
                <c:pt idx="1">
                  <c:v>693.850319828397</c:v>
                </c:pt>
                <c:pt idx="2">
                  <c:v>794.3092092963149</c:v>
                </c:pt>
                <c:pt idx="3">
                  <c:v>902.9845670087183</c:v>
                </c:pt>
                <c:pt idx="4">
                  <c:v>1005.426636683709</c:v>
                </c:pt>
                <c:pt idx="5">
                  <c:v>1117.789414520356</c:v>
                </c:pt>
                <c:pt idx="6">
                  <c:v>1196.95229771068</c:v>
                </c:pt>
                <c:pt idx="7">
                  <c:v>1299.619636371928</c:v>
                </c:pt>
                <c:pt idx="8">
                  <c:v>1399.441497795175</c:v>
                </c:pt>
                <c:pt idx="9">
                  <c:v>1499.480268783881</c:v>
                </c:pt>
              </c:numCache>
            </c:numRef>
          </c:yVal>
          <c:smooth val="0"/>
        </c:ser>
        <c:dLbls>
          <c:showLegendKey val="0"/>
          <c:showVal val="0"/>
          <c:showCatName val="0"/>
          <c:showSerName val="0"/>
          <c:showPercent val="0"/>
          <c:showBubbleSize val="0"/>
        </c:dLbls>
        <c:axId val="2106942856"/>
        <c:axId val="-2136496840"/>
      </c:scatterChart>
      <c:valAx>
        <c:axId val="2106942856"/>
        <c:scaling>
          <c:orientation val="minMax"/>
          <c:max val="1600.0"/>
          <c:min val="500.0"/>
        </c:scaling>
        <c:delete val="0"/>
        <c:axPos val="b"/>
        <c:title>
          <c:tx>
            <c:rich>
              <a:bodyPr/>
              <a:lstStyle/>
              <a:p>
                <a:pPr>
                  <a:defRPr/>
                </a:pPr>
                <a:r>
                  <a:rPr lang="en-GB" i="1"/>
                  <a:t>I</a:t>
                </a:r>
                <a:r>
                  <a:rPr lang="en-GB" baseline="-25000"/>
                  <a:t>set  point</a:t>
                </a:r>
                <a:r>
                  <a:rPr lang="en-GB" baseline="0"/>
                  <a:t>(</a:t>
                </a:r>
                <a:r>
                  <a:rPr lang="en-GB"/>
                  <a:t>a.u.)</a:t>
                </a:r>
              </a:p>
            </c:rich>
          </c:tx>
          <c:layout/>
          <c:overlay val="0"/>
        </c:title>
        <c:numFmt formatCode="General" sourceLinked="1"/>
        <c:majorTickMark val="out"/>
        <c:minorTickMark val="none"/>
        <c:tickLblPos val="nextTo"/>
        <c:crossAx val="-2136496840"/>
        <c:crosses val="autoZero"/>
        <c:crossBetween val="midCat"/>
        <c:majorUnit val="100.0"/>
      </c:valAx>
      <c:valAx>
        <c:axId val="-2136496840"/>
        <c:scaling>
          <c:orientation val="minMax"/>
          <c:max val="1600.0"/>
          <c:min val="500.0"/>
        </c:scaling>
        <c:delete val="0"/>
        <c:axPos val="l"/>
        <c:majorGridlines/>
        <c:title>
          <c:tx>
            <c:rich>
              <a:bodyPr rot="-5400000" vert="horz"/>
              <a:lstStyle/>
              <a:p>
                <a:pPr>
                  <a:defRPr/>
                </a:pPr>
                <a:r>
                  <a:rPr lang="en-GB" i="1"/>
                  <a:t>I</a:t>
                </a:r>
                <a:r>
                  <a:rPr lang="en-GB" baseline="-25000"/>
                  <a:t>measured</a:t>
                </a:r>
                <a:r>
                  <a:rPr lang="en-GB"/>
                  <a:t> (a.u.)</a:t>
                </a:r>
              </a:p>
            </c:rich>
          </c:tx>
          <c:layout/>
          <c:overlay val="0"/>
        </c:title>
        <c:numFmt formatCode="0.00" sourceLinked="1"/>
        <c:majorTickMark val="out"/>
        <c:minorTickMark val="none"/>
        <c:tickLblPos val="nextTo"/>
        <c:crossAx val="2106942856"/>
        <c:crosses val="autoZero"/>
        <c:crossBetween val="midCat"/>
        <c:majorUnit val="100.0"/>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a-DK" sz="1300" baseline="0"/>
              <a:t>Fluorescence</a:t>
            </a:r>
          </a:p>
        </c:rich>
      </c:tx>
      <c:layout/>
      <c:overlay val="0"/>
    </c:title>
    <c:autoTitleDeleted val="0"/>
    <c:plotArea>
      <c:layout/>
      <c:lineChart>
        <c:grouping val="standard"/>
        <c:varyColors val="0"/>
        <c:ser>
          <c:idx val="0"/>
          <c:order val="0"/>
          <c:tx>
            <c:v>Fluorescence</c:v>
          </c:tx>
          <c:spPr>
            <a:ln w="19050"/>
          </c:spPr>
          <c:marker>
            <c:symbol val="diamond"/>
            <c:size val="3"/>
          </c:marker>
          <c:cat>
            <c:numRef>
              <c:f>Sheet1!$A$1:$A$185</c:f>
              <c:numCache>
                <c:formatCode>General</c:formatCode>
                <c:ptCount val="185"/>
                <c:pt idx="0">
                  <c:v>0.5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pt idx="53">
                  <c:v>27.0</c:v>
                </c:pt>
                <c:pt idx="54">
                  <c:v>27.5</c:v>
                </c:pt>
                <c:pt idx="55">
                  <c:v>28.0</c:v>
                </c:pt>
                <c:pt idx="56">
                  <c:v>28.5</c:v>
                </c:pt>
                <c:pt idx="57">
                  <c:v>29.0</c:v>
                </c:pt>
                <c:pt idx="58">
                  <c:v>29.5</c:v>
                </c:pt>
                <c:pt idx="59">
                  <c:v>30.0</c:v>
                </c:pt>
                <c:pt idx="60">
                  <c:v>30.5</c:v>
                </c:pt>
                <c:pt idx="61">
                  <c:v>31.0</c:v>
                </c:pt>
                <c:pt idx="62">
                  <c:v>31.5</c:v>
                </c:pt>
                <c:pt idx="63">
                  <c:v>32.0</c:v>
                </c:pt>
                <c:pt idx="64">
                  <c:v>32.5</c:v>
                </c:pt>
                <c:pt idx="65">
                  <c:v>33.0</c:v>
                </c:pt>
                <c:pt idx="66">
                  <c:v>33.5</c:v>
                </c:pt>
                <c:pt idx="67">
                  <c:v>34.0</c:v>
                </c:pt>
                <c:pt idx="68">
                  <c:v>34.5</c:v>
                </c:pt>
                <c:pt idx="69">
                  <c:v>35.0</c:v>
                </c:pt>
                <c:pt idx="70">
                  <c:v>35.5</c:v>
                </c:pt>
                <c:pt idx="71">
                  <c:v>36.0</c:v>
                </c:pt>
                <c:pt idx="72">
                  <c:v>36.5</c:v>
                </c:pt>
                <c:pt idx="73">
                  <c:v>37.0</c:v>
                </c:pt>
                <c:pt idx="74">
                  <c:v>37.5</c:v>
                </c:pt>
                <c:pt idx="75">
                  <c:v>38.0</c:v>
                </c:pt>
                <c:pt idx="76">
                  <c:v>38.5</c:v>
                </c:pt>
                <c:pt idx="77">
                  <c:v>39.0</c:v>
                </c:pt>
                <c:pt idx="78">
                  <c:v>39.5</c:v>
                </c:pt>
                <c:pt idx="79">
                  <c:v>40.0</c:v>
                </c:pt>
                <c:pt idx="80">
                  <c:v>40.5</c:v>
                </c:pt>
                <c:pt idx="81">
                  <c:v>41.0</c:v>
                </c:pt>
                <c:pt idx="82">
                  <c:v>41.5</c:v>
                </c:pt>
                <c:pt idx="83">
                  <c:v>42.0</c:v>
                </c:pt>
                <c:pt idx="84">
                  <c:v>42.5</c:v>
                </c:pt>
                <c:pt idx="85">
                  <c:v>43.0</c:v>
                </c:pt>
                <c:pt idx="86">
                  <c:v>43.5</c:v>
                </c:pt>
                <c:pt idx="87">
                  <c:v>44.0</c:v>
                </c:pt>
                <c:pt idx="88">
                  <c:v>44.5</c:v>
                </c:pt>
                <c:pt idx="89">
                  <c:v>45.0</c:v>
                </c:pt>
                <c:pt idx="90">
                  <c:v>45.5</c:v>
                </c:pt>
                <c:pt idx="91">
                  <c:v>46.0</c:v>
                </c:pt>
                <c:pt idx="92">
                  <c:v>46.5</c:v>
                </c:pt>
                <c:pt idx="93">
                  <c:v>47.0</c:v>
                </c:pt>
                <c:pt idx="94">
                  <c:v>47.5</c:v>
                </c:pt>
                <c:pt idx="95">
                  <c:v>48.0</c:v>
                </c:pt>
                <c:pt idx="96">
                  <c:v>48.5</c:v>
                </c:pt>
                <c:pt idx="97">
                  <c:v>49.0</c:v>
                </c:pt>
                <c:pt idx="98">
                  <c:v>49.5</c:v>
                </c:pt>
                <c:pt idx="99">
                  <c:v>50.0</c:v>
                </c:pt>
                <c:pt idx="100">
                  <c:v>50.5</c:v>
                </c:pt>
                <c:pt idx="101">
                  <c:v>51.0</c:v>
                </c:pt>
                <c:pt idx="102">
                  <c:v>51.5</c:v>
                </c:pt>
                <c:pt idx="103">
                  <c:v>52.0</c:v>
                </c:pt>
                <c:pt idx="104">
                  <c:v>52.5</c:v>
                </c:pt>
                <c:pt idx="105">
                  <c:v>53.0</c:v>
                </c:pt>
                <c:pt idx="106">
                  <c:v>53.5</c:v>
                </c:pt>
                <c:pt idx="107">
                  <c:v>54.0</c:v>
                </c:pt>
                <c:pt idx="108">
                  <c:v>54.5</c:v>
                </c:pt>
                <c:pt idx="109">
                  <c:v>55.0</c:v>
                </c:pt>
                <c:pt idx="110">
                  <c:v>55.5</c:v>
                </c:pt>
                <c:pt idx="111">
                  <c:v>56.0</c:v>
                </c:pt>
                <c:pt idx="112">
                  <c:v>56.5</c:v>
                </c:pt>
                <c:pt idx="113">
                  <c:v>57.0</c:v>
                </c:pt>
                <c:pt idx="114">
                  <c:v>57.5</c:v>
                </c:pt>
                <c:pt idx="115">
                  <c:v>58.0</c:v>
                </c:pt>
                <c:pt idx="116">
                  <c:v>58.5</c:v>
                </c:pt>
                <c:pt idx="117">
                  <c:v>59.0</c:v>
                </c:pt>
                <c:pt idx="118">
                  <c:v>59.5</c:v>
                </c:pt>
                <c:pt idx="119">
                  <c:v>60.0</c:v>
                </c:pt>
                <c:pt idx="120">
                  <c:v>60.5</c:v>
                </c:pt>
                <c:pt idx="121">
                  <c:v>61.0</c:v>
                </c:pt>
                <c:pt idx="122">
                  <c:v>61.5</c:v>
                </c:pt>
                <c:pt idx="123">
                  <c:v>62.0</c:v>
                </c:pt>
                <c:pt idx="124">
                  <c:v>62.5</c:v>
                </c:pt>
                <c:pt idx="125">
                  <c:v>63.0</c:v>
                </c:pt>
                <c:pt idx="126">
                  <c:v>63.5</c:v>
                </c:pt>
                <c:pt idx="127">
                  <c:v>64.0</c:v>
                </c:pt>
                <c:pt idx="128">
                  <c:v>64.5</c:v>
                </c:pt>
                <c:pt idx="129">
                  <c:v>65.0</c:v>
                </c:pt>
                <c:pt idx="130">
                  <c:v>65.5</c:v>
                </c:pt>
                <c:pt idx="131">
                  <c:v>66.0</c:v>
                </c:pt>
                <c:pt idx="132">
                  <c:v>66.5</c:v>
                </c:pt>
                <c:pt idx="133">
                  <c:v>67.0</c:v>
                </c:pt>
                <c:pt idx="134">
                  <c:v>67.5</c:v>
                </c:pt>
                <c:pt idx="135">
                  <c:v>68.0</c:v>
                </c:pt>
                <c:pt idx="136">
                  <c:v>68.5</c:v>
                </c:pt>
                <c:pt idx="137">
                  <c:v>69.0</c:v>
                </c:pt>
                <c:pt idx="138">
                  <c:v>69.5</c:v>
                </c:pt>
                <c:pt idx="139">
                  <c:v>70.0</c:v>
                </c:pt>
                <c:pt idx="140">
                  <c:v>70.5</c:v>
                </c:pt>
                <c:pt idx="141">
                  <c:v>71.0</c:v>
                </c:pt>
                <c:pt idx="142">
                  <c:v>71.5</c:v>
                </c:pt>
                <c:pt idx="143">
                  <c:v>72.0</c:v>
                </c:pt>
                <c:pt idx="144">
                  <c:v>72.5</c:v>
                </c:pt>
                <c:pt idx="145">
                  <c:v>73.0</c:v>
                </c:pt>
                <c:pt idx="146">
                  <c:v>73.5</c:v>
                </c:pt>
                <c:pt idx="147">
                  <c:v>74.0</c:v>
                </c:pt>
                <c:pt idx="148">
                  <c:v>74.5</c:v>
                </c:pt>
                <c:pt idx="149">
                  <c:v>75.0</c:v>
                </c:pt>
                <c:pt idx="150">
                  <c:v>75.5</c:v>
                </c:pt>
                <c:pt idx="151">
                  <c:v>76.0</c:v>
                </c:pt>
                <c:pt idx="152">
                  <c:v>76.5</c:v>
                </c:pt>
                <c:pt idx="153">
                  <c:v>77.0</c:v>
                </c:pt>
                <c:pt idx="154">
                  <c:v>77.5</c:v>
                </c:pt>
                <c:pt idx="155">
                  <c:v>78.0</c:v>
                </c:pt>
                <c:pt idx="156">
                  <c:v>78.5</c:v>
                </c:pt>
                <c:pt idx="157">
                  <c:v>79.0</c:v>
                </c:pt>
                <c:pt idx="158">
                  <c:v>79.5</c:v>
                </c:pt>
                <c:pt idx="159">
                  <c:v>80.0</c:v>
                </c:pt>
                <c:pt idx="160">
                  <c:v>80.5</c:v>
                </c:pt>
                <c:pt idx="161">
                  <c:v>81.0</c:v>
                </c:pt>
                <c:pt idx="162">
                  <c:v>81.5</c:v>
                </c:pt>
                <c:pt idx="163">
                  <c:v>82.0</c:v>
                </c:pt>
                <c:pt idx="164">
                  <c:v>82.5</c:v>
                </c:pt>
                <c:pt idx="165">
                  <c:v>83.0</c:v>
                </c:pt>
                <c:pt idx="166">
                  <c:v>83.5</c:v>
                </c:pt>
                <c:pt idx="167">
                  <c:v>84.0</c:v>
                </c:pt>
                <c:pt idx="168">
                  <c:v>84.5</c:v>
                </c:pt>
                <c:pt idx="169">
                  <c:v>85.0</c:v>
                </c:pt>
                <c:pt idx="170">
                  <c:v>85.5</c:v>
                </c:pt>
                <c:pt idx="171">
                  <c:v>86.0</c:v>
                </c:pt>
                <c:pt idx="172">
                  <c:v>86.5</c:v>
                </c:pt>
                <c:pt idx="173">
                  <c:v>87.0</c:v>
                </c:pt>
                <c:pt idx="174">
                  <c:v>87.5</c:v>
                </c:pt>
                <c:pt idx="175">
                  <c:v>88.0</c:v>
                </c:pt>
                <c:pt idx="176">
                  <c:v>88.5</c:v>
                </c:pt>
                <c:pt idx="177">
                  <c:v>89.0</c:v>
                </c:pt>
                <c:pt idx="178">
                  <c:v>89.5</c:v>
                </c:pt>
                <c:pt idx="179">
                  <c:v>90.0</c:v>
                </c:pt>
                <c:pt idx="180">
                  <c:v>90.5</c:v>
                </c:pt>
                <c:pt idx="181">
                  <c:v>91.0</c:v>
                </c:pt>
                <c:pt idx="182">
                  <c:v>91.5</c:v>
                </c:pt>
                <c:pt idx="183">
                  <c:v>92.0</c:v>
                </c:pt>
                <c:pt idx="184">
                  <c:v>92.5</c:v>
                </c:pt>
              </c:numCache>
            </c:numRef>
          </c:cat>
          <c:val>
            <c:numRef>
              <c:f>Sheet1!$B$1:$B$185</c:f>
              <c:numCache>
                <c:formatCode>General</c:formatCode>
                <c:ptCount val="185"/>
                <c:pt idx="0">
                  <c:v>1051.78513788656</c:v>
                </c:pt>
                <c:pt idx="1">
                  <c:v>1264.51306377532</c:v>
                </c:pt>
                <c:pt idx="2">
                  <c:v>1054.706841453001</c:v>
                </c:pt>
                <c:pt idx="3">
                  <c:v>971.3917602613985</c:v>
                </c:pt>
                <c:pt idx="4">
                  <c:v>764.0015695964594</c:v>
                </c:pt>
                <c:pt idx="5">
                  <c:v>777.604061633476</c:v>
                </c:pt>
                <c:pt idx="6">
                  <c:v>937.5240314880631</c:v>
                </c:pt>
                <c:pt idx="7">
                  <c:v>768.4307121288531</c:v>
                </c:pt>
                <c:pt idx="8">
                  <c:v>1001.551754785669</c:v>
                </c:pt>
                <c:pt idx="9">
                  <c:v>818.4255434834422</c:v>
                </c:pt>
                <c:pt idx="10">
                  <c:v>1035.75467612969</c:v>
                </c:pt>
                <c:pt idx="11">
                  <c:v>1201.49445510719</c:v>
                </c:pt>
                <c:pt idx="12">
                  <c:v>1111.24928054839</c:v>
                </c:pt>
                <c:pt idx="13">
                  <c:v>1192.454577488441</c:v>
                </c:pt>
                <c:pt idx="14">
                  <c:v>1138.02526902951</c:v>
                </c:pt>
                <c:pt idx="15">
                  <c:v>1232.164770564348</c:v>
                </c:pt>
                <c:pt idx="16">
                  <c:v>1230.69519760557</c:v>
                </c:pt>
                <c:pt idx="17">
                  <c:v>1266.78869084887</c:v>
                </c:pt>
                <c:pt idx="18">
                  <c:v>1156.78936519805</c:v>
                </c:pt>
                <c:pt idx="19">
                  <c:v>1241.955191785513</c:v>
                </c:pt>
                <c:pt idx="20">
                  <c:v>1524.354944884367</c:v>
                </c:pt>
                <c:pt idx="21">
                  <c:v>1499.01921119967</c:v>
                </c:pt>
                <c:pt idx="22">
                  <c:v>1548.45911786495</c:v>
                </c:pt>
                <c:pt idx="23">
                  <c:v>1602.625081121102</c:v>
                </c:pt>
                <c:pt idx="24">
                  <c:v>1369.27720651242</c:v>
                </c:pt>
                <c:pt idx="25">
                  <c:v>1438.15005867328</c:v>
                </c:pt>
                <c:pt idx="26">
                  <c:v>1521.673462898227</c:v>
                </c:pt>
                <c:pt idx="27">
                  <c:v>1457.6148591048</c:v>
                </c:pt>
                <c:pt idx="28">
                  <c:v>1573.76360917764</c:v>
                </c:pt>
                <c:pt idx="29">
                  <c:v>1726.995684793971</c:v>
                </c:pt>
                <c:pt idx="30">
                  <c:v>1805.88918441276</c:v>
                </c:pt>
                <c:pt idx="31">
                  <c:v>1802.19573351106</c:v>
                </c:pt>
                <c:pt idx="32">
                  <c:v>1798.776598182321</c:v>
                </c:pt>
                <c:pt idx="33">
                  <c:v>1775.26619411264</c:v>
                </c:pt>
                <c:pt idx="34">
                  <c:v>1799.69632164143</c:v>
                </c:pt>
                <c:pt idx="35">
                  <c:v>1768.6685544534</c:v>
                </c:pt>
                <c:pt idx="36">
                  <c:v>1810.09258203787</c:v>
                </c:pt>
                <c:pt idx="37">
                  <c:v>1799.79257602611</c:v>
                </c:pt>
                <c:pt idx="38">
                  <c:v>1826.457707397041</c:v>
                </c:pt>
                <c:pt idx="39">
                  <c:v>1957.16883579773</c:v>
                </c:pt>
                <c:pt idx="40">
                  <c:v>2050.364092826512</c:v>
                </c:pt>
                <c:pt idx="41">
                  <c:v>2050.18528254296</c:v>
                </c:pt>
                <c:pt idx="42">
                  <c:v>1980.205463369001</c:v>
                </c:pt>
                <c:pt idx="43">
                  <c:v>2025.60899184152</c:v>
                </c:pt>
                <c:pt idx="44">
                  <c:v>2159.78936127868</c:v>
                </c:pt>
                <c:pt idx="45">
                  <c:v>2117.45616142429</c:v>
                </c:pt>
                <c:pt idx="46">
                  <c:v>2075.04890752136</c:v>
                </c:pt>
                <c:pt idx="47">
                  <c:v>2136.768835823385</c:v>
                </c:pt>
                <c:pt idx="48">
                  <c:v>2091.590111980954</c:v>
                </c:pt>
                <c:pt idx="49">
                  <c:v>1849.44118676139</c:v>
                </c:pt>
                <c:pt idx="50">
                  <c:v>1848.5666189691</c:v>
                </c:pt>
                <c:pt idx="51">
                  <c:v>1826.705989047001</c:v>
                </c:pt>
                <c:pt idx="52">
                  <c:v>1796.773332289377</c:v>
                </c:pt>
                <c:pt idx="53">
                  <c:v>1757.53321382729</c:v>
                </c:pt>
                <c:pt idx="54">
                  <c:v>1846.12820861317</c:v>
                </c:pt>
                <c:pt idx="55">
                  <c:v>1807.67146227023</c:v>
                </c:pt>
                <c:pt idx="56">
                  <c:v>1771.26627043613</c:v>
                </c:pt>
                <c:pt idx="57">
                  <c:v>1620.945638768481</c:v>
                </c:pt>
                <c:pt idx="58">
                  <c:v>1586.877581910711</c:v>
                </c:pt>
                <c:pt idx="59">
                  <c:v>1344.77985401494</c:v>
                </c:pt>
                <c:pt idx="60">
                  <c:v>1456.4320966622</c:v>
                </c:pt>
                <c:pt idx="61">
                  <c:v>1538.75863229383</c:v>
                </c:pt>
                <c:pt idx="62">
                  <c:v>1457.61697630267</c:v>
                </c:pt>
                <c:pt idx="63">
                  <c:v>1546.876340492828</c:v>
                </c:pt>
                <c:pt idx="64">
                  <c:v>1503.855091700971</c:v>
                </c:pt>
                <c:pt idx="65">
                  <c:v>1608.06695029503</c:v>
                </c:pt>
                <c:pt idx="66">
                  <c:v>1463.857171101641</c:v>
                </c:pt>
                <c:pt idx="67">
                  <c:v>1324.412025991711</c:v>
                </c:pt>
                <c:pt idx="68">
                  <c:v>1271.31395909762</c:v>
                </c:pt>
                <c:pt idx="69">
                  <c:v>1138.11367264665</c:v>
                </c:pt>
                <c:pt idx="70">
                  <c:v>981.0523898376375</c:v>
                </c:pt>
                <c:pt idx="71">
                  <c:v>1199.36711351313</c:v>
                </c:pt>
                <c:pt idx="72">
                  <c:v>1294.46212599606</c:v>
                </c:pt>
                <c:pt idx="73">
                  <c:v>1287.17423782375</c:v>
                </c:pt>
                <c:pt idx="74">
                  <c:v>1194.495555621044</c:v>
                </c:pt>
                <c:pt idx="75">
                  <c:v>942.082249399333</c:v>
                </c:pt>
                <c:pt idx="76">
                  <c:v>1042.33693033225</c:v>
                </c:pt>
                <c:pt idx="77">
                  <c:v>787.0315153913479</c:v>
                </c:pt>
                <c:pt idx="78">
                  <c:v>954.728361841613</c:v>
                </c:pt>
                <c:pt idx="79">
                  <c:v>951.193814694187</c:v>
                </c:pt>
                <c:pt idx="80">
                  <c:v>850.524853460205</c:v>
                </c:pt>
                <c:pt idx="81">
                  <c:v>931.8413334204679</c:v>
                </c:pt>
                <c:pt idx="82">
                  <c:v>807.892377158225</c:v>
                </c:pt>
                <c:pt idx="83">
                  <c:v>967.8720476254429</c:v>
                </c:pt>
                <c:pt idx="84">
                  <c:v>962.923911035097</c:v>
                </c:pt>
                <c:pt idx="85">
                  <c:v>706.8743379648485</c:v>
                </c:pt>
                <c:pt idx="86">
                  <c:v>681.4900773117031</c:v>
                </c:pt>
                <c:pt idx="87">
                  <c:v>725.023282202564</c:v>
                </c:pt>
                <c:pt idx="88">
                  <c:v>757.6682071001184</c:v>
                </c:pt>
                <c:pt idx="89">
                  <c:v>745.6020778510981</c:v>
                </c:pt>
                <c:pt idx="90">
                  <c:v>745.935520866363</c:v>
                </c:pt>
                <c:pt idx="91">
                  <c:v>736.7421591995574</c:v>
                </c:pt>
                <c:pt idx="92">
                  <c:v>726.7289693538275</c:v>
                </c:pt>
                <c:pt idx="93">
                  <c:v>675.6287179151835</c:v>
                </c:pt>
                <c:pt idx="94">
                  <c:v>834.435167136857</c:v>
                </c:pt>
                <c:pt idx="95">
                  <c:v>996.9174216358579</c:v>
                </c:pt>
                <c:pt idx="96">
                  <c:v>982.075644842743</c:v>
                </c:pt>
                <c:pt idx="97">
                  <c:v>990.8375548757066</c:v>
                </c:pt>
                <c:pt idx="98">
                  <c:v>747.1157593709505</c:v>
                </c:pt>
                <c:pt idx="99">
                  <c:v>931.070073911368</c:v>
                </c:pt>
                <c:pt idx="100">
                  <c:v>949.813492539158</c:v>
                </c:pt>
                <c:pt idx="101">
                  <c:v>858.696493737705</c:v>
                </c:pt>
                <c:pt idx="102">
                  <c:v>960.130034841554</c:v>
                </c:pt>
                <c:pt idx="103">
                  <c:v>827.7056776451835</c:v>
                </c:pt>
                <c:pt idx="104">
                  <c:v>1149.356594462011</c:v>
                </c:pt>
                <c:pt idx="105">
                  <c:v>1354.249859732451</c:v>
                </c:pt>
                <c:pt idx="106">
                  <c:v>1298.12174902126</c:v>
                </c:pt>
                <c:pt idx="107">
                  <c:v>1187.79669465034</c:v>
                </c:pt>
                <c:pt idx="108">
                  <c:v>1013.420769528011</c:v>
                </c:pt>
                <c:pt idx="109">
                  <c:v>1182.59239993572</c:v>
                </c:pt>
                <c:pt idx="110">
                  <c:v>1347.37580595532</c:v>
                </c:pt>
                <c:pt idx="111">
                  <c:v>1320.04373342874</c:v>
                </c:pt>
                <c:pt idx="112">
                  <c:v>1199.82065584855</c:v>
                </c:pt>
                <c:pt idx="113">
                  <c:v>1335.21359360951</c:v>
                </c:pt>
                <c:pt idx="114">
                  <c:v>1521.40251669048</c:v>
                </c:pt>
                <c:pt idx="115">
                  <c:v>1398.01135730752</c:v>
                </c:pt>
                <c:pt idx="116">
                  <c:v>1416.09797858626</c:v>
                </c:pt>
                <c:pt idx="117">
                  <c:v>1528.13187694464</c:v>
                </c:pt>
                <c:pt idx="118">
                  <c:v>1522.99796987434</c:v>
                </c:pt>
                <c:pt idx="119">
                  <c:v>1520.04638360437</c:v>
                </c:pt>
                <c:pt idx="120">
                  <c:v>1527.07997511472</c:v>
                </c:pt>
                <c:pt idx="121">
                  <c:v>1704.377063442491</c:v>
                </c:pt>
                <c:pt idx="122">
                  <c:v>1621.260029923271</c:v>
                </c:pt>
                <c:pt idx="123">
                  <c:v>1649.58511073569</c:v>
                </c:pt>
                <c:pt idx="124">
                  <c:v>1827.23142327417</c:v>
                </c:pt>
                <c:pt idx="125">
                  <c:v>1708.741921787161</c:v>
                </c:pt>
                <c:pt idx="126">
                  <c:v>1856.78314599502</c:v>
                </c:pt>
                <c:pt idx="127">
                  <c:v>1765.1563047644</c:v>
                </c:pt>
                <c:pt idx="128">
                  <c:v>1872.641244579329</c:v>
                </c:pt>
                <c:pt idx="129">
                  <c:v>1745.54823739423</c:v>
                </c:pt>
                <c:pt idx="130">
                  <c:v>1871.10460069648</c:v>
                </c:pt>
                <c:pt idx="131">
                  <c:v>1796.01049358406</c:v>
                </c:pt>
                <c:pt idx="132">
                  <c:v>1845.412711310731</c:v>
                </c:pt>
                <c:pt idx="133">
                  <c:v>1952.095077366682</c:v>
                </c:pt>
                <c:pt idx="134">
                  <c:v>2057.759313669524</c:v>
                </c:pt>
                <c:pt idx="135">
                  <c:v>2167.348665314449</c:v>
                </c:pt>
                <c:pt idx="136">
                  <c:v>2073.462525423824</c:v>
                </c:pt>
                <c:pt idx="137">
                  <c:v>2069.360885743054</c:v>
                </c:pt>
                <c:pt idx="138">
                  <c:v>2188.37697055489</c:v>
                </c:pt>
                <c:pt idx="139">
                  <c:v>2090.134591165604</c:v>
                </c:pt>
                <c:pt idx="140">
                  <c:v>2029.68065581122</c:v>
                </c:pt>
                <c:pt idx="141">
                  <c:v>2004.55890192303</c:v>
                </c:pt>
                <c:pt idx="142">
                  <c:v>1953.13917399204</c:v>
                </c:pt>
                <c:pt idx="143">
                  <c:v>1893.09242048475</c:v>
                </c:pt>
                <c:pt idx="144">
                  <c:v>1744.88048280409</c:v>
                </c:pt>
                <c:pt idx="145">
                  <c:v>1815.789981344071</c:v>
                </c:pt>
                <c:pt idx="146">
                  <c:v>1775.44371356343</c:v>
                </c:pt>
                <c:pt idx="147">
                  <c:v>1817.30092730905</c:v>
                </c:pt>
                <c:pt idx="148">
                  <c:v>1787.58060295391</c:v>
                </c:pt>
                <c:pt idx="149">
                  <c:v>1755.76977401956</c:v>
                </c:pt>
                <c:pt idx="150">
                  <c:v>1766.6118078281</c:v>
                </c:pt>
                <c:pt idx="151">
                  <c:v>1564.56809024222</c:v>
                </c:pt>
                <c:pt idx="152">
                  <c:v>1530.48938678691</c:v>
                </c:pt>
                <c:pt idx="153">
                  <c:v>1543.04346171733</c:v>
                </c:pt>
                <c:pt idx="154">
                  <c:v>1417.977805772552</c:v>
                </c:pt>
                <c:pt idx="155">
                  <c:v>1376.93705531991</c:v>
                </c:pt>
                <c:pt idx="156">
                  <c:v>1500.63706951312</c:v>
                </c:pt>
                <c:pt idx="157">
                  <c:v>1523.44919861528</c:v>
                </c:pt>
                <c:pt idx="158">
                  <c:v>1384.6636137525</c:v>
                </c:pt>
                <c:pt idx="159">
                  <c:v>1283.750762441042</c:v>
                </c:pt>
                <c:pt idx="160">
                  <c:v>1218.628384544818</c:v>
                </c:pt>
                <c:pt idx="161">
                  <c:v>1078.32891853162</c:v>
                </c:pt>
                <c:pt idx="162">
                  <c:v>1132.30367416811</c:v>
                </c:pt>
                <c:pt idx="163">
                  <c:v>1252.68429541025</c:v>
                </c:pt>
                <c:pt idx="164">
                  <c:v>1215.729446453848</c:v>
                </c:pt>
                <c:pt idx="165">
                  <c:v>1305.79754993361</c:v>
                </c:pt>
                <c:pt idx="166">
                  <c:v>1311.0090551093</c:v>
                </c:pt>
                <c:pt idx="167">
                  <c:v>1260.66096612035</c:v>
                </c:pt>
                <c:pt idx="168">
                  <c:v>1138.475860660482</c:v>
                </c:pt>
                <c:pt idx="169">
                  <c:v>975.195115786776</c:v>
                </c:pt>
                <c:pt idx="170">
                  <c:v>722.1621164442315</c:v>
                </c:pt>
                <c:pt idx="171">
                  <c:v>831.733486947764</c:v>
                </c:pt>
                <c:pt idx="172">
                  <c:v>948.9068737144279</c:v>
                </c:pt>
                <c:pt idx="173">
                  <c:v>769.5256391762</c:v>
                </c:pt>
                <c:pt idx="174">
                  <c:v>964.787041093646</c:v>
                </c:pt>
                <c:pt idx="175">
                  <c:v>989.71161515927</c:v>
                </c:pt>
                <c:pt idx="176">
                  <c:v>936.4906268940492</c:v>
                </c:pt>
                <c:pt idx="177">
                  <c:v>909.2541252514084</c:v>
                </c:pt>
                <c:pt idx="178">
                  <c:v>769.5174273066875</c:v>
                </c:pt>
                <c:pt idx="179">
                  <c:v>740.6099880319575</c:v>
                </c:pt>
                <c:pt idx="180">
                  <c:v>696.736583353256</c:v>
                </c:pt>
                <c:pt idx="181">
                  <c:v>715.7275433024379</c:v>
                </c:pt>
                <c:pt idx="182">
                  <c:v>759.723769308565</c:v>
                </c:pt>
                <c:pt idx="183">
                  <c:v>767.5577970913344</c:v>
                </c:pt>
                <c:pt idx="184">
                  <c:v>758.530598372207</c:v>
                </c:pt>
              </c:numCache>
            </c:numRef>
          </c:val>
          <c:smooth val="0"/>
        </c:ser>
        <c:dLbls>
          <c:showLegendKey val="0"/>
          <c:showVal val="0"/>
          <c:showCatName val="0"/>
          <c:showSerName val="0"/>
          <c:showPercent val="0"/>
          <c:showBubbleSize val="0"/>
        </c:dLbls>
        <c:hiLowLines/>
        <c:marker val="1"/>
        <c:smooth val="0"/>
        <c:axId val="-2076085288"/>
        <c:axId val="2109511416"/>
      </c:lineChart>
      <c:catAx>
        <c:axId val="-2076085288"/>
        <c:scaling>
          <c:orientation val="minMax"/>
        </c:scaling>
        <c:delete val="0"/>
        <c:axPos val="b"/>
        <c:title>
          <c:tx>
            <c:rich>
              <a:bodyPr/>
              <a:lstStyle/>
              <a:p>
                <a:pPr>
                  <a:defRPr/>
                </a:pPr>
                <a:r>
                  <a:rPr lang="da-DK"/>
                  <a:t>Time (min)</a:t>
                </a:r>
              </a:p>
            </c:rich>
          </c:tx>
          <c:layout/>
          <c:overlay val="0"/>
        </c:title>
        <c:numFmt formatCode="General" sourceLinked="1"/>
        <c:majorTickMark val="none"/>
        <c:minorTickMark val="none"/>
        <c:tickLblPos val="nextTo"/>
        <c:txPr>
          <a:bodyPr rot="-5400000" vert="horz"/>
          <a:lstStyle/>
          <a:p>
            <a:pPr>
              <a:defRPr/>
            </a:pPr>
            <a:endParaRPr lang="en-US"/>
          </a:p>
        </c:txPr>
        <c:crossAx val="2109511416"/>
        <c:crosses val="autoZero"/>
        <c:auto val="1"/>
        <c:lblAlgn val="ctr"/>
        <c:lblOffset val="100"/>
        <c:tickLblSkip val="7"/>
        <c:tickMarkSkip val="1"/>
        <c:noMultiLvlLbl val="0"/>
      </c:catAx>
      <c:valAx>
        <c:axId val="2109511416"/>
        <c:scaling>
          <c:orientation val="minMax"/>
        </c:scaling>
        <c:delete val="0"/>
        <c:axPos val="l"/>
        <c:majorGridlines/>
        <c:title>
          <c:tx>
            <c:rich>
              <a:bodyPr/>
              <a:lstStyle/>
              <a:p>
                <a:pPr>
                  <a:defRPr/>
                </a:pPr>
                <a:r>
                  <a:rPr lang="da-DK"/>
                  <a:t>I</a:t>
                </a:r>
                <a:r>
                  <a:rPr lang="da-DK" baseline="-25000"/>
                  <a:t>measured</a:t>
                </a:r>
                <a:r>
                  <a:rPr lang="da-DK"/>
                  <a:t> (a.u.)</a:t>
                </a:r>
              </a:p>
            </c:rich>
          </c:tx>
          <c:layout/>
          <c:overlay val="0"/>
        </c:title>
        <c:numFmt formatCode="General" sourceLinked="1"/>
        <c:majorTickMark val="out"/>
        <c:minorTickMark val="none"/>
        <c:tickLblPos val="nextTo"/>
        <c:txPr>
          <a:bodyPr rot="0" vert="horz"/>
          <a:lstStyle/>
          <a:p>
            <a:pPr>
              <a:defRPr/>
            </a:pPr>
            <a:endParaRPr lang="en-US"/>
          </a:p>
        </c:txPr>
        <c:crossAx val="-2076085288"/>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r>
              <a:rPr lang="en-US"/>
              <a:t>Defining a research problem and organizing your research</a:t>
            </a: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93A9604F-CBE4-A542-8ED3-D4DA2AD42D9F}" type="datetime1">
              <a:rPr lang="en-US" smtClean="0"/>
              <a:t>3/25/12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7E495CA-B740-ED43-A68C-6850FC2EBBCD}" type="slidenum">
              <a:rPr lang="en-US"/>
              <a:pPr>
                <a:defRPr/>
              </a:pPr>
              <a:t>‹#›</a:t>
            </a:fld>
            <a:endParaRPr lang="en-US"/>
          </a:p>
        </p:txBody>
      </p:sp>
    </p:spTree>
    <p:extLst>
      <p:ext uri="{BB962C8B-B14F-4D97-AF65-F5344CB8AC3E}">
        <p14:creationId xmlns:p14="http://schemas.microsoft.com/office/powerpoint/2010/main" val="1871160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r>
              <a:rPr lang="en-US"/>
              <a:t>Defining a research problem and organizing your research</a:t>
            </a: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5B834E5C-60B9-0C45-8AA3-C44FD5123D65}" type="datetime1">
              <a:rPr lang="en-US" smtClean="0"/>
              <a:t>3/25/12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B9E25D18-F51F-9C4E-A826-B9EA6E4DEEBC}" type="slidenum">
              <a:rPr lang="en-US"/>
              <a:pPr>
                <a:defRPr/>
              </a:pPr>
              <a:t>‹#›</a:t>
            </a:fld>
            <a:endParaRPr lang="en-US"/>
          </a:p>
        </p:txBody>
      </p:sp>
    </p:spTree>
    <p:extLst>
      <p:ext uri="{BB962C8B-B14F-4D97-AF65-F5344CB8AC3E}">
        <p14:creationId xmlns:p14="http://schemas.microsoft.com/office/powerpoint/2010/main" val="211584813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1EBD14-758C-B145-ADD9-D32548233B5D}" type="slidenum">
              <a:rPr lang="en-US" sz="1200"/>
              <a:pPr eaLnBrk="1" hangingPunct="1"/>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CAA998-06B1-6345-9C59-32C119254F28}" type="slidenum">
              <a:rPr lang="en-US" sz="1200"/>
              <a:pPr eaLnBrk="1" hangingPunct="1"/>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41B895B3-8632-F047-A62D-0882D43B46C4}" type="slidenum">
              <a:rPr lang="zh-CN" altLang="en-US" sz="1200">
                <a:ea typeface="宋体" charset="0"/>
                <a:cs typeface="宋体" charset="0"/>
              </a:rPr>
              <a:pPr eaLnBrk="1" hangingPunct="1"/>
              <a:t>4</a:t>
            </a:fld>
            <a:endParaRPr lang="en-US" altLang="zh-CN" sz="1200">
              <a:ea typeface="宋体" charset="0"/>
              <a:cs typeface="宋体" charset="0"/>
            </a:endParaRPr>
          </a:p>
        </p:txBody>
      </p:sp>
      <p:sp>
        <p:nvSpPr>
          <p:cNvPr id="43011" name="Rectangle 2"/>
          <p:cNvSpPr>
            <a:spLocks noGrp="1" noRot="1" noChangeAspect="1" noChangeArrowheads="1" noTextEdit="1"/>
          </p:cNvSpPr>
          <p:nvPr>
            <p:ph type="sldImg"/>
          </p:nvPr>
        </p:nvSpPr>
        <p:spPr>
          <a:xfrm>
            <a:off x="1144588" y="685800"/>
            <a:ext cx="4568825" cy="3427413"/>
          </a:xfrm>
          <a:ln/>
        </p:spPr>
      </p:sp>
      <p:sp>
        <p:nvSpPr>
          <p:cNvPr id="43012"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There are two different generations of microfluidics. The first one is continuous-flow biochips. They consist of </a:t>
            </a:r>
            <a:r>
              <a:rPr lang="en-US" altLang="zh-CN">
                <a:solidFill>
                  <a:schemeClr val="bg1"/>
                </a:solidFill>
                <a:latin typeface="Times New Roman" charset="0"/>
                <a:ea typeface="ＭＳ Ｐゴシック" charset="0"/>
                <a:cs typeface="ＭＳ Ｐゴシック" charset="0"/>
              </a:rPr>
              <a:t>microchannels, micropumps and microvalves, and they are etched on a silicon, glass or plastic substrate. This figure shows an example of such biochip developed by university of Michigan. The second generation is digital microfluidic biochips. They manipulate the liquid as droplets. Compared to continuous flow systems, they have high reconfigurability and scalable architectures.</a:t>
            </a:r>
            <a:r>
              <a:rPr lang="en-US" altLang="zh-CN" sz="2600">
                <a:solidFill>
                  <a:schemeClr val="bg1"/>
                </a:solidFill>
                <a:latin typeface="Times New Roman" charset="0"/>
                <a:ea typeface="ＭＳ Ｐゴシック" charset="0"/>
                <a:cs typeface="ＭＳ Ｐゴシック" charset="0"/>
              </a:rPr>
              <a:t>  </a:t>
            </a:r>
          </a:p>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597900" y="82550"/>
            <a:ext cx="479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DTU frise RGB"/>
          <p:cNvPicPr>
            <a:picLocks noChangeAspect="1" noChangeArrowheads="1"/>
          </p:cNvPicPr>
          <p:nvPr/>
        </p:nvPicPr>
        <p:blipFill>
          <a:blip r:embed="rId3">
            <a:extLst>
              <a:ext uri="{28A0092B-C50C-407E-A947-70E740481C1C}">
                <a14:useLocalDpi xmlns:a14="http://schemas.microsoft.com/office/drawing/2010/main" val="0"/>
              </a:ext>
            </a:extLst>
          </a:blip>
          <a:srcRect r="25990"/>
          <a:stretch>
            <a:fillRect/>
          </a:stretch>
        </p:blipFill>
        <p:spPr bwMode="auto">
          <a:xfrm>
            <a:off x="4432300" y="4191000"/>
            <a:ext cx="47117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C:\Users\cls\Desktop\DTU_ppt\Til PAW\DTU_LOGOS\Done\DTU Informatik A UK.png"/>
          <p:cNvPicPr>
            <a:picLocks noChangeAspect="1" noChangeArrowheads="1"/>
          </p:cNvPicPr>
          <p:nvPr/>
        </p:nvPicPr>
        <p:blipFill>
          <a:blip r:embed="rId4">
            <a:extLst>
              <a:ext uri="{28A0092B-C50C-407E-A947-70E740481C1C}">
                <a14:useLocalDpi xmlns:a14="http://schemas.microsoft.com/office/drawing/2010/main" val="0"/>
              </a:ext>
            </a:extLst>
          </a:blip>
          <a:srcRect l="10336" t="34251" b="14568"/>
          <a:stretch>
            <a:fillRect/>
          </a:stretch>
        </p:blipFill>
        <p:spPr bwMode="auto">
          <a:xfrm>
            <a:off x="619125" y="6029325"/>
            <a:ext cx="52133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spTree>
    <p:extLst>
      <p:ext uri="{BB962C8B-B14F-4D97-AF65-F5344CB8AC3E}">
        <p14:creationId xmlns:p14="http://schemas.microsoft.com/office/powerpoint/2010/main" val="412222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3270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xfrm>
            <a:off x="5808663" y="6534150"/>
            <a:ext cx="3333750" cy="322263"/>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US"/>
              <a:t>Lecture 1/</a:t>
            </a:r>
            <a:fld id="{E49FCFA7-FCF3-6E46-AB0C-B0FCB2E90F4A}" type="slidenum">
              <a:rPr lang="en-US"/>
              <a:pPr>
                <a:defRPr/>
              </a:pPr>
              <a:t>‹#›</a:t>
            </a:fld>
            <a:endParaRPr lang="en-US"/>
          </a:p>
        </p:txBody>
      </p:sp>
    </p:spTree>
    <p:extLst>
      <p:ext uri="{BB962C8B-B14F-4D97-AF65-F5344CB8AC3E}">
        <p14:creationId xmlns:p14="http://schemas.microsoft.com/office/powerpoint/2010/main" val="300111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81616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04321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 Id="rId3"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GB"/>
              <a:t>Click to edit Master title style</a:t>
            </a:r>
            <a:endParaRPr lang="en-US"/>
          </a:p>
        </p:txBody>
      </p:sp>
      <p:sp>
        <p:nvSpPr>
          <p:cNvPr id="1027" name="Rectangle 3"/>
          <p:cNvSpPr>
            <a:spLocks noGrp="1" noChangeArrowheads="1"/>
          </p:cNvSpPr>
          <p:nvPr>
            <p:ph type="body" idx="1"/>
          </p:nvPr>
        </p:nvSpPr>
        <p:spPr bwMode="auto">
          <a:xfrm>
            <a:off x="358775" y="935038"/>
            <a:ext cx="8424863"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13"/>
          <p:cNvSpPr>
            <a:spLocks noChangeArrowheads="1"/>
          </p:cNvSpPr>
          <p:nvPr/>
        </p:nvSpPr>
        <p:spPr bwMode="auto">
          <a:xfrm>
            <a:off x="8474075" y="65563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0" hangingPunct="0"/>
            <a:fld id="{98B1E757-5963-A04C-A512-894E79529E1F}" type="slidenum">
              <a:rPr lang="en-US" sz="900">
                <a:latin typeface="Calibri" charset="0"/>
                <a:cs typeface="Calibri" charset="0"/>
              </a:rPr>
              <a:pPr algn="r" eaLnBrk="0" hangingPunct="0"/>
              <a:t>‹#›</a:t>
            </a:fld>
            <a:endParaRPr lang="en-US" sz="900">
              <a:latin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820" r:id="rId1"/>
    <p:sldLayoutId id="2147483819" r:id="rId2"/>
    <p:sldLayoutId id="2147483821" r:id="rId3"/>
    <p:sldLayoutId id="2147483824" r:id="rId4"/>
  </p:sldLayoutIdLst>
  <p:hf sldNum="0" hdr="0" ftr="0" dt="0"/>
  <p:txStyles>
    <p:titleStyle>
      <a:lvl1pPr algn="r" rtl="0" eaLnBrk="0" fontAlgn="base" hangingPunct="0">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0" fontAlgn="base" hangingPunct="0">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8" name="Text Box 844"/>
          <p:cNvSpPr txBox="1">
            <a:spLocks noChangeArrowheads="1"/>
          </p:cNvSpPr>
          <p:nvPr userDrawn="1"/>
        </p:nvSpPr>
        <p:spPr bwMode="auto">
          <a:xfrm>
            <a:off x="6508750" y="6615113"/>
            <a:ext cx="2533650" cy="2746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defRPr/>
            </a:pPr>
            <a:fld id="{CFD4E6FD-F4A4-584A-AB34-1D1C9F5F52CC}" type="slidenum">
              <a:rPr lang="en-US" sz="1200" b="1" smtClean="0">
                <a:solidFill>
                  <a:srgbClr val="FFFFFF"/>
                </a:solidFill>
                <a:latin typeface="Trebuchet MS" charset="0"/>
              </a:rPr>
              <a:pPr algn="r" defTabSz="914400">
                <a:defRPr/>
              </a:pPr>
              <a:t>‹#›</a:t>
            </a:fld>
            <a:r>
              <a:rPr lang="en-US" sz="1200" b="1" smtClean="0">
                <a:solidFill>
                  <a:srgbClr val="FFFFFF"/>
                </a:solidFill>
                <a:latin typeface="Trebuchet MS" charset="0"/>
              </a:rPr>
              <a:t>  of  1</a:t>
            </a:r>
            <a:r>
              <a:rPr lang="sv-SE" sz="1200" b="1" smtClean="0">
                <a:solidFill>
                  <a:srgbClr val="FFFFFF"/>
                </a:solidFill>
                <a:latin typeface="Trebuchet MS" charset="0"/>
              </a:rPr>
              <a:t>4</a:t>
            </a:r>
            <a:endParaRPr lang="en-US" sz="1200" b="1" smtClean="0">
              <a:solidFill>
                <a:srgbClr val="FFFFFF"/>
              </a:solidFill>
              <a:latin typeface="Trebuchet MS" charset="0"/>
            </a:endParaRPr>
          </a:p>
        </p:txBody>
      </p:sp>
      <p:sp>
        <p:nvSpPr>
          <p:cNvPr id="4099" name="Rectangle 845"/>
          <p:cNvSpPr>
            <a:spLocks noChangeArrowheads="1"/>
          </p:cNvSpPr>
          <p:nvPr userDrawn="1"/>
        </p:nvSpPr>
        <p:spPr bwMode="auto">
          <a:xfrm>
            <a:off x="0" y="6599238"/>
            <a:ext cx="9144000" cy="258762"/>
          </a:xfrm>
          <a:prstGeom prst="rect">
            <a:avLst/>
          </a:prstGeom>
          <a:solidFill>
            <a:srgbClr val="330066"/>
          </a:solidFill>
          <a:ln>
            <a:noFill/>
          </a:ln>
          <a:extLst>
            <a:ext uri="{91240B29-F687-4f45-9708-019B960494DF}">
              <a14:hiddenLine xmlns:a14="http://schemas.microsoft.com/office/drawing/2010/main" w="9525">
                <a:solidFill>
                  <a:srgbClr val="000000"/>
                </a:solidFill>
                <a:miter lim="800000"/>
                <a:headEnd type="none" w="med" len="lg"/>
                <a:tailEnd type="none" w="med" len="lg"/>
              </a14:hiddenLine>
            </a:ext>
          </a:extLst>
        </p:spPr>
        <p:txBody>
          <a:bodyPr wrap="none" anchor="ctr"/>
          <a:lstStyle/>
          <a:p>
            <a:pPr algn="ctr" defTabSz="914400" eaLnBrk="0" hangingPunct="0">
              <a:lnSpc>
                <a:spcPct val="140000"/>
              </a:lnSpc>
              <a:buClr>
                <a:srgbClr val="350066"/>
              </a:buClr>
              <a:buFont typeface="Wingdings" charset="0"/>
              <a:buNone/>
            </a:pPr>
            <a:endParaRPr lang="en-US" sz="2400" b="1">
              <a:solidFill>
                <a:srgbClr val="000000"/>
              </a:solidFill>
              <a:latin typeface="Tahoma" charset="0"/>
            </a:endParaRPr>
          </a:p>
        </p:txBody>
      </p:sp>
      <p:sp>
        <p:nvSpPr>
          <p:cNvPr id="1870" name="Text Box 846"/>
          <p:cNvSpPr txBox="1">
            <a:spLocks noChangeArrowheads="1"/>
          </p:cNvSpPr>
          <p:nvPr userDrawn="1"/>
        </p:nvSpPr>
        <p:spPr bwMode="auto">
          <a:xfrm>
            <a:off x="6610350" y="6583363"/>
            <a:ext cx="2533650" cy="2746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defRPr/>
            </a:pPr>
            <a:fld id="{AEA258CD-6DBC-7B40-9DD3-B15977695B94}" type="slidenum">
              <a:rPr lang="en-US" sz="1200" b="1" smtClean="0">
                <a:solidFill>
                  <a:srgbClr val="FFFFFF"/>
                </a:solidFill>
                <a:latin typeface="Trebuchet MS" charset="0"/>
              </a:rPr>
              <a:pPr algn="r" defTabSz="914400">
                <a:defRPr/>
              </a:pPr>
              <a:t>‹#›</a:t>
            </a:fld>
            <a:endParaRPr lang="en-US" sz="1200" b="1" smtClean="0">
              <a:solidFill>
                <a:srgbClr val="FFFFFF"/>
              </a:solidFill>
              <a:latin typeface="Trebuchet MS" charset="0"/>
            </a:endParaRPr>
          </a:p>
        </p:txBody>
      </p:sp>
      <p:sp>
        <p:nvSpPr>
          <p:cNvPr id="4101" name="Rectangle 847"/>
          <p:cNvSpPr>
            <a:spLocks noGrp="1" noChangeArrowheads="1"/>
          </p:cNvSpPr>
          <p:nvPr>
            <p:ph type="body" idx="1"/>
          </p:nvPr>
        </p:nvSpPr>
        <p:spPr bwMode="auto">
          <a:xfrm>
            <a:off x="304800" y="1066800"/>
            <a:ext cx="85344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859"/>
          <p:cNvSpPr>
            <a:spLocks noGrp="1" noChangeArrowheads="1"/>
          </p:cNvSpPr>
          <p:nvPr>
            <p:ph type="title"/>
          </p:nvPr>
        </p:nvSpPr>
        <p:spPr bwMode="auto">
          <a:xfrm>
            <a:off x="0" y="14922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Master title style</a:t>
            </a:r>
          </a:p>
        </p:txBody>
      </p:sp>
      <p:pic>
        <p:nvPicPr>
          <p:cNvPr id="4103" name="Picture 2268" descr="linie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6600" y="685800"/>
            <a:ext cx="58674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Lst>
  <p:transition xmlns:p14="http://schemas.microsoft.com/office/powerpoint/2010/main"/>
  <p:hf sldNum="0" hdr="0" ftr="0" dt="0"/>
  <p:txStyles>
    <p:titleStyle>
      <a:lvl1pPr algn="r" rtl="0" eaLnBrk="0" fontAlgn="base" hangingPunct="0">
        <a:spcBef>
          <a:spcPct val="0"/>
        </a:spcBef>
        <a:spcAft>
          <a:spcPct val="0"/>
        </a:spcAft>
        <a:defRPr sz="3200" b="1">
          <a:solidFill>
            <a:srgbClr val="990000"/>
          </a:solidFill>
          <a:latin typeface="+mj-lt"/>
          <a:ea typeface="ＭＳ Ｐゴシック" charset="-128"/>
          <a:cs typeface="ＭＳ Ｐゴシック" charset="-128"/>
        </a:defRPr>
      </a:lvl1pPr>
      <a:lvl2pPr algn="r" rtl="0" eaLnBrk="0" fontAlgn="base" hangingPunct="0">
        <a:spcBef>
          <a:spcPct val="0"/>
        </a:spcBef>
        <a:spcAft>
          <a:spcPct val="0"/>
        </a:spcAft>
        <a:defRPr sz="3200" b="1">
          <a:solidFill>
            <a:srgbClr val="990000"/>
          </a:solidFill>
          <a:latin typeface="Tahoma" charset="0"/>
          <a:ea typeface="ＭＳ Ｐゴシック" charset="-128"/>
          <a:cs typeface="ＭＳ Ｐゴシック" charset="-128"/>
        </a:defRPr>
      </a:lvl2pPr>
      <a:lvl3pPr algn="r" rtl="0" eaLnBrk="0" fontAlgn="base" hangingPunct="0">
        <a:spcBef>
          <a:spcPct val="0"/>
        </a:spcBef>
        <a:spcAft>
          <a:spcPct val="0"/>
        </a:spcAft>
        <a:defRPr sz="3200" b="1">
          <a:solidFill>
            <a:srgbClr val="990000"/>
          </a:solidFill>
          <a:latin typeface="Tahoma" charset="0"/>
          <a:ea typeface="ＭＳ Ｐゴシック" charset="-128"/>
          <a:cs typeface="ＭＳ Ｐゴシック" charset="-128"/>
        </a:defRPr>
      </a:lvl3pPr>
      <a:lvl4pPr algn="r" rtl="0" eaLnBrk="0" fontAlgn="base" hangingPunct="0">
        <a:spcBef>
          <a:spcPct val="0"/>
        </a:spcBef>
        <a:spcAft>
          <a:spcPct val="0"/>
        </a:spcAft>
        <a:defRPr sz="3200" b="1">
          <a:solidFill>
            <a:srgbClr val="990000"/>
          </a:solidFill>
          <a:latin typeface="Tahoma" charset="0"/>
          <a:ea typeface="ＭＳ Ｐゴシック" charset="-128"/>
          <a:cs typeface="ＭＳ Ｐゴシック" charset="-128"/>
        </a:defRPr>
      </a:lvl4pPr>
      <a:lvl5pPr algn="r" rtl="0" eaLnBrk="0" fontAlgn="base" hangingPunct="0">
        <a:spcBef>
          <a:spcPct val="0"/>
        </a:spcBef>
        <a:spcAft>
          <a:spcPct val="0"/>
        </a:spcAft>
        <a:defRPr sz="3200" b="1">
          <a:solidFill>
            <a:srgbClr val="990000"/>
          </a:solidFill>
          <a:latin typeface="Tahoma" charset="0"/>
          <a:ea typeface="ＭＳ Ｐゴシック" charset="-128"/>
          <a:cs typeface="ＭＳ Ｐゴシック" charset="-128"/>
        </a:defRPr>
      </a:lvl5pPr>
      <a:lvl6pPr marL="457200" algn="r" rtl="0" eaLnBrk="0" fontAlgn="base" hangingPunct="0">
        <a:spcBef>
          <a:spcPct val="0"/>
        </a:spcBef>
        <a:spcAft>
          <a:spcPct val="0"/>
        </a:spcAft>
        <a:defRPr sz="3200" b="1">
          <a:solidFill>
            <a:srgbClr val="990000"/>
          </a:solidFill>
          <a:latin typeface="Tahoma" charset="0"/>
        </a:defRPr>
      </a:lvl6pPr>
      <a:lvl7pPr marL="914400" algn="r" rtl="0" eaLnBrk="0" fontAlgn="base" hangingPunct="0">
        <a:spcBef>
          <a:spcPct val="0"/>
        </a:spcBef>
        <a:spcAft>
          <a:spcPct val="0"/>
        </a:spcAft>
        <a:defRPr sz="3200" b="1">
          <a:solidFill>
            <a:srgbClr val="990000"/>
          </a:solidFill>
          <a:latin typeface="Tahoma" charset="0"/>
        </a:defRPr>
      </a:lvl7pPr>
      <a:lvl8pPr marL="1371600" algn="r" rtl="0" eaLnBrk="0" fontAlgn="base" hangingPunct="0">
        <a:spcBef>
          <a:spcPct val="0"/>
        </a:spcBef>
        <a:spcAft>
          <a:spcPct val="0"/>
        </a:spcAft>
        <a:defRPr sz="3200" b="1">
          <a:solidFill>
            <a:srgbClr val="990000"/>
          </a:solidFill>
          <a:latin typeface="Tahoma" charset="0"/>
        </a:defRPr>
      </a:lvl8pPr>
      <a:lvl9pPr marL="1828800" algn="r" rtl="0" eaLnBrk="0" fontAlgn="base" hangingPunct="0">
        <a:spcBef>
          <a:spcPct val="0"/>
        </a:spcBef>
        <a:spcAft>
          <a:spcPct val="0"/>
        </a:spcAft>
        <a:defRPr sz="3200" b="1">
          <a:solidFill>
            <a:srgbClr val="990000"/>
          </a:solidFill>
          <a:latin typeface="Tahoma" charset="0"/>
        </a:defRPr>
      </a:lvl9pPr>
    </p:titleStyle>
    <p:bodyStyle>
      <a:lvl1pPr marL="342900" indent="-342900" algn="l" rtl="0" eaLnBrk="0" fontAlgn="base" hangingPunct="0">
        <a:spcBef>
          <a:spcPct val="20000"/>
        </a:spcBef>
        <a:spcAft>
          <a:spcPct val="0"/>
        </a:spcAft>
        <a:buClr>
          <a:srgbClr val="3399CC"/>
        </a:buClr>
        <a:buFont typeface="Wingdings" charset="0"/>
        <a:buChar char="§"/>
        <a:defRPr sz="2400">
          <a:solidFill>
            <a:srgbClr val="33006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3399CC"/>
        </a:buClr>
        <a:buFont typeface="Wingdings" charset="0"/>
        <a:buChar char="§"/>
        <a:defRPr sz="2000">
          <a:solidFill>
            <a:srgbClr val="330066"/>
          </a:solidFill>
          <a:latin typeface="+mn-lt"/>
          <a:ea typeface="ＭＳ Ｐゴシック" charset="-128"/>
        </a:defRPr>
      </a:lvl2pPr>
      <a:lvl3pPr marL="1143000" indent="-228600" algn="l" rtl="0" eaLnBrk="0" fontAlgn="base" hangingPunct="0">
        <a:spcBef>
          <a:spcPct val="20000"/>
        </a:spcBef>
        <a:spcAft>
          <a:spcPct val="0"/>
        </a:spcAft>
        <a:buClr>
          <a:srgbClr val="3399CC"/>
        </a:buClr>
        <a:buFont typeface="Wingdings" charset="0"/>
        <a:buChar char="§"/>
        <a:defRPr>
          <a:solidFill>
            <a:srgbClr val="330066"/>
          </a:solidFill>
          <a:latin typeface="+mn-lt"/>
          <a:ea typeface="ＭＳ Ｐゴシック" charset="-128"/>
        </a:defRPr>
      </a:lvl3pPr>
      <a:lvl4pPr marL="1600200" indent="-228600" algn="l" rtl="0" eaLnBrk="0" fontAlgn="base" hangingPunct="0">
        <a:spcBef>
          <a:spcPct val="20000"/>
        </a:spcBef>
        <a:spcAft>
          <a:spcPct val="0"/>
        </a:spcAft>
        <a:buClr>
          <a:srgbClr val="3399CC"/>
        </a:buClr>
        <a:buFont typeface="Wingdings" charset="0"/>
        <a:buChar char="§"/>
        <a:defRPr sz="1600">
          <a:solidFill>
            <a:srgbClr val="330066"/>
          </a:solidFill>
          <a:latin typeface="+mn-lt"/>
          <a:ea typeface="ＭＳ Ｐゴシック" charset="-128"/>
        </a:defRPr>
      </a:lvl4pPr>
      <a:lvl5pPr marL="2057400" indent="-228600" algn="l" rtl="0" eaLnBrk="0" fontAlgn="base" hangingPunct="0">
        <a:spcBef>
          <a:spcPct val="20000"/>
        </a:spcBef>
        <a:spcAft>
          <a:spcPct val="0"/>
        </a:spcAft>
        <a:buClr>
          <a:srgbClr val="3399CC"/>
        </a:buClr>
        <a:buFont typeface="Wingdings" charset="0"/>
        <a:buChar char="§"/>
        <a:defRPr sz="1600">
          <a:solidFill>
            <a:srgbClr val="330066"/>
          </a:solidFill>
          <a:latin typeface="+mn-lt"/>
          <a:ea typeface="ＭＳ Ｐゴシック" charset="-128"/>
        </a:defRPr>
      </a:lvl5pPr>
      <a:lvl6pPr marL="2514600" indent="-228600" algn="l" rtl="0" eaLnBrk="0" fontAlgn="base" hangingPunct="0">
        <a:spcBef>
          <a:spcPct val="20000"/>
        </a:spcBef>
        <a:spcAft>
          <a:spcPct val="0"/>
        </a:spcAft>
        <a:buClr>
          <a:srgbClr val="3399CC"/>
        </a:buClr>
        <a:buFont typeface="Wingdings" charset="2"/>
        <a:buChar char="§"/>
        <a:defRPr sz="1600">
          <a:solidFill>
            <a:srgbClr val="330066"/>
          </a:solidFill>
          <a:latin typeface="+mn-lt"/>
          <a:ea typeface="ＭＳ Ｐゴシック" charset="-128"/>
        </a:defRPr>
      </a:lvl6pPr>
      <a:lvl7pPr marL="2971800" indent="-228600" algn="l" rtl="0" eaLnBrk="0" fontAlgn="base" hangingPunct="0">
        <a:spcBef>
          <a:spcPct val="20000"/>
        </a:spcBef>
        <a:spcAft>
          <a:spcPct val="0"/>
        </a:spcAft>
        <a:buClr>
          <a:srgbClr val="3399CC"/>
        </a:buClr>
        <a:buFont typeface="Wingdings" charset="2"/>
        <a:buChar char="§"/>
        <a:defRPr sz="1600">
          <a:solidFill>
            <a:srgbClr val="330066"/>
          </a:solidFill>
          <a:latin typeface="+mn-lt"/>
          <a:ea typeface="ＭＳ Ｐゴシック" charset="-128"/>
        </a:defRPr>
      </a:lvl7pPr>
      <a:lvl8pPr marL="3429000" indent="-228600" algn="l" rtl="0" eaLnBrk="0" fontAlgn="base" hangingPunct="0">
        <a:spcBef>
          <a:spcPct val="20000"/>
        </a:spcBef>
        <a:spcAft>
          <a:spcPct val="0"/>
        </a:spcAft>
        <a:buClr>
          <a:srgbClr val="3399CC"/>
        </a:buClr>
        <a:buFont typeface="Wingdings" charset="2"/>
        <a:buChar char="§"/>
        <a:defRPr sz="1600">
          <a:solidFill>
            <a:srgbClr val="330066"/>
          </a:solidFill>
          <a:latin typeface="+mn-lt"/>
          <a:ea typeface="ＭＳ Ｐゴシック" charset="-128"/>
        </a:defRPr>
      </a:lvl8pPr>
      <a:lvl9pPr marL="3886200" indent="-228600" algn="l" rtl="0" eaLnBrk="0" fontAlgn="base" hangingPunct="0">
        <a:spcBef>
          <a:spcPct val="20000"/>
        </a:spcBef>
        <a:spcAft>
          <a:spcPct val="0"/>
        </a:spcAft>
        <a:buClr>
          <a:srgbClr val="3399CC"/>
        </a:buClr>
        <a:buFont typeface="Wingdings" charset="2"/>
        <a:buChar char="§"/>
        <a:defRPr sz="1600">
          <a:solidFill>
            <a:srgbClr val="33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package" Target="../embeddings/Microsoft_Word_Document1.docx"/><Relationship Id="rId5" Type="http://schemas.openxmlformats.org/officeDocument/2006/relationships/image" Target="../media/image33.png"/><Relationship Id="rId6" Type="http://schemas.openxmlformats.org/officeDocument/2006/relationships/image" Target="../media/image35.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xm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emf"/><Relationship Id="rId1" Type="http://schemas.microsoft.com/office/2007/relationships/media" Target="file:///C:\Documents%20and%20Settings\James%20Lindauer\Desktop\movies\multiplexer.avi" TargetMode="External"/><Relationship Id="rId2" Type="http://schemas.openxmlformats.org/officeDocument/2006/relationships/video" Target="file:///C:\Documents%20and%20Settings\James%20Lindauer\Desktop\movies\multiplexer.av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wmf"/><Relationship Id="rId6" Type="http://schemas.openxmlformats.org/officeDocument/2006/relationships/image" Target="../media/image19.wmf"/><Relationship Id="rId7" Type="http://schemas.openxmlformats.org/officeDocument/2006/relationships/image" Target="../media/image20.wmf"/><Relationship Id="rId8" Type="http://schemas.openxmlformats.org/officeDocument/2006/relationships/image" Target="../media/image21.wmf"/><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5"/>
          <p:cNvSpPr>
            <a:spLocks noGrp="1"/>
          </p:cNvSpPr>
          <p:nvPr>
            <p:ph type="ctrTitle"/>
          </p:nvPr>
        </p:nvSpPr>
        <p:spPr>
          <a:xfrm>
            <a:off x="719138" y="908050"/>
            <a:ext cx="6478587" cy="1255713"/>
          </a:xfrm>
        </p:spPr>
        <p:txBody>
          <a:bodyPr/>
          <a:lstStyle/>
          <a:p>
            <a:r>
              <a:rPr lang="en-US" dirty="0"/>
              <a:t>Feedback Control for the </a:t>
            </a:r>
            <a:br>
              <a:rPr lang="en-US" dirty="0"/>
            </a:br>
            <a:r>
              <a:rPr lang="en-US" u="sng" dirty="0"/>
              <a:t>Pro</a:t>
            </a:r>
            <a:r>
              <a:rPr lang="en-US" dirty="0"/>
              <a:t>grammable </a:t>
            </a:r>
            <a:r>
              <a:rPr lang="en-US" u="sng" dirty="0"/>
              <a:t>Cell</a:t>
            </a:r>
            <a:r>
              <a:rPr lang="en-US" dirty="0"/>
              <a:t> Culture Chip “</a:t>
            </a:r>
            <a:r>
              <a:rPr lang="en-US" dirty="0" err="1" smtClean="0"/>
              <a:t>ProCell</a:t>
            </a:r>
            <a:r>
              <a:rPr lang="en-US" dirty="0" smtClean="0"/>
              <a:t>”</a:t>
            </a:r>
            <a:endParaRPr lang="en-GB" dirty="0"/>
          </a:p>
        </p:txBody>
      </p:sp>
      <p:sp>
        <p:nvSpPr>
          <p:cNvPr id="7170" name="Subtitle 6"/>
          <p:cNvSpPr>
            <a:spLocks noGrp="1"/>
          </p:cNvSpPr>
          <p:nvPr>
            <p:ph type="subTitle" idx="1"/>
          </p:nvPr>
        </p:nvSpPr>
        <p:spPr>
          <a:xfrm>
            <a:off x="719138" y="2379663"/>
            <a:ext cx="6486525" cy="1658937"/>
          </a:xfrm>
        </p:spPr>
        <p:txBody>
          <a:bodyPr/>
          <a:lstStyle/>
          <a:p>
            <a:r>
              <a:rPr lang="en-US" sz="2000" b="1" dirty="0" err="1"/>
              <a:t>Felician</a:t>
            </a:r>
            <a:r>
              <a:rPr lang="en-US" sz="2000" b="1" dirty="0"/>
              <a:t> </a:t>
            </a:r>
            <a:r>
              <a:rPr lang="en-US" sz="2000" b="1" dirty="0" err="1"/>
              <a:t>Ștefan</a:t>
            </a:r>
            <a:r>
              <a:rPr lang="en-US" sz="2000" b="1" dirty="0"/>
              <a:t> </a:t>
            </a:r>
            <a:r>
              <a:rPr lang="en-US" sz="2000" b="1" dirty="0" err="1" smtClean="0"/>
              <a:t>Blaga</a:t>
            </a:r>
            <a:endParaRPr lang="en-US" sz="1800" baseline="30000" dirty="0">
              <a:latin typeface="Calibri" charset="0"/>
              <a:ea typeface="ＭＳ Ｐゴシック" charset="0"/>
            </a:endParaRPr>
          </a:p>
          <a:p>
            <a:endParaRPr lang="en-US" sz="1800" b="1" baseline="30000" dirty="0">
              <a:latin typeface="Calibri" charset="0"/>
              <a:ea typeface="ＭＳ Ｐゴシック" charset="0"/>
            </a:endParaRPr>
          </a:p>
          <a:p>
            <a:endParaRPr lang="en-US" sz="1400" dirty="0" smtClean="0"/>
          </a:p>
          <a:p>
            <a:r>
              <a:rPr lang="en-US" sz="1400" dirty="0" smtClean="0"/>
              <a:t>Supervisor</a:t>
            </a:r>
            <a:r>
              <a:rPr lang="en-US" sz="1400" dirty="0"/>
              <a:t>: Paul Pop (DTU Informatics)</a:t>
            </a:r>
            <a:endParaRPr lang="en-GB" sz="1400" dirty="0"/>
          </a:p>
          <a:p>
            <a:r>
              <a:rPr lang="en-US" sz="1400" dirty="0"/>
              <a:t>Co-supervisors: </a:t>
            </a:r>
            <a:r>
              <a:rPr lang="en-US" sz="1400" dirty="0" err="1"/>
              <a:t>Wajid</a:t>
            </a:r>
            <a:r>
              <a:rPr lang="en-US" sz="1400" dirty="0"/>
              <a:t> </a:t>
            </a:r>
            <a:r>
              <a:rPr lang="en-US" sz="1400" dirty="0" err="1"/>
              <a:t>Minhass</a:t>
            </a:r>
            <a:r>
              <a:rPr lang="en-US" sz="1400" dirty="0"/>
              <a:t> (DTU Informatics) </a:t>
            </a:r>
            <a:r>
              <a:rPr lang="en-US" sz="1400" dirty="0" smtClean="0"/>
              <a:t>and Martin </a:t>
            </a:r>
            <a:r>
              <a:rPr lang="en-US" sz="1400" dirty="0" err="1"/>
              <a:t>Dufva</a:t>
            </a:r>
            <a:r>
              <a:rPr lang="en-US" sz="1400" dirty="0"/>
              <a:t> (DTU Nanotech</a:t>
            </a:r>
            <a:r>
              <a:rPr lang="en-US" sz="1400" dirty="0" smtClean="0"/>
              <a:t>)</a:t>
            </a:r>
            <a:endParaRPr lang="en-GB" sz="1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box</a:t>
            </a:r>
            <a:endParaRPr lang="en-US" dirty="0"/>
          </a:p>
        </p:txBody>
      </p:sp>
      <p:pic>
        <p:nvPicPr>
          <p:cNvPr id="4" name="Picture 3" descr="C:\Users\Felix\Desktop\thesis\photo (1).JPG"/>
          <p:cNvPicPr/>
          <p:nvPr/>
        </p:nvPicPr>
        <p:blipFill>
          <a:blip r:embed="rId2" cstate="print"/>
          <a:srcRect/>
          <a:stretch>
            <a:fillRect/>
          </a:stretch>
        </p:blipFill>
        <p:spPr bwMode="auto">
          <a:xfrm>
            <a:off x="329062" y="1700808"/>
            <a:ext cx="4121150" cy="3673634"/>
          </a:xfrm>
          <a:prstGeom prst="rect">
            <a:avLst/>
          </a:prstGeom>
          <a:noFill/>
          <a:ln w="9525">
            <a:noFill/>
            <a:miter lim="800000"/>
            <a:headEnd/>
            <a:tailEnd/>
          </a:ln>
        </p:spPr>
      </p:pic>
      <p:pic>
        <p:nvPicPr>
          <p:cNvPr id="5" name="Picture 4" descr="C:\Users\Felix\Desktop\thesis\photo.JPG"/>
          <p:cNvPicPr/>
          <p:nvPr/>
        </p:nvPicPr>
        <p:blipFill>
          <a:blip r:embed="rId3" cstate="print"/>
          <a:srcRect/>
          <a:stretch>
            <a:fillRect/>
          </a:stretch>
        </p:blipFill>
        <p:spPr bwMode="auto">
          <a:xfrm>
            <a:off x="320498" y="1700807"/>
            <a:ext cx="4129713" cy="3704097"/>
          </a:xfrm>
          <a:prstGeom prst="rect">
            <a:avLst/>
          </a:prstGeom>
          <a:noFill/>
          <a:ln w="9525">
            <a:noFill/>
            <a:miter lim="800000"/>
            <a:headEnd/>
            <a:tailEnd/>
          </a:ln>
        </p:spPr>
      </p:pic>
      <p:sp>
        <p:nvSpPr>
          <p:cNvPr id="6" name="Content Placeholder 2"/>
          <p:cNvSpPr>
            <a:spLocks noGrp="1"/>
          </p:cNvSpPr>
          <p:nvPr>
            <p:ph idx="1"/>
          </p:nvPr>
        </p:nvSpPr>
        <p:spPr>
          <a:xfrm>
            <a:off x="4572000" y="935038"/>
            <a:ext cx="4211638" cy="5541962"/>
          </a:xfrm>
        </p:spPr>
        <p:txBody>
          <a:bodyPr/>
          <a:lstStyle/>
          <a:p>
            <a:r>
              <a:rPr lang="en-US" dirty="0" smtClean="0"/>
              <a:t>Something about the control box, and difficulties in putting everything together (you had to order the box, etc.)</a:t>
            </a:r>
          </a:p>
          <a:p>
            <a:pPr lvl="1"/>
            <a:endParaRPr lang="en-US" dirty="0"/>
          </a:p>
          <a:p>
            <a:r>
              <a:rPr lang="en-US" dirty="0" smtClean="0"/>
              <a:t>What you will cover next:</a:t>
            </a:r>
          </a:p>
          <a:p>
            <a:pPr lvl="1"/>
            <a:r>
              <a:rPr lang="en-US" dirty="0" err="1" smtClean="0"/>
              <a:t>LabJack</a:t>
            </a:r>
            <a:endParaRPr lang="en-US" dirty="0" smtClean="0"/>
          </a:p>
          <a:p>
            <a:pPr lvl="1"/>
            <a:r>
              <a:rPr lang="en-US" dirty="0" smtClean="0"/>
              <a:t>Signal adapter board</a:t>
            </a:r>
            <a:endParaRPr lang="en-US" dirty="0"/>
          </a:p>
        </p:txBody>
      </p:sp>
    </p:spTree>
    <p:extLst>
      <p:ext uri="{BB962C8B-B14F-4D97-AF65-F5344CB8AC3E}">
        <p14:creationId xmlns:p14="http://schemas.microsoft.com/office/powerpoint/2010/main" val="3484657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LabJack</a:t>
            </a:r>
            <a:endParaRPr lang="en-US" dirty="0"/>
          </a:p>
        </p:txBody>
      </p:sp>
      <p:sp>
        <p:nvSpPr>
          <p:cNvPr id="3" name="Content Placeholder 2"/>
          <p:cNvSpPr>
            <a:spLocks noGrp="1"/>
          </p:cNvSpPr>
          <p:nvPr>
            <p:ph idx="1"/>
          </p:nvPr>
        </p:nvSpPr>
        <p:spPr>
          <a:xfrm>
            <a:off x="358775" y="3501008"/>
            <a:ext cx="8424863" cy="2975992"/>
          </a:xfrm>
        </p:spPr>
        <p:txBody>
          <a:bodyPr/>
          <a:lstStyle/>
          <a:p>
            <a:r>
              <a:rPr lang="en-US" dirty="0" smtClean="0"/>
              <a:t>What is a </a:t>
            </a:r>
            <a:r>
              <a:rPr lang="en-US" dirty="0" err="1" smtClean="0"/>
              <a:t>LabJack</a:t>
            </a:r>
            <a:r>
              <a:rPr lang="en-US" dirty="0" smtClean="0"/>
              <a:t>? (copy paste from the thesis)</a:t>
            </a:r>
          </a:p>
          <a:p>
            <a:endParaRPr lang="en-US" dirty="0" smtClean="0"/>
          </a:p>
          <a:p>
            <a:r>
              <a:rPr lang="en-US" dirty="0" smtClean="0"/>
              <a:t>How is it controlled?</a:t>
            </a:r>
          </a:p>
          <a:p>
            <a:endParaRPr lang="en-US" dirty="0"/>
          </a:p>
        </p:txBody>
      </p:sp>
      <p:pic>
        <p:nvPicPr>
          <p:cNvPr id="4" name="Picture 3" descr="C:\Users\s090876\Desktop\thesis\labjackpi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052736"/>
            <a:ext cx="4536504" cy="1986322"/>
          </a:xfrm>
          <a:prstGeom prst="rect">
            <a:avLst/>
          </a:prstGeom>
          <a:noFill/>
          <a:ln>
            <a:noFill/>
          </a:ln>
        </p:spPr>
      </p:pic>
    </p:spTree>
    <p:extLst>
      <p:ext uri="{BB962C8B-B14F-4D97-AF65-F5344CB8AC3E}">
        <p14:creationId xmlns:p14="http://schemas.microsoft.com/office/powerpoint/2010/main" val="12907602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adapter board</a:t>
            </a:r>
            <a:endParaRPr lang="en-US" dirty="0"/>
          </a:p>
        </p:txBody>
      </p:sp>
      <p:sp>
        <p:nvSpPr>
          <p:cNvPr id="3" name="Content Placeholder 2"/>
          <p:cNvSpPr>
            <a:spLocks noGrp="1"/>
          </p:cNvSpPr>
          <p:nvPr>
            <p:ph idx="1"/>
          </p:nvPr>
        </p:nvSpPr>
        <p:spPr>
          <a:xfrm>
            <a:off x="4932040" y="935038"/>
            <a:ext cx="3851598" cy="5541962"/>
          </a:xfrm>
        </p:spPr>
        <p:txBody>
          <a:bodyPr/>
          <a:lstStyle/>
          <a:p>
            <a:r>
              <a:rPr lang="en-US" dirty="0"/>
              <a:t>Some explanations about the motors</a:t>
            </a:r>
          </a:p>
          <a:p>
            <a:pPr lvl="1"/>
            <a:r>
              <a:rPr lang="en-US" dirty="0" smtClean="0"/>
              <a:t>Use sub-bullets if needed</a:t>
            </a:r>
          </a:p>
          <a:p>
            <a:pPr lvl="1"/>
            <a:endParaRPr lang="en-US" dirty="0" smtClean="0"/>
          </a:p>
          <a:p>
            <a:r>
              <a:rPr lang="en-US" dirty="0" smtClean="0"/>
              <a:t>Something about the board and why you needed the counter</a:t>
            </a:r>
          </a:p>
          <a:p>
            <a:endParaRPr lang="en-US" dirty="0"/>
          </a:p>
        </p:txBody>
      </p:sp>
      <p:pic>
        <p:nvPicPr>
          <p:cNvPr id="4" name="Picture 3" descr="C:\Users\Felix\Desktop\thesis1\markus mechatronic.jpg"/>
          <p:cNvPicPr/>
          <p:nvPr/>
        </p:nvPicPr>
        <p:blipFill rotWithShape="1">
          <a:blip r:embed="rId2" cstate="print"/>
          <a:srcRect t="12871" b="12586"/>
          <a:stretch/>
        </p:blipFill>
        <p:spPr bwMode="auto">
          <a:xfrm>
            <a:off x="357187" y="935038"/>
            <a:ext cx="3842590" cy="2864394"/>
          </a:xfrm>
          <a:prstGeom prst="rect">
            <a:avLst/>
          </a:prstGeom>
          <a:noFill/>
          <a:ln w="9525">
            <a:noFill/>
            <a:miter lim="800000"/>
            <a:headEnd/>
            <a:tailEnd/>
          </a:ln>
        </p:spPr>
      </p:pic>
      <p:pic>
        <p:nvPicPr>
          <p:cNvPr id="5" name="Picture 4" descr="C:\Users\Felix\Desktop\thesis\ripplecounter.png"/>
          <p:cNvPicPr/>
          <p:nvPr/>
        </p:nvPicPr>
        <p:blipFill>
          <a:blip r:embed="rId3" cstate="print"/>
          <a:srcRect/>
          <a:stretch>
            <a:fillRect/>
          </a:stretch>
        </p:blipFill>
        <p:spPr bwMode="auto">
          <a:xfrm>
            <a:off x="36807" y="4077071"/>
            <a:ext cx="3167041" cy="1473133"/>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3072017" y="4221088"/>
            <a:ext cx="1127760" cy="1172845"/>
          </a:xfrm>
          <a:prstGeom prst="rect">
            <a:avLst/>
          </a:prstGeom>
          <a:noFill/>
          <a:ln w="9525">
            <a:noFill/>
            <a:miter lim="800000"/>
            <a:headEnd/>
            <a:tailEnd/>
          </a:ln>
        </p:spPr>
      </p:pic>
      <p:sp>
        <p:nvSpPr>
          <p:cNvPr id="7" name="Rectangle 6"/>
          <p:cNvSpPr/>
          <p:nvPr/>
        </p:nvSpPr>
        <p:spPr>
          <a:xfrm>
            <a:off x="2915751" y="5661248"/>
            <a:ext cx="1975083" cy="646331"/>
          </a:xfrm>
          <a:prstGeom prst="rect">
            <a:avLst/>
          </a:prstGeom>
        </p:spPr>
        <p:txBody>
          <a:bodyPr wrap="none">
            <a:spAutoFit/>
          </a:bodyPr>
          <a:lstStyle/>
          <a:p>
            <a:pPr hangingPunct="0"/>
            <a:r>
              <a:rPr lang="en-US" dirty="0">
                <a:solidFill>
                  <a:srgbClr val="08519C"/>
                </a:solidFill>
                <a:latin typeface="Calibri"/>
                <a:cs typeface="Calibri"/>
              </a:rPr>
              <a:t>Step motor </a:t>
            </a:r>
            <a:r>
              <a:rPr lang="en-US" dirty="0" smtClean="0">
                <a:solidFill>
                  <a:srgbClr val="08519C"/>
                </a:solidFill>
                <a:latin typeface="Calibri"/>
                <a:cs typeface="Calibri"/>
              </a:rPr>
              <a:t/>
            </a:r>
            <a:br>
              <a:rPr lang="en-US" dirty="0" smtClean="0">
                <a:solidFill>
                  <a:srgbClr val="08519C"/>
                </a:solidFill>
                <a:latin typeface="Calibri"/>
                <a:cs typeface="Calibri"/>
              </a:rPr>
            </a:br>
            <a:r>
              <a:rPr lang="en-US" dirty="0" err="1" smtClean="0">
                <a:solidFill>
                  <a:srgbClr val="08519C"/>
                </a:solidFill>
                <a:latin typeface="Calibri"/>
                <a:cs typeface="Calibri"/>
              </a:rPr>
              <a:t>Faulhaber</a:t>
            </a:r>
            <a:r>
              <a:rPr lang="en-US" dirty="0" smtClean="0">
                <a:solidFill>
                  <a:srgbClr val="08519C"/>
                </a:solidFill>
                <a:latin typeface="Calibri"/>
                <a:cs typeface="Calibri"/>
              </a:rPr>
              <a:t> </a:t>
            </a:r>
            <a:r>
              <a:rPr lang="en-US" dirty="0">
                <a:solidFill>
                  <a:srgbClr val="08519C"/>
                </a:solidFill>
                <a:latin typeface="Calibri"/>
                <a:cs typeface="Calibri"/>
              </a:rPr>
              <a:t>AM1524</a:t>
            </a:r>
            <a:endParaRPr lang="en-GB" dirty="0">
              <a:solidFill>
                <a:srgbClr val="08519C"/>
              </a:solidFill>
              <a:latin typeface="Calibri"/>
              <a:cs typeface="Calibri"/>
            </a:endParaRPr>
          </a:p>
        </p:txBody>
      </p:sp>
      <p:sp>
        <p:nvSpPr>
          <p:cNvPr id="8" name="Rectangle 7"/>
          <p:cNvSpPr/>
          <p:nvPr/>
        </p:nvSpPr>
        <p:spPr>
          <a:xfrm>
            <a:off x="709215" y="5813648"/>
            <a:ext cx="1560080" cy="369332"/>
          </a:xfrm>
          <a:prstGeom prst="rect">
            <a:avLst/>
          </a:prstGeom>
        </p:spPr>
        <p:txBody>
          <a:bodyPr wrap="none">
            <a:spAutoFit/>
          </a:bodyPr>
          <a:lstStyle/>
          <a:p>
            <a:pPr hangingPunct="0"/>
            <a:r>
              <a:rPr lang="en-US" dirty="0" smtClean="0">
                <a:solidFill>
                  <a:srgbClr val="08519C"/>
                </a:solidFill>
                <a:latin typeface="Calibri"/>
                <a:cs typeface="Calibri"/>
              </a:rPr>
              <a:t>Ripple counter</a:t>
            </a:r>
            <a:endParaRPr lang="en-GB" dirty="0">
              <a:solidFill>
                <a:srgbClr val="08519C"/>
              </a:solidFill>
              <a:latin typeface="Calibri"/>
              <a:cs typeface="Calibri"/>
            </a:endParaRPr>
          </a:p>
        </p:txBody>
      </p:sp>
    </p:spTree>
    <p:extLst>
      <p:ext uri="{BB962C8B-B14F-4D97-AF65-F5344CB8AC3E}">
        <p14:creationId xmlns:p14="http://schemas.microsoft.com/office/powerpoint/2010/main" val="2599037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types of control</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Direct control</a:t>
            </a:r>
          </a:p>
          <a:p>
            <a:pPr lvl="1"/>
            <a:r>
              <a:rPr lang="en-US" dirty="0" smtClean="0"/>
              <a:t>Short text about it—take it from the thesis and be succinct</a:t>
            </a:r>
          </a:p>
          <a:p>
            <a:pPr lvl="1"/>
            <a:endParaRPr lang="en-US" dirty="0" smtClean="0"/>
          </a:p>
          <a:p>
            <a:pPr marL="457200" indent="-457200">
              <a:buFont typeface="+mj-lt"/>
              <a:buAutoNum type="arabicPeriod"/>
            </a:pPr>
            <a:r>
              <a:rPr lang="en-US" dirty="0" smtClean="0"/>
              <a:t>Scenario-based control</a:t>
            </a:r>
          </a:p>
          <a:p>
            <a:pPr lvl="1"/>
            <a:r>
              <a:rPr lang="en-US" dirty="0"/>
              <a:t>Short text about it</a:t>
            </a:r>
          </a:p>
          <a:p>
            <a:pPr lvl="1"/>
            <a:endParaRPr lang="en-US" dirty="0" smtClean="0"/>
          </a:p>
          <a:p>
            <a:pPr marL="457200" indent="-457200">
              <a:buFont typeface="+mj-lt"/>
              <a:buAutoNum type="arabicPeriod"/>
            </a:pPr>
            <a:r>
              <a:rPr lang="en-US" dirty="0" smtClean="0"/>
              <a:t>Feedback control</a:t>
            </a:r>
          </a:p>
          <a:p>
            <a:pPr lvl="1"/>
            <a:r>
              <a:rPr lang="en-US" dirty="0"/>
              <a:t>Short text about it</a:t>
            </a:r>
          </a:p>
          <a:p>
            <a:pPr lvl="1"/>
            <a:endParaRPr lang="en-US" dirty="0"/>
          </a:p>
        </p:txBody>
      </p:sp>
    </p:spTree>
    <p:extLst>
      <p:ext uri="{BB962C8B-B14F-4D97-AF65-F5344CB8AC3E}">
        <p14:creationId xmlns:p14="http://schemas.microsoft.com/office/powerpoint/2010/main" val="18316162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Scenario-based control</a:t>
            </a:r>
            <a:endParaRPr lang="en-US" dirty="0"/>
          </a:p>
        </p:txBody>
      </p:sp>
      <p:sp>
        <p:nvSpPr>
          <p:cNvPr id="3" name="Content Placeholder 2"/>
          <p:cNvSpPr>
            <a:spLocks noGrp="1"/>
          </p:cNvSpPr>
          <p:nvPr>
            <p:ph idx="1"/>
          </p:nvPr>
        </p:nvSpPr>
        <p:spPr>
          <a:xfrm>
            <a:off x="4644008" y="935038"/>
            <a:ext cx="4139630" cy="5541962"/>
          </a:xfrm>
        </p:spPr>
        <p:txBody>
          <a:bodyPr/>
          <a:lstStyle/>
          <a:p>
            <a:r>
              <a:rPr lang="en-US" dirty="0" smtClean="0"/>
              <a:t>Focus on VBA</a:t>
            </a:r>
          </a:p>
          <a:p>
            <a:pPr lvl="1"/>
            <a:r>
              <a:rPr lang="en-US" dirty="0" smtClean="0"/>
              <a:t>Tell us what is on the left</a:t>
            </a:r>
          </a:p>
          <a:p>
            <a:pPr lvl="1"/>
            <a:r>
              <a:rPr lang="en-US" dirty="0" smtClean="0"/>
              <a:t>Tell us what you did with VBA</a:t>
            </a:r>
          </a:p>
          <a:p>
            <a:pPr lvl="1"/>
            <a:endParaRPr lang="en-US" dirty="0" smtClean="0"/>
          </a:p>
          <a:p>
            <a:endParaRPr lang="en-US" dirty="0"/>
          </a:p>
        </p:txBody>
      </p:sp>
      <p:pic>
        <p:nvPicPr>
          <p:cNvPr id="4" name="Picture 3" descr="C:\Users\Felix\Desktop\thesis\procellinterface\directcontrollinterface.JPG"/>
          <p:cNvPicPr/>
          <p:nvPr/>
        </p:nvPicPr>
        <p:blipFill>
          <a:blip r:embed="rId3" cstate="print"/>
          <a:srcRect/>
          <a:stretch>
            <a:fillRect/>
          </a:stretch>
        </p:blipFill>
        <p:spPr bwMode="auto">
          <a:xfrm>
            <a:off x="279223" y="2296964"/>
            <a:ext cx="3894082" cy="2820426"/>
          </a:xfrm>
          <a:prstGeom prst="rect">
            <a:avLst/>
          </a:prstGeom>
          <a:noFill/>
          <a:ln w="9525">
            <a:noFill/>
            <a:miter lim="800000"/>
            <a:headEnd/>
            <a:tailEnd/>
          </a:ln>
        </p:spPr>
      </p:pic>
      <p:graphicFrame>
        <p:nvGraphicFramePr>
          <p:cNvPr id="5" name="Object 4"/>
          <p:cNvGraphicFramePr>
            <a:graphicFrameLocks noChangeAspect="1"/>
          </p:cNvGraphicFramePr>
          <p:nvPr>
            <p:extLst>
              <p:ext uri="{D42A27DB-BD31-4B8C-83A1-F6EECF244321}">
                <p14:modId xmlns:p14="http://schemas.microsoft.com/office/powerpoint/2010/main" val="1051488925"/>
              </p:ext>
            </p:extLst>
          </p:nvPr>
        </p:nvGraphicFramePr>
        <p:xfrm>
          <a:off x="357188" y="260648"/>
          <a:ext cx="4394200" cy="1892300"/>
        </p:xfrm>
        <a:graphic>
          <a:graphicData uri="http://schemas.openxmlformats.org/presentationml/2006/ole">
            <mc:AlternateContent xmlns:mc="http://schemas.openxmlformats.org/markup-compatibility/2006">
              <mc:Choice xmlns:v="urn:schemas-microsoft-com:vml" Requires="v">
                <p:oleObj spid="_x0000_s3076" name="Document" r:id="rId4" imgW="4394200" imgH="1892300" progId="Word.Document.12">
                  <p:embed/>
                </p:oleObj>
              </mc:Choice>
              <mc:Fallback>
                <p:oleObj name="Document" r:id="rId4" imgW="4394200" imgH="1892300" progId="Word.Document.12">
                  <p:embed/>
                  <p:pic>
                    <p:nvPicPr>
                      <p:cNvPr id="0" name=""/>
                      <p:cNvPicPr/>
                      <p:nvPr/>
                    </p:nvPicPr>
                    <p:blipFill>
                      <a:blip r:embed="rId5"/>
                      <a:stretch>
                        <a:fillRect/>
                      </a:stretch>
                    </p:blipFill>
                    <p:spPr>
                      <a:xfrm>
                        <a:off x="357188" y="260648"/>
                        <a:ext cx="4394200" cy="1892300"/>
                      </a:xfrm>
                      <a:prstGeom prst="rect">
                        <a:avLst/>
                      </a:prstGeom>
                    </p:spPr>
                  </p:pic>
                </p:oleObj>
              </mc:Fallback>
            </mc:AlternateContent>
          </a:graphicData>
        </a:graphic>
      </p:graphicFrame>
      <p:pic>
        <p:nvPicPr>
          <p:cNvPr id="6" name="Picture 5" descr="C:\Users\Felix\Desktop\thesis1\thesis\excelinterface.jpg"/>
          <p:cNvPicPr/>
          <p:nvPr/>
        </p:nvPicPr>
        <p:blipFill>
          <a:blip r:embed="rId6" cstate="print"/>
          <a:srcRect/>
          <a:stretch>
            <a:fillRect/>
          </a:stretch>
        </p:blipFill>
        <p:spPr bwMode="auto">
          <a:xfrm>
            <a:off x="279223" y="5445224"/>
            <a:ext cx="3891100" cy="1141224"/>
          </a:xfrm>
          <a:prstGeom prst="rect">
            <a:avLst/>
          </a:prstGeom>
          <a:noFill/>
          <a:ln w="9525">
            <a:noFill/>
            <a:miter lim="800000"/>
            <a:headEnd/>
            <a:tailEnd/>
          </a:ln>
        </p:spPr>
      </p:pic>
    </p:spTree>
    <p:extLst>
      <p:ext uri="{BB962C8B-B14F-4D97-AF65-F5344CB8AC3E}">
        <p14:creationId xmlns:p14="http://schemas.microsoft.com/office/powerpoint/2010/main" val="29171694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control</a:t>
            </a:r>
            <a:endParaRPr lang="en-US" dirty="0"/>
          </a:p>
        </p:txBody>
      </p:sp>
      <p:sp>
        <p:nvSpPr>
          <p:cNvPr id="3" name="Content Placeholder 2"/>
          <p:cNvSpPr>
            <a:spLocks noGrp="1"/>
          </p:cNvSpPr>
          <p:nvPr>
            <p:ph idx="1"/>
          </p:nvPr>
        </p:nvSpPr>
        <p:spPr>
          <a:xfrm>
            <a:off x="5004048" y="935038"/>
            <a:ext cx="3779590" cy="5541962"/>
          </a:xfrm>
        </p:spPr>
        <p:txBody>
          <a:bodyPr/>
          <a:lstStyle/>
          <a:p>
            <a:r>
              <a:rPr lang="en-US" dirty="0" smtClean="0"/>
              <a:t>Explain the feedback control</a:t>
            </a:r>
          </a:p>
          <a:p>
            <a:endParaRPr lang="en-US" dirty="0" smtClean="0"/>
          </a:p>
          <a:p>
            <a:r>
              <a:rPr lang="en-US" dirty="0" smtClean="0"/>
              <a:t>Tell us about VBA</a:t>
            </a:r>
          </a:p>
          <a:p>
            <a:endParaRPr lang="en-US" dirty="0"/>
          </a:p>
          <a:p>
            <a:r>
              <a:rPr lang="en-US" dirty="0" smtClean="0"/>
              <a:t>Maybe we need two slides?</a:t>
            </a:r>
            <a:endParaRPr lang="en-US" dirty="0"/>
          </a:p>
        </p:txBody>
      </p:sp>
      <p:grpSp>
        <p:nvGrpSpPr>
          <p:cNvPr id="4" name="Group 63"/>
          <p:cNvGrpSpPr>
            <a:grpSpLocks/>
          </p:cNvGrpSpPr>
          <p:nvPr/>
        </p:nvGrpSpPr>
        <p:grpSpPr bwMode="auto">
          <a:xfrm>
            <a:off x="467544" y="309563"/>
            <a:ext cx="3883025" cy="1901825"/>
            <a:chOff x="2883" y="4936"/>
            <a:chExt cx="6114" cy="2995"/>
          </a:xfrm>
        </p:grpSpPr>
        <p:grpSp>
          <p:nvGrpSpPr>
            <p:cNvPr id="5" name="Group 48"/>
            <p:cNvGrpSpPr>
              <a:grpSpLocks/>
            </p:cNvGrpSpPr>
            <p:nvPr/>
          </p:nvGrpSpPr>
          <p:grpSpPr bwMode="auto">
            <a:xfrm>
              <a:off x="2883" y="4936"/>
              <a:ext cx="6114" cy="2302"/>
              <a:chOff x="2540" y="4911"/>
              <a:chExt cx="6225" cy="2145"/>
            </a:xfrm>
          </p:grpSpPr>
          <p:grpSp>
            <p:nvGrpSpPr>
              <p:cNvPr id="7" name="Group 10"/>
              <p:cNvGrpSpPr>
                <a:grpSpLocks/>
              </p:cNvGrpSpPr>
              <p:nvPr/>
            </p:nvGrpSpPr>
            <p:grpSpPr bwMode="auto">
              <a:xfrm>
                <a:off x="2540" y="4911"/>
                <a:ext cx="6225" cy="2145"/>
                <a:chOff x="3298" y="5325"/>
                <a:chExt cx="6225" cy="2145"/>
              </a:xfrm>
            </p:grpSpPr>
            <p:sp>
              <p:nvSpPr>
                <p:cNvPr id="8" name="Oval 7"/>
                <p:cNvSpPr>
                  <a:spLocks noChangeArrowheads="1"/>
                </p:cNvSpPr>
                <p:nvPr/>
              </p:nvSpPr>
              <p:spPr bwMode="auto">
                <a:xfrm>
                  <a:off x="5013" y="5325"/>
                  <a:ext cx="2866" cy="992"/>
                </a:xfrm>
                <a:prstGeom prst="ellipse">
                  <a:avLst/>
                </a:prstGeom>
                <a:solidFill>
                  <a:srgbClr val="4F81BD"/>
                </a:solidFill>
                <a:ln w="38100">
                  <a:solidFill>
                    <a:srgbClr val="4F81BD"/>
                  </a:solidFill>
                  <a:round/>
                  <a:headEnd/>
                  <a:tailEnd/>
                </a:ln>
                <a:effectLst>
                  <a:outerShdw blurRad="63500" dist="29783" dir="3885598"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200"/>
                    </a:spcAft>
                    <a:buClrTx/>
                    <a:buSzTx/>
                    <a:buFontTx/>
                    <a:buNone/>
                    <a:tabLst/>
                  </a:pPr>
                  <a:r>
                    <a:rPr kumimoji="0" lang="en-US" sz="900" b="0" i="0" u="none" strike="noStrike" cap="none" normalizeH="0" baseline="0">
                      <a:ln>
                        <a:noFill/>
                      </a:ln>
                      <a:solidFill>
                        <a:schemeClr val="tx1"/>
                      </a:solidFill>
                      <a:effectLst/>
                      <a:latin typeface="Times New Roman" charset="0"/>
                      <a:ea typeface="ＭＳ Ｐゴシック" charset="0"/>
                    </a:rPr>
                    <a:t>Main part</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9" name="Oval 8"/>
                <p:cNvSpPr>
                  <a:spLocks noChangeArrowheads="1"/>
                </p:cNvSpPr>
                <p:nvPr/>
              </p:nvSpPr>
              <p:spPr bwMode="auto">
                <a:xfrm>
                  <a:off x="3298" y="6521"/>
                  <a:ext cx="2775" cy="883"/>
                </a:xfrm>
                <a:prstGeom prst="ellipse">
                  <a:avLst/>
                </a:prstGeom>
                <a:solidFill>
                  <a:srgbClr val="4F81BD"/>
                </a:solidFill>
                <a:ln w="38100">
                  <a:solidFill>
                    <a:srgbClr val="4F81BD"/>
                  </a:solidFill>
                  <a:round/>
                  <a:headEnd/>
                  <a:tailEnd/>
                </a:ln>
                <a:effectLst>
                  <a:outerShdw blurRad="63500" dist="29783" dir="3885598"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200"/>
                    </a:spcAft>
                    <a:buClrTx/>
                    <a:buSzTx/>
                    <a:buFontTx/>
                    <a:buNone/>
                    <a:tabLst/>
                  </a:pPr>
                  <a:r>
                    <a:rPr kumimoji="0" lang="en-US" sz="900" b="0" i="0" u="none" strike="noStrike" cap="none" normalizeH="0" baseline="0">
                      <a:ln>
                        <a:noFill/>
                      </a:ln>
                      <a:solidFill>
                        <a:schemeClr val="tx1"/>
                      </a:solidFill>
                      <a:effectLst/>
                      <a:latin typeface="Times New Roman" charset="0"/>
                      <a:ea typeface="ＭＳ Ｐゴシック" charset="0"/>
                    </a:rPr>
                    <a:t>    LabJack control</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10" name="Oval 9"/>
                <p:cNvSpPr>
                  <a:spLocks noChangeArrowheads="1"/>
                </p:cNvSpPr>
                <p:nvPr/>
              </p:nvSpPr>
              <p:spPr bwMode="auto">
                <a:xfrm>
                  <a:off x="6667" y="6519"/>
                  <a:ext cx="2856" cy="951"/>
                </a:xfrm>
                <a:prstGeom prst="ellipse">
                  <a:avLst/>
                </a:prstGeom>
                <a:solidFill>
                  <a:srgbClr val="4F81BD"/>
                </a:solidFill>
                <a:ln w="38100">
                  <a:solidFill>
                    <a:srgbClr val="4F81BD"/>
                  </a:solidFill>
                  <a:round/>
                  <a:headEnd/>
                  <a:tailEnd/>
                </a:ln>
                <a:effectLst>
                  <a:outerShdw blurRad="63500" dist="29783" dir="3885598"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200"/>
                    </a:spcAft>
                    <a:buClrTx/>
                    <a:buSzTx/>
                    <a:buFontTx/>
                    <a:buNone/>
                    <a:tabLst/>
                  </a:pPr>
                  <a:r>
                    <a:rPr kumimoji="0" lang="en-US" sz="900" b="0" i="0" u="none" strike="noStrike" cap="none" normalizeH="0" baseline="0">
                      <a:ln>
                        <a:noFill/>
                      </a:ln>
                      <a:solidFill>
                        <a:schemeClr val="tx1"/>
                      </a:solidFill>
                      <a:effectLst/>
                      <a:latin typeface="Times New Roman" charset="0"/>
                      <a:ea typeface="ＭＳ Ｐゴシック" charset="0"/>
                    </a:rPr>
                    <a:t>    Scripts control</a:t>
                  </a:r>
                  <a:endParaRPr kumimoji="0" lang="en-US" sz="2400" b="0" i="0" u="none" strike="noStrike" cap="none" normalizeH="0" baseline="0">
                    <a:ln>
                      <a:noFill/>
                    </a:ln>
                    <a:solidFill>
                      <a:schemeClr val="tx1"/>
                    </a:solidFill>
                    <a:effectLst/>
                    <a:latin typeface="Arial" charset="0"/>
                    <a:ea typeface="ＭＳ Ｐゴシック" charset="0"/>
                  </a:endParaRPr>
                </a:p>
              </p:txBody>
            </p:sp>
          </p:grpSp>
          <p:cxnSp>
            <p:nvCxnSpPr>
              <p:cNvPr id="45" name="AutoShape 11"/>
              <p:cNvCxnSpPr>
                <a:cxnSpLocks noChangeShapeType="1"/>
              </p:cNvCxnSpPr>
              <p:nvPr/>
            </p:nvCxnSpPr>
            <p:spPr bwMode="auto">
              <a:xfrm flipV="1">
                <a:off x="4619" y="5858"/>
                <a:ext cx="339" cy="299"/>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6" name="AutoShape 12"/>
              <p:cNvCxnSpPr>
                <a:cxnSpLocks noChangeShapeType="1"/>
              </p:cNvCxnSpPr>
              <p:nvPr/>
            </p:nvCxnSpPr>
            <p:spPr bwMode="auto">
              <a:xfrm>
                <a:off x="6740" y="5808"/>
                <a:ext cx="381" cy="297"/>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6" name="Oval 61"/>
            <p:cNvSpPr>
              <a:spLocks noChangeArrowheads="1"/>
            </p:cNvSpPr>
            <p:nvPr/>
          </p:nvSpPr>
          <p:spPr bwMode="auto">
            <a:xfrm>
              <a:off x="4921" y="7238"/>
              <a:ext cx="2171" cy="693"/>
            </a:xfrm>
            <a:prstGeom prst="ellipse">
              <a:avLst/>
            </a:prstGeom>
            <a:solidFill>
              <a:srgbClr val="4F81BD"/>
            </a:solidFill>
            <a:ln>
              <a:noFill/>
            </a:ln>
            <a:effectLst>
              <a:outerShdw blurRad="63500" dist="29783" dir="3885598" algn="ctr" rotWithShape="0">
                <a:srgbClr val="243F60">
                  <a:alpha val="50000"/>
                </a:srgbClr>
              </a:outerShdw>
            </a:effectLst>
            <a:extLst>
              <a:ext uri="{91240B29-F687-4f45-9708-019B960494DF}">
                <a14:hiddenLine xmlns:a14="http://schemas.microsoft.com/office/drawing/2010/main" w="38100">
                  <a:solidFill>
                    <a:srgbClr val="F2F2F2"/>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600"/>
                </a:spcBef>
                <a:spcAft>
                  <a:spcPts val="1200"/>
                </a:spcAft>
                <a:buClrTx/>
                <a:buSzTx/>
                <a:buFontTx/>
                <a:buNone/>
                <a:tabLst/>
              </a:pPr>
              <a:r>
                <a:rPr kumimoji="0" lang="da-DK" sz="900" b="0" i="0" u="none" strike="noStrike" cap="none" normalizeH="0" baseline="0">
                  <a:ln>
                    <a:noFill/>
                  </a:ln>
                  <a:solidFill>
                    <a:schemeClr val="tx1"/>
                  </a:solidFill>
                  <a:effectLst/>
                  <a:latin typeface="Times New Roman" charset="0"/>
                  <a:ea typeface="ＭＳ Ｐゴシック" charset="0"/>
                </a:rPr>
                <a:t> Excel interface</a:t>
              </a:r>
              <a:endParaRPr kumimoji="0" lang="en-US" sz="2400" b="0" i="0" u="none" strike="noStrike" cap="none" normalizeH="0" baseline="0">
                <a:ln>
                  <a:noFill/>
                </a:ln>
                <a:solidFill>
                  <a:schemeClr val="tx1"/>
                </a:solidFill>
                <a:effectLst/>
                <a:latin typeface="Arial" charset="0"/>
                <a:ea typeface="ＭＳ Ｐゴシック" charset="0"/>
              </a:endParaRPr>
            </a:p>
          </p:txBody>
        </p:sp>
        <p:cxnSp>
          <p:nvCxnSpPr>
            <p:cNvPr id="48" name="AutoShape 62"/>
            <p:cNvCxnSpPr>
              <a:cxnSpLocks noChangeShapeType="1"/>
            </p:cNvCxnSpPr>
            <p:nvPr/>
          </p:nvCxnSpPr>
          <p:spPr bwMode="auto">
            <a:xfrm>
              <a:off x="5991" y="6072"/>
              <a:ext cx="14" cy="1166"/>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pic>
        <p:nvPicPr>
          <p:cNvPr id="15" name="Picture 14" descr="C:\Users\Felix\Desktop\thesis\procellinterface\FeedbackInterface.JPG"/>
          <p:cNvPicPr/>
          <p:nvPr/>
        </p:nvPicPr>
        <p:blipFill>
          <a:blip r:embed="rId2" cstate="print"/>
          <a:srcRect/>
          <a:stretch>
            <a:fillRect/>
          </a:stretch>
        </p:blipFill>
        <p:spPr bwMode="auto">
          <a:xfrm>
            <a:off x="608011" y="2348880"/>
            <a:ext cx="3742558" cy="2614597"/>
          </a:xfrm>
          <a:prstGeom prst="rect">
            <a:avLst/>
          </a:prstGeom>
          <a:noFill/>
          <a:ln w="9525">
            <a:noFill/>
            <a:miter lim="800000"/>
            <a:headEnd/>
            <a:tailEnd/>
          </a:ln>
        </p:spPr>
      </p:pic>
      <p:sp>
        <p:nvSpPr>
          <p:cNvPr id="21" name="Text Box 2"/>
          <p:cNvSpPr txBox="1">
            <a:spLocks noChangeArrowheads="1"/>
          </p:cNvSpPr>
          <p:nvPr/>
        </p:nvSpPr>
        <p:spPr bwMode="auto">
          <a:xfrm>
            <a:off x="423684" y="5697674"/>
            <a:ext cx="43815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200" b="0" i="0" u="none" strike="noStrike" cap="none" normalizeH="0" baseline="0">
                <a:ln>
                  <a:noFill/>
                </a:ln>
                <a:solidFill>
                  <a:schemeClr val="tx1"/>
                </a:solidFill>
                <a:effectLst/>
                <a:latin typeface="Cambria" charset="0"/>
                <a:ea typeface="ÇlÇr ñæí©" charset="0"/>
              </a:rPr>
              <a:t>Ref</a:t>
            </a:r>
            <a:endParaRPr kumimoji="0" lang="en-US" sz="2400" b="0" i="0" u="none" strike="noStrike" cap="none" normalizeH="0" baseline="0">
              <a:ln>
                <a:noFill/>
              </a:ln>
              <a:solidFill>
                <a:schemeClr val="tx1"/>
              </a:solidFill>
              <a:effectLst/>
              <a:latin typeface="Arial" charset="0"/>
              <a:ea typeface="ＭＳ Ｐゴシック" charset="0"/>
            </a:endParaRPr>
          </a:p>
        </p:txBody>
      </p:sp>
      <p:grpSp>
        <p:nvGrpSpPr>
          <p:cNvPr id="23" name="Group 81"/>
          <p:cNvGrpSpPr>
            <a:grpSpLocks/>
          </p:cNvGrpSpPr>
          <p:nvPr/>
        </p:nvGrpSpPr>
        <p:grpSpPr bwMode="auto">
          <a:xfrm>
            <a:off x="514172" y="5792924"/>
            <a:ext cx="4208462" cy="552450"/>
            <a:chOff x="2622" y="8288"/>
            <a:chExt cx="6629" cy="869"/>
          </a:xfrm>
        </p:grpSpPr>
        <p:sp>
          <p:nvSpPr>
            <p:cNvPr id="24" name="Text Box 80"/>
            <p:cNvSpPr txBox="1">
              <a:spLocks noChangeArrowheads="1"/>
            </p:cNvSpPr>
            <p:nvPr/>
          </p:nvSpPr>
          <p:spPr bwMode="auto">
            <a:xfrm>
              <a:off x="3169" y="8599"/>
              <a:ext cx="467" cy="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200" b="0" i="0" u="none" strike="noStrike" cap="none" normalizeH="0" baseline="0">
                  <a:ln>
                    <a:noFill/>
                  </a:ln>
                  <a:solidFill>
                    <a:schemeClr val="tx1"/>
                  </a:solidFill>
                  <a:effectLst/>
                  <a:latin typeface="Times New Roman" charset="0"/>
                  <a:ea typeface="ÇlÇr ñæí©" charset="0"/>
                </a:rPr>
                <a:t>-</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5" name="AutoShape 66"/>
            <p:cNvSpPr>
              <a:spLocks noChangeArrowheads="1"/>
            </p:cNvSpPr>
            <p:nvPr/>
          </p:nvSpPr>
          <p:spPr bwMode="auto">
            <a:xfrm>
              <a:off x="3057" y="8341"/>
              <a:ext cx="366" cy="381"/>
            </a:xfrm>
            <a:prstGeom prst="flowChartConnector">
              <a:avLst/>
            </a:prstGeom>
            <a:solidFill>
              <a:srgbClr val="FFFFFF"/>
            </a:solidFill>
            <a:ln w="9525">
              <a:solidFill>
                <a:srgbClr val="4F81BD"/>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6" name="AutoShape 67"/>
            <p:cNvCxnSpPr>
              <a:cxnSpLocks noChangeShapeType="1"/>
            </p:cNvCxnSpPr>
            <p:nvPr/>
          </p:nvCxnSpPr>
          <p:spPr bwMode="auto">
            <a:xfrm>
              <a:off x="2622" y="8533"/>
              <a:ext cx="43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7" name="AutoShape 68"/>
            <p:cNvSpPr>
              <a:spLocks noChangeArrowheads="1"/>
            </p:cNvSpPr>
            <p:nvPr/>
          </p:nvSpPr>
          <p:spPr bwMode="auto">
            <a:xfrm>
              <a:off x="4334" y="8288"/>
              <a:ext cx="448" cy="462"/>
            </a:xfrm>
            <a:prstGeom prst="flowChartProcess">
              <a:avLst/>
            </a:prstGeom>
            <a:solidFill>
              <a:srgbClr val="FFFFFF"/>
            </a:solidFill>
            <a:ln w="9525">
              <a:solidFill>
                <a:srgbClr val="4F81B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200" b="0" i="0" u="none" strike="noStrike" cap="none" normalizeH="0" baseline="0">
                  <a:ln>
                    <a:noFill/>
                  </a:ln>
                  <a:solidFill>
                    <a:schemeClr val="tx1"/>
                  </a:solidFill>
                  <a:effectLst/>
                  <a:latin typeface="Cambria" charset="0"/>
                  <a:ea typeface="ÇlÇr ñæí©" charset="0"/>
                </a:rPr>
                <a:t>R</a:t>
              </a:r>
              <a:endParaRPr kumimoji="0" lang="en-US" sz="2400" b="0" i="0" u="none" strike="noStrike" cap="none" normalizeH="0" baseline="0">
                <a:ln>
                  <a:noFill/>
                </a:ln>
                <a:solidFill>
                  <a:schemeClr val="tx1"/>
                </a:solidFill>
                <a:effectLst/>
                <a:latin typeface="Arial" charset="0"/>
                <a:ea typeface="ＭＳ Ｐゴシック" charset="0"/>
              </a:endParaRPr>
            </a:p>
          </p:txBody>
        </p:sp>
        <p:cxnSp>
          <p:nvCxnSpPr>
            <p:cNvPr id="30" name="AutoShape 69"/>
            <p:cNvCxnSpPr>
              <a:cxnSpLocks noChangeShapeType="1"/>
            </p:cNvCxnSpPr>
            <p:nvPr/>
          </p:nvCxnSpPr>
          <p:spPr bwMode="auto">
            <a:xfrm>
              <a:off x="3423" y="8533"/>
              <a:ext cx="911"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3" name="AutoShape 70"/>
            <p:cNvSpPr>
              <a:spLocks noChangeArrowheads="1"/>
            </p:cNvSpPr>
            <p:nvPr/>
          </p:nvSpPr>
          <p:spPr bwMode="auto">
            <a:xfrm>
              <a:off x="5688" y="8288"/>
              <a:ext cx="448" cy="462"/>
            </a:xfrm>
            <a:prstGeom prst="flowChartProcess">
              <a:avLst/>
            </a:prstGeom>
            <a:solidFill>
              <a:srgbClr val="FFFFFF"/>
            </a:solidFill>
            <a:ln w="9525">
              <a:solidFill>
                <a:srgbClr val="4F81B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200" b="0" i="0" u="none" strike="noStrike" cap="none" normalizeH="0" baseline="0">
                  <a:ln>
                    <a:noFill/>
                  </a:ln>
                  <a:solidFill>
                    <a:schemeClr val="tx1"/>
                  </a:solidFill>
                  <a:effectLst/>
                  <a:latin typeface="Cambria" charset="0"/>
                  <a:ea typeface="ÇlÇr ñæí©" charset="0"/>
                </a:rPr>
                <a:t>P</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5" name="AutoShape 71"/>
            <p:cNvSpPr>
              <a:spLocks noChangeArrowheads="1"/>
            </p:cNvSpPr>
            <p:nvPr/>
          </p:nvSpPr>
          <p:spPr bwMode="auto">
            <a:xfrm>
              <a:off x="7250" y="8288"/>
              <a:ext cx="448" cy="462"/>
            </a:xfrm>
            <a:prstGeom prst="flowChartProcess">
              <a:avLst/>
            </a:prstGeom>
            <a:solidFill>
              <a:srgbClr val="FFFFFF"/>
            </a:solidFill>
            <a:ln w="9525">
              <a:solidFill>
                <a:srgbClr val="4F81B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sz="1200" b="0" i="0" u="none" strike="noStrike" cap="none" normalizeH="0" baseline="0" dirty="0" smtClean="0">
                  <a:ln>
                    <a:noFill/>
                  </a:ln>
                  <a:solidFill>
                    <a:schemeClr val="tx1"/>
                  </a:solidFill>
                  <a:effectLst/>
                  <a:latin typeface="Cambria" charset="0"/>
                  <a:ea typeface="ÇlÇr ñæí©" charset="0"/>
                </a:rPr>
                <a:t>M</a:t>
              </a:r>
              <a:endParaRPr kumimoji="0" lang="en-US" sz="2400" b="0" i="0" u="none" strike="noStrike" cap="none" normalizeH="0" baseline="0" dirty="0">
                <a:ln>
                  <a:noFill/>
                </a:ln>
                <a:solidFill>
                  <a:schemeClr val="tx1"/>
                </a:solidFill>
                <a:effectLst/>
                <a:latin typeface="Arial" charset="0"/>
                <a:ea typeface="ＭＳ Ｐゴシック" charset="0"/>
              </a:endParaRPr>
            </a:p>
          </p:txBody>
        </p:sp>
        <p:cxnSp>
          <p:nvCxnSpPr>
            <p:cNvPr id="36" name="AutoShape 72"/>
            <p:cNvCxnSpPr>
              <a:cxnSpLocks noChangeShapeType="1"/>
            </p:cNvCxnSpPr>
            <p:nvPr/>
          </p:nvCxnSpPr>
          <p:spPr bwMode="auto">
            <a:xfrm>
              <a:off x="7698" y="8533"/>
              <a:ext cx="155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73"/>
            <p:cNvCxnSpPr>
              <a:cxnSpLocks noChangeShapeType="1"/>
            </p:cNvCxnSpPr>
            <p:nvPr/>
          </p:nvCxnSpPr>
          <p:spPr bwMode="auto">
            <a:xfrm>
              <a:off x="8395" y="8533"/>
              <a:ext cx="14" cy="6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AutoShape 74"/>
            <p:cNvCxnSpPr>
              <a:cxnSpLocks noChangeShapeType="1"/>
            </p:cNvCxnSpPr>
            <p:nvPr/>
          </p:nvCxnSpPr>
          <p:spPr bwMode="auto">
            <a:xfrm>
              <a:off x="3247" y="9156"/>
              <a:ext cx="5162"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 name="AutoShape 75"/>
            <p:cNvCxnSpPr>
              <a:cxnSpLocks noChangeShapeType="1"/>
            </p:cNvCxnSpPr>
            <p:nvPr/>
          </p:nvCxnSpPr>
          <p:spPr bwMode="auto">
            <a:xfrm flipV="1">
              <a:off x="3225" y="8750"/>
              <a:ext cx="0" cy="40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0" name="AutoShape 76"/>
            <p:cNvCxnSpPr>
              <a:cxnSpLocks noChangeShapeType="1"/>
            </p:cNvCxnSpPr>
            <p:nvPr/>
          </p:nvCxnSpPr>
          <p:spPr bwMode="auto">
            <a:xfrm>
              <a:off x="4782" y="8533"/>
              <a:ext cx="906"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 name="AutoShape 77"/>
            <p:cNvCxnSpPr>
              <a:cxnSpLocks noChangeShapeType="1"/>
            </p:cNvCxnSpPr>
            <p:nvPr/>
          </p:nvCxnSpPr>
          <p:spPr bwMode="auto">
            <a:xfrm>
              <a:off x="6136" y="8533"/>
              <a:ext cx="1114"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pic>
        <p:nvPicPr>
          <p:cNvPr id="47" name="Picture 46" descr="C:\Users\s090876\Desktop\thesis\excel interface feedback.jpg"/>
          <p:cNvPicPr/>
          <p:nvPr/>
        </p:nvPicPr>
        <p:blipFill>
          <a:blip r:embed="rId3">
            <a:extLst>
              <a:ext uri="{28A0092B-C50C-407E-A947-70E740481C1C}">
                <a14:useLocalDpi xmlns:a14="http://schemas.microsoft.com/office/drawing/2010/main" val="0"/>
              </a:ext>
            </a:extLst>
          </a:blip>
          <a:srcRect/>
          <a:stretch>
            <a:fillRect/>
          </a:stretch>
        </p:blipFill>
        <p:spPr bwMode="auto">
          <a:xfrm>
            <a:off x="2362631" y="4318323"/>
            <a:ext cx="2345829" cy="1290308"/>
          </a:xfrm>
          <a:prstGeom prst="rect">
            <a:avLst/>
          </a:prstGeom>
          <a:noFill/>
          <a:ln>
            <a:noFill/>
          </a:ln>
        </p:spPr>
      </p:pic>
    </p:spTree>
    <p:extLst>
      <p:ext uri="{BB962C8B-B14F-4D97-AF65-F5344CB8AC3E}">
        <p14:creationId xmlns:p14="http://schemas.microsoft.com/office/powerpoint/2010/main" val="14704486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direct control</a:t>
            </a:r>
            <a:endParaRPr lang="en-US" dirty="0"/>
          </a:p>
        </p:txBody>
      </p:sp>
      <p:sp>
        <p:nvSpPr>
          <p:cNvPr id="3" name="Content Placeholder 2"/>
          <p:cNvSpPr>
            <a:spLocks noGrp="1"/>
          </p:cNvSpPr>
          <p:nvPr>
            <p:ph idx="1"/>
          </p:nvPr>
        </p:nvSpPr>
        <p:spPr>
          <a:xfrm>
            <a:off x="358775" y="3284984"/>
            <a:ext cx="8424863" cy="3192016"/>
          </a:xfrm>
        </p:spPr>
        <p:txBody>
          <a:bodyPr/>
          <a:lstStyle/>
          <a:p>
            <a:r>
              <a:rPr lang="en-US" dirty="0" smtClean="0"/>
              <a:t>What do we see in the picture</a:t>
            </a:r>
          </a:p>
          <a:p>
            <a:endParaRPr lang="en-US" dirty="0"/>
          </a:p>
          <a:p>
            <a:r>
              <a:rPr lang="en-US" dirty="0" smtClean="0"/>
              <a:t>How is the control achieved</a:t>
            </a:r>
            <a:endParaRPr lang="en-US" dirty="0"/>
          </a:p>
        </p:txBody>
      </p:sp>
      <p:pic>
        <p:nvPicPr>
          <p:cNvPr id="4" name="Picture 3" descr="C:\Users\Felix\Desktop\thesis\directControlev1.jpg"/>
          <p:cNvPicPr/>
          <p:nvPr/>
        </p:nvPicPr>
        <p:blipFill>
          <a:blip r:embed="rId2"/>
          <a:srcRect/>
          <a:stretch>
            <a:fillRect/>
          </a:stretch>
        </p:blipFill>
        <p:spPr bwMode="auto">
          <a:xfrm>
            <a:off x="539552" y="980728"/>
            <a:ext cx="7461469" cy="1728192"/>
          </a:xfrm>
          <a:prstGeom prst="rect">
            <a:avLst/>
          </a:prstGeom>
          <a:noFill/>
          <a:ln w="9525">
            <a:noFill/>
            <a:miter lim="800000"/>
            <a:headEnd/>
            <a:tailEnd/>
          </a:ln>
        </p:spPr>
      </p:pic>
    </p:spTree>
    <p:extLst>
      <p:ext uri="{BB962C8B-B14F-4D97-AF65-F5344CB8AC3E}">
        <p14:creationId xmlns:p14="http://schemas.microsoft.com/office/powerpoint/2010/main" val="18539359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scenario-based control</a:t>
            </a:r>
            <a:endParaRPr lang="en-US" dirty="0"/>
          </a:p>
        </p:txBody>
      </p:sp>
      <p:sp>
        <p:nvSpPr>
          <p:cNvPr id="3" name="Content Placeholder 2"/>
          <p:cNvSpPr>
            <a:spLocks noGrp="1"/>
          </p:cNvSpPr>
          <p:nvPr>
            <p:ph idx="1"/>
          </p:nvPr>
        </p:nvSpPr>
        <p:spPr>
          <a:xfrm>
            <a:off x="358775" y="4005064"/>
            <a:ext cx="8424863" cy="2471936"/>
          </a:xfrm>
        </p:spPr>
        <p:txBody>
          <a:bodyPr/>
          <a:lstStyle/>
          <a:p>
            <a:r>
              <a:rPr lang="en-US" dirty="0"/>
              <a:t>What do we see in the picture</a:t>
            </a:r>
          </a:p>
          <a:p>
            <a:endParaRPr lang="en-US" dirty="0"/>
          </a:p>
          <a:p>
            <a:r>
              <a:rPr lang="en-US" dirty="0"/>
              <a:t>How is the control achieved</a:t>
            </a:r>
          </a:p>
          <a:p>
            <a:endParaRPr lang="en-US" dirty="0"/>
          </a:p>
        </p:txBody>
      </p:sp>
      <p:pic>
        <p:nvPicPr>
          <p:cNvPr id="4" name="Picture 3" descr="C:\Users\Felix\Desktop\thesis\geneExpression.jpg"/>
          <p:cNvPicPr/>
          <p:nvPr/>
        </p:nvPicPr>
        <p:blipFill>
          <a:blip r:embed="rId2"/>
          <a:srcRect/>
          <a:stretch>
            <a:fillRect/>
          </a:stretch>
        </p:blipFill>
        <p:spPr bwMode="auto">
          <a:xfrm>
            <a:off x="1331640" y="1052736"/>
            <a:ext cx="6476708" cy="2520280"/>
          </a:xfrm>
          <a:prstGeom prst="rect">
            <a:avLst/>
          </a:prstGeom>
          <a:noFill/>
          <a:ln w="9525">
            <a:noFill/>
            <a:miter lim="800000"/>
            <a:headEnd/>
            <a:tailEnd/>
          </a:ln>
        </p:spPr>
      </p:pic>
    </p:spTree>
    <p:extLst>
      <p:ext uri="{BB962C8B-B14F-4D97-AF65-F5344CB8AC3E}">
        <p14:creationId xmlns:p14="http://schemas.microsoft.com/office/powerpoint/2010/main" val="2676859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feedback control</a:t>
            </a:r>
            <a:endParaRPr lang="en-US" dirty="0"/>
          </a:p>
        </p:txBody>
      </p:sp>
      <p:sp>
        <p:nvSpPr>
          <p:cNvPr id="3" name="Content Placeholder 2"/>
          <p:cNvSpPr>
            <a:spLocks noGrp="1"/>
          </p:cNvSpPr>
          <p:nvPr>
            <p:ph idx="1"/>
          </p:nvPr>
        </p:nvSpPr>
        <p:spPr>
          <a:xfrm>
            <a:off x="4572000" y="935038"/>
            <a:ext cx="4211638" cy="2709986"/>
          </a:xfrm>
        </p:spPr>
        <p:txBody>
          <a:bodyPr/>
          <a:lstStyle/>
          <a:p>
            <a:r>
              <a:rPr lang="en-US" dirty="0" smtClean="0"/>
              <a:t>No Feedback</a:t>
            </a:r>
          </a:p>
          <a:p>
            <a:pPr lvl="1"/>
            <a:r>
              <a:rPr lang="en-US" dirty="0" smtClean="0"/>
              <a:t>What do we see in the picture</a:t>
            </a:r>
          </a:p>
          <a:p>
            <a:pPr lvl="1"/>
            <a:r>
              <a:rPr lang="en-US" dirty="0"/>
              <a:t>How is the control done</a:t>
            </a:r>
          </a:p>
          <a:p>
            <a:pPr lvl="1"/>
            <a:endParaRPr lang="en-US" dirty="0"/>
          </a:p>
        </p:txBody>
      </p:sp>
      <p:graphicFrame>
        <p:nvGraphicFramePr>
          <p:cNvPr id="6" name="Chart 5"/>
          <p:cNvGraphicFramePr/>
          <p:nvPr>
            <p:extLst>
              <p:ext uri="{D42A27DB-BD31-4B8C-83A1-F6EECF244321}">
                <p14:modId xmlns:p14="http://schemas.microsoft.com/office/powerpoint/2010/main" val="2449322876"/>
              </p:ext>
            </p:extLst>
          </p:nvPr>
        </p:nvGraphicFramePr>
        <p:xfrm>
          <a:off x="107504" y="986267"/>
          <a:ext cx="4182745" cy="24752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1556764932"/>
              </p:ext>
            </p:extLst>
          </p:nvPr>
        </p:nvGraphicFramePr>
        <p:xfrm>
          <a:off x="121295" y="3717032"/>
          <a:ext cx="4234180" cy="266509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bwMode="auto">
          <a:xfrm>
            <a:off x="4724400" y="3797424"/>
            <a:ext cx="4211638" cy="270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r>
              <a:rPr lang="en-US" dirty="0" smtClean="0"/>
              <a:t>With feedback</a:t>
            </a:r>
          </a:p>
          <a:p>
            <a:pPr lvl="1"/>
            <a:r>
              <a:rPr lang="en-US" dirty="0" smtClean="0"/>
              <a:t>What do we see in the picture</a:t>
            </a:r>
          </a:p>
          <a:p>
            <a:pPr lvl="1"/>
            <a:r>
              <a:rPr lang="en-US" dirty="0" smtClean="0"/>
              <a:t>How is the control done</a:t>
            </a:r>
          </a:p>
          <a:p>
            <a:pPr lvl="1"/>
            <a:endParaRPr lang="en-US" dirty="0"/>
          </a:p>
          <a:p>
            <a:pPr lvl="1"/>
            <a:endParaRPr lang="en-US" dirty="0" smtClean="0"/>
          </a:p>
          <a:p>
            <a:r>
              <a:rPr lang="en-US" dirty="0" smtClean="0"/>
              <a:t>What is the conclusion</a:t>
            </a:r>
          </a:p>
          <a:p>
            <a:pPr lvl="1"/>
            <a:endParaRPr lang="en-US" dirty="0"/>
          </a:p>
        </p:txBody>
      </p:sp>
    </p:spTree>
    <p:extLst>
      <p:ext uri="{BB962C8B-B14F-4D97-AF65-F5344CB8AC3E}">
        <p14:creationId xmlns:p14="http://schemas.microsoft.com/office/powerpoint/2010/main" val="26878318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feedback control</a:t>
            </a:r>
          </a:p>
        </p:txBody>
      </p:sp>
      <p:sp>
        <p:nvSpPr>
          <p:cNvPr id="3" name="Content Placeholder 2"/>
          <p:cNvSpPr>
            <a:spLocks noGrp="1"/>
          </p:cNvSpPr>
          <p:nvPr>
            <p:ph idx="1"/>
          </p:nvPr>
        </p:nvSpPr>
        <p:spPr>
          <a:xfrm>
            <a:off x="4392930" y="935038"/>
            <a:ext cx="4390708" cy="5541962"/>
          </a:xfrm>
        </p:spPr>
        <p:txBody>
          <a:bodyPr/>
          <a:lstStyle/>
          <a:p>
            <a:r>
              <a:rPr lang="en-US" dirty="0" smtClean="0"/>
              <a:t>Remind what is fluorescence</a:t>
            </a:r>
          </a:p>
          <a:p>
            <a:endParaRPr lang="en-US" dirty="0" smtClean="0"/>
          </a:p>
          <a:p>
            <a:r>
              <a:rPr lang="en-US" dirty="0" smtClean="0"/>
              <a:t>What do we see in the picture</a:t>
            </a:r>
          </a:p>
          <a:p>
            <a:endParaRPr lang="en-US" dirty="0"/>
          </a:p>
          <a:p>
            <a:r>
              <a:rPr lang="en-US" dirty="0" smtClean="0"/>
              <a:t>How was the control done</a:t>
            </a:r>
          </a:p>
          <a:p>
            <a:endParaRPr lang="en-US" dirty="0"/>
          </a:p>
          <a:p>
            <a:r>
              <a:rPr lang="en-US" dirty="0" smtClean="0"/>
              <a:t>Conclusion: why is it good</a:t>
            </a:r>
            <a:endParaRPr lang="en-US" dirty="0"/>
          </a:p>
        </p:txBody>
      </p:sp>
      <p:graphicFrame>
        <p:nvGraphicFramePr>
          <p:cNvPr id="6" name="Chart 5"/>
          <p:cNvGraphicFramePr/>
          <p:nvPr>
            <p:extLst>
              <p:ext uri="{D42A27DB-BD31-4B8C-83A1-F6EECF244321}">
                <p14:modId xmlns:p14="http://schemas.microsoft.com/office/powerpoint/2010/main" val="1825702940"/>
              </p:ext>
            </p:extLst>
          </p:nvPr>
        </p:nvGraphicFramePr>
        <p:xfrm>
          <a:off x="0" y="2111692"/>
          <a:ext cx="4392930" cy="26346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55840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atin typeface="Calibri" charset="0"/>
                <a:ea typeface="ＭＳ Ｐゴシック" charset="0"/>
              </a:rPr>
              <a:t>Outline</a:t>
            </a:r>
          </a:p>
        </p:txBody>
      </p:sp>
      <p:sp>
        <p:nvSpPr>
          <p:cNvPr id="9218" name="Content Placeholder 2"/>
          <p:cNvSpPr>
            <a:spLocks noGrp="1"/>
          </p:cNvSpPr>
          <p:nvPr>
            <p:ph idx="1"/>
          </p:nvPr>
        </p:nvSpPr>
        <p:spPr/>
        <p:txBody>
          <a:bodyPr/>
          <a:lstStyle/>
          <a:p>
            <a:pPr>
              <a:buClr>
                <a:srgbClr val="F7F7F7"/>
              </a:buClr>
            </a:pPr>
            <a:r>
              <a:rPr lang="en-US" dirty="0">
                <a:solidFill>
                  <a:srgbClr val="969696"/>
                </a:solidFill>
                <a:latin typeface="Calibri" charset="0"/>
                <a:ea typeface="ＭＳ Ｐゴシック" charset="0"/>
              </a:rPr>
              <a:t>Early design phases</a:t>
            </a:r>
          </a:p>
          <a:p>
            <a:pPr lvl="1">
              <a:buClr>
                <a:srgbClr val="F7F7F7"/>
              </a:buClr>
            </a:pPr>
            <a:r>
              <a:rPr lang="en-US" dirty="0">
                <a:solidFill>
                  <a:srgbClr val="969696"/>
                </a:solidFill>
                <a:latin typeface="Calibri" charset="0"/>
                <a:ea typeface="ＭＳ Ｐゴシック" charset="0"/>
              </a:rPr>
              <a:t>Design decisions and uncertainties</a:t>
            </a:r>
          </a:p>
          <a:p>
            <a:r>
              <a:rPr lang="en-US" dirty="0">
                <a:latin typeface="Calibri" charset="0"/>
                <a:ea typeface="ＭＳ Ｐゴシック" charset="0"/>
              </a:rPr>
              <a:t>Modeling uncertainties</a:t>
            </a:r>
          </a:p>
          <a:p>
            <a:pPr lvl="1"/>
            <a:r>
              <a:rPr lang="en-US" dirty="0" smtClean="0">
                <a:solidFill>
                  <a:srgbClr val="3182BD"/>
                </a:solidFill>
                <a:latin typeface="Calibri" charset="0"/>
                <a:ea typeface="ＭＳ Ｐゴシック" charset="0"/>
              </a:rPr>
              <a:t>Worst-case execution time</a:t>
            </a:r>
            <a:endParaRPr lang="en-US" dirty="0">
              <a:solidFill>
                <a:srgbClr val="3182BD"/>
              </a:solidFill>
              <a:latin typeface="Calibri" charset="0"/>
              <a:ea typeface="ＭＳ Ｐゴシック" charset="0"/>
            </a:endParaRPr>
          </a:p>
          <a:p>
            <a:pPr lvl="1"/>
            <a:r>
              <a:rPr lang="en-US" dirty="0" smtClean="0">
                <a:solidFill>
                  <a:srgbClr val="3182BD"/>
                </a:solidFill>
                <a:latin typeface="Calibri" charset="0"/>
                <a:ea typeface="ＭＳ Ｐゴシック" charset="0"/>
              </a:rPr>
              <a:t>Functionality requirements</a:t>
            </a:r>
            <a:endParaRPr lang="en-US" dirty="0">
              <a:solidFill>
                <a:srgbClr val="3182BD"/>
              </a:solidFill>
              <a:latin typeface="Calibri" charset="0"/>
              <a:ea typeface="ＭＳ Ｐゴシック" charset="0"/>
            </a:endParaRPr>
          </a:p>
          <a:p>
            <a:r>
              <a:rPr lang="en-US" dirty="0">
                <a:latin typeface="Calibri" charset="0"/>
                <a:ea typeface="ＭＳ Ｐゴシック" charset="0"/>
              </a:rPr>
              <a:t>Problem </a:t>
            </a:r>
            <a:r>
              <a:rPr lang="en-US" dirty="0" smtClean="0">
                <a:latin typeface="Calibri" charset="0"/>
                <a:ea typeface="ＭＳ Ｐゴシック" charset="0"/>
              </a:rPr>
              <a:t>formulation: mapping optimization</a:t>
            </a:r>
            <a:endParaRPr lang="en-US" dirty="0">
              <a:latin typeface="Calibri" charset="0"/>
              <a:ea typeface="ＭＳ Ｐゴシック" charset="0"/>
            </a:endParaRPr>
          </a:p>
          <a:p>
            <a:pPr lvl="1"/>
            <a:r>
              <a:rPr lang="en-GB" dirty="0">
                <a:solidFill>
                  <a:srgbClr val="3182BD"/>
                </a:solidFill>
                <a:latin typeface="Calibri" charset="0"/>
                <a:ea typeface="ＭＳ Ｐゴシック" charset="0"/>
              </a:rPr>
              <a:t>Motivational </a:t>
            </a:r>
            <a:r>
              <a:rPr lang="en-GB" dirty="0" smtClean="0">
                <a:solidFill>
                  <a:srgbClr val="3182BD"/>
                </a:solidFill>
                <a:latin typeface="Calibri" charset="0"/>
                <a:ea typeface="ＭＳ Ｐゴシック" charset="0"/>
              </a:rPr>
              <a:t>examples</a:t>
            </a:r>
            <a:endParaRPr lang="en-US" dirty="0">
              <a:solidFill>
                <a:srgbClr val="3182BD"/>
              </a:solidFill>
              <a:latin typeface="Calibri" charset="0"/>
              <a:ea typeface="ＭＳ Ｐゴシック" charset="0"/>
            </a:endParaRPr>
          </a:p>
          <a:p>
            <a:r>
              <a:rPr lang="en-US" dirty="0" smtClean="0">
                <a:latin typeface="Calibri" charset="0"/>
                <a:ea typeface="ＭＳ Ｐゴシック" charset="0"/>
              </a:rPr>
              <a:t>Multi-objective optimization </a:t>
            </a:r>
            <a:r>
              <a:rPr lang="en-US" dirty="0">
                <a:latin typeface="Calibri" charset="0"/>
                <a:ea typeface="ＭＳ Ｐゴシック" charset="0"/>
              </a:rPr>
              <a:t>strategy</a:t>
            </a:r>
          </a:p>
          <a:p>
            <a:pPr lvl="1"/>
            <a:r>
              <a:rPr lang="en-US" dirty="0" smtClean="0">
                <a:solidFill>
                  <a:srgbClr val="3182BD"/>
                </a:solidFill>
                <a:latin typeface="Calibri" charset="0"/>
                <a:ea typeface="ＭＳ Ｐゴシック" charset="0"/>
              </a:rPr>
              <a:t>Robustness vs. flexibility</a:t>
            </a:r>
            <a:endParaRPr lang="en-US" dirty="0">
              <a:solidFill>
                <a:srgbClr val="3182BD"/>
              </a:solidFill>
              <a:latin typeface="Calibri" charset="0"/>
              <a:ea typeface="ＭＳ Ｐゴシック" charset="0"/>
            </a:endParaRPr>
          </a:p>
          <a:p>
            <a:pPr lvl="1"/>
            <a:r>
              <a:rPr lang="en-US" dirty="0">
                <a:solidFill>
                  <a:srgbClr val="3182BD"/>
                </a:solidFill>
                <a:latin typeface="Calibri" charset="0"/>
                <a:ea typeface="ＭＳ Ｐゴシック" charset="0"/>
              </a:rPr>
              <a:t>Genetic </a:t>
            </a:r>
            <a:r>
              <a:rPr lang="en-US" dirty="0" smtClean="0">
                <a:solidFill>
                  <a:srgbClr val="3182BD"/>
                </a:solidFill>
                <a:latin typeface="Calibri" charset="0"/>
                <a:ea typeface="ＭＳ Ｐゴシック" charset="0"/>
              </a:rPr>
              <a:t>Algorithm </a:t>
            </a:r>
            <a:r>
              <a:rPr lang="en-US" dirty="0">
                <a:solidFill>
                  <a:srgbClr val="3182BD"/>
                </a:solidFill>
                <a:latin typeface="Calibri" charset="0"/>
                <a:ea typeface="ＭＳ Ｐゴシック" charset="0"/>
              </a:rPr>
              <a:t>approach</a:t>
            </a:r>
          </a:p>
          <a:p>
            <a:pPr lvl="1"/>
            <a:r>
              <a:rPr lang="en-US" dirty="0">
                <a:solidFill>
                  <a:srgbClr val="3182BD"/>
                </a:solidFill>
                <a:latin typeface="Calibri" charset="0"/>
                <a:ea typeface="ＭＳ Ｐゴシック" charset="0"/>
              </a:rPr>
              <a:t>Experimental results</a:t>
            </a:r>
          </a:p>
          <a:p>
            <a:r>
              <a:rPr lang="en-US" dirty="0" smtClean="0">
                <a:latin typeface="Calibri" charset="0"/>
                <a:ea typeface="ＭＳ Ｐゴシック" charset="0"/>
              </a:rPr>
              <a:t>Conclusions and message</a:t>
            </a:r>
            <a:endParaRPr lang="en-US" dirty="0">
              <a:latin typeface="Calibri"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2000" dirty="0" err="1" smtClean="0"/>
              <a:t>ProCell</a:t>
            </a:r>
            <a:r>
              <a:rPr lang="en-US" sz="2000" dirty="0" smtClean="0"/>
              <a:t> setup: cell culturing biochip, microscope, proposed control box</a:t>
            </a:r>
          </a:p>
          <a:p>
            <a:endParaRPr lang="en-US" sz="1800" dirty="0" smtClean="0"/>
          </a:p>
          <a:p>
            <a:r>
              <a:rPr lang="en-US" sz="2000" dirty="0" smtClean="0"/>
              <a:t>Several control approaches, using VBA and the control box</a:t>
            </a:r>
          </a:p>
          <a:p>
            <a:pPr lvl="1"/>
            <a:r>
              <a:rPr lang="en-US" sz="1800" dirty="0" smtClean="0"/>
              <a:t>Direct control</a:t>
            </a:r>
          </a:p>
          <a:p>
            <a:pPr lvl="1"/>
            <a:r>
              <a:rPr lang="en-US" sz="1800" dirty="0" smtClean="0"/>
              <a:t>Scenario-based control</a:t>
            </a:r>
          </a:p>
          <a:p>
            <a:pPr lvl="1"/>
            <a:r>
              <a:rPr lang="en-US" sz="1800" dirty="0" smtClean="0"/>
              <a:t>Feedback control</a:t>
            </a:r>
          </a:p>
          <a:p>
            <a:endParaRPr lang="en-US" sz="1800" dirty="0"/>
          </a:p>
          <a:p>
            <a:pPr lvl="1"/>
            <a:r>
              <a:rPr lang="en-US" sz="1800" dirty="0"/>
              <a:t>The control solution has been systematically </a:t>
            </a:r>
            <a:r>
              <a:rPr lang="en-US" sz="1800" dirty="0" smtClean="0"/>
              <a:t>evaluated and tested </a:t>
            </a:r>
          </a:p>
          <a:p>
            <a:endParaRPr lang="en-US" sz="1800" dirty="0" smtClean="0"/>
          </a:p>
          <a:p>
            <a:r>
              <a:rPr lang="en-US" sz="2000" dirty="0" smtClean="0"/>
              <a:t>The solution is successfully used in the field</a:t>
            </a:r>
          </a:p>
          <a:p>
            <a:pPr lvl="1"/>
            <a:r>
              <a:rPr lang="en-US" sz="1800" dirty="0" smtClean="0"/>
              <a:t>DTU Nanotech</a:t>
            </a:r>
          </a:p>
          <a:p>
            <a:pPr lvl="1"/>
            <a:r>
              <a:rPr lang="en-US" sz="1800" dirty="0" smtClean="0"/>
              <a:t>Danish </a:t>
            </a:r>
            <a:r>
              <a:rPr lang="en-US" sz="1800" dirty="0"/>
              <a:t>Cancer Society </a:t>
            </a:r>
            <a:endParaRPr lang="en-US" sz="1800" dirty="0" smtClean="0"/>
          </a:p>
          <a:p>
            <a:pPr lvl="1"/>
            <a:r>
              <a:rPr lang="en-US" sz="1800" dirty="0" smtClean="0"/>
              <a:t>University </a:t>
            </a:r>
            <a:r>
              <a:rPr lang="en-US" sz="1800" dirty="0"/>
              <a:t>of </a:t>
            </a:r>
            <a:r>
              <a:rPr lang="en-US" sz="1800" dirty="0" smtClean="0"/>
              <a:t>Oslo</a:t>
            </a:r>
          </a:p>
          <a:p>
            <a:pPr lvl="1"/>
            <a:r>
              <a:rPr lang="en-US" sz="1800" dirty="0" err="1" smtClean="0"/>
              <a:t>Bioneer</a:t>
            </a:r>
            <a:endParaRPr lang="en-US" sz="1800" dirty="0" smtClean="0"/>
          </a:p>
          <a:p>
            <a:pPr lvl="1"/>
            <a:endParaRPr lang="en-US" sz="1800" dirty="0"/>
          </a:p>
          <a:p>
            <a:r>
              <a:rPr lang="en-US" sz="2000" dirty="0"/>
              <a:t>The work done in </a:t>
            </a:r>
            <a:r>
              <a:rPr lang="en-US" sz="2000" dirty="0" smtClean="0"/>
              <a:t>the thesis </a:t>
            </a:r>
            <a:r>
              <a:rPr lang="en-US" sz="2000" dirty="0"/>
              <a:t>has been partly reported in </a:t>
            </a:r>
            <a:r>
              <a:rPr lang="en-US" sz="2000" dirty="0" smtClean="0"/>
              <a:t>two scientific papers</a:t>
            </a:r>
            <a:endParaRPr lang="en-US" sz="1800" dirty="0"/>
          </a:p>
        </p:txBody>
      </p:sp>
    </p:spTree>
    <p:extLst>
      <p:ext uri="{BB962C8B-B14F-4D97-AF65-F5344CB8AC3E}">
        <p14:creationId xmlns:p14="http://schemas.microsoft.com/office/powerpoint/2010/main" val="20355132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smtClean="0"/>
              <a:t>Motivation for Biochips</a:t>
            </a:r>
            <a:endParaRPr lang="en-US" dirty="0" smtClean="0"/>
          </a:p>
        </p:txBody>
      </p:sp>
      <p:pic>
        <p:nvPicPr>
          <p:cNvPr id="36871" name="Picture 6"/>
          <p:cNvPicPr>
            <a:picLocks noChangeAspect="1" noChangeArrowheads="1"/>
          </p:cNvPicPr>
          <p:nvPr/>
        </p:nvPicPr>
        <p:blipFill>
          <a:blip r:embed="rId2"/>
          <a:srcRect/>
          <a:stretch>
            <a:fillRect/>
          </a:stretch>
        </p:blipFill>
        <p:spPr bwMode="auto">
          <a:xfrm>
            <a:off x="838200" y="1066800"/>
            <a:ext cx="1127125" cy="1035050"/>
          </a:xfrm>
          <a:prstGeom prst="rect">
            <a:avLst/>
          </a:prstGeom>
          <a:noFill/>
          <a:ln w="9525">
            <a:noFill/>
            <a:miter lim="800000"/>
            <a:headEnd/>
            <a:tailEnd/>
          </a:ln>
        </p:spPr>
      </p:pic>
      <p:sp>
        <p:nvSpPr>
          <p:cNvPr id="36872" name="Text Box 9"/>
          <p:cNvSpPr txBox="1">
            <a:spLocks noChangeArrowheads="1"/>
          </p:cNvSpPr>
          <p:nvPr/>
        </p:nvSpPr>
        <p:spPr bwMode="auto">
          <a:xfrm>
            <a:off x="1800225" y="1416050"/>
            <a:ext cx="1828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08519C"/>
                </a:solidFill>
                <a:latin typeface="Calibri" pitchFamily="-108" charset="0"/>
              </a:rPr>
              <a:t>Test tubes</a:t>
            </a:r>
          </a:p>
        </p:txBody>
      </p:sp>
      <p:grpSp>
        <p:nvGrpSpPr>
          <p:cNvPr id="2" name="Group 26"/>
          <p:cNvGrpSpPr>
            <a:grpSpLocks/>
          </p:cNvGrpSpPr>
          <p:nvPr/>
        </p:nvGrpSpPr>
        <p:grpSpPr bwMode="auto">
          <a:xfrm>
            <a:off x="3629025" y="1111250"/>
            <a:ext cx="2133600" cy="1039813"/>
            <a:chOff x="2736" y="1104"/>
            <a:chExt cx="1344" cy="655"/>
          </a:xfrm>
        </p:grpSpPr>
        <p:sp>
          <p:nvSpPr>
            <p:cNvPr id="36902" name="Rectangle 27"/>
            <p:cNvSpPr>
              <a:spLocks noChangeArrowheads="1"/>
            </p:cNvSpPr>
            <p:nvPr/>
          </p:nvSpPr>
          <p:spPr bwMode="auto">
            <a:xfrm>
              <a:off x="2736" y="1200"/>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903" name="Rectangle 28"/>
            <p:cNvSpPr>
              <a:spLocks noChangeArrowheads="1"/>
            </p:cNvSpPr>
            <p:nvPr/>
          </p:nvSpPr>
          <p:spPr bwMode="auto">
            <a:xfrm>
              <a:off x="2736" y="1392"/>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904" name="Rectangle 29"/>
            <p:cNvSpPr>
              <a:spLocks noChangeArrowheads="1"/>
            </p:cNvSpPr>
            <p:nvPr/>
          </p:nvSpPr>
          <p:spPr bwMode="auto">
            <a:xfrm>
              <a:off x="2736" y="1608"/>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905" name="Text Box 30"/>
            <p:cNvSpPr txBox="1">
              <a:spLocks noChangeArrowheads="1"/>
            </p:cNvSpPr>
            <p:nvPr/>
          </p:nvSpPr>
          <p:spPr bwMode="auto">
            <a:xfrm>
              <a:off x="2880" y="1104"/>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898989"/>
                  </a:solidFill>
                  <a:latin typeface="Calibri" pitchFamily="-108" charset="0"/>
                </a:rPr>
                <a:t>Automation</a:t>
              </a:r>
            </a:p>
          </p:txBody>
        </p:sp>
        <p:sp>
          <p:nvSpPr>
            <p:cNvPr id="36906" name="Text Box 31"/>
            <p:cNvSpPr txBox="1">
              <a:spLocks noChangeArrowheads="1"/>
            </p:cNvSpPr>
            <p:nvPr/>
          </p:nvSpPr>
          <p:spPr bwMode="auto">
            <a:xfrm>
              <a:off x="2880" y="1312"/>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898989"/>
                  </a:solidFill>
                  <a:latin typeface="Calibri" pitchFamily="-108" charset="0"/>
                </a:rPr>
                <a:t>Integration</a:t>
              </a:r>
            </a:p>
          </p:txBody>
        </p:sp>
        <p:sp>
          <p:nvSpPr>
            <p:cNvPr id="36907" name="Text Box 32"/>
            <p:cNvSpPr txBox="1">
              <a:spLocks noChangeArrowheads="1"/>
            </p:cNvSpPr>
            <p:nvPr/>
          </p:nvSpPr>
          <p:spPr bwMode="auto">
            <a:xfrm>
              <a:off x="2880" y="1526"/>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898989"/>
                  </a:solidFill>
                  <a:latin typeface="Calibri" pitchFamily="-108" charset="0"/>
                </a:rPr>
                <a:t>Miniaturization</a:t>
              </a:r>
            </a:p>
          </p:txBody>
        </p:sp>
      </p:grpSp>
      <p:grpSp>
        <p:nvGrpSpPr>
          <p:cNvPr id="47" name="Group 46"/>
          <p:cNvGrpSpPr/>
          <p:nvPr/>
        </p:nvGrpSpPr>
        <p:grpSpPr>
          <a:xfrm>
            <a:off x="1314450" y="4168159"/>
            <a:ext cx="7162800" cy="2232641"/>
            <a:chOff x="1314450" y="4168159"/>
            <a:chExt cx="7162800" cy="2232641"/>
          </a:xfrm>
        </p:grpSpPr>
        <p:grpSp>
          <p:nvGrpSpPr>
            <p:cNvPr id="7" name="Group 42"/>
            <p:cNvGrpSpPr>
              <a:grpSpLocks/>
            </p:cNvGrpSpPr>
            <p:nvPr/>
          </p:nvGrpSpPr>
          <p:grpSpPr bwMode="auto">
            <a:xfrm>
              <a:off x="1314450" y="4213225"/>
              <a:ext cx="7162800" cy="2187575"/>
              <a:chOff x="1314450" y="4065587"/>
              <a:chExt cx="7162800" cy="2187575"/>
            </a:xfrm>
          </p:grpSpPr>
          <p:pic>
            <p:nvPicPr>
              <p:cNvPr id="36876" name="Picture 4"/>
              <p:cNvPicPr>
                <a:picLocks noChangeAspect="1" noChangeArrowheads="1"/>
              </p:cNvPicPr>
              <p:nvPr/>
            </p:nvPicPr>
            <p:blipFill>
              <a:blip r:embed="rId3"/>
              <a:srcRect l="-53960" r="-53960"/>
              <a:stretch>
                <a:fillRect/>
              </a:stretch>
            </p:blipFill>
            <p:spPr bwMode="auto">
              <a:xfrm>
                <a:off x="4819650" y="4065587"/>
                <a:ext cx="3505200" cy="2187575"/>
              </a:xfrm>
              <a:prstGeom prst="rect">
                <a:avLst/>
              </a:prstGeom>
              <a:noFill/>
              <a:ln w="9525">
                <a:noFill/>
                <a:miter lim="800000"/>
                <a:headEnd/>
                <a:tailEnd/>
              </a:ln>
            </p:spPr>
          </p:pic>
          <p:pic>
            <p:nvPicPr>
              <p:cNvPr id="36877" name="Picture 5" descr="us-quarter"/>
              <p:cNvPicPr>
                <a:picLocks noChangeAspect="1" noChangeArrowheads="1"/>
              </p:cNvPicPr>
              <p:nvPr/>
            </p:nvPicPr>
            <p:blipFill>
              <a:blip r:embed="rId4"/>
              <a:srcRect/>
              <a:stretch>
                <a:fillRect/>
              </a:stretch>
            </p:blipFill>
            <p:spPr bwMode="auto">
              <a:xfrm>
                <a:off x="7486650" y="4135438"/>
                <a:ext cx="990600" cy="1023937"/>
              </a:xfrm>
              <a:prstGeom prst="rect">
                <a:avLst/>
              </a:prstGeom>
              <a:noFill/>
              <a:ln w="9525">
                <a:noFill/>
                <a:miter lim="800000"/>
                <a:headEnd/>
                <a:tailEnd/>
              </a:ln>
            </p:spPr>
          </p:pic>
          <p:sp>
            <p:nvSpPr>
              <p:cNvPr id="36879" name="Text Box 11"/>
              <p:cNvSpPr txBox="1">
                <a:spLocks noChangeArrowheads="1"/>
              </p:cNvSpPr>
              <p:nvPr/>
            </p:nvSpPr>
            <p:spPr bwMode="auto">
              <a:xfrm>
                <a:off x="1314450" y="4953000"/>
                <a:ext cx="2057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08519C"/>
                    </a:solidFill>
                    <a:latin typeface="Calibri" pitchFamily="-108" charset="0"/>
                  </a:rPr>
                  <a:t>Microfluidics</a:t>
                </a:r>
              </a:p>
            </p:txBody>
          </p:sp>
          <p:grpSp>
            <p:nvGrpSpPr>
              <p:cNvPr id="8" name="Group 12"/>
              <p:cNvGrpSpPr>
                <a:grpSpLocks/>
              </p:cNvGrpSpPr>
              <p:nvPr/>
            </p:nvGrpSpPr>
            <p:grpSpPr bwMode="auto">
              <a:xfrm>
                <a:off x="3600450" y="4648201"/>
                <a:ext cx="2133600" cy="1039813"/>
                <a:chOff x="2736" y="1104"/>
                <a:chExt cx="1344" cy="655"/>
              </a:xfrm>
            </p:grpSpPr>
            <p:sp>
              <p:nvSpPr>
                <p:cNvPr id="36884" name="Rectangle 13"/>
                <p:cNvSpPr>
                  <a:spLocks noChangeArrowheads="1"/>
                </p:cNvSpPr>
                <p:nvPr/>
              </p:nvSpPr>
              <p:spPr bwMode="auto">
                <a:xfrm>
                  <a:off x="2736" y="1200"/>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885" name="Rectangle 14"/>
                <p:cNvSpPr>
                  <a:spLocks noChangeArrowheads="1"/>
                </p:cNvSpPr>
                <p:nvPr/>
              </p:nvSpPr>
              <p:spPr bwMode="auto">
                <a:xfrm>
                  <a:off x="2736" y="1392"/>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886" name="Rectangle 15"/>
                <p:cNvSpPr>
                  <a:spLocks noChangeArrowheads="1"/>
                </p:cNvSpPr>
                <p:nvPr/>
              </p:nvSpPr>
              <p:spPr bwMode="auto">
                <a:xfrm>
                  <a:off x="2736" y="1608"/>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887" name="Text Box 16"/>
                <p:cNvSpPr txBox="1">
                  <a:spLocks noChangeArrowheads="1"/>
                </p:cNvSpPr>
                <p:nvPr/>
              </p:nvSpPr>
              <p:spPr bwMode="auto">
                <a:xfrm>
                  <a:off x="2880" y="1104"/>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898989"/>
                      </a:solidFill>
                      <a:latin typeface="Calibri" pitchFamily="-108" charset="0"/>
                    </a:rPr>
                    <a:t>Automation</a:t>
                  </a:r>
                </a:p>
              </p:txBody>
            </p:sp>
            <p:sp>
              <p:nvSpPr>
                <p:cNvPr id="36888" name="Text Box 17"/>
                <p:cNvSpPr txBox="1">
                  <a:spLocks noChangeArrowheads="1"/>
                </p:cNvSpPr>
                <p:nvPr/>
              </p:nvSpPr>
              <p:spPr bwMode="auto">
                <a:xfrm>
                  <a:off x="2880" y="1312"/>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898989"/>
                      </a:solidFill>
                      <a:latin typeface="Calibri" pitchFamily="-108" charset="0"/>
                    </a:rPr>
                    <a:t>Integration</a:t>
                  </a:r>
                </a:p>
              </p:txBody>
            </p:sp>
            <p:sp>
              <p:nvSpPr>
                <p:cNvPr id="36889" name="Text Box 18"/>
                <p:cNvSpPr txBox="1">
                  <a:spLocks noChangeArrowheads="1"/>
                </p:cNvSpPr>
                <p:nvPr/>
              </p:nvSpPr>
              <p:spPr bwMode="auto">
                <a:xfrm>
                  <a:off x="2880" y="1526"/>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898989"/>
                      </a:solidFill>
                      <a:latin typeface="Calibri" pitchFamily="-108" charset="0"/>
                    </a:rPr>
                    <a:t>Miniaturization</a:t>
                  </a:r>
                </a:p>
              </p:txBody>
            </p:sp>
          </p:grpSp>
          <p:pic>
            <p:nvPicPr>
              <p:cNvPr id="36881" name="Picture 3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600450" y="4648200"/>
                <a:ext cx="254000" cy="304800"/>
              </a:xfrm>
              <a:prstGeom prst="rect">
                <a:avLst/>
              </a:prstGeom>
              <a:noFill/>
              <a:ln w="9525">
                <a:noFill/>
                <a:miter lim="800000"/>
                <a:headEnd/>
                <a:tailEnd/>
              </a:ln>
            </p:spPr>
          </p:pic>
          <p:pic>
            <p:nvPicPr>
              <p:cNvPr id="36882" name="Picture 3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600450" y="4953000"/>
                <a:ext cx="254000" cy="304800"/>
              </a:xfrm>
              <a:prstGeom prst="rect">
                <a:avLst/>
              </a:prstGeom>
              <a:noFill/>
              <a:ln w="9525">
                <a:noFill/>
                <a:miter lim="800000"/>
                <a:headEnd/>
                <a:tailEnd/>
              </a:ln>
            </p:spPr>
          </p:pic>
          <p:pic>
            <p:nvPicPr>
              <p:cNvPr id="36883" name="Picture 3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600450" y="5283200"/>
                <a:ext cx="254000" cy="304800"/>
              </a:xfrm>
              <a:prstGeom prst="rect">
                <a:avLst/>
              </a:prstGeom>
              <a:noFill/>
              <a:ln w="9525">
                <a:noFill/>
                <a:miter lim="800000"/>
                <a:headEnd/>
                <a:tailEnd/>
              </a:ln>
            </p:spPr>
          </p:pic>
        </p:grpSp>
        <p:sp>
          <p:nvSpPr>
            <p:cNvPr id="45" name="TextBox 44"/>
            <p:cNvSpPr txBox="1"/>
            <p:nvPr/>
          </p:nvSpPr>
          <p:spPr>
            <a:xfrm rot="18983056">
              <a:off x="4931573" y="4168159"/>
              <a:ext cx="458930" cy="461665"/>
            </a:xfrm>
            <a:prstGeom prst="rect">
              <a:avLst/>
            </a:prstGeom>
            <a:noFill/>
          </p:spPr>
          <p:txBody>
            <a:bodyPr wrap="none" rtlCol="0">
              <a:spAutoFit/>
            </a:bodyPr>
            <a:lstStyle/>
            <a:p>
              <a:r>
                <a:rPr lang="en-US" sz="2400" dirty="0" err="1" smtClean="0">
                  <a:solidFill>
                    <a:schemeClr val="bg1">
                      <a:lumMod val="50000"/>
                    </a:schemeClr>
                  </a:solidFill>
                  <a:latin typeface="Wingdings"/>
                  <a:ea typeface="Wingdings"/>
                  <a:cs typeface="Wingdings"/>
                </a:rPr>
                <a:t></a:t>
              </a:r>
              <a:endParaRPr lang="en-US" sz="2400" dirty="0">
                <a:solidFill>
                  <a:schemeClr val="bg1">
                    <a:lumMod val="50000"/>
                  </a:schemeClr>
                </a:solidFill>
              </a:endParaRPr>
            </a:p>
          </p:txBody>
        </p:sp>
      </p:grpSp>
      <p:grpSp>
        <p:nvGrpSpPr>
          <p:cNvPr id="48" name="Group 47"/>
          <p:cNvGrpSpPr/>
          <p:nvPr/>
        </p:nvGrpSpPr>
        <p:grpSpPr>
          <a:xfrm>
            <a:off x="1008063" y="2133600"/>
            <a:ext cx="6916737" cy="2363788"/>
            <a:chOff x="1008063" y="2133600"/>
            <a:chExt cx="6916737" cy="2363788"/>
          </a:xfrm>
        </p:grpSpPr>
        <p:grpSp>
          <p:nvGrpSpPr>
            <p:cNvPr id="43" name="Group 42"/>
            <p:cNvGrpSpPr/>
            <p:nvPr/>
          </p:nvGrpSpPr>
          <p:grpSpPr>
            <a:xfrm>
              <a:off x="1008063" y="2133600"/>
              <a:ext cx="6916737" cy="2363788"/>
              <a:chOff x="990600" y="2133600"/>
              <a:chExt cx="6916737" cy="2363788"/>
            </a:xfrm>
          </p:grpSpPr>
          <p:grpSp>
            <p:nvGrpSpPr>
              <p:cNvPr id="3" name="Group 41"/>
              <p:cNvGrpSpPr>
                <a:grpSpLocks/>
              </p:cNvGrpSpPr>
              <p:nvPr/>
            </p:nvGrpSpPr>
            <p:grpSpPr bwMode="auto">
              <a:xfrm>
                <a:off x="990600" y="2514600"/>
                <a:ext cx="6916737" cy="1982788"/>
                <a:chOff x="1131888" y="2514600"/>
                <a:chExt cx="6916737" cy="1982788"/>
              </a:xfrm>
            </p:grpSpPr>
            <p:pic>
              <p:nvPicPr>
                <p:cNvPr id="36890" name="Picture 3"/>
                <p:cNvPicPr>
                  <a:picLocks noChangeAspect="1" noChangeArrowheads="1"/>
                </p:cNvPicPr>
                <p:nvPr/>
              </p:nvPicPr>
              <p:blipFill>
                <a:blip r:embed="rId6"/>
                <a:srcRect/>
                <a:stretch>
                  <a:fillRect/>
                </a:stretch>
              </p:blipFill>
              <p:spPr bwMode="auto">
                <a:xfrm>
                  <a:off x="1131888" y="2514600"/>
                  <a:ext cx="3559175" cy="1982788"/>
                </a:xfrm>
                <a:prstGeom prst="rect">
                  <a:avLst/>
                </a:prstGeom>
                <a:noFill/>
                <a:ln w="9525">
                  <a:noFill/>
                  <a:miter lim="800000"/>
                  <a:headEnd/>
                  <a:tailEnd/>
                </a:ln>
              </p:spPr>
            </p:pic>
            <p:sp>
              <p:nvSpPr>
                <p:cNvPr id="36892" name="Text Box 10"/>
                <p:cNvSpPr txBox="1">
                  <a:spLocks noChangeArrowheads="1"/>
                </p:cNvSpPr>
                <p:nvPr/>
              </p:nvSpPr>
              <p:spPr bwMode="auto">
                <a:xfrm>
                  <a:off x="4343400" y="2744788"/>
                  <a:ext cx="1371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08519C"/>
                      </a:solidFill>
                      <a:latin typeface="Calibri" pitchFamily="-108" charset="0"/>
                    </a:rPr>
                    <a:t>Robotics</a:t>
                  </a:r>
                </a:p>
              </p:txBody>
            </p:sp>
            <p:grpSp>
              <p:nvGrpSpPr>
                <p:cNvPr id="4" name="Group 19"/>
                <p:cNvGrpSpPr>
                  <a:grpSpLocks/>
                </p:cNvGrpSpPr>
                <p:nvPr/>
              </p:nvGrpSpPr>
              <p:grpSpPr bwMode="auto">
                <a:xfrm>
                  <a:off x="5915025" y="2592389"/>
                  <a:ext cx="2133600" cy="1039813"/>
                  <a:chOff x="2736" y="1104"/>
                  <a:chExt cx="1344" cy="655"/>
                </a:xfrm>
              </p:grpSpPr>
              <p:sp>
                <p:nvSpPr>
                  <p:cNvPr id="36896" name="Rectangle 20"/>
                  <p:cNvSpPr>
                    <a:spLocks noChangeArrowheads="1"/>
                  </p:cNvSpPr>
                  <p:nvPr/>
                </p:nvSpPr>
                <p:spPr bwMode="auto">
                  <a:xfrm>
                    <a:off x="2736" y="1200"/>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897" name="Rectangle 21"/>
                  <p:cNvSpPr>
                    <a:spLocks noChangeArrowheads="1"/>
                  </p:cNvSpPr>
                  <p:nvPr/>
                </p:nvSpPr>
                <p:spPr bwMode="auto">
                  <a:xfrm>
                    <a:off x="2736" y="1392"/>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898" name="Rectangle 22"/>
                  <p:cNvSpPr>
                    <a:spLocks noChangeArrowheads="1"/>
                  </p:cNvSpPr>
                  <p:nvPr/>
                </p:nvSpPr>
                <p:spPr bwMode="auto">
                  <a:xfrm>
                    <a:off x="2736" y="1608"/>
                    <a:ext cx="96" cy="96"/>
                  </a:xfrm>
                  <a:prstGeom prst="rect">
                    <a:avLst/>
                  </a:prstGeom>
                  <a:noFill/>
                  <a:ln w="9525">
                    <a:solidFill>
                      <a:schemeClr val="tx1"/>
                    </a:solidFill>
                    <a:miter lim="800000"/>
                    <a:headEnd/>
                    <a:tailEnd/>
                  </a:ln>
                </p:spPr>
                <p:txBody>
                  <a:bodyPr wrap="none" anchor="ctr">
                    <a:prstTxWarp prst="textNoShape">
                      <a:avLst/>
                    </a:prstTxWarp>
                    <a:spAutoFit/>
                  </a:bodyPr>
                  <a:lstStyle/>
                  <a:p>
                    <a:endParaRPr lang="en-US">
                      <a:latin typeface="Calibri" pitchFamily="-108" charset="0"/>
                    </a:endParaRPr>
                  </a:p>
                </p:txBody>
              </p:sp>
              <p:sp>
                <p:nvSpPr>
                  <p:cNvPr id="36899" name="Text Box 23"/>
                  <p:cNvSpPr txBox="1">
                    <a:spLocks noChangeArrowheads="1"/>
                  </p:cNvSpPr>
                  <p:nvPr/>
                </p:nvSpPr>
                <p:spPr bwMode="auto">
                  <a:xfrm>
                    <a:off x="2880" y="1104"/>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898989"/>
                        </a:solidFill>
                        <a:latin typeface="Calibri" pitchFamily="-108" charset="0"/>
                      </a:rPr>
                      <a:t>Automation</a:t>
                    </a:r>
                  </a:p>
                </p:txBody>
              </p:sp>
              <p:sp>
                <p:nvSpPr>
                  <p:cNvPr id="36900" name="Text Box 24"/>
                  <p:cNvSpPr txBox="1">
                    <a:spLocks noChangeArrowheads="1"/>
                  </p:cNvSpPr>
                  <p:nvPr/>
                </p:nvSpPr>
                <p:spPr bwMode="auto">
                  <a:xfrm>
                    <a:off x="2880" y="1312"/>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898989"/>
                        </a:solidFill>
                        <a:latin typeface="Calibri" pitchFamily="-108" charset="0"/>
                      </a:rPr>
                      <a:t>Integration</a:t>
                    </a:r>
                  </a:p>
                </p:txBody>
              </p:sp>
              <p:sp>
                <p:nvSpPr>
                  <p:cNvPr id="36901" name="Text Box 25"/>
                  <p:cNvSpPr txBox="1">
                    <a:spLocks noChangeArrowheads="1"/>
                  </p:cNvSpPr>
                  <p:nvPr/>
                </p:nvSpPr>
                <p:spPr bwMode="auto">
                  <a:xfrm>
                    <a:off x="2880" y="1526"/>
                    <a:ext cx="1200" cy="23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898989"/>
                        </a:solidFill>
                        <a:latin typeface="Calibri" pitchFamily="-108" charset="0"/>
                      </a:rPr>
                      <a:t>Miniaturization</a:t>
                    </a:r>
                  </a:p>
                </p:txBody>
              </p:sp>
            </p:grpSp>
            <p:pic>
              <p:nvPicPr>
                <p:cNvPr id="36894" name="Picture 3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889625" y="2592388"/>
                  <a:ext cx="254000" cy="304800"/>
                </a:xfrm>
                <a:prstGeom prst="rect">
                  <a:avLst/>
                </a:prstGeom>
                <a:noFill/>
                <a:ln w="9525">
                  <a:noFill/>
                  <a:miter lim="800000"/>
                  <a:headEnd/>
                  <a:tailEnd/>
                </a:ln>
              </p:spPr>
            </p:pic>
            <p:pic>
              <p:nvPicPr>
                <p:cNvPr id="36895" name="Picture 34"/>
                <p:cNvPicPr>
                  <a:picLocks noChangeAspect="1" noChangeArrowheads="1"/>
                </p:cNvPicPr>
                <p:nvPr/>
              </p:nvPicPr>
              <p:blipFill>
                <a:blip r:embed="rId5">
                  <a:clrChange>
                    <a:clrFrom>
                      <a:srgbClr val="FFFFFF"/>
                    </a:clrFrom>
                    <a:clrTo>
                      <a:srgbClr val="FFFFFF">
                        <a:alpha val="0"/>
                      </a:srgbClr>
                    </a:clrTo>
                  </a:clrChange>
                </a:blip>
                <a:srcRect t="25000" r="39999"/>
                <a:stretch>
                  <a:fillRect/>
                </a:stretch>
              </p:blipFill>
              <p:spPr bwMode="auto">
                <a:xfrm>
                  <a:off x="5915025" y="2973388"/>
                  <a:ext cx="152400" cy="228600"/>
                </a:xfrm>
                <a:prstGeom prst="rect">
                  <a:avLst/>
                </a:prstGeom>
                <a:noFill/>
                <a:ln w="9525">
                  <a:noFill/>
                  <a:miter lim="800000"/>
                  <a:headEnd/>
                  <a:tailEnd/>
                </a:ln>
              </p:spPr>
            </p:pic>
          </p:grpSp>
          <p:sp>
            <p:nvSpPr>
              <p:cNvPr id="44" name="TextBox 43"/>
              <p:cNvSpPr txBox="1"/>
              <p:nvPr/>
            </p:nvSpPr>
            <p:spPr>
              <a:xfrm rot="18983056">
                <a:off x="2362200" y="2133600"/>
                <a:ext cx="458930" cy="461665"/>
              </a:xfrm>
              <a:prstGeom prst="rect">
                <a:avLst/>
              </a:prstGeom>
              <a:noFill/>
            </p:spPr>
            <p:txBody>
              <a:bodyPr wrap="none" rtlCol="0">
                <a:spAutoFit/>
              </a:bodyPr>
              <a:lstStyle/>
              <a:p>
                <a:r>
                  <a:rPr lang="en-US" sz="2400" dirty="0" err="1" smtClean="0">
                    <a:solidFill>
                      <a:schemeClr val="bg1">
                        <a:lumMod val="50000"/>
                      </a:schemeClr>
                    </a:solidFill>
                    <a:latin typeface="Wingdings"/>
                    <a:ea typeface="Wingdings"/>
                    <a:cs typeface="Wingdings"/>
                  </a:rPr>
                  <a:t></a:t>
                </a:r>
                <a:endParaRPr lang="en-US" sz="2400" dirty="0">
                  <a:solidFill>
                    <a:schemeClr val="bg1">
                      <a:lumMod val="50000"/>
                    </a:schemeClr>
                  </a:solidFill>
                </a:endParaRPr>
              </a:p>
            </p:txBody>
          </p:sp>
        </p:grpSp>
        <p:pic>
          <p:nvPicPr>
            <p:cNvPr id="46" name="Picture 3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774266" y="2895600"/>
              <a:ext cx="254000" cy="304800"/>
            </a:xfrm>
            <a:prstGeom prst="rect">
              <a:avLst/>
            </a:prstGeom>
            <a:noFill/>
            <a:ln w="9525">
              <a:noFill/>
              <a:miter lim="800000"/>
              <a:headEnd/>
              <a:tailEnd/>
            </a:ln>
          </p:spPr>
        </p:pic>
      </p:grpSp>
    </p:spTree>
    <p:extLst>
      <p:ext uri="{BB962C8B-B14F-4D97-AF65-F5344CB8AC3E}">
        <p14:creationId xmlns:p14="http://schemas.microsoft.com/office/powerpoint/2010/main" val="14405859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Rot="1" noChangeArrowheads="1"/>
          </p:cNvSpPr>
          <p:nvPr>
            <p:ph type="title"/>
          </p:nvPr>
        </p:nvSpPr>
        <p:spPr/>
        <p:txBody>
          <a:bodyPr/>
          <a:lstStyle/>
          <a:p>
            <a:pPr eaLnBrk="1" hangingPunct="1"/>
            <a:r>
              <a:rPr lang="en-US" altLang="ja-JP" dirty="0" smtClean="0">
                <a:ea typeface="MS PGothic" charset="0"/>
              </a:rPr>
              <a:t>Two </a:t>
            </a:r>
            <a:r>
              <a:rPr lang="en-US" altLang="ja-JP" dirty="0" smtClean="0">
                <a:ea typeface="MS PGothic" charset="0"/>
              </a:rPr>
              <a:t>types of </a:t>
            </a:r>
            <a:r>
              <a:rPr lang="en-US" altLang="ja-JP" dirty="0" smtClean="0">
                <a:ea typeface="MS PGothic" charset="0"/>
              </a:rPr>
              <a:t>microfluidic biochips</a:t>
            </a:r>
            <a:endParaRPr lang="en-US" altLang="ja-JP" dirty="0">
              <a:ea typeface="MS PGothic" charset="0"/>
            </a:endParaRPr>
          </a:p>
        </p:txBody>
      </p:sp>
      <p:sp>
        <p:nvSpPr>
          <p:cNvPr id="41986" name="Slide Number Placeholder 4"/>
          <p:cNvSpPr>
            <a:spLocks noGrp="1"/>
          </p:cNvSpPr>
          <p:nvPr>
            <p:ph type="sldNum" sz="quarter" idx="4294967295"/>
          </p:nvPr>
        </p:nvSpPr>
        <p:spPr bwMode="auto">
          <a:xfrm>
            <a:off x="70104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2C72ADC-181B-2C4E-B2D3-8E90762E6FB5}" type="slidenum">
              <a:rPr lang="zh-CN" altLang="en-US">
                <a:ea typeface="宋体" charset="0"/>
                <a:cs typeface="宋体" charset="0"/>
              </a:rPr>
              <a:pPr eaLnBrk="1" hangingPunct="1"/>
              <a:t>4</a:t>
            </a:fld>
            <a:endParaRPr lang="en-US" altLang="zh-CN">
              <a:ea typeface="宋体" charset="0"/>
              <a:cs typeface="宋体" charset="0"/>
            </a:endParaRPr>
          </a:p>
        </p:txBody>
      </p:sp>
      <p:sp>
        <p:nvSpPr>
          <p:cNvPr id="41988" name="Rectangle 3"/>
          <p:cNvSpPr>
            <a:spLocks noGrp="1" noChangeArrowheads="1"/>
          </p:cNvSpPr>
          <p:nvPr>
            <p:ph type="body" idx="4294967295"/>
          </p:nvPr>
        </p:nvSpPr>
        <p:spPr>
          <a:xfrm>
            <a:off x="515938" y="838200"/>
            <a:ext cx="8628062" cy="1295400"/>
          </a:xfrm>
        </p:spPr>
        <p:txBody>
          <a:bodyPr/>
          <a:lstStyle/>
          <a:p>
            <a:pPr eaLnBrk="1" hangingPunct="1">
              <a:lnSpc>
                <a:spcPct val="90000"/>
              </a:lnSpc>
            </a:pPr>
            <a:r>
              <a:rPr kumimoji="1" lang="en-US" altLang="zh-CN" sz="2000" b="1" dirty="0">
                <a:ea typeface="ＭＳ Ｐゴシック" charset="0"/>
              </a:rPr>
              <a:t>Continuous-flow biochips</a:t>
            </a:r>
            <a:r>
              <a:rPr kumimoji="1" lang="en-US" altLang="zh-CN" sz="2000" dirty="0">
                <a:ea typeface="ＭＳ Ｐゴシック" charset="0"/>
              </a:rPr>
              <a:t>: Permanently-etched </a:t>
            </a:r>
            <a:r>
              <a:rPr kumimoji="1" lang="en-US" altLang="zh-CN" sz="2000" dirty="0" err="1">
                <a:ea typeface="ＭＳ Ｐゴシック" charset="0"/>
              </a:rPr>
              <a:t>microchannels</a:t>
            </a:r>
            <a:r>
              <a:rPr kumimoji="1" lang="en-US" altLang="zh-CN" sz="2000" dirty="0">
                <a:ea typeface="ＭＳ Ｐゴシック" charset="0"/>
              </a:rPr>
              <a:t>, </a:t>
            </a:r>
            <a:r>
              <a:rPr kumimoji="1" lang="en-US" altLang="zh-CN" sz="2000" dirty="0" err="1">
                <a:ea typeface="ＭＳ Ｐゴシック" charset="0"/>
              </a:rPr>
              <a:t>micropumps</a:t>
            </a:r>
            <a:r>
              <a:rPr kumimoji="1" lang="en-US" altLang="zh-CN" sz="2000" dirty="0">
                <a:ea typeface="ＭＳ Ｐゴシック" charset="0"/>
              </a:rPr>
              <a:t> and </a:t>
            </a:r>
            <a:r>
              <a:rPr kumimoji="1" lang="en-US" altLang="zh-CN" sz="2000" dirty="0" err="1">
                <a:ea typeface="ＭＳ Ｐゴシック" charset="0"/>
              </a:rPr>
              <a:t>microvalves</a:t>
            </a:r>
            <a:r>
              <a:rPr kumimoji="1" lang="en-US" altLang="zh-CN" sz="2000" dirty="0">
                <a:ea typeface="ＭＳ Ｐゴシック" charset="0"/>
              </a:rPr>
              <a:t>, </a:t>
            </a:r>
            <a:r>
              <a:rPr kumimoji="1" lang="en-US" altLang="zh-CN" sz="2000" dirty="0" err="1">
                <a:ea typeface="ＭＳ Ｐゴシック" charset="0"/>
              </a:rPr>
              <a:t>electrokinetics</a:t>
            </a:r>
            <a:r>
              <a:rPr kumimoji="1" lang="en-US" altLang="zh-CN" sz="2000" dirty="0">
                <a:ea typeface="ＭＳ Ｐゴシック" charset="0"/>
              </a:rPr>
              <a:t>, etc</a:t>
            </a:r>
            <a:r>
              <a:rPr kumimoji="1" lang="en-US" altLang="zh-CN" sz="2000" dirty="0" smtClean="0">
                <a:ea typeface="ＭＳ Ｐゴシック" charset="0"/>
              </a:rPr>
              <a:t>.</a:t>
            </a:r>
          </a:p>
          <a:p>
            <a:pPr eaLnBrk="1" hangingPunct="1">
              <a:lnSpc>
                <a:spcPct val="90000"/>
              </a:lnSpc>
            </a:pPr>
            <a:endParaRPr kumimoji="1" lang="en-US" altLang="zh-CN" sz="2000" dirty="0">
              <a:ea typeface="ＭＳ Ｐゴシック" charset="0"/>
            </a:endParaRPr>
          </a:p>
          <a:p>
            <a:pPr eaLnBrk="1" hangingPunct="1">
              <a:lnSpc>
                <a:spcPct val="90000"/>
              </a:lnSpc>
            </a:pPr>
            <a:r>
              <a:rPr kumimoji="1" lang="en-US" altLang="zh-CN" sz="2000" b="1" dirty="0">
                <a:ea typeface="ＭＳ Ｐゴシック" charset="0"/>
              </a:rPr>
              <a:t>Digital microfluidic biochips</a:t>
            </a:r>
            <a:r>
              <a:rPr kumimoji="1" lang="en-US" altLang="zh-CN" sz="2000" dirty="0">
                <a:ea typeface="ＭＳ Ｐゴシック" charset="0"/>
              </a:rPr>
              <a:t>: Manipulation of liquids </a:t>
            </a:r>
            <a:r>
              <a:rPr kumimoji="1" lang="en-US" altLang="zh-CN" sz="2000" dirty="0" smtClean="0">
                <a:ea typeface="ＭＳ Ｐゴシック" charset="0"/>
              </a:rPr>
              <a:t>as </a:t>
            </a:r>
            <a:r>
              <a:rPr kumimoji="1" lang="en-US" altLang="zh-CN" sz="2000" dirty="0">
                <a:ea typeface="ＭＳ Ｐゴシック" charset="0"/>
              </a:rPr>
              <a:t>discrete droplets</a:t>
            </a:r>
            <a:endParaRPr kumimoji="1" lang="en-US" altLang="ja-JP" sz="2000" dirty="0">
              <a:ea typeface="ＭＳ Ｐゴシック" charset="0"/>
            </a:endParaRPr>
          </a:p>
        </p:txBody>
      </p:sp>
      <p:pic>
        <p:nvPicPr>
          <p:cNvPr id="41989" name="Picture 4" descr="Optical%20Setup"/>
          <p:cNvPicPr>
            <a:picLocks noChangeAspect="1" noChangeArrowheads="1"/>
          </p:cNvPicPr>
          <p:nvPr/>
        </p:nvPicPr>
        <p:blipFill>
          <a:blip r:embed="rId5">
            <a:extLst>
              <a:ext uri="{28A0092B-C50C-407E-A947-70E740481C1C}">
                <a14:useLocalDpi xmlns:a14="http://schemas.microsoft.com/office/drawing/2010/main" val="0"/>
              </a:ext>
            </a:extLst>
          </a:blip>
          <a:srcRect l="14996" t="25328" b="25328"/>
          <a:stretch>
            <a:fillRect/>
          </a:stretch>
        </p:blipFill>
        <p:spPr bwMode="auto">
          <a:xfrm>
            <a:off x="5029200" y="2424113"/>
            <a:ext cx="39624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3" descr="LabOnAChip_no_questions_no_label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578100"/>
            <a:ext cx="41910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AutoShape 15"/>
          <p:cNvSpPr>
            <a:spLocks/>
          </p:cNvSpPr>
          <p:nvPr/>
        </p:nvSpPr>
        <p:spPr bwMode="auto">
          <a:xfrm rot="3720000">
            <a:off x="3271837" y="3040063"/>
            <a:ext cx="379413" cy="2503488"/>
          </a:xfrm>
          <a:prstGeom prst="rightBrace">
            <a:avLst>
              <a:gd name="adj1" fmla="val 54986"/>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2" name="AutoShape 16"/>
          <p:cNvSpPr>
            <a:spLocks noChangeArrowheads="1"/>
          </p:cNvSpPr>
          <p:nvPr/>
        </p:nvSpPr>
        <p:spPr bwMode="auto">
          <a:xfrm rot="2580000">
            <a:off x="3276600" y="4495800"/>
            <a:ext cx="412750" cy="231775"/>
          </a:xfrm>
          <a:prstGeom prst="rightArrow">
            <a:avLst>
              <a:gd name="adj1" fmla="val 50000"/>
              <a:gd name="adj2" fmla="val 44521"/>
            </a:avLst>
          </a:prstGeom>
          <a:gradFill rotWithShape="0">
            <a:gsLst>
              <a:gs pos="0">
                <a:srgbClr val="CC3300"/>
              </a:gs>
              <a:gs pos="100000">
                <a:srgbClr val="EEBBAA"/>
              </a:gs>
            </a:gsLst>
            <a:lin ang="0" scaled="1"/>
          </a:gradFill>
          <a:ln w="12700">
            <a:solidFill>
              <a:schemeClr val="tx1"/>
            </a:solidFill>
            <a:miter lim="800000"/>
            <a:headEnd/>
            <a:tailEnd/>
          </a:ln>
        </p:spPr>
        <p:txBody>
          <a:bodyPr wrap="none" anchor="ctr"/>
          <a:lstStyle/>
          <a:p>
            <a:endParaRPr lang="en-US"/>
          </a:p>
        </p:txBody>
      </p:sp>
      <p:sp>
        <p:nvSpPr>
          <p:cNvPr id="41993" name="Text Box 17"/>
          <p:cNvSpPr txBox="1">
            <a:spLocks noChangeArrowheads="1"/>
          </p:cNvSpPr>
          <p:nvPr/>
        </p:nvSpPr>
        <p:spPr bwMode="auto">
          <a:xfrm>
            <a:off x="1905000" y="4800600"/>
            <a:ext cx="2640013" cy="81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nSpc>
                <a:spcPct val="90000"/>
              </a:lnSpc>
              <a:spcBef>
                <a:spcPct val="20000"/>
              </a:spcBef>
            </a:pPr>
            <a:r>
              <a:rPr lang="en-US" sz="1400">
                <a:latin typeface="Calibri"/>
                <a:cs typeface="Calibri"/>
              </a:rPr>
              <a:t>Biosensors</a:t>
            </a:r>
            <a:r>
              <a:rPr lang="en-US" sz="1200">
                <a:latin typeface="Calibri"/>
                <a:cs typeface="Calibri"/>
              </a:rPr>
              <a:t>: </a:t>
            </a:r>
          </a:p>
          <a:p>
            <a:pPr>
              <a:lnSpc>
                <a:spcPct val="85000"/>
              </a:lnSpc>
              <a:spcBef>
                <a:spcPct val="15000"/>
              </a:spcBef>
            </a:pPr>
            <a:r>
              <a:rPr lang="en-US" sz="1200">
                <a:latin typeface="Calibri"/>
                <a:cs typeface="Calibri"/>
              </a:rPr>
              <a:t>Optical: SPR, Fluorescence etc. </a:t>
            </a:r>
          </a:p>
          <a:p>
            <a:pPr>
              <a:lnSpc>
                <a:spcPct val="85000"/>
              </a:lnSpc>
              <a:spcBef>
                <a:spcPct val="15000"/>
              </a:spcBef>
            </a:pPr>
            <a:r>
              <a:rPr lang="en-US" sz="1200">
                <a:latin typeface="Calibri"/>
                <a:cs typeface="Calibri"/>
              </a:rPr>
              <a:t>Electrochemical: Amperometric, Potentiometric  etc. </a:t>
            </a:r>
          </a:p>
        </p:txBody>
      </p:sp>
      <p:pic>
        <p:nvPicPr>
          <p:cNvPr id="41994"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552950"/>
            <a:ext cx="1333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41995" name="Text Box 19"/>
          <p:cNvSpPr txBox="1">
            <a:spLocks noChangeArrowheads="1"/>
          </p:cNvSpPr>
          <p:nvPr/>
        </p:nvSpPr>
        <p:spPr bwMode="auto">
          <a:xfrm>
            <a:off x="39787" y="4025900"/>
            <a:ext cx="1939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400" dirty="0">
                <a:latin typeface="Calibri"/>
                <a:cs typeface="Calibri"/>
              </a:rPr>
              <a:t>Mixing: Static, </a:t>
            </a:r>
            <a:r>
              <a:rPr lang="en-US" sz="1400" dirty="0" smtClean="0">
                <a:latin typeface="Calibri"/>
                <a:cs typeface="Calibri"/>
              </a:rPr>
              <a:t/>
            </a:r>
            <a:br>
              <a:rPr lang="en-US" sz="1400" dirty="0" smtClean="0">
                <a:latin typeface="Calibri"/>
                <a:cs typeface="Calibri"/>
              </a:rPr>
            </a:br>
            <a:r>
              <a:rPr lang="en-US" sz="1400" dirty="0" smtClean="0">
                <a:latin typeface="Calibri"/>
                <a:cs typeface="Calibri"/>
              </a:rPr>
              <a:t>Diffusion </a:t>
            </a:r>
            <a:r>
              <a:rPr lang="en-US" sz="1400" dirty="0">
                <a:latin typeface="Calibri"/>
                <a:cs typeface="Calibri"/>
              </a:rPr>
              <a:t>Limited</a:t>
            </a:r>
          </a:p>
        </p:txBody>
      </p:sp>
      <p:sp>
        <p:nvSpPr>
          <p:cNvPr id="41996" name="AutoShape 20"/>
          <p:cNvSpPr>
            <a:spLocks noChangeArrowheads="1"/>
          </p:cNvSpPr>
          <p:nvPr/>
        </p:nvSpPr>
        <p:spPr bwMode="auto">
          <a:xfrm rot="9600000">
            <a:off x="765175" y="3662363"/>
            <a:ext cx="446088" cy="330200"/>
          </a:xfrm>
          <a:prstGeom prst="rightArrow">
            <a:avLst>
              <a:gd name="adj1" fmla="val 50000"/>
              <a:gd name="adj2" fmla="val 33774"/>
            </a:avLst>
          </a:prstGeom>
          <a:gradFill rotWithShape="0">
            <a:gsLst>
              <a:gs pos="0">
                <a:srgbClr val="CC3300"/>
              </a:gs>
              <a:gs pos="100000">
                <a:srgbClr val="EEBBAA"/>
              </a:gs>
            </a:gsLst>
            <a:lin ang="0" scaled="1"/>
          </a:gradFill>
          <a:ln w="12700">
            <a:solidFill>
              <a:schemeClr val="tx1"/>
            </a:solidFill>
            <a:miter lim="800000"/>
            <a:headEnd/>
            <a:tailEnd/>
          </a:ln>
        </p:spPr>
        <p:txBody>
          <a:bodyPr wrap="none" anchor="ctr"/>
          <a:lstStyle/>
          <a:p>
            <a:endParaRPr lang="en-US"/>
          </a:p>
        </p:txBody>
      </p:sp>
      <p:sp>
        <p:nvSpPr>
          <p:cNvPr id="41997" name="Text Box 21"/>
          <p:cNvSpPr txBox="1">
            <a:spLocks noChangeArrowheads="1"/>
          </p:cNvSpPr>
          <p:nvPr/>
        </p:nvSpPr>
        <p:spPr bwMode="auto">
          <a:xfrm>
            <a:off x="2971800" y="2438400"/>
            <a:ext cx="1624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1600">
                <a:latin typeface="Calibri"/>
                <a:cs typeface="Calibri"/>
              </a:rPr>
              <a:t>Multiplexing</a:t>
            </a:r>
          </a:p>
        </p:txBody>
      </p:sp>
      <p:sp>
        <p:nvSpPr>
          <p:cNvPr id="41998" name="AutoShape 22"/>
          <p:cNvSpPr>
            <a:spLocks noChangeArrowheads="1"/>
          </p:cNvSpPr>
          <p:nvPr/>
        </p:nvSpPr>
        <p:spPr bwMode="auto">
          <a:xfrm rot="-1800000">
            <a:off x="3144838" y="2971800"/>
            <a:ext cx="679450" cy="257175"/>
          </a:xfrm>
          <a:prstGeom prst="rightArrow">
            <a:avLst>
              <a:gd name="adj1" fmla="val 50000"/>
              <a:gd name="adj2" fmla="val 66049"/>
            </a:avLst>
          </a:prstGeom>
          <a:gradFill rotWithShape="0">
            <a:gsLst>
              <a:gs pos="0">
                <a:srgbClr val="CC3300"/>
              </a:gs>
              <a:gs pos="100000">
                <a:srgbClr val="EEBBAA"/>
              </a:gs>
            </a:gsLst>
            <a:lin ang="0" scaled="1"/>
          </a:gradFill>
          <a:ln w="12700">
            <a:solidFill>
              <a:schemeClr val="tx1"/>
            </a:solidFill>
            <a:miter lim="800000"/>
            <a:headEnd/>
            <a:tailEnd/>
          </a:ln>
        </p:spPr>
        <p:txBody>
          <a:bodyPr wrap="none" anchor="ctr"/>
          <a:lstStyle/>
          <a:p>
            <a:endParaRPr lang="en-US"/>
          </a:p>
        </p:txBody>
      </p:sp>
      <p:pic>
        <p:nvPicPr>
          <p:cNvPr id="41999" name="multiplexer.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3810000" y="2895600"/>
            <a:ext cx="762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4495800"/>
            <a:ext cx="45720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734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21" name="AutoShape 25"/>
          <p:cNvSpPr>
            <a:spLocks noChangeArrowheads="1"/>
          </p:cNvSpPr>
          <p:nvPr/>
        </p:nvSpPr>
        <p:spPr bwMode="auto">
          <a:xfrm rot="5400000">
            <a:off x="3005931" y="-873918"/>
            <a:ext cx="3095625" cy="7812088"/>
          </a:xfrm>
          <a:prstGeom prst="triangle">
            <a:avLst>
              <a:gd name="adj" fmla="val 50000"/>
            </a:avLst>
          </a:prstGeom>
          <a:noFill/>
          <a:ln w="76200">
            <a:solidFill>
              <a:schemeClr val="folHlink"/>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55298" name="Rectangle 2"/>
          <p:cNvSpPr>
            <a:spLocks noGrp="1" noChangeArrowheads="1"/>
          </p:cNvSpPr>
          <p:nvPr>
            <p:ph type="title"/>
          </p:nvPr>
        </p:nvSpPr>
        <p:spPr/>
        <p:txBody>
          <a:bodyPr/>
          <a:lstStyle/>
          <a:p>
            <a:r>
              <a:rPr lang="en-US" dirty="0" smtClean="0"/>
              <a:t>Application area: cell culturing</a:t>
            </a:r>
            <a:endParaRPr lang="en-US" dirty="0"/>
          </a:p>
        </p:txBody>
      </p:sp>
      <p:grpSp>
        <p:nvGrpSpPr>
          <p:cNvPr id="55314" name="Group 18"/>
          <p:cNvGrpSpPr>
            <a:grpSpLocks/>
          </p:cNvGrpSpPr>
          <p:nvPr/>
        </p:nvGrpSpPr>
        <p:grpSpPr bwMode="auto">
          <a:xfrm>
            <a:off x="431800" y="836613"/>
            <a:ext cx="2457450" cy="4284662"/>
            <a:chOff x="272" y="527"/>
            <a:chExt cx="1973" cy="3440"/>
          </a:xfrm>
        </p:grpSpPr>
        <p:pic>
          <p:nvPicPr>
            <p:cNvPr id="55311" name="Picture 15" descr="RR013617"/>
            <p:cNvPicPr>
              <a:picLocks noChangeAspect="1" noChangeArrowheads="1"/>
            </p:cNvPicPr>
            <p:nvPr/>
          </p:nvPicPr>
          <p:blipFill>
            <a:blip r:embed="rId2">
              <a:extLst>
                <a:ext uri="{28A0092B-C50C-407E-A947-70E740481C1C}">
                  <a14:useLocalDpi xmlns:a14="http://schemas.microsoft.com/office/drawing/2010/main" val="0"/>
                </a:ext>
              </a:extLst>
            </a:blip>
            <a:srcRect l="22447"/>
            <a:stretch>
              <a:fillRect/>
            </a:stretch>
          </p:blipFill>
          <p:spPr bwMode="auto">
            <a:xfrm>
              <a:off x="272" y="2273"/>
              <a:ext cx="1973" cy="1694"/>
            </a:xfrm>
            <a:prstGeom prst="rect">
              <a:avLst/>
            </a:prstGeom>
            <a:noFill/>
            <a:extLst>
              <a:ext uri="{909E8E84-426E-40dd-AFC4-6F175D3DCCD1}">
                <a14:hiddenFill xmlns:a14="http://schemas.microsoft.com/office/drawing/2010/main">
                  <a:solidFill>
                    <a:srgbClr val="FFFFFF"/>
                  </a:solidFill>
                </a14:hiddenFill>
              </a:ext>
            </a:extLst>
          </p:spPr>
        </p:pic>
        <p:pic>
          <p:nvPicPr>
            <p:cNvPr id="55313" name="Picture 17" descr="SC-019-0129"/>
            <p:cNvPicPr>
              <a:picLocks noChangeAspect="1" noChangeArrowheads="1"/>
            </p:cNvPicPr>
            <p:nvPr/>
          </p:nvPicPr>
          <p:blipFill>
            <a:blip r:embed="rId3">
              <a:extLst>
                <a:ext uri="{28A0092B-C50C-407E-A947-70E740481C1C}">
                  <a14:useLocalDpi xmlns:a14="http://schemas.microsoft.com/office/drawing/2010/main" val="0"/>
                </a:ext>
              </a:extLst>
            </a:blip>
            <a:srcRect t="11008"/>
            <a:stretch>
              <a:fillRect/>
            </a:stretch>
          </p:blipFill>
          <p:spPr bwMode="auto">
            <a:xfrm>
              <a:off x="272" y="527"/>
              <a:ext cx="1973" cy="1756"/>
            </a:xfrm>
            <a:prstGeom prst="rect">
              <a:avLst/>
            </a:prstGeom>
            <a:noFill/>
            <a:extLst>
              <a:ext uri="{909E8E84-426E-40dd-AFC4-6F175D3DCCD1}">
                <a14:hiddenFill xmlns:a14="http://schemas.microsoft.com/office/drawing/2010/main">
                  <a:solidFill>
                    <a:srgbClr val="FFFFFF"/>
                  </a:solidFill>
                </a14:hiddenFill>
              </a:ext>
            </a:extLst>
          </p:spPr>
        </p:pic>
      </p:grpSp>
      <p:pic>
        <p:nvPicPr>
          <p:cNvPr id="55315" name="Picture 19" descr="cellworx_lidop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1304925"/>
            <a:ext cx="1416050" cy="1584325"/>
          </a:xfrm>
          <a:prstGeom prst="rect">
            <a:avLst/>
          </a:prstGeom>
          <a:noFill/>
          <a:extLst>
            <a:ext uri="{909E8E84-426E-40dd-AFC4-6F175D3DCCD1}">
              <a14:hiddenFill xmlns:a14="http://schemas.microsoft.com/office/drawing/2010/main">
                <a:solidFill>
                  <a:srgbClr val="FFFFFF"/>
                </a:solidFill>
              </a14:hiddenFill>
            </a:ext>
          </a:extLst>
        </p:spPr>
      </p:pic>
      <p:pic>
        <p:nvPicPr>
          <p:cNvPr id="5532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3141663"/>
            <a:ext cx="863600"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5324" name="Group 28"/>
          <p:cNvGrpSpPr>
            <a:grpSpLocks/>
          </p:cNvGrpSpPr>
          <p:nvPr/>
        </p:nvGrpSpPr>
        <p:grpSpPr bwMode="auto">
          <a:xfrm>
            <a:off x="3167063" y="2889250"/>
            <a:ext cx="2917825" cy="2025650"/>
            <a:chOff x="2109" y="1706"/>
            <a:chExt cx="2313" cy="1606"/>
          </a:xfrm>
        </p:grpSpPr>
        <p:pic>
          <p:nvPicPr>
            <p:cNvPr id="55322"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9" y="1706"/>
              <a:ext cx="1433" cy="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323"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 y="2432"/>
              <a:ext cx="952" cy="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55326"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425" y="1825625"/>
            <a:ext cx="21590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Rectangle 3"/>
          <p:cNvSpPr txBox="1">
            <a:spLocks noChangeArrowheads="1"/>
          </p:cNvSpPr>
          <p:nvPr/>
        </p:nvSpPr>
        <p:spPr bwMode="auto">
          <a:xfrm>
            <a:off x="515938" y="5301208"/>
            <a:ext cx="86280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eaLnBrk="1" hangingPunct="1">
              <a:lnSpc>
                <a:spcPct val="90000"/>
              </a:lnSpc>
            </a:pPr>
            <a:r>
              <a:rPr kumimoji="1" lang="en-US" altLang="ja-JP" sz="2000" dirty="0" smtClean="0">
                <a:ea typeface="ＭＳ Ｐゴシック" charset="0"/>
              </a:rPr>
              <a:t>TODO Some text about cell culturing</a:t>
            </a:r>
            <a:endParaRPr kumimoji="1" lang="en-US" altLang="ja-JP" sz="2000" dirty="0">
              <a:ea typeface="ＭＳ Ｐゴシック" charset="0"/>
            </a:endParaRPr>
          </a:p>
        </p:txBody>
      </p:sp>
    </p:spTree>
    <p:extLst>
      <p:ext uri="{BB962C8B-B14F-4D97-AF65-F5344CB8AC3E}">
        <p14:creationId xmlns:p14="http://schemas.microsoft.com/office/powerpoint/2010/main" val="39456271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pPr eaLnBrk="1" hangingPunct="1"/>
            <a:r>
              <a:rPr lang="en-US" dirty="0" err="1" smtClean="0">
                <a:latin typeface="Calibri" pitchFamily="34" charset="0"/>
                <a:cs typeface="Calibri" pitchFamily="34" charset="0"/>
              </a:rPr>
              <a:t>ProCell</a:t>
            </a:r>
            <a:r>
              <a:rPr lang="en-US" dirty="0" smtClean="0">
                <a:latin typeface="Calibri" pitchFamily="34" charset="0"/>
                <a:cs typeface="Calibri" pitchFamily="34" charset="0"/>
              </a:rPr>
              <a:t> </a:t>
            </a:r>
            <a:r>
              <a:rPr lang="en-US" dirty="0" smtClean="0">
                <a:latin typeface="Calibri" pitchFamily="34" charset="0"/>
                <a:cs typeface="Calibri" pitchFamily="34" charset="0"/>
              </a:rPr>
              <a:t>setup</a:t>
            </a:r>
            <a:endParaRPr lang="en-US" dirty="0" smtClean="0">
              <a:latin typeface="Calibri" pitchFamily="34" charset="0"/>
              <a:cs typeface="Calibri" pitchFamily="34" charset="0"/>
            </a:endParaRPr>
          </a:p>
        </p:txBody>
      </p:sp>
      <p:sp>
        <p:nvSpPr>
          <p:cNvPr id="143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pic>
        <p:nvPicPr>
          <p:cNvPr id="1026" name="Picture 2" descr="E:\1. DTU\Meeting with radiometer Aug 2011\ProCell pics\DSC00508.JPG"/>
          <p:cNvPicPr>
            <a:picLocks noChangeAspect="1" noChangeArrowheads="1"/>
          </p:cNvPicPr>
          <p:nvPr/>
        </p:nvPicPr>
        <p:blipFill>
          <a:blip r:embed="rId2"/>
          <a:srcRect/>
          <a:stretch>
            <a:fillRect/>
          </a:stretch>
        </p:blipFill>
        <p:spPr bwMode="auto">
          <a:xfrm>
            <a:off x="251520" y="503114"/>
            <a:ext cx="4064000" cy="2704613"/>
          </a:xfrm>
          <a:prstGeom prst="rect">
            <a:avLst/>
          </a:prstGeom>
          <a:noFill/>
        </p:spPr>
      </p:pic>
      <p:pic>
        <p:nvPicPr>
          <p:cNvPr id="7" name="Picture 2" descr="Duke LMCF live cell station zeiss axio observer"/>
          <p:cNvPicPr>
            <a:picLocks noChangeAspect="1" noChangeArrowheads="1"/>
          </p:cNvPicPr>
          <p:nvPr/>
        </p:nvPicPr>
        <p:blipFill>
          <a:blip r:embed="rId3"/>
          <a:srcRect/>
          <a:stretch>
            <a:fillRect/>
          </a:stretch>
        </p:blipFill>
        <p:spPr bwMode="auto">
          <a:xfrm>
            <a:off x="251520" y="3284984"/>
            <a:ext cx="4064000" cy="3225800"/>
          </a:xfrm>
          <a:prstGeom prst="rect">
            <a:avLst/>
          </a:prstGeom>
          <a:noFill/>
          <a:ln w="9525">
            <a:noFill/>
            <a:miter lim="800000"/>
            <a:headEnd/>
            <a:tailEnd/>
          </a:ln>
        </p:spPr>
      </p:pic>
      <p:sp>
        <p:nvSpPr>
          <p:cNvPr id="9" name="Content Placeholder 2"/>
          <p:cNvSpPr>
            <a:spLocks noGrp="1"/>
          </p:cNvSpPr>
          <p:nvPr>
            <p:ph idx="1"/>
          </p:nvPr>
        </p:nvSpPr>
        <p:spPr>
          <a:xfrm>
            <a:off x="4572000" y="935038"/>
            <a:ext cx="4211638" cy="5541962"/>
          </a:xfrm>
        </p:spPr>
        <p:txBody>
          <a:bodyPr/>
          <a:lstStyle/>
          <a:p>
            <a:r>
              <a:rPr lang="en-US" dirty="0" smtClean="0"/>
              <a:t>Requirements:</a:t>
            </a:r>
          </a:p>
          <a:p>
            <a:pPr lvl="1"/>
            <a:r>
              <a:rPr lang="en-US" dirty="0" smtClean="0"/>
              <a:t>1</a:t>
            </a:r>
          </a:p>
          <a:p>
            <a:pPr lvl="1"/>
            <a:r>
              <a:rPr lang="en-US" dirty="0" smtClean="0"/>
              <a:t>2</a:t>
            </a:r>
          </a:p>
          <a:p>
            <a:pPr lvl="1"/>
            <a:endParaRPr lang="en-US" dirty="0"/>
          </a:p>
          <a:p>
            <a:pPr lvl="1"/>
            <a:endParaRPr lang="en-US" dirty="0" smtClean="0"/>
          </a:p>
          <a:p>
            <a:r>
              <a:rPr lang="en-US" dirty="0" smtClean="0"/>
              <a:t>Components</a:t>
            </a:r>
          </a:p>
          <a:p>
            <a:pPr lvl="1"/>
            <a:r>
              <a:rPr lang="en-US" dirty="0" smtClean="0"/>
              <a:t>1</a:t>
            </a:r>
          </a:p>
          <a:p>
            <a:pPr lvl="1"/>
            <a:r>
              <a:rPr lang="en-US" dirty="0" smtClean="0"/>
              <a:t>2</a:t>
            </a:r>
          </a:p>
          <a:p>
            <a:pPr lvl="1"/>
            <a:endParaRPr lang="en-US" dirty="0" smtClean="0"/>
          </a:p>
          <a:p>
            <a:endParaRPr lang="en-US" dirty="0" smtClean="0"/>
          </a:p>
          <a:p>
            <a:pPr lvl="1"/>
            <a:endParaRPr lang="en-US" sz="2000" dirty="0"/>
          </a:p>
        </p:txBody>
      </p:sp>
    </p:spTree>
    <p:extLst>
      <p:ext uri="{BB962C8B-B14F-4D97-AF65-F5344CB8AC3E}">
        <p14:creationId xmlns:p14="http://schemas.microsoft.com/office/powerpoint/2010/main" val="30535641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ProCell</a:t>
            </a:r>
            <a:r>
              <a:rPr lang="en-US" dirty="0" smtClean="0"/>
              <a:t> control diagram</a:t>
            </a:r>
            <a:endParaRPr lang="en-US" dirty="0"/>
          </a:p>
        </p:txBody>
      </p:sp>
      <p:grpSp>
        <p:nvGrpSpPr>
          <p:cNvPr id="20" name="Group 38"/>
          <p:cNvGrpSpPr>
            <a:grpSpLocks/>
          </p:cNvGrpSpPr>
          <p:nvPr/>
        </p:nvGrpSpPr>
        <p:grpSpPr bwMode="auto">
          <a:xfrm>
            <a:off x="584567" y="1250592"/>
            <a:ext cx="7808145" cy="3312368"/>
            <a:chOff x="2248" y="10171"/>
            <a:chExt cx="6646" cy="2822"/>
          </a:xfrm>
        </p:grpSpPr>
        <p:sp>
          <p:nvSpPr>
            <p:cNvPr id="21" name="Rectangle 22"/>
            <p:cNvSpPr>
              <a:spLocks noChangeArrowheads="1"/>
            </p:cNvSpPr>
            <p:nvPr/>
          </p:nvSpPr>
          <p:spPr bwMode="auto">
            <a:xfrm>
              <a:off x="2696" y="11337"/>
              <a:ext cx="2830" cy="1656"/>
            </a:xfrm>
            <a:prstGeom prst="rect">
              <a:avLst/>
            </a:prstGeom>
            <a:noFill/>
            <a:ln w="38100">
              <a:solidFill>
                <a:srgbClr val="548DD4"/>
              </a:solidFill>
              <a:prstDash val="sysDot"/>
              <a:miter lim="800000"/>
              <a:headEnd/>
              <a:tailEnd/>
            </a:ln>
            <a:effectLst>
              <a:outerShdw blurRad="63500" dist="29783" dir="3885598" algn="ctr" rotWithShape="0">
                <a:srgbClr val="243F60">
                  <a:alpha val="50000"/>
                </a:srgbClr>
              </a:outerShdw>
            </a:effectLst>
            <a:extLst>
              <a:ext uri="{909E8E84-426E-40dd-AFC4-6F175D3DCCD1}">
                <a14:hiddenFill xmlns:a14="http://schemas.microsoft.com/office/drawing/2010/main">
                  <a:solidFill>
                    <a:srgbClr val="4F81BD"/>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Cambria" charset="0"/>
                  <a:ea typeface="ÇlÇr ñæí©" charset="0"/>
                </a:rPr>
                <a:t>Procell</a:t>
              </a:r>
              <a:r>
                <a:rPr kumimoji="0" lang="en-US" sz="1200" b="0" i="0" u="none" strike="noStrike" cap="none" normalizeH="0" baseline="0" dirty="0">
                  <a:ln>
                    <a:noFill/>
                  </a:ln>
                  <a:solidFill>
                    <a:schemeClr val="tx1"/>
                  </a:solidFill>
                  <a:effectLst/>
                  <a:latin typeface="Cambria" charset="0"/>
                  <a:ea typeface="ÇlÇr ñæí©" charset="0"/>
                </a:rPr>
                <a:t> Prototype</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22" name="Rectangle 23"/>
            <p:cNvSpPr>
              <a:spLocks noChangeArrowheads="1"/>
            </p:cNvSpPr>
            <p:nvPr/>
          </p:nvSpPr>
          <p:spPr bwMode="auto">
            <a:xfrm>
              <a:off x="4057" y="11583"/>
              <a:ext cx="1302" cy="964"/>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ÇlÇr ñæí©" charset="0"/>
                </a:rPr>
                <a:t>Motors controlling the pumps</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3" name="Rectangle 24" descr="Dark upward diagonal"/>
            <p:cNvSpPr>
              <a:spLocks noChangeArrowheads="1"/>
            </p:cNvSpPr>
            <p:nvPr/>
          </p:nvSpPr>
          <p:spPr bwMode="auto">
            <a:xfrm>
              <a:off x="2842" y="11557"/>
              <a:ext cx="839" cy="638"/>
            </a:xfrm>
            <a:prstGeom prst="rect">
              <a:avLst/>
            </a:prstGeom>
            <a:blipFill dpi="0" rotWithShape="0">
              <a:blip r:embed="rId2"/>
              <a:srcRect/>
              <a:tile tx="0" ty="0" sx="100000" sy="100000" flip="none" algn="tl"/>
            </a:blipFill>
            <a:ln w="12700">
              <a:solidFill>
                <a:srgbClr val="F2F2F2"/>
              </a:solidFill>
              <a:miter lim="800000"/>
              <a:headEnd/>
              <a:tailEnd/>
            </a:ln>
            <a:effectLst>
              <a:outerShdw blurRad="63500" dist="29783" dir="3885598"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noChangeArrowheads="1"/>
            </p:cNvSpPr>
            <p:nvPr/>
          </p:nvSpPr>
          <p:spPr bwMode="auto">
            <a:xfrm>
              <a:off x="3707" y="11745"/>
              <a:ext cx="313" cy="213"/>
            </a:xfrm>
            <a:prstGeom prst="leftArrow">
              <a:avLst>
                <a:gd name="adj1" fmla="val 50000"/>
                <a:gd name="adj2" fmla="val 3673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8"/>
            <p:cNvSpPr>
              <a:spLocks noChangeArrowheads="1"/>
            </p:cNvSpPr>
            <p:nvPr/>
          </p:nvSpPr>
          <p:spPr bwMode="auto">
            <a:xfrm>
              <a:off x="5950" y="11583"/>
              <a:ext cx="1302" cy="964"/>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ÇlÇr ñæí©" charset="0"/>
                </a:rPr>
                <a:t>Signal adaptor</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6" name="Rectangle 29"/>
            <p:cNvSpPr>
              <a:spLocks noChangeArrowheads="1"/>
            </p:cNvSpPr>
            <p:nvPr/>
          </p:nvSpPr>
          <p:spPr bwMode="auto">
            <a:xfrm>
              <a:off x="7592" y="11583"/>
              <a:ext cx="1302" cy="964"/>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ÇlÇr ñæí©" charset="0"/>
                </a:rPr>
                <a:t>LabJack</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7" name="AutoShape 30"/>
            <p:cNvSpPr>
              <a:spLocks noChangeArrowheads="1"/>
            </p:cNvSpPr>
            <p:nvPr/>
          </p:nvSpPr>
          <p:spPr bwMode="auto">
            <a:xfrm>
              <a:off x="5578" y="11744"/>
              <a:ext cx="313" cy="213"/>
            </a:xfrm>
            <a:prstGeom prst="leftArrow">
              <a:avLst>
                <a:gd name="adj1" fmla="val 50000"/>
                <a:gd name="adj2" fmla="val 3673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AutoShape 31"/>
            <p:cNvSpPr>
              <a:spLocks noChangeArrowheads="1"/>
            </p:cNvSpPr>
            <p:nvPr/>
          </p:nvSpPr>
          <p:spPr bwMode="auto">
            <a:xfrm>
              <a:off x="7266" y="11744"/>
              <a:ext cx="313" cy="213"/>
            </a:xfrm>
            <a:prstGeom prst="leftArrow">
              <a:avLst>
                <a:gd name="adj1" fmla="val 50000"/>
                <a:gd name="adj2" fmla="val 3673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32"/>
            <p:cNvSpPr>
              <a:spLocks noChangeArrowheads="1"/>
            </p:cNvSpPr>
            <p:nvPr/>
          </p:nvSpPr>
          <p:spPr bwMode="auto">
            <a:xfrm>
              <a:off x="7579" y="10171"/>
              <a:ext cx="1302" cy="964"/>
            </a:xfrm>
            <a:prstGeom prst="rect">
              <a:avLst/>
            </a:prstGeom>
            <a:solidFill>
              <a:srgbClr val="FFFFFF"/>
            </a:solidFill>
            <a:ln w="9525">
              <a:solidFill>
                <a:srgbClr val="548DD4"/>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ÇlÇr ñæí©" charset="0"/>
                </a:rPr>
                <a:t>PC</a:t>
              </a: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0" name="AutoShape 33"/>
            <p:cNvSpPr>
              <a:spLocks noChangeArrowheads="1"/>
            </p:cNvSpPr>
            <p:nvPr/>
          </p:nvSpPr>
          <p:spPr bwMode="auto">
            <a:xfrm>
              <a:off x="8078" y="11219"/>
              <a:ext cx="238" cy="288"/>
            </a:xfrm>
            <a:prstGeom prst="downArrow">
              <a:avLst>
                <a:gd name="adj1" fmla="val 50000"/>
                <a:gd name="adj2" fmla="val 30252"/>
              </a:avLst>
            </a:prstGeom>
            <a:solidFill>
              <a:srgbClr val="FFFFFF"/>
            </a:solidFill>
            <a:ln w="9525">
              <a:solidFill>
                <a:srgbClr val="000000"/>
              </a:solidFill>
              <a:miter lim="800000"/>
              <a:headEnd/>
              <a:tailEnd/>
            </a:ln>
          </p:spPr>
          <p:txBody>
            <a:bodyPr vert="eaVert" wrap="square" lIns="91440" tIns="45720" rIns="91440" bIns="45720" numCol="1" anchor="t" anchorCtr="0" compatLnSpc="1">
              <a:prstTxWarp prst="textNoShape">
                <a:avLst/>
              </a:prstTxWarp>
            </a:bodyPr>
            <a:lstStyle/>
            <a:p>
              <a:endParaRPr lang="en-US"/>
            </a:p>
          </p:txBody>
        </p:sp>
        <p:sp>
          <p:nvSpPr>
            <p:cNvPr id="31" name="Text Box 35"/>
            <p:cNvSpPr txBox="1">
              <a:spLocks noChangeArrowheads="1"/>
            </p:cNvSpPr>
            <p:nvPr/>
          </p:nvSpPr>
          <p:spPr bwMode="auto">
            <a:xfrm>
              <a:off x="2248" y="10381"/>
              <a:ext cx="1077" cy="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ÇlÇr ñæí©" charset="0"/>
                </a:rPr>
                <a:t>Microscope</a:t>
              </a:r>
              <a:endParaRPr kumimoji="0" lang="en-US" sz="2400" b="0" i="0" u="none" strike="noStrike" cap="none" normalizeH="0" baseline="0" dirty="0">
                <a:ln>
                  <a:noFill/>
                </a:ln>
                <a:solidFill>
                  <a:schemeClr val="tx1"/>
                </a:solidFill>
                <a:effectLst/>
                <a:latin typeface="Arial" charset="0"/>
                <a:ea typeface="ＭＳ Ｐゴシック" charset="0"/>
              </a:endParaRPr>
            </a:p>
          </p:txBody>
        </p:sp>
        <p:sp>
          <p:nvSpPr>
            <p:cNvPr id="32" name="AutoShape 34"/>
            <p:cNvSpPr>
              <a:spLocks noChangeArrowheads="1"/>
            </p:cNvSpPr>
            <p:nvPr/>
          </p:nvSpPr>
          <p:spPr bwMode="auto">
            <a:xfrm>
              <a:off x="3217" y="10284"/>
              <a:ext cx="176" cy="635"/>
            </a:xfrm>
            <a:prstGeom prst="flowChartMagneticDisk">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3" name="AutoShape 37"/>
            <p:cNvSpPr>
              <a:spLocks noChangeArrowheads="1"/>
            </p:cNvSpPr>
            <p:nvPr/>
          </p:nvSpPr>
          <p:spPr bwMode="auto">
            <a:xfrm>
              <a:off x="3622" y="10518"/>
              <a:ext cx="3644" cy="251"/>
            </a:xfrm>
            <a:prstGeom prst="leftRightArrow">
              <a:avLst>
                <a:gd name="adj1" fmla="val 50000"/>
                <a:gd name="adj2" fmla="val 290359"/>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4" name="Rectangle 22"/>
          <p:cNvSpPr>
            <a:spLocks noChangeArrowheads="1"/>
          </p:cNvSpPr>
          <p:nvPr/>
        </p:nvSpPr>
        <p:spPr bwMode="auto">
          <a:xfrm>
            <a:off x="4801153" y="2618744"/>
            <a:ext cx="3803295" cy="1942737"/>
          </a:xfrm>
          <a:prstGeom prst="rect">
            <a:avLst/>
          </a:prstGeom>
          <a:noFill/>
          <a:ln w="38100">
            <a:solidFill>
              <a:srgbClr val="548DD4"/>
            </a:solidFill>
            <a:prstDash val="sysDot"/>
            <a:miter lim="800000"/>
            <a:headEnd/>
            <a:tailEnd/>
          </a:ln>
          <a:effectLst>
            <a:outerShdw blurRad="63500" dist="29783" dir="3885598" algn="ctr" rotWithShape="0">
              <a:srgbClr val="243F60">
                <a:alpha val="50000"/>
              </a:srgbClr>
            </a:outerShdw>
          </a:effectLst>
          <a:extLst>
            <a:ext uri="{909E8E84-426E-40dd-AFC4-6F175D3DCCD1}">
              <a14:hiddenFill xmlns:a14="http://schemas.microsoft.com/office/drawing/2010/main">
                <a:solidFill>
                  <a:srgbClr val="4F81BD"/>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ÇlÇr ñæí©" charset="0"/>
            </a:endParaRPr>
          </a:p>
        </p:txBody>
      </p:sp>
      <p:sp>
        <p:nvSpPr>
          <p:cNvPr id="35" name="Rectangular Callout 34"/>
          <p:cNvSpPr/>
          <p:nvPr/>
        </p:nvSpPr>
        <p:spPr>
          <a:xfrm>
            <a:off x="3114481" y="4869160"/>
            <a:ext cx="2250176" cy="640855"/>
          </a:xfrm>
          <a:prstGeom prst="wedgeRectCallout">
            <a:avLst>
              <a:gd name="adj1" fmla="val 49721"/>
              <a:gd name="adj2" fmla="val -224309"/>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chemeClr val="tx1"/>
                </a:solidFill>
              </a:rPr>
              <a:t>Explanations</a:t>
            </a:r>
            <a:endParaRPr lang="en-US" sz="1600" dirty="0">
              <a:solidFill>
                <a:schemeClr val="tx1"/>
              </a:solidFill>
            </a:endParaRPr>
          </a:p>
        </p:txBody>
      </p:sp>
      <p:sp>
        <p:nvSpPr>
          <p:cNvPr id="36" name="Rectangular Callout 35"/>
          <p:cNvSpPr/>
          <p:nvPr/>
        </p:nvSpPr>
        <p:spPr>
          <a:xfrm>
            <a:off x="5868144" y="5021560"/>
            <a:ext cx="2250176" cy="640855"/>
          </a:xfrm>
          <a:prstGeom prst="wedgeRectCallout">
            <a:avLst>
              <a:gd name="adj1" fmla="val 5723"/>
              <a:gd name="adj2" fmla="val -261762"/>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chemeClr val="tx1"/>
                </a:solidFill>
              </a:rPr>
              <a:t>Explanations</a:t>
            </a:r>
            <a:endParaRPr lang="en-US" sz="1600" dirty="0">
              <a:solidFill>
                <a:schemeClr val="tx1"/>
              </a:solidFill>
            </a:endParaRPr>
          </a:p>
        </p:txBody>
      </p:sp>
      <p:sp>
        <p:nvSpPr>
          <p:cNvPr id="37" name="Rectangular Callout 36"/>
          <p:cNvSpPr/>
          <p:nvPr/>
        </p:nvSpPr>
        <p:spPr>
          <a:xfrm>
            <a:off x="4139952" y="856228"/>
            <a:ext cx="2250176" cy="640855"/>
          </a:xfrm>
          <a:prstGeom prst="wedgeRectCallout">
            <a:avLst>
              <a:gd name="adj1" fmla="val 82608"/>
              <a:gd name="adj2" fmla="val 62828"/>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chemeClr val="tx1"/>
                </a:solidFill>
              </a:rPr>
              <a:t>Explanations, color change…</a:t>
            </a:r>
            <a:endParaRPr lang="en-US" sz="1600" dirty="0">
              <a:solidFill>
                <a:schemeClr val="tx1"/>
              </a:solidFill>
            </a:endParaRPr>
          </a:p>
        </p:txBody>
      </p:sp>
    </p:spTree>
    <p:extLst>
      <p:ext uri="{BB962C8B-B14F-4D97-AF65-F5344CB8AC3E}">
        <p14:creationId xmlns:p14="http://schemas.microsoft.com/office/powerpoint/2010/main" val="3936435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pPr eaLnBrk="1" hangingPunct="1"/>
            <a:r>
              <a:rPr lang="en-US" dirty="0" err="1" smtClean="0"/>
              <a:t>ProCell</a:t>
            </a:r>
            <a:r>
              <a:rPr lang="en-US" dirty="0" smtClean="0"/>
              <a:t> prototype</a:t>
            </a:r>
            <a:endParaRPr lang="en-US" dirty="0" smtClean="0">
              <a:latin typeface="Calibri" pitchFamily="34" charset="0"/>
              <a:cs typeface="Calibri" pitchFamily="34" charset="0"/>
            </a:endParaRPr>
          </a:p>
        </p:txBody>
      </p:sp>
      <p:sp>
        <p:nvSpPr>
          <p:cNvPr id="1434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pic>
        <p:nvPicPr>
          <p:cNvPr id="2" name="Picture 6"/>
          <p:cNvPicPr>
            <a:picLocks noChangeAspect="1" noChangeArrowheads="1"/>
          </p:cNvPicPr>
          <p:nvPr/>
        </p:nvPicPr>
        <p:blipFill>
          <a:blip r:embed="rId2"/>
          <a:srcRect/>
          <a:stretch>
            <a:fillRect/>
          </a:stretch>
        </p:blipFill>
        <p:spPr bwMode="auto">
          <a:xfrm>
            <a:off x="1517788" y="1883021"/>
            <a:ext cx="5934532" cy="4426299"/>
          </a:xfrm>
          <a:prstGeom prst="rect">
            <a:avLst/>
          </a:prstGeom>
          <a:noFill/>
          <a:ln w="9525">
            <a:noFill/>
            <a:miter lim="800000"/>
            <a:headEnd/>
            <a:tailEnd/>
          </a:ln>
        </p:spPr>
      </p:pic>
      <p:sp>
        <p:nvSpPr>
          <p:cNvPr id="8" name="Content Placeholder 2"/>
          <p:cNvSpPr>
            <a:spLocks noGrp="1"/>
          </p:cNvSpPr>
          <p:nvPr>
            <p:ph idx="1"/>
          </p:nvPr>
        </p:nvSpPr>
        <p:spPr>
          <a:xfrm>
            <a:off x="755576" y="1340768"/>
            <a:ext cx="7344816" cy="864096"/>
          </a:xfrm>
        </p:spPr>
        <p:txBody>
          <a:bodyPr/>
          <a:lstStyle/>
          <a:p>
            <a:pPr>
              <a:buNone/>
            </a:pPr>
            <a:r>
              <a:rPr lang="en-US" dirty="0" smtClean="0"/>
              <a:t>    The biochip is fabricated using micro-milling </a:t>
            </a:r>
            <a:r>
              <a:rPr lang="en-US" dirty="0" smtClean="0"/>
              <a:t>prototyping</a:t>
            </a:r>
            <a:endParaRPr lang="en-US" dirty="0" smtClean="0"/>
          </a:p>
          <a:p>
            <a:endParaRPr lang="en-US" dirty="0"/>
          </a:p>
        </p:txBody>
      </p:sp>
    </p:spTree>
    <p:extLst>
      <p:ext uri="{BB962C8B-B14F-4D97-AF65-F5344CB8AC3E}">
        <p14:creationId xmlns:p14="http://schemas.microsoft.com/office/powerpoint/2010/main" val="40695103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Zeiss Microscope</a:t>
            </a:r>
            <a:endParaRPr lang="en-US" dirty="0"/>
          </a:p>
        </p:txBody>
      </p:sp>
      <p:sp>
        <p:nvSpPr>
          <p:cNvPr id="3" name="Content Placeholder 2"/>
          <p:cNvSpPr>
            <a:spLocks noGrp="1"/>
          </p:cNvSpPr>
          <p:nvPr>
            <p:ph idx="1"/>
          </p:nvPr>
        </p:nvSpPr>
        <p:spPr>
          <a:xfrm>
            <a:off x="5004048" y="935038"/>
            <a:ext cx="3779590" cy="2810984"/>
          </a:xfrm>
        </p:spPr>
        <p:txBody>
          <a:bodyPr/>
          <a:lstStyle/>
          <a:p>
            <a:r>
              <a:rPr lang="en-US" dirty="0" smtClean="0"/>
              <a:t>Something about the microscope and the </a:t>
            </a:r>
            <a:r>
              <a:rPr lang="en-US" dirty="0" err="1" smtClean="0"/>
              <a:t>AxioVision</a:t>
            </a:r>
            <a:r>
              <a:rPr lang="en-US" dirty="0" smtClean="0"/>
              <a:t> Software</a:t>
            </a:r>
          </a:p>
          <a:p>
            <a:endParaRPr lang="en-US" dirty="0"/>
          </a:p>
          <a:p>
            <a:endParaRPr lang="en-US" dirty="0" smtClean="0"/>
          </a:p>
          <a:p>
            <a:endParaRPr lang="en-US" dirty="0"/>
          </a:p>
        </p:txBody>
      </p:sp>
      <p:pic>
        <p:nvPicPr>
          <p:cNvPr id="4" name="Picture 2" descr="Duke LMCF live cell station zeiss axio observer"/>
          <p:cNvPicPr>
            <a:picLocks noChangeAspect="1" noChangeArrowheads="1"/>
          </p:cNvPicPr>
          <p:nvPr/>
        </p:nvPicPr>
        <p:blipFill>
          <a:blip r:embed="rId2"/>
          <a:srcRect/>
          <a:stretch>
            <a:fillRect/>
          </a:stretch>
        </p:blipFill>
        <p:spPr bwMode="auto">
          <a:xfrm>
            <a:off x="513129" y="716735"/>
            <a:ext cx="3816424" cy="3029287"/>
          </a:xfrm>
          <a:prstGeom prst="rect">
            <a:avLst/>
          </a:prstGeom>
          <a:noFill/>
          <a:ln w="9525">
            <a:noFill/>
            <a:miter lim="800000"/>
            <a:headEnd/>
            <a:tailEnd/>
          </a:ln>
        </p:spPr>
      </p:pic>
      <p:pic>
        <p:nvPicPr>
          <p:cNvPr id="5" name="Picture 4" descr="C:\Users\s090876\Desktop\fluorescence2.jpg"/>
          <p:cNvPicPr/>
          <p:nvPr/>
        </p:nvPicPr>
        <p:blipFill>
          <a:blip r:embed="rId3">
            <a:extLst>
              <a:ext uri="{28A0092B-C50C-407E-A947-70E740481C1C}">
                <a14:useLocalDpi xmlns:a14="http://schemas.microsoft.com/office/drawing/2010/main" val="0"/>
              </a:ext>
            </a:extLst>
          </a:blip>
          <a:srcRect/>
          <a:stretch>
            <a:fillRect/>
          </a:stretch>
        </p:blipFill>
        <p:spPr bwMode="auto">
          <a:xfrm>
            <a:off x="357188" y="4050687"/>
            <a:ext cx="4158389" cy="2212111"/>
          </a:xfrm>
          <a:prstGeom prst="rect">
            <a:avLst/>
          </a:prstGeom>
          <a:noFill/>
          <a:ln>
            <a:noFill/>
          </a:ln>
        </p:spPr>
      </p:pic>
      <p:sp>
        <p:nvSpPr>
          <p:cNvPr id="6" name="Content Placeholder 2"/>
          <p:cNvSpPr txBox="1">
            <a:spLocks/>
          </p:cNvSpPr>
          <p:nvPr/>
        </p:nvSpPr>
        <p:spPr bwMode="auto">
          <a:xfrm>
            <a:off x="5156448" y="4050686"/>
            <a:ext cx="3779590" cy="250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179388" indent="-179388" algn="l" rtl="0" eaLnBrk="0" fontAlgn="base" hangingPunct="0">
              <a:spcBef>
                <a:spcPts val="500"/>
              </a:spcBef>
              <a:spcAft>
                <a:spcPct val="0"/>
              </a:spcAft>
              <a:buClr>
                <a:srgbClr val="BDD7E7"/>
              </a:buClr>
              <a:buFont typeface="Wingdings" charset="0"/>
              <a:buChar char="§"/>
              <a:defRPr sz="2400">
                <a:solidFill>
                  <a:srgbClr val="08519C"/>
                </a:solidFill>
                <a:latin typeface="Calibri"/>
                <a:ea typeface="ＭＳ Ｐゴシック" charset="-128"/>
                <a:cs typeface="Calibri"/>
              </a:defRPr>
            </a:lvl1pPr>
            <a:lvl2pPr marL="539750" indent="-215900" algn="l" rtl="0" eaLnBrk="0" fontAlgn="base" hangingPunct="0">
              <a:spcBef>
                <a:spcPts val="400"/>
              </a:spcBef>
              <a:spcAft>
                <a:spcPct val="0"/>
              </a:spcAft>
              <a:buClr>
                <a:srgbClr val="BDD7E7"/>
              </a:buClr>
              <a:buFont typeface="Wingdings" charset="0"/>
              <a:buChar char="§"/>
              <a:defRPr sz="2200">
                <a:solidFill>
                  <a:srgbClr val="08519C"/>
                </a:solidFill>
                <a:latin typeface="Calibri"/>
                <a:ea typeface="ＭＳ Ｐゴシック" charset="-128"/>
                <a:cs typeface="Calibri"/>
              </a:defRPr>
            </a:lvl2pPr>
            <a:lvl3pPr marL="898525" indent="-215900" algn="l" rtl="0" eaLnBrk="0" fontAlgn="base" hangingPunct="0">
              <a:spcBef>
                <a:spcPts val="300"/>
              </a:spcBef>
              <a:spcAft>
                <a:spcPct val="0"/>
              </a:spcAft>
              <a:buClr>
                <a:srgbClr val="BDD7E7"/>
              </a:buClr>
              <a:buFont typeface="Wingdings" charset="0"/>
              <a:buChar char="§"/>
              <a:defRPr sz="2000">
                <a:solidFill>
                  <a:srgbClr val="08519C"/>
                </a:solidFill>
                <a:latin typeface="Calibri"/>
                <a:ea typeface="ＭＳ Ｐゴシック" charset="-128"/>
                <a:cs typeface="Calibri"/>
              </a:defRPr>
            </a:lvl3pPr>
            <a:lvl4pPr marL="1258888" indent="-215900" algn="l" rtl="0" eaLnBrk="0" fontAlgn="base" hangingPunct="0">
              <a:spcBef>
                <a:spcPts val="200"/>
              </a:spcBef>
              <a:spcAft>
                <a:spcPct val="0"/>
              </a:spcAft>
              <a:buClr>
                <a:srgbClr val="BDD7E7"/>
              </a:buClr>
              <a:buFont typeface="Wingdings" charset="0"/>
              <a:buChar char="§"/>
              <a:defRPr>
                <a:solidFill>
                  <a:srgbClr val="08519C"/>
                </a:solidFill>
                <a:latin typeface="Calibri"/>
                <a:ea typeface="ＭＳ Ｐゴシック" charset="-128"/>
                <a:cs typeface="Calibri"/>
              </a:defRPr>
            </a:lvl4pPr>
            <a:lvl5pPr marL="1619250" indent="-215900" algn="l" rtl="0" eaLnBrk="0" fontAlgn="base" hangingPunct="0">
              <a:spcBef>
                <a:spcPts val="200"/>
              </a:spcBef>
              <a:spcAft>
                <a:spcPct val="0"/>
              </a:spcAft>
              <a:buClr>
                <a:srgbClr val="BDD7E7"/>
              </a:buClr>
              <a:buFont typeface="Wingdings" charset="0"/>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r>
              <a:rPr lang="en-US" dirty="0" smtClean="0"/>
              <a:t>Something about fluorescence</a:t>
            </a:r>
          </a:p>
          <a:p>
            <a:endParaRPr lang="en-US" dirty="0" smtClean="0"/>
          </a:p>
          <a:p>
            <a:endParaRPr lang="en-US" dirty="0" smtClean="0"/>
          </a:p>
          <a:p>
            <a:endParaRPr lang="en-US" dirty="0"/>
          </a:p>
        </p:txBody>
      </p:sp>
    </p:spTree>
    <p:extLst>
      <p:ext uri="{BB962C8B-B14F-4D97-AF65-F5344CB8AC3E}">
        <p14:creationId xmlns:p14="http://schemas.microsoft.com/office/powerpoint/2010/main" val="7915559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284163" marR="0" indent="-284163" algn="ctr" defTabSz="914400" rtl="0" eaLnBrk="0" fontAlgn="base" latinLnBrk="0" hangingPunct="0">
          <a:lnSpc>
            <a:spcPct val="140000"/>
          </a:lnSpc>
          <a:spcBef>
            <a:spcPct val="0"/>
          </a:spcBef>
          <a:spcAft>
            <a:spcPct val="0"/>
          </a:spcAft>
          <a:buClr>
            <a:srgbClr val="350066"/>
          </a:buClr>
          <a:buSzTx/>
          <a:buFont typeface="Wingdings" charset="2"/>
          <a:buNone/>
          <a:tabLst/>
          <a:defRPr kumimoji="0" lang="sv-SE" sz="24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284163" marR="0" indent="-284163" algn="ctr" defTabSz="914400" rtl="0" eaLnBrk="0" fontAlgn="base" latinLnBrk="0" hangingPunct="0">
          <a:lnSpc>
            <a:spcPct val="140000"/>
          </a:lnSpc>
          <a:spcBef>
            <a:spcPct val="0"/>
          </a:spcBef>
          <a:spcAft>
            <a:spcPct val="0"/>
          </a:spcAft>
          <a:buClr>
            <a:srgbClr val="350066"/>
          </a:buClr>
          <a:buSzTx/>
          <a:buFont typeface="Wingdings" charset="2"/>
          <a:buNone/>
          <a:tabLst/>
          <a:defRPr kumimoji="0" lang="sv-SE" sz="2400" b="1" i="0" u="none" strike="noStrike" cap="none" normalizeH="0" baseline="0">
            <a:ln>
              <a:noFill/>
            </a:ln>
            <a:solidFill>
              <a:schemeClr val="tx1"/>
            </a:solidFill>
            <a:effectLst/>
            <a:latin typeface="Tahoma"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4719</TotalTime>
  <Words>666</Words>
  <Application>Microsoft Macintosh PowerPoint</Application>
  <PresentationFormat>On-screen Show (4:3)</PresentationFormat>
  <Paragraphs>183</Paragraphs>
  <Slides>20</Slides>
  <Notes>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3" baseType="lpstr">
      <vt:lpstr>DTU Informatics</vt:lpstr>
      <vt:lpstr>Default Design</vt:lpstr>
      <vt:lpstr>Microsoft Word Document</vt:lpstr>
      <vt:lpstr>Feedback Control for the  Programmable Cell Culture Chip “ProCell”</vt:lpstr>
      <vt:lpstr>Outline</vt:lpstr>
      <vt:lpstr>Motivation for Biochips</vt:lpstr>
      <vt:lpstr>Two types of microfluidic biochips</vt:lpstr>
      <vt:lpstr>Application area: cell culturing</vt:lpstr>
      <vt:lpstr>ProCell setup</vt:lpstr>
      <vt:lpstr>ProCell control diagram</vt:lpstr>
      <vt:lpstr>ProCell prototype</vt:lpstr>
      <vt:lpstr>Zeiss Microscope</vt:lpstr>
      <vt:lpstr>Control box</vt:lpstr>
      <vt:lpstr>LabJack</vt:lpstr>
      <vt:lpstr>Signal adapter board</vt:lpstr>
      <vt:lpstr>Three types of control</vt:lpstr>
      <vt:lpstr>Scenario-based control</vt:lpstr>
      <vt:lpstr>Feedback control</vt:lpstr>
      <vt:lpstr>Evaluation: direct control</vt:lpstr>
      <vt:lpstr>Evaluation: scenario-based control</vt:lpstr>
      <vt:lpstr>Evaluation: feedback control</vt:lpstr>
      <vt:lpstr>Evaluation: feedback control</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Pop</dc:creator>
  <cp:lastModifiedBy>Paul Pop</cp:lastModifiedBy>
  <cp:revision>103</cp:revision>
  <cp:lastPrinted>2012-03-11T20:35:42Z</cp:lastPrinted>
  <dcterms:created xsi:type="dcterms:W3CDTF">2010-02-09T18:19:40Z</dcterms:created>
  <dcterms:modified xsi:type="dcterms:W3CDTF">2012-03-25T16:25:54Z</dcterms:modified>
</cp:coreProperties>
</file>