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6" r:id="rId2"/>
  </p:sldMasterIdLst>
  <p:notesMasterIdLst>
    <p:notesMasterId r:id="rId417"/>
  </p:notesMasterIdLst>
  <p:sldIdLst>
    <p:sldId id="256" r:id="rId3"/>
    <p:sldId id="261" r:id="rId4"/>
    <p:sldId id="1016" r:id="rId5"/>
    <p:sldId id="1017" r:id="rId6"/>
    <p:sldId id="1019" r:id="rId7"/>
    <p:sldId id="1020" r:id="rId8"/>
    <p:sldId id="384" r:id="rId9"/>
    <p:sldId id="385" r:id="rId10"/>
    <p:sldId id="258" r:id="rId11"/>
    <p:sldId id="257" r:id="rId12"/>
    <p:sldId id="259" r:id="rId13"/>
    <p:sldId id="708" r:id="rId14"/>
    <p:sldId id="710" r:id="rId15"/>
    <p:sldId id="738" r:id="rId16"/>
    <p:sldId id="316" r:id="rId17"/>
    <p:sldId id="333" r:id="rId18"/>
    <p:sldId id="506" r:id="rId19"/>
    <p:sldId id="507" r:id="rId20"/>
    <p:sldId id="951" r:id="rId21"/>
    <p:sldId id="260" r:id="rId22"/>
    <p:sldId id="513" r:id="rId23"/>
    <p:sldId id="514" r:id="rId24"/>
    <p:sldId id="515" r:id="rId25"/>
    <p:sldId id="516" r:id="rId26"/>
    <p:sldId id="991" r:id="rId27"/>
    <p:sldId id="993" r:id="rId28"/>
    <p:sldId id="517" r:id="rId29"/>
    <p:sldId id="712" r:id="rId30"/>
    <p:sldId id="711" r:id="rId31"/>
    <p:sldId id="518" r:id="rId32"/>
    <p:sldId id="725" r:id="rId33"/>
    <p:sldId id="726" r:id="rId34"/>
    <p:sldId id="911" r:id="rId35"/>
    <p:sldId id="913" r:id="rId36"/>
    <p:sldId id="267" r:id="rId37"/>
    <p:sldId id="265" r:id="rId38"/>
    <p:sldId id="262" r:id="rId39"/>
    <p:sldId id="1003" r:id="rId40"/>
    <p:sldId id="914" r:id="rId41"/>
    <p:sldId id="917" r:id="rId42"/>
    <p:sldId id="729" r:id="rId43"/>
    <p:sldId id="915" r:id="rId44"/>
    <p:sldId id="918" r:id="rId45"/>
    <p:sldId id="916" r:id="rId46"/>
    <p:sldId id="922" r:id="rId47"/>
    <p:sldId id="1022" r:id="rId48"/>
    <p:sldId id="1023" r:id="rId49"/>
    <p:sldId id="1024" r:id="rId50"/>
    <p:sldId id="921" r:id="rId51"/>
    <p:sldId id="906" r:id="rId52"/>
    <p:sldId id="907" r:id="rId53"/>
    <p:sldId id="269" r:id="rId54"/>
    <p:sldId id="270" r:id="rId55"/>
    <p:sldId id="271" r:id="rId56"/>
    <p:sldId id="755" r:id="rId57"/>
    <p:sldId id="752" r:id="rId58"/>
    <p:sldId id="753" r:id="rId59"/>
    <p:sldId id="754" r:id="rId60"/>
    <p:sldId id="272" r:id="rId61"/>
    <p:sldId id="456" r:id="rId62"/>
    <p:sldId id="273" r:id="rId63"/>
    <p:sldId id="739" r:id="rId64"/>
    <p:sldId id="274" r:id="rId65"/>
    <p:sldId id="987" r:id="rId66"/>
    <p:sldId id="988" r:id="rId67"/>
    <p:sldId id="275" r:id="rId68"/>
    <p:sldId id="298" r:id="rId69"/>
    <p:sldId id="460" r:id="rId70"/>
    <p:sldId id="919" r:id="rId71"/>
    <p:sldId id="920" r:id="rId72"/>
    <p:sldId id="1014" r:id="rId73"/>
    <p:sldId id="1009" r:id="rId74"/>
    <p:sldId id="1011" r:id="rId75"/>
    <p:sldId id="1013" r:id="rId76"/>
    <p:sldId id="737" r:id="rId77"/>
    <p:sldId id="721" r:id="rId78"/>
    <p:sldId id="724" r:id="rId79"/>
    <p:sldId id="723" r:id="rId80"/>
    <p:sldId id="722" r:id="rId81"/>
    <p:sldId id="964" r:id="rId82"/>
    <p:sldId id="966" r:id="rId83"/>
    <p:sldId id="952" r:id="rId84"/>
    <p:sldId id="924" r:id="rId85"/>
    <p:sldId id="719" r:id="rId86"/>
    <p:sldId id="720" r:id="rId87"/>
    <p:sldId id="526" r:id="rId88"/>
    <p:sldId id="527" r:id="rId89"/>
    <p:sldId id="528" r:id="rId90"/>
    <p:sldId id="670" r:id="rId91"/>
    <p:sldId id="671" r:id="rId92"/>
    <p:sldId id="672" r:id="rId93"/>
    <p:sldId id="673" r:id="rId94"/>
    <p:sldId id="674" r:id="rId95"/>
    <p:sldId id="678" r:id="rId96"/>
    <p:sldId id="679" r:id="rId97"/>
    <p:sldId id="680" r:id="rId98"/>
    <p:sldId id="682" r:id="rId99"/>
    <p:sldId id="312" r:id="rId100"/>
    <p:sldId id="825" r:id="rId101"/>
    <p:sldId id="826" r:id="rId102"/>
    <p:sldId id="827" r:id="rId103"/>
    <p:sldId id="828" r:id="rId104"/>
    <p:sldId id="749" r:id="rId105"/>
    <p:sldId id="929" r:id="rId106"/>
    <p:sldId id="309" r:id="rId107"/>
    <p:sldId id="311" r:id="rId108"/>
    <p:sldId id="938" r:id="rId109"/>
    <p:sldId id="989" r:id="rId110"/>
    <p:sldId id="931" r:id="rId111"/>
    <p:sldId id="741" r:id="rId112"/>
    <p:sldId id="742" r:id="rId113"/>
    <p:sldId id="743" r:id="rId114"/>
    <p:sldId id="953" r:id="rId115"/>
    <p:sldId id="954" r:id="rId116"/>
    <p:sldId id="955" r:id="rId117"/>
    <p:sldId id="956" r:id="rId118"/>
    <p:sldId id="944" r:id="rId119"/>
    <p:sldId id="957" r:id="rId120"/>
    <p:sldId id="276" r:id="rId121"/>
    <p:sldId id="277" r:id="rId122"/>
    <p:sldId id="278" r:id="rId123"/>
    <p:sldId id="910" r:id="rId124"/>
    <p:sldId id="757" r:id="rId125"/>
    <p:sldId id="758" r:id="rId126"/>
    <p:sldId id="759" r:id="rId127"/>
    <p:sldId id="935" r:id="rId128"/>
    <p:sldId id="760" r:id="rId129"/>
    <p:sldId id="761" r:id="rId130"/>
    <p:sldId id="762" r:id="rId131"/>
    <p:sldId id="763" r:id="rId132"/>
    <p:sldId id="764" r:id="rId133"/>
    <p:sldId id="958" r:id="rId134"/>
    <p:sldId id="998" r:id="rId135"/>
    <p:sldId id="923" r:id="rId136"/>
    <p:sldId id="994" r:id="rId137"/>
    <p:sldId id="457" r:id="rId138"/>
    <p:sldId id="279" r:id="rId139"/>
    <p:sldId id="453" r:id="rId140"/>
    <p:sldId id="452" r:id="rId141"/>
    <p:sldId id="317" r:id="rId142"/>
    <p:sldId id="281" r:id="rId143"/>
    <p:sldId id="283" r:id="rId144"/>
    <p:sldId id="285" r:id="rId145"/>
    <p:sldId id="459" r:id="rId146"/>
    <p:sldId id="314" r:id="rId147"/>
    <p:sldId id="286" r:id="rId148"/>
    <p:sldId id="469" r:id="rId149"/>
    <p:sldId id="310" r:id="rId150"/>
    <p:sldId id="293" r:id="rId151"/>
    <p:sldId id="288" r:id="rId152"/>
    <p:sldId id="294" r:id="rId153"/>
    <p:sldId id="290" r:id="rId154"/>
    <p:sldId id="313" r:id="rId155"/>
    <p:sldId id="301" r:id="rId156"/>
    <p:sldId id="296" r:id="rId157"/>
    <p:sldId id="297" r:id="rId158"/>
    <p:sldId id="746" r:id="rId159"/>
    <p:sldId id="942" r:id="rId160"/>
    <p:sldId id="744" r:id="rId161"/>
    <p:sldId id="745" r:id="rId162"/>
    <p:sldId id="959" r:id="rId163"/>
    <p:sldId id="306" r:id="rId164"/>
    <p:sldId id="303" r:id="rId165"/>
    <p:sldId id="751" r:id="rId166"/>
    <p:sldId id="990" r:id="rId167"/>
    <p:sldId id="965" r:id="rId168"/>
    <p:sldId id="961" r:id="rId169"/>
    <p:sldId id="960" r:id="rId170"/>
    <p:sldId id="962" r:id="rId171"/>
    <p:sldId id="963" r:id="rId172"/>
    <p:sldId id="750" r:id="rId173"/>
    <p:sldId id="302" r:id="rId174"/>
    <p:sldId id="305" r:id="rId175"/>
    <p:sldId id="291" r:id="rId176"/>
    <p:sldId id="299" r:id="rId177"/>
    <p:sldId id="300" r:id="rId178"/>
    <p:sldId id="811" r:id="rId179"/>
    <p:sldId id="898" r:id="rId180"/>
    <p:sldId id="899" r:id="rId181"/>
    <p:sldId id="900" r:id="rId182"/>
    <p:sldId id="901" r:id="rId183"/>
    <p:sldId id="903" r:id="rId184"/>
    <p:sldId id="904" r:id="rId185"/>
    <p:sldId id="307" r:id="rId186"/>
    <p:sldId id="315" r:id="rId187"/>
    <p:sldId id="462" r:id="rId188"/>
    <p:sldId id="814" r:id="rId189"/>
    <p:sldId id="883" r:id="rId190"/>
    <p:sldId id="815" r:id="rId191"/>
    <p:sldId id="884" r:id="rId192"/>
    <p:sldId id="695" r:id="rId193"/>
    <p:sldId id="816" r:id="rId194"/>
    <p:sldId id="464" r:id="rId195"/>
    <p:sldId id="693" r:id="rId196"/>
    <p:sldId id="696" r:id="rId197"/>
    <p:sldId id="465" r:id="rId198"/>
    <p:sldId id="503" r:id="rId199"/>
    <p:sldId id="905" r:id="rId200"/>
    <p:sldId id="698" r:id="rId201"/>
    <p:sldId id="817" r:id="rId202"/>
    <p:sldId id="818" r:id="rId203"/>
    <p:sldId id="699" r:id="rId204"/>
    <p:sldId id="701" r:id="rId205"/>
    <p:sldId id="697" r:id="rId206"/>
    <p:sldId id="700" r:id="rId207"/>
    <p:sldId id="466" r:id="rId208"/>
    <p:sldId id="458" r:id="rId209"/>
    <p:sldId id="292" r:id="rId210"/>
    <p:sldId id="320" r:id="rId211"/>
    <p:sldId id="321" r:id="rId212"/>
    <p:sldId id="472" r:id="rId213"/>
    <p:sldId id="502" r:id="rId214"/>
    <p:sldId id="473" r:id="rId215"/>
    <p:sldId id="705" r:id="rId216"/>
    <p:sldId id="893" r:id="rId217"/>
    <p:sldId id="470" r:id="rId218"/>
    <p:sldId id="471" r:id="rId219"/>
    <p:sldId id="323" r:id="rId220"/>
    <p:sldId id="326" r:id="rId221"/>
    <p:sldId id="474" r:id="rId222"/>
    <p:sldId id="328" r:id="rId223"/>
    <p:sldId id="475" r:id="rId224"/>
    <p:sldId id="704" r:id="rId225"/>
    <p:sldId id="702" r:id="rId226"/>
    <p:sldId id="707" r:id="rId227"/>
    <p:sldId id="706" r:id="rId228"/>
    <p:sldId id="703" r:id="rId229"/>
    <p:sldId id="819" r:id="rId230"/>
    <p:sldId id="823" r:id="rId231"/>
    <p:sldId id="824" r:id="rId232"/>
    <p:sldId id="329" r:id="rId233"/>
    <p:sldId id="330" r:id="rId234"/>
    <p:sldId id="308" r:id="rId235"/>
    <p:sldId id="380" r:id="rId236"/>
    <p:sldId id="689" r:id="rId237"/>
    <p:sldId id="351" r:id="rId238"/>
    <p:sldId id="494" r:id="rId239"/>
    <p:sldId id="352" r:id="rId240"/>
    <p:sldId id="692" r:id="rId241"/>
    <p:sldId id="690" r:id="rId242"/>
    <p:sldId id="691" r:id="rId243"/>
    <p:sldId id="495" r:id="rId244"/>
    <p:sldId id="325" r:id="rId245"/>
    <p:sldId id="476" r:id="rId246"/>
    <p:sldId id="331" r:id="rId247"/>
    <p:sldId id="446" r:id="rId248"/>
    <p:sldId id="1002" r:id="rId249"/>
    <p:sldId id="980" r:id="rId250"/>
    <p:sldId id="981" r:id="rId251"/>
    <p:sldId id="996" r:id="rId252"/>
    <p:sldId id="982" r:id="rId253"/>
    <p:sldId id="1004" r:id="rId254"/>
    <p:sldId id="983" r:id="rId255"/>
    <p:sldId id="984" r:id="rId256"/>
    <p:sldId id="1005" r:id="rId257"/>
    <p:sldId id="995" r:id="rId258"/>
    <p:sldId id="887" r:id="rId259"/>
    <p:sldId id="894" r:id="rId260"/>
    <p:sldId id="895" r:id="rId261"/>
    <p:sldId id="888" r:id="rId262"/>
    <p:sldId id="886" r:id="rId263"/>
    <p:sldId id="889" r:id="rId264"/>
    <p:sldId id="885" r:id="rId265"/>
    <p:sldId id="890" r:id="rId266"/>
    <p:sldId id="896" r:id="rId267"/>
    <p:sldId id="831" r:id="rId268"/>
    <p:sldId id="454" r:id="rId269"/>
    <p:sldId id="455" r:id="rId270"/>
    <p:sldId id="445" r:id="rId271"/>
    <p:sldId id="999" r:id="rId272"/>
    <p:sldId id="1000" r:id="rId273"/>
    <p:sldId id="1001" r:id="rId274"/>
    <p:sldId id="967" r:id="rId275"/>
    <p:sldId id="968" r:id="rId276"/>
    <p:sldId id="969" r:id="rId277"/>
    <p:sldId id="971" r:id="rId278"/>
    <p:sldId id="975" r:id="rId279"/>
    <p:sldId id="977" r:id="rId280"/>
    <p:sldId id="447" r:id="rId281"/>
    <p:sldId id="448" r:id="rId282"/>
    <p:sldId id="449" r:id="rId283"/>
    <p:sldId id="450" r:id="rId284"/>
    <p:sldId id="765" r:id="rId285"/>
    <p:sldId id="766" r:id="rId286"/>
    <p:sldId id="767" r:id="rId287"/>
    <p:sldId id="768" r:id="rId288"/>
    <p:sldId id="769" r:id="rId289"/>
    <p:sldId id="770" r:id="rId290"/>
    <p:sldId id="771" r:id="rId291"/>
    <p:sldId id="772" r:id="rId292"/>
    <p:sldId id="773" r:id="rId293"/>
    <p:sldId id="774" r:id="rId294"/>
    <p:sldId id="775" r:id="rId295"/>
    <p:sldId id="776" r:id="rId296"/>
    <p:sldId id="777" r:id="rId297"/>
    <p:sldId id="778" r:id="rId298"/>
    <p:sldId id="779" r:id="rId299"/>
    <p:sldId id="780" r:id="rId300"/>
    <p:sldId id="781" r:id="rId301"/>
    <p:sldId id="782" r:id="rId302"/>
    <p:sldId id="783" r:id="rId303"/>
    <p:sldId id="784" r:id="rId304"/>
    <p:sldId id="785" r:id="rId305"/>
    <p:sldId id="786" r:id="rId306"/>
    <p:sldId id="787" r:id="rId307"/>
    <p:sldId id="788" r:id="rId308"/>
    <p:sldId id="789" r:id="rId309"/>
    <p:sldId id="790" r:id="rId310"/>
    <p:sldId id="791" r:id="rId311"/>
    <p:sldId id="792" r:id="rId312"/>
    <p:sldId id="793" r:id="rId313"/>
    <p:sldId id="794" r:id="rId314"/>
    <p:sldId id="795" r:id="rId315"/>
    <p:sldId id="796" r:id="rId316"/>
    <p:sldId id="797" r:id="rId317"/>
    <p:sldId id="798" r:id="rId318"/>
    <p:sldId id="799" r:id="rId319"/>
    <p:sldId id="800" r:id="rId320"/>
    <p:sldId id="801" r:id="rId321"/>
    <p:sldId id="802" r:id="rId322"/>
    <p:sldId id="803" r:id="rId323"/>
    <p:sldId id="804" r:id="rId324"/>
    <p:sldId id="805" r:id="rId325"/>
    <p:sldId id="806" r:id="rId326"/>
    <p:sldId id="807" r:id="rId327"/>
    <p:sldId id="808" r:id="rId328"/>
    <p:sldId id="809" r:id="rId329"/>
    <p:sldId id="810" r:id="rId330"/>
    <p:sldId id="480" r:id="rId331"/>
    <p:sldId id="337" r:id="rId332"/>
    <p:sldId id="338" r:id="rId333"/>
    <p:sldId id="339" r:id="rId334"/>
    <p:sldId id="342" r:id="rId335"/>
    <p:sldId id="340" r:id="rId336"/>
    <p:sldId id="341" r:id="rId337"/>
    <p:sldId id="343" r:id="rId338"/>
    <p:sldId id="344" r:id="rId339"/>
    <p:sldId id="345" r:id="rId340"/>
    <p:sldId id="346" r:id="rId341"/>
    <p:sldId id="347" r:id="rId342"/>
    <p:sldId id="348" r:id="rId343"/>
    <p:sldId id="332" r:id="rId344"/>
    <p:sldId id="489" r:id="rId345"/>
    <p:sldId id="441" r:id="rId346"/>
    <p:sldId id="500" r:id="rId347"/>
    <p:sldId id="832" r:id="rId348"/>
    <p:sldId id="499" r:id="rId349"/>
    <p:sldId id="833" r:id="rId350"/>
    <p:sldId id="442" r:id="rId351"/>
    <p:sldId id="334" r:id="rId352"/>
    <p:sldId id="497" r:id="rId353"/>
    <p:sldId id="478" r:id="rId354"/>
    <p:sldId id="498" r:id="rId355"/>
    <p:sldId id="479" r:id="rId356"/>
    <p:sldId id="349" r:id="rId357"/>
    <p:sldId id="482" r:id="rId358"/>
    <p:sldId id="483" r:id="rId359"/>
    <p:sldId id="324" r:id="rId360"/>
    <p:sldId id="327" r:id="rId361"/>
    <p:sldId id="361" r:id="rId362"/>
    <p:sldId id="986" r:id="rId363"/>
    <p:sldId id="353" r:id="rId364"/>
    <p:sldId id="484" r:id="rId365"/>
    <p:sldId id="485" r:id="rId366"/>
    <p:sldId id="559" r:id="rId367"/>
    <p:sldId id="834" r:id="rId368"/>
    <p:sldId id="835" r:id="rId369"/>
    <p:sldId id="836" r:id="rId370"/>
    <p:sldId id="837" r:id="rId371"/>
    <p:sldId id="838" r:id="rId372"/>
    <p:sldId id="839" r:id="rId373"/>
    <p:sldId id="840" r:id="rId374"/>
    <p:sldId id="841" r:id="rId375"/>
    <p:sldId id="842" r:id="rId376"/>
    <p:sldId id="843" r:id="rId377"/>
    <p:sldId id="844" r:id="rId378"/>
    <p:sldId id="845" r:id="rId379"/>
    <p:sldId id="846" r:id="rId380"/>
    <p:sldId id="847" r:id="rId381"/>
    <p:sldId id="848" r:id="rId382"/>
    <p:sldId id="849" r:id="rId383"/>
    <p:sldId id="850" r:id="rId384"/>
    <p:sldId id="851" r:id="rId385"/>
    <p:sldId id="852" r:id="rId386"/>
    <p:sldId id="853" r:id="rId387"/>
    <p:sldId id="854" r:id="rId388"/>
    <p:sldId id="855" r:id="rId389"/>
    <p:sldId id="856" r:id="rId390"/>
    <p:sldId id="857" r:id="rId391"/>
    <p:sldId id="858" r:id="rId392"/>
    <p:sldId id="859" r:id="rId393"/>
    <p:sldId id="860" r:id="rId394"/>
    <p:sldId id="861" r:id="rId395"/>
    <p:sldId id="862" r:id="rId396"/>
    <p:sldId id="863" r:id="rId397"/>
    <p:sldId id="864" r:id="rId398"/>
    <p:sldId id="865" r:id="rId399"/>
    <p:sldId id="866" r:id="rId400"/>
    <p:sldId id="867" r:id="rId401"/>
    <p:sldId id="868" r:id="rId402"/>
    <p:sldId id="869" r:id="rId403"/>
    <p:sldId id="870" r:id="rId404"/>
    <p:sldId id="871" r:id="rId405"/>
    <p:sldId id="872" r:id="rId406"/>
    <p:sldId id="873" r:id="rId407"/>
    <p:sldId id="874" r:id="rId408"/>
    <p:sldId id="875" r:id="rId409"/>
    <p:sldId id="876" r:id="rId410"/>
    <p:sldId id="877" r:id="rId411"/>
    <p:sldId id="878" r:id="rId412"/>
    <p:sldId id="879" r:id="rId413"/>
    <p:sldId id="880" r:id="rId414"/>
    <p:sldId id="881" r:id="rId415"/>
    <p:sldId id="891" r:id="rId416"/>
  </p:sldIdLst>
  <p:sldSz cx="9144000" cy="6858000" type="screen4x3"/>
  <p:notesSz cx="6858000" cy="9144000"/>
  <p:defaultTex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EFE"/>
    <a:srgbClr val="96EAFE"/>
    <a:srgbClr val="7C5989"/>
    <a:srgbClr val="000066"/>
    <a:srgbClr val="333399"/>
    <a:srgbClr val="FFFFFF"/>
    <a:srgbClr val="3366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4664" autoAdjust="0"/>
  </p:normalViewPr>
  <p:slideViewPr>
    <p:cSldViewPr>
      <p:cViewPr varScale="1">
        <p:scale>
          <a:sx n="64" d="100"/>
          <a:sy n="64" d="100"/>
        </p:scale>
        <p:origin x="14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008"/>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346" Type="http://schemas.openxmlformats.org/officeDocument/2006/relationships/slide" Target="slides/slide344.xml"/><Relationship Id="rId367" Type="http://schemas.openxmlformats.org/officeDocument/2006/relationships/slide" Target="slides/slide365.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413" Type="http://schemas.openxmlformats.org/officeDocument/2006/relationships/slide" Target="slides/slide411.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slide" Target="slides/slide334.xml"/><Relationship Id="rId357" Type="http://schemas.openxmlformats.org/officeDocument/2006/relationships/slide" Target="slides/slide355.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378" Type="http://schemas.openxmlformats.org/officeDocument/2006/relationships/slide" Target="slides/slide376.xml"/><Relationship Id="rId399" Type="http://schemas.openxmlformats.org/officeDocument/2006/relationships/slide" Target="slides/slide397.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347" Type="http://schemas.openxmlformats.org/officeDocument/2006/relationships/slide" Target="slides/slide345.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368" Type="http://schemas.openxmlformats.org/officeDocument/2006/relationships/slide" Target="slides/slide366.xml"/><Relationship Id="rId389" Type="http://schemas.openxmlformats.org/officeDocument/2006/relationships/slide" Target="slides/slide387.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414" Type="http://schemas.openxmlformats.org/officeDocument/2006/relationships/slide" Target="slides/slide412.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slide" Target="slides/slide335.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358" Type="http://schemas.openxmlformats.org/officeDocument/2006/relationships/slide" Target="slides/slide356.xml"/><Relationship Id="rId379" Type="http://schemas.openxmlformats.org/officeDocument/2006/relationships/slide" Target="slides/slide377.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348" Type="http://schemas.openxmlformats.org/officeDocument/2006/relationships/slide" Target="slides/slide346.xml"/><Relationship Id="rId369" Type="http://schemas.openxmlformats.org/officeDocument/2006/relationships/slide" Target="slides/slide367.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380" Type="http://schemas.openxmlformats.org/officeDocument/2006/relationships/slide" Target="slides/slide378.xml"/><Relationship Id="rId415" Type="http://schemas.openxmlformats.org/officeDocument/2006/relationships/slide" Target="slides/slide413.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slide" Target="slides/slide336.xml"/><Relationship Id="rId359" Type="http://schemas.openxmlformats.org/officeDocument/2006/relationships/slide" Target="slides/slide357.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70" Type="http://schemas.openxmlformats.org/officeDocument/2006/relationships/slide" Target="slides/slide368.xml"/><Relationship Id="rId391" Type="http://schemas.openxmlformats.org/officeDocument/2006/relationships/slide" Target="slides/slide389.xml"/><Relationship Id="rId405" Type="http://schemas.openxmlformats.org/officeDocument/2006/relationships/slide" Target="slides/slide403.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416" Type="http://schemas.openxmlformats.org/officeDocument/2006/relationships/slide" Target="slides/slide414.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417" Type="http://schemas.openxmlformats.org/officeDocument/2006/relationships/notesMaster" Target="notesMasters/notesMaster1.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407" Type="http://schemas.openxmlformats.org/officeDocument/2006/relationships/slide" Target="slides/slide405.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418"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slide" Target="slides/slide406.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viewProps" Target="viewProp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tableStyles" Target="tableStyle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image" Target="../media/image1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image" Target="../media/image18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image" Target="../media/image20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10.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18.wmf"/><Relationship Id="rId1" Type="http://schemas.openxmlformats.org/officeDocument/2006/relationships/image" Target="../media/image217.wmf"/><Relationship Id="rId4" Type="http://schemas.openxmlformats.org/officeDocument/2006/relationships/image" Target="../media/image21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image" Target="../media/image229.wmf"/><Relationship Id="rId1" Type="http://schemas.openxmlformats.org/officeDocument/2006/relationships/image" Target="../media/image228.wmf"/><Relationship Id="rId4" Type="http://schemas.openxmlformats.org/officeDocument/2006/relationships/image" Target="../media/image2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5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64.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6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68.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6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70.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3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id="{BBDA34EC-DDF7-4B6E-A400-8BA3DB75465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pPr>
              <a:defRPr/>
            </a:pPr>
            <a:endParaRPr lang="en-US"/>
          </a:p>
        </p:txBody>
      </p:sp>
      <p:sp>
        <p:nvSpPr>
          <p:cNvPr id="485379" name="Rectangle 3">
            <a:extLst>
              <a:ext uri="{FF2B5EF4-FFF2-40B4-BE49-F238E27FC236}">
                <a16:creationId xmlns:a16="http://schemas.microsoft.com/office/drawing/2014/main" id="{EC59C241-D9D7-46E7-BE1F-55D584168D9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fld id="{31F93DDD-CD9F-4D58-9306-ABF1A04E4FC5}" type="datetimeFigureOut">
              <a:rPr lang="en-US"/>
              <a:pPr>
                <a:defRPr/>
              </a:pPr>
              <a:t>3/16/2022</a:t>
            </a:fld>
            <a:endParaRPr lang="en-US"/>
          </a:p>
        </p:txBody>
      </p:sp>
      <p:sp>
        <p:nvSpPr>
          <p:cNvPr id="3076" name="Rectangle 4">
            <a:extLst>
              <a:ext uri="{FF2B5EF4-FFF2-40B4-BE49-F238E27FC236}">
                <a16:creationId xmlns:a16="http://schemas.microsoft.com/office/drawing/2014/main" id="{B91933EA-271D-493A-A2C1-53FB2EAFB97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81" name="Rectangle 5">
            <a:extLst>
              <a:ext uri="{FF2B5EF4-FFF2-40B4-BE49-F238E27FC236}">
                <a16:creationId xmlns:a16="http://schemas.microsoft.com/office/drawing/2014/main" id="{A5922D5A-71A0-48FC-B461-B9614255B9B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5382" name="Rectangle 6">
            <a:extLst>
              <a:ext uri="{FF2B5EF4-FFF2-40B4-BE49-F238E27FC236}">
                <a16:creationId xmlns:a16="http://schemas.microsoft.com/office/drawing/2014/main" id="{2E4F68B2-15D4-43CE-A294-240C089099D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pPr>
              <a:defRPr/>
            </a:pPr>
            <a:endParaRPr lang="en-US"/>
          </a:p>
        </p:txBody>
      </p:sp>
      <p:sp>
        <p:nvSpPr>
          <p:cNvPr id="485383" name="Rectangle 7">
            <a:extLst>
              <a:ext uri="{FF2B5EF4-FFF2-40B4-BE49-F238E27FC236}">
                <a16:creationId xmlns:a16="http://schemas.microsoft.com/office/drawing/2014/main" id="{641565DE-1BB1-45C5-847A-7E8FDCC6788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pPr>
              <a:defRPr/>
            </a:pPr>
            <a:fld id="{802B8DA8-A4A8-4964-A718-1DB5BCAE09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6A7DF5E-C4A5-4115-B3BB-C8634F9FB138}" type="slidenum">
              <a:rPr lang="en-US" smtClean="0"/>
              <a:pPr>
                <a:defRPr/>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stituent imagine diapozitiv 1">
            <a:extLst>
              <a:ext uri="{FF2B5EF4-FFF2-40B4-BE49-F238E27FC236}">
                <a16:creationId xmlns:a16="http://schemas.microsoft.com/office/drawing/2014/main" id="{CAA4608F-CD80-4278-AA42-49D07D9EEF70}"/>
              </a:ext>
            </a:extLst>
          </p:cNvPr>
          <p:cNvSpPr>
            <a:spLocks noGrp="1" noRot="1" noChangeAspect="1" noChangeArrowheads="1" noTextEdit="1"/>
          </p:cNvSpPr>
          <p:nvPr>
            <p:ph type="sldImg"/>
          </p:nvPr>
        </p:nvSpPr>
        <p:spPr>
          <a:ln/>
        </p:spPr>
      </p:sp>
      <p:sp>
        <p:nvSpPr>
          <p:cNvPr id="7171" name="Substituent note 2">
            <a:extLst>
              <a:ext uri="{FF2B5EF4-FFF2-40B4-BE49-F238E27FC236}">
                <a16:creationId xmlns:a16="http://schemas.microsoft.com/office/drawing/2014/main" id="{D5E6F415-30EA-46A7-8882-06EA8CDE68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o-RO" altLang="en-US"/>
          </a:p>
        </p:txBody>
      </p:sp>
      <p:sp>
        <p:nvSpPr>
          <p:cNvPr id="7172" name="Substituent număr diapozitiv 3">
            <a:extLst>
              <a:ext uri="{FF2B5EF4-FFF2-40B4-BE49-F238E27FC236}">
                <a16:creationId xmlns:a16="http://schemas.microsoft.com/office/drawing/2014/main" id="{BBB0E057-950C-40FA-9DAA-CC37760ED4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defRPr>
            </a:lvl1pPr>
            <a:lvl2pPr marL="742950" indent="-285750">
              <a:defRPr sz="4000" b="1">
                <a:solidFill>
                  <a:schemeClr val="tx1"/>
                </a:solidFill>
                <a:latin typeface="Times New Roman" panose="02020603050405020304" pitchFamily="18" charset="0"/>
              </a:defRPr>
            </a:lvl2pPr>
            <a:lvl3pPr marL="1143000" indent="-228600">
              <a:defRPr sz="4000" b="1">
                <a:solidFill>
                  <a:schemeClr val="tx1"/>
                </a:solidFill>
                <a:latin typeface="Times New Roman" panose="02020603050405020304" pitchFamily="18" charset="0"/>
              </a:defRPr>
            </a:lvl3pPr>
            <a:lvl4pPr marL="1600200" indent="-228600">
              <a:defRPr sz="4000" b="1">
                <a:solidFill>
                  <a:schemeClr val="tx1"/>
                </a:solidFill>
                <a:latin typeface="Times New Roman" panose="02020603050405020304" pitchFamily="18" charset="0"/>
              </a:defRPr>
            </a:lvl4pPr>
            <a:lvl5pPr marL="2057400" indent="-228600">
              <a:defRPr sz="4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defRPr>
            </a:lvl9pPr>
          </a:lstStyle>
          <a:p>
            <a:fld id="{F401F27B-FC72-45A4-B37C-463AFA3CEE58}"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98FE92E9-6F2A-4E37-BCD4-9CECF8654529}" type="slidenum">
              <a:rPr lang="en-US" smtClean="0"/>
              <a:pPr>
                <a:defRPr/>
              </a:pPr>
              <a:t>360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3048000"/>
            <a:ext cx="9144000" cy="762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39688" y="3810000"/>
            <a:ext cx="9104312" cy="457200"/>
          </a:xfrm>
        </p:spPr>
        <p:txBody>
          <a:bodyPr/>
          <a:lstStyle>
            <a:lvl1pPr marL="0" indent="0">
              <a:buFontTx/>
              <a:buNone/>
              <a:defRPr sz="2400"/>
            </a:lvl1pPr>
          </a:lstStyle>
          <a:p>
            <a:r>
              <a:rPr lang="en-US"/>
              <a:t>Click to edit Master subtitle style</a:t>
            </a:r>
          </a:p>
        </p:txBody>
      </p:sp>
      <p:sp>
        <p:nvSpPr>
          <p:cNvPr id="4" name="Rectangle 4">
            <a:extLst>
              <a:ext uri="{FF2B5EF4-FFF2-40B4-BE49-F238E27FC236}">
                <a16:creationId xmlns:a16="http://schemas.microsoft.com/office/drawing/2014/main" id="{D3D1CBE0-9D63-4017-BC0F-68884196CDAB}"/>
              </a:ext>
            </a:extLst>
          </p:cNvPr>
          <p:cNvSpPr>
            <a:spLocks noGrp="1" noChangeArrowheads="1"/>
          </p:cNvSpPr>
          <p:nvPr>
            <p:ph type="dt" sz="half" idx="10"/>
          </p:nvPr>
        </p:nvSpPr>
        <p:spPr/>
        <p:txBody>
          <a:bodyPr/>
          <a:lstStyle>
            <a:lvl1pPr>
              <a:defRPr b="0"/>
            </a:lvl1pPr>
          </a:lstStyle>
          <a:p>
            <a:pPr>
              <a:defRPr/>
            </a:pPr>
            <a:fld id="{A9474F8B-F269-4AF0-A525-D49502787412}" type="datetime1">
              <a:rPr lang="en-US"/>
              <a:pPr>
                <a:defRPr/>
              </a:pPr>
              <a:t>3/16/2022</a:t>
            </a:fld>
            <a:endParaRPr lang="en-US"/>
          </a:p>
        </p:txBody>
      </p:sp>
      <p:sp>
        <p:nvSpPr>
          <p:cNvPr id="5" name="Rectangle 5">
            <a:extLst>
              <a:ext uri="{FF2B5EF4-FFF2-40B4-BE49-F238E27FC236}">
                <a16:creationId xmlns:a16="http://schemas.microsoft.com/office/drawing/2014/main" id="{71B27281-32FC-41E3-8209-F4E0FDD8CED9}"/>
              </a:ext>
            </a:extLst>
          </p:cNvPr>
          <p:cNvSpPr>
            <a:spLocks noGrp="1" noChangeArrowheads="1"/>
          </p:cNvSpPr>
          <p:nvPr>
            <p:ph type="ftr" sz="quarter" idx="11"/>
          </p:nvPr>
        </p:nvSpPr>
        <p:spPr/>
        <p:txBody>
          <a:bodyPr/>
          <a:lstStyle>
            <a:lvl1pPr>
              <a:defRPr b="0"/>
            </a:lvl1pPr>
          </a:lstStyle>
          <a:p>
            <a:pPr>
              <a:defRPr/>
            </a:pPr>
            <a:endParaRPr lang="en-US"/>
          </a:p>
        </p:txBody>
      </p:sp>
      <p:sp>
        <p:nvSpPr>
          <p:cNvPr id="6" name="Rectangle 6">
            <a:extLst>
              <a:ext uri="{FF2B5EF4-FFF2-40B4-BE49-F238E27FC236}">
                <a16:creationId xmlns:a16="http://schemas.microsoft.com/office/drawing/2014/main" id="{901A252F-BAE1-4248-B82C-24700B626ADD}"/>
              </a:ext>
            </a:extLst>
          </p:cNvPr>
          <p:cNvSpPr>
            <a:spLocks noGrp="1" noChangeArrowheads="1"/>
          </p:cNvSpPr>
          <p:nvPr>
            <p:ph type="sldNum" sz="quarter" idx="12"/>
          </p:nvPr>
        </p:nvSpPr>
        <p:spPr/>
        <p:txBody>
          <a:bodyPr/>
          <a:lstStyle>
            <a:lvl1pPr>
              <a:defRPr b="0"/>
            </a:lvl1pPr>
          </a:lstStyle>
          <a:p>
            <a:pPr>
              <a:defRPr/>
            </a:pPr>
            <a:fld id="{0C058389-F214-44FD-9900-D6E831295229}" type="slidenum">
              <a:rPr lang="en-US" altLang="en-US"/>
              <a:pPr>
                <a:defRPr/>
              </a:pPr>
              <a:t>‹#›</a:t>
            </a:fld>
            <a:endParaRPr lang="en-US" altLang="en-US"/>
          </a:p>
        </p:txBody>
      </p:sp>
    </p:spTree>
    <p:extLst>
      <p:ext uri="{BB962C8B-B14F-4D97-AF65-F5344CB8AC3E}">
        <p14:creationId xmlns:p14="http://schemas.microsoft.com/office/powerpoint/2010/main" val="129446554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3DB81-D69A-49D5-AB5A-B3B6151C3AE6}"/>
              </a:ext>
            </a:extLst>
          </p:cNvPr>
          <p:cNvSpPr>
            <a:spLocks noGrp="1" noChangeArrowheads="1"/>
          </p:cNvSpPr>
          <p:nvPr>
            <p:ph type="dt" sz="half" idx="10"/>
          </p:nvPr>
        </p:nvSpPr>
        <p:spPr>
          <a:ln/>
        </p:spPr>
        <p:txBody>
          <a:bodyPr/>
          <a:lstStyle>
            <a:lvl1pPr>
              <a:defRPr/>
            </a:lvl1pPr>
          </a:lstStyle>
          <a:p>
            <a:pPr>
              <a:defRPr/>
            </a:pPr>
            <a:fld id="{5E4ED991-0F50-4801-B2C6-F36E5EF61EA2}" type="datetime1">
              <a:rPr lang="en-US"/>
              <a:pPr>
                <a:defRPr/>
              </a:pPr>
              <a:t>3/16/2022</a:t>
            </a:fld>
            <a:endParaRPr lang="en-US"/>
          </a:p>
        </p:txBody>
      </p:sp>
      <p:sp>
        <p:nvSpPr>
          <p:cNvPr id="5" name="Rectangle 5">
            <a:extLst>
              <a:ext uri="{FF2B5EF4-FFF2-40B4-BE49-F238E27FC236}">
                <a16:creationId xmlns:a16="http://schemas.microsoft.com/office/drawing/2014/main" id="{C6A50CAB-7F11-40DD-A4C9-2F7DF8D251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B348D-5A6B-4F74-B5D3-836D0070176E}"/>
              </a:ext>
            </a:extLst>
          </p:cNvPr>
          <p:cNvSpPr>
            <a:spLocks noGrp="1" noChangeArrowheads="1"/>
          </p:cNvSpPr>
          <p:nvPr>
            <p:ph type="sldNum" sz="quarter" idx="12"/>
          </p:nvPr>
        </p:nvSpPr>
        <p:spPr>
          <a:ln/>
        </p:spPr>
        <p:txBody>
          <a:bodyPr/>
          <a:lstStyle>
            <a:lvl1pPr>
              <a:defRPr/>
            </a:lvl1pPr>
          </a:lstStyle>
          <a:p>
            <a:pPr>
              <a:defRPr/>
            </a:pPr>
            <a:fld id="{FC2C1CAA-B379-423B-AA2E-C151B6E68174}" type="slidenum">
              <a:rPr lang="en-US" altLang="en-US"/>
              <a:pPr>
                <a:defRPr/>
              </a:pPr>
              <a:t>‹#›</a:t>
            </a:fld>
            <a:endParaRPr lang="en-US" altLang="en-US"/>
          </a:p>
        </p:txBody>
      </p:sp>
    </p:spTree>
    <p:extLst>
      <p:ext uri="{BB962C8B-B14F-4D97-AF65-F5344CB8AC3E}">
        <p14:creationId xmlns:p14="http://schemas.microsoft.com/office/powerpoint/2010/main" val="391596626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7BE1D3-C4D8-41BF-87E9-FEE1A9B82E14}"/>
              </a:ext>
            </a:extLst>
          </p:cNvPr>
          <p:cNvSpPr>
            <a:spLocks noGrp="1" noChangeArrowheads="1"/>
          </p:cNvSpPr>
          <p:nvPr>
            <p:ph type="dt" sz="half" idx="10"/>
          </p:nvPr>
        </p:nvSpPr>
        <p:spPr>
          <a:ln/>
        </p:spPr>
        <p:txBody>
          <a:bodyPr/>
          <a:lstStyle>
            <a:lvl1pPr>
              <a:defRPr/>
            </a:lvl1pPr>
          </a:lstStyle>
          <a:p>
            <a:pPr>
              <a:defRPr/>
            </a:pPr>
            <a:fld id="{9DB0D538-47A2-46AF-A74E-98F0EF5D4242}" type="datetime1">
              <a:rPr lang="en-US"/>
              <a:pPr>
                <a:defRPr/>
              </a:pPr>
              <a:t>3/16/2022</a:t>
            </a:fld>
            <a:endParaRPr lang="en-US"/>
          </a:p>
        </p:txBody>
      </p:sp>
      <p:sp>
        <p:nvSpPr>
          <p:cNvPr id="5" name="Rectangle 5">
            <a:extLst>
              <a:ext uri="{FF2B5EF4-FFF2-40B4-BE49-F238E27FC236}">
                <a16:creationId xmlns:a16="http://schemas.microsoft.com/office/drawing/2014/main" id="{CE0F5B2B-B92D-4E00-8F41-AAA9E0CDB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5EDE7D-4CA9-4BE7-B03F-6F3473E599DF}"/>
              </a:ext>
            </a:extLst>
          </p:cNvPr>
          <p:cNvSpPr>
            <a:spLocks noGrp="1" noChangeArrowheads="1"/>
          </p:cNvSpPr>
          <p:nvPr>
            <p:ph type="sldNum" sz="quarter" idx="12"/>
          </p:nvPr>
        </p:nvSpPr>
        <p:spPr>
          <a:ln/>
        </p:spPr>
        <p:txBody>
          <a:bodyPr/>
          <a:lstStyle>
            <a:lvl1pPr>
              <a:defRPr/>
            </a:lvl1pPr>
          </a:lstStyle>
          <a:p>
            <a:pPr>
              <a:defRPr/>
            </a:pPr>
            <a:fld id="{04432906-2B9F-46B7-88D4-FC8F362E787E}" type="slidenum">
              <a:rPr lang="en-US" altLang="en-US"/>
              <a:pPr>
                <a:defRPr/>
              </a:pPr>
              <a:t>‹#›</a:t>
            </a:fld>
            <a:endParaRPr lang="en-US" altLang="en-US"/>
          </a:p>
        </p:txBody>
      </p:sp>
    </p:spTree>
    <p:extLst>
      <p:ext uri="{BB962C8B-B14F-4D97-AF65-F5344CB8AC3E}">
        <p14:creationId xmlns:p14="http://schemas.microsoft.com/office/powerpoint/2010/main" val="907198234"/>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a:t>Click to edit Master title style</a:t>
            </a:r>
          </a:p>
        </p:txBody>
      </p:sp>
      <p:sp>
        <p:nvSpPr>
          <p:cNvPr id="3" name="Text Placeholder 2"/>
          <p:cNvSpPr>
            <a:spLocks noGrp="1"/>
          </p:cNvSpPr>
          <p:nvPr>
            <p:ph type="body" sz="half" idx="1"/>
          </p:nvPr>
        </p:nvSpPr>
        <p:spPr>
          <a:xfrm>
            <a:off x="0" y="7620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620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341244-0C1F-4427-AA27-CC144A7007A0}"/>
              </a:ext>
            </a:extLst>
          </p:cNvPr>
          <p:cNvSpPr>
            <a:spLocks noGrp="1" noChangeArrowheads="1"/>
          </p:cNvSpPr>
          <p:nvPr>
            <p:ph type="dt" sz="half" idx="10"/>
          </p:nvPr>
        </p:nvSpPr>
        <p:spPr>
          <a:ln/>
        </p:spPr>
        <p:txBody>
          <a:bodyPr/>
          <a:lstStyle>
            <a:lvl1pPr>
              <a:defRPr/>
            </a:lvl1pPr>
          </a:lstStyle>
          <a:p>
            <a:pPr>
              <a:defRPr/>
            </a:pPr>
            <a:fld id="{B49B2D4C-79C9-4C53-BE0A-662C513F8BC4}" type="datetime1">
              <a:rPr lang="en-US"/>
              <a:pPr>
                <a:defRPr/>
              </a:pPr>
              <a:t>3/16/2022</a:t>
            </a:fld>
            <a:endParaRPr lang="en-US"/>
          </a:p>
        </p:txBody>
      </p:sp>
      <p:sp>
        <p:nvSpPr>
          <p:cNvPr id="6" name="Rectangle 5">
            <a:extLst>
              <a:ext uri="{FF2B5EF4-FFF2-40B4-BE49-F238E27FC236}">
                <a16:creationId xmlns:a16="http://schemas.microsoft.com/office/drawing/2014/main" id="{1C36906E-9EF1-4B15-B6E2-E2F7E69D5F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086F91-AE2A-47DE-8A54-EB7F85A5BD5D}"/>
              </a:ext>
            </a:extLst>
          </p:cNvPr>
          <p:cNvSpPr>
            <a:spLocks noGrp="1" noChangeArrowheads="1"/>
          </p:cNvSpPr>
          <p:nvPr>
            <p:ph type="sldNum" sz="quarter" idx="12"/>
          </p:nvPr>
        </p:nvSpPr>
        <p:spPr>
          <a:ln/>
        </p:spPr>
        <p:txBody>
          <a:bodyPr/>
          <a:lstStyle>
            <a:lvl1pPr>
              <a:defRPr/>
            </a:lvl1pPr>
          </a:lstStyle>
          <a:p>
            <a:pPr>
              <a:defRPr/>
            </a:pPr>
            <a:fld id="{8D5704B0-1FF5-41DC-93DA-6E68B347C310}" type="slidenum">
              <a:rPr lang="en-US" altLang="en-US"/>
              <a:pPr>
                <a:defRPr/>
              </a:pPr>
              <a:t>‹#›</a:t>
            </a:fld>
            <a:endParaRPr lang="en-US" altLang="en-US"/>
          </a:p>
        </p:txBody>
      </p:sp>
    </p:spTree>
    <p:extLst>
      <p:ext uri="{BB962C8B-B14F-4D97-AF65-F5344CB8AC3E}">
        <p14:creationId xmlns:p14="http://schemas.microsoft.com/office/powerpoint/2010/main" val="1679891114"/>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a:t>Click to edit Master title style</a:t>
            </a:r>
          </a:p>
        </p:txBody>
      </p:sp>
      <p:sp>
        <p:nvSpPr>
          <p:cNvPr id="3" name="Table Placeholder 2"/>
          <p:cNvSpPr>
            <a:spLocks noGrp="1"/>
          </p:cNvSpPr>
          <p:nvPr>
            <p:ph type="tbl" idx="1"/>
          </p:nvPr>
        </p:nvSpPr>
        <p:spPr>
          <a:xfrm>
            <a:off x="0" y="762000"/>
            <a:ext cx="9144000" cy="5638800"/>
          </a:xfrm>
        </p:spPr>
        <p:txBody>
          <a:bodyPr/>
          <a:lstStyle/>
          <a:p>
            <a:pPr lvl="0"/>
            <a:endParaRPr lang="en-US" noProof="0"/>
          </a:p>
        </p:txBody>
      </p:sp>
      <p:sp>
        <p:nvSpPr>
          <p:cNvPr id="4" name="Rectangle 4">
            <a:extLst>
              <a:ext uri="{FF2B5EF4-FFF2-40B4-BE49-F238E27FC236}">
                <a16:creationId xmlns:a16="http://schemas.microsoft.com/office/drawing/2014/main" id="{B3A39F48-D4DC-40EC-82D3-2406DCEC36F5}"/>
              </a:ext>
            </a:extLst>
          </p:cNvPr>
          <p:cNvSpPr>
            <a:spLocks noGrp="1" noChangeArrowheads="1"/>
          </p:cNvSpPr>
          <p:nvPr>
            <p:ph type="dt" sz="half" idx="10"/>
          </p:nvPr>
        </p:nvSpPr>
        <p:spPr>
          <a:ln/>
        </p:spPr>
        <p:txBody>
          <a:bodyPr/>
          <a:lstStyle>
            <a:lvl1pPr>
              <a:defRPr/>
            </a:lvl1pPr>
          </a:lstStyle>
          <a:p>
            <a:pPr>
              <a:defRPr/>
            </a:pPr>
            <a:fld id="{9B734F5E-1E57-4EEB-86F9-B72C01A2F354}" type="datetime1">
              <a:rPr lang="en-US"/>
              <a:pPr>
                <a:defRPr/>
              </a:pPr>
              <a:t>3/16/2022</a:t>
            </a:fld>
            <a:endParaRPr lang="en-US"/>
          </a:p>
        </p:txBody>
      </p:sp>
      <p:sp>
        <p:nvSpPr>
          <p:cNvPr id="5" name="Rectangle 5">
            <a:extLst>
              <a:ext uri="{FF2B5EF4-FFF2-40B4-BE49-F238E27FC236}">
                <a16:creationId xmlns:a16="http://schemas.microsoft.com/office/drawing/2014/main" id="{493F1217-2DB6-4937-8F62-0C1960ABD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E8C332-7821-40D1-B087-B62290969F81}"/>
              </a:ext>
            </a:extLst>
          </p:cNvPr>
          <p:cNvSpPr>
            <a:spLocks noGrp="1" noChangeArrowheads="1"/>
          </p:cNvSpPr>
          <p:nvPr>
            <p:ph type="sldNum" sz="quarter" idx="12"/>
          </p:nvPr>
        </p:nvSpPr>
        <p:spPr>
          <a:ln/>
        </p:spPr>
        <p:txBody>
          <a:bodyPr/>
          <a:lstStyle>
            <a:lvl1pPr>
              <a:defRPr/>
            </a:lvl1pPr>
          </a:lstStyle>
          <a:p>
            <a:pPr>
              <a:defRPr/>
            </a:pPr>
            <a:fld id="{48F79A08-FAAC-463F-B29F-8F413E685CE7}" type="slidenum">
              <a:rPr lang="en-US" altLang="en-US"/>
              <a:pPr>
                <a:defRPr/>
              </a:pPr>
              <a:t>‹#›</a:t>
            </a:fld>
            <a:endParaRPr lang="en-US" altLang="en-US"/>
          </a:p>
        </p:txBody>
      </p:sp>
    </p:spTree>
    <p:extLst>
      <p:ext uri="{BB962C8B-B14F-4D97-AF65-F5344CB8AC3E}">
        <p14:creationId xmlns:p14="http://schemas.microsoft.com/office/powerpoint/2010/main" val="265800796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E704FA-A4D1-430D-8CB9-6B8ED354C760}" type="datetimeFigureOut">
              <a:rPr lang="en-US"/>
              <a:pPr>
                <a:defRPr/>
              </a:pPr>
              <a:t>3/16/2022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CD7BD8-5F21-416D-B84B-F8F56742309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54509FA-4F0B-468A-B71F-7E3EE311E699}" type="datetimeFigureOut">
              <a:rPr lang="en-US"/>
              <a:pPr>
                <a:defRPr/>
              </a:pPr>
              <a:t>3/16/2022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D86C7EA-A0C4-4A56-9A9C-39443AC00C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007601-82F7-40EC-B4FE-BEE56DC9D11E}"/>
              </a:ext>
            </a:extLst>
          </p:cNvPr>
          <p:cNvSpPr>
            <a:spLocks noGrp="1" noChangeArrowheads="1"/>
          </p:cNvSpPr>
          <p:nvPr>
            <p:ph type="dt" sz="half" idx="10"/>
          </p:nvPr>
        </p:nvSpPr>
        <p:spPr>
          <a:ln/>
        </p:spPr>
        <p:txBody>
          <a:bodyPr/>
          <a:lstStyle>
            <a:lvl1pPr>
              <a:defRPr/>
            </a:lvl1pPr>
          </a:lstStyle>
          <a:p>
            <a:pPr>
              <a:defRPr/>
            </a:pPr>
            <a:fld id="{28D17731-A3EB-47A4-89AA-4760E2D4E37C}" type="datetime1">
              <a:rPr lang="en-US"/>
              <a:pPr>
                <a:defRPr/>
              </a:pPr>
              <a:t>3/16/2022</a:t>
            </a:fld>
            <a:endParaRPr lang="en-US"/>
          </a:p>
        </p:txBody>
      </p:sp>
      <p:sp>
        <p:nvSpPr>
          <p:cNvPr id="5" name="Rectangle 5">
            <a:extLst>
              <a:ext uri="{FF2B5EF4-FFF2-40B4-BE49-F238E27FC236}">
                <a16:creationId xmlns:a16="http://schemas.microsoft.com/office/drawing/2014/main" id="{2A6CABE7-D56E-47C2-91B4-A056223F2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0C1676-985B-42A9-840C-D19251DDCECC}"/>
              </a:ext>
            </a:extLst>
          </p:cNvPr>
          <p:cNvSpPr>
            <a:spLocks noGrp="1" noChangeArrowheads="1"/>
          </p:cNvSpPr>
          <p:nvPr>
            <p:ph type="sldNum" sz="quarter" idx="12"/>
          </p:nvPr>
        </p:nvSpPr>
        <p:spPr>
          <a:ln/>
        </p:spPr>
        <p:txBody>
          <a:bodyPr/>
          <a:lstStyle>
            <a:lvl1pPr>
              <a:defRPr/>
            </a:lvl1pPr>
          </a:lstStyle>
          <a:p>
            <a:pPr>
              <a:defRPr/>
            </a:pPr>
            <a:fld id="{F4970577-DFAA-49CF-A853-996F70AA8B64}" type="slidenum">
              <a:rPr lang="en-US" altLang="en-US"/>
              <a:pPr>
                <a:defRPr/>
              </a:pPr>
              <a:t>‹#›</a:t>
            </a:fld>
            <a:endParaRPr lang="en-US" altLang="en-US"/>
          </a:p>
        </p:txBody>
      </p:sp>
    </p:spTree>
    <p:extLst>
      <p:ext uri="{BB962C8B-B14F-4D97-AF65-F5344CB8AC3E}">
        <p14:creationId xmlns:p14="http://schemas.microsoft.com/office/powerpoint/2010/main" val="139161070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48A6BFD-E19C-4344-9775-3F0175F909A6}"/>
              </a:ext>
            </a:extLst>
          </p:cNvPr>
          <p:cNvSpPr>
            <a:spLocks noGrp="1" noChangeArrowheads="1"/>
          </p:cNvSpPr>
          <p:nvPr>
            <p:ph type="dt" sz="half" idx="10"/>
          </p:nvPr>
        </p:nvSpPr>
        <p:spPr>
          <a:ln/>
        </p:spPr>
        <p:txBody>
          <a:bodyPr/>
          <a:lstStyle>
            <a:lvl1pPr>
              <a:defRPr/>
            </a:lvl1pPr>
          </a:lstStyle>
          <a:p>
            <a:pPr>
              <a:defRPr/>
            </a:pPr>
            <a:fld id="{910711F6-293D-44F2-B571-EE0DCEC368A8}" type="datetime1">
              <a:rPr lang="en-US"/>
              <a:pPr>
                <a:defRPr/>
              </a:pPr>
              <a:t>3/16/2022</a:t>
            </a:fld>
            <a:endParaRPr lang="en-US"/>
          </a:p>
        </p:txBody>
      </p:sp>
      <p:sp>
        <p:nvSpPr>
          <p:cNvPr id="5" name="Rectangle 5">
            <a:extLst>
              <a:ext uri="{FF2B5EF4-FFF2-40B4-BE49-F238E27FC236}">
                <a16:creationId xmlns:a16="http://schemas.microsoft.com/office/drawing/2014/main" id="{7C676EB2-040F-48A6-8328-350C50CF20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8B49C8-F16E-4653-B721-653EF92804C6}"/>
              </a:ext>
            </a:extLst>
          </p:cNvPr>
          <p:cNvSpPr>
            <a:spLocks noGrp="1" noChangeArrowheads="1"/>
          </p:cNvSpPr>
          <p:nvPr>
            <p:ph type="sldNum" sz="quarter" idx="12"/>
          </p:nvPr>
        </p:nvSpPr>
        <p:spPr>
          <a:ln/>
        </p:spPr>
        <p:txBody>
          <a:bodyPr/>
          <a:lstStyle>
            <a:lvl1pPr>
              <a:defRPr/>
            </a:lvl1pPr>
          </a:lstStyle>
          <a:p>
            <a:pPr>
              <a:defRPr/>
            </a:pPr>
            <a:fld id="{F65163E6-F193-4A42-B530-E0E45367298B}" type="slidenum">
              <a:rPr lang="en-US" altLang="en-US"/>
              <a:pPr>
                <a:defRPr/>
              </a:pPr>
              <a:t>‹#›</a:t>
            </a:fld>
            <a:endParaRPr lang="en-US" altLang="en-US"/>
          </a:p>
        </p:txBody>
      </p:sp>
    </p:spTree>
    <p:extLst>
      <p:ext uri="{BB962C8B-B14F-4D97-AF65-F5344CB8AC3E}">
        <p14:creationId xmlns:p14="http://schemas.microsoft.com/office/powerpoint/2010/main" val="44745485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762000"/>
            <a:ext cx="44958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62000"/>
            <a:ext cx="44958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7BFD35-C0AD-46B1-9353-3842BA71C745}"/>
              </a:ext>
            </a:extLst>
          </p:cNvPr>
          <p:cNvSpPr>
            <a:spLocks noGrp="1" noChangeArrowheads="1"/>
          </p:cNvSpPr>
          <p:nvPr>
            <p:ph type="dt" sz="half" idx="10"/>
          </p:nvPr>
        </p:nvSpPr>
        <p:spPr>
          <a:ln/>
        </p:spPr>
        <p:txBody>
          <a:bodyPr/>
          <a:lstStyle>
            <a:lvl1pPr>
              <a:defRPr/>
            </a:lvl1pPr>
          </a:lstStyle>
          <a:p>
            <a:pPr>
              <a:defRPr/>
            </a:pPr>
            <a:fld id="{58A2D8F7-0384-498D-901C-32BDFE9BD80D}" type="datetime1">
              <a:rPr lang="en-US"/>
              <a:pPr>
                <a:defRPr/>
              </a:pPr>
              <a:t>3/16/2022</a:t>
            </a:fld>
            <a:endParaRPr lang="en-US"/>
          </a:p>
        </p:txBody>
      </p:sp>
      <p:sp>
        <p:nvSpPr>
          <p:cNvPr id="6" name="Rectangle 5">
            <a:extLst>
              <a:ext uri="{FF2B5EF4-FFF2-40B4-BE49-F238E27FC236}">
                <a16:creationId xmlns:a16="http://schemas.microsoft.com/office/drawing/2014/main" id="{44775C6A-B0EE-4B07-9ABF-CF8F58F97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533D0-C8FE-4D3E-8D4C-32CD8EAFDDF3}"/>
              </a:ext>
            </a:extLst>
          </p:cNvPr>
          <p:cNvSpPr>
            <a:spLocks noGrp="1" noChangeArrowheads="1"/>
          </p:cNvSpPr>
          <p:nvPr>
            <p:ph type="sldNum" sz="quarter" idx="12"/>
          </p:nvPr>
        </p:nvSpPr>
        <p:spPr>
          <a:ln/>
        </p:spPr>
        <p:txBody>
          <a:bodyPr/>
          <a:lstStyle>
            <a:lvl1pPr>
              <a:defRPr/>
            </a:lvl1pPr>
          </a:lstStyle>
          <a:p>
            <a:pPr>
              <a:defRPr/>
            </a:pPr>
            <a:fld id="{393B9AD1-AD6F-4C63-BA54-1372054C376B}" type="slidenum">
              <a:rPr lang="en-US" altLang="en-US"/>
              <a:pPr>
                <a:defRPr/>
              </a:pPr>
              <a:t>‹#›</a:t>
            </a:fld>
            <a:endParaRPr lang="en-US" altLang="en-US"/>
          </a:p>
        </p:txBody>
      </p:sp>
    </p:spTree>
    <p:extLst>
      <p:ext uri="{BB962C8B-B14F-4D97-AF65-F5344CB8AC3E}">
        <p14:creationId xmlns:p14="http://schemas.microsoft.com/office/powerpoint/2010/main" val="40346289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79350C-6765-4FA3-A164-5A725AC84EF8}"/>
              </a:ext>
            </a:extLst>
          </p:cNvPr>
          <p:cNvSpPr>
            <a:spLocks noGrp="1" noChangeArrowheads="1"/>
          </p:cNvSpPr>
          <p:nvPr>
            <p:ph type="dt" sz="half" idx="10"/>
          </p:nvPr>
        </p:nvSpPr>
        <p:spPr>
          <a:ln/>
        </p:spPr>
        <p:txBody>
          <a:bodyPr/>
          <a:lstStyle>
            <a:lvl1pPr>
              <a:defRPr/>
            </a:lvl1pPr>
          </a:lstStyle>
          <a:p>
            <a:pPr>
              <a:defRPr/>
            </a:pPr>
            <a:fld id="{227F6E24-8EB2-4A55-992E-B508FAE17D6D}" type="datetime1">
              <a:rPr lang="en-US"/>
              <a:pPr>
                <a:defRPr/>
              </a:pPr>
              <a:t>3/16/2022</a:t>
            </a:fld>
            <a:endParaRPr lang="en-US"/>
          </a:p>
        </p:txBody>
      </p:sp>
      <p:sp>
        <p:nvSpPr>
          <p:cNvPr id="8" name="Rectangle 5">
            <a:extLst>
              <a:ext uri="{FF2B5EF4-FFF2-40B4-BE49-F238E27FC236}">
                <a16:creationId xmlns:a16="http://schemas.microsoft.com/office/drawing/2014/main" id="{431A8A22-086C-4909-9C79-6C32B3E4B6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51DFB5-BA7B-4597-B87F-A15115C5A2C9}"/>
              </a:ext>
            </a:extLst>
          </p:cNvPr>
          <p:cNvSpPr>
            <a:spLocks noGrp="1" noChangeArrowheads="1"/>
          </p:cNvSpPr>
          <p:nvPr>
            <p:ph type="sldNum" sz="quarter" idx="12"/>
          </p:nvPr>
        </p:nvSpPr>
        <p:spPr>
          <a:ln/>
        </p:spPr>
        <p:txBody>
          <a:bodyPr/>
          <a:lstStyle>
            <a:lvl1pPr>
              <a:defRPr/>
            </a:lvl1pPr>
          </a:lstStyle>
          <a:p>
            <a:pPr>
              <a:defRPr/>
            </a:pPr>
            <a:fld id="{004A5762-0846-47BD-9D9C-00DD851E0527}" type="slidenum">
              <a:rPr lang="en-US" altLang="en-US"/>
              <a:pPr>
                <a:defRPr/>
              </a:pPr>
              <a:t>‹#›</a:t>
            </a:fld>
            <a:endParaRPr lang="en-US" altLang="en-US"/>
          </a:p>
        </p:txBody>
      </p:sp>
    </p:spTree>
    <p:extLst>
      <p:ext uri="{BB962C8B-B14F-4D97-AF65-F5344CB8AC3E}">
        <p14:creationId xmlns:p14="http://schemas.microsoft.com/office/powerpoint/2010/main" val="1823748889"/>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7D6A22-4C64-4BAD-ACB1-226337127F40}"/>
              </a:ext>
            </a:extLst>
          </p:cNvPr>
          <p:cNvSpPr>
            <a:spLocks noGrp="1" noChangeArrowheads="1"/>
          </p:cNvSpPr>
          <p:nvPr>
            <p:ph type="dt" sz="half" idx="10"/>
          </p:nvPr>
        </p:nvSpPr>
        <p:spPr>
          <a:ln/>
        </p:spPr>
        <p:txBody>
          <a:bodyPr/>
          <a:lstStyle>
            <a:lvl1pPr>
              <a:defRPr/>
            </a:lvl1pPr>
          </a:lstStyle>
          <a:p>
            <a:pPr>
              <a:defRPr/>
            </a:pPr>
            <a:fld id="{A28A8D50-5E1F-4079-9DE4-1482198EE714}" type="datetime1">
              <a:rPr lang="en-US"/>
              <a:pPr>
                <a:defRPr/>
              </a:pPr>
              <a:t>3/16/2022</a:t>
            </a:fld>
            <a:endParaRPr lang="en-US"/>
          </a:p>
        </p:txBody>
      </p:sp>
      <p:sp>
        <p:nvSpPr>
          <p:cNvPr id="4" name="Rectangle 5">
            <a:extLst>
              <a:ext uri="{FF2B5EF4-FFF2-40B4-BE49-F238E27FC236}">
                <a16:creationId xmlns:a16="http://schemas.microsoft.com/office/drawing/2014/main" id="{B106D48A-4ED4-4A4E-A0C2-07F175BC8B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6F614C-076E-47E8-BC73-86D541F79195}"/>
              </a:ext>
            </a:extLst>
          </p:cNvPr>
          <p:cNvSpPr>
            <a:spLocks noGrp="1" noChangeArrowheads="1"/>
          </p:cNvSpPr>
          <p:nvPr>
            <p:ph type="sldNum" sz="quarter" idx="12"/>
          </p:nvPr>
        </p:nvSpPr>
        <p:spPr>
          <a:ln/>
        </p:spPr>
        <p:txBody>
          <a:bodyPr/>
          <a:lstStyle>
            <a:lvl1pPr>
              <a:defRPr/>
            </a:lvl1pPr>
          </a:lstStyle>
          <a:p>
            <a:pPr>
              <a:defRPr/>
            </a:pPr>
            <a:fld id="{BF3D524E-81CE-4739-A8D8-ED3D432BBAB1}" type="slidenum">
              <a:rPr lang="en-US" altLang="en-US"/>
              <a:pPr>
                <a:defRPr/>
              </a:pPr>
              <a:t>‹#›</a:t>
            </a:fld>
            <a:endParaRPr lang="en-US" altLang="en-US"/>
          </a:p>
        </p:txBody>
      </p:sp>
    </p:spTree>
    <p:extLst>
      <p:ext uri="{BB962C8B-B14F-4D97-AF65-F5344CB8AC3E}">
        <p14:creationId xmlns:p14="http://schemas.microsoft.com/office/powerpoint/2010/main" val="282047039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27D252-C6AF-400E-965A-72DD57F1E75C}"/>
              </a:ext>
            </a:extLst>
          </p:cNvPr>
          <p:cNvSpPr>
            <a:spLocks noGrp="1" noChangeArrowheads="1"/>
          </p:cNvSpPr>
          <p:nvPr>
            <p:ph type="dt" sz="half" idx="10"/>
          </p:nvPr>
        </p:nvSpPr>
        <p:spPr>
          <a:ln/>
        </p:spPr>
        <p:txBody>
          <a:bodyPr/>
          <a:lstStyle>
            <a:lvl1pPr>
              <a:defRPr/>
            </a:lvl1pPr>
          </a:lstStyle>
          <a:p>
            <a:pPr>
              <a:defRPr/>
            </a:pPr>
            <a:fld id="{6A3B53B1-CA95-437F-91FE-BD22515D1151}" type="datetime1">
              <a:rPr lang="en-US"/>
              <a:pPr>
                <a:defRPr/>
              </a:pPr>
              <a:t>3/16/2022</a:t>
            </a:fld>
            <a:endParaRPr lang="en-US"/>
          </a:p>
        </p:txBody>
      </p:sp>
      <p:sp>
        <p:nvSpPr>
          <p:cNvPr id="3" name="Rectangle 5">
            <a:extLst>
              <a:ext uri="{FF2B5EF4-FFF2-40B4-BE49-F238E27FC236}">
                <a16:creationId xmlns:a16="http://schemas.microsoft.com/office/drawing/2014/main" id="{C002C191-B277-41FB-A701-78655D64E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09940A-9777-4A71-B83A-7CEF362393EA}"/>
              </a:ext>
            </a:extLst>
          </p:cNvPr>
          <p:cNvSpPr>
            <a:spLocks noGrp="1" noChangeArrowheads="1"/>
          </p:cNvSpPr>
          <p:nvPr>
            <p:ph type="sldNum" sz="quarter" idx="12"/>
          </p:nvPr>
        </p:nvSpPr>
        <p:spPr>
          <a:ln/>
        </p:spPr>
        <p:txBody>
          <a:bodyPr/>
          <a:lstStyle>
            <a:lvl1pPr>
              <a:defRPr/>
            </a:lvl1pPr>
          </a:lstStyle>
          <a:p>
            <a:pPr>
              <a:defRPr/>
            </a:pPr>
            <a:fld id="{5A762486-3648-4503-8F27-33FCD81F1C5E}" type="slidenum">
              <a:rPr lang="en-US" altLang="en-US"/>
              <a:pPr>
                <a:defRPr/>
              </a:pPr>
              <a:t>‹#›</a:t>
            </a:fld>
            <a:endParaRPr lang="en-US" altLang="en-US"/>
          </a:p>
        </p:txBody>
      </p:sp>
    </p:spTree>
    <p:extLst>
      <p:ext uri="{BB962C8B-B14F-4D97-AF65-F5344CB8AC3E}">
        <p14:creationId xmlns:p14="http://schemas.microsoft.com/office/powerpoint/2010/main" val="14498576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071199-0C97-4571-A9DF-1DBA367D5507}"/>
              </a:ext>
            </a:extLst>
          </p:cNvPr>
          <p:cNvSpPr>
            <a:spLocks noGrp="1" noChangeArrowheads="1"/>
          </p:cNvSpPr>
          <p:nvPr>
            <p:ph type="dt" sz="half" idx="10"/>
          </p:nvPr>
        </p:nvSpPr>
        <p:spPr>
          <a:ln/>
        </p:spPr>
        <p:txBody>
          <a:bodyPr/>
          <a:lstStyle>
            <a:lvl1pPr>
              <a:defRPr/>
            </a:lvl1pPr>
          </a:lstStyle>
          <a:p>
            <a:pPr>
              <a:defRPr/>
            </a:pPr>
            <a:fld id="{6A0AC686-8A1C-4276-9D76-FEE563314864}" type="datetime1">
              <a:rPr lang="en-US"/>
              <a:pPr>
                <a:defRPr/>
              </a:pPr>
              <a:t>3/16/2022</a:t>
            </a:fld>
            <a:endParaRPr lang="en-US"/>
          </a:p>
        </p:txBody>
      </p:sp>
      <p:sp>
        <p:nvSpPr>
          <p:cNvPr id="6" name="Rectangle 5">
            <a:extLst>
              <a:ext uri="{FF2B5EF4-FFF2-40B4-BE49-F238E27FC236}">
                <a16:creationId xmlns:a16="http://schemas.microsoft.com/office/drawing/2014/main" id="{6785CB39-80EF-43AF-9164-BE933187CB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2C951A-CF20-4247-B233-91A59CF8F521}"/>
              </a:ext>
            </a:extLst>
          </p:cNvPr>
          <p:cNvSpPr>
            <a:spLocks noGrp="1" noChangeArrowheads="1"/>
          </p:cNvSpPr>
          <p:nvPr>
            <p:ph type="sldNum" sz="quarter" idx="12"/>
          </p:nvPr>
        </p:nvSpPr>
        <p:spPr>
          <a:ln/>
        </p:spPr>
        <p:txBody>
          <a:bodyPr/>
          <a:lstStyle>
            <a:lvl1pPr>
              <a:defRPr/>
            </a:lvl1pPr>
          </a:lstStyle>
          <a:p>
            <a:pPr>
              <a:defRPr/>
            </a:pPr>
            <a:fld id="{5782AC6F-C8B9-491D-82F7-0D9C4F52D742}" type="slidenum">
              <a:rPr lang="en-US" altLang="en-US"/>
              <a:pPr>
                <a:defRPr/>
              </a:pPr>
              <a:t>‹#›</a:t>
            </a:fld>
            <a:endParaRPr lang="en-US" altLang="en-US"/>
          </a:p>
        </p:txBody>
      </p:sp>
    </p:spTree>
    <p:extLst>
      <p:ext uri="{BB962C8B-B14F-4D97-AF65-F5344CB8AC3E}">
        <p14:creationId xmlns:p14="http://schemas.microsoft.com/office/powerpoint/2010/main" val="1884415667"/>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387F0-B288-4D8D-99A6-41AAB82AAC93}"/>
              </a:ext>
            </a:extLst>
          </p:cNvPr>
          <p:cNvSpPr>
            <a:spLocks noGrp="1" noChangeArrowheads="1"/>
          </p:cNvSpPr>
          <p:nvPr>
            <p:ph type="dt" sz="half" idx="10"/>
          </p:nvPr>
        </p:nvSpPr>
        <p:spPr>
          <a:ln/>
        </p:spPr>
        <p:txBody>
          <a:bodyPr/>
          <a:lstStyle>
            <a:lvl1pPr>
              <a:defRPr/>
            </a:lvl1pPr>
          </a:lstStyle>
          <a:p>
            <a:pPr>
              <a:defRPr/>
            </a:pPr>
            <a:fld id="{DD56CEC6-4E2E-4FCB-A463-C846D5BB3570}" type="datetime1">
              <a:rPr lang="en-US"/>
              <a:pPr>
                <a:defRPr/>
              </a:pPr>
              <a:t>3/16/2022</a:t>
            </a:fld>
            <a:endParaRPr lang="en-US"/>
          </a:p>
        </p:txBody>
      </p:sp>
      <p:sp>
        <p:nvSpPr>
          <p:cNvPr id="6" name="Rectangle 5">
            <a:extLst>
              <a:ext uri="{FF2B5EF4-FFF2-40B4-BE49-F238E27FC236}">
                <a16:creationId xmlns:a16="http://schemas.microsoft.com/office/drawing/2014/main" id="{3989B5A3-4C03-4C0F-AE15-52298ED109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390235-D88E-41B8-9871-2CDE8DCD6609}"/>
              </a:ext>
            </a:extLst>
          </p:cNvPr>
          <p:cNvSpPr>
            <a:spLocks noGrp="1" noChangeArrowheads="1"/>
          </p:cNvSpPr>
          <p:nvPr>
            <p:ph type="sldNum" sz="quarter" idx="12"/>
          </p:nvPr>
        </p:nvSpPr>
        <p:spPr>
          <a:ln/>
        </p:spPr>
        <p:txBody>
          <a:bodyPr/>
          <a:lstStyle>
            <a:lvl1pPr>
              <a:defRPr/>
            </a:lvl1pPr>
          </a:lstStyle>
          <a:p>
            <a:pPr>
              <a:defRPr/>
            </a:pPr>
            <a:fld id="{F1F29765-A485-4BB4-9528-774B3E62A74A}" type="slidenum">
              <a:rPr lang="en-US" altLang="en-US"/>
              <a:pPr>
                <a:defRPr/>
              </a:pPr>
              <a:t>‹#›</a:t>
            </a:fld>
            <a:endParaRPr lang="en-US" altLang="en-US"/>
          </a:p>
        </p:txBody>
      </p:sp>
    </p:spTree>
    <p:extLst>
      <p:ext uri="{BB962C8B-B14F-4D97-AF65-F5344CB8AC3E}">
        <p14:creationId xmlns:p14="http://schemas.microsoft.com/office/powerpoint/2010/main" val="4177138466"/>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33">
            <a:extLst>
              <a:ext uri="{FF2B5EF4-FFF2-40B4-BE49-F238E27FC236}">
                <a16:creationId xmlns:a16="http://schemas.microsoft.com/office/drawing/2014/main" id="{6586D291-9321-4DC4-88D3-99EE4FA4A7FB}"/>
              </a:ext>
            </a:extLst>
          </p:cNvPr>
          <p:cNvSpPr>
            <a:spLocks noChangeArrowheads="1"/>
          </p:cNvSpPr>
          <p:nvPr/>
        </p:nvSpPr>
        <p:spPr bwMode="auto">
          <a:xfrm>
            <a:off x="0" y="0"/>
            <a:ext cx="9144000" cy="498475"/>
          </a:xfrm>
          <a:prstGeom prst="rect">
            <a:avLst/>
          </a:prstGeom>
          <a:solidFill>
            <a:schemeClr val="bg1"/>
          </a:solidFill>
          <a:ln>
            <a:noFill/>
          </a:ln>
        </p:spPr>
        <p:txBody>
          <a:bodyPr wrap="none" anchor="ctr"/>
          <a:lstStyle>
            <a:lvl1pPr algn="ctr">
              <a:defRPr sz="4000" b="1">
                <a:solidFill>
                  <a:schemeClr val="tx1"/>
                </a:solidFill>
                <a:latin typeface="Times New Roman" panose="02020603050405020304" pitchFamily="18" charset="0"/>
              </a:defRPr>
            </a:lvl1pPr>
            <a:lvl2pPr marL="742950" indent="-285750" algn="ctr">
              <a:defRPr sz="4000" b="1">
                <a:solidFill>
                  <a:schemeClr val="tx1"/>
                </a:solidFill>
                <a:latin typeface="Times New Roman" panose="02020603050405020304" pitchFamily="18" charset="0"/>
              </a:defRPr>
            </a:lvl2pPr>
            <a:lvl3pPr marL="1143000" indent="-228600" algn="ctr">
              <a:defRPr sz="4000" b="1">
                <a:solidFill>
                  <a:schemeClr val="tx1"/>
                </a:solidFill>
                <a:latin typeface="Times New Roman" panose="02020603050405020304" pitchFamily="18" charset="0"/>
              </a:defRPr>
            </a:lvl3pPr>
            <a:lvl4pPr marL="1600200" indent="-228600" algn="ctr">
              <a:defRPr sz="4000" b="1">
                <a:solidFill>
                  <a:schemeClr val="tx1"/>
                </a:solidFill>
                <a:latin typeface="Times New Roman" panose="02020603050405020304" pitchFamily="18" charset="0"/>
              </a:defRPr>
            </a:lvl4pPr>
            <a:lvl5pPr marL="2057400" indent="-228600" algn="ctr">
              <a:defRPr sz="4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1"/>
                </a:solidFill>
                <a:latin typeface="Times New Roman" panose="02020603050405020304" pitchFamily="18" charset="0"/>
              </a:defRPr>
            </a:lvl9pPr>
          </a:lstStyle>
          <a:p>
            <a:pPr algn="l">
              <a:defRPr/>
            </a:pPr>
            <a:endParaRPr lang="en-US" sz="1800">
              <a:latin typeface="Arial" panose="020B0604020202020204" pitchFamily="34" charset="0"/>
            </a:endParaRPr>
          </a:p>
        </p:txBody>
      </p:sp>
      <p:sp>
        <p:nvSpPr>
          <p:cNvPr id="1027" name="Rectangle 3">
            <a:extLst>
              <a:ext uri="{FF2B5EF4-FFF2-40B4-BE49-F238E27FC236}">
                <a16:creationId xmlns:a16="http://schemas.microsoft.com/office/drawing/2014/main" id="{1220583B-19C7-4AFE-A3EC-4E71E3E430ED}"/>
              </a:ext>
            </a:extLst>
          </p:cNvPr>
          <p:cNvSpPr>
            <a:spLocks noGrp="1" noChangeArrowheads="1"/>
          </p:cNvSpPr>
          <p:nvPr>
            <p:ph type="body" idx="1"/>
          </p:nvPr>
        </p:nvSpPr>
        <p:spPr bwMode="auto">
          <a:xfrm>
            <a:off x="0" y="762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2">
            <a:extLst>
              <a:ext uri="{FF2B5EF4-FFF2-40B4-BE49-F238E27FC236}">
                <a16:creationId xmlns:a16="http://schemas.microsoft.com/office/drawing/2014/main" id="{6E8B89D8-B46A-4C6F-B0A9-946B69EA4EAA}"/>
              </a:ext>
            </a:extLst>
          </p:cNvPr>
          <p:cNvSpPr>
            <a:spLocks noGrp="1" noChangeArrowheads="1"/>
          </p:cNvSpPr>
          <p:nvPr>
            <p:ph type="title"/>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 name="Rectangle 4">
            <a:extLst>
              <a:ext uri="{FF2B5EF4-FFF2-40B4-BE49-F238E27FC236}">
                <a16:creationId xmlns:a16="http://schemas.microsoft.com/office/drawing/2014/main" id="{573C11A2-3EBA-4130-B617-C6EEB3D83AFE}"/>
              </a:ext>
            </a:extLst>
          </p:cNvPr>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atin typeface="Arial" charset="0"/>
              </a:defRPr>
            </a:lvl1pPr>
          </a:lstStyle>
          <a:p>
            <a:pPr>
              <a:defRPr/>
            </a:pPr>
            <a:fld id="{0FDD0107-0B08-4990-923A-E9E615EB0734}" type="datetime1">
              <a:rPr lang="en-US"/>
              <a:pPr>
                <a:defRPr/>
              </a:pPr>
              <a:t>3/16/2022</a:t>
            </a:fld>
            <a:endParaRPr lang="en-US"/>
          </a:p>
        </p:txBody>
      </p:sp>
      <p:sp>
        <p:nvSpPr>
          <p:cNvPr id="1029" name="Rectangle 5">
            <a:extLst>
              <a:ext uri="{FF2B5EF4-FFF2-40B4-BE49-F238E27FC236}">
                <a16:creationId xmlns:a16="http://schemas.microsoft.com/office/drawing/2014/main" id="{1B5821EE-0A6A-4A7F-A77D-4BAC5E94BE09}"/>
              </a:ext>
            </a:extLst>
          </p:cNvPr>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030" name="Rectangle 6">
            <a:extLst>
              <a:ext uri="{FF2B5EF4-FFF2-40B4-BE49-F238E27FC236}">
                <a16:creationId xmlns:a16="http://schemas.microsoft.com/office/drawing/2014/main" id="{F3FA699A-07CC-4EA2-9A34-47DD9AA80BBB}"/>
              </a:ext>
            </a:extLst>
          </p:cNvPr>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a:defRPr/>
            </a:pPr>
            <a:fld id="{A9762170-B3B4-4890-9D9B-EE94701D15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7"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ransition>
    <p:fade thruBlk="1"/>
  </p:transition>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i="1">
          <a:solidFill>
            <a:schemeClr val="tx1"/>
          </a:solidFill>
          <a:latin typeface="+mn-lt"/>
        </a:defRPr>
      </a:lvl2pPr>
      <a:lvl3pPr marL="1143000" indent="-228600" algn="l" rtl="0" eaLnBrk="0" fontAlgn="base" hangingPunct="0">
        <a:spcBef>
          <a:spcPct val="20000"/>
        </a:spcBef>
        <a:spcAft>
          <a:spcPct val="0"/>
        </a:spcAft>
        <a:buChar char="•"/>
        <a:defRPr sz="2400" i="1">
          <a:solidFill>
            <a:schemeClr val="tx1"/>
          </a:solidFill>
          <a:latin typeface="+mn-lt"/>
        </a:defRPr>
      </a:lvl3pPr>
      <a:lvl4pPr marL="1600200" indent="-228600" algn="l" rtl="0" eaLnBrk="0" fontAlgn="base" hangingPunct="0">
        <a:spcBef>
          <a:spcPct val="20000"/>
        </a:spcBef>
        <a:spcAft>
          <a:spcPct val="0"/>
        </a:spcAft>
        <a:buChar char="•"/>
        <a:defRPr sz="2000" i="1">
          <a:solidFill>
            <a:schemeClr val="tx1"/>
          </a:solidFill>
          <a:latin typeface="+mn-lt"/>
        </a:defRPr>
      </a:lvl4pPr>
      <a:lvl5pPr marL="2057400" indent="-228600" algn="l" rtl="0" eaLnBrk="0" fontAlgn="base" hangingPunct="0">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176214"/>
            <a:ext cx="9141619" cy="1646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2494" y="284164"/>
            <a:ext cx="7337822" cy="1508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902494" y="2011364"/>
            <a:ext cx="7337822" cy="4206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1303" y="6423026"/>
            <a:ext cx="2251472" cy="365125"/>
          </a:xfrm>
          <a:prstGeom prst="rect">
            <a:avLst/>
          </a:prstGeom>
        </p:spPr>
        <p:txBody>
          <a:bodyPr vert="horz" lIns="91440" tIns="45720" rIns="45720" bIns="45720" rtlCol="0" anchor="ctr"/>
          <a:lstStyle>
            <a:lvl1pPr algn="l" fontAlgn="auto">
              <a:spcBef>
                <a:spcPts val="0"/>
              </a:spcBef>
              <a:spcAft>
                <a:spcPts val="0"/>
              </a:spcAft>
              <a:defRPr sz="788">
                <a:solidFill>
                  <a:schemeClr val="tx1"/>
                </a:solidFill>
                <a:latin typeface="+mn-lt"/>
              </a:defRPr>
            </a:lvl1pPr>
          </a:lstStyle>
          <a:p>
            <a:pPr>
              <a:defRPr/>
            </a:pPr>
            <a:fld id="{36495DA0-1A5E-4474-8F60-5A7BCEA2FB14}" type="datetimeFigureOut">
              <a:rPr lang="en-US"/>
              <a:pPr>
                <a:defRPr/>
              </a:pPr>
              <a:t>3/16/2022</a:t>
            </a:fld>
            <a:endParaRPr lang="en-US"/>
          </a:p>
        </p:txBody>
      </p:sp>
      <p:sp>
        <p:nvSpPr>
          <p:cNvPr id="5" name="Footer Placeholder 4"/>
          <p:cNvSpPr>
            <a:spLocks noGrp="1"/>
          </p:cNvSpPr>
          <p:nvPr>
            <p:ph type="ftr" sz="quarter" idx="3"/>
          </p:nvPr>
        </p:nvSpPr>
        <p:spPr>
          <a:xfrm>
            <a:off x="4196954" y="6423026"/>
            <a:ext cx="3783806" cy="365125"/>
          </a:xfrm>
          <a:prstGeom prst="rect">
            <a:avLst/>
          </a:prstGeom>
        </p:spPr>
        <p:txBody>
          <a:bodyPr vert="horz" lIns="91440" tIns="45720" rIns="91440" bIns="45720" rtlCol="0" anchor="ctr"/>
          <a:lstStyle>
            <a:lvl1pPr algn="r" fontAlgn="auto">
              <a:spcBef>
                <a:spcPts val="0"/>
              </a:spcBef>
              <a:spcAft>
                <a:spcPts val="0"/>
              </a:spcAft>
              <a:defRPr sz="788">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7993856" y="6423026"/>
            <a:ext cx="709613" cy="365125"/>
          </a:xfrm>
          <a:prstGeom prst="rect">
            <a:avLst/>
          </a:prstGeom>
        </p:spPr>
        <p:txBody>
          <a:bodyPr vert="horz" lIns="45720" tIns="45720" rIns="91440" bIns="45720" rtlCol="0" anchor="ctr"/>
          <a:lstStyle>
            <a:lvl1pPr algn="l" fontAlgn="auto">
              <a:spcBef>
                <a:spcPts val="0"/>
              </a:spcBef>
              <a:spcAft>
                <a:spcPts val="0"/>
              </a:spcAft>
              <a:defRPr sz="900" b="0">
                <a:solidFill>
                  <a:schemeClr val="tx1"/>
                </a:solidFill>
                <a:latin typeface="+mn-lt"/>
              </a:defRPr>
            </a:lvl1pPr>
          </a:lstStyle>
          <a:p>
            <a:pPr>
              <a:defRPr/>
            </a:pPr>
            <a:fld id="{9E9575DE-B978-412E-BE03-9B0C561C5E20}"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37" r:id="rId1"/>
    <p:sldLayoutId id="2147483834" r:id="rId2"/>
  </p:sldLayoutIdLst>
  <p:txStyles>
    <p:titleStyle>
      <a:lvl1pPr algn="l" rtl="0" eaLnBrk="0" fontAlgn="base" hangingPunct="0">
        <a:lnSpc>
          <a:spcPct val="85000"/>
        </a:lnSpc>
        <a:spcBef>
          <a:spcPct val="0"/>
        </a:spcBef>
        <a:spcAft>
          <a:spcPct val="0"/>
        </a:spcAft>
        <a:defRPr sz="4000" kern="1200" cap="all">
          <a:solidFill>
            <a:schemeClr val="bg2"/>
          </a:solidFill>
          <a:latin typeface="+mj-lt"/>
          <a:ea typeface="+mj-ea"/>
          <a:cs typeface="+mj-cs"/>
        </a:defRPr>
      </a:lvl1pPr>
      <a:lvl2pPr algn="l" rtl="0" eaLnBrk="0" fontAlgn="base" hangingPunct="0">
        <a:lnSpc>
          <a:spcPct val="85000"/>
        </a:lnSpc>
        <a:spcBef>
          <a:spcPct val="0"/>
        </a:spcBef>
        <a:spcAft>
          <a:spcPct val="0"/>
        </a:spcAft>
        <a:defRPr sz="4000">
          <a:solidFill>
            <a:schemeClr val="bg2"/>
          </a:solidFill>
          <a:latin typeface="Corbel" pitchFamily="34" charset="0"/>
        </a:defRPr>
      </a:lvl2pPr>
      <a:lvl3pPr algn="l" rtl="0" eaLnBrk="0" fontAlgn="base" hangingPunct="0">
        <a:lnSpc>
          <a:spcPct val="85000"/>
        </a:lnSpc>
        <a:spcBef>
          <a:spcPct val="0"/>
        </a:spcBef>
        <a:spcAft>
          <a:spcPct val="0"/>
        </a:spcAft>
        <a:defRPr sz="4000">
          <a:solidFill>
            <a:schemeClr val="bg2"/>
          </a:solidFill>
          <a:latin typeface="Corbel" pitchFamily="34" charset="0"/>
        </a:defRPr>
      </a:lvl3pPr>
      <a:lvl4pPr algn="l" rtl="0" eaLnBrk="0" fontAlgn="base" hangingPunct="0">
        <a:lnSpc>
          <a:spcPct val="85000"/>
        </a:lnSpc>
        <a:spcBef>
          <a:spcPct val="0"/>
        </a:spcBef>
        <a:spcAft>
          <a:spcPct val="0"/>
        </a:spcAft>
        <a:defRPr sz="4000">
          <a:solidFill>
            <a:schemeClr val="bg2"/>
          </a:solidFill>
          <a:latin typeface="Corbel" pitchFamily="34" charset="0"/>
        </a:defRPr>
      </a:lvl4pPr>
      <a:lvl5pPr algn="l" rtl="0" eaLnBrk="0" fontAlgn="base" hangingPunct="0">
        <a:lnSpc>
          <a:spcPct val="85000"/>
        </a:lnSpc>
        <a:spcBef>
          <a:spcPct val="0"/>
        </a:spcBef>
        <a:spcAft>
          <a:spcPct val="0"/>
        </a:spcAft>
        <a:defRPr sz="4000">
          <a:solidFill>
            <a:schemeClr val="bg2"/>
          </a:solidFill>
          <a:latin typeface="Corbel" pitchFamily="34" charset="0"/>
        </a:defRPr>
      </a:lvl5pPr>
      <a:lvl6pPr marL="457200" algn="l" rtl="0" fontAlgn="base">
        <a:lnSpc>
          <a:spcPct val="85000"/>
        </a:lnSpc>
        <a:spcBef>
          <a:spcPct val="0"/>
        </a:spcBef>
        <a:spcAft>
          <a:spcPct val="0"/>
        </a:spcAft>
        <a:defRPr sz="4000">
          <a:solidFill>
            <a:schemeClr val="bg2"/>
          </a:solidFill>
          <a:latin typeface="Corbel" pitchFamily="34" charset="0"/>
        </a:defRPr>
      </a:lvl6pPr>
      <a:lvl7pPr marL="914400" algn="l" rtl="0" fontAlgn="base">
        <a:lnSpc>
          <a:spcPct val="85000"/>
        </a:lnSpc>
        <a:spcBef>
          <a:spcPct val="0"/>
        </a:spcBef>
        <a:spcAft>
          <a:spcPct val="0"/>
        </a:spcAft>
        <a:defRPr sz="4000">
          <a:solidFill>
            <a:schemeClr val="bg2"/>
          </a:solidFill>
          <a:latin typeface="Corbel" pitchFamily="34" charset="0"/>
        </a:defRPr>
      </a:lvl7pPr>
      <a:lvl8pPr marL="1371600" algn="l" rtl="0" fontAlgn="base">
        <a:lnSpc>
          <a:spcPct val="85000"/>
        </a:lnSpc>
        <a:spcBef>
          <a:spcPct val="0"/>
        </a:spcBef>
        <a:spcAft>
          <a:spcPct val="0"/>
        </a:spcAft>
        <a:defRPr sz="4000">
          <a:solidFill>
            <a:schemeClr val="bg2"/>
          </a:solidFill>
          <a:latin typeface="Corbel" pitchFamily="34" charset="0"/>
        </a:defRPr>
      </a:lvl8pPr>
      <a:lvl9pPr marL="1828800" algn="l" rtl="0" fontAlgn="base">
        <a:lnSpc>
          <a:spcPct val="85000"/>
        </a:lnSpc>
        <a:spcBef>
          <a:spcPct val="0"/>
        </a:spcBef>
        <a:spcAft>
          <a:spcPct val="0"/>
        </a:spcAft>
        <a:defRPr sz="4000">
          <a:solidFill>
            <a:schemeClr val="bg2"/>
          </a:solidFill>
          <a:latin typeface="Corbel" pitchFamily="34" charset="0"/>
        </a:defRPr>
      </a:lvl9pPr>
    </p:titleStyle>
    <p:bodyStyle>
      <a:lvl1pPr marL="182563" indent="-182563" algn="l" rtl="0" eaLnBrk="0" fontAlgn="base" hangingPunct="0">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163" indent="-182563" algn="l" rtl="0" eaLnBrk="0" fontAlgn="base" hangingPunct="0">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39763" indent="-182563" algn="l" rtl="0" eaLnBrk="0" fontAlgn="base" hangingPunct="0">
        <a:lnSpc>
          <a:spcPct val="90000"/>
        </a:lnSpc>
        <a:spcBef>
          <a:spcPts val="200"/>
        </a:spcBef>
        <a:spcAft>
          <a:spcPts val="400"/>
        </a:spcAft>
        <a:buClr>
          <a:schemeClr val="tx1"/>
        </a:buClr>
        <a:buFont typeface="Wingdings" pitchFamily="2" charset="2"/>
        <a:buChar char=""/>
        <a:defRPr kern="1200">
          <a:solidFill>
            <a:schemeClr val="tx1"/>
          </a:solidFill>
          <a:latin typeface="+mn-lt"/>
          <a:ea typeface="+mn-ea"/>
          <a:cs typeface="+mn-cs"/>
        </a:defRPr>
      </a:lvl3pPr>
      <a:lvl4pPr marL="8683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69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20.emf"/></Relationships>
</file>

<file path=ppt/slides/_rels/slide10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jpe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1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png"/></Relationships>
</file>

<file path=ppt/slides/_rels/slide1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6.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47.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48.emf"/></Relationships>
</file>

<file path=ppt/slides/_rels/slide1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s>
</file>

<file path=ppt/slides/_rels/slide1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image" Target="../media/image3.png"/><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56.wmf"/><Relationship Id="rId5" Type="http://schemas.openxmlformats.org/officeDocument/2006/relationships/oleObject" Target="../embeddings/oleObject16.bin"/><Relationship Id="rId4" Type="http://schemas.openxmlformats.org/officeDocument/2006/relationships/image" Target="../media/image69.jpeg"/></Relationships>
</file>

<file path=ppt/slides/_rels/slide1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1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62.emf"/></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63.emf"/></Relationships>
</file>

<file path=ppt/slides/_rels/slide1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1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71.png"/><Relationship Id="rId5" Type="http://schemas.openxmlformats.org/officeDocument/2006/relationships/oleObject" Target="../embeddings/oleObject20.bin"/><Relationship Id="rId4" Type="http://schemas.openxmlformats.org/officeDocument/2006/relationships/image" Target="../media/image69.jpeg"/></Relationships>
</file>

<file path=ppt/slides/_rels/slide1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79.wmf"/><Relationship Id="rId5" Type="http://schemas.openxmlformats.org/officeDocument/2006/relationships/oleObject" Target="../embeddings/oleObject21.bin"/><Relationship Id="rId4" Type="http://schemas.openxmlformats.org/officeDocument/2006/relationships/image" Target="../media/image33.jpeg"/></Relationships>
</file>

<file path=ppt/slides/_rels/slide1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0.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8" Type="http://schemas.openxmlformats.org/officeDocument/2006/relationships/image" Target="../media/image185.wmf"/><Relationship Id="rId3" Type="http://schemas.openxmlformats.org/officeDocument/2006/relationships/image" Target="../media/image3.png"/><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84.wmf"/><Relationship Id="rId5" Type="http://schemas.openxmlformats.org/officeDocument/2006/relationships/oleObject" Target="../embeddings/oleObject22.bin"/><Relationship Id="rId4" Type="http://schemas.openxmlformats.org/officeDocument/2006/relationships/image" Target="../media/image25.jpeg"/></Relationships>
</file>

<file path=ppt/slides/_rels/slide1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94.xml.rels><?xml version="1.0" encoding="UTF-8" standalone="yes"?>
<Relationships xmlns="http://schemas.openxmlformats.org/package/2006/relationships"><Relationship Id="rId8" Type="http://schemas.openxmlformats.org/officeDocument/2006/relationships/image" Target="../media/image189.wmf"/><Relationship Id="rId3" Type="http://schemas.openxmlformats.org/officeDocument/2006/relationships/image" Target="../media/image3.png"/><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88.wmf"/><Relationship Id="rId5" Type="http://schemas.openxmlformats.org/officeDocument/2006/relationships/oleObject" Target="../embeddings/oleObject24.bin"/><Relationship Id="rId4" Type="http://schemas.openxmlformats.org/officeDocument/2006/relationships/image" Target="../media/image23.jpeg"/></Relationships>
</file>

<file path=ppt/slides/_rels/slide1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92.wmf"/><Relationship Id="rId5" Type="http://schemas.openxmlformats.org/officeDocument/2006/relationships/oleObject" Target="../embeddings/oleObject26.bin"/><Relationship Id="rId4" Type="http://schemas.openxmlformats.org/officeDocument/2006/relationships/image" Target="../media/image23.jpeg"/></Relationships>
</file>

<file path=ppt/slides/_rels/slide197.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image" Target="../media/image3.pn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93.wmf"/><Relationship Id="rId5" Type="http://schemas.openxmlformats.org/officeDocument/2006/relationships/oleObject" Target="../embeddings/oleObject27.bin"/><Relationship Id="rId4" Type="http://schemas.openxmlformats.org/officeDocument/2006/relationships/image" Target="../media/image69.jpeg"/></Relationships>
</file>

<file path=ppt/slides/_rels/slide1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9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image" Target="../media/image3.png"/><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97.wmf"/><Relationship Id="rId5" Type="http://schemas.openxmlformats.org/officeDocument/2006/relationships/oleObject" Target="../embeddings/oleObject29.bin"/><Relationship Id="rId10" Type="http://schemas.openxmlformats.org/officeDocument/2006/relationships/image" Target="../media/image199.wmf"/><Relationship Id="rId4" Type="http://schemas.openxmlformats.org/officeDocument/2006/relationships/image" Target="../media/image25.jpeg"/><Relationship Id="rId9" Type="http://schemas.openxmlformats.org/officeDocument/2006/relationships/oleObject" Target="../embeddings/oleObject31.bin"/></Relationships>
</file>

<file path=ppt/slides/_rels/slide20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2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image" Target="../media/image3.png"/><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205.wmf"/><Relationship Id="rId5" Type="http://schemas.openxmlformats.org/officeDocument/2006/relationships/oleObject" Target="../embeddings/oleObject32.bin"/><Relationship Id="rId4" Type="http://schemas.openxmlformats.org/officeDocument/2006/relationships/image" Target="../media/image25.jpeg"/><Relationship Id="rId9" Type="http://schemas.openxmlformats.org/officeDocument/2006/relationships/oleObject" Target="../embeddings/oleObject34.bin"/></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image" Target="../media/image3.png"/><Relationship Id="rId7"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208.wmf"/><Relationship Id="rId5" Type="http://schemas.openxmlformats.org/officeDocument/2006/relationships/oleObject" Target="../embeddings/oleObject35.bin"/><Relationship Id="rId10" Type="http://schemas.openxmlformats.org/officeDocument/2006/relationships/image" Target="../media/image210.wmf"/><Relationship Id="rId4" Type="http://schemas.openxmlformats.org/officeDocument/2006/relationships/image" Target="../media/image211.jpeg"/><Relationship Id="rId9" Type="http://schemas.openxmlformats.org/officeDocument/2006/relationships/oleObject" Target="../embeddings/oleObject37.bin"/></Relationships>
</file>

<file path=ppt/slides/_rels/slide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210.wmf"/><Relationship Id="rId5" Type="http://schemas.openxmlformats.org/officeDocument/2006/relationships/oleObject" Target="../embeddings/oleObject38.bin"/><Relationship Id="rId4" Type="http://schemas.openxmlformats.org/officeDocument/2006/relationships/image" Target="../media/image25.jpeg"/></Relationships>
</file>

<file path=ppt/slides/_rels/slide2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2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2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2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2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218.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image" Target="../media/image3.png"/><Relationship Id="rId7" Type="http://schemas.openxmlformats.org/officeDocument/2006/relationships/oleObject" Target="../embeddings/oleObject40.bin"/><Relationship Id="rId12" Type="http://schemas.openxmlformats.org/officeDocument/2006/relationships/image" Target="../media/image219.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17.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208.wmf"/><Relationship Id="rId4" Type="http://schemas.openxmlformats.org/officeDocument/2006/relationships/image" Target="../media/image25.jpeg"/><Relationship Id="rId9" Type="http://schemas.openxmlformats.org/officeDocument/2006/relationships/oleObject" Target="../embeddings/oleObject41.bin"/></Relationships>
</file>

<file path=ppt/slides/_rels/slide21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2.png"/><Relationship Id="rId4" Type="http://schemas.openxmlformats.org/officeDocument/2006/relationships/image" Target="../media/image221.png"/></Relationships>
</file>

<file path=ppt/slides/_rels/slide22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22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22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6.emf"/></Relationships>
</file>

<file path=ppt/slides/_rels/slide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227.wmf"/><Relationship Id="rId5" Type="http://schemas.openxmlformats.org/officeDocument/2006/relationships/oleObject" Target="../embeddings/oleObject43.bin"/><Relationship Id="rId4" Type="http://schemas.openxmlformats.org/officeDocument/2006/relationships/image" Target="../media/image211.jpeg"/></Relationships>
</file>

<file path=ppt/slides/_rels/slide226.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3.png"/><Relationship Id="rId7" Type="http://schemas.openxmlformats.org/officeDocument/2006/relationships/oleObject" Target="../embeddings/oleObject45.bin"/><Relationship Id="rId12" Type="http://schemas.openxmlformats.org/officeDocument/2006/relationships/image" Target="../media/image231.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228.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230.wmf"/><Relationship Id="rId4" Type="http://schemas.openxmlformats.org/officeDocument/2006/relationships/image" Target="../media/image25.jpeg"/><Relationship Id="rId9" Type="http://schemas.openxmlformats.org/officeDocument/2006/relationships/oleObject" Target="../embeddings/oleObject46.bin"/></Relationships>
</file>

<file path=ppt/slides/_rels/slide2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228.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image" Target="../media/image3.png"/><Relationship Id="rId7"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233.wmf"/><Relationship Id="rId5" Type="http://schemas.openxmlformats.org/officeDocument/2006/relationships/oleObject" Target="../embeddings/oleObject48.bin"/><Relationship Id="rId10" Type="http://schemas.openxmlformats.org/officeDocument/2006/relationships/oleObject" Target="../embeddings/oleObject51.bin"/><Relationship Id="rId4" Type="http://schemas.openxmlformats.org/officeDocument/2006/relationships/image" Target="../media/image87.jpeg"/><Relationship Id="rId9" Type="http://schemas.openxmlformats.org/officeDocument/2006/relationships/image" Target="../media/image234.wmf"/></Relationships>
</file>

<file path=ppt/slides/_rels/slide22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8.png"/><Relationship Id="rId4" Type="http://schemas.openxmlformats.org/officeDocument/2006/relationships/image" Target="../media/image237.png"/></Relationships>
</file>

<file path=ppt/slides/_rels/slide2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2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41.png"/></Relationships>
</file>

<file path=ppt/slides/_rels/slide23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23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1.jpeg"/><Relationship Id="rId4" Type="http://schemas.openxmlformats.org/officeDocument/2006/relationships/image" Target="../media/image24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249.png"/></Relationships>
</file>

<file path=ppt/slides/_rels/slide2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2.png"/><Relationship Id="rId4" Type="http://schemas.openxmlformats.org/officeDocument/2006/relationships/image" Target="../media/image251.png"/></Relationships>
</file>

<file path=ppt/slides/_rels/slide2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253.emf"/></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254.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255.emf"/></Relationships>
</file>

<file path=ppt/slides/_rels/slide251.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256.emf"/></Relationships>
</file>

<file path=ppt/slides/_rels/slide2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257.emf"/></Relationships>
</file>

<file path=ppt/slides/_rels/slide25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258.emf"/></Relationships>
</file>

<file path=ppt/slides/_rels/slide2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260.emf"/></Relationships>
</file>

<file path=ppt/slides/_rels/slide2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2.png"/></Relationships>
</file>

<file path=ppt/slides/_rels/slide2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image" Target="../media/image264.wmf"/><Relationship Id="rId4" Type="http://schemas.openxmlformats.org/officeDocument/2006/relationships/oleObject" Target="../embeddings/oleObject59.bin"/></Relationships>
</file>

<file path=ppt/slides/_rels/slide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39.vml"/><Relationship Id="rId4" Type="http://schemas.openxmlformats.org/officeDocument/2006/relationships/image" Target="../media/image265.emf"/></Relationships>
</file>

<file path=ppt/slides/_rels/slide27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7.xml"/><Relationship Id="rId1" Type="http://schemas.openxmlformats.org/officeDocument/2006/relationships/vmlDrawing" Target="../drawings/vmlDrawing40.vml"/><Relationship Id="rId4" Type="http://schemas.openxmlformats.org/officeDocument/2006/relationships/image" Target="../media/image266.emf"/></Relationships>
</file>

<file path=ppt/slides/_rels/slide27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image" Target="../media/image267.emf"/></Relationships>
</file>

<file path=ppt/slides/_rels/slide27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image" Target="../media/image268.emf"/></Relationships>
</file>

<file path=ppt/slides/_rels/slide27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269.emf"/></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44.vml"/><Relationship Id="rId4" Type="http://schemas.openxmlformats.org/officeDocument/2006/relationships/image" Target="../media/image270.emf"/></Relationships>
</file>

<file path=ppt/slides/_rels/slide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png"/></Relationships>
</file>

<file path=ppt/slides/_rels/slide2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2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6.png"/><Relationship Id="rId4" Type="http://schemas.openxmlformats.org/officeDocument/2006/relationships/image" Target="../media/image275.png"/></Relationships>
</file>

<file path=ppt/slides/_rels/slide28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8.png"/><Relationship Id="rId4" Type="http://schemas.openxmlformats.org/officeDocument/2006/relationships/image" Target="../media/image277.png"/></Relationships>
</file>

<file path=ppt/slides/_rels/slide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png"/></Relationships>
</file>

<file path=ppt/slides/_rels/slide29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9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0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0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0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0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0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2.pn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30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1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1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1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14.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9.jpeg"/></Relationships>
</file>

<file path=ppt/slides/_rels/slide31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1.jpeg"/></Relationships>
</file>

<file path=ppt/slides/_rels/slide3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2.png"/><Relationship Id="rId1" Type="http://schemas.openxmlformats.org/officeDocument/2006/relationships/slideLayout" Target="../slideLayouts/slideLayout7.xml"/><Relationship Id="rId4" Type="http://schemas.openxmlformats.org/officeDocument/2006/relationships/image" Target="../media/image313.jpeg"/></Relationships>
</file>

<file path=ppt/slides/_rels/slide31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5.png"/></Relationships>
</file>

<file path=ppt/slides/_rels/slide31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1.jpeg"/></Relationships>
</file>

<file path=ppt/slides/_rels/slide31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3.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9.jpeg"/></Relationships>
</file>

<file path=ppt/slides/_rels/slide32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9.jpeg"/></Relationships>
</file>

<file path=ppt/slides/_rels/slide32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2.jpeg"/></Relationships>
</file>

<file path=ppt/slides/_rels/slide32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4.jpeg"/></Relationships>
</file>

<file path=ppt/slides/_rels/slide32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9.jpeg"/></Relationships>
</file>

<file path=ppt/slides/_rels/slide32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7.jpeg"/></Relationships>
</file>

<file path=ppt/slides/_rels/slide32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9.jpeg"/></Relationships>
</file>

<file path=ppt/slides/_rels/slide32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2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329.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0.emf"/></Relationships>
</file>

<file path=ppt/slides/_rels/slide330.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oftrel.com/prod01.htm" TargetMode="External"/><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3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2.png"/></Relationships>
</file>

<file path=ppt/slides/_rels/slide33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333.png"/><Relationship Id="rId5" Type="http://schemas.openxmlformats.org/officeDocument/2006/relationships/oleObject" Target="../embeddings/oleObject66.bin"/><Relationship Id="rId4" Type="http://schemas.openxmlformats.org/officeDocument/2006/relationships/image" Target="../media/image211.jpeg"/></Relationships>
</file>

<file path=ppt/slides/_rels/slide336.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33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7.png"/><Relationship Id="rId4" Type="http://schemas.openxmlformats.org/officeDocument/2006/relationships/image" Target="../media/image336.png"/></Relationships>
</file>

<file path=ppt/slides/_rels/slide33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33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3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34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4.png"/><Relationship Id="rId4" Type="http://schemas.openxmlformats.org/officeDocument/2006/relationships/image" Target="../media/image343.png"/></Relationships>
</file>

<file path=ppt/slides/_rels/slide343.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5.png"/></Relationships>
</file>

<file path=ppt/slides/_rels/slide3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6.png"/></Relationships>
</file>

<file path=ppt/slides/_rels/slide35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8.png"/><Relationship Id="rId4" Type="http://schemas.openxmlformats.org/officeDocument/2006/relationships/image" Target="../media/image347.png"/></Relationships>
</file>

<file path=ppt/slides/_rels/slide35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35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0.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hyperlink" Target="http://www.goodreads.com/author/show/153350.Brian_W_Kernighan"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2.pn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6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8" Type="http://schemas.openxmlformats.org/officeDocument/2006/relationships/image" Target="../media/image358.jpeg"/><Relationship Id="rId3" Type="http://schemas.openxmlformats.org/officeDocument/2006/relationships/image" Target="../media/image353.jpeg"/><Relationship Id="rId7" Type="http://schemas.openxmlformats.org/officeDocument/2006/relationships/image" Target="../media/image35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4.jpeg"/><Relationship Id="rId9" Type="http://schemas.openxmlformats.org/officeDocument/2006/relationships/image" Target="../media/image359.jpeg"/></Relationships>
</file>

<file path=ppt/slides/_rels/slide3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40.jpeg"/></Relationships>
</file>

<file path=ppt/slides/_rels/slide39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00.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3.png"/></Relationships>
</file>

<file path=ppt/slides/_rels/slide410.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8.wmf"/><Relationship Id="rId5" Type="http://schemas.openxmlformats.org/officeDocument/2006/relationships/oleObject" Target="../embeddings/oleObject3.bin"/><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74.png"/><Relationship Id="rId7"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73.wmf"/><Relationship Id="rId5" Type="http://schemas.openxmlformats.org/officeDocument/2006/relationships/image" Target="../media/image75.png"/><Relationship Id="rId10" Type="http://schemas.openxmlformats.org/officeDocument/2006/relationships/oleObject" Target="../embeddings/oleObject6.bin"/><Relationship Id="rId4" Type="http://schemas.openxmlformats.org/officeDocument/2006/relationships/image" Target="../media/image69.jpeg"/><Relationship Id="rId9" Type="http://schemas.openxmlformats.org/officeDocument/2006/relationships/image" Target="../media/image72.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6.emf"/></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5.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6.emf"/></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oftwarequotes.com/showquotes.aspx?id=604&amp;name=T.%20DeMarco%20and%20T.%20Lister"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8" Type="http://schemas.openxmlformats.org/officeDocument/2006/relationships/hyperlink" Target="https://en.wikipedia.org/wiki/DevOps_toolchain" TargetMode="External"/><Relationship Id="rId3" Type="http://schemas.openxmlformats.org/officeDocument/2006/relationships/hyperlink" Target="https://en.wikipedia.org/wiki/Software_development" TargetMode="External"/><Relationship Id="rId7" Type="http://schemas.openxmlformats.org/officeDocument/2006/relationships/hyperlink" Target="https://en.wikipedia.org/wiki/Software_delivery" TargetMode="External"/><Relationship Id="rId2" Type="http://schemas.openxmlformats.org/officeDocument/2006/relationships/hyperlink" Target="https://en.wikipedia.org/wiki/Clipped_compound" TargetMode="External"/><Relationship Id="rId1" Type="http://schemas.openxmlformats.org/officeDocument/2006/relationships/slideLayout" Target="../slideLayouts/slideLayout7.xml"/><Relationship Id="rId6" Type="http://schemas.openxmlformats.org/officeDocument/2006/relationships/hyperlink" Target="https://en.wikipedia.org/wiki/Information_technology" TargetMode="External"/><Relationship Id="rId11" Type="http://schemas.openxmlformats.org/officeDocument/2006/relationships/image" Target="../media/image30.jpeg"/><Relationship Id="rId5" Type="http://schemas.openxmlformats.org/officeDocument/2006/relationships/hyperlink" Target="https://en.wikipedia.org/wiki/Software_developer" TargetMode="External"/><Relationship Id="rId10" Type="http://schemas.openxmlformats.org/officeDocument/2006/relationships/image" Target="../media/image3.png"/><Relationship Id="rId4" Type="http://schemas.openxmlformats.org/officeDocument/2006/relationships/hyperlink" Target="https://en.wikipedia.org/wiki/Information_technology_operations" TargetMode="External"/><Relationship Id="rId9" Type="http://schemas.openxmlformats.org/officeDocument/2006/relationships/hyperlink" Target="https://en.wikipedia.org/wiki/Software_development_process"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en.wikipedia.org/wiki/Continuous_integration" TargetMode="External"/><Relationship Id="rId7" Type="http://schemas.openxmlformats.org/officeDocument/2006/relationships/hyperlink" Target="https://en.wikipedia.org/wiki/Application_performance_management" TargetMode="External"/><Relationship Id="rId2" Type="http://schemas.openxmlformats.org/officeDocument/2006/relationships/hyperlink" Target="https://en.wikipedia.org/wiki/List_of_version_control_software" TargetMode="External"/><Relationship Id="rId1" Type="http://schemas.openxmlformats.org/officeDocument/2006/relationships/slideLayout" Target="../slideLayouts/slideLayout7.xml"/><Relationship Id="rId6" Type="http://schemas.openxmlformats.org/officeDocument/2006/relationships/hyperlink" Target="https://en.wikipedia.org/wiki/Infrastructure_as_Code" TargetMode="External"/><Relationship Id="rId5" Type="http://schemas.openxmlformats.org/officeDocument/2006/relationships/hyperlink" Target="https://en.wikipedia.org/wiki/Application_release_automation" TargetMode="External"/><Relationship Id="rId4" Type="http://schemas.openxmlformats.org/officeDocument/2006/relationships/hyperlink" Target="https://en.wikipedia.org/wiki/Binary_repository_manager" TargetMode="External"/><Relationship Id="rId9" Type="http://schemas.openxmlformats.org/officeDocument/2006/relationships/image" Target="../media/image30.jpeg"/></Relationships>
</file>

<file path=ppt/slides/_rels/slide73.xml.rels><?xml version="1.0" encoding="UTF-8" standalone="yes"?>
<Relationships xmlns="http://schemas.openxmlformats.org/package/2006/relationships"><Relationship Id="rId8" Type="http://schemas.openxmlformats.org/officeDocument/2006/relationships/hyperlink" Target="https://en.wikipedia.org/wiki/Puppet_(software)" TargetMode="External"/><Relationship Id="rId3" Type="http://schemas.openxmlformats.org/officeDocument/2006/relationships/hyperlink" Target="https://en.wikipedia.org/wiki/Software_testing" TargetMode="External"/><Relationship Id="rId7" Type="http://schemas.openxmlformats.org/officeDocument/2006/relationships/hyperlink" Target="https://en.wikipedia.org/wiki/Jenkins_(software)" TargetMode="External"/><Relationship Id="rId2" Type="http://schemas.openxmlformats.org/officeDocument/2006/relationships/hyperlink" Target="https://en.wikipedia.org/wiki/Software_build" TargetMode="External"/><Relationship Id="rId1" Type="http://schemas.openxmlformats.org/officeDocument/2006/relationships/slideLayout" Target="../slideLayouts/slideLayout7.xml"/><Relationship Id="rId6" Type="http://schemas.openxmlformats.org/officeDocument/2006/relationships/hyperlink" Target="https://en.wikipedia.org/wiki/Software_container" TargetMode="External"/><Relationship Id="rId11" Type="http://schemas.openxmlformats.org/officeDocument/2006/relationships/image" Target="../media/image30.jpeg"/><Relationship Id="rId5" Type="http://schemas.openxmlformats.org/officeDocument/2006/relationships/hyperlink" Target="https://en.wikipedia.org/wiki/Docker_(software)" TargetMode="External"/><Relationship Id="rId10" Type="http://schemas.openxmlformats.org/officeDocument/2006/relationships/image" Target="../media/image3.png"/><Relationship Id="rId4" Type="http://schemas.openxmlformats.org/officeDocument/2006/relationships/hyperlink" Target="https://en.wikipedia.org/wiki/Software_release_life_cycle" TargetMode="External"/><Relationship Id="rId9" Type="http://schemas.openxmlformats.org/officeDocument/2006/relationships/hyperlink" Target="https://en.wikipedia.org/wiki/Vagrant_(software)"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en.wikipedia.org/wiki/Software_development" TargetMode="External"/><Relationship Id="rId7" Type="http://schemas.openxmlformats.org/officeDocument/2006/relationships/image" Target="../media/image30.jpeg"/><Relationship Id="rId2" Type="http://schemas.openxmlformats.org/officeDocument/2006/relationships/hyperlink" Target="https://en.wikipedia.org/wiki/Venn_diagram"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en.wikipedia.org/wiki/Quality_assurance" TargetMode="External"/><Relationship Id="rId4" Type="http://schemas.openxmlformats.org/officeDocument/2006/relationships/hyperlink" Target="https://en.wikipedia.org/wiki/Information_technology_operations" TargetMode="External"/><Relationship Id="rId9"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07.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08.emf"/></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10.emf"/></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a:extLst>
              <a:ext uri="{FF2B5EF4-FFF2-40B4-BE49-F238E27FC236}">
                <a16:creationId xmlns:a16="http://schemas.microsoft.com/office/drawing/2014/main" id="{3C19E01C-2AB4-432C-9958-EE0E1EB0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a16="http://schemas.microsoft.com/office/drawing/2014/main" id="{2FEB25E3-8C85-48B6-9B9B-BAE9A51C081C}"/>
              </a:ext>
            </a:extLst>
          </p:cNvPr>
          <p:cNvSpPr>
            <a:spLocks noGrp="1" noChangeArrowheads="1"/>
          </p:cNvSpPr>
          <p:nvPr>
            <p:ph type="ctrTitle"/>
          </p:nvPr>
        </p:nvSpPr>
        <p:spPr>
          <a:xfrm>
            <a:off x="0" y="2024063"/>
            <a:ext cx="8893175" cy="762000"/>
          </a:xfrm>
        </p:spPr>
        <p:txBody>
          <a:bodyPr/>
          <a:lstStyle/>
          <a:p>
            <a:pPr algn="ctr" eaLnBrk="1" hangingPunct="1"/>
            <a:r>
              <a:rPr lang="en-GB" altLang="en-US" sz="4400" b="1">
                <a:latin typeface="Times New Roman" panose="02020603050405020304" pitchFamily="18" charset="0"/>
              </a:rPr>
              <a:t>Software Reliability </a:t>
            </a:r>
            <a:br>
              <a:rPr lang="en-GB" altLang="en-US" sz="4400" b="1">
                <a:latin typeface="Times New Roman" panose="02020603050405020304" pitchFamily="18" charset="0"/>
              </a:rPr>
            </a:br>
            <a:r>
              <a:rPr lang="en-GB" altLang="en-US" sz="4400" b="1">
                <a:latin typeface="Times New Roman" panose="02020603050405020304" pitchFamily="18" charset="0"/>
              </a:rPr>
              <a:t>Engineering</a:t>
            </a:r>
            <a:br>
              <a:rPr lang="en-GB" altLang="en-US" sz="4400" b="1">
                <a:latin typeface="Times New Roman" panose="02020603050405020304" pitchFamily="18" charset="0"/>
              </a:rPr>
            </a:br>
            <a:endParaRPr lang="en-US" altLang="en-US" sz="4400" b="1">
              <a:latin typeface="Times New Roman" panose="02020603050405020304" pitchFamily="18" charset="0"/>
            </a:endParaRPr>
          </a:p>
        </p:txBody>
      </p:sp>
      <p:sp>
        <p:nvSpPr>
          <p:cNvPr id="4100" name="Rectangle 3">
            <a:extLst>
              <a:ext uri="{FF2B5EF4-FFF2-40B4-BE49-F238E27FC236}">
                <a16:creationId xmlns:a16="http://schemas.microsoft.com/office/drawing/2014/main" id="{7A6CB83F-8281-4EA9-A1FE-290FC82D5635}"/>
              </a:ext>
            </a:extLst>
          </p:cNvPr>
          <p:cNvSpPr>
            <a:spLocks noGrp="1" noChangeArrowheads="1"/>
          </p:cNvSpPr>
          <p:nvPr>
            <p:ph type="subTitle" idx="1"/>
          </p:nvPr>
        </p:nvSpPr>
        <p:spPr>
          <a:xfrm>
            <a:off x="611188" y="3968750"/>
            <a:ext cx="8280400" cy="1873250"/>
          </a:xfrm>
        </p:spPr>
        <p:txBody>
          <a:bodyPr/>
          <a:lstStyle/>
          <a:p>
            <a:pPr algn="ctr">
              <a:lnSpc>
                <a:spcPct val="80000"/>
              </a:lnSpc>
            </a:pPr>
            <a:endParaRPr lang="en-US" altLang="en-US" sz="2000" b="1"/>
          </a:p>
          <a:p>
            <a:pPr algn="ctr">
              <a:lnSpc>
                <a:spcPct val="80000"/>
              </a:lnSpc>
            </a:pPr>
            <a:endParaRPr lang="en-US" altLang="en-US" sz="2000" b="1"/>
          </a:p>
          <a:p>
            <a:pPr algn="ctr" eaLnBrk="1" hangingPunct="1">
              <a:lnSpc>
                <a:spcPct val="80000"/>
              </a:lnSpc>
            </a:pPr>
            <a:r>
              <a:rPr lang="en-GB" altLang="en-US" sz="2000" b="1" i="0">
                <a:latin typeface="Times New Roman" panose="02020603050405020304" pitchFamily="18" charset="0"/>
              </a:rPr>
              <a:t>Florin POPENTIU</a:t>
            </a:r>
          </a:p>
          <a:p>
            <a:pPr algn="ctr" eaLnBrk="1" hangingPunct="1">
              <a:lnSpc>
                <a:spcPct val="80000"/>
              </a:lnSpc>
            </a:pPr>
            <a:r>
              <a:rPr lang="en-GB" altLang="en-US" sz="2000" b="1" i="0">
                <a:latin typeface="Times New Roman" panose="02020603050405020304" pitchFamily="18" charset="0"/>
              </a:rPr>
              <a:t>University Politehnica of Bucharest</a:t>
            </a:r>
          </a:p>
          <a:p>
            <a:pPr algn="ctr" eaLnBrk="1" hangingPunct="1">
              <a:lnSpc>
                <a:spcPct val="80000"/>
              </a:lnSpc>
            </a:pPr>
            <a:r>
              <a:rPr lang="en-GB" altLang="en-US" sz="2000">
                <a:latin typeface="Times New Roman" panose="02020603050405020304" pitchFamily="18" charset="0"/>
              </a:rPr>
              <a:t>popentiu@imm.dtu.dk</a:t>
            </a:r>
          </a:p>
          <a:p>
            <a:pPr algn="ctr" eaLnBrk="1" hangingPunct="1">
              <a:lnSpc>
                <a:spcPct val="80000"/>
              </a:lnSpc>
            </a:pPr>
            <a:r>
              <a:rPr lang="en-GB" altLang="en-US" sz="2000">
                <a:latin typeface="Times New Roman" panose="02020603050405020304" pitchFamily="18" charset="0"/>
              </a:rPr>
              <a:t>Fl.Popentiu@city.ac.uk</a:t>
            </a:r>
          </a:p>
          <a:p>
            <a:pPr algn="ctr" eaLnBrk="1" hangingPunct="1">
              <a:lnSpc>
                <a:spcPct val="80000"/>
              </a:lnSpc>
            </a:pPr>
            <a:endParaRPr lang="en-GB" altLang="en-US" sz="2000">
              <a:latin typeface="Times New Roman" panose="02020603050405020304" pitchFamily="18" charset="0"/>
            </a:endParaRPr>
          </a:p>
        </p:txBody>
      </p:sp>
      <p:pic>
        <p:nvPicPr>
          <p:cNvPr id="4101" name="Picture 4">
            <a:extLst>
              <a:ext uri="{FF2B5EF4-FFF2-40B4-BE49-F238E27FC236}">
                <a16:creationId xmlns:a16="http://schemas.microsoft.com/office/drawing/2014/main" id="{D7911167-9425-4DE5-8057-0F7B49FA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a:extLst>
              <a:ext uri="{FF2B5EF4-FFF2-40B4-BE49-F238E27FC236}">
                <a16:creationId xmlns:a16="http://schemas.microsoft.com/office/drawing/2014/main" id="{CE395210-45D9-42D5-9D34-421CC6972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581525"/>
            <a:ext cx="87471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logo de l'ENSTA">
            <a:extLst>
              <a:ext uri="{FF2B5EF4-FFF2-40B4-BE49-F238E27FC236}">
                <a16:creationId xmlns:a16="http://schemas.microsoft.com/office/drawing/2014/main" id="{56E405C2-D3F7-4840-A062-385B83BA5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400550"/>
            <a:ext cx="11906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9">
            <a:extLst>
              <a:ext uri="{FF2B5EF4-FFF2-40B4-BE49-F238E27FC236}">
                <a16:creationId xmlns:a16="http://schemas.microsoft.com/office/drawing/2014/main" id="{0FCE3C01-A53E-4227-9BC1-054FF0731D92}"/>
              </a:ext>
            </a:extLst>
          </p:cNvPr>
          <p:cNvSpPr>
            <a:spLocks noChangeArrowheads="1"/>
          </p:cNvSpPr>
          <p:nvPr/>
        </p:nvSpPr>
        <p:spPr bwMode="auto">
          <a:xfrm>
            <a:off x="4537075" y="5451475"/>
            <a:ext cx="184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lnSpc>
                <a:spcPct val="80000"/>
              </a:lnSpc>
              <a:buFontTx/>
              <a:buNone/>
            </a:pPr>
            <a:endParaRPr lang="ro-RO" altLang="en-US" sz="1400" b="0">
              <a:latin typeface="Times New Roman" panose="02020603050405020304" pitchFamily="18" charset="0"/>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E17809-8675-40FD-ADE5-C96F4373EF7D}"/>
              </a:ext>
            </a:extLst>
          </p:cNvPr>
          <p:cNvSpPr>
            <a:spLocks noGrp="1" noChangeArrowheads="1"/>
          </p:cNvSpPr>
          <p:nvPr>
            <p:ph type="title"/>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6147" name="Rectangle 3">
            <a:extLst>
              <a:ext uri="{FF2B5EF4-FFF2-40B4-BE49-F238E27FC236}">
                <a16:creationId xmlns:a16="http://schemas.microsoft.com/office/drawing/2014/main" id="{971C7D2B-E71C-4707-A4E2-4151E7C8738B}"/>
              </a:ext>
            </a:extLst>
          </p:cNvPr>
          <p:cNvSpPr>
            <a:spLocks noGrp="1" noChangeArrowheads="1"/>
          </p:cNvSpPr>
          <p:nvPr>
            <p:ph type="body" idx="1"/>
          </p:nvPr>
        </p:nvSpPr>
        <p:spPr>
          <a:xfrm>
            <a:off x="762000" y="1295400"/>
            <a:ext cx="8229600" cy="5410200"/>
          </a:xfrm>
        </p:spPr>
        <p:txBody>
          <a:bodyPr/>
          <a:lstStyle/>
          <a:p>
            <a:pPr marL="609600" indent="-609600" eaLnBrk="1" hangingPunct="1">
              <a:buFontTx/>
              <a:buAutoNum type="arabicPeriod"/>
            </a:pPr>
            <a:r>
              <a:rPr lang="en-GB" altLang="en-US" b="1"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Learned</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6148" name="Picture 5">
            <a:extLst>
              <a:ext uri="{FF2B5EF4-FFF2-40B4-BE49-F238E27FC236}">
                <a16:creationId xmlns:a16="http://schemas.microsoft.com/office/drawing/2014/main" id="{592B8985-A9B8-42C3-8110-70DF96C0F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a:extLst>
              <a:ext uri="{FF2B5EF4-FFF2-40B4-BE49-F238E27FC236}">
                <a16:creationId xmlns:a16="http://schemas.microsoft.com/office/drawing/2014/main" id="{4E6A0F55-71C0-4FBB-9C71-D7B0EA645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9EEFD59-A69D-4806-9A92-080E1B00AECB}"/>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Cleanroom Approach (Cont’)</a:t>
            </a:r>
            <a:endParaRPr lang="en-US" altLang="en-US" b="1">
              <a:latin typeface="Times New Roman" panose="02020603050405020304" pitchFamily="18" charset="0"/>
            </a:endParaRPr>
          </a:p>
        </p:txBody>
      </p:sp>
      <p:sp>
        <p:nvSpPr>
          <p:cNvPr id="96259" name="Rectangle 3">
            <a:extLst>
              <a:ext uri="{FF2B5EF4-FFF2-40B4-BE49-F238E27FC236}">
                <a16:creationId xmlns:a16="http://schemas.microsoft.com/office/drawing/2014/main" id="{4398C172-2B8B-4D82-984D-677746726D5E}"/>
              </a:ext>
            </a:extLst>
          </p:cNvPr>
          <p:cNvSpPr>
            <a:spLocks noGrp="1" noChangeArrowheads="1"/>
          </p:cNvSpPr>
          <p:nvPr>
            <p:ph type="body" idx="4294967295"/>
          </p:nvPr>
        </p:nvSpPr>
        <p:spPr>
          <a:xfrm>
            <a:off x="838200" y="1376363"/>
            <a:ext cx="8305800" cy="5005387"/>
          </a:xfrm>
        </p:spPr>
        <p:txBody>
          <a:bodyPr/>
          <a:lstStyle/>
          <a:p>
            <a:pPr eaLnBrk="1" hangingPunct="1">
              <a:lnSpc>
                <a:spcPct val="90000"/>
              </a:lnSpc>
            </a:pPr>
            <a:r>
              <a:rPr lang="en-US" altLang="en-US" sz="4000" i="0">
                <a:latin typeface="Times New Roman" panose="02020603050405020304" pitchFamily="18" charset="0"/>
              </a:rPr>
              <a:t>The </a:t>
            </a:r>
            <a:r>
              <a:rPr lang="en-US" altLang="en-US" sz="4000">
                <a:latin typeface="Times New Roman" panose="02020603050405020304" pitchFamily="18" charset="0"/>
              </a:rPr>
              <a:t>Cleanroom</a:t>
            </a:r>
            <a:r>
              <a:rPr lang="en-US" altLang="en-US" sz="4000" i="0">
                <a:latin typeface="Times New Roman" panose="02020603050405020304" pitchFamily="18" charset="0"/>
              </a:rPr>
              <a:t> software engineering process is a software development process intended to produce software with </a:t>
            </a:r>
            <a:r>
              <a:rPr lang="en-US" altLang="en-US" sz="4000" b="1">
                <a:latin typeface="Times New Roman" panose="02020603050405020304" pitchFamily="18" charset="0"/>
              </a:rPr>
              <a:t>a certifiable level of reliability</a:t>
            </a:r>
            <a:r>
              <a:rPr lang="en-US" altLang="en-US" sz="4000" i="0">
                <a:latin typeface="Times New Roman" panose="02020603050405020304" pitchFamily="18" charset="0"/>
              </a:rPr>
              <a:t>.</a:t>
            </a:r>
            <a:r>
              <a:rPr lang="en-GB" altLang="en-US" i="0">
                <a:latin typeface="Times New Roman" panose="02020603050405020304" pitchFamily="18" charset="0"/>
              </a:rPr>
              <a:t> </a:t>
            </a:r>
          </a:p>
          <a:p>
            <a:pPr eaLnBrk="1" hangingPunct="1">
              <a:lnSpc>
                <a:spcPct val="90000"/>
              </a:lnSpc>
            </a:pPr>
            <a:endParaRPr lang="en-US" altLang="en-US" i="0">
              <a:latin typeface="Times New Roman" panose="02020603050405020304" pitchFamily="18" charset="0"/>
            </a:endParaRPr>
          </a:p>
          <a:p>
            <a:pPr eaLnBrk="1" hangingPunct="1">
              <a:lnSpc>
                <a:spcPct val="90000"/>
              </a:lnSpc>
            </a:pPr>
            <a:r>
              <a:rPr lang="en-US" altLang="en-US" sz="4000" i="0">
                <a:latin typeface="Times New Roman" panose="02020603050405020304" pitchFamily="18" charset="0"/>
              </a:rPr>
              <a:t>The focus of the </a:t>
            </a:r>
            <a:r>
              <a:rPr lang="en-US" altLang="en-US" sz="4000">
                <a:latin typeface="Times New Roman" panose="02020603050405020304" pitchFamily="18" charset="0"/>
              </a:rPr>
              <a:t>Cleanroom</a:t>
            </a:r>
            <a:r>
              <a:rPr lang="en-US" altLang="en-US" sz="4000" i="0">
                <a:latin typeface="Times New Roman" panose="02020603050405020304" pitchFamily="18" charset="0"/>
              </a:rPr>
              <a:t> process is on </a:t>
            </a:r>
            <a:r>
              <a:rPr lang="en-US" altLang="en-US" sz="4000" b="1">
                <a:latin typeface="Times New Roman" panose="02020603050405020304" pitchFamily="18" charset="0"/>
              </a:rPr>
              <a:t>defect prevention</a:t>
            </a:r>
            <a:r>
              <a:rPr lang="en-US" altLang="en-US" sz="4000" i="0">
                <a:latin typeface="Times New Roman" panose="02020603050405020304" pitchFamily="18" charset="0"/>
              </a:rPr>
              <a:t>, rather than </a:t>
            </a:r>
            <a:r>
              <a:rPr lang="en-US" altLang="en-US" sz="4000" b="1">
                <a:latin typeface="Times New Roman" panose="02020603050405020304" pitchFamily="18" charset="0"/>
              </a:rPr>
              <a:t>defect removal</a:t>
            </a:r>
            <a:r>
              <a:rPr lang="en-US" altLang="en-US" sz="4000" i="0">
                <a:latin typeface="Times New Roman" panose="02020603050405020304" pitchFamily="18" charset="0"/>
              </a:rPr>
              <a:t>.</a:t>
            </a:r>
          </a:p>
        </p:txBody>
      </p:sp>
      <p:pic>
        <p:nvPicPr>
          <p:cNvPr id="96260" name="Picture 4">
            <a:extLst>
              <a:ext uri="{FF2B5EF4-FFF2-40B4-BE49-F238E27FC236}">
                <a16:creationId xmlns:a16="http://schemas.microsoft.com/office/drawing/2014/main" id="{5A584D5C-CBF6-4606-ABDA-83E3BEB0F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a:extLst>
              <a:ext uri="{FF2B5EF4-FFF2-40B4-BE49-F238E27FC236}">
                <a16:creationId xmlns:a16="http://schemas.microsoft.com/office/drawing/2014/main" id="{FCBDCE07-00DC-4B7C-9603-C91E9EEF3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4197FA-39EC-4881-A146-2E1294335046}"/>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Cleanroom Approach (Cont1’) </a:t>
            </a:r>
            <a:endParaRPr lang="en-US" altLang="en-US" b="1">
              <a:latin typeface="Times New Roman" panose="02020603050405020304" pitchFamily="18" charset="0"/>
            </a:endParaRPr>
          </a:p>
        </p:txBody>
      </p:sp>
      <p:sp>
        <p:nvSpPr>
          <p:cNvPr id="97283" name="Rectangle 3">
            <a:extLst>
              <a:ext uri="{FF2B5EF4-FFF2-40B4-BE49-F238E27FC236}">
                <a16:creationId xmlns:a16="http://schemas.microsoft.com/office/drawing/2014/main" id="{B54ADCAB-57DD-4612-A937-AFBBE47F167B}"/>
              </a:ext>
            </a:extLst>
          </p:cNvPr>
          <p:cNvSpPr>
            <a:spLocks noGrp="1" noChangeArrowheads="1"/>
          </p:cNvSpPr>
          <p:nvPr>
            <p:ph type="body" idx="4294967295"/>
          </p:nvPr>
        </p:nvSpPr>
        <p:spPr>
          <a:xfrm>
            <a:off x="838200" y="1376363"/>
            <a:ext cx="8305800" cy="5481637"/>
          </a:xfrm>
        </p:spPr>
        <p:txBody>
          <a:bodyPr/>
          <a:lstStyle/>
          <a:p>
            <a:pPr eaLnBrk="1" hangingPunct="1">
              <a:buFontTx/>
              <a:buNone/>
            </a:pPr>
            <a:r>
              <a:rPr lang="en-US" altLang="en-US" i="0">
                <a:latin typeface="Times New Roman" panose="02020603050405020304" pitchFamily="18" charset="0"/>
              </a:rPr>
              <a:t>The first two principles of the </a:t>
            </a:r>
            <a:r>
              <a:rPr lang="en-US" altLang="en-US">
                <a:latin typeface="Times New Roman" panose="02020603050405020304" pitchFamily="18" charset="0"/>
              </a:rPr>
              <a:t>Cleanroom</a:t>
            </a:r>
            <a:r>
              <a:rPr lang="en-US" altLang="en-US" i="0">
                <a:latin typeface="Times New Roman" panose="02020603050405020304" pitchFamily="18" charset="0"/>
              </a:rPr>
              <a:t> process are:</a:t>
            </a:r>
          </a:p>
          <a:p>
            <a:pPr lvl="1" eaLnBrk="1" hangingPunct="1">
              <a:buFont typeface="Times New Roman" panose="02020603050405020304" pitchFamily="18" charset="0"/>
              <a:buChar char="-"/>
            </a:pPr>
            <a:r>
              <a:rPr lang="en-US" altLang="en-US" sz="3200" i="0">
                <a:latin typeface="Times New Roman" panose="02020603050405020304" pitchFamily="18" charset="0"/>
              </a:rPr>
              <a:t>Software development based on </a:t>
            </a:r>
            <a:r>
              <a:rPr lang="en-US" altLang="en-US" sz="3200" b="1">
                <a:latin typeface="Times New Roman" panose="02020603050405020304" pitchFamily="18" charset="0"/>
              </a:rPr>
              <a:t>formal methods</a:t>
            </a:r>
          </a:p>
          <a:p>
            <a:pPr lvl="1" eaLnBrk="1" hangingPunct="1">
              <a:buFont typeface="Times New Roman" panose="02020603050405020304" pitchFamily="18" charset="0"/>
              <a:buChar char="-"/>
            </a:pPr>
            <a:r>
              <a:rPr lang="en-US" altLang="en-US" sz="3200" i="0">
                <a:latin typeface="Times New Roman" panose="02020603050405020304" pitchFamily="18" charset="0"/>
              </a:rPr>
              <a:t>Incremental implementation under </a:t>
            </a:r>
            <a:r>
              <a:rPr lang="en-US" altLang="en-US" sz="3200" b="1">
                <a:latin typeface="Times New Roman" panose="02020603050405020304" pitchFamily="18" charset="0"/>
              </a:rPr>
              <a:t>statistical quality control</a:t>
            </a:r>
            <a:r>
              <a:rPr lang="en-US" altLang="en-US" sz="3200" i="0">
                <a:latin typeface="Times New Roman" panose="02020603050405020304" pitchFamily="18" charset="0"/>
              </a:rPr>
              <a:t>: The quality of each increment is measured against pre-established standards to verify that the development process is proceeding acceptably.</a:t>
            </a:r>
          </a:p>
        </p:txBody>
      </p:sp>
      <p:pic>
        <p:nvPicPr>
          <p:cNvPr id="97284" name="Picture 4">
            <a:extLst>
              <a:ext uri="{FF2B5EF4-FFF2-40B4-BE49-F238E27FC236}">
                <a16:creationId xmlns:a16="http://schemas.microsoft.com/office/drawing/2014/main" id="{12228DA4-7B29-4280-B763-53B0785F1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a:extLst>
              <a:ext uri="{FF2B5EF4-FFF2-40B4-BE49-F238E27FC236}">
                <a16:creationId xmlns:a16="http://schemas.microsoft.com/office/drawing/2014/main" id="{830D6D27-B15C-485A-A829-D67900269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BE58FA1E-3520-4A01-A6B8-00A255938831}"/>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Cleanroom Approach (Cont’2) </a:t>
            </a:r>
            <a:endParaRPr lang="en-US" altLang="en-US" b="1">
              <a:latin typeface="Times New Roman" panose="02020603050405020304" pitchFamily="18" charset="0"/>
            </a:endParaRPr>
          </a:p>
        </p:txBody>
      </p:sp>
      <p:sp>
        <p:nvSpPr>
          <p:cNvPr id="98307" name="Rectangle 3">
            <a:extLst>
              <a:ext uri="{FF2B5EF4-FFF2-40B4-BE49-F238E27FC236}">
                <a16:creationId xmlns:a16="http://schemas.microsoft.com/office/drawing/2014/main" id="{FA9AAB6F-1F73-4583-8F0F-CE2E8029597C}"/>
              </a:ext>
            </a:extLst>
          </p:cNvPr>
          <p:cNvSpPr>
            <a:spLocks noGrp="1" noChangeArrowheads="1"/>
          </p:cNvSpPr>
          <p:nvPr>
            <p:ph type="body" idx="4294967295"/>
          </p:nvPr>
        </p:nvSpPr>
        <p:spPr>
          <a:xfrm>
            <a:off x="838200" y="1376363"/>
            <a:ext cx="8305800" cy="5481637"/>
          </a:xfrm>
        </p:spPr>
        <p:txBody>
          <a:bodyPr/>
          <a:lstStyle/>
          <a:p>
            <a:pPr eaLnBrk="1" hangingPunct="1">
              <a:buFontTx/>
              <a:buNone/>
            </a:pPr>
            <a:r>
              <a:rPr lang="en-US" altLang="en-US" i="0">
                <a:latin typeface="Times New Roman" panose="02020603050405020304" pitchFamily="18" charset="0"/>
              </a:rPr>
              <a:t>The third principle of the </a:t>
            </a:r>
            <a:r>
              <a:rPr lang="en-US" altLang="en-US">
                <a:latin typeface="Times New Roman" panose="02020603050405020304" pitchFamily="18" charset="0"/>
              </a:rPr>
              <a:t>Cleanroom</a:t>
            </a:r>
            <a:r>
              <a:rPr lang="en-US" altLang="en-US" i="0">
                <a:latin typeface="Times New Roman" panose="02020603050405020304" pitchFamily="18" charset="0"/>
              </a:rPr>
              <a:t> process is:</a:t>
            </a:r>
          </a:p>
          <a:p>
            <a:pPr lvl="1" eaLnBrk="1" hangingPunct="1">
              <a:buFont typeface="Times New Roman" panose="02020603050405020304" pitchFamily="18" charset="0"/>
              <a:buChar char="-"/>
            </a:pPr>
            <a:r>
              <a:rPr lang="en-US" altLang="en-US" sz="3200" b="1">
                <a:latin typeface="Times New Roman" panose="02020603050405020304" pitchFamily="18" charset="0"/>
              </a:rPr>
              <a:t>Statistically sound testing</a:t>
            </a:r>
            <a:r>
              <a:rPr lang="en-US" altLang="en-US" sz="3200" i="0">
                <a:latin typeface="Times New Roman" panose="02020603050405020304" pitchFamily="18" charset="0"/>
              </a:rPr>
              <a:t>: Based on the formal specification, a representative subset of software input/output trajectories is selected and tested. This sample is then statistically analyzed to produce an estimate of the reliability of the software, and a level of confidence in that estimate.</a:t>
            </a:r>
          </a:p>
        </p:txBody>
      </p:sp>
      <p:pic>
        <p:nvPicPr>
          <p:cNvPr id="98308" name="Picture 4">
            <a:extLst>
              <a:ext uri="{FF2B5EF4-FFF2-40B4-BE49-F238E27FC236}">
                <a16:creationId xmlns:a16="http://schemas.microsoft.com/office/drawing/2014/main" id="{61257321-D6DB-4B8F-B571-7A09F98A0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a:extLst>
              <a:ext uri="{FF2B5EF4-FFF2-40B4-BE49-F238E27FC236}">
                <a16:creationId xmlns:a16="http://schemas.microsoft.com/office/drawing/2014/main" id="{695CE134-CFBA-4B57-954D-CCFEBDCF1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BE51216-4FF3-4172-B528-F59A9A56429A}"/>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Software Engineering Assessment   </a:t>
            </a:r>
            <a:endParaRPr lang="en-US" altLang="en-US" b="1">
              <a:latin typeface="Times New Roman" panose="02020603050405020304" pitchFamily="18" charset="0"/>
            </a:endParaRPr>
          </a:p>
        </p:txBody>
      </p:sp>
      <p:sp>
        <p:nvSpPr>
          <p:cNvPr id="99331" name="Rectangle 3">
            <a:extLst>
              <a:ext uri="{FF2B5EF4-FFF2-40B4-BE49-F238E27FC236}">
                <a16:creationId xmlns:a16="http://schemas.microsoft.com/office/drawing/2014/main" id="{E5C8177D-D567-4BA1-87E6-32CC6A37D072}"/>
              </a:ext>
            </a:extLst>
          </p:cNvPr>
          <p:cNvSpPr>
            <a:spLocks noGrp="1" noChangeArrowheads="1"/>
          </p:cNvSpPr>
          <p:nvPr>
            <p:ph type="body" idx="4294967295"/>
          </p:nvPr>
        </p:nvSpPr>
        <p:spPr>
          <a:xfrm>
            <a:off x="576263" y="1449388"/>
            <a:ext cx="8305800" cy="2484437"/>
          </a:xfrm>
        </p:spPr>
        <p:txBody>
          <a:bodyPr/>
          <a:lstStyle/>
          <a:p>
            <a:pPr eaLnBrk="1" hangingPunct="1">
              <a:spcBef>
                <a:spcPct val="0"/>
              </a:spcBef>
              <a:buFontTx/>
              <a:buNone/>
            </a:pPr>
            <a:r>
              <a:rPr lang="en-GB" altLang="en-US" sz="2800" b="1" i="0">
                <a:latin typeface="Times New Roman" panose="02020603050405020304" pitchFamily="18" charset="0"/>
              </a:rPr>
              <a:t>“You can’t control what you can’t measure.”</a:t>
            </a:r>
          </a:p>
          <a:p>
            <a:pPr eaLnBrk="1" hangingPunct="1">
              <a:spcBef>
                <a:spcPct val="0"/>
              </a:spcBef>
              <a:buFontTx/>
              <a:buNone/>
            </a:pPr>
            <a:r>
              <a:rPr lang="en-GB" altLang="en-US" sz="2800" i="0">
                <a:latin typeface="Times New Roman" panose="02020603050405020304" pitchFamily="18" charset="0"/>
              </a:rPr>
              <a:t>Tom De Marco: “Controlling Software Projects”</a:t>
            </a:r>
          </a:p>
          <a:p>
            <a:pPr eaLnBrk="1" hangingPunct="1">
              <a:spcBef>
                <a:spcPct val="0"/>
              </a:spcBef>
              <a:buFontTx/>
              <a:buNone/>
            </a:pPr>
            <a:endParaRPr lang="en-GB" altLang="en-US" sz="2800" i="0">
              <a:latin typeface="Times New Roman" panose="02020603050405020304" pitchFamily="18" charset="0"/>
            </a:endParaRPr>
          </a:p>
          <a:p>
            <a:pPr eaLnBrk="1" hangingPunct="1">
              <a:spcBef>
                <a:spcPct val="0"/>
              </a:spcBef>
              <a:buFontTx/>
              <a:buNone/>
            </a:pPr>
            <a:r>
              <a:rPr lang="en-US" altLang="en-US" sz="2800" b="1" i="0">
                <a:latin typeface="Times New Roman" panose="02020603050405020304" pitchFamily="18" charset="0"/>
              </a:rPr>
              <a:t>“If You Can't Measure It, You Can't Manage It”</a:t>
            </a:r>
          </a:p>
          <a:p>
            <a:pPr eaLnBrk="1" hangingPunct="1">
              <a:spcBef>
                <a:spcPct val="0"/>
              </a:spcBef>
              <a:buFontTx/>
              <a:buNone/>
            </a:pPr>
            <a:r>
              <a:rPr lang="en-GB" altLang="en-US" sz="2800" i="0">
                <a:latin typeface="Times New Roman" panose="02020603050405020304" pitchFamily="18" charset="0"/>
              </a:rPr>
              <a:t>Peter Drucker !</a:t>
            </a:r>
            <a:endParaRPr lang="en-US" altLang="en-US" sz="2800" i="0">
              <a:latin typeface="Times New Roman" panose="02020603050405020304" pitchFamily="18" charset="0"/>
            </a:endParaRPr>
          </a:p>
        </p:txBody>
      </p:sp>
      <p:pic>
        <p:nvPicPr>
          <p:cNvPr id="99332" name="Picture 4">
            <a:extLst>
              <a:ext uri="{FF2B5EF4-FFF2-40B4-BE49-F238E27FC236}">
                <a16:creationId xmlns:a16="http://schemas.microsoft.com/office/drawing/2014/main" id="{A228FC60-BA2D-4407-B951-07ED0F2BE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a:extLst>
              <a:ext uri="{FF2B5EF4-FFF2-40B4-BE49-F238E27FC236}">
                <a16:creationId xmlns:a16="http://schemas.microsoft.com/office/drawing/2014/main" id="{3D9228FF-86FB-41F5-B2BC-F931F77D3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8">
            <a:extLst>
              <a:ext uri="{FF2B5EF4-FFF2-40B4-BE49-F238E27FC236}">
                <a16:creationId xmlns:a16="http://schemas.microsoft.com/office/drawing/2014/main" id="{D4C1D298-7ABF-4947-ABED-9A0FC62FF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76700"/>
            <a:ext cx="82804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1415FEB8-DBC4-44F1-8362-6BDD938028F4}"/>
              </a:ext>
            </a:extLst>
          </p:cNvPr>
          <p:cNvSpPr>
            <a:spLocks noGrp="1" noChangeArrowheads="1"/>
          </p:cNvSpPr>
          <p:nvPr>
            <p:ph type="ctrTitle" idx="4294967295"/>
          </p:nvPr>
        </p:nvSpPr>
        <p:spPr>
          <a:xfrm>
            <a:off x="684213" y="0"/>
            <a:ext cx="7772400" cy="1052513"/>
          </a:xfrm>
        </p:spPr>
        <p:txBody>
          <a:bodyPr/>
          <a:lstStyle/>
          <a:p>
            <a:pPr eaLnBrk="1" hangingPunct="1"/>
            <a:r>
              <a:rPr lang="en-US" altLang="en-US" sz="2500" b="1"/>
              <a:t>Process for predicting reliability Figures of Merit early in development</a:t>
            </a:r>
            <a:endParaRPr lang="en-US" altLang="en-US" sz="2500"/>
          </a:p>
        </p:txBody>
      </p:sp>
      <p:sp>
        <p:nvSpPr>
          <p:cNvPr id="100355" name="Subtitle 2">
            <a:extLst>
              <a:ext uri="{FF2B5EF4-FFF2-40B4-BE49-F238E27FC236}">
                <a16:creationId xmlns:a16="http://schemas.microsoft.com/office/drawing/2014/main" id="{993DCBFF-3DB4-48F8-8F04-AE6E9B641581}"/>
              </a:ext>
            </a:extLst>
          </p:cNvPr>
          <p:cNvSpPr>
            <a:spLocks noGrp="1" noChangeArrowheads="1"/>
          </p:cNvSpPr>
          <p:nvPr>
            <p:ph type="subTitle" idx="4294967295"/>
          </p:nvPr>
        </p:nvSpPr>
        <p:spPr>
          <a:xfrm>
            <a:off x="1016000" y="3609975"/>
            <a:ext cx="7112000" cy="2184400"/>
          </a:xfrm>
        </p:spPr>
        <p:txBody>
          <a:bodyPr/>
          <a:lstStyle/>
          <a:p>
            <a:pPr marL="0" indent="0" algn="ctr" eaLnBrk="1" hangingPunct="1">
              <a:buFontTx/>
              <a:buNone/>
            </a:pPr>
            <a:endParaRPr lang="ro-RO" altLang="en-US">
              <a:solidFill>
                <a:srgbClr val="898989"/>
              </a:solidFill>
            </a:endParaRPr>
          </a:p>
        </p:txBody>
      </p:sp>
      <p:pic>
        <p:nvPicPr>
          <p:cNvPr id="100356" name="Picture 4">
            <a:extLst>
              <a:ext uri="{FF2B5EF4-FFF2-40B4-BE49-F238E27FC236}">
                <a16:creationId xmlns:a16="http://schemas.microsoft.com/office/drawing/2014/main" id="{A9D21DC3-2B2B-4734-A943-EB7BC3A83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a:extLst>
              <a:ext uri="{FF2B5EF4-FFF2-40B4-BE49-F238E27FC236}">
                <a16:creationId xmlns:a16="http://schemas.microsoft.com/office/drawing/2014/main" id="{1F5F2A2B-C248-4830-85F8-572B153D1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2">
            <a:extLst>
              <a:ext uri="{FF2B5EF4-FFF2-40B4-BE49-F238E27FC236}">
                <a16:creationId xmlns:a16="http://schemas.microsoft.com/office/drawing/2014/main" id="{CD861028-19D8-4AA3-895C-F70678325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66" r="7298"/>
          <a:stretch>
            <a:fillRect/>
          </a:stretch>
        </p:blipFill>
        <p:spPr bwMode="auto">
          <a:xfrm>
            <a:off x="684213" y="1268413"/>
            <a:ext cx="8101012"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6">
            <a:extLst>
              <a:ext uri="{FF2B5EF4-FFF2-40B4-BE49-F238E27FC236}">
                <a16:creationId xmlns:a16="http://schemas.microsoft.com/office/drawing/2014/main" id="{2233AB15-E7E0-45D9-8039-D0D638BFFDC3}"/>
              </a:ext>
            </a:extLst>
          </p:cNvPr>
          <p:cNvSpPr>
            <a:spLocks noChangeArrowheads="1"/>
          </p:cNvSpPr>
          <p:nvPr/>
        </p:nvSpPr>
        <p:spPr bwMode="auto">
          <a:xfrm>
            <a:off x="5435600"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eaLnBrk="1" hangingPunct="1">
              <a:spcBef>
                <a:spcPct val="0"/>
              </a:spcBef>
              <a:buFontTx/>
              <a:buNone/>
            </a:pPr>
            <a:r>
              <a:rPr lang="en-US" altLang="en-US" sz="1200" b="0" i="0">
                <a:cs typeface="Arial" panose="020B0604020202020204" pitchFamily="34" charset="0"/>
              </a:rPr>
              <a:t>Source: IEEE Recommended Practice on Software Reliability, </a:t>
            </a:r>
            <a:r>
              <a:rPr lang="en-US" altLang="en-US" sz="1200" b="0">
                <a:cs typeface="Arial" panose="020B0604020202020204" pitchFamily="34" charset="0"/>
              </a:rPr>
              <a:t>IEEE Std 1633™-2016</a:t>
            </a:r>
            <a:endParaRPr lang="en-US" altLang="en-US" sz="1200" b="0" i="0">
              <a:cs typeface="Arial" panose="020B0604020202020204" pitchFamily="34" charset="0"/>
            </a:endParaRP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8">
            <a:extLst>
              <a:ext uri="{FF2B5EF4-FFF2-40B4-BE49-F238E27FC236}">
                <a16:creationId xmlns:a16="http://schemas.microsoft.com/office/drawing/2014/main" id="{370F668E-23A1-4215-BF32-A0E926E70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125538"/>
            <a:ext cx="41783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2">
            <a:extLst>
              <a:ext uri="{FF2B5EF4-FFF2-40B4-BE49-F238E27FC236}">
                <a16:creationId xmlns:a16="http://schemas.microsoft.com/office/drawing/2014/main" id="{E24FB464-D495-41F6-AA79-D0DA9ABD8E2C}"/>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Software Reliability Engineering </a:t>
            </a:r>
            <a:endParaRPr lang="en-US" altLang="en-US" b="1">
              <a:latin typeface="Times New Roman" panose="02020603050405020304" pitchFamily="18" charset="0"/>
            </a:endParaRPr>
          </a:p>
        </p:txBody>
      </p:sp>
      <p:sp>
        <p:nvSpPr>
          <p:cNvPr id="101380" name="Rectangle 3">
            <a:extLst>
              <a:ext uri="{FF2B5EF4-FFF2-40B4-BE49-F238E27FC236}">
                <a16:creationId xmlns:a16="http://schemas.microsoft.com/office/drawing/2014/main" id="{175BB56E-7714-4826-9B8A-A956D773A953}"/>
              </a:ext>
            </a:extLst>
          </p:cNvPr>
          <p:cNvSpPr>
            <a:spLocks noGrp="1" noChangeArrowheads="1"/>
          </p:cNvSpPr>
          <p:nvPr>
            <p:ph type="body" idx="1"/>
          </p:nvPr>
        </p:nvSpPr>
        <p:spPr>
          <a:xfrm>
            <a:off x="5256213" y="1376363"/>
            <a:ext cx="3384550" cy="5029200"/>
          </a:xfrm>
        </p:spPr>
        <p:txBody>
          <a:bodyPr/>
          <a:lstStyle/>
          <a:p>
            <a:pPr>
              <a:lnSpc>
                <a:spcPct val="80000"/>
              </a:lnSpc>
            </a:pPr>
            <a:r>
              <a:rPr lang="en-US" altLang="en-US" sz="2400" i="0">
                <a:latin typeface="Times New Roman" panose="02020603050405020304" pitchFamily="18" charset="0"/>
              </a:rPr>
              <a:t>A </a:t>
            </a:r>
            <a:r>
              <a:rPr lang="en-US" altLang="en-US" sz="2400">
                <a:latin typeface="Times New Roman" panose="02020603050405020304" pitchFamily="18" charset="0"/>
              </a:rPr>
              <a:t>reliability objective</a:t>
            </a:r>
            <a:r>
              <a:rPr lang="en-US" altLang="en-US" sz="2400" i="0">
                <a:latin typeface="Times New Roman" panose="02020603050405020304" pitchFamily="18" charset="0"/>
              </a:rPr>
              <a:t> is the  specification of the </a:t>
            </a:r>
            <a:r>
              <a:rPr lang="en-US" altLang="en-US" sz="2400">
                <a:latin typeface="Times New Roman" panose="02020603050405020304" pitchFamily="18" charset="0"/>
              </a:rPr>
              <a:t>reliability goal</a:t>
            </a:r>
            <a:r>
              <a:rPr lang="en-US" altLang="en-US" sz="2400" i="0">
                <a:latin typeface="Times New Roman" panose="02020603050405020304" pitchFamily="18" charset="0"/>
              </a:rPr>
              <a:t>  of a product from the customer viewpoint.</a:t>
            </a:r>
          </a:p>
          <a:p>
            <a:pPr>
              <a:lnSpc>
                <a:spcPct val="80000"/>
              </a:lnSpc>
            </a:pPr>
            <a:r>
              <a:rPr lang="en-US" altLang="en-US" sz="2400" i="0">
                <a:latin typeface="Times New Roman" panose="02020603050405020304" pitchFamily="18" charset="0"/>
              </a:rPr>
              <a:t>The </a:t>
            </a:r>
            <a:r>
              <a:rPr lang="en-US" altLang="en-US" sz="2400">
                <a:latin typeface="Times New Roman" panose="02020603050405020304" pitchFamily="18" charset="0"/>
              </a:rPr>
              <a:t>operational profile</a:t>
            </a:r>
            <a:r>
              <a:rPr lang="en-US" altLang="en-US" sz="2400" i="0">
                <a:latin typeface="Times New Roman" panose="02020603050405020304" pitchFamily="18" charset="0"/>
              </a:rPr>
              <a:t> is a set of disjoint alternatives of  system operational scenarios and their associated probabilities of occurrence.  </a:t>
            </a:r>
          </a:p>
          <a:p>
            <a:pPr>
              <a:lnSpc>
                <a:spcPct val="80000"/>
              </a:lnSpc>
            </a:pPr>
            <a:r>
              <a:rPr lang="en-US" altLang="en-US" sz="2400">
                <a:latin typeface="Times New Roman" panose="02020603050405020304" pitchFamily="18" charset="0"/>
              </a:rPr>
              <a:t>Reliability modeling</a:t>
            </a:r>
            <a:r>
              <a:rPr lang="en-US" altLang="en-US" sz="2400" i="0">
                <a:latin typeface="Times New Roman" panose="02020603050405020304" pitchFamily="18" charset="0"/>
              </a:rPr>
              <a:t>  is an essential element of the </a:t>
            </a:r>
            <a:r>
              <a:rPr lang="en-US" altLang="en-US" sz="2400">
                <a:latin typeface="Times New Roman" panose="02020603050405020304" pitchFamily="18" charset="0"/>
              </a:rPr>
              <a:t>reliability estimation process</a:t>
            </a:r>
            <a:r>
              <a:rPr lang="en-US" altLang="en-US" sz="2400" i="0">
                <a:latin typeface="Times New Roman" panose="02020603050405020304" pitchFamily="18" charset="0"/>
              </a:rPr>
              <a:t>.</a:t>
            </a:r>
          </a:p>
        </p:txBody>
      </p:sp>
      <p:pic>
        <p:nvPicPr>
          <p:cNvPr id="101381" name="Picture 4">
            <a:extLst>
              <a:ext uri="{FF2B5EF4-FFF2-40B4-BE49-F238E27FC236}">
                <a16:creationId xmlns:a16="http://schemas.microsoft.com/office/drawing/2014/main" id="{FCBBEF56-D52E-47F9-9014-E0A81838A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5">
            <a:extLst>
              <a:ext uri="{FF2B5EF4-FFF2-40B4-BE49-F238E27FC236}">
                <a16:creationId xmlns:a16="http://schemas.microsoft.com/office/drawing/2014/main" id="{60D50B5A-3828-4767-8B5A-7174B0E1A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345B8CD-11A0-4316-B659-3C5BE1D1B4D3}"/>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Developing an operational profile  </a:t>
            </a:r>
            <a:endParaRPr lang="en-US" altLang="en-US" b="1">
              <a:latin typeface="Times New Roman" panose="02020603050405020304" pitchFamily="18" charset="0"/>
            </a:endParaRPr>
          </a:p>
        </p:txBody>
      </p:sp>
      <p:sp>
        <p:nvSpPr>
          <p:cNvPr id="102403" name="Rectangle 3">
            <a:extLst>
              <a:ext uri="{FF2B5EF4-FFF2-40B4-BE49-F238E27FC236}">
                <a16:creationId xmlns:a16="http://schemas.microsoft.com/office/drawing/2014/main" id="{D8211E91-FD0A-4FD8-940E-6D887DC59F28}"/>
              </a:ext>
            </a:extLst>
          </p:cNvPr>
          <p:cNvSpPr>
            <a:spLocks noGrp="1" noChangeArrowheads="1"/>
          </p:cNvSpPr>
          <p:nvPr>
            <p:ph type="body" idx="1"/>
          </p:nvPr>
        </p:nvSpPr>
        <p:spPr>
          <a:xfrm>
            <a:off x="576263" y="2528888"/>
            <a:ext cx="4645025" cy="3816350"/>
          </a:xfrm>
        </p:spPr>
        <p:txBody>
          <a:bodyPr/>
          <a:lstStyle/>
          <a:p>
            <a:pPr marL="609600" indent="-609600" eaLnBrk="1" hangingPunct="1">
              <a:lnSpc>
                <a:spcPct val="90000"/>
              </a:lnSpc>
              <a:spcBef>
                <a:spcPct val="0"/>
              </a:spcBef>
              <a:buFontTx/>
              <a:buNone/>
            </a:pPr>
            <a:endParaRPr lang="en-US" altLang="en-US" sz="2400" i="0">
              <a:latin typeface="Times New Roman" panose="02020603050405020304" pitchFamily="18" charset="0"/>
            </a:endParaRPr>
          </a:p>
          <a:p>
            <a:pPr marL="990600" lvl="1" indent="-533400" eaLnBrk="1" hangingPunct="1">
              <a:spcBef>
                <a:spcPct val="0"/>
              </a:spcBef>
              <a:buFontTx/>
              <a:buAutoNum type="arabicPeriod"/>
            </a:pPr>
            <a:r>
              <a:rPr lang="en-US" altLang="en-US" sz="2400" i="0">
                <a:latin typeface="Times New Roman" panose="02020603050405020304" pitchFamily="18" charset="0"/>
              </a:rPr>
              <a:t>Find the </a:t>
            </a:r>
            <a:r>
              <a:rPr lang="en-US" altLang="en-US" sz="2400" b="1" i="0">
                <a:latin typeface="Times New Roman" panose="02020603050405020304" pitchFamily="18" charset="0"/>
              </a:rPr>
              <a:t>customer profile</a:t>
            </a:r>
          </a:p>
          <a:p>
            <a:pPr marL="990600" lvl="1" indent="-533400" eaLnBrk="1" hangingPunct="1">
              <a:spcBef>
                <a:spcPct val="0"/>
              </a:spcBef>
              <a:buFontTx/>
              <a:buAutoNum type="arabicPeriod"/>
            </a:pPr>
            <a:r>
              <a:rPr lang="en-US" altLang="en-US" sz="2400" i="0">
                <a:latin typeface="Times New Roman" panose="02020603050405020304" pitchFamily="18" charset="0"/>
              </a:rPr>
              <a:t>Establish the </a:t>
            </a:r>
            <a:r>
              <a:rPr lang="en-US" altLang="en-US" sz="2400" b="1" i="0">
                <a:latin typeface="Times New Roman" panose="02020603050405020304" pitchFamily="18" charset="0"/>
              </a:rPr>
              <a:t>user profile</a:t>
            </a:r>
          </a:p>
          <a:p>
            <a:pPr marL="990600" lvl="1" indent="-533400" eaLnBrk="1" hangingPunct="1">
              <a:spcBef>
                <a:spcPct val="0"/>
              </a:spcBef>
              <a:buFontTx/>
              <a:buAutoNum type="arabicPeriod"/>
            </a:pPr>
            <a:r>
              <a:rPr lang="en-US" altLang="en-US" sz="2400" i="0">
                <a:latin typeface="Times New Roman" panose="02020603050405020304" pitchFamily="18" charset="0"/>
              </a:rPr>
              <a:t>Define the </a:t>
            </a:r>
            <a:r>
              <a:rPr lang="en-US" altLang="en-US" sz="2400" b="1" i="0">
                <a:latin typeface="Times New Roman" panose="02020603050405020304" pitchFamily="18" charset="0"/>
              </a:rPr>
              <a:t>system-mode profile</a:t>
            </a:r>
          </a:p>
          <a:p>
            <a:pPr marL="990600" lvl="1" indent="-533400" eaLnBrk="1" hangingPunct="1">
              <a:spcBef>
                <a:spcPct val="0"/>
              </a:spcBef>
              <a:buFontTx/>
              <a:buAutoNum type="arabicPeriod"/>
            </a:pPr>
            <a:r>
              <a:rPr lang="en-US" altLang="en-US" sz="2400" i="0">
                <a:latin typeface="Times New Roman" panose="02020603050405020304" pitchFamily="18" charset="0"/>
              </a:rPr>
              <a:t>Determine the </a:t>
            </a:r>
            <a:r>
              <a:rPr lang="en-US" altLang="en-US" sz="2400" b="1" i="0">
                <a:latin typeface="Times New Roman" panose="02020603050405020304" pitchFamily="18" charset="0"/>
              </a:rPr>
              <a:t>functional profile</a:t>
            </a:r>
          </a:p>
          <a:p>
            <a:pPr marL="990600" lvl="1" indent="-533400" eaLnBrk="1" hangingPunct="1">
              <a:spcBef>
                <a:spcPct val="0"/>
              </a:spcBef>
              <a:buFontTx/>
              <a:buAutoNum type="arabicPeriod"/>
            </a:pPr>
            <a:r>
              <a:rPr lang="en-US" altLang="en-US" sz="2400" i="0">
                <a:latin typeface="Times New Roman" panose="02020603050405020304" pitchFamily="18" charset="0"/>
              </a:rPr>
              <a:t>Determine the </a:t>
            </a:r>
            <a:r>
              <a:rPr lang="en-US" altLang="en-US" sz="2400" b="1" i="0">
                <a:latin typeface="Times New Roman" panose="02020603050405020304" pitchFamily="18" charset="0"/>
              </a:rPr>
              <a:t>operational profile</a:t>
            </a:r>
            <a:r>
              <a:rPr lang="en-US" altLang="en-US" sz="2400" i="0">
                <a:latin typeface="Times New Roman" panose="02020603050405020304" pitchFamily="18" charset="0"/>
              </a:rPr>
              <a:t> itself </a:t>
            </a:r>
          </a:p>
        </p:txBody>
      </p:sp>
      <p:pic>
        <p:nvPicPr>
          <p:cNvPr id="102404" name="Picture 4">
            <a:extLst>
              <a:ext uri="{FF2B5EF4-FFF2-40B4-BE49-F238E27FC236}">
                <a16:creationId xmlns:a16="http://schemas.microsoft.com/office/drawing/2014/main" id="{824489E0-3E20-4516-BEF7-FE7A91E84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a:extLst>
              <a:ext uri="{FF2B5EF4-FFF2-40B4-BE49-F238E27FC236}">
                <a16:creationId xmlns:a16="http://schemas.microsoft.com/office/drawing/2014/main" id="{7DC81127-B912-4416-99DF-62D1C5AE2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8">
            <a:extLst>
              <a:ext uri="{FF2B5EF4-FFF2-40B4-BE49-F238E27FC236}">
                <a16:creationId xmlns:a16="http://schemas.microsoft.com/office/drawing/2014/main" id="{67718B08-8160-45A3-834E-836A0EB2C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2349500"/>
            <a:ext cx="4176712"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9">
            <a:extLst>
              <a:ext uri="{FF2B5EF4-FFF2-40B4-BE49-F238E27FC236}">
                <a16:creationId xmlns:a16="http://schemas.microsoft.com/office/drawing/2014/main" id="{8EEFFD7C-AD40-4FCF-8C7D-364F8EF67A9B}"/>
              </a:ext>
            </a:extLst>
          </p:cNvPr>
          <p:cNvSpPr txBox="1">
            <a:spLocks noChangeArrowheads="1"/>
          </p:cNvSpPr>
          <p:nvPr/>
        </p:nvSpPr>
        <p:spPr bwMode="auto">
          <a:xfrm>
            <a:off x="684213" y="1304925"/>
            <a:ext cx="820896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US" altLang="en-US" sz="2800" i="0"/>
              <a:t>Developing an operational profile for a system involves one or more of the following five steps:</a:t>
            </a:r>
          </a:p>
        </p:txBody>
      </p:sp>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338FCFC-A304-4DBF-9E56-982A79952AAD}"/>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Operational profile generation</a:t>
            </a:r>
            <a:endParaRPr lang="en-US" altLang="en-US" b="1">
              <a:latin typeface="Times New Roman" panose="02020603050405020304" pitchFamily="18" charset="0"/>
            </a:endParaRPr>
          </a:p>
        </p:txBody>
      </p:sp>
      <p:sp>
        <p:nvSpPr>
          <p:cNvPr id="103427" name="Rectangle 3">
            <a:extLst>
              <a:ext uri="{FF2B5EF4-FFF2-40B4-BE49-F238E27FC236}">
                <a16:creationId xmlns:a16="http://schemas.microsoft.com/office/drawing/2014/main" id="{B7D0E7E2-CAE7-43B9-B094-BBA088B78AA4}"/>
              </a:ext>
            </a:extLst>
          </p:cNvPr>
          <p:cNvSpPr>
            <a:spLocks noGrp="1" noChangeArrowheads="1"/>
          </p:cNvSpPr>
          <p:nvPr>
            <p:ph type="body" idx="4294967295"/>
          </p:nvPr>
        </p:nvSpPr>
        <p:spPr>
          <a:xfrm>
            <a:off x="838200" y="1371600"/>
            <a:ext cx="8305800" cy="5029200"/>
          </a:xfrm>
        </p:spPr>
        <p:txBody>
          <a:bodyPr/>
          <a:lstStyle/>
          <a:p>
            <a:pPr eaLnBrk="1" hangingPunct="1"/>
            <a:r>
              <a:rPr lang="en-GB" altLang="en-US" i="0">
                <a:latin typeface="Times New Roman" panose="02020603050405020304" pitchFamily="18" charset="0"/>
              </a:rPr>
              <a:t>Should be generated automatically whenever possible.</a:t>
            </a:r>
          </a:p>
          <a:p>
            <a:pPr eaLnBrk="1" hangingPunct="1"/>
            <a:r>
              <a:rPr lang="en-GB" altLang="en-US" i="0">
                <a:latin typeface="Times New Roman" panose="02020603050405020304" pitchFamily="18" charset="0"/>
              </a:rPr>
              <a:t>Automatic profile generation is difficult for interactive systems.</a:t>
            </a:r>
          </a:p>
          <a:p>
            <a:pPr eaLnBrk="1" hangingPunct="1"/>
            <a:r>
              <a:rPr lang="en-GB" altLang="en-US" i="0">
                <a:latin typeface="Times New Roman" panose="02020603050405020304" pitchFamily="18" charset="0"/>
              </a:rPr>
              <a:t>May be straightforward for ‘normal’ input but it is difficult to predict ‘unlikely’ inputs and to create test data for them.</a:t>
            </a:r>
            <a:endParaRPr lang="en-US" altLang="en-US" i="0">
              <a:latin typeface="Times New Roman" panose="02020603050405020304" pitchFamily="18" charset="0"/>
            </a:endParaRPr>
          </a:p>
        </p:txBody>
      </p:sp>
      <p:pic>
        <p:nvPicPr>
          <p:cNvPr id="103428" name="Picture 4">
            <a:extLst>
              <a:ext uri="{FF2B5EF4-FFF2-40B4-BE49-F238E27FC236}">
                <a16:creationId xmlns:a16="http://schemas.microsoft.com/office/drawing/2014/main" id="{6B66341C-110D-4279-A48B-E496D2F7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a:extLst>
              <a:ext uri="{FF2B5EF4-FFF2-40B4-BE49-F238E27FC236}">
                <a16:creationId xmlns:a16="http://schemas.microsoft.com/office/drawing/2014/main" id="{3ED7ADEF-6C67-440D-B247-414F21DC4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a:extLst>
              <a:ext uri="{FF2B5EF4-FFF2-40B4-BE49-F238E27FC236}">
                <a16:creationId xmlns:a16="http://schemas.microsoft.com/office/drawing/2014/main" id="{971C2E53-8946-4184-9AFA-1F7E565D104D}"/>
              </a:ext>
            </a:extLst>
          </p:cNvPr>
          <p:cNvSpPr>
            <a:spLocks noGrp="1" noChangeArrowheads="1"/>
          </p:cNvSpPr>
          <p:nvPr>
            <p:ph type="title"/>
          </p:nvPr>
        </p:nvSpPr>
        <p:spPr/>
        <p:txBody>
          <a:bodyPr/>
          <a:lstStyle/>
          <a:p>
            <a:endParaRPr lang="ro-RO" altLang="en-US"/>
          </a:p>
        </p:txBody>
      </p:sp>
      <p:graphicFrame>
        <p:nvGraphicFramePr>
          <p:cNvPr id="104451" name="Object 4">
            <a:extLst>
              <a:ext uri="{FF2B5EF4-FFF2-40B4-BE49-F238E27FC236}">
                <a16:creationId xmlns:a16="http://schemas.microsoft.com/office/drawing/2014/main" id="{C565F378-ED83-4073-BA63-3FF0F989C55F}"/>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4458"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09E779A4-8F3E-4D28-A2CD-A6AC5D1EF2B6}"/>
              </a:ext>
            </a:extLst>
          </p:cNvPr>
          <p:cNvSpPr>
            <a:spLocks noGrp="1" noChangeArrowheads="1"/>
          </p:cNvSpPr>
          <p:nvPr>
            <p:ph type="ctrTitle" idx="4294967295"/>
          </p:nvPr>
        </p:nvSpPr>
        <p:spPr>
          <a:xfrm>
            <a:off x="684213" y="260350"/>
            <a:ext cx="7632700" cy="936625"/>
          </a:xfrm>
        </p:spPr>
        <p:txBody>
          <a:bodyPr/>
          <a:lstStyle/>
          <a:p>
            <a:pPr eaLnBrk="1" hangingPunct="1"/>
            <a:r>
              <a:rPr lang="en-US" altLang="en-US" sz="2500" b="1"/>
              <a:t>Predict software reliability during development</a:t>
            </a:r>
            <a:endParaRPr lang="en-US" altLang="en-US" sz="2500"/>
          </a:p>
        </p:txBody>
      </p:sp>
      <p:sp>
        <p:nvSpPr>
          <p:cNvPr id="105475" name="Subtitle 2">
            <a:extLst>
              <a:ext uri="{FF2B5EF4-FFF2-40B4-BE49-F238E27FC236}">
                <a16:creationId xmlns:a16="http://schemas.microsoft.com/office/drawing/2014/main" id="{0694724E-FB73-41BE-97E3-730B4A14BF4B}"/>
              </a:ext>
            </a:extLst>
          </p:cNvPr>
          <p:cNvSpPr>
            <a:spLocks noGrp="1" noChangeArrowheads="1"/>
          </p:cNvSpPr>
          <p:nvPr>
            <p:ph type="subTitle" idx="4294967295"/>
          </p:nvPr>
        </p:nvSpPr>
        <p:spPr>
          <a:xfrm>
            <a:off x="1016000" y="3609975"/>
            <a:ext cx="7112000" cy="2184400"/>
          </a:xfrm>
        </p:spPr>
        <p:txBody>
          <a:bodyPr/>
          <a:lstStyle/>
          <a:p>
            <a:pPr marL="0" indent="0" algn="ctr" eaLnBrk="1" hangingPunct="1">
              <a:buFontTx/>
              <a:buNone/>
            </a:pPr>
            <a:endParaRPr lang="ro-RO" altLang="en-US">
              <a:solidFill>
                <a:srgbClr val="898989"/>
              </a:solidFill>
            </a:endParaRPr>
          </a:p>
        </p:txBody>
      </p:sp>
      <p:pic>
        <p:nvPicPr>
          <p:cNvPr id="105476" name="Picture 4">
            <a:extLst>
              <a:ext uri="{FF2B5EF4-FFF2-40B4-BE49-F238E27FC236}">
                <a16:creationId xmlns:a16="http://schemas.microsoft.com/office/drawing/2014/main" id="{A5F88E8C-7243-463C-86E0-B5EA1177C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a:extLst>
              <a:ext uri="{FF2B5EF4-FFF2-40B4-BE49-F238E27FC236}">
                <a16:creationId xmlns:a16="http://schemas.microsoft.com/office/drawing/2014/main" id="{AB1E9ED3-426B-4103-AB14-7B838A42E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2">
            <a:extLst>
              <a:ext uri="{FF2B5EF4-FFF2-40B4-BE49-F238E27FC236}">
                <a16:creationId xmlns:a16="http://schemas.microsoft.com/office/drawing/2014/main" id="{57FCCDFC-4C8B-4109-8E33-CD4242E43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268413"/>
            <a:ext cx="84836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6">
            <a:extLst>
              <a:ext uri="{FF2B5EF4-FFF2-40B4-BE49-F238E27FC236}">
                <a16:creationId xmlns:a16="http://schemas.microsoft.com/office/drawing/2014/main" id="{282B3D33-3C1D-4BD7-925A-95ECB7427CF6}"/>
              </a:ext>
            </a:extLst>
          </p:cNvPr>
          <p:cNvSpPr>
            <a:spLocks noChangeArrowheads="1"/>
          </p:cNvSpPr>
          <p:nvPr/>
        </p:nvSpPr>
        <p:spPr bwMode="auto">
          <a:xfrm>
            <a:off x="5508625"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eaLnBrk="1" hangingPunct="1">
              <a:spcBef>
                <a:spcPct val="0"/>
              </a:spcBef>
              <a:buFontTx/>
              <a:buNone/>
            </a:pPr>
            <a:r>
              <a:rPr lang="en-US" altLang="en-US" sz="1200" b="0" i="0">
                <a:cs typeface="Arial" panose="020B0604020202020204" pitchFamily="34" charset="0"/>
              </a:rPr>
              <a:t>Source: IEEE Recommended Practice on Software Reliability, </a:t>
            </a:r>
            <a:r>
              <a:rPr lang="en-US" altLang="en-US" sz="1200" b="0">
                <a:cs typeface="Arial" panose="020B0604020202020204" pitchFamily="34" charset="0"/>
              </a:rPr>
              <a:t>IEEE Std 1633™-2016</a:t>
            </a:r>
            <a:endParaRPr lang="en-US" altLang="en-US" sz="1200" b="0" i="0">
              <a:cs typeface="Arial" panose="020B0604020202020204" pitchFamily="34" charset="0"/>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B21E6A9-5C37-45E4-A1D6-E77373734213}"/>
              </a:ext>
            </a:extLst>
          </p:cNvPr>
          <p:cNvSpPr>
            <a:spLocks noGrp="1" noChangeArrowheads="1"/>
          </p:cNvSpPr>
          <p:nvPr>
            <p:ph type="title"/>
          </p:nvPr>
        </p:nvSpPr>
        <p:spPr>
          <a:xfrm>
            <a:off x="685800" y="296863"/>
            <a:ext cx="8458200" cy="685800"/>
          </a:xfrm>
        </p:spPr>
        <p:txBody>
          <a:bodyPr/>
          <a:lstStyle/>
          <a:p>
            <a:pPr eaLnBrk="1" hangingPunct="1"/>
            <a:r>
              <a:rPr lang="en-GB" altLang="en-US" sz="3600"/>
              <a:t>1. </a:t>
            </a:r>
            <a:r>
              <a:rPr lang="en-GB" altLang="en-US" sz="3600" b="1">
                <a:latin typeface="Times New Roman" panose="02020603050405020304" pitchFamily="18" charset="0"/>
              </a:rPr>
              <a:t>Motivation</a:t>
            </a:r>
            <a:endParaRPr lang="en-US" altLang="en-US" sz="3600" b="1">
              <a:latin typeface="Times New Roman" panose="02020603050405020304" pitchFamily="18" charset="0"/>
            </a:endParaRPr>
          </a:p>
        </p:txBody>
      </p:sp>
      <p:sp>
        <p:nvSpPr>
          <p:cNvPr id="8195" name="Rectangle 3">
            <a:extLst>
              <a:ext uri="{FF2B5EF4-FFF2-40B4-BE49-F238E27FC236}">
                <a16:creationId xmlns:a16="http://schemas.microsoft.com/office/drawing/2014/main" id="{29574BD0-359E-4EB5-AF85-DEB2CBC79E54}"/>
              </a:ext>
            </a:extLst>
          </p:cNvPr>
          <p:cNvSpPr>
            <a:spLocks noGrp="1" noChangeArrowheads="1"/>
          </p:cNvSpPr>
          <p:nvPr>
            <p:ph type="body" idx="1"/>
          </p:nvPr>
        </p:nvSpPr>
        <p:spPr>
          <a:xfrm>
            <a:off x="685800" y="1447800"/>
            <a:ext cx="8458200" cy="4953000"/>
          </a:xfrm>
        </p:spPr>
        <p:txBody>
          <a:bodyPr/>
          <a:lstStyle/>
          <a:p>
            <a:pPr eaLnBrk="1" hangingPunct="1">
              <a:lnSpc>
                <a:spcPct val="80000"/>
              </a:lnSpc>
            </a:pPr>
            <a:r>
              <a:rPr lang="en-GB" altLang="en-US" sz="2800" i="0">
                <a:latin typeface="Times New Roman" panose="02020603050405020304" pitchFamily="18" charset="0"/>
              </a:rPr>
              <a:t>Introduction</a:t>
            </a:r>
          </a:p>
          <a:p>
            <a:pPr eaLnBrk="1" hangingPunct="1">
              <a:lnSpc>
                <a:spcPct val="80000"/>
              </a:lnSpc>
            </a:pPr>
            <a:r>
              <a:rPr lang="en-GB" altLang="en-US" sz="2800" i="0">
                <a:latin typeface="Times New Roman" panose="02020603050405020304" pitchFamily="18" charset="0"/>
              </a:rPr>
              <a:t>Errors, faults and failures</a:t>
            </a:r>
          </a:p>
          <a:p>
            <a:pPr eaLnBrk="1" hangingPunct="1">
              <a:lnSpc>
                <a:spcPct val="80000"/>
              </a:lnSpc>
            </a:pPr>
            <a:r>
              <a:rPr lang="en-GB" altLang="en-US" sz="2800" i="0">
                <a:latin typeface="Times New Roman" panose="02020603050405020304" pitchFamily="18" charset="0"/>
              </a:rPr>
              <a:t>Faults and failures: examples</a:t>
            </a:r>
          </a:p>
          <a:p>
            <a:pPr eaLnBrk="1" hangingPunct="1">
              <a:lnSpc>
                <a:spcPct val="80000"/>
              </a:lnSpc>
            </a:pPr>
            <a:r>
              <a:rPr lang="en-GB" altLang="en-US" sz="2800" i="0">
                <a:latin typeface="Times New Roman" panose="02020603050405020304" pitchFamily="18" charset="0"/>
              </a:rPr>
              <a:t>Actual software disasters</a:t>
            </a:r>
          </a:p>
          <a:p>
            <a:pPr eaLnBrk="1" hangingPunct="1">
              <a:lnSpc>
                <a:spcPct val="80000"/>
              </a:lnSpc>
            </a:pPr>
            <a:r>
              <a:rPr lang="en-GB" altLang="en-US" sz="2800" i="0">
                <a:latin typeface="Times New Roman" panose="02020603050405020304" pitchFamily="18" charset="0"/>
              </a:rPr>
              <a:t>The relationship between faults and failures</a:t>
            </a:r>
          </a:p>
          <a:p>
            <a:pPr eaLnBrk="1" hangingPunct="1">
              <a:lnSpc>
                <a:spcPct val="80000"/>
              </a:lnSpc>
            </a:pPr>
            <a:r>
              <a:rPr lang="en-GB" altLang="en-US" sz="2800" i="0">
                <a:latin typeface="Times New Roman" panose="02020603050405020304" pitchFamily="18" charset="0"/>
              </a:rPr>
              <a:t>Case Study – Therac 25</a:t>
            </a:r>
          </a:p>
          <a:p>
            <a:pPr eaLnBrk="1" hangingPunct="1">
              <a:lnSpc>
                <a:spcPct val="80000"/>
              </a:lnSpc>
            </a:pPr>
            <a:r>
              <a:rPr lang="en-GB" altLang="en-US" sz="2800" i="0">
                <a:latin typeface="Times New Roman" panose="02020603050405020304" pitchFamily="18" charset="0"/>
              </a:rPr>
              <a:t>When are software faults introduced?</a:t>
            </a:r>
          </a:p>
          <a:p>
            <a:pPr eaLnBrk="1" hangingPunct="1">
              <a:lnSpc>
                <a:spcPct val="80000"/>
              </a:lnSpc>
            </a:pPr>
            <a:r>
              <a:rPr lang="en-GB" altLang="en-US" sz="2800" i="0">
                <a:latin typeface="Times New Roman" panose="02020603050405020304" pitchFamily="18" charset="0"/>
              </a:rPr>
              <a:t>What is reliability?</a:t>
            </a:r>
          </a:p>
          <a:p>
            <a:pPr eaLnBrk="1" hangingPunct="1">
              <a:lnSpc>
                <a:spcPct val="80000"/>
              </a:lnSpc>
            </a:pPr>
            <a:r>
              <a:rPr lang="en-GB" altLang="en-US" sz="2800" i="0">
                <a:latin typeface="Times New Roman" panose="02020603050405020304" pitchFamily="18" charset="0"/>
              </a:rPr>
              <a:t>What is dependability?</a:t>
            </a:r>
          </a:p>
          <a:p>
            <a:pPr eaLnBrk="1" hangingPunct="1">
              <a:lnSpc>
                <a:spcPct val="80000"/>
              </a:lnSpc>
            </a:pPr>
            <a:r>
              <a:rPr lang="en-GB" altLang="en-US" sz="2800" i="0">
                <a:latin typeface="Times New Roman" panose="02020603050405020304" pitchFamily="18" charset="0"/>
              </a:rPr>
              <a:t>Dependable systems</a:t>
            </a:r>
          </a:p>
          <a:p>
            <a:pPr eaLnBrk="1" hangingPunct="1">
              <a:lnSpc>
                <a:spcPct val="80000"/>
              </a:lnSpc>
            </a:pPr>
            <a:r>
              <a:rPr lang="en-GB" altLang="en-US" sz="2800" i="0">
                <a:latin typeface="Times New Roman" panose="02020603050405020304" pitchFamily="18" charset="0"/>
              </a:rPr>
              <a:t>Hancock’s Half Hour!</a:t>
            </a:r>
            <a:endParaRPr lang="en-US" altLang="en-US" sz="2800" i="0">
              <a:latin typeface="Times New Roman" panose="02020603050405020304" pitchFamily="18" charset="0"/>
            </a:endParaRPr>
          </a:p>
        </p:txBody>
      </p:sp>
      <p:pic>
        <p:nvPicPr>
          <p:cNvPr id="8196" name="Picture 4">
            <a:extLst>
              <a:ext uri="{FF2B5EF4-FFF2-40B4-BE49-F238E27FC236}">
                <a16:creationId xmlns:a16="http://schemas.microsoft.com/office/drawing/2014/main" id="{64C94DAC-C670-40F6-A919-7A7B42612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a:extLst>
              <a:ext uri="{FF2B5EF4-FFF2-40B4-BE49-F238E27FC236}">
                <a16:creationId xmlns:a16="http://schemas.microsoft.com/office/drawing/2014/main" id="{FC13FED8-6AE0-4D42-AFAE-2291F9DFE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766E169-C398-4417-84FB-6F18714C2BA5}"/>
              </a:ext>
            </a:extLst>
          </p:cNvPr>
          <p:cNvSpPr>
            <a:spLocks noGrp="1" noChangeArrowheads="1"/>
          </p:cNvSpPr>
          <p:nvPr>
            <p:ph type="title" idx="4294967295"/>
          </p:nvPr>
        </p:nvSpPr>
        <p:spPr>
          <a:xfrm>
            <a:off x="762000" y="260350"/>
            <a:ext cx="8382000" cy="685800"/>
          </a:xfrm>
        </p:spPr>
        <p:txBody>
          <a:bodyPr/>
          <a:lstStyle/>
          <a:p>
            <a:pPr eaLnBrk="1" hangingPunct="1"/>
            <a:r>
              <a:rPr lang="en-GB" altLang="en-US" b="1">
                <a:latin typeface="Times New Roman" panose="02020603050405020304" pitchFamily="18" charset="0"/>
              </a:rPr>
              <a:t> Statistical testing</a:t>
            </a:r>
            <a:endParaRPr lang="en-US" altLang="en-US" b="1">
              <a:latin typeface="Times New Roman" panose="02020603050405020304" pitchFamily="18" charset="0"/>
            </a:endParaRPr>
          </a:p>
        </p:txBody>
      </p:sp>
      <p:pic>
        <p:nvPicPr>
          <p:cNvPr id="106499" name="Picture 4">
            <a:extLst>
              <a:ext uri="{FF2B5EF4-FFF2-40B4-BE49-F238E27FC236}">
                <a16:creationId xmlns:a16="http://schemas.microsoft.com/office/drawing/2014/main" id="{379F14E7-6AD7-4931-B3EC-CC5B1D10E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a:extLst>
              <a:ext uri="{FF2B5EF4-FFF2-40B4-BE49-F238E27FC236}">
                <a16:creationId xmlns:a16="http://schemas.microsoft.com/office/drawing/2014/main" id="{48DBFC6A-5C70-45E8-BD44-EE3F7748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a:extLst>
              <a:ext uri="{FF2B5EF4-FFF2-40B4-BE49-F238E27FC236}">
                <a16:creationId xmlns:a16="http://schemas.microsoft.com/office/drawing/2014/main" id="{EC288232-A66F-4BEB-B913-E9415BEAB033}"/>
              </a:ext>
            </a:extLst>
          </p:cNvPr>
          <p:cNvSpPr txBox="1">
            <a:spLocks noChangeArrowheads="1"/>
          </p:cNvSpPr>
          <p:nvPr/>
        </p:nvSpPr>
        <p:spPr bwMode="auto">
          <a:xfrm>
            <a:off x="719138" y="1628775"/>
            <a:ext cx="84248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3000" b="0" i="0">
                <a:latin typeface="Times New Roman" panose="02020603050405020304" pitchFamily="18" charset="0"/>
              </a:rPr>
              <a:t>Testing software for reliability rather than fault detection.</a:t>
            </a:r>
          </a:p>
          <a:p>
            <a:pPr>
              <a:spcBef>
                <a:spcPct val="50000"/>
              </a:spcBef>
            </a:pPr>
            <a:r>
              <a:rPr lang="en-GB" altLang="en-US" sz="3000" b="0" i="0">
                <a:latin typeface="Times New Roman" panose="02020603050405020304" pitchFamily="18" charset="0"/>
              </a:rPr>
              <a:t>Test data selection should follow the predicted usage profile for the software.</a:t>
            </a:r>
          </a:p>
          <a:p>
            <a:pPr>
              <a:spcBef>
                <a:spcPct val="50000"/>
              </a:spcBef>
            </a:pPr>
            <a:r>
              <a:rPr lang="en-GB" altLang="en-US" sz="3000" b="0" i="0">
                <a:latin typeface="Times New Roman" panose="02020603050405020304" pitchFamily="18" charset="0"/>
              </a:rPr>
              <a:t>Measuring the number of errors allows the reliability of the software to be predicted.</a:t>
            </a:r>
          </a:p>
          <a:p>
            <a:pPr>
              <a:spcBef>
                <a:spcPct val="50000"/>
              </a:spcBef>
            </a:pPr>
            <a:r>
              <a:rPr lang="en-GB" altLang="en-US" sz="3000" b="0" i="0">
                <a:latin typeface="Times New Roman" panose="02020603050405020304" pitchFamily="18" charset="0"/>
              </a:rPr>
              <a:t>An acceptable level of reliability should be specified and the software tested and amended until that level of reliability is reached.</a:t>
            </a:r>
            <a:endParaRPr lang="en-US" altLang="en-US" sz="3000" b="0" i="0">
              <a:latin typeface="Times New Roman" panose="02020603050405020304" pitchFamily="18" charset="0"/>
            </a:endParaRPr>
          </a:p>
        </p:txBody>
      </p:sp>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9DEAEAF-8348-443B-B049-C9D3BA93178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Statistical testing procedure</a:t>
            </a:r>
            <a:endParaRPr lang="en-US" altLang="en-US" b="1">
              <a:latin typeface="Times New Roman" panose="02020603050405020304" pitchFamily="18" charset="0"/>
            </a:endParaRPr>
          </a:p>
        </p:txBody>
      </p:sp>
      <p:pic>
        <p:nvPicPr>
          <p:cNvPr id="107523" name="Picture 4">
            <a:extLst>
              <a:ext uri="{FF2B5EF4-FFF2-40B4-BE49-F238E27FC236}">
                <a16:creationId xmlns:a16="http://schemas.microsoft.com/office/drawing/2014/main" id="{AE62D868-9865-452F-819C-CAFBEB3AD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
            <a:extLst>
              <a:ext uri="{FF2B5EF4-FFF2-40B4-BE49-F238E27FC236}">
                <a16:creationId xmlns:a16="http://schemas.microsoft.com/office/drawing/2014/main" id="{FCC3AE5E-0288-4351-99C1-28DD200E1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a:extLst>
              <a:ext uri="{FF2B5EF4-FFF2-40B4-BE49-F238E27FC236}">
                <a16:creationId xmlns:a16="http://schemas.microsoft.com/office/drawing/2014/main" id="{E4EB153E-88C3-4950-98C4-B6DDD2480CA2}"/>
              </a:ext>
            </a:extLst>
          </p:cNvPr>
          <p:cNvSpPr txBox="1">
            <a:spLocks noChangeArrowheads="1"/>
          </p:cNvSpPr>
          <p:nvPr/>
        </p:nvSpPr>
        <p:spPr bwMode="auto">
          <a:xfrm>
            <a:off x="1008063" y="1808163"/>
            <a:ext cx="7777162"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Determine operational profile of the software.</a:t>
            </a:r>
          </a:p>
          <a:p>
            <a:pPr>
              <a:spcBef>
                <a:spcPct val="50000"/>
              </a:spcBef>
            </a:pPr>
            <a:r>
              <a:rPr lang="en-GB" altLang="en-US" b="0" i="0">
                <a:latin typeface="Times New Roman" panose="02020603050405020304" pitchFamily="18" charset="0"/>
              </a:rPr>
              <a:t>Generate a set of data corresponding to this profile.</a:t>
            </a:r>
          </a:p>
          <a:p>
            <a:pPr>
              <a:spcBef>
                <a:spcPct val="50000"/>
              </a:spcBef>
            </a:pPr>
            <a:r>
              <a:rPr lang="en-GB" altLang="en-US" b="0" i="0">
                <a:latin typeface="Times New Roman" panose="02020603050405020304" pitchFamily="18" charset="0"/>
              </a:rPr>
              <a:t>Apply tests, measuring amount of execution time between each failure.</a:t>
            </a:r>
          </a:p>
          <a:p>
            <a:pPr>
              <a:spcBef>
                <a:spcPct val="50000"/>
              </a:spcBef>
            </a:pPr>
            <a:r>
              <a:rPr lang="en-GB" altLang="en-US" b="0" i="0">
                <a:latin typeface="Times New Roman" panose="02020603050405020304" pitchFamily="18" charset="0"/>
              </a:rPr>
              <a:t>After a statistically valid number of tests have been executed, reliability can be measured.</a:t>
            </a:r>
            <a:endParaRPr lang="en-US" altLang="en-US" b="0" i="0">
              <a:latin typeface="Times New Roman" panose="02020603050405020304" pitchFamily="18" charset="0"/>
            </a:endParaRPr>
          </a:p>
        </p:txBody>
      </p:sp>
    </p:spTree>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38AA718-FAA8-4C92-B2BE-8E2E66BF4486}"/>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Statistical testing difficulties</a:t>
            </a:r>
            <a:endParaRPr lang="en-US" altLang="en-US" b="1">
              <a:latin typeface="Times New Roman" panose="02020603050405020304" pitchFamily="18" charset="0"/>
            </a:endParaRPr>
          </a:p>
        </p:txBody>
      </p:sp>
      <p:pic>
        <p:nvPicPr>
          <p:cNvPr id="108547" name="Picture 4">
            <a:extLst>
              <a:ext uri="{FF2B5EF4-FFF2-40B4-BE49-F238E27FC236}">
                <a16:creationId xmlns:a16="http://schemas.microsoft.com/office/drawing/2014/main" id="{8CA7AC1D-243E-44C5-90BB-6BBAAD915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a:extLst>
              <a:ext uri="{FF2B5EF4-FFF2-40B4-BE49-F238E27FC236}">
                <a16:creationId xmlns:a16="http://schemas.microsoft.com/office/drawing/2014/main" id="{EF2E1362-DD1D-47A0-B5B2-84FC42F2A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a:extLst>
              <a:ext uri="{FF2B5EF4-FFF2-40B4-BE49-F238E27FC236}">
                <a16:creationId xmlns:a16="http://schemas.microsoft.com/office/drawing/2014/main" id="{F3063DAA-AFD7-4D54-932E-9A66C46859E3}"/>
              </a:ext>
            </a:extLst>
          </p:cNvPr>
          <p:cNvSpPr txBox="1">
            <a:spLocks noChangeArrowheads="1"/>
          </p:cNvSpPr>
          <p:nvPr/>
        </p:nvSpPr>
        <p:spPr bwMode="auto">
          <a:xfrm>
            <a:off x="684213" y="1484313"/>
            <a:ext cx="845978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Uncertainty in the operational profile</a:t>
            </a:r>
          </a:p>
          <a:p>
            <a:pPr lvl="1">
              <a:spcBef>
                <a:spcPct val="50000"/>
              </a:spcBef>
            </a:pPr>
            <a:r>
              <a:rPr lang="en-GB" altLang="en-US" sz="2400" b="0" i="0">
                <a:latin typeface="Times New Roman" panose="02020603050405020304" pitchFamily="18" charset="0"/>
              </a:rPr>
              <a:t>This is a particular problem for new systems with no operational history. Less of a problem for replacement systems.</a:t>
            </a:r>
          </a:p>
          <a:p>
            <a:pPr>
              <a:spcBef>
                <a:spcPct val="50000"/>
              </a:spcBef>
            </a:pPr>
            <a:r>
              <a:rPr lang="en-GB" altLang="en-US" b="0" i="0">
                <a:latin typeface="Times New Roman" panose="02020603050405020304" pitchFamily="18" charset="0"/>
              </a:rPr>
              <a:t>High costs of generating the operational profile</a:t>
            </a:r>
          </a:p>
          <a:p>
            <a:pPr lvl="1">
              <a:spcBef>
                <a:spcPct val="50000"/>
              </a:spcBef>
            </a:pPr>
            <a:r>
              <a:rPr lang="en-GB" altLang="en-US" sz="2400" b="0" i="0">
                <a:latin typeface="Times New Roman" panose="02020603050405020304" pitchFamily="18" charset="0"/>
              </a:rPr>
              <a:t>Costs are very dependent on what usage information is collected by the organisation which requires the profile .</a:t>
            </a:r>
          </a:p>
          <a:p>
            <a:pPr>
              <a:spcBef>
                <a:spcPct val="50000"/>
              </a:spcBef>
            </a:pPr>
            <a:r>
              <a:rPr lang="en-GB" altLang="en-US" b="0" i="0">
                <a:latin typeface="Times New Roman" panose="02020603050405020304" pitchFamily="18" charset="0"/>
              </a:rPr>
              <a:t>Statistical uncertainty when high reliability is specified</a:t>
            </a:r>
          </a:p>
          <a:p>
            <a:pPr lvl="1">
              <a:spcBef>
                <a:spcPct val="0"/>
              </a:spcBef>
            </a:pPr>
            <a:r>
              <a:rPr lang="en-GB" altLang="en-US" sz="2400" b="0" i="0">
                <a:latin typeface="Times New Roman" panose="02020603050405020304" pitchFamily="18" charset="0"/>
              </a:rPr>
              <a:t>Difficult to estimate level of confidence in operational profile</a:t>
            </a:r>
          </a:p>
          <a:p>
            <a:pPr lvl="1">
              <a:spcBef>
                <a:spcPct val="0"/>
              </a:spcBef>
            </a:pPr>
            <a:r>
              <a:rPr lang="en-GB" altLang="en-US" sz="2400" b="0" i="0">
                <a:latin typeface="Times New Roman" panose="02020603050405020304" pitchFamily="18" charset="0"/>
              </a:rPr>
              <a:t>Usage pattern of software may change with time.</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C044305A-1F27-4D4E-A1CD-EA45934EDB06}"/>
              </a:ext>
            </a:extLst>
          </p:cNvPr>
          <p:cNvSpPr>
            <a:spLocks noGrp="1" noChangeArrowheads="1"/>
          </p:cNvSpPr>
          <p:nvPr>
            <p:ph type="ctrTitle"/>
          </p:nvPr>
        </p:nvSpPr>
        <p:spPr>
          <a:xfrm>
            <a:off x="611188" y="188913"/>
            <a:ext cx="8134350" cy="863600"/>
          </a:xfrm>
        </p:spPr>
        <p:txBody>
          <a:bodyPr/>
          <a:lstStyle/>
          <a:p>
            <a:pPr eaLnBrk="1" hangingPunct="1"/>
            <a:r>
              <a:rPr lang="en-US" altLang="en-US" sz="2500" b="1"/>
              <a:t>Overview of software metrics used in </a:t>
            </a:r>
            <a:br>
              <a:rPr lang="en-US" altLang="en-US" sz="2500" b="1"/>
            </a:br>
            <a:r>
              <a:rPr lang="en-US" altLang="en-US" sz="2500" b="1"/>
              <a:t>SRE during testing </a:t>
            </a:r>
            <a:endParaRPr lang="en-US" altLang="en-US" sz="2500"/>
          </a:p>
        </p:txBody>
      </p:sp>
      <p:pic>
        <p:nvPicPr>
          <p:cNvPr id="109571" name="Picture 4">
            <a:extLst>
              <a:ext uri="{FF2B5EF4-FFF2-40B4-BE49-F238E27FC236}">
                <a16:creationId xmlns:a16="http://schemas.microsoft.com/office/drawing/2014/main" id="{D7A00417-4DB5-4515-A676-D5811C460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a:extLst>
              <a:ext uri="{FF2B5EF4-FFF2-40B4-BE49-F238E27FC236}">
                <a16:creationId xmlns:a16="http://schemas.microsoft.com/office/drawing/2014/main" id="{29C566A7-FEC2-4492-AB89-1CD162A33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descr="table 38.png">
            <a:extLst>
              <a:ext uri="{FF2B5EF4-FFF2-40B4-BE49-F238E27FC236}">
                <a16:creationId xmlns:a16="http://schemas.microsoft.com/office/drawing/2014/main" id="{916CDB22-BD57-49A4-A90E-2E926EC4205E}"/>
              </a:ext>
            </a:extLst>
          </p:cNvPr>
          <p:cNvPicPr>
            <a:picLocks noChangeAspect="1"/>
          </p:cNvPicPr>
          <p:nvPr/>
        </p:nvPicPr>
        <p:blipFill>
          <a:blip r:embed="rId4">
            <a:extLst>
              <a:ext uri="{28A0092B-C50C-407E-A947-70E740481C1C}">
                <a14:useLocalDpi xmlns:a14="http://schemas.microsoft.com/office/drawing/2010/main" val="0"/>
              </a:ext>
            </a:extLst>
          </a:blip>
          <a:srcRect r="3345"/>
          <a:stretch>
            <a:fillRect/>
          </a:stretch>
        </p:blipFill>
        <p:spPr bwMode="auto">
          <a:xfrm>
            <a:off x="638175" y="1700213"/>
            <a:ext cx="83264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Content Placeholder 6" descr="table 38-2.png">
            <a:extLst>
              <a:ext uri="{FF2B5EF4-FFF2-40B4-BE49-F238E27FC236}">
                <a16:creationId xmlns:a16="http://schemas.microsoft.com/office/drawing/2014/main" id="{5414C596-5578-4D91-A3BF-6AD1947847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268413"/>
            <a:ext cx="7920037" cy="5195887"/>
          </a:xfrm>
        </p:spPr>
      </p:pic>
      <p:pic>
        <p:nvPicPr>
          <p:cNvPr id="110595" name="Picture 4">
            <a:extLst>
              <a:ext uri="{FF2B5EF4-FFF2-40B4-BE49-F238E27FC236}">
                <a16:creationId xmlns:a16="http://schemas.microsoft.com/office/drawing/2014/main" id="{AA1DFD52-1D64-4E26-9C85-8493F8982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a:extLst>
              <a:ext uri="{FF2B5EF4-FFF2-40B4-BE49-F238E27FC236}">
                <a16:creationId xmlns:a16="http://schemas.microsoft.com/office/drawing/2014/main" id="{BD685EE7-42B9-4936-B35D-EC1C9CF5C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itle 1">
            <a:extLst>
              <a:ext uri="{FF2B5EF4-FFF2-40B4-BE49-F238E27FC236}">
                <a16:creationId xmlns:a16="http://schemas.microsoft.com/office/drawing/2014/main" id="{D11C60E6-640D-417C-A62C-C81CE5E9A222}"/>
              </a:ext>
            </a:extLst>
          </p:cNvPr>
          <p:cNvSpPr>
            <a:spLocks noGrp="1" noChangeArrowheads="1"/>
          </p:cNvSpPr>
          <p:nvPr>
            <p:ph type="title"/>
          </p:nvPr>
        </p:nvSpPr>
        <p:spPr>
          <a:xfrm>
            <a:off x="468313" y="115888"/>
            <a:ext cx="8229600" cy="922337"/>
          </a:xfrm>
        </p:spPr>
        <p:txBody>
          <a:bodyPr/>
          <a:lstStyle/>
          <a:p>
            <a:pPr eaLnBrk="1" hangingPunct="1"/>
            <a:r>
              <a:rPr lang="en-US" altLang="en-US" sz="2500" b="1"/>
              <a:t>Overview of software metrics used in </a:t>
            </a:r>
            <a:br>
              <a:rPr lang="en-US" altLang="en-US" sz="2500" b="1"/>
            </a:br>
            <a:r>
              <a:rPr lang="en-US" altLang="en-US" sz="2500" b="1"/>
              <a:t>SRE during testing (Cont’)</a:t>
            </a:r>
            <a:endParaRPr lang="en-US" altLang="en-US" sz="2500"/>
          </a:p>
        </p:txBody>
      </p:sp>
      <p:sp>
        <p:nvSpPr>
          <p:cNvPr id="110598" name="Rectangle 6">
            <a:extLst>
              <a:ext uri="{FF2B5EF4-FFF2-40B4-BE49-F238E27FC236}">
                <a16:creationId xmlns:a16="http://schemas.microsoft.com/office/drawing/2014/main" id="{19ECF938-80E2-4FFF-B803-33680017DD82}"/>
              </a:ext>
            </a:extLst>
          </p:cNvPr>
          <p:cNvSpPr>
            <a:spLocks noChangeArrowheads="1"/>
          </p:cNvSpPr>
          <p:nvPr/>
        </p:nvSpPr>
        <p:spPr bwMode="auto">
          <a:xfrm>
            <a:off x="5508625"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E3F309AC-568C-4D87-BA51-9B78932CEA0B}"/>
              </a:ext>
            </a:extLst>
          </p:cNvPr>
          <p:cNvSpPr>
            <a:spLocks noGrp="1" noChangeArrowheads="1"/>
          </p:cNvSpPr>
          <p:nvPr>
            <p:ph type="ctrTitle"/>
          </p:nvPr>
        </p:nvSpPr>
        <p:spPr>
          <a:xfrm>
            <a:off x="755650" y="188913"/>
            <a:ext cx="7772400" cy="1008062"/>
          </a:xfrm>
        </p:spPr>
        <p:txBody>
          <a:bodyPr/>
          <a:lstStyle/>
          <a:p>
            <a:pPr eaLnBrk="1" hangingPunct="1"/>
            <a:r>
              <a:rPr lang="en-US" altLang="en-US" sz="2800"/>
              <a:t>Components of a reliability test suite</a:t>
            </a:r>
          </a:p>
        </p:txBody>
      </p:sp>
      <p:sp>
        <p:nvSpPr>
          <p:cNvPr id="111619" name="Subtitle 2">
            <a:extLst>
              <a:ext uri="{FF2B5EF4-FFF2-40B4-BE49-F238E27FC236}">
                <a16:creationId xmlns:a16="http://schemas.microsoft.com/office/drawing/2014/main" id="{13CEAA26-46F5-408F-8C04-6D66D160911A}"/>
              </a:ext>
            </a:extLst>
          </p:cNvPr>
          <p:cNvSpPr>
            <a:spLocks noGrp="1" noChangeArrowheads="1"/>
          </p:cNvSpPr>
          <p:nvPr>
            <p:ph type="subTitle" idx="1"/>
          </p:nvPr>
        </p:nvSpPr>
        <p:spPr/>
        <p:txBody>
          <a:bodyPr/>
          <a:lstStyle/>
          <a:p>
            <a:pPr eaLnBrk="1" hangingPunct="1"/>
            <a:endParaRPr lang="ro-RO" altLang="en-US"/>
          </a:p>
        </p:txBody>
      </p:sp>
      <p:pic>
        <p:nvPicPr>
          <p:cNvPr id="111620" name="Picture 4">
            <a:extLst>
              <a:ext uri="{FF2B5EF4-FFF2-40B4-BE49-F238E27FC236}">
                <a16:creationId xmlns:a16="http://schemas.microsoft.com/office/drawing/2014/main" id="{B119DB5C-5876-4080-83A5-5906C3F94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a:extLst>
              <a:ext uri="{FF2B5EF4-FFF2-40B4-BE49-F238E27FC236}">
                <a16:creationId xmlns:a16="http://schemas.microsoft.com/office/drawing/2014/main" id="{D8AABFBC-ADC2-4114-BE73-9B3D1F255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5" descr="table 34.png">
            <a:extLst>
              <a:ext uri="{FF2B5EF4-FFF2-40B4-BE49-F238E27FC236}">
                <a16:creationId xmlns:a16="http://schemas.microsoft.com/office/drawing/2014/main" id="{3565B78B-C9CC-4AF1-B448-944097DC5D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320800"/>
            <a:ext cx="84597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6">
            <a:extLst>
              <a:ext uri="{FF2B5EF4-FFF2-40B4-BE49-F238E27FC236}">
                <a16:creationId xmlns:a16="http://schemas.microsoft.com/office/drawing/2014/main" id="{DCB8D49F-247F-4A31-AE58-F5F38DCCF34B}"/>
              </a:ext>
            </a:extLst>
          </p:cNvPr>
          <p:cNvSpPr>
            <a:spLocks noChangeArrowheads="1"/>
          </p:cNvSpPr>
          <p:nvPr/>
        </p:nvSpPr>
        <p:spPr bwMode="auto">
          <a:xfrm>
            <a:off x="5508625"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ED012C27-1594-43C7-89A7-5D4496A155E6}"/>
              </a:ext>
            </a:extLst>
          </p:cNvPr>
          <p:cNvSpPr>
            <a:spLocks noGrp="1" noChangeArrowheads="1"/>
          </p:cNvSpPr>
          <p:nvPr>
            <p:ph type="ctrTitle"/>
          </p:nvPr>
        </p:nvSpPr>
        <p:spPr>
          <a:xfrm>
            <a:off x="684213" y="115888"/>
            <a:ext cx="7848600" cy="865187"/>
          </a:xfrm>
        </p:spPr>
        <p:txBody>
          <a:bodyPr/>
          <a:lstStyle/>
          <a:p>
            <a:pPr eaLnBrk="1" hangingPunct="1"/>
            <a:r>
              <a:rPr lang="en-US" altLang="en-US" sz="2800" b="1"/>
              <a:t>Apply software reliability during testing</a:t>
            </a:r>
            <a:endParaRPr lang="en-US" altLang="en-US" sz="2800"/>
          </a:p>
        </p:txBody>
      </p:sp>
      <p:sp>
        <p:nvSpPr>
          <p:cNvPr id="112643" name="Subtitle 2">
            <a:extLst>
              <a:ext uri="{FF2B5EF4-FFF2-40B4-BE49-F238E27FC236}">
                <a16:creationId xmlns:a16="http://schemas.microsoft.com/office/drawing/2014/main" id="{0F692E18-13DA-487A-AE07-FBAA102AD68A}"/>
              </a:ext>
            </a:extLst>
          </p:cNvPr>
          <p:cNvSpPr>
            <a:spLocks noGrp="1" noChangeArrowheads="1"/>
          </p:cNvSpPr>
          <p:nvPr>
            <p:ph type="subTitle" idx="1"/>
          </p:nvPr>
        </p:nvSpPr>
        <p:spPr/>
        <p:txBody>
          <a:bodyPr/>
          <a:lstStyle/>
          <a:p>
            <a:pPr eaLnBrk="1" hangingPunct="1"/>
            <a:endParaRPr lang="ro-RO" altLang="en-US"/>
          </a:p>
        </p:txBody>
      </p:sp>
      <p:pic>
        <p:nvPicPr>
          <p:cNvPr id="112644" name="Picture 4">
            <a:extLst>
              <a:ext uri="{FF2B5EF4-FFF2-40B4-BE49-F238E27FC236}">
                <a16:creationId xmlns:a16="http://schemas.microsoft.com/office/drawing/2014/main" id="{BD1CCC2A-2D21-4646-BDF2-EA1383312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a:extLst>
              <a:ext uri="{FF2B5EF4-FFF2-40B4-BE49-F238E27FC236}">
                <a16:creationId xmlns:a16="http://schemas.microsoft.com/office/drawing/2014/main" id="{B5137B07-AAC0-42D3-BB81-B1D8FD28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2">
            <a:extLst>
              <a:ext uri="{FF2B5EF4-FFF2-40B4-BE49-F238E27FC236}">
                <a16:creationId xmlns:a16="http://schemas.microsoft.com/office/drawing/2014/main" id="{867B1DFC-62CB-4D1C-95B1-D6307BECE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268413"/>
            <a:ext cx="8320087"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6">
            <a:extLst>
              <a:ext uri="{FF2B5EF4-FFF2-40B4-BE49-F238E27FC236}">
                <a16:creationId xmlns:a16="http://schemas.microsoft.com/office/drawing/2014/main" id="{B7AE5A41-C7E4-4AAB-A917-37E65C6CFF6A}"/>
              </a:ext>
            </a:extLst>
          </p:cNvPr>
          <p:cNvSpPr>
            <a:spLocks noChangeArrowheads="1"/>
          </p:cNvSpPr>
          <p:nvPr/>
        </p:nvSpPr>
        <p:spPr bwMode="auto">
          <a:xfrm>
            <a:off x="5508625"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AD958B3D-112C-44E2-A319-B717DED979A1}"/>
              </a:ext>
            </a:extLst>
          </p:cNvPr>
          <p:cNvSpPr>
            <a:spLocks noGrp="1" noChangeArrowheads="1"/>
          </p:cNvSpPr>
          <p:nvPr>
            <p:ph type="ctrTitle" idx="4294967295"/>
          </p:nvPr>
        </p:nvSpPr>
        <p:spPr>
          <a:xfrm>
            <a:off x="827088" y="188913"/>
            <a:ext cx="7772400" cy="936625"/>
          </a:xfrm>
        </p:spPr>
        <p:txBody>
          <a:bodyPr/>
          <a:lstStyle/>
          <a:p>
            <a:pPr eaLnBrk="1" hangingPunct="1"/>
            <a:r>
              <a:rPr lang="en-US" altLang="en-US" sz="2400" b="1"/>
              <a:t>Support release decision</a:t>
            </a:r>
            <a:endParaRPr lang="en-US" altLang="en-US" sz="2400"/>
          </a:p>
        </p:txBody>
      </p:sp>
      <p:pic>
        <p:nvPicPr>
          <p:cNvPr id="113667" name="Picture 4">
            <a:extLst>
              <a:ext uri="{FF2B5EF4-FFF2-40B4-BE49-F238E27FC236}">
                <a16:creationId xmlns:a16="http://schemas.microsoft.com/office/drawing/2014/main" id="{99FEEB1D-3F5A-4567-B88D-167A41E3C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a:extLst>
              <a:ext uri="{FF2B5EF4-FFF2-40B4-BE49-F238E27FC236}">
                <a16:creationId xmlns:a16="http://schemas.microsoft.com/office/drawing/2014/main" id="{02CE6228-02D4-4120-B9C2-5775B278E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a:extLst>
              <a:ext uri="{FF2B5EF4-FFF2-40B4-BE49-F238E27FC236}">
                <a16:creationId xmlns:a16="http://schemas.microsoft.com/office/drawing/2014/main" id="{58032448-8458-47C2-8FE4-E28A7EC5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557338"/>
            <a:ext cx="819308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5">
            <a:extLst>
              <a:ext uri="{FF2B5EF4-FFF2-40B4-BE49-F238E27FC236}">
                <a16:creationId xmlns:a16="http://schemas.microsoft.com/office/drawing/2014/main" id="{52492E98-ED35-4D84-A61C-AC110F513B12}"/>
              </a:ext>
            </a:extLst>
          </p:cNvPr>
          <p:cNvSpPr>
            <a:spLocks noChangeArrowheads="1"/>
          </p:cNvSpPr>
          <p:nvPr/>
        </p:nvSpPr>
        <p:spPr bwMode="auto">
          <a:xfrm>
            <a:off x="5581650" y="63515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eaLnBrk="1" hangingPunct="1">
              <a:spcBef>
                <a:spcPct val="0"/>
              </a:spcBef>
              <a:buFontTx/>
              <a:buNone/>
            </a:pPr>
            <a:r>
              <a:rPr lang="en-US" altLang="en-US" sz="1200" b="0" i="0">
                <a:cs typeface="Arial" panose="020B0604020202020204" pitchFamily="34" charset="0"/>
              </a:rPr>
              <a:t>Source: IEEE Recommended Practice on Software Reliability, </a:t>
            </a:r>
            <a:r>
              <a:rPr lang="en-US" altLang="en-US" sz="1200" b="0">
                <a:cs typeface="Arial" panose="020B0604020202020204" pitchFamily="34" charset="0"/>
              </a:rPr>
              <a:t>IEEE Std 1633™-2016</a:t>
            </a:r>
            <a:endParaRPr lang="en-US" altLang="en-US" sz="1200" b="0" i="0">
              <a:cs typeface="Arial" panose="020B0604020202020204" pitchFamily="34" charset="0"/>
            </a:endParaRPr>
          </a:p>
        </p:txBody>
      </p:sp>
    </p:spTree>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25888E93-EBA0-4A9C-A043-0FF939E2B1C9}"/>
              </a:ext>
            </a:extLst>
          </p:cNvPr>
          <p:cNvSpPr>
            <a:spLocks noGrp="1" noChangeArrowheads="1"/>
          </p:cNvSpPr>
          <p:nvPr>
            <p:ph type="ctrTitle"/>
          </p:nvPr>
        </p:nvSpPr>
        <p:spPr>
          <a:xfrm>
            <a:off x="611188" y="260350"/>
            <a:ext cx="7772400" cy="720725"/>
          </a:xfrm>
        </p:spPr>
        <p:txBody>
          <a:bodyPr/>
          <a:lstStyle/>
          <a:p>
            <a:r>
              <a:rPr lang="en-US" altLang="en-US" sz="2800"/>
              <a:t>Deployment acceptance process</a:t>
            </a:r>
          </a:p>
        </p:txBody>
      </p:sp>
      <p:sp>
        <p:nvSpPr>
          <p:cNvPr id="114691" name="Subtitle 2">
            <a:extLst>
              <a:ext uri="{FF2B5EF4-FFF2-40B4-BE49-F238E27FC236}">
                <a16:creationId xmlns:a16="http://schemas.microsoft.com/office/drawing/2014/main" id="{0D925136-D75B-4332-AF2C-A5AE2B9EB3A3}"/>
              </a:ext>
            </a:extLst>
          </p:cNvPr>
          <p:cNvSpPr>
            <a:spLocks noGrp="1" noChangeArrowheads="1"/>
          </p:cNvSpPr>
          <p:nvPr>
            <p:ph type="subTitle" idx="1"/>
          </p:nvPr>
        </p:nvSpPr>
        <p:spPr/>
        <p:txBody>
          <a:bodyPr/>
          <a:lstStyle/>
          <a:p>
            <a:endParaRPr lang="ro-RO" altLang="en-US"/>
          </a:p>
        </p:txBody>
      </p:sp>
      <p:pic>
        <p:nvPicPr>
          <p:cNvPr id="114692" name="Picture 4">
            <a:extLst>
              <a:ext uri="{FF2B5EF4-FFF2-40B4-BE49-F238E27FC236}">
                <a16:creationId xmlns:a16="http://schemas.microsoft.com/office/drawing/2014/main" id="{4CD322A7-B08C-4478-983B-A4B9770CB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a:extLst>
              <a:ext uri="{FF2B5EF4-FFF2-40B4-BE49-F238E27FC236}">
                <a16:creationId xmlns:a16="http://schemas.microsoft.com/office/drawing/2014/main" id="{E40D1C99-0D06-49B6-85E3-9DFCA56FF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2">
            <a:extLst>
              <a:ext uri="{FF2B5EF4-FFF2-40B4-BE49-F238E27FC236}">
                <a16:creationId xmlns:a16="http://schemas.microsoft.com/office/drawing/2014/main" id="{E502DDA7-DFB9-497B-8201-59881CBBA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03350"/>
            <a:ext cx="8315325"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Rectangle 6">
            <a:extLst>
              <a:ext uri="{FF2B5EF4-FFF2-40B4-BE49-F238E27FC236}">
                <a16:creationId xmlns:a16="http://schemas.microsoft.com/office/drawing/2014/main" id="{C9366778-57A7-40D9-93C7-430774A5B952}"/>
              </a:ext>
            </a:extLst>
          </p:cNvPr>
          <p:cNvSpPr>
            <a:spLocks noChangeArrowheads="1"/>
          </p:cNvSpPr>
          <p:nvPr/>
        </p:nvSpPr>
        <p:spPr bwMode="auto">
          <a:xfrm>
            <a:off x="5508625"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0DB732C-A6D1-47BA-94C7-BB893C3DED18}"/>
              </a:ext>
            </a:extLst>
          </p:cNvPr>
          <p:cNvSpPr>
            <a:spLocks noGrp="1" noChangeArrowheads="1"/>
          </p:cNvSpPr>
          <p:nvPr>
            <p:ph type="title"/>
          </p:nvPr>
        </p:nvSpPr>
        <p:spPr>
          <a:xfrm>
            <a:off x="609600" y="152400"/>
            <a:ext cx="8534400" cy="838200"/>
          </a:xfrm>
        </p:spPr>
        <p:txBody>
          <a:bodyPr/>
          <a:lstStyle/>
          <a:p>
            <a:pPr eaLnBrk="1" hangingPunct="1"/>
            <a:r>
              <a:rPr lang="en-GB" altLang="en-US" sz="3200" b="1">
                <a:latin typeface="Times New Roman" panose="02020603050405020304" pitchFamily="18" charset="0"/>
              </a:rPr>
              <a:t>Achieving Software Reliability: diverse sources of information</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115715" name="Picture 4">
            <a:extLst>
              <a:ext uri="{FF2B5EF4-FFF2-40B4-BE49-F238E27FC236}">
                <a16:creationId xmlns:a16="http://schemas.microsoft.com/office/drawing/2014/main" id="{935BCA2C-5C42-44D6-BD8F-B2354D4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4BCC0AC2-D4A5-411F-9C18-3197457D1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8518" name="Group 54">
            <a:extLst>
              <a:ext uri="{FF2B5EF4-FFF2-40B4-BE49-F238E27FC236}">
                <a16:creationId xmlns:a16="http://schemas.microsoft.com/office/drawing/2014/main" id="{02E27D46-8B12-4365-8840-4A807CEAD5FA}"/>
              </a:ext>
            </a:extLst>
          </p:cNvPr>
          <p:cNvGraphicFramePr>
            <a:graphicFrameLocks noGrp="1"/>
          </p:cNvGraphicFramePr>
          <p:nvPr>
            <p:ph idx="1"/>
          </p:nvPr>
        </p:nvGraphicFramePr>
        <p:xfrm>
          <a:off x="762000" y="3657600"/>
          <a:ext cx="8153400" cy="2895600"/>
        </p:xfrm>
        <a:graphic>
          <a:graphicData uri="http://schemas.openxmlformats.org/drawingml/2006/table">
            <a:tbl>
              <a:tblPr/>
              <a:tblGrid>
                <a:gridCol w="2209800">
                  <a:extLst>
                    <a:ext uri="{9D8B030D-6E8A-4147-A177-3AD203B41FA5}">
                      <a16:colId xmlns:a16="http://schemas.microsoft.com/office/drawing/2014/main" val="20000"/>
                    </a:ext>
                  </a:extLst>
                </a:gridCol>
                <a:gridCol w="3225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Resources</a:t>
                      </a:r>
                      <a:endParaRPr kumimoji="0" lang="en-US" sz="2800" b="1" i="1"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Processes</a:t>
                      </a:r>
                      <a:endParaRPr kumimoji="0" lang="en-US" sz="2800" b="1"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Products</a:t>
                      </a:r>
                      <a:endParaRPr kumimoji="0" lang="en-US" sz="2800" b="1"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PEOPLE</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FORMAL DEVELOPMENT</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DOCUMENTS</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TOOLS</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DESIGN</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TEST PLANS</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TECHNIQUES</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TEST</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PROOFS</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STANDARDS</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REVIEW MEETINGS</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MEETING MINUTES</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QUALITY PLANS</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rPr>
                        <a:t>…</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15751" name="Picture 56" descr="ANd9GcQ5rCIn9x25XdSaluoVNxrgcwUrm8cQCfMVSwdVwHpMw3c1keAZQEEm_Qv6yQ">
            <a:extLst>
              <a:ext uri="{FF2B5EF4-FFF2-40B4-BE49-F238E27FC236}">
                <a16:creationId xmlns:a16="http://schemas.microsoft.com/office/drawing/2014/main" id="{7B1FFAB7-5336-46D0-B3D6-93290DCE2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295400"/>
            <a:ext cx="15414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2" name="Text Box 57">
            <a:extLst>
              <a:ext uri="{FF2B5EF4-FFF2-40B4-BE49-F238E27FC236}">
                <a16:creationId xmlns:a16="http://schemas.microsoft.com/office/drawing/2014/main" id="{32A322E2-B9E7-4C57-9FE4-7C6B0A1A5A78}"/>
              </a:ext>
            </a:extLst>
          </p:cNvPr>
          <p:cNvSpPr txBox="1">
            <a:spLocks noChangeArrowheads="1"/>
          </p:cNvSpPr>
          <p:nvPr/>
        </p:nvSpPr>
        <p:spPr bwMode="auto">
          <a:xfrm>
            <a:off x="4038600" y="17526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1800" i="0"/>
              <a:t>High quality software</a:t>
            </a:r>
            <a:endParaRPr lang="en-US" altLang="en-US" sz="1800" i="0"/>
          </a:p>
        </p:txBody>
      </p:sp>
      <p:pic>
        <p:nvPicPr>
          <p:cNvPr id="115753" name="Picture 59" descr="question">
            <a:extLst>
              <a:ext uri="{FF2B5EF4-FFF2-40B4-BE49-F238E27FC236}">
                <a16:creationId xmlns:a16="http://schemas.microsoft.com/office/drawing/2014/main" id="{BD07212B-4E10-43B3-B202-A3F88A4F2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5953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4" name="Line 60">
            <a:extLst>
              <a:ext uri="{FF2B5EF4-FFF2-40B4-BE49-F238E27FC236}">
                <a16:creationId xmlns:a16="http://schemas.microsoft.com/office/drawing/2014/main" id="{728CAE48-E50D-4BE4-9F15-EBB1F5C901D3}"/>
              </a:ext>
            </a:extLst>
          </p:cNvPr>
          <p:cNvSpPr>
            <a:spLocks noChangeShapeType="1"/>
          </p:cNvSpPr>
          <p:nvPr/>
        </p:nvSpPr>
        <p:spPr bwMode="auto">
          <a:xfrm flipV="1">
            <a:off x="1752600" y="2286000"/>
            <a:ext cx="24384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5755" name="Line 61">
            <a:extLst>
              <a:ext uri="{FF2B5EF4-FFF2-40B4-BE49-F238E27FC236}">
                <a16:creationId xmlns:a16="http://schemas.microsoft.com/office/drawing/2014/main" id="{38D21D21-3F30-46B2-9BE6-B28AFBD28888}"/>
              </a:ext>
            </a:extLst>
          </p:cNvPr>
          <p:cNvSpPr>
            <a:spLocks noChangeShapeType="1"/>
          </p:cNvSpPr>
          <p:nvPr/>
        </p:nvSpPr>
        <p:spPr bwMode="auto">
          <a:xfrm flipV="1">
            <a:off x="4648200" y="2743200"/>
            <a:ext cx="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5756" name="Line 62">
            <a:extLst>
              <a:ext uri="{FF2B5EF4-FFF2-40B4-BE49-F238E27FC236}">
                <a16:creationId xmlns:a16="http://schemas.microsoft.com/office/drawing/2014/main" id="{1A107820-D0B7-43D6-BE46-0DAFBA8B799C}"/>
              </a:ext>
            </a:extLst>
          </p:cNvPr>
          <p:cNvSpPr>
            <a:spLocks noChangeShapeType="1"/>
          </p:cNvSpPr>
          <p:nvPr/>
        </p:nvSpPr>
        <p:spPr bwMode="auto">
          <a:xfrm flipH="1" flipV="1">
            <a:off x="5029200" y="2362200"/>
            <a:ext cx="35814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5757" name="Text Box 63">
            <a:extLst>
              <a:ext uri="{FF2B5EF4-FFF2-40B4-BE49-F238E27FC236}">
                <a16:creationId xmlns:a16="http://schemas.microsoft.com/office/drawing/2014/main" id="{2D457006-E6E0-42E9-A187-B1159E2F7289}"/>
              </a:ext>
            </a:extLst>
          </p:cNvPr>
          <p:cNvSpPr txBox="1">
            <a:spLocks noChangeArrowheads="1"/>
          </p:cNvSpPr>
          <p:nvPr/>
        </p:nvSpPr>
        <p:spPr bwMode="auto">
          <a:xfrm>
            <a:off x="685800" y="2286000"/>
            <a:ext cx="3276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1600" i="0"/>
              <a:t>Personnel experience/skill</a:t>
            </a:r>
          </a:p>
          <a:p>
            <a:pPr>
              <a:spcBef>
                <a:spcPct val="0"/>
              </a:spcBef>
              <a:buFontTx/>
              <a:buNone/>
            </a:pPr>
            <a:r>
              <a:rPr lang="en-GB" altLang="en-US" sz="1600" i="0"/>
              <a:t>Quality of tools/techniques</a:t>
            </a:r>
          </a:p>
          <a:p>
            <a:pPr>
              <a:spcBef>
                <a:spcPct val="0"/>
              </a:spcBef>
              <a:buFontTx/>
              <a:buNone/>
            </a:pPr>
            <a:r>
              <a:rPr lang="en-GB" altLang="en-US" sz="1600" i="0"/>
              <a:t>…</a:t>
            </a:r>
            <a:endParaRPr lang="en-US" altLang="en-US" sz="1600" i="0"/>
          </a:p>
        </p:txBody>
      </p:sp>
      <p:sp>
        <p:nvSpPr>
          <p:cNvPr id="115758" name="Text Box 64">
            <a:extLst>
              <a:ext uri="{FF2B5EF4-FFF2-40B4-BE49-F238E27FC236}">
                <a16:creationId xmlns:a16="http://schemas.microsoft.com/office/drawing/2014/main" id="{2D291660-C999-473B-A18F-AB1BB89A82D4}"/>
              </a:ext>
            </a:extLst>
          </p:cNvPr>
          <p:cNvSpPr txBox="1">
            <a:spLocks noChangeArrowheads="1"/>
          </p:cNvSpPr>
          <p:nvPr/>
        </p:nvSpPr>
        <p:spPr bwMode="auto">
          <a:xfrm>
            <a:off x="2971800" y="32004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600" i="0"/>
              <a:t>Test results</a:t>
            </a:r>
            <a:r>
              <a:rPr lang="en-GB" altLang="en-US" sz="1800" i="0"/>
              <a:t> …</a:t>
            </a:r>
            <a:endParaRPr lang="en-US" altLang="en-US" sz="1800" i="0"/>
          </a:p>
        </p:txBody>
      </p:sp>
      <p:sp>
        <p:nvSpPr>
          <p:cNvPr id="115759" name="Text Box 65">
            <a:extLst>
              <a:ext uri="{FF2B5EF4-FFF2-40B4-BE49-F238E27FC236}">
                <a16:creationId xmlns:a16="http://schemas.microsoft.com/office/drawing/2014/main" id="{C25B106C-112E-432B-B7C6-56E0194A8CB8}"/>
              </a:ext>
            </a:extLst>
          </p:cNvPr>
          <p:cNvSpPr txBox="1">
            <a:spLocks noChangeArrowheads="1"/>
          </p:cNvSpPr>
          <p:nvPr/>
        </p:nvSpPr>
        <p:spPr bwMode="auto">
          <a:xfrm>
            <a:off x="4648200" y="2819400"/>
            <a:ext cx="2438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1400" i="0"/>
              <a:t>Verification arguments</a:t>
            </a:r>
          </a:p>
          <a:p>
            <a:pPr>
              <a:spcBef>
                <a:spcPct val="0"/>
              </a:spcBef>
              <a:buFontTx/>
              <a:buNone/>
            </a:pPr>
            <a:r>
              <a:rPr lang="en-GB" altLang="en-US" sz="1400" i="0"/>
              <a:t>Use of certain techniques </a:t>
            </a:r>
          </a:p>
          <a:p>
            <a:pPr>
              <a:spcBef>
                <a:spcPct val="0"/>
              </a:spcBef>
              <a:buFontTx/>
              <a:buNone/>
            </a:pPr>
            <a:r>
              <a:rPr lang="en-GB" altLang="en-US" sz="1400" i="0"/>
              <a:t>…</a:t>
            </a:r>
            <a:endParaRPr lang="en-US" altLang="en-US" sz="1400" i="0"/>
          </a:p>
        </p:txBody>
      </p:sp>
      <p:sp>
        <p:nvSpPr>
          <p:cNvPr id="115760" name="Text Box 66">
            <a:extLst>
              <a:ext uri="{FF2B5EF4-FFF2-40B4-BE49-F238E27FC236}">
                <a16:creationId xmlns:a16="http://schemas.microsoft.com/office/drawing/2014/main" id="{166850D1-AB62-4514-BA43-140279F2715B}"/>
              </a:ext>
            </a:extLst>
          </p:cNvPr>
          <p:cNvSpPr txBox="1">
            <a:spLocks noChangeArrowheads="1"/>
          </p:cNvSpPr>
          <p:nvPr/>
        </p:nvSpPr>
        <p:spPr bwMode="auto">
          <a:xfrm>
            <a:off x="6934200" y="2514600"/>
            <a:ext cx="2209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1400" i="0"/>
              <a:t>Structural information</a:t>
            </a:r>
          </a:p>
          <a:p>
            <a:pPr>
              <a:spcBef>
                <a:spcPct val="0"/>
              </a:spcBef>
              <a:buFontTx/>
              <a:buNone/>
            </a:pPr>
            <a:r>
              <a:rPr lang="en-GB" altLang="en-US" sz="1400" i="0"/>
              <a:t>Measures</a:t>
            </a:r>
          </a:p>
          <a:p>
            <a:pPr>
              <a:spcBef>
                <a:spcPct val="0"/>
              </a:spcBef>
              <a:buFontTx/>
              <a:buNone/>
            </a:pPr>
            <a:r>
              <a:rPr lang="en-GB" altLang="en-US" sz="1400" i="0"/>
              <a:t>…</a:t>
            </a:r>
            <a:endParaRPr lang="en-US" altLang="en-US" sz="1400" i="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239EAE8-0C9E-4784-8339-B43D268C213B}"/>
              </a:ext>
            </a:extLst>
          </p:cNvPr>
          <p:cNvSpPr>
            <a:spLocks noGrp="1" noChangeArrowheads="1"/>
          </p:cNvSpPr>
          <p:nvPr>
            <p:ph type="title" idx="4294967295"/>
          </p:nvPr>
        </p:nvSpPr>
        <p:spPr>
          <a:xfrm>
            <a:off x="762000" y="296863"/>
            <a:ext cx="8382000" cy="685800"/>
          </a:xfrm>
        </p:spPr>
        <p:txBody>
          <a:bodyPr/>
          <a:lstStyle/>
          <a:p>
            <a:pPr eaLnBrk="1" hangingPunct="1"/>
            <a:r>
              <a:rPr lang="en-GB" altLang="en-US" b="1">
                <a:latin typeface="Times New Roman" panose="02020603050405020304" pitchFamily="18" charset="0"/>
              </a:rPr>
              <a:t> What is “Software”?</a:t>
            </a:r>
            <a:endParaRPr lang="en-US" altLang="en-US" b="1">
              <a:latin typeface="Times New Roman" panose="02020603050405020304" pitchFamily="18" charset="0"/>
            </a:endParaRPr>
          </a:p>
        </p:txBody>
      </p:sp>
      <p:pic>
        <p:nvPicPr>
          <p:cNvPr id="9219" name="Picture 4">
            <a:extLst>
              <a:ext uri="{FF2B5EF4-FFF2-40B4-BE49-F238E27FC236}">
                <a16:creationId xmlns:a16="http://schemas.microsoft.com/office/drawing/2014/main" id="{3D9686B8-E0CD-475E-9D67-519D84625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a:extLst>
              <a:ext uri="{FF2B5EF4-FFF2-40B4-BE49-F238E27FC236}">
                <a16:creationId xmlns:a16="http://schemas.microsoft.com/office/drawing/2014/main" id="{6CB3FD1F-DD00-4164-80F9-04FD97616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0DF176A2-16D9-482C-847D-D0D8611B09E5}"/>
              </a:ext>
            </a:extLst>
          </p:cNvPr>
          <p:cNvSpPr txBox="1">
            <a:spLocks noChangeArrowheads="1"/>
          </p:cNvSpPr>
          <p:nvPr/>
        </p:nvSpPr>
        <p:spPr bwMode="auto">
          <a:xfrm>
            <a:off x="719138" y="1484313"/>
            <a:ext cx="8424862"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b="0" i="0">
                <a:latin typeface="Times New Roman" panose="02020603050405020304" pitchFamily="18" charset="0"/>
              </a:rPr>
              <a:t>An abstract digital definition of system behaviour.</a:t>
            </a:r>
          </a:p>
          <a:p>
            <a:pPr>
              <a:spcBef>
                <a:spcPct val="50000"/>
              </a:spcBef>
            </a:pPr>
            <a:r>
              <a:rPr lang="en-GB" altLang="en-US" sz="2800" b="0" i="0">
                <a:latin typeface="Times New Roman" panose="02020603050405020304" pitchFamily="18" charset="0"/>
              </a:rPr>
              <a:t>Made concrete by compilation and loading.</a:t>
            </a:r>
          </a:p>
          <a:p>
            <a:pPr>
              <a:spcBef>
                <a:spcPct val="50000"/>
              </a:spcBef>
            </a:pPr>
            <a:r>
              <a:rPr lang="en-GB" altLang="en-US" sz="2800" b="0" i="0">
                <a:latin typeface="Times New Roman" panose="02020603050405020304" pitchFamily="18" charset="0"/>
              </a:rPr>
              <a:t>Defines much of system internal state.</a:t>
            </a:r>
          </a:p>
          <a:p>
            <a:pPr>
              <a:spcBef>
                <a:spcPct val="50000"/>
              </a:spcBef>
            </a:pPr>
            <a:r>
              <a:rPr lang="en-GB" altLang="en-US" sz="2800" b="0" i="0">
                <a:latin typeface="Times New Roman" panose="02020603050405020304" pitchFamily="18" charset="0"/>
              </a:rPr>
              <a:t>Includes interfaces (H/W-s/W, HCI, etc.).</a:t>
            </a:r>
          </a:p>
          <a:p>
            <a:pPr>
              <a:spcBef>
                <a:spcPct val="50000"/>
              </a:spcBef>
            </a:pPr>
            <a:r>
              <a:rPr lang="en-GB" altLang="en-US" sz="2800" b="0" i="0">
                <a:latin typeface="Times New Roman" panose="02020603050405020304" pitchFamily="18" charset="0"/>
              </a:rPr>
              <a:t>Includes documentation.</a:t>
            </a:r>
          </a:p>
          <a:p>
            <a:pPr>
              <a:spcBef>
                <a:spcPct val="50000"/>
              </a:spcBef>
            </a:pPr>
            <a:r>
              <a:rPr lang="en-GB" altLang="en-US" sz="2800" b="0" i="0">
                <a:latin typeface="Times New Roman" panose="02020603050405020304" pitchFamily="18" charset="0"/>
              </a:rPr>
              <a:t>May be firmware, microcode, operating system, application.</a:t>
            </a:r>
          </a:p>
          <a:p>
            <a:pPr>
              <a:spcBef>
                <a:spcPct val="50000"/>
              </a:spcBef>
            </a:pPr>
            <a:r>
              <a:rPr lang="en-GB" altLang="en-US" sz="2800" b="0" i="0">
                <a:latin typeface="Times New Roman" panose="02020603050405020304" pitchFamily="18" charset="0"/>
              </a:rPr>
              <a:t>System may consist of H/W, S/W, or both.</a:t>
            </a:r>
            <a:endParaRPr lang="en-US" altLang="en-US" sz="2800" b="0" i="0">
              <a:latin typeface="Times New Roman" panose="02020603050405020304" pitchFamily="18" charset="0"/>
            </a:endParaRPr>
          </a:p>
        </p:txBody>
      </p:sp>
    </p:spTree>
  </p:cSld>
  <p:clrMapOvr>
    <a:masterClrMapping/>
  </p:clrMapOvr>
  <p:transition>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2C17EFF-4F2F-4DB9-B27A-BB8A26F4D78C}"/>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Products, Processes, and Resources   </a:t>
            </a:r>
            <a:endParaRPr lang="en-US" altLang="en-US" b="1">
              <a:latin typeface="Times New Roman" panose="02020603050405020304" pitchFamily="18" charset="0"/>
            </a:endParaRPr>
          </a:p>
        </p:txBody>
      </p:sp>
      <p:sp>
        <p:nvSpPr>
          <p:cNvPr id="116739" name="Rectangle 3">
            <a:extLst>
              <a:ext uri="{FF2B5EF4-FFF2-40B4-BE49-F238E27FC236}">
                <a16:creationId xmlns:a16="http://schemas.microsoft.com/office/drawing/2014/main" id="{B81EABB1-3F54-43A6-BA9C-DF6B0CE92177}"/>
              </a:ext>
            </a:extLst>
          </p:cNvPr>
          <p:cNvSpPr>
            <a:spLocks noGrp="1" noChangeArrowheads="1"/>
          </p:cNvSpPr>
          <p:nvPr>
            <p:ph type="body" idx="1"/>
          </p:nvPr>
        </p:nvSpPr>
        <p:spPr>
          <a:xfrm>
            <a:off x="647700" y="2600325"/>
            <a:ext cx="8305800" cy="3048000"/>
          </a:xfrm>
        </p:spPr>
        <p:txBody>
          <a:bodyPr/>
          <a:lstStyle/>
          <a:p>
            <a:pPr eaLnBrk="1" hangingPunct="1">
              <a:lnSpc>
                <a:spcPct val="80000"/>
              </a:lnSpc>
            </a:pPr>
            <a:endParaRPr lang="en-GB" altLang="en-US" sz="1600" i="0">
              <a:latin typeface="Times New Roman" panose="02020603050405020304" pitchFamily="18" charset="0"/>
            </a:endParaRPr>
          </a:p>
          <a:p>
            <a:pPr eaLnBrk="1" hangingPunct="1">
              <a:lnSpc>
                <a:spcPct val="80000"/>
              </a:lnSpc>
              <a:buFontTx/>
              <a:buNone/>
            </a:pPr>
            <a:endParaRPr lang="en-GB" altLang="en-US" sz="1600" i="0">
              <a:latin typeface="Times New Roman" panose="02020603050405020304" pitchFamily="18" charset="0"/>
            </a:endParaRPr>
          </a:p>
          <a:p>
            <a:pPr eaLnBrk="1" hangingPunct="1">
              <a:lnSpc>
                <a:spcPct val="80000"/>
              </a:lnSpc>
            </a:pPr>
            <a:r>
              <a:rPr lang="en-GB" altLang="en-US" sz="2400" b="1" i="0">
                <a:latin typeface="Times New Roman" panose="02020603050405020304" pitchFamily="18" charset="0"/>
              </a:rPr>
              <a:t>Resource</a:t>
            </a:r>
            <a:r>
              <a:rPr lang="en-GB" altLang="en-US" sz="2400" i="0">
                <a:latin typeface="Times New Roman" panose="02020603050405020304" pitchFamily="18" charset="0"/>
              </a:rPr>
              <a:t>: an item which is input to a process </a:t>
            </a:r>
          </a:p>
          <a:p>
            <a:pPr eaLnBrk="1" hangingPunct="1">
              <a:lnSpc>
                <a:spcPct val="80000"/>
              </a:lnSpc>
              <a:buFontTx/>
              <a:buNone/>
            </a:pPr>
            <a:r>
              <a:rPr lang="en-GB" altLang="en-US" sz="2400" i="0">
                <a:latin typeface="Times New Roman" panose="02020603050405020304" pitchFamily="18" charset="0"/>
              </a:rPr>
              <a:t>    - people, hardware, software, etc.</a:t>
            </a:r>
          </a:p>
          <a:p>
            <a:pPr eaLnBrk="1" hangingPunct="1">
              <a:lnSpc>
                <a:spcPct val="80000"/>
              </a:lnSpc>
            </a:pPr>
            <a:r>
              <a:rPr lang="en-GB" altLang="en-US" sz="2400" b="1" i="0">
                <a:latin typeface="Times New Roman" panose="02020603050405020304" pitchFamily="18" charset="0"/>
              </a:rPr>
              <a:t>Process</a:t>
            </a:r>
            <a:r>
              <a:rPr lang="en-GB" altLang="en-US" sz="2400" i="0">
                <a:latin typeface="Times New Roman" panose="02020603050405020304" pitchFamily="18" charset="0"/>
              </a:rPr>
              <a:t>: a software related activity or event</a:t>
            </a:r>
          </a:p>
          <a:p>
            <a:pPr eaLnBrk="1" hangingPunct="1">
              <a:lnSpc>
                <a:spcPct val="80000"/>
              </a:lnSpc>
              <a:buFontTx/>
              <a:buNone/>
            </a:pPr>
            <a:r>
              <a:rPr lang="en-GB" altLang="en-US" sz="2400" i="0">
                <a:latin typeface="Times New Roman" panose="02020603050405020304" pitchFamily="18" charset="0"/>
              </a:rPr>
              <a:t>    - testing, designing, coding,</a:t>
            </a:r>
          </a:p>
          <a:p>
            <a:pPr eaLnBrk="1" hangingPunct="1">
              <a:lnSpc>
                <a:spcPct val="80000"/>
              </a:lnSpc>
            </a:pPr>
            <a:r>
              <a:rPr lang="en-GB" altLang="en-US" sz="2400" b="1" i="0">
                <a:latin typeface="Times New Roman" panose="02020603050405020304" pitchFamily="18" charset="0"/>
              </a:rPr>
              <a:t>Product</a:t>
            </a:r>
            <a:r>
              <a:rPr lang="en-GB" altLang="en-US" sz="2400" i="0">
                <a:latin typeface="Times New Roman" panose="02020603050405020304" pitchFamily="18" charset="0"/>
              </a:rPr>
              <a:t>: an object which results from a process</a:t>
            </a:r>
          </a:p>
          <a:p>
            <a:pPr eaLnBrk="1" hangingPunct="1">
              <a:lnSpc>
                <a:spcPct val="80000"/>
              </a:lnSpc>
              <a:buFontTx/>
              <a:buNone/>
            </a:pPr>
            <a:r>
              <a:rPr lang="en-GB" altLang="en-US" sz="2400" i="0">
                <a:latin typeface="Times New Roman" panose="02020603050405020304" pitchFamily="18" charset="0"/>
              </a:rPr>
              <a:t>    - test plane, specification and design documents, source and object code, minutes of meetings, etc. </a:t>
            </a:r>
            <a:endParaRPr lang="en-US" altLang="en-US" sz="2400" i="0">
              <a:latin typeface="Times New Roman" panose="02020603050405020304" pitchFamily="18" charset="0"/>
            </a:endParaRPr>
          </a:p>
        </p:txBody>
      </p:sp>
      <p:pic>
        <p:nvPicPr>
          <p:cNvPr id="116740" name="Picture 4">
            <a:extLst>
              <a:ext uri="{FF2B5EF4-FFF2-40B4-BE49-F238E27FC236}">
                <a16:creationId xmlns:a16="http://schemas.microsoft.com/office/drawing/2014/main" id="{89D32395-8B1D-4D1A-A1DB-0928F44DC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a:extLst>
              <a:ext uri="{FF2B5EF4-FFF2-40B4-BE49-F238E27FC236}">
                <a16:creationId xmlns:a16="http://schemas.microsoft.com/office/drawing/2014/main" id="{79807BF4-6171-493F-8C4E-F650EA856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6">
            <a:extLst>
              <a:ext uri="{FF2B5EF4-FFF2-40B4-BE49-F238E27FC236}">
                <a16:creationId xmlns:a16="http://schemas.microsoft.com/office/drawing/2014/main" id="{CC9A4FE4-6BDF-481B-A9DD-1D5BF5D56515}"/>
              </a:ext>
            </a:extLst>
          </p:cNvPr>
          <p:cNvSpPr>
            <a:spLocks noChangeArrowheads="1"/>
          </p:cNvSpPr>
          <p:nvPr/>
        </p:nvSpPr>
        <p:spPr bwMode="auto">
          <a:xfrm>
            <a:off x="1295400" y="1524000"/>
            <a:ext cx="17526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Resources</a:t>
            </a:r>
            <a:endParaRPr lang="en-US" altLang="en-US" sz="1800" i="0"/>
          </a:p>
        </p:txBody>
      </p:sp>
      <p:sp>
        <p:nvSpPr>
          <p:cNvPr id="116743" name="Oval 7">
            <a:extLst>
              <a:ext uri="{FF2B5EF4-FFF2-40B4-BE49-F238E27FC236}">
                <a16:creationId xmlns:a16="http://schemas.microsoft.com/office/drawing/2014/main" id="{6B7B5681-D927-4817-A6ED-F224B47E2158}"/>
              </a:ext>
            </a:extLst>
          </p:cNvPr>
          <p:cNvSpPr>
            <a:spLocks noChangeArrowheads="1"/>
          </p:cNvSpPr>
          <p:nvPr/>
        </p:nvSpPr>
        <p:spPr bwMode="auto">
          <a:xfrm>
            <a:off x="4343400" y="1447800"/>
            <a:ext cx="1676400" cy="10668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Processes</a:t>
            </a:r>
            <a:endParaRPr lang="en-US" altLang="en-US" sz="1800" i="0"/>
          </a:p>
        </p:txBody>
      </p:sp>
      <p:sp>
        <p:nvSpPr>
          <p:cNvPr id="116744" name="Rectangle 8">
            <a:extLst>
              <a:ext uri="{FF2B5EF4-FFF2-40B4-BE49-F238E27FC236}">
                <a16:creationId xmlns:a16="http://schemas.microsoft.com/office/drawing/2014/main" id="{3E87500A-953C-4F2B-AA0E-A6590D683D9C}"/>
              </a:ext>
            </a:extLst>
          </p:cNvPr>
          <p:cNvSpPr>
            <a:spLocks noChangeArrowheads="1"/>
          </p:cNvSpPr>
          <p:nvPr/>
        </p:nvSpPr>
        <p:spPr bwMode="auto">
          <a:xfrm>
            <a:off x="6934200" y="1447800"/>
            <a:ext cx="17526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Products</a:t>
            </a:r>
            <a:endParaRPr lang="en-US" altLang="en-US" sz="1800" i="0"/>
          </a:p>
        </p:txBody>
      </p:sp>
      <p:sp>
        <p:nvSpPr>
          <p:cNvPr id="116745" name="Line 9">
            <a:extLst>
              <a:ext uri="{FF2B5EF4-FFF2-40B4-BE49-F238E27FC236}">
                <a16:creationId xmlns:a16="http://schemas.microsoft.com/office/drawing/2014/main" id="{4486B814-6A2F-4044-B4AB-1042B560C84E}"/>
              </a:ext>
            </a:extLst>
          </p:cNvPr>
          <p:cNvSpPr>
            <a:spLocks noChangeShapeType="1"/>
          </p:cNvSpPr>
          <p:nvPr/>
        </p:nvSpPr>
        <p:spPr bwMode="auto">
          <a:xfrm>
            <a:off x="3048000" y="19812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6746" name="Line 10">
            <a:extLst>
              <a:ext uri="{FF2B5EF4-FFF2-40B4-BE49-F238E27FC236}">
                <a16:creationId xmlns:a16="http://schemas.microsoft.com/office/drawing/2014/main" id="{14542993-0C24-43DD-889B-630705827915}"/>
              </a:ext>
            </a:extLst>
          </p:cNvPr>
          <p:cNvSpPr>
            <a:spLocks noChangeShapeType="1"/>
          </p:cNvSpPr>
          <p:nvPr/>
        </p:nvSpPr>
        <p:spPr bwMode="auto">
          <a:xfrm>
            <a:off x="6019800" y="19050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B77178F-DF67-4023-89EA-1838E2787D27}"/>
              </a:ext>
            </a:extLst>
          </p:cNvPr>
          <p:cNvSpPr>
            <a:spLocks noGrp="1" noChangeArrowheads="1"/>
          </p:cNvSpPr>
          <p:nvPr>
            <p:ph type="title"/>
          </p:nvPr>
        </p:nvSpPr>
        <p:spPr>
          <a:xfrm>
            <a:off x="719138" y="0"/>
            <a:ext cx="8424862" cy="914400"/>
          </a:xfrm>
        </p:spPr>
        <p:txBody>
          <a:bodyPr/>
          <a:lstStyle/>
          <a:p>
            <a:pPr eaLnBrk="1" hangingPunct="1"/>
            <a:r>
              <a:rPr lang="en-GB" altLang="en-US" b="1">
                <a:latin typeface="Times New Roman" panose="02020603050405020304" pitchFamily="18" charset="0"/>
              </a:rPr>
              <a:t>  Achieving software reliability: diverse approaches </a:t>
            </a:r>
            <a:endParaRPr lang="en-US" altLang="en-US" b="1">
              <a:latin typeface="Times New Roman" panose="02020603050405020304" pitchFamily="18" charset="0"/>
            </a:endParaRPr>
          </a:p>
        </p:txBody>
      </p:sp>
      <p:pic>
        <p:nvPicPr>
          <p:cNvPr id="117763" name="Picture 4">
            <a:extLst>
              <a:ext uri="{FF2B5EF4-FFF2-40B4-BE49-F238E27FC236}">
                <a16:creationId xmlns:a16="http://schemas.microsoft.com/office/drawing/2014/main" id="{2F9311F6-3526-496E-BF74-4C7549362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00D77408-FE7D-4A79-861E-0BB86A23A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ANd9GcQ5rCIn9x25XdSaluoVNxrgcwUrm8cQCfMVSwdVwHpMw3c1keAZQEEm_Qv6yQ">
            <a:extLst>
              <a:ext uri="{FF2B5EF4-FFF2-40B4-BE49-F238E27FC236}">
                <a16:creationId xmlns:a16="http://schemas.microsoft.com/office/drawing/2014/main" id="{3FFB4EAE-5764-4F47-A227-860F98BF5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295400"/>
            <a:ext cx="15414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7">
            <a:extLst>
              <a:ext uri="{FF2B5EF4-FFF2-40B4-BE49-F238E27FC236}">
                <a16:creationId xmlns:a16="http://schemas.microsoft.com/office/drawing/2014/main" id="{626DA410-374A-4057-A011-20B3B2834C82}"/>
              </a:ext>
            </a:extLst>
          </p:cNvPr>
          <p:cNvSpPr txBox="1">
            <a:spLocks noChangeArrowheads="1"/>
          </p:cNvSpPr>
          <p:nvPr/>
        </p:nvSpPr>
        <p:spPr bwMode="auto">
          <a:xfrm>
            <a:off x="4038600" y="17526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1800" i="0"/>
              <a:t>High quality software</a:t>
            </a:r>
            <a:endParaRPr lang="en-US" altLang="en-US" sz="1800" i="0"/>
          </a:p>
        </p:txBody>
      </p:sp>
      <p:pic>
        <p:nvPicPr>
          <p:cNvPr id="117767" name="Picture 8" descr="question">
            <a:extLst>
              <a:ext uri="{FF2B5EF4-FFF2-40B4-BE49-F238E27FC236}">
                <a16:creationId xmlns:a16="http://schemas.microsoft.com/office/drawing/2014/main" id="{FB3BFC25-F922-4F6E-8914-48C326C30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5953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Oval 9">
            <a:extLst>
              <a:ext uri="{FF2B5EF4-FFF2-40B4-BE49-F238E27FC236}">
                <a16:creationId xmlns:a16="http://schemas.microsoft.com/office/drawing/2014/main" id="{FE862D7E-CDC9-4819-9B57-473E94D43A90}"/>
              </a:ext>
            </a:extLst>
          </p:cNvPr>
          <p:cNvSpPr>
            <a:spLocks noChangeArrowheads="1"/>
          </p:cNvSpPr>
          <p:nvPr/>
        </p:nvSpPr>
        <p:spPr bwMode="auto">
          <a:xfrm>
            <a:off x="1295400" y="3733800"/>
            <a:ext cx="1676400" cy="762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Fault </a:t>
            </a:r>
          </a:p>
          <a:p>
            <a:pPr algn="ctr">
              <a:spcBef>
                <a:spcPct val="0"/>
              </a:spcBef>
              <a:buFontTx/>
              <a:buNone/>
            </a:pPr>
            <a:r>
              <a:rPr lang="en-GB" altLang="en-US" sz="1800" i="0"/>
              <a:t>avoidance</a:t>
            </a:r>
            <a:endParaRPr lang="en-US" altLang="en-US" sz="1800" i="0"/>
          </a:p>
        </p:txBody>
      </p:sp>
      <p:sp>
        <p:nvSpPr>
          <p:cNvPr id="117769" name="Oval 10">
            <a:extLst>
              <a:ext uri="{FF2B5EF4-FFF2-40B4-BE49-F238E27FC236}">
                <a16:creationId xmlns:a16="http://schemas.microsoft.com/office/drawing/2014/main" id="{21A6EBC3-51BD-4AE9-8CA6-B524A050733A}"/>
              </a:ext>
            </a:extLst>
          </p:cNvPr>
          <p:cNvSpPr>
            <a:spLocks noChangeArrowheads="1"/>
          </p:cNvSpPr>
          <p:nvPr/>
        </p:nvSpPr>
        <p:spPr bwMode="auto">
          <a:xfrm>
            <a:off x="3810000" y="3810000"/>
            <a:ext cx="1676400" cy="762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Fault </a:t>
            </a:r>
          </a:p>
          <a:p>
            <a:pPr algn="ctr">
              <a:spcBef>
                <a:spcPct val="0"/>
              </a:spcBef>
              <a:buFontTx/>
              <a:buNone/>
            </a:pPr>
            <a:r>
              <a:rPr lang="en-GB" altLang="en-US" sz="1800" i="0"/>
              <a:t>removal</a:t>
            </a:r>
            <a:endParaRPr lang="en-US" altLang="en-US" sz="1800" i="0"/>
          </a:p>
        </p:txBody>
      </p:sp>
      <p:sp>
        <p:nvSpPr>
          <p:cNvPr id="117770" name="Oval 11">
            <a:extLst>
              <a:ext uri="{FF2B5EF4-FFF2-40B4-BE49-F238E27FC236}">
                <a16:creationId xmlns:a16="http://schemas.microsoft.com/office/drawing/2014/main" id="{E5922702-65DE-454E-9436-02935B7B5484}"/>
              </a:ext>
            </a:extLst>
          </p:cNvPr>
          <p:cNvSpPr>
            <a:spLocks noChangeArrowheads="1"/>
          </p:cNvSpPr>
          <p:nvPr/>
        </p:nvSpPr>
        <p:spPr bwMode="auto">
          <a:xfrm>
            <a:off x="6324600" y="3733800"/>
            <a:ext cx="1676400" cy="762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Fault </a:t>
            </a:r>
          </a:p>
          <a:p>
            <a:pPr algn="ctr">
              <a:spcBef>
                <a:spcPct val="0"/>
              </a:spcBef>
              <a:buFontTx/>
              <a:buNone/>
            </a:pPr>
            <a:r>
              <a:rPr lang="en-GB" altLang="en-US" sz="1800" i="0"/>
              <a:t>tolerance</a:t>
            </a:r>
            <a:endParaRPr lang="en-US" altLang="en-US" sz="1800" i="0"/>
          </a:p>
        </p:txBody>
      </p:sp>
      <p:sp>
        <p:nvSpPr>
          <p:cNvPr id="117771" name="Line 12">
            <a:extLst>
              <a:ext uri="{FF2B5EF4-FFF2-40B4-BE49-F238E27FC236}">
                <a16:creationId xmlns:a16="http://schemas.microsoft.com/office/drawing/2014/main" id="{A4A65A7A-6C5A-4AC9-BEB4-FF07C26B40CC}"/>
              </a:ext>
            </a:extLst>
          </p:cNvPr>
          <p:cNvSpPr>
            <a:spLocks noChangeShapeType="1"/>
          </p:cNvSpPr>
          <p:nvPr/>
        </p:nvSpPr>
        <p:spPr bwMode="auto">
          <a:xfrm flipV="1">
            <a:off x="2133600" y="2819400"/>
            <a:ext cx="2286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7772" name="Line 13">
            <a:extLst>
              <a:ext uri="{FF2B5EF4-FFF2-40B4-BE49-F238E27FC236}">
                <a16:creationId xmlns:a16="http://schemas.microsoft.com/office/drawing/2014/main" id="{028287E2-A63B-479F-B890-51F61100F381}"/>
              </a:ext>
            </a:extLst>
          </p:cNvPr>
          <p:cNvSpPr>
            <a:spLocks noChangeShapeType="1"/>
          </p:cNvSpPr>
          <p:nvPr/>
        </p:nvSpPr>
        <p:spPr bwMode="auto">
          <a:xfrm flipV="1">
            <a:off x="4648200" y="3352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7773" name="Line 14">
            <a:extLst>
              <a:ext uri="{FF2B5EF4-FFF2-40B4-BE49-F238E27FC236}">
                <a16:creationId xmlns:a16="http://schemas.microsoft.com/office/drawing/2014/main" id="{ACC60C32-37C2-4110-82A2-56D7632BFA6A}"/>
              </a:ext>
            </a:extLst>
          </p:cNvPr>
          <p:cNvSpPr>
            <a:spLocks noChangeShapeType="1"/>
          </p:cNvSpPr>
          <p:nvPr/>
        </p:nvSpPr>
        <p:spPr bwMode="auto">
          <a:xfrm flipH="1" flipV="1">
            <a:off x="4876800" y="2819400"/>
            <a:ext cx="2133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7774" name="Text Box 16">
            <a:extLst>
              <a:ext uri="{FF2B5EF4-FFF2-40B4-BE49-F238E27FC236}">
                <a16:creationId xmlns:a16="http://schemas.microsoft.com/office/drawing/2014/main" id="{C32131BD-20A7-4337-8BFA-4C5E69D6A058}"/>
              </a:ext>
            </a:extLst>
          </p:cNvPr>
          <p:cNvSpPr txBox="1">
            <a:spLocks noChangeArrowheads="1"/>
          </p:cNvSpPr>
          <p:nvPr/>
        </p:nvSpPr>
        <p:spPr bwMode="auto">
          <a:xfrm>
            <a:off x="990600" y="4724400"/>
            <a:ext cx="2362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400" i="0"/>
              <a:t>Formal methods</a:t>
            </a:r>
          </a:p>
          <a:p>
            <a:pPr algn="ctr">
              <a:spcBef>
                <a:spcPct val="0"/>
              </a:spcBef>
              <a:buFontTx/>
              <a:buNone/>
            </a:pPr>
            <a:r>
              <a:rPr lang="en-GB" altLang="en-US" sz="1400" i="0"/>
              <a:t>Object oriented design</a:t>
            </a:r>
          </a:p>
          <a:p>
            <a:pPr algn="ctr">
              <a:spcBef>
                <a:spcPct val="0"/>
              </a:spcBef>
              <a:buFontTx/>
              <a:buNone/>
            </a:pPr>
            <a:r>
              <a:rPr lang="en-GB" altLang="en-US" sz="1400" i="0"/>
              <a:t>Structured design/analysis</a:t>
            </a:r>
          </a:p>
          <a:p>
            <a:pPr algn="ctr">
              <a:spcBef>
                <a:spcPct val="0"/>
              </a:spcBef>
              <a:buFontTx/>
              <a:buNone/>
            </a:pPr>
            <a:r>
              <a:rPr lang="en-GB" altLang="en-US" sz="1400" i="0"/>
              <a:t>Structured programming</a:t>
            </a:r>
          </a:p>
          <a:p>
            <a:pPr algn="ctr">
              <a:spcBef>
                <a:spcPct val="0"/>
              </a:spcBef>
              <a:buFontTx/>
              <a:buNone/>
            </a:pPr>
            <a:r>
              <a:rPr lang="en-GB" altLang="en-US" sz="1400" i="0"/>
              <a:t>…</a:t>
            </a:r>
            <a:endParaRPr lang="en-US" altLang="en-US" sz="1400" i="0"/>
          </a:p>
        </p:txBody>
      </p:sp>
      <p:sp>
        <p:nvSpPr>
          <p:cNvPr id="117775" name="Text Box 17">
            <a:extLst>
              <a:ext uri="{FF2B5EF4-FFF2-40B4-BE49-F238E27FC236}">
                <a16:creationId xmlns:a16="http://schemas.microsoft.com/office/drawing/2014/main" id="{20B5D51C-6E15-43D9-9633-FA6C4ADBBD13}"/>
              </a:ext>
            </a:extLst>
          </p:cNvPr>
          <p:cNvSpPr txBox="1">
            <a:spLocks noChangeArrowheads="1"/>
          </p:cNvSpPr>
          <p:nvPr/>
        </p:nvSpPr>
        <p:spPr bwMode="auto">
          <a:xfrm>
            <a:off x="6096000" y="4800600"/>
            <a:ext cx="2362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400" i="0"/>
              <a:t>N-version programming</a:t>
            </a:r>
          </a:p>
          <a:p>
            <a:pPr algn="ctr">
              <a:spcBef>
                <a:spcPct val="0"/>
              </a:spcBef>
              <a:buFontTx/>
              <a:buNone/>
            </a:pPr>
            <a:r>
              <a:rPr lang="en-GB" altLang="en-US" sz="1400" i="0"/>
              <a:t>Recovery blocks</a:t>
            </a:r>
          </a:p>
          <a:p>
            <a:pPr algn="ctr">
              <a:spcBef>
                <a:spcPct val="0"/>
              </a:spcBef>
              <a:buFontTx/>
              <a:buNone/>
            </a:pPr>
            <a:r>
              <a:rPr lang="en-GB" altLang="en-US" sz="1400" i="0"/>
              <a:t>Error masking</a:t>
            </a:r>
          </a:p>
          <a:p>
            <a:pPr algn="ctr">
              <a:spcBef>
                <a:spcPct val="0"/>
              </a:spcBef>
              <a:buFontTx/>
              <a:buNone/>
            </a:pPr>
            <a:r>
              <a:rPr lang="en-GB" altLang="en-US" sz="1400" i="0"/>
              <a:t>…</a:t>
            </a:r>
            <a:endParaRPr lang="en-US" altLang="en-US" sz="1400" i="0"/>
          </a:p>
        </p:txBody>
      </p:sp>
      <p:sp>
        <p:nvSpPr>
          <p:cNvPr id="117776" name="Text Box 18">
            <a:extLst>
              <a:ext uri="{FF2B5EF4-FFF2-40B4-BE49-F238E27FC236}">
                <a16:creationId xmlns:a16="http://schemas.microsoft.com/office/drawing/2014/main" id="{03FB144A-17E8-486E-92F1-EF1816E80CF7}"/>
              </a:ext>
            </a:extLst>
          </p:cNvPr>
          <p:cNvSpPr txBox="1">
            <a:spLocks noChangeArrowheads="1"/>
          </p:cNvSpPr>
          <p:nvPr/>
        </p:nvSpPr>
        <p:spPr bwMode="auto">
          <a:xfrm>
            <a:off x="3657600" y="4876800"/>
            <a:ext cx="23622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400" i="0"/>
              <a:t>Black box testing</a:t>
            </a:r>
          </a:p>
          <a:p>
            <a:pPr algn="ctr">
              <a:spcBef>
                <a:spcPct val="0"/>
              </a:spcBef>
              <a:buFontTx/>
              <a:buNone/>
            </a:pPr>
            <a:r>
              <a:rPr lang="en-GB" altLang="en-US" sz="1400" i="0"/>
              <a:t>White box testing</a:t>
            </a:r>
          </a:p>
          <a:p>
            <a:pPr algn="ctr">
              <a:spcBef>
                <a:spcPct val="0"/>
              </a:spcBef>
              <a:buFontTx/>
              <a:buNone/>
            </a:pPr>
            <a:r>
              <a:rPr lang="en-GB" altLang="en-US" sz="1400" i="0"/>
              <a:t>…</a:t>
            </a:r>
          </a:p>
          <a:p>
            <a:pPr algn="ctr">
              <a:spcBef>
                <a:spcPct val="0"/>
              </a:spcBef>
              <a:buFontTx/>
              <a:buNone/>
            </a:pPr>
            <a:r>
              <a:rPr lang="en-GB" altLang="en-US" sz="1400" i="0"/>
              <a:t>Reviews/inspections</a:t>
            </a:r>
          </a:p>
          <a:p>
            <a:pPr algn="ctr">
              <a:spcBef>
                <a:spcPct val="0"/>
              </a:spcBef>
              <a:buFontTx/>
              <a:buNone/>
            </a:pPr>
            <a:r>
              <a:rPr lang="en-GB" altLang="en-US" sz="1400" i="0"/>
              <a:t>Statistical QC</a:t>
            </a:r>
          </a:p>
          <a:p>
            <a:pPr algn="ctr">
              <a:spcBef>
                <a:spcPct val="0"/>
              </a:spcBef>
              <a:buFontTx/>
              <a:buNone/>
            </a:pPr>
            <a:r>
              <a:rPr lang="en-GB" altLang="en-US" sz="1400" i="0"/>
              <a:t>Measurement</a:t>
            </a:r>
          </a:p>
          <a:p>
            <a:pPr algn="ctr">
              <a:spcBef>
                <a:spcPct val="0"/>
              </a:spcBef>
              <a:buFontTx/>
              <a:buNone/>
            </a:pPr>
            <a:r>
              <a:rPr lang="en-GB" altLang="en-US" sz="1400" i="0"/>
              <a:t>…</a:t>
            </a:r>
            <a:endParaRPr lang="en-US" altLang="en-US" sz="1400" i="0"/>
          </a:p>
        </p:txBody>
      </p:sp>
    </p:spTree>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96D3EBB0-12D4-4A22-99BB-272E14F5C424}"/>
              </a:ext>
            </a:extLst>
          </p:cNvPr>
          <p:cNvPicPr>
            <a:picLocks noGrp="1" noChangeAspect="1" noChangeArrowheads="1"/>
          </p:cNvPicPr>
          <p:nvPr>
            <p:ph type="tbl" idx="4294967295"/>
          </p:nvPr>
        </p:nvPicPr>
        <p:blipFill>
          <a:blip r:embed="rId2">
            <a:extLst>
              <a:ext uri="{28A0092B-C50C-407E-A947-70E740481C1C}">
                <a14:useLocalDpi xmlns:a14="http://schemas.microsoft.com/office/drawing/2010/main" val="0"/>
              </a:ext>
            </a:extLst>
          </a:blip>
          <a:srcRect/>
          <a:stretch>
            <a:fillRect/>
          </a:stretch>
        </p:blipFill>
        <p:spPr>
          <a:xfrm>
            <a:off x="-28575" y="765175"/>
            <a:ext cx="9137650" cy="5326063"/>
          </a:xfrm>
          <a:noFill/>
        </p:spPr>
      </p:pic>
      <p:pic>
        <p:nvPicPr>
          <p:cNvPr id="118787" name="Picture 4">
            <a:extLst>
              <a:ext uri="{FF2B5EF4-FFF2-40B4-BE49-F238E27FC236}">
                <a16:creationId xmlns:a16="http://schemas.microsoft.com/office/drawing/2014/main" id="{88B6C3A1-E415-4A51-9DE1-B32D2F0F9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6762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a:extLst>
              <a:ext uri="{FF2B5EF4-FFF2-40B4-BE49-F238E27FC236}">
                <a16:creationId xmlns:a16="http://schemas.microsoft.com/office/drawing/2014/main" id="{9E448C80-B412-4E25-82EA-537B5BE01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08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4B148EC-A49F-4548-B77A-801A69EF3F69}"/>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WHY USE FAULT TOLERANCE</a:t>
            </a:r>
            <a:endParaRPr lang="en-US" altLang="en-US" b="1">
              <a:latin typeface="Times New Roman" panose="02020603050405020304" pitchFamily="18" charset="0"/>
            </a:endParaRPr>
          </a:p>
        </p:txBody>
      </p:sp>
      <p:pic>
        <p:nvPicPr>
          <p:cNvPr id="119811" name="Picture 4">
            <a:extLst>
              <a:ext uri="{FF2B5EF4-FFF2-40B4-BE49-F238E27FC236}">
                <a16:creationId xmlns:a16="http://schemas.microsoft.com/office/drawing/2014/main" id="{DB566884-D3A6-4ADB-9F99-3101BFD06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a:extLst>
              <a:ext uri="{FF2B5EF4-FFF2-40B4-BE49-F238E27FC236}">
                <a16:creationId xmlns:a16="http://schemas.microsoft.com/office/drawing/2014/main" id="{7AA05A3B-7C30-4D5F-BB99-1A4230485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a:extLst>
              <a:ext uri="{FF2B5EF4-FFF2-40B4-BE49-F238E27FC236}">
                <a16:creationId xmlns:a16="http://schemas.microsoft.com/office/drawing/2014/main" id="{AA8BBBA2-CFAF-48DE-A830-879374B39D19}"/>
              </a:ext>
            </a:extLst>
          </p:cNvPr>
          <p:cNvSpPr txBox="1">
            <a:spLocks noChangeArrowheads="1"/>
          </p:cNvSpPr>
          <p:nvPr/>
        </p:nvSpPr>
        <p:spPr bwMode="auto">
          <a:xfrm>
            <a:off x="719138" y="1628775"/>
            <a:ext cx="8424862"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Char char="-"/>
            </a:pPr>
            <a:r>
              <a:rPr lang="en-GB" altLang="en-US" sz="3600" b="0" i="0">
                <a:latin typeface="Times New Roman" panose="02020603050405020304" pitchFamily="18" charset="0"/>
              </a:rPr>
              <a:t>Avoidance and Removal never perfect</a:t>
            </a:r>
          </a:p>
          <a:p>
            <a:pPr>
              <a:spcBef>
                <a:spcPct val="50000"/>
              </a:spcBef>
              <a:buFontTx/>
              <a:buChar char="-"/>
            </a:pPr>
            <a:r>
              <a:rPr lang="en-GB" altLang="en-US" sz="3600" b="0" i="0">
                <a:latin typeface="Times New Roman" panose="02020603050405020304" pitchFamily="18" charset="0"/>
              </a:rPr>
              <a:t>Residual faults always possible</a:t>
            </a:r>
          </a:p>
          <a:p>
            <a:pPr>
              <a:spcBef>
                <a:spcPct val="50000"/>
              </a:spcBef>
              <a:buFontTx/>
              <a:buChar char="-"/>
            </a:pPr>
            <a:r>
              <a:rPr lang="en-GB" altLang="en-US" sz="3600" b="0" i="0">
                <a:latin typeface="Times New Roman" panose="02020603050405020304" pitchFamily="18" charset="0"/>
              </a:rPr>
              <a:t>Must prevent residual faults causing failure</a:t>
            </a:r>
          </a:p>
          <a:p>
            <a:pPr>
              <a:spcBef>
                <a:spcPct val="50000"/>
              </a:spcBef>
              <a:buFontTx/>
              <a:buChar char="-"/>
            </a:pPr>
            <a:r>
              <a:rPr lang="en-GB" altLang="en-US" sz="3600" b="0" i="0">
                <a:latin typeface="Times New Roman" panose="02020603050405020304" pitchFamily="18" charset="0"/>
              </a:rPr>
              <a:t>Only way to achieve ultra-reliability(?)</a:t>
            </a:r>
            <a:endParaRPr lang="en-US" altLang="en-US" sz="3600" b="0" i="0">
              <a:latin typeface="Times New Roman" panose="02020603050405020304" pitchFamily="18" charset="0"/>
            </a:endParaRPr>
          </a:p>
        </p:txBody>
      </p:sp>
    </p:spTree>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5C6D0CEE-F547-4575-BB7A-1787064B29BC}"/>
              </a:ext>
            </a:extLst>
          </p:cNvPr>
          <p:cNvSpPr>
            <a:spLocks noGrp="1" noChangeArrowheads="1"/>
          </p:cNvSpPr>
          <p:nvPr>
            <p:ph type="title" idx="4294967295"/>
          </p:nvPr>
        </p:nvSpPr>
        <p:spPr>
          <a:xfrm>
            <a:off x="684213" y="228600"/>
            <a:ext cx="8459787" cy="968375"/>
          </a:xfrm>
        </p:spPr>
        <p:txBody>
          <a:bodyPr/>
          <a:lstStyle/>
          <a:p>
            <a:pPr algn="ctr" eaLnBrk="1" hangingPunct="1"/>
            <a:r>
              <a:rPr lang="en-GB" altLang="en-US" b="1">
                <a:latin typeface="Times New Roman" panose="02020603050405020304" pitchFamily="18" charset="0"/>
              </a:rPr>
              <a:t> SOFTWARE FAULT TOLERANCE PROBLEMS</a:t>
            </a:r>
            <a:endParaRPr lang="en-US" altLang="en-US" b="1">
              <a:latin typeface="Times New Roman" panose="02020603050405020304" pitchFamily="18" charset="0"/>
            </a:endParaRPr>
          </a:p>
        </p:txBody>
      </p:sp>
      <p:pic>
        <p:nvPicPr>
          <p:cNvPr id="120835" name="Picture 4">
            <a:extLst>
              <a:ext uri="{FF2B5EF4-FFF2-40B4-BE49-F238E27FC236}">
                <a16:creationId xmlns:a16="http://schemas.microsoft.com/office/drawing/2014/main" id="{404DBEDC-E5B7-471B-A2B5-272209F0E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4">
            <a:extLst>
              <a:ext uri="{FF2B5EF4-FFF2-40B4-BE49-F238E27FC236}">
                <a16:creationId xmlns:a16="http://schemas.microsoft.com/office/drawing/2014/main" id="{3ECC4EE0-5CA9-432E-A23A-F65CDAAC7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592263"/>
            <a:ext cx="69500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a:extLst>
              <a:ext uri="{FF2B5EF4-FFF2-40B4-BE49-F238E27FC236}">
                <a16:creationId xmlns:a16="http://schemas.microsoft.com/office/drawing/2014/main" id="{5E31CCC7-D386-40F7-9578-CABFAD6C9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3049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a:extLst>
              <a:ext uri="{FF2B5EF4-FFF2-40B4-BE49-F238E27FC236}">
                <a16:creationId xmlns:a16="http://schemas.microsoft.com/office/drawing/2014/main" id="{F67DC0A1-071D-40BF-9A01-644E5F3C8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5">
            <a:extLst>
              <a:ext uri="{FF2B5EF4-FFF2-40B4-BE49-F238E27FC236}">
                <a16:creationId xmlns:a16="http://schemas.microsoft.com/office/drawing/2014/main" id="{93284C76-6201-4C29-B2E6-AE2026480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a:extLst>
              <a:ext uri="{FF2B5EF4-FFF2-40B4-BE49-F238E27FC236}">
                <a16:creationId xmlns:a16="http://schemas.microsoft.com/office/drawing/2014/main" id="{5F6CE109-8B12-48A6-B7DB-01FA21892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33375"/>
            <a:ext cx="64865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1861" name="Picture 5">
            <a:extLst>
              <a:ext uri="{FF2B5EF4-FFF2-40B4-BE49-F238E27FC236}">
                <a16:creationId xmlns:a16="http://schemas.microsoft.com/office/drawing/2014/main" id="{DF78C301-A3BA-4A4B-A324-C96BA3D26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341438"/>
            <a:ext cx="673258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1862" name="Dreptunghi 5">
            <a:extLst>
              <a:ext uri="{FF2B5EF4-FFF2-40B4-BE49-F238E27FC236}">
                <a16:creationId xmlns:a16="http://schemas.microsoft.com/office/drawing/2014/main" id="{7DB890B4-7D0C-4054-B2E4-C10CA6537B03}"/>
              </a:ext>
            </a:extLst>
          </p:cNvPr>
          <p:cNvSpPr>
            <a:spLocks noChangeArrowheads="1"/>
          </p:cNvSpPr>
          <p:nvPr/>
        </p:nvSpPr>
        <p:spPr bwMode="auto">
          <a:xfrm>
            <a:off x="1042988" y="6273800"/>
            <a:ext cx="673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48DA460E-CB07-4BD3-8C68-5AAD261171C3}"/>
              </a:ext>
            </a:extLst>
          </p:cNvPr>
          <p:cNvSpPr>
            <a:spLocks noGrp="1" noChangeArrowheads="1"/>
          </p:cNvSpPr>
          <p:nvPr>
            <p:ph type="ctrTitle" idx="4294967295"/>
          </p:nvPr>
        </p:nvSpPr>
        <p:spPr>
          <a:xfrm>
            <a:off x="1042988" y="404813"/>
            <a:ext cx="7772400" cy="576262"/>
          </a:xfrm>
        </p:spPr>
        <p:txBody>
          <a:bodyPr/>
          <a:lstStyle/>
          <a:p>
            <a:pPr eaLnBrk="1" hangingPunct="1"/>
            <a:r>
              <a:rPr lang="en-US" altLang="en-US" sz="2400" b="1"/>
              <a:t>Block diagram configurations</a:t>
            </a:r>
            <a:endParaRPr lang="en-US" altLang="en-US" sz="2400"/>
          </a:p>
        </p:txBody>
      </p:sp>
      <p:pic>
        <p:nvPicPr>
          <p:cNvPr id="122883" name="Picture 4">
            <a:extLst>
              <a:ext uri="{FF2B5EF4-FFF2-40B4-BE49-F238E27FC236}">
                <a16:creationId xmlns:a16="http://schemas.microsoft.com/office/drawing/2014/main" id="{5789FC81-BDEA-4D2D-8EF7-38C05F19B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a:extLst>
              <a:ext uri="{FF2B5EF4-FFF2-40B4-BE49-F238E27FC236}">
                <a16:creationId xmlns:a16="http://schemas.microsoft.com/office/drawing/2014/main" id="{9F63C25D-443F-40C6-AD36-0C0943685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descr="tabel 27.png">
            <a:extLst>
              <a:ext uri="{FF2B5EF4-FFF2-40B4-BE49-F238E27FC236}">
                <a16:creationId xmlns:a16="http://schemas.microsoft.com/office/drawing/2014/main" id="{BD6620D7-F78A-4DB6-B24A-C7EDA4EB0C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2276475"/>
            <a:ext cx="85836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5">
            <a:extLst>
              <a:ext uri="{FF2B5EF4-FFF2-40B4-BE49-F238E27FC236}">
                <a16:creationId xmlns:a16="http://schemas.microsoft.com/office/drawing/2014/main" id="{79922B51-C940-4C44-9B0F-E7929C5BC5F5}"/>
              </a:ext>
            </a:extLst>
          </p:cNvPr>
          <p:cNvSpPr>
            <a:spLocks noChangeArrowheads="1"/>
          </p:cNvSpPr>
          <p:nvPr/>
        </p:nvSpPr>
        <p:spPr bwMode="auto">
          <a:xfrm>
            <a:off x="5435600" y="6165850"/>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eaLnBrk="1" hangingPunct="1">
              <a:spcBef>
                <a:spcPct val="0"/>
              </a:spcBef>
              <a:buFontTx/>
              <a:buNone/>
            </a:pPr>
            <a:r>
              <a:rPr lang="en-US" altLang="en-US" sz="1200" b="0" i="0">
                <a:cs typeface="Arial" panose="020B0604020202020204" pitchFamily="34" charset="0"/>
              </a:rPr>
              <a:t>Source: IEEE Recommended Practice on Software Reliability, </a:t>
            </a:r>
            <a:r>
              <a:rPr lang="en-US" altLang="en-US" sz="1200" b="0">
                <a:cs typeface="Arial" panose="020B0604020202020204" pitchFamily="34" charset="0"/>
              </a:rPr>
              <a:t>IEEE Std 1633™-2016</a:t>
            </a:r>
            <a:endParaRPr lang="en-US" altLang="en-US" sz="1200" b="0" i="0">
              <a:cs typeface="Arial" panose="020B0604020202020204" pitchFamily="34" charset="0"/>
            </a:endParaRPr>
          </a:p>
        </p:txBody>
      </p:sp>
    </p:spTree>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a:extLst>
              <a:ext uri="{FF2B5EF4-FFF2-40B4-BE49-F238E27FC236}">
                <a16:creationId xmlns:a16="http://schemas.microsoft.com/office/drawing/2014/main" id="{543279B6-441C-4F6B-A3E6-E839BB557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5">
            <a:extLst>
              <a:ext uri="{FF2B5EF4-FFF2-40B4-BE49-F238E27FC236}">
                <a16:creationId xmlns:a16="http://schemas.microsoft.com/office/drawing/2014/main" id="{BA957BDD-AEC1-4746-8CF3-9A0B621A4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a:extLst>
              <a:ext uri="{FF2B5EF4-FFF2-40B4-BE49-F238E27FC236}">
                <a16:creationId xmlns:a16="http://schemas.microsoft.com/office/drawing/2014/main" id="{6292BA83-2165-41F0-A0A3-8D8172AC7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368300"/>
            <a:ext cx="540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909" name="Picture 5">
            <a:extLst>
              <a:ext uri="{FF2B5EF4-FFF2-40B4-BE49-F238E27FC236}">
                <a16:creationId xmlns:a16="http://schemas.microsoft.com/office/drawing/2014/main" id="{C8031634-AEFA-4E82-B445-D8658B6F3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1376363"/>
            <a:ext cx="8243888"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3910" name="Dreptunghi 5">
            <a:extLst>
              <a:ext uri="{FF2B5EF4-FFF2-40B4-BE49-F238E27FC236}">
                <a16:creationId xmlns:a16="http://schemas.microsoft.com/office/drawing/2014/main" id="{5A9BF404-FFD0-4746-8930-0767DD33E68B}"/>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a:extLst>
              <a:ext uri="{FF2B5EF4-FFF2-40B4-BE49-F238E27FC236}">
                <a16:creationId xmlns:a16="http://schemas.microsoft.com/office/drawing/2014/main" id="{0A8CF98C-659F-4357-911A-ABFBBC2CD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5">
            <a:extLst>
              <a:ext uri="{FF2B5EF4-FFF2-40B4-BE49-F238E27FC236}">
                <a16:creationId xmlns:a16="http://schemas.microsoft.com/office/drawing/2014/main" id="{C84D0004-13D7-4527-902A-C90EE4684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5922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a:extLst>
              <a:ext uri="{FF2B5EF4-FFF2-40B4-BE49-F238E27FC236}">
                <a16:creationId xmlns:a16="http://schemas.microsoft.com/office/drawing/2014/main" id="{9DE83800-333C-41BD-AC74-73AAC6B2D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68300"/>
            <a:ext cx="49244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4933" name="Picture 5">
            <a:extLst>
              <a:ext uri="{FF2B5EF4-FFF2-40B4-BE49-F238E27FC236}">
                <a16:creationId xmlns:a16="http://schemas.microsoft.com/office/drawing/2014/main" id="{0222E6B5-5A11-439A-AEC8-9482FD9AD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947863"/>
            <a:ext cx="66611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a:extLst>
              <a:ext uri="{FF2B5EF4-FFF2-40B4-BE49-F238E27FC236}">
                <a16:creationId xmlns:a16="http://schemas.microsoft.com/office/drawing/2014/main" id="{9042580A-2CA9-4A33-8FBC-20752CC1C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5">
            <a:extLst>
              <a:ext uri="{FF2B5EF4-FFF2-40B4-BE49-F238E27FC236}">
                <a16:creationId xmlns:a16="http://schemas.microsoft.com/office/drawing/2014/main" id="{EB58EE7C-57F0-49FD-9557-4BF435C8C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a:extLst>
              <a:ext uri="{FF2B5EF4-FFF2-40B4-BE49-F238E27FC236}">
                <a16:creationId xmlns:a16="http://schemas.microsoft.com/office/drawing/2014/main" id="{73F6FD5B-E904-49C1-848D-2F98ADE78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296863"/>
            <a:ext cx="51149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5957" name="Picture 5">
            <a:extLst>
              <a:ext uri="{FF2B5EF4-FFF2-40B4-BE49-F238E27FC236}">
                <a16:creationId xmlns:a16="http://schemas.microsoft.com/office/drawing/2014/main" id="{9040A292-DCFE-49BC-9621-7D56B4BA7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665288"/>
            <a:ext cx="8210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5958" name="Dreptunghi 5">
            <a:extLst>
              <a:ext uri="{FF2B5EF4-FFF2-40B4-BE49-F238E27FC236}">
                <a16:creationId xmlns:a16="http://schemas.microsoft.com/office/drawing/2014/main" id="{7BA8B126-5C2B-4CD3-9D51-B8BE1700F5C9}"/>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E40D7B6-4BC8-471C-8B9E-D0397A1DAE89}"/>
              </a:ext>
            </a:extLst>
          </p:cNvPr>
          <p:cNvSpPr>
            <a:spLocks noGrp="1" noChangeArrowheads="1"/>
          </p:cNvSpPr>
          <p:nvPr>
            <p:ph type="title" idx="4294967295"/>
          </p:nvPr>
        </p:nvSpPr>
        <p:spPr>
          <a:xfrm>
            <a:off x="576263" y="296863"/>
            <a:ext cx="8382000" cy="685800"/>
          </a:xfrm>
        </p:spPr>
        <p:txBody>
          <a:bodyPr/>
          <a:lstStyle/>
          <a:p>
            <a:pPr eaLnBrk="1" hangingPunct="1"/>
            <a:r>
              <a:rPr lang="en-GB" altLang="en-US" b="1">
                <a:latin typeface="Times New Roman" panose="02020603050405020304" pitchFamily="18" charset="0"/>
              </a:rPr>
              <a:t> How Hard is Software ?</a:t>
            </a:r>
            <a:endParaRPr lang="en-US" altLang="en-US" b="1">
              <a:latin typeface="Times New Roman" panose="02020603050405020304" pitchFamily="18" charset="0"/>
            </a:endParaRPr>
          </a:p>
        </p:txBody>
      </p:sp>
      <p:pic>
        <p:nvPicPr>
          <p:cNvPr id="10243" name="Picture 4">
            <a:extLst>
              <a:ext uri="{FF2B5EF4-FFF2-40B4-BE49-F238E27FC236}">
                <a16:creationId xmlns:a16="http://schemas.microsoft.com/office/drawing/2014/main" id="{3F223E2D-3DE8-4195-BEDF-092A19508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a:extLst>
              <a:ext uri="{FF2B5EF4-FFF2-40B4-BE49-F238E27FC236}">
                <a16:creationId xmlns:a16="http://schemas.microsoft.com/office/drawing/2014/main" id="{ECE32983-755B-40FF-82BD-DDB082A48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a:extLst>
              <a:ext uri="{FF2B5EF4-FFF2-40B4-BE49-F238E27FC236}">
                <a16:creationId xmlns:a16="http://schemas.microsoft.com/office/drawing/2014/main" id="{9B95871C-E6BC-4E56-A14B-C4818C7D3702}"/>
              </a:ext>
            </a:extLst>
          </p:cNvPr>
          <p:cNvSpPr txBox="1">
            <a:spLocks noChangeArrowheads="1"/>
          </p:cNvSpPr>
          <p:nvPr/>
        </p:nvSpPr>
        <p:spPr bwMode="auto">
          <a:xfrm>
            <a:off x="755650" y="1520825"/>
            <a:ext cx="838835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800" i="0">
                <a:latin typeface="Times New Roman" panose="02020603050405020304" pitchFamily="18" charset="0"/>
              </a:rPr>
              <a:t>Software is so hard that –</a:t>
            </a:r>
            <a:r>
              <a:rPr lang="en-GB" altLang="en-US" sz="2800" b="0" i="0">
                <a:latin typeface="Times New Roman" panose="02020603050405020304" pitchFamily="18" charset="0"/>
              </a:rPr>
              <a:t> </a:t>
            </a:r>
          </a:p>
          <a:p>
            <a:pPr>
              <a:spcBef>
                <a:spcPct val="50000"/>
              </a:spcBef>
            </a:pPr>
            <a:r>
              <a:rPr lang="en-GB" altLang="en-US" sz="2800" b="0" i="0">
                <a:latin typeface="Times New Roman" panose="02020603050405020304" pitchFamily="18" charset="0"/>
              </a:rPr>
              <a:t> </a:t>
            </a:r>
            <a:r>
              <a:rPr lang="en-GB" altLang="en-US" sz="2800" b="0" i="0">
                <a:latin typeface="Times New Roman" panose="02020603050405020304" pitchFamily="18" charset="0"/>
                <a:cs typeface="Times New Roman" panose="02020603050405020304" pitchFamily="18" charset="0"/>
              </a:rPr>
              <a:t>£1billion is spent annually in the UK on software</a:t>
            </a:r>
          </a:p>
          <a:p>
            <a:pPr>
              <a:spcBef>
                <a:spcPct val="50000"/>
              </a:spcBef>
              <a:buFontTx/>
              <a:buNone/>
            </a:pPr>
            <a:endParaRPr lang="en-GB" altLang="en-US" sz="2800" b="0" i="0">
              <a:latin typeface="Times New Roman" panose="02020603050405020304" pitchFamily="18" charset="0"/>
              <a:cs typeface="Times New Roman" panose="02020603050405020304" pitchFamily="18" charset="0"/>
            </a:endParaRPr>
          </a:p>
          <a:p>
            <a:pPr>
              <a:spcBef>
                <a:spcPct val="50000"/>
              </a:spcBef>
            </a:pPr>
            <a:r>
              <a:rPr lang="en-GB" altLang="en-US" sz="2800" b="0" i="0">
                <a:latin typeface="Times New Roman" panose="02020603050405020304" pitchFamily="18" charset="0"/>
                <a:cs typeface="Times New Roman" panose="02020603050405020304" pitchFamily="18" charset="0"/>
              </a:rPr>
              <a:t>Over half this is wasted!</a:t>
            </a:r>
          </a:p>
          <a:p>
            <a:pPr>
              <a:spcBef>
                <a:spcPct val="50000"/>
              </a:spcBef>
              <a:buFontTx/>
              <a:buNone/>
            </a:pPr>
            <a:r>
              <a:rPr lang="en-GB" altLang="en-US" sz="2800" i="0">
                <a:latin typeface="Times New Roman" panose="02020603050405020304" pitchFamily="18" charset="0"/>
                <a:cs typeface="Times New Roman" panose="02020603050405020304" pitchFamily="18" charset="0"/>
              </a:rPr>
              <a:t>“Waste” includes:</a:t>
            </a:r>
          </a:p>
          <a:p>
            <a:pPr>
              <a:spcBef>
                <a:spcPct val="0"/>
              </a:spcBef>
            </a:pPr>
            <a:r>
              <a:rPr lang="en-GB" altLang="en-US" sz="2800" b="0" i="0">
                <a:latin typeface="Times New Roman" panose="02020603050405020304" pitchFamily="18" charset="0"/>
                <a:cs typeface="Times New Roman" panose="02020603050405020304" pitchFamily="18" charset="0"/>
              </a:rPr>
              <a:t>Cost of overruns</a:t>
            </a:r>
          </a:p>
          <a:p>
            <a:pPr>
              <a:spcBef>
                <a:spcPct val="0"/>
              </a:spcBef>
            </a:pPr>
            <a:r>
              <a:rPr lang="en-GB" altLang="en-US" sz="2800" b="0" i="0">
                <a:latin typeface="Times New Roman" panose="02020603050405020304" pitchFamily="18" charset="0"/>
                <a:cs typeface="Times New Roman" panose="02020603050405020304" pitchFamily="18" charset="0"/>
              </a:rPr>
              <a:t>Cost of correcting errors</a:t>
            </a:r>
          </a:p>
          <a:p>
            <a:pPr>
              <a:spcBef>
                <a:spcPct val="0"/>
              </a:spcBef>
            </a:pPr>
            <a:r>
              <a:rPr lang="en-GB" altLang="en-US" sz="2800" b="0" i="0">
                <a:latin typeface="Times New Roman" panose="02020603050405020304" pitchFamily="18" charset="0"/>
                <a:cs typeface="Times New Roman" panose="02020603050405020304" pitchFamily="18" charset="0"/>
              </a:rPr>
              <a:t>Penalty due to not using quality assurance procedures</a:t>
            </a:r>
          </a:p>
          <a:p>
            <a:pPr>
              <a:spcBef>
                <a:spcPct val="0"/>
              </a:spcBef>
            </a:pPr>
            <a:r>
              <a:rPr lang="en-GB" altLang="en-US" sz="2800" b="0" i="0">
                <a:latin typeface="Times New Roman" panose="02020603050405020304" pitchFamily="18" charset="0"/>
                <a:cs typeface="Times New Roman" panose="02020603050405020304" pitchFamily="18" charset="0"/>
              </a:rPr>
              <a:t>“unnecessary” expenditure on maintenance.</a:t>
            </a:r>
          </a:p>
        </p:txBody>
      </p:sp>
      <p:pic>
        <p:nvPicPr>
          <p:cNvPr id="10246" name="Picture 6">
            <a:extLst>
              <a:ext uri="{FF2B5EF4-FFF2-40B4-BE49-F238E27FC236}">
                <a16:creationId xmlns:a16="http://schemas.microsoft.com/office/drawing/2014/main" id="{6215E410-4891-4DC7-91D8-2A5624BDC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2744788"/>
            <a:ext cx="46386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id="{2539A25F-5CC6-47D6-BAD7-58D004388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275" y="5838825"/>
            <a:ext cx="12287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a:extLst>
              <a:ext uri="{FF2B5EF4-FFF2-40B4-BE49-F238E27FC236}">
                <a16:creationId xmlns:a16="http://schemas.microsoft.com/office/drawing/2014/main" id="{DC076609-2464-4439-B362-FD6EA2B38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5">
            <a:extLst>
              <a:ext uri="{FF2B5EF4-FFF2-40B4-BE49-F238E27FC236}">
                <a16:creationId xmlns:a16="http://schemas.microsoft.com/office/drawing/2014/main" id="{FA5C0CA2-5045-43FF-9720-7661B13DA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a:extLst>
              <a:ext uri="{FF2B5EF4-FFF2-40B4-BE49-F238E27FC236}">
                <a16:creationId xmlns:a16="http://schemas.microsoft.com/office/drawing/2014/main" id="{29B9A5ED-AA0D-4175-8F85-277CA0535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33375"/>
            <a:ext cx="30003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6981" name="Picture 5">
            <a:extLst>
              <a:ext uri="{FF2B5EF4-FFF2-40B4-BE49-F238E27FC236}">
                <a16:creationId xmlns:a16="http://schemas.microsoft.com/office/drawing/2014/main" id="{59124D11-CFE9-4278-9BF4-57AEF7B13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844675"/>
            <a:ext cx="79724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6982" name="Dreptunghi 5">
            <a:extLst>
              <a:ext uri="{FF2B5EF4-FFF2-40B4-BE49-F238E27FC236}">
                <a16:creationId xmlns:a16="http://schemas.microsoft.com/office/drawing/2014/main" id="{4404F102-C703-46AA-A5FE-7896BA2D5791}"/>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1957DF6E-D225-4811-ADA4-3972FDD51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296863"/>
            <a:ext cx="31718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8003" name="Picture 3">
            <a:extLst>
              <a:ext uri="{FF2B5EF4-FFF2-40B4-BE49-F238E27FC236}">
                <a16:creationId xmlns:a16="http://schemas.microsoft.com/office/drawing/2014/main" id="{10114695-217B-4A2A-8244-431783BF9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92263"/>
            <a:ext cx="8893175"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8004" name="Picture 4">
            <a:extLst>
              <a:ext uri="{FF2B5EF4-FFF2-40B4-BE49-F238E27FC236}">
                <a16:creationId xmlns:a16="http://schemas.microsoft.com/office/drawing/2014/main" id="{88C0419B-A2AD-4366-915C-09D2179EB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a:extLst>
              <a:ext uri="{FF2B5EF4-FFF2-40B4-BE49-F238E27FC236}">
                <a16:creationId xmlns:a16="http://schemas.microsoft.com/office/drawing/2014/main" id="{E983C785-17A9-46A2-BB52-72D5F0B99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Dreptunghi 5">
            <a:extLst>
              <a:ext uri="{FF2B5EF4-FFF2-40B4-BE49-F238E27FC236}">
                <a16:creationId xmlns:a16="http://schemas.microsoft.com/office/drawing/2014/main" id="{F6CEC4EB-0934-4315-BFA6-E0BBEF78E8F4}"/>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EC05A87E-9451-4DF2-9F36-325D33F886A7}"/>
              </a:ext>
            </a:extLst>
          </p:cNvPr>
          <p:cNvSpPr>
            <a:spLocks noGrp="1" noChangeArrowheads="1"/>
          </p:cNvSpPr>
          <p:nvPr>
            <p:ph type="ctrTitle"/>
          </p:nvPr>
        </p:nvSpPr>
        <p:spPr>
          <a:xfrm>
            <a:off x="827088" y="0"/>
            <a:ext cx="7772400" cy="692150"/>
          </a:xfrm>
        </p:spPr>
        <p:txBody>
          <a:bodyPr/>
          <a:lstStyle/>
          <a:p>
            <a:pPr eaLnBrk="1" hangingPunct="1"/>
            <a:r>
              <a:rPr lang="en-US" altLang="en-US" sz="2800"/>
              <a:t>Reliability considerations</a:t>
            </a:r>
          </a:p>
        </p:txBody>
      </p:sp>
      <p:sp>
        <p:nvSpPr>
          <p:cNvPr id="129027" name="Subtitle 2">
            <a:extLst>
              <a:ext uri="{FF2B5EF4-FFF2-40B4-BE49-F238E27FC236}">
                <a16:creationId xmlns:a16="http://schemas.microsoft.com/office/drawing/2014/main" id="{FD480C50-BBEF-41E6-970D-34B441CAF22C}"/>
              </a:ext>
            </a:extLst>
          </p:cNvPr>
          <p:cNvSpPr>
            <a:spLocks noGrp="1" noChangeArrowheads="1"/>
          </p:cNvSpPr>
          <p:nvPr>
            <p:ph type="subTitle" idx="1"/>
          </p:nvPr>
        </p:nvSpPr>
        <p:spPr/>
        <p:txBody>
          <a:bodyPr/>
          <a:lstStyle/>
          <a:p>
            <a:pPr eaLnBrk="1" hangingPunct="1"/>
            <a:endParaRPr lang="ro-RO" altLang="en-US"/>
          </a:p>
        </p:txBody>
      </p:sp>
      <p:pic>
        <p:nvPicPr>
          <p:cNvPr id="129028" name="Picture 4">
            <a:extLst>
              <a:ext uri="{FF2B5EF4-FFF2-40B4-BE49-F238E27FC236}">
                <a16:creationId xmlns:a16="http://schemas.microsoft.com/office/drawing/2014/main" id="{E9F93957-854C-420F-AE9D-38FD73253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a:extLst>
              <a:ext uri="{FF2B5EF4-FFF2-40B4-BE49-F238E27FC236}">
                <a16:creationId xmlns:a16="http://schemas.microsoft.com/office/drawing/2014/main" id="{8488ACD7-D616-4961-B354-E19578952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7461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tabel 4.png">
            <a:extLst>
              <a:ext uri="{FF2B5EF4-FFF2-40B4-BE49-F238E27FC236}">
                <a16:creationId xmlns:a16="http://schemas.microsoft.com/office/drawing/2014/main" id="{968E3FE6-4E8A-4A6B-BD1E-726BEEAD1A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08050"/>
            <a:ext cx="7650162"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Rectangle 6">
            <a:extLst>
              <a:ext uri="{FF2B5EF4-FFF2-40B4-BE49-F238E27FC236}">
                <a16:creationId xmlns:a16="http://schemas.microsoft.com/office/drawing/2014/main" id="{2D8E212E-F022-48F8-9E0E-D587F0EDA3EA}"/>
              </a:ext>
            </a:extLst>
          </p:cNvPr>
          <p:cNvSpPr>
            <a:spLocks noChangeArrowheads="1"/>
          </p:cNvSpPr>
          <p:nvPr/>
        </p:nvSpPr>
        <p:spPr bwMode="auto">
          <a:xfrm>
            <a:off x="5580063" y="63515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503FBDF8-50D3-417E-A9EA-130B9EA9001A}"/>
              </a:ext>
            </a:extLst>
          </p:cNvPr>
          <p:cNvSpPr>
            <a:spLocks noGrp="1" noChangeArrowheads="1"/>
          </p:cNvSpPr>
          <p:nvPr>
            <p:ph type="title" idx="4294967295"/>
          </p:nvPr>
        </p:nvSpPr>
        <p:spPr>
          <a:xfrm>
            <a:off x="684213" y="0"/>
            <a:ext cx="7740650" cy="1052513"/>
          </a:xfrm>
        </p:spPr>
        <p:txBody>
          <a:bodyPr/>
          <a:lstStyle/>
          <a:p>
            <a:r>
              <a:rPr lang="en-US" altLang="en-US" sz="3200" b="1"/>
              <a:t>Reliability considerations (Cont’)</a:t>
            </a:r>
            <a:endParaRPr lang="en-US" altLang="en-US" sz="3200"/>
          </a:p>
        </p:txBody>
      </p:sp>
      <p:pic>
        <p:nvPicPr>
          <p:cNvPr id="130051" name="Picture 3" descr="Untitled-cont.png">
            <a:extLst>
              <a:ext uri="{FF2B5EF4-FFF2-40B4-BE49-F238E27FC236}">
                <a16:creationId xmlns:a16="http://schemas.microsoft.com/office/drawing/2014/main" id="{57B313AE-2AEC-43CB-96BF-D61791DA95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55875"/>
            <a:ext cx="86042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a:extLst>
              <a:ext uri="{FF2B5EF4-FFF2-40B4-BE49-F238E27FC236}">
                <a16:creationId xmlns:a16="http://schemas.microsoft.com/office/drawing/2014/main" id="{317CB9E2-241E-4013-9155-9E6EEE1C7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a:extLst>
              <a:ext uri="{FF2B5EF4-FFF2-40B4-BE49-F238E27FC236}">
                <a16:creationId xmlns:a16="http://schemas.microsoft.com/office/drawing/2014/main" id="{31D7C6E6-7DC4-4A6D-89D4-E4597B6F4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1255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8">
            <a:extLst>
              <a:ext uri="{FF2B5EF4-FFF2-40B4-BE49-F238E27FC236}">
                <a16:creationId xmlns:a16="http://schemas.microsoft.com/office/drawing/2014/main" id="{D23204BF-3E97-48EE-8598-5E41B6C3DE27}"/>
              </a:ext>
            </a:extLst>
          </p:cNvPr>
          <p:cNvSpPr>
            <a:spLocks noChangeArrowheads="1"/>
          </p:cNvSpPr>
          <p:nvPr/>
        </p:nvSpPr>
        <p:spPr bwMode="auto">
          <a:xfrm>
            <a:off x="6948488" y="6453188"/>
            <a:ext cx="21955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1000" b="0">
                <a:latin typeface="Arial Unicode MS" pitchFamily="34" charset="-128"/>
                <a:cs typeface="Arial" panose="020B0604020202020204" pitchFamily="34" charset="0"/>
              </a:rPr>
              <a:t>Source: IEEE Standard 1633-2016</a:t>
            </a:r>
            <a:r>
              <a:rPr lang="en-US" altLang="en-US" sz="600" b="0">
                <a:cs typeface="Arial" panose="020B0604020202020204" pitchFamily="34" charset="0"/>
              </a:rPr>
              <a:t> </a:t>
            </a:r>
            <a:endParaRPr lang="en-US" altLang="en-US" sz="1800" b="0">
              <a:cs typeface="Arial" panose="020B0604020202020204" pitchFamily="34" charset="0"/>
            </a:endParaRPr>
          </a:p>
        </p:txBody>
      </p:sp>
    </p:spTree>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B07F55CF-9BD7-4828-8E59-6D30B8742484}"/>
              </a:ext>
            </a:extLst>
          </p:cNvPr>
          <p:cNvSpPr>
            <a:spLocks noGrp="1" noChangeArrowheads="1"/>
          </p:cNvSpPr>
          <p:nvPr>
            <p:ph type="title"/>
          </p:nvPr>
        </p:nvSpPr>
        <p:spPr/>
        <p:txBody>
          <a:bodyPr/>
          <a:lstStyle/>
          <a:p>
            <a:endParaRPr lang="ro-RO" altLang="en-US"/>
          </a:p>
        </p:txBody>
      </p:sp>
      <p:graphicFrame>
        <p:nvGraphicFramePr>
          <p:cNvPr id="131075" name="Object 3">
            <a:extLst>
              <a:ext uri="{FF2B5EF4-FFF2-40B4-BE49-F238E27FC236}">
                <a16:creationId xmlns:a16="http://schemas.microsoft.com/office/drawing/2014/main" id="{F3B1F386-82DD-4F47-B8CA-0DE0F8D82F64}"/>
              </a:ext>
            </a:extLst>
          </p:cNvPr>
          <p:cNvGraphicFramePr>
            <a:graphicFrameLocks noGrp="1" noChangeAspect="1"/>
          </p:cNvGraphicFramePr>
          <p:nvPr>
            <p:ph idx="1"/>
          </p:nvPr>
        </p:nvGraphicFramePr>
        <p:xfrm>
          <a:off x="0" y="-350838"/>
          <a:ext cx="8785225" cy="7542213"/>
        </p:xfrm>
        <a:graphic>
          <a:graphicData uri="http://schemas.openxmlformats.org/presentationml/2006/ole">
            <mc:AlternateContent xmlns:mc="http://schemas.openxmlformats.org/markup-compatibility/2006">
              <mc:Choice xmlns:v="urn:schemas-microsoft-com:vml" Requires="v">
                <p:oleObj spid="_x0000_s131082" name="Presentation" r:id="rId3" imgW="4572180" imgH="3429001" progId="PowerPoint.Show.8">
                  <p:embed/>
                </p:oleObj>
              </mc:Choice>
              <mc:Fallback>
                <p:oleObj name="Presentation" r:id="rId3" imgW="4572180" imgH="3429001" progId="PowerPoint.Show.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838"/>
                        <a:ext cx="878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05032D88-993B-45B2-847A-0AC17DD1D933}"/>
              </a:ext>
            </a:extLst>
          </p:cNvPr>
          <p:cNvSpPr>
            <a:spLocks noGrp="1" noChangeArrowheads="1"/>
          </p:cNvSpPr>
          <p:nvPr>
            <p:ph type="title"/>
          </p:nvPr>
        </p:nvSpPr>
        <p:spPr/>
        <p:txBody>
          <a:bodyPr/>
          <a:lstStyle/>
          <a:p>
            <a:endParaRPr lang="ro-RO" altLang="en-US"/>
          </a:p>
        </p:txBody>
      </p:sp>
      <p:sp>
        <p:nvSpPr>
          <p:cNvPr id="132099" name="Content Placeholder 2">
            <a:extLst>
              <a:ext uri="{FF2B5EF4-FFF2-40B4-BE49-F238E27FC236}">
                <a16:creationId xmlns:a16="http://schemas.microsoft.com/office/drawing/2014/main" id="{251C4679-B194-4C39-AF34-2203B67F7E5F}"/>
              </a:ext>
            </a:extLst>
          </p:cNvPr>
          <p:cNvSpPr>
            <a:spLocks noGrp="1" noChangeArrowheads="1"/>
          </p:cNvSpPr>
          <p:nvPr>
            <p:ph idx="1"/>
          </p:nvPr>
        </p:nvSpPr>
        <p:spPr/>
        <p:txBody>
          <a:bodyPr/>
          <a:lstStyle/>
          <a:p>
            <a:endParaRPr lang="ro-RO" altLang="en-US"/>
          </a:p>
        </p:txBody>
      </p:sp>
      <p:graphicFrame>
        <p:nvGraphicFramePr>
          <p:cNvPr id="132100" name="Object 3">
            <a:hlinkClick r:id="" action="ppaction://ole?verb=0"/>
            <a:extLst>
              <a:ext uri="{FF2B5EF4-FFF2-40B4-BE49-F238E27FC236}">
                <a16:creationId xmlns:a16="http://schemas.microsoft.com/office/drawing/2014/main" id="{9A1A8561-6F91-4032-92E2-A6C5F2AAF3D2}"/>
              </a:ext>
            </a:extLst>
          </p:cNvPr>
          <p:cNvGraphicFramePr>
            <a:graphicFrameLocks noChangeAspect="1"/>
          </p:cNvGraphicFramePr>
          <p:nvPr/>
        </p:nvGraphicFramePr>
        <p:xfrm>
          <a:off x="-9525" y="-158750"/>
          <a:ext cx="9096375" cy="6821488"/>
        </p:xfrm>
        <a:graphic>
          <a:graphicData uri="http://schemas.openxmlformats.org/presentationml/2006/ole">
            <mc:AlternateContent xmlns:mc="http://schemas.openxmlformats.org/markup-compatibility/2006">
              <mc:Choice xmlns:v="urn:schemas-microsoft-com:vml" Requires="v">
                <p:oleObj spid="_x0000_s132107" name="Presentation" r:id="rId3" imgW="4570654" imgH="3427562" progId="PowerPoint.Show.8">
                  <p:embed/>
                </p:oleObj>
              </mc:Choice>
              <mc:Fallback>
                <p:oleObj name="Presentation" r:id="rId3" imgW="4570654" imgH="3427562" progId="PowerPoint.Show.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58750"/>
                        <a:ext cx="9096375"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24D98C3-0D08-4FB9-8D21-A6DA1C3DBAAF}"/>
              </a:ext>
            </a:extLst>
          </p:cNvPr>
          <p:cNvSpPr>
            <a:spLocks noGrp="1" noChangeArrowheads="1"/>
          </p:cNvSpPr>
          <p:nvPr>
            <p:ph type="title"/>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133123" name="Rectangle 3">
            <a:extLst>
              <a:ext uri="{FF2B5EF4-FFF2-40B4-BE49-F238E27FC236}">
                <a16:creationId xmlns:a16="http://schemas.microsoft.com/office/drawing/2014/main" id="{8F5B2646-07B3-45F8-8DBE-4849AFA4851F}"/>
              </a:ext>
            </a:extLst>
          </p:cNvPr>
          <p:cNvSpPr>
            <a:spLocks noGrp="1" noChangeArrowheads="1"/>
          </p:cNvSpPr>
          <p:nvPr>
            <p:ph type="body" idx="1"/>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b="1"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Learned</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133124" name="Picture 4">
            <a:extLst>
              <a:ext uri="{FF2B5EF4-FFF2-40B4-BE49-F238E27FC236}">
                <a16:creationId xmlns:a16="http://schemas.microsoft.com/office/drawing/2014/main" id="{D4D7864A-8120-49A7-8F8E-8E86AB2BF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a:extLst>
              <a:ext uri="{FF2B5EF4-FFF2-40B4-BE49-F238E27FC236}">
                <a16:creationId xmlns:a16="http://schemas.microsoft.com/office/drawing/2014/main" id="{3C4E5167-A030-4BC7-8E77-B88A03D37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4533A1F-5CE6-45B3-9175-BDE71C0B04DC}"/>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3. Measuring Software Reliability</a:t>
            </a:r>
            <a:endParaRPr lang="en-US" altLang="en-US" b="1">
              <a:latin typeface="Times New Roman" panose="02020603050405020304" pitchFamily="18" charset="0"/>
            </a:endParaRPr>
          </a:p>
        </p:txBody>
      </p:sp>
      <p:sp>
        <p:nvSpPr>
          <p:cNvPr id="134147" name="Rectangle 3">
            <a:extLst>
              <a:ext uri="{FF2B5EF4-FFF2-40B4-BE49-F238E27FC236}">
                <a16:creationId xmlns:a16="http://schemas.microsoft.com/office/drawing/2014/main" id="{64A52DDB-FF2E-47C3-BF1A-1D789125E003}"/>
              </a:ext>
            </a:extLst>
          </p:cNvPr>
          <p:cNvSpPr>
            <a:spLocks noGrp="1" noChangeArrowheads="1"/>
          </p:cNvSpPr>
          <p:nvPr>
            <p:ph type="body" idx="1"/>
          </p:nvPr>
        </p:nvSpPr>
        <p:spPr>
          <a:xfrm>
            <a:off x="838200" y="1371600"/>
            <a:ext cx="8305800" cy="5029200"/>
          </a:xfrm>
        </p:spPr>
        <p:txBody>
          <a:bodyPr/>
          <a:lstStyle/>
          <a:p>
            <a:pPr eaLnBrk="1" hangingPunct="1"/>
            <a:r>
              <a:rPr lang="en-GB" altLang="en-US" i="0">
                <a:latin typeface="Times New Roman" panose="02020603050405020304" pitchFamily="18" charset="0"/>
              </a:rPr>
              <a:t>Measures of software reliability</a:t>
            </a:r>
          </a:p>
          <a:p>
            <a:pPr eaLnBrk="1" hangingPunct="1"/>
            <a:r>
              <a:rPr lang="en-GB" altLang="en-US" i="0">
                <a:latin typeface="Times New Roman" panose="02020603050405020304" pitchFamily="18" charset="0"/>
              </a:rPr>
              <a:t>Software measurement</a:t>
            </a:r>
          </a:p>
          <a:p>
            <a:pPr eaLnBrk="1" hangingPunct="1"/>
            <a:r>
              <a:rPr lang="en-GB" altLang="en-US" i="0">
                <a:latin typeface="Times New Roman" panose="02020603050405020304" pitchFamily="18" charset="0"/>
              </a:rPr>
              <a:t>Software engineering assessment</a:t>
            </a:r>
          </a:p>
          <a:p>
            <a:pPr eaLnBrk="1" hangingPunct="1"/>
            <a:r>
              <a:rPr lang="en-GB" altLang="en-US" i="0">
                <a:latin typeface="Times New Roman" panose="02020603050405020304" pitchFamily="18" charset="0"/>
              </a:rPr>
              <a:t>Definition of software reliability</a:t>
            </a:r>
          </a:p>
          <a:p>
            <a:pPr eaLnBrk="1" hangingPunct="1"/>
            <a:r>
              <a:rPr lang="en-GB" altLang="en-US" i="0">
                <a:latin typeface="Times New Roman" panose="02020603050405020304" pitchFamily="18" charset="0"/>
              </a:rPr>
              <a:t>Software reliability: measurement</a:t>
            </a:r>
          </a:p>
          <a:p>
            <a:pPr eaLnBrk="1" hangingPunct="1"/>
            <a:r>
              <a:rPr lang="en-GB" altLang="en-US" i="0">
                <a:latin typeface="Times New Roman" panose="02020603050405020304" pitchFamily="18" charset="0"/>
              </a:rPr>
              <a:t>Predictive measures</a:t>
            </a:r>
          </a:p>
          <a:p>
            <a:pPr eaLnBrk="1" hangingPunct="1"/>
            <a:r>
              <a:rPr lang="en-GB" altLang="en-US" i="0">
                <a:latin typeface="Times New Roman" panose="02020603050405020304" pitchFamily="18" charset="0"/>
              </a:rPr>
              <a:t>Reliability models</a:t>
            </a:r>
            <a:endParaRPr lang="en-US" altLang="en-US" i="0">
              <a:latin typeface="Times New Roman" panose="02020603050405020304" pitchFamily="18" charset="0"/>
            </a:endParaRPr>
          </a:p>
        </p:txBody>
      </p:sp>
      <p:pic>
        <p:nvPicPr>
          <p:cNvPr id="134148" name="Picture 4">
            <a:extLst>
              <a:ext uri="{FF2B5EF4-FFF2-40B4-BE49-F238E27FC236}">
                <a16:creationId xmlns:a16="http://schemas.microsoft.com/office/drawing/2014/main" id="{D8FE4340-7A1A-4FA1-ACA9-1E9BBA189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a:extLst>
              <a:ext uri="{FF2B5EF4-FFF2-40B4-BE49-F238E27FC236}">
                <a16:creationId xmlns:a16="http://schemas.microsoft.com/office/drawing/2014/main" id="{62CA3151-24FE-47D6-AA02-716466FE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543E596-51C1-4F40-89E7-9995B82E3CEB}"/>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Key points </a:t>
            </a:r>
            <a:endParaRPr lang="en-US" altLang="en-US" b="1">
              <a:latin typeface="Times New Roman" panose="02020603050405020304" pitchFamily="18" charset="0"/>
            </a:endParaRPr>
          </a:p>
        </p:txBody>
      </p:sp>
      <p:sp>
        <p:nvSpPr>
          <p:cNvPr id="135171" name="Rectangle 3">
            <a:extLst>
              <a:ext uri="{FF2B5EF4-FFF2-40B4-BE49-F238E27FC236}">
                <a16:creationId xmlns:a16="http://schemas.microsoft.com/office/drawing/2014/main" id="{9F6D644E-2CF3-4ABE-A22E-03C9EAD7BB4E}"/>
              </a:ext>
            </a:extLst>
          </p:cNvPr>
          <p:cNvSpPr>
            <a:spLocks noGrp="1" noChangeArrowheads="1"/>
          </p:cNvSpPr>
          <p:nvPr>
            <p:ph type="body" idx="1"/>
          </p:nvPr>
        </p:nvSpPr>
        <p:spPr>
          <a:xfrm>
            <a:off x="838200" y="1376363"/>
            <a:ext cx="8305800" cy="5029200"/>
          </a:xfrm>
        </p:spPr>
        <p:txBody>
          <a:bodyPr/>
          <a:lstStyle/>
          <a:p>
            <a:pPr eaLnBrk="1" hangingPunct="1"/>
            <a:r>
              <a:rPr lang="en-GB" altLang="en-US">
                <a:latin typeface="Times New Roman" panose="02020603050405020304" pitchFamily="18" charset="0"/>
              </a:rPr>
              <a:t>Reliability </a:t>
            </a:r>
            <a:r>
              <a:rPr lang="en-GB" altLang="en-US" i="0">
                <a:latin typeface="Times New Roman" panose="02020603050405020304" pitchFamily="18" charset="0"/>
              </a:rPr>
              <a:t>is usually the most important </a:t>
            </a:r>
            <a:r>
              <a:rPr lang="en-GB" altLang="en-US">
                <a:latin typeface="Times New Roman" panose="02020603050405020304" pitchFamily="18" charset="0"/>
              </a:rPr>
              <a:t>dynamic software characteristic.</a:t>
            </a:r>
          </a:p>
          <a:p>
            <a:pPr eaLnBrk="1" hangingPunct="1"/>
            <a:r>
              <a:rPr lang="en-GB" altLang="en-US" i="0">
                <a:latin typeface="Times New Roman" panose="02020603050405020304" pitchFamily="18" charset="0"/>
              </a:rPr>
              <a:t>Professionals should aim to produce reliable software.</a:t>
            </a:r>
          </a:p>
          <a:p>
            <a:pPr eaLnBrk="1" hangingPunct="1"/>
            <a:r>
              <a:rPr lang="en-GB" altLang="en-US" i="0">
                <a:latin typeface="Times New Roman" panose="02020603050405020304" pitchFamily="18" charset="0"/>
              </a:rPr>
              <a:t>Reliability depends on the pattern of usage of the software. </a:t>
            </a:r>
            <a:r>
              <a:rPr lang="en-GB" altLang="en-US">
                <a:latin typeface="Times New Roman" panose="02020603050405020304" pitchFamily="18" charset="0"/>
              </a:rPr>
              <a:t>Faulty software can be reliable</a:t>
            </a:r>
            <a:r>
              <a:rPr lang="en-GB" altLang="en-US" i="0">
                <a:latin typeface="Times New Roman" panose="02020603050405020304" pitchFamily="18" charset="0"/>
              </a:rPr>
              <a:t>.</a:t>
            </a:r>
          </a:p>
          <a:p>
            <a:pPr eaLnBrk="1" hangingPunct="1"/>
            <a:r>
              <a:rPr lang="en-GB" altLang="en-US" i="0">
                <a:latin typeface="Times New Roman" panose="02020603050405020304" pitchFamily="18" charset="0"/>
              </a:rPr>
              <a:t>Reliability </a:t>
            </a:r>
            <a:r>
              <a:rPr lang="en-GB" altLang="en-US">
                <a:latin typeface="Times New Roman" panose="02020603050405020304" pitchFamily="18" charset="0"/>
              </a:rPr>
              <a:t>requirements</a:t>
            </a:r>
            <a:r>
              <a:rPr lang="en-GB" altLang="en-US" i="0">
                <a:latin typeface="Times New Roman" panose="02020603050405020304" pitchFamily="18" charset="0"/>
              </a:rPr>
              <a:t> should be defined </a:t>
            </a:r>
            <a:r>
              <a:rPr lang="en-GB" altLang="en-US">
                <a:latin typeface="Times New Roman" panose="02020603050405020304" pitchFamily="18" charset="0"/>
              </a:rPr>
              <a:t>quantitatively</a:t>
            </a:r>
            <a:r>
              <a:rPr lang="en-GB" altLang="en-US" i="0">
                <a:latin typeface="Times New Roman" panose="02020603050405020304" pitchFamily="18" charset="0"/>
              </a:rPr>
              <a:t> whenever possible.</a:t>
            </a:r>
            <a:endParaRPr lang="en-US" altLang="en-US" i="0">
              <a:latin typeface="Times New Roman" panose="02020603050405020304" pitchFamily="18" charset="0"/>
            </a:endParaRPr>
          </a:p>
        </p:txBody>
      </p:sp>
      <p:pic>
        <p:nvPicPr>
          <p:cNvPr id="135172" name="Picture 4">
            <a:extLst>
              <a:ext uri="{FF2B5EF4-FFF2-40B4-BE49-F238E27FC236}">
                <a16:creationId xmlns:a16="http://schemas.microsoft.com/office/drawing/2014/main" id="{F1C0B67C-D515-49C7-9FDC-F4375642B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a:extLst>
              <a:ext uri="{FF2B5EF4-FFF2-40B4-BE49-F238E27FC236}">
                <a16:creationId xmlns:a16="http://schemas.microsoft.com/office/drawing/2014/main" id="{1B9685DD-F355-4755-BEB9-DD79E3647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BE8A1AF6-55BB-45A8-B361-9AE5215609EA}"/>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Key points  (Cont’) </a:t>
            </a:r>
            <a:endParaRPr lang="en-US" altLang="en-US" b="1">
              <a:latin typeface="Times New Roman" panose="02020603050405020304" pitchFamily="18" charset="0"/>
            </a:endParaRPr>
          </a:p>
        </p:txBody>
      </p:sp>
      <p:sp>
        <p:nvSpPr>
          <p:cNvPr id="136195" name="Rectangle 3">
            <a:extLst>
              <a:ext uri="{FF2B5EF4-FFF2-40B4-BE49-F238E27FC236}">
                <a16:creationId xmlns:a16="http://schemas.microsoft.com/office/drawing/2014/main" id="{E570CACC-0979-4CDC-A4F7-6C9F02D687F5}"/>
              </a:ext>
            </a:extLst>
          </p:cNvPr>
          <p:cNvSpPr>
            <a:spLocks noGrp="1" noChangeArrowheads="1"/>
          </p:cNvSpPr>
          <p:nvPr>
            <p:ph type="body" idx="1"/>
          </p:nvPr>
        </p:nvSpPr>
        <p:spPr>
          <a:xfrm>
            <a:off x="838200" y="1371600"/>
            <a:ext cx="8305800" cy="5029200"/>
          </a:xfrm>
        </p:spPr>
        <p:txBody>
          <a:bodyPr/>
          <a:lstStyle/>
          <a:p>
            <a:pPr eaLnBrk="1" hangingPunct="1"/>
            <a:r>
              <a:rPr lang="en-GB" altLang="en-US" i="0">
                <a:latin typeface="Times New Roman" panose="02020603050405020304" pitchFamily="18" charset="0"/>
              </a:rPr>
              <a:t>There are many different reliability metrics. The metric chosen should reflect the type of system and the application domain.</a:t>
            </a:r>
          </a:p>
          <a:p>
            <a:pPr eaLnBrk="1" hangingPunct="1"/>
            <a:r>
              <a:rPr lang="en-GB" altLang="en-US" i="0">
                <a:latin typeface="Times New Roman" panose="02020603050405020304" pitchFamily="18" charset="0"/>
              </a:rPr>
              <a:t>Statistical testing is used for reliability assessments. Depends on using a test data set which reflect the use of the software. </a:t>
            </a:r>
          </a:p>
          <a:p>
            <a:pPr eaLnBrk="1" hangingPunct="1"/>
            <a:r>
              <a:rPr lang="en-GB" altLang="en-US">
                <a:latin typeface="Times New Roman" panose="02020603050405020304" pitchFamily="18" charset="0"/>
              </a:rPr>
              <a:t>Reliability growth models</a:t>
            </a:r>
            <a:r>
              <a:rPr lang="en-GB" altLang="en-US" i="0">
                <a:latin typeface="Times New Roman" panose="02020603050405020304" pitchFamily="18" charset="0"/>
              </a:rPr>
              <a:t> may be used to predict when a </a:t>
            </a:r>
            <a:r>
              <a:rPr lang="en-GB" altLang="en-US">
                <a:latin typeface="Times New Roman" panose="02020603050405020304" pitchFamily="18" charset="0"/>
              </a:rPr>
              <a:t>required level of reliability</a:t>
            </a:r>
            <a:r>
              <a:rPr lang="en-GB" altLang="en-US" i="0">
                <a:latin typeface="Times New Roman" panose="02020603050405020304" pitchFamily="18" charset="0"/>
              </a:rPr>
              <a:t> will be achieved.</a:t>
            </a:r>
            <a:endParaRPr lang="en-US" altLang="en-US" i="0">
              <a:latin typeface="Times New Roman" panose="02020603050405020304" pitchFamily="18" charset="0"/>
            </a:endParaRPr>
          </a:p>
        </p:txBody>
      </p:sp>
      <p:pic>
        <p:nvPicPr>
          <p:cNvPr id="136196" name="Picture 4">
            <a:extLst>
              <a:ext uri="{FF2B5EF4-FFF2-40B4-BE49-F238E27FC236}">
                <a16:creationId xmlns:a16="http://schemas.microsoft.com/office/drawing/2014/main" id="{37B09B1B-52FE-49CB-B2DC-85FFF2274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a:extLst>
              <a:ext uri="{FF2B5EF4-FFF2-40B4-BE49-F238E27FC236}">
                <a16:creationId xmlns:a16="http://schemas.microsoft.com/office/drawing/2014/main" id="{27D997C6-3E6C-4910-9DE2-D126138AD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2BED0F-5A3A-47AB-8471-54CB9707AA9A}"/>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What is reliability?  </a:t>
            </a:r>
            <a:endParaRPr lang="en-US" altLang="en-US" b="1">
              <a:latin typeface="Times New Roman" panose="02020603050405020304" pitchFamily="18" charset="0"/>
            </a:endParaRPr>
          </a:p>
        </p:txBody>
      </p:sp>
      <p:sp>
        <p:nvSpPr>
          <p:cNvPr id="11267" name="Rectangle 3">
            <a:extLst>
              <a:ext uri="{FF2B5EF4-FFF2-40B4-BE49-F238E27FC236}">
                <a16:creationId xmlns:a16="http://schemas.microsoft.com/office/drawing/2014/main" id="{DECE03F4-9F84-4ABA-9637-39B2B526C994}"/>
              </a:ext>
            </a:extLst>
          </p:cNvPr>
          <p:cNvSpPr>
            <a:spLocks noGrp="1" noChangeArrowheads="1"/>
          </p:cNvSpPr>
          <p:nvPr>
            <p:ph type="body" idx="4294967295"/>
          </p:nvPr>
        </p:nvSpPr>
        <p:spPr>
          <a:xfrm>
            <a:off x="838200" y="1371600"/>
            <a:ext cx="4724400" cy="5029200"/>
          </a:xfrm>
        </p:spPr>
        <p:txBody>
          <a:bodyPr/>
          <a:lstStyle/>
          <a:p>
            <a:pPr eaLnBrk="1" hangingPunct="1">
              <a:buFontTx/>
              <a:buNone/>
            </a:pPr>
            <a:r>
              <a:rPr lang="en-GB" altLang="en-US" sz="2800" b="1" i="0">
                <a:latin typeface="Times New Roman" panose="02020603050405020304" pitchFamily="18" charset="0"/>
              </a:rPr>
              <a:t>Two senses:</a:t>
            </a:r>
          </a:p>
          <a:p>
            <a:pPr eaLnBrk="1" hangingPunct="1"/>
            <a:r>
              <a:rPr lang="en-GB" altLang="en-US" sz="2800" b="1" i="0">
                <a:latin typeface="Times New Roman" panose="02020603050405020304" pitchFamily="18" charset="0"/>
              </a:rPr>
              <a:t>General:</a:t>
            </a:r>
            <a:r>
              <a:rPr lang="en-GB" altLang="en-US" sz="2800" i="0">
                <a:latin typeface="Times New Roman" panose="02020603050405020304" pitchFamily="18" charset="0"/>
              </a:rPr>
              <a:t> The ability of a system to perform a required function under given conditions for a specific time interval.</a:t>
            </a:r>
          </a:p>
          <a:p>
            <a:pPr eaLnBrk="1" hangingPunct="1"/>
            <a:r>
              <a:rPr lang="en-GB" altLang="en-US" sz="2800" b="1" i="0">
                <a:latin typeface="Times New Roman" panose="02020603050405020304" pitchFamily="18" charset="0"/>
              </a:rPr>
              <a:t>Precise:</a:t>
            </a:r>
            <a:r>
              <a:rPr lang="en-GB" altLang="en-US" sz="2800" i="0">
                <a:latin typeface="Times New Roman" panose="02020603050405020304" pitchFamily="18" charset="0"/>
              </a:rPr>
              <a:t> The probability that a system will operate without failure under given conditions for a specific time interval.</a:t>
            </a:r>
            <a:endParaRPr lang="en-US" altLang="en-US" sz="2800" i="0">
              <a:latin typeface="Times New Roman" panose="02020603050405020304" pitchFamily="18" charset="0"/>
            </a:endParaRPr>
          </a:p>
        </p:txBody>
      </p:sp>
      <p:pic>
        <p:nvPicPr>
          <p:cNvPr id="11268" name="Picture 4">
            <a:extLst>
              <a:ext uri="{FF2B5EF4-FFF2-40B4-BE49-F238E27FC236}">
                <a16:creationId xmlns:a16="http://schemas.microsoft.com/office/drawing/2014/main" id="{5427E6C6-6128-406C-98F6-C0C7938D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281817DE-A8B3-4AD2-BF32-767AA4CA5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rb7_15">
            <a:extLst>
              <a:ext uri="{FF2B5EF4-FFF2-40B4-BE49-F238E27FC236}">
                <a16:creationId xmlns:a16="http://schemas.microsoft.com/office/drawing/2014/main" id="{222EEBF3-59A4-44C8-AD86-2269AED1A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114800"/>
            <a:ext cx="3505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a:extLst>
              <a:ext uri="{FF2B5EF4-FFF2-40B4-BE49-F238E27FC236}">
                <a16:creationId xmlns:a16="http://schemas.microsoft.com/office/drawing/2014/main" id="{1C683438-76BB-460F-8DE7-61CFC020C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76400"/>
            <a:ext cx="29718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63DE372-AA88-4E7D-821C-76B1E858E513}"/>
              </a:ext>
            </a:extLst>
          </p:cNvPr>
          <p:cNvSpPr>
            <a:spLocks noGrp="1" noChangeArrowheads="1"/>
          </p:cNvSpPr>
          <p:nvPr>
            <p:ph type="title"/>
          </p:nvPr>
        </p:nvSpPr>
        <p:spPr>
          <a:xfrm>
            <a:off x="576263" y="152400"/>
            <a:ext cx="8567737" cy="790575"/>
          </a:xfrm>
        </p:spPr>
        <p:txBody>
          <a:bodyPr/>
          <a:lstStyle/>
          <a:p>
            <a:pPr eaLnBrk="1" hangingPunct="1"/>
            <a:r>
              <a:rPr lang="en-US" altLang="en-US" b="1">
                <a:latin typeface="Times New Roman" panose="02020603050405020304" pitchFamily="18" charset="0"/>
              </a:rPr>
              <a:t>The predictor distribution of time to failure (TTF).</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137219" name="Rectangle 3">
            <a:extLst>
              <a:ext uri="{FF2B5EF4-FFF2-40B4-BE49-F238E27FC236}">
                <a16:creationId xmlns:a16="http://schemas.microsoft.com/office/drawing/2014/main" id="{74CBDAC0-42F8-4806-A1C1-DBA46CC3F0C9}"/>
              </a:ext>
            </a:extLst>
          </p:cNvPr>
          <p:cNvSpPr>
            <a:spLocks noGrp="1" noChangeArrowheads="1"/>
          </p:cNvSpPr>
          <p:nvPr>
            <p:ph type="body" idx="1"/>
          </p:nvPr>
        </p:nvSpPr>
        <p:spPr>
          <a:xfrm>
            <a:off x="838200" y="1376363"/>
            <a:ext cx="8305800" cy="5029200"/>
          </a:xfrm>
        </p:spPr>
        <p:txBody>
          <a:bodyPr/>
          <a:lstStyle/>
          <a:p>
            <a:pPr eaLnBrk="1" hangingPunct="1">
              <a:buFontTx/>
              <a:buNone/>
            </a:pPr>
            <a:r>
              <a:rPr lang="en-US" altLang="en-US" sz="2800" i="0">
                <a:latin typeface="Times New Roman" panose="02020603050405020304" pitchFamily="18" charset="0"/>
              </a:rPr>
              <a:t>Software reliability growth models yield predictor distribution of time to failure (TTF). From this we can derive: </a:t>
            </a:r>
          </a:p>
          <a:p>
            <a:pPr eaLnBrk="1" hangingPunct="1">
              <a:buFontTx/>
              <a:buNone/>
            </a:pPr>
            <a:r>
              <a:rPr lang="en-US" altLang="en-US" sz="2800" i="0">
                <a:latin typeface="Times New Roman" panose="02020603050405020304" pitchFamily="18" charset="0"/>
              </a:rPr>
              <a:t>    - Probability of mission success</a:t>
            </a:r>
          </a:p>
          <a:p>
            <a:pPr eaLnBrk="1" hangingPunct="1">
              <a:buFontTx/>
              <a:buNone/>
            </a:pPr>
            <a:r>
              <a:rPr lang="en-US" altLang="en-US" sz="2800" i="0">
                <a:latin typeface="Times New Roman" panose="02020603050405020304" pitchFamily="18" charset="0"/>
              </a:rPr>
              <a:t>    - Median TTF (sometimes Mean)</a:t>
            </a:r>
          </a:p>
          <a:p>
            <a:pPr eaLnBrk="1" hangingPunct="1">
              <a:buFontTx/>
              <a:buNone/>
            </a:pPr>
            <a:r>
              <a:rPr lang="en-US" altLang="en-US" sz="2800" i="0">
                <a:latin typeface="Times New Roman" panose="02020603050405020304" pitchFamily="18" charset="0"/>
              </a:rPr>
              <a:t>    - Hazard rate (ROCOF)</a:t>
            </a:r>
          </a:p>
          <a:p>
            <a:pPr eaLnBrk="1" hangingPunct="1">
              <a:buFontTx/>
              <a:buNone/>
            </a:pPr>
            <a:r>
              <a:rPr lang="en-US" altLang="en-US" sz="2800" i="0">
                <a:latin typeface="Times New Roman" panose="02020603050405020304" pitchFamily="18" charset="0"/>
              </a:rPr>
              <a:t>    - Expected no. of faults detected</a:t>
            </a:r>
          </a:p>
          <a:p>
            <a:pPr eaLnBrk="1" hangingPunct="1">
              <a:buFontTx/>
              <a:buNone/>
            </a:pPr>
            <a:r>
              <a:rPr lang="en-US" altLang="en-US" sz="2800" i="0">
                <a:latin typeface="Times New Roman" panose="02020603050405020304" pitchFamily="18" charset="0"/>
              </a:rPr>
              <a:t>    - Expected further execution time required to achieve the above.</a:t>
            </a:r>
          </a:p>
          <a:p>
            <a:pPr eaLnBrk="1" hangingPunct="1">
              <a:buFontTx/>
              <a:buNone/>
            </a:pPr>
            <a:r>
              <a:rPr lang="en-GB" altLang="en-US" sz="2800" i="0">
                <a:latin typeface="Times New Roman" panose="02020603050405020304" pitchFamily="18" charset="0"/>
              </a:rPr>
              <a:t> </a:t>
            </a:r>
            <a:endParaRPr lang="en-US" altLang="en-US" sz="2800" i="0">
              <a:latin typeface="Times New Roman" panose="02020603050405020304" pitchFamily="18" charset="0"/>
            </a:endParaRPr>
          </a:p>
        </p:txBody>
      </p:sp>
      <p:pic>
        <p:nvPicPr>
          <p:cNvPr id="137220" name="Picture 4">
            <a:extLst>
              <a:ext uri="{FF2B5EF4-FFF2-40B4-BE49-F238E27FC236}">
                <a16:creationId xmlns:a16="http://schemas.microsoft.com/office/drawing/2014/main" id="{134A529A-7114-4F20-A8C4-C63A4F67A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a:extLst>
              <a:ext uri="{FF2B5EF4-FFF2-40B4-BE49-F238E27FC236}">
                <a16:creationId xmlns:a16="http://schemas.microsoft.com/office/drawing/2014/main" id="{79923F77-F7C4-42BC-AA0D-2FBDA355D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D6A4C47-4404-4CDA-9AB9-14C8F572E81A}"/>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Software Measurement  </a:t>
            </a:r>
            <a:endParaRPr lang="en-US" altLang="en-US" b="1">
              <a:latin typeface="Times New Roman" panose="02020603050405020304" pitchFamily="18" charset="0"/>
            </a:endParaRPr>
          </a:p>
        </p:txBody>
      </p:sp>
      <p:sp>
        <p:nvSpPr>
          <p:cNvPr id="138243" name="Rectangle 3">
            <a:extLst>
              <a:ext uri="{FF2B5EF4-FFF2-40B4-BE49-F238E27FC236}">
                <a16:creationId xmlns:a16="http://schemas.microsoft.com/office/drawing/2014/main" id="{BF208809-2E7A-4E9E-8CBC-08CBCFA7BB63}"/>
              </a:ext>
            </a:extLst>
          </p:cNvPr>
          <p:cNvSpPr>
            <a:spLocks noGrp="1" noChangeArrowheads="1"/>
          </p:cNvSpPr>
          <p:nvPr>
            <p:ph type="body" idx="1"/>
          </p:nvPr>
        </p:nvSpPr>
        <p:spPr>
          <a:xfrm>
            <a:off x="838200" y="1371600"/>
            <a:ext cx="8305800" cy="5029200"/>
          </a:xfrm>
        </p:spPr>
        <p:txBody>
          <a:bodyPr/>
          <a:lstStyle/>
          <a:p>
            <a:pPr eaLnBrk="1" hangingPunct="1">
              <a:spcBef>
                <a:spcPct val="0"/>
              </a:spcBef>
            </a:pPr>
            <a:r>
              <a:rPr lang="en-GB" altLang="en-US" i="0">
                <a:latin typeface="Times New Roman" panose="02020603050405020304" pitchFamily="18" charset="0"/>
              </a:rPr>
              <a:t>Perfection cannot be guaranteed</a:t>
            </a:r>
          </a:p>
          <a:p>
            <a:pPr eaLnBrk="1" hangingPunct="1">
              <a:spcBef>
                <a:spcPct val="0"/>
              </a:spcBef>
              <a:buFontTx/>
              <a:buNone/>
            </a:pPr>
            <a:r>
              <a:rPr lang="en-GB" altLang="en-US" i="0">
                <a:latin typeface="Times New Roman" panose="02020603050405020304" pitchFamily="18" charset="0"/>
              </a:rPr>
              <a:t>    - Proof is fallible</a:t>
            </a:r>
          </a:p>
          <a:p>
            <a:pPr eaLnBrk="1" hangingPunct="1">
              <a:spcBef>
                <a:spcPct val="0"/>
              </a:spcBef>
              <a:buFontTx/>
              <a:buNone/>
            </a:pPr>
            <a:r>
              <a:rPr lang="en-GB" altLang="en-US" i="0">
                <a:latin typeface="Times New Roman" panose="02020603050405020304" pitchFamily="18" charset="0"/>
              </a:rPr>
              <a:t>    - “Good practice” may not be good enough</a:t>
            </a:r>
          </a:p>
          <a:p>
            <a:pPr eaLnBrk="1" hangingPunct="1">
              <a:spcBef>
                <a:spcPct val="0"/>
              </a:spcBef>
              <a:buFontTx/>
              <a:buNone/>
            </a:pPr>
            <a:r>
              <a:rPr lang="en-GB" altLang="en-US" i="0">
                <a:latin typeface="Times New Roman" panose="02020603050405020304" pitchFamily="18" charset="0"/>
              </a:rPr>
              <a:t>    - </a:t>
            </a:r>
            <a:r>
              <a:rPr lang="en-GB" altLang="en-US">
                <a:latin typeface="Times New Roman" panose="02020603050405020304" pitchFamily="18" charset="0"/>
              </a:rPr>
              <a:t>“No faults found” does not mean “No faults left”</a:t>
            </a:r>
          </a:p>
          <a:p>
            <a:pPr eaLnBrk="1" hangingPunct="1">
              <a:spcBef>
                <a:spcPct val="0"/>
              </a:spcBef>
            </a:pPr>
            <a:r>
              <a:rPr lang="en-GB" altLang="en-US" i="0">
                <a:latin typeface="Times New Roman" panose="02020603050405020304" pitchFamily="18" charset="0"/>
              </a:rPr>
              <a:t>Must measure quality </a:t>
            </a:r>
          </a:p>
          <a:p>
            <a:pPr eaLnBrk="1" hangingPunct="1">
              <a:spcBef>
                <a:spcPct val="0"/>
              </a:spcBef>
              <a:buFontTx/>
              <a:buNone/>
            </a:pPr>
            <a:r>
              <a:rPr lang="en-GB" altLang="en-US" i="0">
                <a:latin typeface="Times New Roman" panose="02020603050405020304" pitchFamily="18" charset="0"/>
              </a:rPr>
              <a:t>    - measure dependability dynamically</a:t>
            </a:r>
          </a:p>
          <a:p>
            <a:pPr eaLnBrk="1" hangingPunct="1">
              <a:spcBef>
                <a:spcPct val="0"/>
              </a:spcBef>
              <a:buFontTx/>
              <a:buNone/>
            </a:pPr>
            <a:r>
              <a:rPr lang="en-GB" altLang="en-US" i="0">
                <a:latin typeface="Times New Roman" panose="02020603050405020304" pitchFamily="18" charset="0"/>
              </a:rPr>
              <a:t>    - under realistic conditions</a:t>
            </a:r>
          </a:p>
          <a:p>
            <a:pPr eaLnBrk="1" hangingPunct="1">
              <a:spcBef>
                <a:spcPct val="0"/>
              </a:spcBef>
              <a:buFontTx/>
              <a:buNone/>
            </a:pPr>
            <a:r>
              <a:rPr lang="en-GB" altLang="en-US" i="0">
                <a:latin typeface="Times New Roman" panose="02020603050405020304" pitchFamily="18" charset="0"/>
              </a:rPr>
              <a:t>    - collect data</a:t>
            </a:r>
            <a:endParaRPr lang="en-US" altLang="en-US" i="0">
              <a:latin typeface="Times New Roman" panose="02020603050405020304" pitchFamily="18" charset="0"/>
            </a:endParaRPr>
          </a:p>
        </p:txBody>
      </p:sp>
      <p:pic>
        <p:nvPicPr>
          <p:cNvPr id="138244" name="Picture 4">
            <a:extLst>
              <a:ext uri="{FF2B5EF4-FFF2-40B4-BE49-F238E27FC236}">
                <a16:creationId xmlns:a16="http://schemas.microsoft.com/office/drawing/2014/main" id="{2F415F04-C99E-4B42-BAF7-C600A596D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CEF8FBB8-FE81-4CD2-BBAA-DC8F908BE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9D8D235-B34D-4682-84F8-05064B82EB49}"/>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Definition of software reliability  </a:t>
            </a:r>
            <a:endParaRPr lang="en-US" altLang="en-US" b="1">
              <a:latin typeface="Times New Roman" panose="02020603050405020304" pitchFamily="18" charset="0"/>
            </a:endParaRPr>
          </a:p>
        </p:txBody>
      </p:sp>
      <p:sp>
        <p:nvSpPr>
          <p:cNvPr id="139267" name="Rectangle 3">
            <a:extLst>
              <a:ext uri="{FF2B5EF4-FFF2-40B4-BE49-F238E27FC236}">
                <a16:creationId xmlns:a16="http://schemas.microsoft.com/office/drawing/2014/main" id="{CB835985-6300-4999-9043-B39BFE1F71C3}"/>
              </a:ext>
            </a:extLst>
          </p:cNvPr>
          <p:cNvSpPr>
            <a:spLocks noGrp="1" noChangeArrowheads="1"/>
          </p:cNvSpPr>
          <p:nvPr>
            <p:ph type="body" idx="1"/>
          </p:nvPr>
        </p:nvSpPr>
        <p:spPr>
          <a:xfrm>
            <a:off x="838200" y="1371600"/>
            <a:ext cx="8305800" cy="5029200"/>
          </a:xfrm>
        </p:spPr>
        <p:txBody>
          <a:bodyPr/>
          <a:lstStyle/>
          <a:p>
            <a:pPr eaLnBrk="1" hangingPunct="1">
              <a:lnSpc>
                <a:spcPct val="90000"/>
              </a:lnSpc>
            </a:pPr>
            <a:r>
              <a:rPr lang="en-GB" altLang="en-US" sz="2800" i="0">
                <a:latin typeface="Times New Roman" panose="02020603050405020304" pitchFamily="18" charset="0"/>
              </a:rPr>
              <a:t>The </a:t>
            </a:r>
            <a:r>
              <a:rPr lang="en-GB" altLang="en-US" sz="2800" b="1" i="0">
                <a:latin typeface="Times New Roman" panose="02020603050405020304" pitchFamily="18" charset="0"/>
              </a:rPr>
              <a:t>reliability</a:t>
            </a:r>
            <a:r>
              <a:rPr lang="en-GB" altLang="en-US" sz="2800" i="0">
                <a:latin typeface="Times New Roman" panose="02020603050405020304" pitchFamily="18" charset="0"/>
              </a:rPr>
              <a:t> of a  software item is the probability that the system of which it is part will operate, without failure due to the activation of a fault in the software, under given conditions for a given time interval.</a:t>
            </a:r>
          </a:p>
          <a:p>
            <a:pPr eaLnBrk="1" hangingPunct="1">
              <a:lnSpc>
                <a:spcPct val="90000"/>
              </a:lnSpc>
              <a:buFontTx/>
              <a:buNone/>
            </a:pPr>
            <a:endParaRPr lang="en-GB" altLang="en-US" sz="2800" i="0">
              <a:latin typeface="Times New Roman" panose="02020603050405020304" pitchFamily="18" charset="0"/>
            </a:endParaRPr>
          </a:p>
          <a:p>
            <a:pPr eaLnBrk="1" hangingPunct="1">
              <a:lnSpc>
                <a:spcPct val="90000"/>
              </a:lnSpc>
              <a:buFontTx/>
              <a:buChar char="-"/>
            </a:pPr>
            <a:r>
              <a:rPr lang="en-GB" altLang="en-US" sz="2800">
                <a:latin typeface="Times New Roman" panose="02020603050405020304" pitchFamily="18" charset="0"/>
              </a:rPr>
              <a:t>Probability</a:t>
            </a:r>
            <a:r>
              <a:rPr lang="en-GB" altLang="en-US" sz="2800" i="0">
                <a:latin typeface="Times New Roman" panose="02020603050405020304" pitchFamily="18" charset="0"/>
              </a:rPr>
              <a:t>: Subjective degree of belief</a:t>
            </a:r>
          </a:p>
          <a:p>
            <a:pPr eaLnBrk="1" hangingPunct="1">
              <a:lnSpc>
                <a:spcPct val="90000"/>
              </a:lnSpc>
              <a:buFontTx/>
              <a:buChar char="-"/>
            </a:pPr>
            <a:r>
              <a:rPr lang="en-GB" altLang="en-US" sz="2800">
                <a:latin typeface="Times New Roman" panose="02020603050405020304" pitchFamily="18" charset="0"/>
              </a:rPr>
              <a:t>Failure</a:t>
            </a:r>
            <a:r>
              <a:rPr lang="en-GB" altLang="en-US" sz="2800" i="0">
                <a:latin typeface="Times New Roman" panose="02020603050405020304" pitchFamily="18" charset="0"/>
              </a:rPr>
              <a:t>: Departure of system behaviour from what is required</a:t>
            </a:r>
          </a:p>
          <a:p>
            <a:pPr eaLnBrk="1" hangingPunct="1">
              <a:lnSpc>
                <a:spcPct val="90000"/>
              </a:lnSpc>
              <a:buFontTx/>
              <a:buChar char="-"/>
            </a:pPr>
            <a:r>
              <a:rPr lang="en-GB" altLang="en-US" sz="2800">
                <a:latin typeface="Times New Roman" panose="02020603050405020304" pitchFamily="18" charset="0"/>
              </a:rPr>
              <a:t>Fault</a:t>
            </a:r>
            <a:r>
              <a:rPr lang="en-GB" altLang="en-US" sz="2800" i="0">
                <a:latin typeface="Times New Roman" panose="02020603050405020304" pitchFamily="18" charset="0"/>
              </a:rPr>
              <a:t>: Design defect due to human error</a:t>
            </a:r>
          </a:p>
          <a:p>
            <a:pPr eaLnBrk="1" hangingPunct="1">
              <a:lnSpc>
                <a:spcPct val="90000"/>
              </a:lnSpc>
              <a:buFontTx/>
              <a:buChar char="-"/>
            </a:pPr>
            <a:r>
              <a:rPr lang="en-GB" altLang="en-US" sz="2800">
                <a:latin typeface="Times New Roman" panose="02020603050405020304" pitchFamily="18" charset="0"/>
              </a:rPr>
              <a:t>Conditions</a:t>
            </a:r>
            <a:r>
              <a:rPr lang="en-GB" altLang="en-US" sz="2800" i="0">
                <a:latin typeface="Times New Roman" panose="02020603050405020304" pitchFamily="18" charset="0"/>
              </a:rPr>
              <a:t>: Defines “mode of use” of software</a:t>
            </a:r>
          </a:p>
          <a:p>
            <a:pPr eaLnBrk="1" hangingPunct="1">
              <a:lnSpc>
                <a:spcPct val="90000"/>
              </a:lnSpc>
              <a:buFontTx/>
              <a:buChar char="-"/>
            </a:pPr>
            <a:r>
              <a:rPr lang="en-GB" altLang="en-US" sz="2800">
                <a:latin typeface="Times New Roman" panose="02020603050405020304" pitchFamily="18" charset="0"/>
              </a:rPr>
              <a:t>Time</a:t>
            </a:r>
            <a:r>
              <a:rPr lang="en-GB" altLang="en-US" sz="2800" i="0">
                <a:latin typeface="Times New Roman" panose="02020603050405020304" pitchFamily="18" charset="0"/>
              </a:rPr>
              <a:t>: “Execution time” (measure of software use) </a:t>
            </a:r>
            <a:endParaRPr lang="en-US" altLang="en-US" sz="2800" i="0">
              <a:latin typeface="Times New Roman" panose="02020603050405020304" pitchFamily="18" charset="0"/>
            </a:endParaRPr>
          </a:p>
        </p:txBody>
      </p:sp>
      <p:pic>
        <p:nvPicPr>
          <p:cNvPr id="139268" name="Picture 4">
            <a:extLst>
              <a:ext uri="{FF2B5EF4-FFF2-40B4-BE49-F238E27FC236}">
                <a16:creationId xmlns:a16="http://schemas.microsoft.com/office/drawing/2014/main" id="{C1715B3A-5F1D-41C7-85BE-30B0D8E2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a:extLst>
              <a:ext uri="{FF2B5EF4-FFF2-40B4-BE49-F238E27FC236}">
                <a16:creationId xmlns:a16="http://schemas.microsoft.com/office/drawing/2014/main" id="{EC5128E5-EA69-4907-990A-DBE804059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1127D656-89E5-417E-9E3C-C100F73F0E50}"/>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reliability measurement   </a:t>
            </a:r>
            <a:endParaRPr lang="en-US" altLang="en-US" b="1">
              <a:latin typeface="Times New Roman" panose="02020603050405020304" pitchFamily="18" charset="0"/>
            </a:endParaRPr>
          </a:p>
        </p:txBody>
      </p:sp>
      <p:sp>
        <p:nvSpPr>
          <p:cNvPr id="140291" name="Rectangle 3">
            <a:extLst>
              <a:ext uri="{FF2B5EF4-FFF2-40B4-BE49-F238E27FC236}">
                <a16:creationId xmlns:a16="http://schemas.microsoft.com/office/drawing/2014/main" id="{8483FD41-5F17-4F1A-B7AA-F10344A125CF}"/>
              </a:ext>
            </a:extLst>
          </p:cNvPr>
          <p:cNvSpPr>
            <a:spLocks noGrp="1" noChangeArrowheads="1"/>
          </p:cNvSpPr>
          <p:nvPr>
            <p:ph type="body" idx="1"/>
          </p:nvPr>
        </p:nvSpPr>
        <p:spPr>
          <a:xfrm>
            <a:off x="838200" y="1371600"/>
            <a:ext cx="8305800" cy="5029200"/>
          </a:xfrm>
        </p:spPr>
        <p:txBody>
          <a:bodyPr/>
          <a:lstStyle/>
          <a:p>
            <a:pPr eaLnBrk="1" hangingPunct="1"/>
            <a:r>
              <a:rPr lang="en-GB" altLang="en-US" sz="2800">
                <a:latin typeface="Times New Roman" panose="02020603050405020304" pitchFamily="18" charset="0"/>
              </a:rPr>
              <a:t>Software reliability measurement</a:t>
            </a:r>
            <a:r>
              <a:rPr lang="en-GB" altLang="en-US" sz="2800" i="0">
                <a:latin typeface="Times New Roman" panose="02020603050405020304" pitchFamily="18" charset="0"/>
              </a:rPr>
              <a:t> is always a </a:t>
            </a:r>
            <a:r>
              <a:rPr lang="en-GB" altLang="en-US" sz="2800">
                <a:latin typeface="Times New Roman" panose="02020603050405020304" pitchFamily="18" charset="0"/>
              </a:rPr>
              <a:t>prediction problem</a:t>
            </a:r>
            <a:r>
              <a:rPr lang="en-GB" altLang="en-US" sz="2800" i="0">
                <a:latin typeface="Times New Roman" panose="02020603050405020304" pitchFamily="18" charset="0"/>
              </a:rPr>
              <a:t>: how is the software likely to behave from now given its past record of failures.</a:t>
            </a:r>
          </a:p>
          <a:p>
            <a:pPr eaLnBrk="1" hangingPunct="1"/>
            <a:r>
              <a:rPr lang="en-GB" altLang="en-US" sz="2800" i="0">
                <a:latin typeface="Times New Roman" panose="02020603050405020304" pitchFamily="18" charset="0"/>
              </a:rPr>
              <a:t>We can predict future failures well if we have observed past failures frequently.</a:t>
            </a:r>
          </a:p>
          <a:p>
            <a:pPr eaLnBrk="1" hangingPunct="1"/>
            <a:r>
              <a:rPr lang="en-GB" altLang="en-US" sz="2800" i="0">
                <a:latin typeface="Times New Roman" panose="02020603050405020304" pitchFamily="18" charset="0"/>
              </a:rPr>
              <a:t>This does not help us with high reliability requirements. How reliable is a system which has not failed for 10,000 hours of use?</a:t>
            </a:r>
          </a:p>
          <a:p>
            <a:pPr eaLnBrk="1" hangingPunct="1"/>
            <a:r>
              <a:rPr lang="en-GB" altLang="en-US" sz="2800" i="0">
                <a:latin typeface="Times New Roman" panose="02020603050405020304" pitchFamily="18" charset="0"/>
              </a:rPr>
              <a:t>The system requirement for the A330 is MTTF of 10</a:t>
            </a:r>
            <a:r>
              <a:rPr lang="en-GB" altLang="en-US" sz="2800" i="0" baseline="30000">
                <a:latin typeface="Times New Roman" panose="02020603050405020304" pitchFamily="18" charset="0"/>
              </a:rPr>
              <a:t>9</a:t>
            </a:r>
            <a:r>
              <a:rPr lang="en-GB" altLang="en-US" sz="2800" i="0">
                <a:latin typeface="Times New Roman" panose="02020603050405020304" pitchFamily="18" charset="0"/>
              </a:rPr>
              <a:t> flying hours. The software requirement is higher. How can we certify this system?</a:t>
            </a:r>
            <a:endParaRPr lang="en-US" altLang="en-US" sz="2800" i="0">
              <a:latin typeface="Times New Roman" panose="02020603050405020304" pitchFamily="18" charset="0"/>
            </a:endParaRPr>
          </a:p>
        </p:txBody>
      </p:sp>
      <p:pic>
        <p:nvPicPr>
          <p:cNvPr id="140292" name="Picture 4">
            <a:extLst>
              <a:ext uri="{FF2B5EF4-FFF2-40B4-BE49-F238E27FC236}">
                <a16:creationId xmlns:a16="http://schemas.microsoft.com/office/drawing/2014/main" id="{95445BA6-5C11-4FB9-9A1F-09D25B0FF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a:extLst>
              <a:ext uri="{FF2B5EF4-FFF2-40B4-BE49-F238E27FC236}">
                <a16:creationId xmlns:a16="http://schemas.microsoft.com/office/drawing/2014/main" id="{7A465EA8-6995-4013-B15A-B1A81303E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3406F92D-379F-4D79-B0AC-C2307EC1239F}"/>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Prediction versus estimation   </a:t>
            </a:r>
            <a:endParaRPr lang="en-US" altLang="en-US" b="1">
              <a:latin typeface="Times New Roman" panose="02020603050405020304" pitchFamily="18" charset="0"/>
            </a:endParaRPr>
          </a:p>
        </p:txBody>
      </p:sp>
      <p:sp>
        <p:nvSpPr>
          <p:cNvPr id="141315" name="Rectangle 3">
            <a:extLst>
              <a:ext uri="{FF2B5EF4-FFF2-40B4-BE49-F238E27FC236}">
                <a16:creationId xmlns:a16="http://schemas.microsoft.com/office/drawing/2014/main" id="{15E5E31D-E61E-4D88-84BC-92C815E3DD59}"/>
              </a:ext>
            </a:extLst>
          </p:cNvPr>
          <p:cNvSpPr>
            <a:spLocks noGrp="1" noChangeArrowheads="1"/>
          </p:cNvSpPr>
          <p:nvPr>
            <p:ph type="body" idx="4294967295"/>
          </p:nvPr>
        </p:nvSpPr>
        <p:spPr>
          <a:xfrm>
            <a:off x="838200" y="1376363"/>
            <a:ext cx="8305800" cy="5029200"/>
          </a:xfrm>
        </p:spPr>
        <p:txBody>
          <a:bodyPr/>
          <a:lstStyle/>
          <a:p>
            <a:pPr eaLnBrk="1" hangingPunct="1">
              <a:lnSpc>
                <a:spcPct val="90000"/>
              </a:lnSpc>
            </a:pPr>
            <a:r>
              <a:rPr lang="en-US" altLang="en-US" i="0">
                <a:latin typeface="Times New Roman" panose="02020603050405020304" pitchFamily="18" charset="0"/>
              </a:rPr>
              <a:t>The major difference between software reliability prediction and software reliability estimation is that </a:t>
            </a:r>
            <a:r>
              <a:rPr lang="en-US" altLang="en-US" b="1">
                <a:latin typeface="Times New Roman" panose="02020603050405020304" pitchFamily="18" charset="0"/>
              </a:rPr>
              <a:t>predictions are performed based on historical data while estimations are based on collected data</a:t>
            </a:r>
            <a:r>
              <a:rPr lang="en-US" altLang="en-US" i="0">
                <a:latin typeface="Times New Roman" panose="02020603050405020304" pitchFamily="18" charset="0"/>
              </a:rPr>
              <a:t>.  </a:t>
            </a:r>
          </a:p>
          <a:p>
            <a:pPr eaLnBrk="1" hangingPunct="1">
              <a:lnSpc>
                <a:spcPct val="90000"/>
              </a:lnSpc>
            </a:pPr>
            <a:r>
              <a:rPr lang="en-US" altLang="en-US">
                <a:latin typeface="Times New Roman" panose="02020603050405020304" pitchFamily="18" charset="0"/>
              </a:rPr>
              <a:t>Predictions</a:t>
            </a:r>
            <a:r>
              <a:rPr lang="en-US" altLang="en-US" i="0">
                <a:latin typeface="Times New Roman" panose="02020603050405020304" pitchFamily="18" charset="0"/>
              </a:rPr>
              <a:t>, by their nature, will almost certainly be </a:t>
            </a:r>
            <a:r>
              <a:rPr lang="en-US" altLang="en-US">
                <a:latin typeface="Times New Roman" panose="02020603050405020304" pitchFamily="18" charset="0"/>
              </a:rPr>
              <a:t>less accurate than estimations</a:t>
            </a:r>
            <a:r>
              <a:rPr lang="en-US" altLang="en-US" i="0">
                <a:latin typeface="Times New Roman" panose="02020603050405020304" pitchFamily="18" charset="0"/>
              </a:rPr>
              <a:t>.  However, they are useful for improving the software reliability during the development process.</a:t>
            </a:r>
          </a:p>
        </p:txBody>
      </p:sp>
      <p:pic>
        <p:nvPicPr>
          <p:cNvPr id="141316" name="Picture 4">
            <a:extLst>
              <a:ext uri="{FF2B5EF4-FFF2-40B4-BE49-F238E27FC236}">
                <a16:creationId xmlns:a16="http://schemas.microsoft.com/office/drawing/2014/main" id="{E68D8E94-A5C9-40F3-9CC0-3784F9E70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a:extLst>
              <a:ext uri="{FF2B5EF4-FFF2-40B4-BE49-F238E27FC236}">
                <a16:creationId xmlns:a16="http://schemas.microsoft.com/office/drawing/2014/main" id="{41B9B7FB-20E5-4F10-A163-152EAB2D2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AD7E503-149C-415B-B4F9-67A69838E0B5}"/>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Prediction versus estimation (Cont’)</a:t>
            </a:r>
            <a:endParaRPr lang="en-US" altLang="en-US" b="1">
              <a:latin typeface="Times New Roman" panose="02020603050405020304" pitchFamily="18" charset="0"/>
            </a:endParaRPr>
          </a:p>
        </p:txBody>
      </p:sp>
      <p:sp>
        <p:nvSpPr>
          <p:cNvPr id="142339" name="Rectangle 3">
            <a:extLst>
              <a:ext uri="{FF2B5EF4-FFF2-40B4-BE49-F238E27FC236}">
                <a16:creationId xmlns:a16="http://schemas.microsoft.com/office/drawing/2014/main" id="{9F135F88-6D55-4C54-B52F-AF63FFEEA14D}"/>
              </a:ext>
            </a:extLst>
          </p:cNvPr>
          <p:cNvSpPr>
            <a:spLocks noGrp="1" noChangeArrowheads="1"/>
          </p:cNvSpPr>
          <p:nvPr>
            <p:ph type="body" idx="1"/>
          </p:nvPr>
        </p:nvSpPr>
        <p:spPr>
          <a:xfrm>
            <a:off x="838200" y="1376363"/>
            <a:ext cx="8305800" cy="5029200"/>
          </a:xfrm>
        </p:spPr>
        <p:txBody>
          <a:bodyPr/>
          <a:lstStyle/>
          <a:p>
            <a:pPr eaLnBrk="1" hangingPunct="1"/>
            <a:r>
              <a:rPr lang="en-US" altLang="en-US" i="0">
                <a:latin typeface="Times New Roman" panose="02020603050405020304" pitchFamily="18" charset="0"/>
              </a:rPr>
              <a:t>If the organization </a:t>
            </a:r>
            <a:r>
              <a:rPr lang="en-US" altLang="en-US">
                <a:latin typeface="Times New Roman" panose="02020603050405020304" pitchFamily="18" charset="0"/>
              </a:rPr>
              <a:t>waits until collected data is available (normally during testing),</a:t>
            </a:r>
            <a:r>
              <a:rPr lang="en-US" altLang="en-US" i="0">
                <a:latin typeface="Times New Roman" panose="02020603050405020304" pitchFamily="18" charset="0"/>
              </a:rPr>
              <a:t> it will generally </a:t>
            </a:r>
            <a:r>
              <a:rPr lang="en-US" altLang="en-US">
                <a:latin typeface="Times New Roman" panose="02020603050405020304" pitchFamily="18" charset="0"/>
              </a:rPr>
              <a:t>be too late</a:t>
            </a:r>
            <a:r>
              <a:rPr lang="en-US" altLang="en-US" i="0">
                <a:latin typeface="Times New Roman" panose="02020603050405020304" pitchFamily="18" charset="0"/>
              </a:rPr>
              <a:t> to make substantial improvements in software reliability. </a:t>
            </a:r>
          </a:p>
          <a:p>
            <a:pPr eaLnBrk="1" hangingPunct="1"/>
            <a:r>
              <a:rPr lang="en-US" altLang="en-US" b="1">
                <a:latin typeface="Times New Roman" panose="02020603050405020304" pitchFamily="18" charset="0"/>
              </a:rPr>
              <a:t>The predictions should be performed iteratively during each phase of the life cycle and as collected data becomes available the predictions should be refined</a:t>
            </a:r>
            <a:r>
              <a:rPr lang="en-US" altLang="en-US" i="0">
                <a:latin typeface="Times New Roman" panose="02020603050405020304" pitchFamily="18" charset="0"/>
              </a:rPr>
              <a:t> to represent the software product at hand.</a:t>
            </a:r>
          </a:p>
          <a:p>
            <a:pPr eaLnBrk="1" hangingPunct="1"/>
            <a:endParaRPr lang="en-US" altLang="en-US" i="0">
              <a:latin typeface="Times New Roman" panose="02020603050405020304" pitchFamily="18" charset="0"/>
            </a:endParaRPr>
          </a:p>
        </p:txBody>
      </p:sp>
      <p:pic>
        <p:nvPicPr>
          <p:cNvPr id="142340" name="Picture 4">
            <a:extLst>
              <a:ext uri="{FF2B5EF4-FFF2-40B4-BE49-F238E27FC236}">
                <a16:creationId xmlns:a16="http://schemas.microsoft.com/office/drawing/2014/main" id="{DE167342-04D3-4B46-8D22-A3FC24582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a:extLst>
              <a:ext uri="{FF2B5EF4-FFF2-40B4-BE49-F238E27FC236}">
                <a16:creationId xmlns:a16="http://schemas.microsoft.com/office/drawing/2014/main" id="{83479DCB-A8D9-4745-875F-78C2B15F5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A30B4070-B2B3-4CD7-8F49-3B65FBF5CBE1}"/>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Predictive measures </a:t>
            </a:r>
            <a:endParaRPr lang="en-US" altLang="en-US" b="1">
              <a:latin typeface="Times New Roman" panose="02020603050405020304" pitchFamily="18" charset="0"/>
            </a:endParaRPr>
          </a:p>
        </p:txBody>
      </p:sp>
      <p:sp>
        <p:nvSpPr>
          <p:cNvPr id="143363" name="Rectangle 3">
            <a:extLst>
              <a:ext uri="{FF2B5EF4-FFF2-40B4-BE49-F238E27FC236}">
                <a16:creationId xmlns:a16="http://schemas.microsoft.com/office/drawing/2014/main" id="{96C2DDC9-E64B-47C0-ABA7-F903F6ABDB4F}"/>
              </a:ext>
            </a:extLst>
          </p:cNvPr>
          <p:cNvSpPr>
            <a:spLocks noGrp="1" noChangeArrowheads="1"/>
          </p:cNvSpPr>
          <p:nvPr>
            <p:ph type="body" idx="1"/>
          </p:nvPr>
        </p:nvSpPr>
        <p:spPr>
          <a:xfrm>
            <a:off x="838200" y="1371600"/>
            <a:ext cx="8305800" cy="3581400"/>
          </a:xfrm>
        </p:spPr>
        <p:txBody>
          <a:bodyPr/>
          <a:lstStyle/>
          <a:p>
            <a:pPr eaLnBrk="1" hangingPunct="1"/>
            <a:r>
              <a:rPr lang="en-GB" altLang="en-US" i="0">
                <a:latin typeface="Times New Roman" panose="02020603050405020304" pitchFamily="18" charset="0"/>
              </a:rPr>
              <a:t> Predictive measures invariably require a prediction system.</a:t>
            </a:r>
          </a:p>
          <a:p>
            <a:pPr eaLnBrk="1" hangingPunct="1"/>
            <a:r>
              <a:rPr lang="en-GB" altLang="en-US" i="0">
                <a:latin typeface="Times New Roman" panose="02020603050405020304" pitchFamily="18" charset="0"/>
              </a:rPr>
              <a:t>A </a:t>
            </a:r>
            <a:r>
              <a:rPr lang="en-GB" altLang="en-US">
                <a:latin typeface="Times New Roman" panose="02020603050405020304" pitchFamily="18" charset="0"/>
              </a:rPr>
              <a:t>prediction system</a:t>
            </a:r>
            <a:r>
              <a:rPr lang="en-GB" altLang="en-US" i="0" u="sng">
                <a:latin typeface="Times New Roman" panose="02020603050405020304" pitchFamily="18" charset="0"/>
              </a:rPr>
              <a:t> </a:t>
            </a:r>
            <a:r>
              <a:rPr lang="en-GB" altLang="en-US" i="0">
                <a:latin typeface="Times New Roman" panose="02020603050405020304" pitchFamily="18" charset="0"/>
              </a:rPr>
              <a:t>consists of a mathematical model, together with a set of procedures for determining unknown parameters, and interpreting results. The procedures are stochastic.</a:t>
            </a:r>
            <a:endParaRPr lang="en-US" altLang="en-US" i="0">
              <a:latin typeface="Times New Roman" panose="02020603050405020304" pitchFamily="18" charset="0"/>
            </a:endParaRPr>
          </a:p>
        </p:txBody>
      </p:sp>
      <p:pic>
        <p:nvPicPr>
          <p:cNvPr id="143364" name="Picture 4">
            <a:extLst>
              <a:ext uri="{FF2B5EF4-FFF2-40B4-BE49-F238E27FC236}">
                <a16:creationId xmlns:a16="http://schemas.microsoft.com/office/drawing/2014/main" id="{9492C063-6392-46AC-85DD-09707BFE9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a:extLst>
              <a:ext uri="{FF2B5EF4-FFF2-40B4-BE49-F238E27FC236}">
                <a16:creationId xmlns:a16="http://schemas.microsoft.com/office/drawing/2014/main" id="{7BE6FA59-4F31-4303-B4C9-941980E45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Rectangle 7">
            <a:extLst>
              <a:ext uri="{FF2B5EF4-FFF2-40B4-BE49-F238E27FC236}">
                <a16:creationId xmlns:a16="http://schemas.microsoft.com/office/drawing/2014/main" id="{A1237B91-E296-4E51-A8EE-975D1073A988}"/>
              </a:ext>
            </a:extLst>
          </p:cNvPr>
          <p:cNvSpPr>
            <a:spLocks noChangeArrowheads="1"/>
          </p:cNvSpPr>
          <p:nvPr/>
        </p:nvSpPr>
        <p:spPr bwMode="auto">
          <a:xfrm>
            <a:off x="1219200" y="5105400"/>
            <a:ext cx="7315200" cy="1295400"/>
          </a:xfrm>
          <a:prstGeom prst="rect">
            <a:avLst/>
          </a:prstGeom>
          <a:solidFill>
            <a:schemeClr val="accent1"/>
          </a:solidFill>
          <a:ln w="9525" algn="ctr">
            <a:solidFill>
              <a:schemeClr val="tx1"/>
            </a:solidFill>
            <a:round/>
            <a:headEnd/>
            <a:tailEnd/>
          </a:ln>
        </p:spPr>
        <p:txBody>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just">
              <a:spcBef>
                <a:spcPct val="0"/>
              </a:spcBef>
              <a:buFontTx/>
              <a:buNone/>
            </a:pPr>
            <a:r>
              <a:rPr lang="en-US" altLang="en-US" sz="2800" i="0"/>
              <a:t>The model alone is insufficient; using the same model will yield different results if we use different prediction procedures.</a:t>
            </a:r>
          </a:p>
        </p:txBody>
      </p:sp>
    </p:spTree>
  </p:cSld>
  <p:clrMapOvr>
    <a:masterClrMapping/>
  </p:clrMapOvr>
  <p:transition>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200F355-482D-451B-8B42-4B17725504E1}"/>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Reliability Measurement Goal   </a:t>
            </a:r>
            <a:endParaRPr lang="en-US" altLang="en-US" b="1">
              <a:latin typeface="Times New Roman" panose="02020603050405020304" pitchFamily="18" charset="0"/>
            </a:endParaRPr>
          </a:p>
        </p:txBody>
      </p:sp>
      <p:sp>
        <p:nvSpPr>
          <p:cNvPr id="144387" name="Rectangle 3">
            <a:extLst>
              <a:ext uri="{FF2B5EF4-FFF2-40B4-BE49-F238E27FC236}">
                <a16:creationId xmlns:a16="http://schemas.microsoft.com/office/drawing/2014/main" id="{969B4A0B-3479-4CF0-B0AD-CAEB8FA1F818}"/>
              </a:ext>
            </a:extLst>
          </p:cNvPr>
          <p:cNvSpPr>
            <a:spLocks noGrp="1" noChangeArrowheads="1"/>
          </p:cNvSpPr>
          <p:nvPr>
            <p:ph type="body" idx="4294967295"/>
          </p:nvPr>
        </p:nvSpPr>
        <p:spPr>
          <a:xfrm>
            <a:off x="838200" y="1371600"/>
            <a:ext cx="8305800" cy="5029200"/>
          </a:xfrm>
        </p:spPr>
        <p:txBody>
          <a:bodyPr/>
          <a:lstStyle/>
          <a:p>
            <a:pPr eaLnBrk="1" hangingPunct="1"/>
            <a:r>
              <a:rPr lang="en-US" altLang="en-US" sz="2800" i="0">
                <a:latin typeface="Times New Roman" panose="02020603050405020304" pitchFamily="18" charset="0"/>
              </a:rPr>
              <a:t>Reliability measurement is a </a:t>
            </a:r>
            <a:r>
              <a:rPr lang="en-US" altLang="en-US" sz="2800">
                <a:latin typeface="Times New Roman" panose="02020603050405020304" pitchFamily="18" charset="0"/>
              </a:rPr>
              <a:t>set of mathematical techniques</a:t>
            </a:r>
            <a:r>
              <a:rPr lang="en-US" altLang="en-US" sz="2800" i="0">
                <a:latin typeface="Times New Roman" panose="02020603050405020304" pitchFamily="18" charset="0"/>
              </a:rPr>
              <a:t> that can be used </a:t>
            </a:r>
            <a:r>
              <a:rPr lang="en-US" altLang="en-US" sz="2800">
                <a:latin typeface="Times New Roman" panose="02020603050405020304" pitchFamily="18" charset="0"/>
              </a:rPr>
              <a:t>to estimate and predict</a:t>
            </a:r>
            <a:r>
              <a:rPr lang="en-US" altLang="en-US" sz="2800" i="0">
                <a:latin typeface="Times New Roman" panose="02020603050405020304" pitchFamily="18" charset="0"/>
              </a:rPr>
              <a:t> the reliability behavior of software during its </a:t>
            </a:r>
            <a:r>
              <a:rPr lang="en-US" altLang="en-US" sz="2800">
                <a:latin typeface="Times New Roman" panose="02020603050405020304" pitchFamily="18" charset="0"/>
              </a:rPr>
              <a:t>development and operation.</a:t>
            </a:r>
          </a:p>
          <a:p>
            <a:pPr eaLnBrk="1" hangingPunct="1"/>
            <a:r>
              <a:rPr lang="en-US" altLang="en-US" sz="2800" i="0">
                <a:latin typeface="Times New Roman" panose="02020603050405020304" pitchFamily="18" charset="0"/>
              </a:rPr>
              <a:t>The primary goal of software reliability modeling is to answer the following question:</a:t>
            </a:r>
          </a:p>
          <a:p>
            <a:pPr eaLnBrk="1" hangingPunct="1">
              <a:buFontTx/>
              <a:buNone/>
            </a:pPr>
            <a:endParaRPr lang="en-US" altLang="en-US" sz="2800" i="0">
              <a:latin typeface="Times New Roman" panose="02020603050405020304" pitchFamily="18" charset="0"/>
            </a:endParaRPr>
          </a:p>
          <a:p>
            <a:pPr algn="ctr" eaLnBrk="1" hangingPunct="1">
              <a:buFontTx/>
              <a:buNone/>
            </a:pPr>
            <a:r>
              <a:rPr lang="en-US" altLang="en-US" sz="2800" i="0">
                <a:latin typeface="Times New Roman" panose="02020603050405020304" pitchFamily="18" charset="0"/>
              </a:rPr>
              <a:t>“</a:t>
            </a:r>
            <a:r>
              <a:rPr lang="en-US" altLang="en-US" sz="2800" b="1" i="0">
                <a:latin typeface="Times New Roman" panose="02020603050405020304" pitchFamily="18" charset="0"/>
              </a:rPr>
              <a:t>Given a system, what is the probability that it will fail in a given time interval, or, what is the expected duration between successive failures</a:t>
            </a:r>
            <a:r>
              <a:rPr lang="en-US" altLang="en-US" sz="2800" i="0">
                <a:latin typeface="Times New Roman" panose="02020603050405020304" pitchFamily="18" charset="0"/>
              </a:rPr>
              <a:t>?”</a:t>
            </a:r>
          </a:p>
        </p:txBody>
      </p:sp>
      <p:pic>
        <p:nvPicPr>
          <p:cNvPr id="144388" name="Picture 4">
            <a:extLst>
              <a:ext uri="{FF2B5EF4-FFF2-40B4-BE49-F238E27FC236}">
                <a16:creationId xmlns:a16="http://schemas.microsoft.com/office/drawing/2014/main" id="{EFF06B2A-4F95-4D43-BE00-614F1EF2D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5">
            <a:extLst>
              <a:ext uri="{FF2B5EF4-FFF2-40B4-BE49-F238E27FC236}">
                <a16:creationId xmlns:a16="http://schemas.microsoft.com/office/drawing/2014/main" id="{DFFB925F-5690-4F2D-83FC-4AD3662BC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D11BC961-8465-44E7-A9F3-B048F28F9721}"/>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reliability predictions   </a:t>
            </a:r>
            <a:endParaRPr lang="en-US" altLang="en-US" b="1">
              <a:latin typeface="Times New Roman" panose="02020603050405020304" pitchFamily="18" charset="0"/>
            </a:endParaRPr>
          </a:p>
        </p:txBody>
      </p:sp>
      <p:sp>
        <p:nvSpPr>
          <p:cNvPr id="145411" name="Rectangle 3">
            <a:extLst>
              <a:ext uri="{FF2B5EF4-FFF2-40B4-BE49-F238E27FC236}">
                <a16:creationId xmlns:a16="http://schemas.microsoft.com/office/drawing/2014/main" id="{C5565CBF-81E8-4BDB-A6C7-63330C81DCD9}"/>
              </a:ext>
            </a:extLst>
          </p:cNvPr>
          <p:cNvSpPr>
            <a:spLocks noGrp="1" noChangeArrowheads="1"/>
          </p:cNvSpPr>
          <p:nvPr>
            <p:ph type="body" idx="1"/>
          </p:nvPr>
        </p:nvSpPr>
        <p:spPr>
          <a:xfrm>
            <a:off x="838200" y="1376363"/>
            <a:ext cx="8305800" cy="2916237"/>
          </a:xfrm>
        </p:spPr>
        <p:txBody>
          <a:bodyPr/>
          <a:lstStyle/>
          <a:p>
            <a:pPr eaLnBrk="1" hangingPunct="1">
              <a:lnSpc>
                <a:spcPct val="80000"/>
              </a:lnSpc>
            </a:pPr>
            <a:r>
              <a:rPr lang="en-US" altLang="en-US" sz="2400" b="1" i="0">
                <a:latin typeface="Times New Roman" panose="02020603050405020304" pitchFamily="18" charset="0"/>
              </a:rPr>
              <a:t>Software reliability prediction</a:t>
            </a:r>
            <a:r>
              <a:rPr lang="en-US" altLang="en-US" sz="2400" i="0">
                <a:latin typeface="Times New Roman" panose="02020603050405020304" pitchFamily="18" charset="0"/>
              </a:rPr>
              <a:t> is performed at </a:t>
            </a:r>
            <a:r>
              <a:rPr lang="en-US" altLang="en-US" sz="2400">
                <a:latin typeface="Times New Roman" panose="02020603050405020304" pitchFamily="18" charset="0"/>
              </a:rPr>
              <a:t>each phase of the software development process</a:t>
            </a:r>
            <a:r>
              <a:rPr lang="en-US" altLang="en-US" sz="2400" i="0">
                <a:latin typeface="Times New Roman" panose="02020603050405020304" pitchFamily="18" charset="0"/>
              </a:rPr>
              <a:t> up to software system test. </a:t>
            </a:r>
          </a:p>
          <a:p>
            <a:pPr eaLnBrk="1" hangingPunct="1">
              <a:lnSpc>
                <a:spcPct val="80000"/>
              </a:lnSpc>
              <a:buFontTx/>
              <a:buNone/>
            </a:pPr>
            <a:r>
              <a:rPr lang="en-US" altLang="en-US" sz="2400" i="0">
                <a:latin typeface="Times New Roman" panose="02020603050405020304" pitchFamily="18" charset="0"/>
              </a:rPr>
              <a:t> </a:t>
            </a:r>
          </a:p>
          <a:p>
            <a:pPr eaLnBrk="1" hangingPunct="1">
              <a:lnSpc>
                <a:spcPct val="80000"/>
              </a:lnSpc>
            </a:pPr>
            <a:r>
              <a:rPr lang="en-US" altLang="en-US" sz="2400" i="0">
                <a:latin typeface="Times New Roman" panose="02020603050405020304" pitchFamily="18" charset="0"/>
              </a:rPr>
              <a:t>Software reliability predictions are made during the software development phases </a:t>
            </a:r>
            <a:r>
              <a:rPr lang="en-US" altLang="en-US" sz="2400">
                <a:latin typeface="Times New Roman" panose="02020603050405020304" pitchFamily="18" charset="0"/>
              </a:rPr>
              <a:t>that precede software system test</a:t>
            </a:r>
            <a:r>
              <a:rPr lang="en-US" altLang="en-US" sz="2400" i="0">
                <a:latin typeface="Times New Roman" panose="02020603050405020304" pitchFamily="18" charset="0"/>
              </a:rPr>
              <a:t>, and are available in time to </a:t>
            </a:r>
            <a:r>
              <a:rPr lang="en-US" altLang="en-US" sz="2400">
                <a:latin typeface="Times New Roman" panose="02020603050405020304" pitchFamily="18" charset="0"/>
              </a:rPr>
              <a:t>feed back into the software development process.</a:t>
            </a:r>
            <a:r>
              <a:rPr lang="en-US" altLang="en-US" sz="2400" i="0">
                <a:latin typeface="Times New Roman" panose="02020603050405020304" pitchFamily="18" charset="0"/>
              </a:rPr>
              <a:t>  The predictions are based on </a:t>
            </a:r>
            <a:r>
              <a:rPr lang="en-US" altLang="en-US" sz="2400">
                <a:latin typeface="Times New Roman" panose="02020603050405020304" pitchFamily="18" charset="0"/>
              </a:rPr>
              <a:t>measurable characteristics of the software development process</a:t>
            </a:r>
            <a:r>
              <a:rPr lang="en-US" altLang="en-US" sz="2400" i="0">
                <a:latin typeface="Times New Roman" panose="02020603050405020304" pitchFamily="18" charset="0"/>
              </a:rPr>
              <a:t> and the products produced by that process.</a:t>
            </a:r>
          </a:p>
        </p:txBody>
      </p:sp>
      <p:pic>
        <p:nvPicPr>
          <p:cNvPr id="145412" name="Picture 4">
            <a:extLst>
              <a:ext uri="{FF2B5EF4-FFF2-40B4-BE49-F238E27FC236}">
                <a16:creationId xmlns:a16="http://schemas.microsoft.com/office/drawing/2014/main" id="{2900E4FB-637F-4FE8-9098-B76B0E37B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a:extLst>
              <a:ext uri="{FF2B5EF4-FFF2-40B4-BE49-F238E27FC236}">
                <a16:creationId xmlns:a16="http://schemas.microsoft.com/office/drawing/2014/main" id="{3416547F-8356-44BD-A7F5-A9FA2699E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8">
            <a:extLst>
              <a:ext uri="{FF2B5EF4-FFF2-40B4-BE49-F238E27FC236}">
                <a16:creationId xmlns:a16="http://schemas.microsoft.com/office/drawing/2014/main" id="{01B4F662-BCA4-458C-8771-4BA7526DE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4616450"/>
            <a:ext cx="8280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05DA5C1D-FF65-4367-A6AF-BFCBBBD1C044}"/>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Probabilistic modelling</a:t>
            </a:r>
            <a:endParaRPr lang="en-US" altLang="en-US" b="1">
              <a:latin typeface="Times New Roman" panose="02020603050405020304" pitchFamily="18" charset="0"/>
            </a:endParaRPr>
          </a:p>
        </p:txBody>
      </p:sp>
      <p:sp>
        <p:nvSpPr>
          <p:cNvPr id="146435" name="Rectangle 3">
            <a:extLst>
              <a:ext uri="{FF2B5EF4-FFF2-40B4-BE49-F238E27FC236}">
                <a16:creationId xmlns:a16="http://schemas.microsoft.com/office/drawing/2014/main" id="{32300A99-A951-4D00-8DAB-FF0DB3B86788}"/>
              </a:ext>
            </a:extLst>
          </p:cNvPr>
          <p:cNvSpPr>
            <a:spLocks noGrp="1" noChangeArrowheads="1"/>
          </p:cNvSpPr>
          <p:nvPr>
            <p:ph type="body" idx="1"/>
          </p:nvPr>
        </p:nvSpPr>
        <p:spPr>
          <a:xfrm>
            <a:off x="684213" y="1376363"/>
            <a:ext cx="8459787" cy="5329237"/>
          </a:xfrm>
        </p:spPr>
        <p:txBody>
          <a:bodyPr/>
          <a:lstStyle/>
          <a:p>
            <a:pPr eaLnBrk="1" hangingPunct="1">
              <a:lnSpc>
                <a:spcPct val="90000"/>
              </a:lnSpc>
              <a:spcBef>
                <a:spcPct val="0"/>
              </a:spcBef>
            </a:pPr>
            <a:r>
              <a:rPr lang="en-GB" altLang="en-US" sz="2400" i="0">
                <a:latin typeface="Times New Roman" panose="02020603050405020304" pitchFamily="18" charset="0"/>
              </a:rPr>
              <a:t>Why are statistical methods necessary?</a:t>
            </a:r>
          </a:p>
          <a:p>
            <a:pPr eaLnBrk="1" hangingPunct="1">
              <a:lnSpc>
                <a:spcPct val="90000"/>
              </a:lnSpc>
              <a:spcBef>
                <a:spcPct val="0"/>
              </a:spcBef>
            </a:pPr>
            <a:r>
              <a:rPr lang="en-GB" altLang="en-US" sz="2400" i="0">
                <a:latin typeface="Times New Roman" panose="02020603050405020304" pitchFamily="18" charset="0"/>
              </a:rPr>
              <a:t>Why reliability?</a:t>
            </a:r>
          </a:p>
          <a:p>
            <a:pPr eaLnBrk="1" hangingPunct="1">
              <a:lnSpc>
                <a:spcPct val="90000"/>
              </a:lnSpc>
              <a:spcBef>
                <a:spcPct val="0"/>
              </a:spcBef>
            </a:pPr>
            <a:r>
              <a:rPr lang="en-GB" altLang="en-US" sz="2400" i="0">
                <a:latin typeface="Times New Roman" panose="02020603050405020304" pitchFamily="18" charset="0"/>
              </a:rPr>
              <a:t>What is the nature </a:t>
            </a:r>
            <a:r>
              <a:rPr lang="en-GB" altLang="en-US" sz="2400">
                <a:latin typeface="Times New Roman" panose="02020603050405020304" pitchFamily="18" charset="0"/>
              </a:rPr>
              <a:t>of the failure process?</a:t>
            </a:r>
          </a:p>
          <a:p>
            <a:pPr eaLnBrk="1" hangingPunct="1">
              <a:lnSpc>
                <a:spcPct val="90000"/>
              </a:lnSpc>
              <a:spcBef>
                <a:spcPct val="0"/>
              </a:spcBef>
            </a:pPr>
            <a:r>
              <a:rPr lang="en-GB" altLang="en-US" sz="2400">
                <a:latin typeface="Times New Roman" panose="02020603050405020304" pitchFamily="18" charset="0"/>
              </a:rPr>
              <a:t>                         …  of the debugging process?</a:t>
            </a:r>
          </a:p>
          <a:p>
            <a:pPr eaLnBrk="1" hangingPunct="1">
              <a:lnSpc>
                <a:spcPct val="90000"/>
              </a:lnSpc>
              <a:spcBef>
                <a:spcPct val="0"/>
              </a:spcBef>
            </a:pPr>
            <a:r>
              <a:rPr lang="en-GB" altLang="en-US" sz="2400" i="0">
                <a:latin typeface="Times New Roman" panose="02020603050405020304" pitchFamily="18" charset="0"/>
              </a:rPr>
              <a:t>How can we measure, predict?</a:t>
            </a:r>
          </a:p>
          <a:p>
            <a:pPr eaLnBrk="1" hangingPunct="1">
              <a:lnSpc>
                <a:spcPct val="90000"/>
              </a:lnSpc>
              <a:spcBef>
                <a:spcPct val="0"/>
              </a:spcBef>
              <a:buFontTx/>
              <a:buNone/>
            </a:pPr>
            <a:endParaRPr lang="en-GB" altLang="en-US" sz="2400" i="0">
              <a:latin typeface="Times New Roman" panose="02020603050405020304" pitchFamily="18" charset="0"/>
            </a:endParaRPr>
          </a:p>
          <a:p>
            <a:pPr eaLnBrk="1" hangingPunct="1">
              <a:lnSpc>
                <a:spcPct val="90000"/>
              </a:lnSpc>
              <a:spcBef>
                <a:spcPct val="0"/>
              </a:spcBef>
              <a:buFontTx/>
              <a:buNone/>
            </a:pPr>
            <a:endParaRPr lang="en-GB" altLang="en-US" sz="2400" i="0">
              <a:latin typeface="Times New Roman" panose="02020603050405020304" pitchFamily="18" charset="0"/>
            </a:endParaRPr>
          </a:p>
          <a:p>
            <a:pPr eaLnBrk="1" hangingPunct="1">
              <a:lnSpc>
                <a:spcPct val="90000"/>
              </a:lnSpc>
              <a:spcBef>
                <a:spcPct val="0"/>
              </a:spcBef>
            </a:pPr>
            <a:r>
              <a:rPr lang="en-GB" altLang="en-US" sz="2400" i="0">
                <a:latin typeface="Times New Roman" panose="02020603050405020304" pitchFamily="18" charset="0"/>
              </a:rPr>
              <a:t>Why do we want to measure it anyway? Some potential benefits:</a:t>
            </a:r>
          </a:p>
          <a:p>
            <a:pPr eaLnBrk="1" hangingPunct="1">
              <a:lnSpc>
                <a:spcPct val="90000"/>
              </a:lnSpc>
              <a:spcBef>
                <a:spcPct val="0"/>
              </a:spcBef>
              <a:buFontTx/>
              <a:buNone/>
            </a:pPr>
            <a:r>
              <a:rPr lang="en-GB" altLang="en-US" sz="2400" i="0">
                <a:latin typeface="Times New Roman" panose="02020603050405020304" pitchFamily="18" charset="0"/>
              </a:rPr>
              <a:t>    - some software is safety-critical (A330-340, Sizewell B)</a:t>
            </a:r>
          </a:p>
          <a:p>
            <a:pPr eaLnBrk="1" hangingPunct="1">
              <a:lnSpc>
                <a:spcPct val="90000"/>
              </a:lnSpc>
              <a:spcBef>
                <a:spcPct val="0"/>
              </a:spcBef>
              <a:buFontTx/>
              <a:buNone/>
            </a:pPr>
            <a:r>
              <a:rPr lang="en-GB" altLang="en-US" sz="2400" i="0">
                <a:latin typeface="Times New Roman" panose="02020603050405020304" pitchFamily="18" charset="0"/>
              </a:rPr>
              <a:t>    - all software needs to be sufficiently reliable (warranties? support costs? etc)</a:t>
            </a:r>
          </a:p>
          <a:p>
            <a:pPr eaLnBrk="1" hangingPunct="1">
              <a:lnSpc>
                <a:spcPct val="90000"/>
              </a:lnSpc>
              <a:spcBef>
                <a:spcPct val="0"/>
              </a:spcBef>
              <a:buFontTx/>
              <a:buNone/>
            </a:pPr>
            <a:r>
              <a:rPr lang="en-GB" altLang="en-US" sz="2400" i="0">
                <a:latin typeface="Times New Roman" panose="02020603050405020304" pitchFamily="18" charset="0"/>
              </a:rPr>
              <a:t>    - methodology for a rational choice between SE technologies (eg are formal methods the most cost-effective way of achieving R?)</a:t>
            </a:r>
          </a:p>
          <a:p>
            <a:pPr eaLnBrk="1" hangingPunct="1">
              <a:lnSpc>
                <a:spcPct val="90000"/>
              </a:lnSpc>
              <a:spcBef>
                <a:spcPct val="0"/>
              </a:spcBef>
              <a:buFontTx/>
              <a:buNone/>
            </a:pPr>
            <a:r>
              <a:rPr lang="en-GB" altLang="en-US" sz="2400" i="0">
                <a:latin typeface="Times New Roman" panose="02020603050405020304" pitchFamily="18" charset="0"/>
              </a:rPr>
              <a:t>    - management tool for scheduling and monitoring software development (is project on time?)</a:t>
            </a:r>
            <a:endParaRPr lang="en-US" altLang="en-US" sz="2400" i="0">
              <a:latin typeface="Times New Roman" panose="02020603050405020304" pitchFamily="18" charset="0"/>
            </a:endParaRPr>
          </a:p>
        </p:txBody>
      </p:sp>
      <p:pic>
        <p:nvPicPr>
          <p:cNvPr id="146436" name="Picture 4">
            <a:extLst>
              <a:ext uri="{FF2B5EF4-FFF2-40B4-BE49-F238E27FC236}">
                <a16:creationId xmlns:a16="http://schemas.microsoft.com/office/drawing/2014/main" id="{4049D2F3-244E-4EF6-AB58-49A87AA47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a:extLst>
              <a:ext uri="{FF2B5EF4-FFF2-40B4-BE49-F238E27FC236}">
                <a16:creationId xmlns:a16="http://schemas.microsoft.com/office/drawing/2014/main" id="{493A7144-3E80-4FD0-BD1F-F06062D98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FE16E42-25A3-4E9E-8358-04530584FB30}"/>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12291" name="Rectangle 3">
            <a:extLst>
              <a:ext uri="{FF2B5EF4-FFF2-40B4-BE49-F238E27FC236}">
                <a16:creationId xmlns:a16="http://schemas.microsoft.com/office/drawing/2014/main" id="{01DB35CA-962D-4FFC-9E8B-0A3D00554DDC}"/>
              </a:ext>
            </a:extLst>
          </p:cNvPr>
          <p:cNvSpPr>
            <a:spLocks noGrp="1" noChangeArrowheads="1"/>
          </p:cNvSpPr>
          <p:nvPr>
            <p:ph type="body" idx="1"/>
          </p:nvPr>
        </p:nvSpPr>
        <p:spPr>
          <a:xfrm>
            <a:off x="611188" y="1412875"/>
            <a:ext cx="8389937" cy="3492500"/>
          </a:xfrm>
        </p:spPr>
        <p:txBody>
          <a:bodyPr/>
          <a:lstStyle/>
          <a:p>
            <a:pPr eaLnBrk="1" hangingPunct="1"/>
            <a:r>
              <a:rPr lang="en-US" altLang="en-US" sz="2800" b="1" i="0">
                <a:latin typeface="Times New Roman" panose="02020603050405020304" pitchFamily="18" charset="0"/>
              </a:rPr>
              <a:t>Software reliability</a:t>
            </a:r>
            <a:r>
              <a:rPr lang="en-US" altLang="en-US" sz="2800" i="0">
                <a:latin typeface="Times New Roman" panose="02020603050405020304" pitchFamily="18" charset="0"/>
              </a:rPr>
              <a:t> is rarely of concern to most people until something goes wrong. </a:t>
            </a:r>
          </a:p>
          <a:p>
            <a:pPr eaLnBrk="1" hangingPunct="1"/>
            <a:r>
              <a:rPr lang="en-US" altLang="en-US" sz="2800" i="0">
                <a:latin typeface="Times New Roman" panose="02020603050405020304" pitchFamily="18" charset="0"/>
              </a:rPr>
              <a:t>Physical system components deteriorate over time, while software does not. </a:t>
            </a:r>
          </a:p>
          <a:p>
            <a:pPr eaLnBrk="1" hangingPunct="1"/>
            <a:r>
              <a:rPr lang="en-US" altLang="en-US" sz="2800" i="0">
                <a:latin typeface="Times New Roman" panose="02020603050405020304" pitchFamily="18" charset="0"/>
              </a:rPr>
              <a:t>However, unlike a human operator, software does not adapt well to situations which were not anticipated by its designers, and such failures can prove enormously costly.</a:t>
            </a:r>
            <a:r>
              <a:rPr lang="en-GB" altLang="en-US" sz="3600" i="0">
                <a:latin typeface="Times New Roman" panose="02020603050405020304" pitchFamily="18" charset="0"/>
              </a:rPr>
              <a:t> </a:t>
            </a:r>
            <a:endParaRPr lang="en-US" altLang="en-US" sz="3600" i="0">
              <a:latin typeface="Times New Roman" panose="02020603050405020304" pitchFamily="18" charset="0"/>
            </a:endParaRPr>
          </a:p>
        </p:txBody>
      </p:sp>
      <p:pic>
        <p:nvPicPr>
          <p:cNvPr id="12292" name="Picture 4">
            <a:extLst>
              <a:ext uri="{FF2B5EF4-FFF2-40B4-BE49-F238E27FC236}">
                <a16:creationId xmlns:a16="http://schemas.microsoft.com/office/drawing/2014/main" id="{95C717A9-4FB2-4EBB-9B7E-99976B168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F2BE08B7-1120-498E-9AA1-194E66F2C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a:extLst>
              <a:ext uri="{FF2B5EF4-FFF2-40B4-BE49-F238E27FC236}">
                <a16:creationId xmlns:a16="http://schemas.microsoft.com/office/drawing/2014/main" id="{58BD5E34-8CD0-43CB-83BA-8CBC9AA12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52400"/>
            <a:ext cx="853281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a:extLst>
              <a:ext uri="{FF2B5EF4-FFF2-40B4-BE49-F238E27FC236}">
                <a16:creationId xmlns:a16="http://schemas.microsoft.com/office/drawing/2014/main" id="{07DD933E-508A-4EA4-A759-DBB916E01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4803775"/>
            <a:ext cx="450056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C66D4AF-6AAC-44A6-B283-5933ABED995D}"/>
              </a:ext>
            </a:extLst>
          </p:cNvPr>
          <p:cNvSpPr>
            <a:spLocks noGrp="1" noChangeArrowheads="1"/>
          </p:cNvSpPr>
          <p:nvPr>
            <p:ph type="title"/>
          </p:nvPr>
        </p:nvSpPr>
        <p:spPr>
          <a:xfrm>
            <a:off x="762000" y="152400"/>
            <a:ext cx="8382000" cy="914400"/>
          </a:xfrm>
        </p:spPr>
        <p:txBody>
          <a:bodyPr/>
          <a:lstStyle/>
          <a:p>
            <a:pPr eaLnBrk="1" hangingPunct="1"/>
            <a:r>
              <a:rPr lang="en-GB" altLang="en-US" sz="2800" b="1">
                <a:latin typeface="Times New Roman" panose="02020603050405020304" pitchFamily="18" charset="0"/>
              </a:rPr>
              <a:t>Finding errors: does it increase or decrease your confidence in the software reliability</a:t>
            </a:r>
            <a:r>
              <a:rPr lang="en-GB" altLang="en-US" b="1">
                <a:latin typeface="Times New Roman" panose="02020603050405020304" pitchFamily="18" charset="0"/>
              </a:rPr>
              <a:t>?</a:t>
            </a:r>
            <a:endParaRPr lang="en-US" altLang="en-US" b="1">
              <a:latin typeface="Times New Roman" panose="02020603050405020304" pitchFamily="18" charset="0"/>
            </a:endParaRPr>
          </a:p>
        </p:txBody>
      </p:sp>
      <p:sp>
        <p:nvSpPr>
          <p:cNvPr id="147459" name="Rectangle 3">
            <a:extLst>
              <a:ext uri="{FF2B5EF4-FFF2-40B4-BE49-F238E27FC236}">
                <a16:creationId xmlns:a16="http://schemas.microsoft.com/office/drawing/2014/main" id="{70315ACB-9A13-4E1D-8631-F1E8154F29FF}"/>
              </a:ext>
            </a:extLst>
          </p:cNvPr>
          <p:cNvSpPr>
            <a:spLocks noGrp="1" noChangeArrowheads="1"/>
          </p:cNvSpPr>
          <p:nvPr>
            <p:ph type="body" idx="1"/>
          </p:nvPr>
        </p:nvSpPr>
        <p:spPr>
          <a:xfrm>
            <a:off x="838200" y="1376363"/>
            <a:ext cx="8089900" cy="2916237"/>
          </a:xfrm>
        </p:spPr>
        <p:txBody>
          <a:bodyPr/>
          <a:lstStyle/>
          <a:p>
            <a:pPr eaLnBrk="1" hangingPunct="1">
              <a:lnSpc>
                <a:spcPct val="90000"/>
              </a:lnSpc>
              <a:buFontTx/>
              <a:buNone/>
            </a:pPr>
            <a:r>
              <a:rPr lang="en-GB" altLang="en-US" sz="2400" i="0">
                <a:latin typeface="Times New Roman" panose="02020603050405020304" pitchFamily="18" charset="0"/>
              </a:rPr>
              <a:t>“</a:t>
            </a:r>
            <a:r>
              <a:rPr lang="en-GB" altLang="en-US" sz="2400">
                <a:latin typeface="Times New Roman" panose="02020603050405020304" pitchFamily="18" charset="0"/>
              </a:rPr>
              <a:t>The number of errors detected by the verification process attest to the effectiveness of the software development principles ... Significantly enhance the probability of achieving essentially error-free software</a:t>
            </a:r>
            <a:r>
              <a:rPr lang="en-GB" altLang="en-US" sz="2400" i="0">
                <a:latin typeface="Times New Roman" panose="02020603050405020304" pitchFamily="18" charset="0"/>
              </a:rPr>
              <a:t>.”</a:t>
            </a:r>
          </a:p>
          <a:p>
            <a:pPr eaLnBrk="1" hangingPunct="1">
              <a:lnSpc>
                <a:spcPct val="90000"/>
              </a:lnSpc>
              <a:buFontTx/>
              <a:buNone/>
            </a:pPr>
            <a:r>
              <a:rPr lang="en-GB" altLang="en-US" sz="2400" i="0">
                <a:latin typeface="Times New Roman" panose="02020603050405020304" pitchFamily="18" charset="0"/>
              </a:rPr>
              <a:t>    </a:t>
            </a:r>
          </a:p>
          <a:p>
            <a:pPr eaLnBrk="1" hangingPunct="1">
              <a:lnSpc>
                <a:spcPct val="90000"/>
              </a:lnSpc>
              <a:buFontTx/>
              <a:buNone/>
            </a:pPr>
            <a:r>
              <a:rPr lang="en-GB" altLang="en-US" sz="2400" i="0">
                <a:latin typeface="Times New Roman" panose="02020603050405020304" pitchFamily="18" charset="0"/>
              </a:rPr>
              <a:t>	(Westinghouse commenting on their work on the Sizewell B nuclear protection system.) </a:t>
            </a:r>
            <a:endParaRPr lang="en-US" altLang="en-US" sz="2400" i="0">
              <a:latin typeface="Times New Roman" panose="02020603050405020304" pitchFamily="18" charset="0"/>
            </a:endParaRPr>
          </a:p>
        </p:txBody>
      </p:sp>
      <p:pic>
        <p:nvPicPr>
          <p:cNvPr id="147460" name="Picture 4">
            <a:extLst>
              <a:ext uri="{FF2B5EF4-FFF2-40B4-BE49-F238E27FC236}">
                <a16:creationId xmlns:a16="http://schemas.microsoft.com/office/drawing/2014/main" id="{03DACA16-5078-42C5-9595-B7C3E8CAC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a:extLst>
              <a:ext uri="{FF2B5EF4-FFF2-40B4-BE49-F238E27FC236}">
                <a16:creationId xmlns:a16="http://schemas.microsoft.com/office/drawing/2014/main" id="{15FB76FB-3916-4A49-8A82-619A4556D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8">
            <a:extLst>
              <a:ext uri="{FF2B5EF4-FFF2-40B4-BE49-F238E27FC236}">
                <a16:creationId xmlns:a16="http://schemas.microsoft.com/office/drawing/2014/main" id="{03377906-090D-4CA8-AF7F-C69649509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3933825"/>
            <a:ext cx="4114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3B88602E-0B06-4004-ACA1-63A5C78569B3}"/>
              </a:ext>
            </a:extLst>
          </p:cNvPr>
          <p:cNvSpPr>
            <a:spLocks noGrp="1" noChangeArrowheads="1"/>
          </p:cNvSpPr>
          <p:nvPr>
            <p:ph type="title"/>
          </p:nvPr>
        </p:nvSpPr>
        <p:spPr>
          <a:xfrm>
            <a:off x="762000" y="228600"/>
            <a:ext cx="8382000" cy="685800"/>
          </a:xfrm>
        </p:spPr>
        <p:txBody>
          <a:bodyPr/>
          <a:lstStyle/>
          <a:p>
            <a:pPr eaLnBrk="1" hangingPunct="1"/>
            <a:r>
              <a:rPr lang="en-GB" altLang="en-US" sz="3200" b="1">
                <a:latin typeface="Times New Roman" panose="02020603050405020304" pitchFamily="18" charset="0"/>
              </a:rPr>
              <a:t>Refined data for software reliability models</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148483" name="Rectangle 3">
            <a:extLst>
              <a:ext uri="{FF2B5EF4-FFF2-40B4-BE49-F238E27FC236}">
                <a16:creationId xmlns:a16="http://schemas.microsoft.com/office/drawing/2014/main" id="{792A5F01-DD56-453D-9D0E-8A325F5E4394}"/>
              </a:ext>
            </a:extLst>
          </p:cNvPr>
          <p:cNvSpPr>
            <a:spLocks noGrp="1" noChangeArrowheads="1"/>
          </p:cNvSpPr>
          <p:nvPr>
            <p:ph type="body" idx="1"/>
          </p:nvPr>
        </p:nvSpPr>
        <p:spPr>
          <a:xfrm>
            <a:off x="838200" y="1371600"/>
            <a:ext cx="8305800" cy="5029200"/>
          </a:xfrm>
        </p:spPr>
        <p:txBody>
          <a:bodyPr/>
          <a:lstStyle/>
          <a:p>
            <a:pPr eaLnBrk="1" hangingPunct="1"/>
            <a:r>
              <a:rPr lang="en-GB" altLang="en-US" i="0">
                <a:latin typeface="Times New Roman" panose="02020603050405020304" pitchFamily="18" charset="0"/>
              </a:rPr>
              <a:t> Failure time data</a:t>
            </a:r>
          </a:p>
          <a:p>
            <a:pPr eaLnBrk="1" hangingPunct="1">
              <a:buFontTx/>
              <a:buNone/>
            </a:pPr>
            <a:r>
              <a:rPr lang="en-GB" altLang="en-US" i="0">
                <a:latin typeface="Times New Roman" panose="02020603050405020304" pitchFamily="18" charset="0"/>
              </a:rPr>
              <a:t>     - List of interfailure times</a:t>
            </a:r>
          </a:p>
          <a:p>
            <a:pPr eaLnBrk="1" hangingPunct="1">
              <a:buFontTx/>
              <a:buNone/>
            </a:pPr>
            <a:r>
              <a:rPr lang="en-GB" altLang="en-US" i="0">
                <a:latin typeface="Times New Roman" panose="02020603050405020304" pitchFamily="18" charset="0"/>
              </a:rPr>
              <a:t>        * execution time between activation of successive new faults</a:t>
            </a:r>
          </a:p>
          <a:p>
            <a:pPr eaLnBrk="1" hangingPunct="1"/>
            <a:r>
              <a:rPr lang="en-GB" altLang="en-US" i="0">
                <a:latin typeface="Times New Roman" panose="02020603050405020304" pitchFamily="18" charset="0"/>
              </a:rPr>
              <a:t>Failure count data</a:t>
            </a:r>
          </a:p>
          <a:p>
            <a:pPr eaLnBrk="1" hangingPunct="1">
              <a:buFontTx/>
              <a:buNone/>
            </a:pPr>
            <a:r>
              <a:rPr lang="en-GB" altLang="en-US" i="0">
                <a:latin typeface="Times New Roman" panose="02020603050405020304" pitchFamily="18" charset="0"/>
              </a:rPr>
              <a:t>    - Count of new faults activated, and total execution time accumulated, in successive calendar periods</a:t>
            </a:r>
            <a:endParaRPr lang="en-US" altLang="en-US" i="0">
              <a:latin typeface="Times New Roman" panose="02020603050405020304" pitchFamily="18" charset="0"/>
            </a:endParaRPr>
          </a:p>
        </p:txBody>
      </p:sp>
      <p:pic>
        <p:nvPicPr>
          <p:cNvPr id="148484" name="Picture 4">
            <a:extLst>
              <a:ext uri="{FF2B5EF4-FFF2-40B4-BE49-F238E27FC236}">
                <a16:creationId xmlns:a16="http://schemas.microsoft.com/office/drawing/2014/main" id="{4E007DC8-EEB5-46D6-A63C-23ADA336C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5">
            <a:extLst>
              <a:ext uri="{FF2B5EF4-FFF2-40B4-BE49-F238E27FC236}">
                <a16:creationId xmlns:a16="http://schemas.microsoft.com/office/drawing/2014/main" id="{899804EF-8655-4613-B715-B71C32FAB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A8643F7-A9AC-4E3E-B1E1-4CC32B57ECC9}"/>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Why probability? </a:t>
            </a:r>
            <a:endParaRPr lang="en-US" altLang="en-US" b="1">
              <a:latin typeface="Times New Roman" panose="02020603050405020304" pitchFamily="18" charset="0"/>
            </a:endParaRPr>
          </a:p>
        </p:txBody>
      </p:sp>
      <p:sp>
        <p:nvSpPr>
          <p:cNvPr id="149507" name="Rectangle 3">
            <a:extLst>
              <a:ext uri="{FF2B5EF4-FFF2-40B4-BE49-F238E27FC236}">
                <a16:creationId xmlns:a16="http://schemas.microsoft.com/office/drawing/2014/main" id="{45A180CA-5E37-4AF9-AB54-33B432F4F142}"/>
              </a:ext>
            </a:extLst>
          </p:cNvPr>
          <p:cNvSpPr>
            <a:spLocks noGrp="1" noChangeArrowheads="1"/>
          </p:cNvSpPr>
          <p:nvPr>
            <p:ph type="body" idx="1"/>
          </p:nvPr>
        </p:nvSpPr>
        <p:spPr>
          <a:xfrm>
            <a:off x="685800" y="1371600"/>
            <a:ext cx="8458200" cy="2133600"/>
          </a:xfrm>
        </p:spPr>
        <p:txBody>
          <a:bodyPr/>
          <a:lstStyle/>
          <a:p>
            <a:pPr eaLnBrk="1" hangingPunct="1">
              <a:lnSpc>
                <a:spcPct val="80000"/>
              </a:lnSpc>
              <a:spcBef>
                <a:spcPct val="0"/>
              </a:spcBef>
            </a:pPr>
            <a:r>
              <a:rPr lang="en-GB" altLang="en-US" sz="2000" i="0">
                <a:latin typeface="Times New Roman" panose="02020603050405020304" pitchFamily="18" charset="0"/>
              </a:rPr>
              <a:t>A computer is a deterministic machine – why don’t we know when it will fail next?</a:t>
            </a:r>
          </a:p>
          <a:p>
            <a:pPr eaLnBrk="1" hangingPunct="1">
              <a:lnSpc>
                <a:spcPct val="80000"/>
              </a:lnSpc>
              <a:spcBef>
                <a:spcPct val="0"/>
              </a:spcBef>
            </a:pPr>
            <a:r>
              <a:rPr lang="en-GB" altLang="en-US" sz="2000" i="0">
                <a:latin typeface="Times New Roman" panose="02020603050405020304" pitchFamily="18" charset="0"/>
              </a:rPr>
              <a:t>There is intrinsic uncertainty</a:t>
            </a:r>
          </a:p>
          <a:p>
            <a:pPr eaLnBrk="1" hangingPunct="1">
              <a:lnSpc>
                <a:spcPct val="80000"/>
              </a:lnSpc>
              <a:spcBef>
                <a:spcPct val="0"/>
              </a:spcBef>
              <a:buFontTx/>
              <a:buNone/>
            </a:pPr>
            <a:r>
              <a:rPr lang="en-GB" altLang="en-US" sz="2000" i="0">
                <a:latin typeface="Times New Roman" panose="02020603050405020304" pitchFamily="18" charset="0"/>
              </a:rPr>
              <a:t>    - about the sequence of inputs it will receive</a:t>
            </a:r>
          </a:p>
          <a:p>
            <a:pPr eaLnBrk="1" hangingPunct="1">
              <a:lnSpc>
                <a:spcPct val="80000"/>
              </a:lnSpc>
              <a:spcBef>
                <a:spcPct val="0"/>
              </a:spcBef>
              <a:buFontTx/>
              <a:buNone/>
            </a:pPr>
            <a:r>
              <a:rPr lang="en-GB" altLang="en-US" sz="2000" i="0">
                <a:latin typeface="Times New Roman" panose="02020603050405020304" pitchFamily="18" charset="0"/>
              </a:rPr>
              <a:t>    - about where faults lie</a:t>
            </a:r>
          </a:p>
          <a:p>
            <a:pPr eaLnBrk="1" hangingPunct="1">
              <a:lnSpc>
                <a:spcPct val="80000"/>
              </a:lnSpc>
              <a:spcBef>
                <a:spcPct val="0"/>
              </a:spcBef>
              <a:buFontTx/>
              <a:buNone/>
            </a:pPr>
            <a:r>
              <a:rPr lang="en-GB" altLang="en-US" sz="2000" i="0">
                <a:latin typeface="Times New Roman" panose="02020603050405020304" pitchFamily="18" charset="0"/>
              </a:rPr>
              <a:t>    - about the effect of attempts to remove faults</a:t>
            </a:r>
          </a:p>
          <a:p>
            <a:pPr eaLnBrk="1" hangingPunct="1">
              <a:lnSpc>
                <a:spcPct val="80000"/>
              </a:lnSpc>
              <a:spcBef>
                <a:spcPct val="0"/>
              </a:spcBef>
            </a:pPr>
            <a:r>
              <a:rPr lang="en-GB" altLang="en-US" sz="2000" i="0">
                <a:latin typeface="Times New Roman" panose="02020603050405020304" pitchFamily="18" charset="0"/>
              </a:rPr>
              <a:t>We need probability to describe such uncertainty </a:t>
            </a:r>
            <a:endParaRPr lang="en-US" altLang="en-US" sz="2000" i="0">
              <a:latin typeface="Times New Roman" panose="02020603050405020304" pitchFamily="18" charset="0"/>
            </a:endParaRPr>
          </a:p>
        </p:txBody>
      </p:sp>
      <p:pic>
        <p:nvPicPr>
          <p:cNvPr id="149508" name="Picture 4">
            <a:extLst>
              <a:ext uri="{FF2B5EF4-FFF2-40B4-BE49-F238E27FC236}">
                <a16:creationId xmlns:a16="http://schemas.microsoft.com/office/drawing/2014/main" id="{4E95E880-55C0-47CA-ADF7-1C6FA7FBF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a:extLst>
              <a:ext uri="{FF2B5EF4-FFF2-40B4-BE49-F238E27FC236}">
                <a16:creationId xmlns:a16="http://schemas.microsoft.com/office/drawing/2014/main" id="{36B91BDC-029D-4795-84A1-33B00BA2C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11" descr="Full-size image (10 K)">
            <a:extLst>
              <a:ext uri="{FF2B5EF4-FFF2-40B4-BE49-F238E27FC236}">
                <a16:creationId xmlns:a16="http://schemas.microsoft.com/office/drawing/2014/main" id="{1E8928EC-CEE7-4464-9B9F-2086760A3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0"/>
            <a:ext cx="26670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13" descr="SRE%20Reliability%20Growth">
            <a:extLst>
              <a:ext uri="{FF2B5EF4-FFF2-40B4-BE49-F238E27FC236}">
                <a16:creationId xmlns:a16="http://schemas.microsoft.com/office/drawing/2014/main" id="{AEF4BDBE-134B-47BE-9BA4-7C674196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419600"/>
            <a:ext cx="24384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11">
            <a:extLst>
              <a:ext uri="{FF2B5EF4-FFF2-40B4-BE49-F238E27FC236}">
                <a16:creationId xmlns:a16="http://schemas.microsoft.com/office/drawing/2014/main" id="{983ACB5F-1E50-43BA-8CB2-8E2515EDE0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3573463"/>
            <a:ext cx="604837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23B429C0-51C0-450B-956D-9BE437623AC2}"/>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Uncertainty Modelling</a:t>
            </a:r>
            <a:endParaRPr lang="en-US" altLang="en-US" b="1">
              <a:latin typeface="Times New Roman" panose="02020603050405020304" pitchFamily="18" charset="0"/>
            </a:endParaRPr>
          </a:p>
        </p:txBody>
      </p:sp>
      <p:sp>
        <p:nvSpPr>
          <p:cNvPr id="150531" name="Rectangle 3">
            <a:extLst>
              <a:ext uri="{FF2B5EF4-FFF2-40B4-BE49-F238E27FC236}">
                <a16:creationId xmlns:a16="http://schemas.microsoft.com/office/drawing/2014/main" id="{F508A2B1-11BD-43FE-86D0-F922EC4AC895}"/>
              </a:ext>
            </a:extLst>
          </p:cNvPr>
          <p:cNvSpPr>
            <a:spLocks noGrp="1" noChangeArrowheads="1"/>
          </p:cNvSpPr>
          <p:nvPr>
            <p:ph type="body" idx="1"/>
          </p:nvPr>
        </p:nvSpPr>
        <p:spPr>
          <a:xfrm>
            <a:off x="4859338" y="1376363"/>
            <a:ext cx="4284662" cy="5481637"/>
          </a:xfrm>
        </p:spPr>
        <p:txBody>
          <a:bodyPr/>
          <a:lstStyle/>
          <a:p>
            <a:pPr eaLnBrk="1" hangingPunct="1">
              <a:lnSpc>
                <a:spcPct val="80000"/>
              </a:lnSpc>
              <a:spcBef>
                <a:spcPct val="0"/>
              </a:spcBef>
              <a:buFontTx/>
              <a:buNone/>
            </a:pPr>
            <a:r>
              <a:rPr lang="en-GB" altLang="en-US" sz="2800" i="0">
                <a:latin typeface="Times New Roman" panose="02020603050405020304" pitchFamily="18" charset="0"/>
              </a:rPr>
              <a:t>Modelling type 1 uncertainty is easiest. Seems plausible to assume I</a:t>
            </a:r>
            <a:r>
              <a:rPr lang="en-GB" altLang="en-US" sz="2800" i="0" baseline="-25000">
                <a:latin typeface="Times New Roman" panose="02020603050405020304" pitchFamily="18" charset="0"/>
              </a:rPr>
              <a:t>F</a:t>
            </a:r>
            <a:r>
              <a:rPr lang="en-GB" altLang="en-US" sz="2800" i="0">
                <a:latin typeface="Times New Roman" panose="02020603050405020304" pitchFamily="18" charset="0"/>
              </a:rPr>
              <a:t> encountered purely randomly:</a:t>
            </a:r>
          </a:p>
          <a:p>
            <a:pPr lvl="1" eaLnBrk="1" hangingPunct="1">
              <a:lnSpc>
                <a:spcPct val="80000"/>
              </a:lnSpc>
              <a:spcBef>
                <a:spcPct val="0"/>
              </a:spcBef>
            </a:pPr>
            <a:r>
              <a:rPr lang="en-GB" altLang="en-US" sz="2400" i="0">
                <a:latin typeface="Times New Roman" panose="02020603050405020304" pitchFamily="18" charset="0"/>
              </a:rPr>
              <a:t>Time to failure is exponential</a:t>
            </a:r>
          </a:p>
          <a:p>
            <a:pPr lvl="1" eaLnBrk="1" hangingPunct="1">
              <a:lnSpc>
                <a:spcPct val="80000"/>
              </a:lnSpc>
              <a:spcBef>
                <a:spcPct val="0"/>
              </a:spcBef>
              <a:buFontTx/>
              <a:buNone/>
            </a:pPr>
            <a:r>
              <a:rPr lang="en-GB" altLang="en-US" sz="2400" i="0">
                <a:latin typeface="Times New Roman" panose="02020603050405020304" pitchFamily="18" charset="0"/>
              </a:rPr>
              <a:t>         F(t) = Pr (T&lt;t) = 1-e</a:t>
            </a:r>
            <a:r>
              <a:rPr lang="en-GB" altLang="en-US" sz="2400" i="0" baseline="30000">
                <a:latin typeface="Times New Roman" panose="02020603050405020304" pitchFamily="18" charset="0"/>
              </a:rPr>
              <a:t>-</a:t>
            </a:r>
            <a:r>
              <a:rPr lang="en-GB" altLang="en-US" sz="2400" i="0" baseline="30000">
                <a:latin typeface="Times New Roman" panose="02020603050405020304" pitchFamily="18" charset="0"/>
                <a:sym typeface="Symbol" panose="05050102010706020507" pitchFamily="18" charset="2"/>
              </a:rPr>
              <a:t>t</a:t>
            </a:r>
          </a:p>
          <a:p>
            <a:pPr lvl="1" eaLnBrk="1" hangingPunct="1">
              <a:lnSpc>
                <a:spcPct val="80000"/>
              </a:lnSpc>
              <a:spcBef>
                <a:spcPct val="0"/>
              </a:spcBef>
              <a:buFontTx/>
              <a:buNone/>
            </a:pPr>
            <a:r>
              <a:rPr lang="en-GB" altLang="en-US" sz="2400" i="0">
                <a:latin typeface="Times New Roman" panose="02020603050405020304" pitchFamily="18" charset="0"/>
                <a:sym typeface="Symbol" panose="05050102010706020507" pitchFamily="18" charset="2"/>
              </a:rPr>
              <a:t>         f(t) = F’(t) = </a:t>
            </a:r>
            <a:r>
              <a:rPr lang="en-GB" altLang="en-US" sz="2400" i="0">
                <a:latin typeface="Times New Roman" panose="02020603050405020304" pitchFamily="18" charset="0"/>
              </a:rPr>
              <a:t>e</a:t>
            </a:r>
            <a:r>
              <a:rPr lang="en-GB" altLang="en-US" sz="2400" i="0" baseline="30000">
                <a:latin typeface="Times New Roman" panose="02020603050405020304" pitchFamily="18" charset="0"/>
              </a:rPr>
              <a:t>-</a:t>
            </a:r>
            <a:r>
              <a:rPr lang="en-GB" altLang="en-US" sz="2400" i="0" baseline="30000">
                <a:latin typeface="Times New Roman" panose="02020603050405020304" pitchFamily="18" charset="0"/>
                <a:sym typeface="Symbol" panose="05050102010706020507" pitchFamily="18" charset="2"/>
              </a:rPr>
              <a:t>t</a:t>
            </a:r>
          </a:p>
          <a:p>
            <a:pPr lvl="1" eaLnBrk="1" hangingPunct="1">
              <a:lnSpc>
                <a:spcPct val="80000"/>
              </a:lnSpc>
              <a:spcBef>
                <a:spcPct val="0"/>
              </a:spcBef>
              <a:buFontTx/>
              <a:buNone/>
            </a:pPr>
            <a:r>
              <a:rPr lang="en-GB" altLang="en-US" sz="2400" i="0">
                <a:latin typeface="Times New Roman" panose="02020603050405020304" pitchFamily="18" charset="0"/>
                <a:sym typeface="Symbol" panose="05050102010706020507" pitchFamily="18" charset="2"/>
              </a:rPr>
              <a:t>         R(t) = </a:t>
            </a:r>
            <a:r>
              <a:rPr lang="en-GB" altLang="en-US" sz="2400" i="0">
                <a:latin typeface="Times New Roman" panose="02020603050405020304" pitchFamily="18" charset="0"/>
              </a:rPr>
              <a:t>e</a:t>
            </a:r>
            <a:r>
              <a:rPr lang="en-GB" altLang="en-US" sz="2400" i="0" baseline="30000">
                <a:latin typeface="Times New Roman" panose="02020603050405020304" pitchFamily="18" charset="0"/>
              </a:rPr>
              <a:t>-</a:t>
            </a:r>
            <a:r>
              <a:rPr lang="en-GB" altLang="en-US" sz="2400" i="0" baseline="30000">
                <a:latin typeface="Times New Roman" panose="02020603050405020304" pitchFamily="18" charset="0"/>
                <a:sym typeface="Symbol" panose="05050102010706020507" pitchFamily="18" charset="2"/>
              </a:rPr>
              <a:t>t</a:t>
            </a:r>
          </a:p>
          <a:p>
            <a:pPr eaLnBrk="1" hangingPunct="1">
              <a:lnSpc>
                <a:spcPct val="80000"/>
              </a:lnSpc>
              <a:spcBef>
                <a:spcPct val="0"/>
              </a:spcBef>
              <a:buFontTx/>
              <a:buNone/>
            </a:pPr>
            <a:endParaRPr lang="en-GB" altLang="en-US" sz="2800" i="0">
              <a:latin typeface="Times New Roman" panose="02020603050405020304" pitchFamily="18" charset="0"/>
              <a:sym typeface="Symbol" panose="05050102010706020507" pitchFamily="18" charset="2"/>
            </a:endParaRPr>
          </a:p>
          <a:p>
            <a:pPr eaLnBrk="1" hangingPunct="1">
              <a:lnSpc>
                <a:spcPct val="80000"/>
              </a:lnSpc>
              <a:spcBef>
                <a:spcPct val="0"/>
              </a:spcBef>
              <a:buFontTx/>
              <a:buNone/>
            </a:pPr>
            <a:r>
              <a:rPr lang="en-GB" altLang="en-US" sz="2800" i="0">
                <a:latin typeface="Times New Roman" panose="02020603050405020304" pitchFamily="18" charset="0"/>
                <a:sym typeface="Symbol" panose="05050102010706020507" pitchFamily="18" charset="2"/>
              </a:rPr>
              <a:t>How to model type 2 uncertainty: the way in which the value of  changes as debugging proceeds.</a:t>
            </a:r>
            <a:endParaRPr lang="en-US" altLang="en-US" sz="2800" i="0">
              <a:latin typeface="Times New Roman" panose="02020603050405020304" pitchFamily="18" charset="0"/>
              <a:sym typeface="Symbol" panose="05050102010706020507" pitchFamily="18" charset="2"/>
            </a:endParaRPr>
          </a:p>
        </p:txBody>
      </p:sp>
      <p:pic>
        <p:nvPicPr>
          <p:cNvPr id="150532" name="Picture 4">
            <a:extLst>
              <a:ext uri="{FF2B5EF4-FFF2-40B4-BE49-F238E27FC236}">
                <a16:creationId xmlns:a16="http://schemas.microsoft.com/office/drawing/2014/main" id="{2E7FB74D-296C-4CCA-BBB8-5AEEB37A6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a:extLst>
              <a:ext uri="{FF2B5EF4-FFF2-40B4-BE49-F238E27FC236}">
                <a16:creationId xmlns:a16="http://schemas.microsoft.com/office/drawing/2014/main" id="{B2EC7154-7987-4707-9F5A-9239B2022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8">
            <a:extLst>
              <a:ext uri="{FF2B5EF4-FFF2-40B4-BE49-F238E27FC236}">
                <a16:creationId xmlns:a16="http://schemas.microsoft.com/office/drawing/2014/main" id="{DA9C7AB3-03C9-4FE6-BE14-8369BA8FE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68413"/>
            <a:ext cx="42021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C16BA72-4EDF-4247-9B0B-8C14B28586A7}"/>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Types of uncertainty   </a:t>
            </a:r>
            <a:endParaRPr lang="en-US" altLang="en-US" b="1">
              <a:latin typeface="Times New Roman" panose="02020603050405020304" pitchFamily="18" charset="0"/>
            </a:endParaRPr>
          </a:p>
        </p:txBody>
      </p:sp>
      <p:sp>
        <p:nvSpPr>
          <p:cNvPr id="151555" name="Rectangle 3">
            <a:extLst>
              <a:ext uri="{FF2B5EF4-FFF2-40B4-BE49-F238E27FC236}">
                <a16:creationId xmlns:a16="http://schemas.microsoft.com/office/drawing/2014/main" id="{9AECE361-21AD-467E-8042-3102EF8C7591}"/>
              </a:ext>
            </a:extLst>
          </p:cNvPr>
          <p:cNvSpPr>
            <a:spLocks noGrp="1" noChangeArrowheads="1"/>
          </p:cNvSpPr>
          <p:nvPr>
            <p:ph type="body" idx="1"/>
          </p:nvPr>
        </p:nvSpPr>
        <p:spPr>
          <a:xfrm>
            <a:off x="838200" y="1371600"/>
            <a:ext cx="8089900" cy="5297488"/>
          </a:xfrm>
        </p:spPr>
        <p:txBody>
          <a:bodyPr/>
          <a:lstStyle/>
          <a:p>
            <a:pPr marL="609600" indent="-609600" eaLnBrk="1" hangingPunct="1">
              <a:lnSpc>
                <a:spcPct val="80000"/>
              </a:lnSpc>
              <a:spcBef>
                <a:spcPct val="0"/>
              </a:spcBef>
              <a:buFontTx/>
              <a:buNone/>
            </a:pPr>
            <a:r>
              <a:rPr lang="en-GB" altLang="en-US" sz="2800" i="0">
                <a:latin typeface="Times New Roman" panose="02020603050405020304" pitchFamily="18" charset="0"/>
              </a:rPr>
              <a:t>There is </a:t>
            </a:r>
            <a:r>
              <a:rPr lang="en-GB" altLang="en-US" sz="2800">
                <a:latin typeface="Times New Roman" panose="02020603050405020304" pitchFamily="18" charset="0"/>
              </a:rPr>
              <a:t>intrinsic</a:t>
            </a:r>
            <a:r>
              <a:rPr lang="en-GB" altLang="en-US" sz="2800" i="0">
                <a:latin typeface="Times New Roman" panose="02020603050405020304" pitchFamily="18" charset="0"/>
              </a:rPr>
              <a:t> uncertainty about future failure behaviour because of:</a:t>
            </a:r>
          </a:p>
          <a:p>
            <a:pPr marL="609600" indent="-609600" eaLnBrk="1" hangingPunct="1">
              <a:lnSpc>
                <a:spcPct val="80000"/>
              </a:lnSpc>
              <a:spcBef>
                <a:spcPct val="0"/>
              </a:spcBef>
              <a:buFontTx/>
              <a:buNone/>
            </a:pPr>
            <a:endParaRPr lang="en-GB" altLang="en-US" sz="2800" i="0">
              <a:latin typeface="Times New Roman" panose="02020603050405020304" pitchFamily="18" charset="0"/>
            </a:endParaRPr>
          </a:p>
          <a:p>
            <a:pPr marL="990600" lvl="1" indent="-533400" eaLnBrk="1" hangingPunct="1">
              <a:lnSpc>
                <a:spcPct val="80000"/>
              </a:lnSpc>
              <a:spcBef>
                <a:spcPct val="0"/>
              </a:spcBef>
              <a:buFontTx/>
              <a:buAutoNum type="arabicPeriod"/>
            </a:pPr>
            <a:r>
              <a:rPr lang="en-GB" altLang="en-US" i="0">
                <a:latin typeface="Times New Roman" panose="02020603050405020304" pitchFamily="18" charset="0"/>
              </a:rPr>
              <a:t>Uncertainty about the </a:t>
            </a:r>
            <a:r>
              <a:rPr lang="en-GB" altLang="en-US">
                <a:latin typeface="Times New Roman" panose="02020603050405020304" pitchFamily="18" charset="0"/>
              </a:rPr>
              <a:t>operational environment</a:t>
            </a:r>
            <a:r>
              <a:rPr lang="en-GB" altLang="en-US" i="0">
                <a:latin typeface="Times New Roman" panose="02020603050405020304" pitchFamily="18" charset="0"/>
              </a:rPr>
              <a:t>:  even if we knew I</a:t>
            </a:r>
            <a:r>
              <a:rPr lang="en-GB" altLang="en-US" i="0" baseline="-25000">
                <a:latin typeface="Times New Roman" panose="02020603050405020304" pitchFamily="18" charset="0"/>
              </a:rPr>
              <a:t>F</a:t>
            </a:r>
            <a:r>
              <a:rPr lang="en-GB" altLang="en-US" i="0">
                <a:latin typeface="Times New Roman" panose="02020603050405020304" pitchFamily="18" charset="0"/>
              </a:rPr>
              <a:t> we would not know when it would be encountered next.</a:t>
            </a:r>
          </a:p>
          <a:p>
            <a:pPr marL="990600" lvl="1" indent="-533400" eaLnBrk="1" hangingPunct="1">
              <a:lnSpc>
                <a:spcPct val="80000"/>
              </a:lnSpc>
              <a:spcBef>
                <a:spcPct val="0"/>
              </a:spcBef>
              <a:buFontTx/>
              <a:buAutoNum type="arabicPeriod"/>
            </a:pPr>
            <a:endParaRPr lang="en-GB" altLang="en-US" i="0">
              <a:latin typeface="Times New Roman" panose="02020603050405020304" pitchFamily="18" charset="0"/>
            </a:endParaRPr>
          </a:p>
          <a:p>
            <a:pPr marL="990600" lvl="1" indent="-533400" eaLnBrk="1" hangingPunct="1">
              <a:lnSpc>
                <a:spcPct val="80000"/>
              </a:lnSpc>
              <a:spcBef>
                <a:spcPct val="0"/>
              </a:spcBef>
              <a:buFontTx/>
              <a:buAutoNum type="arabicPeriod"/>
            </a:pPr>
            <a:r>
              <a:rPr lang="en-GB" altLang="en-US" i="0">
                <a:latin typeface="Times New Roman" panose="02020603050405020304" pitchFamily="18" charset="0"/>
              </a:rPr>
              <a:t> Uncertainty about the </a:t>
            </a:r>
            <a:r>
              <a:rPr lang="en-GB" altLang="en-US">
                <a:latin typeface="Times New Roman" panose="02020603050405020304" pitchFamily="18" charset="0"/>
              </a:rPr>
              <a:t>effect of fault-removal</a:t>
            </a:r>
            <a:r>
              <a:rPr lang="en-GB" altLang="en-US" i="0">
                <a:latin typeface="Times New Roman" panose="02020603050405020304" pitchFamily="18" charset="0"/>
              </a:rPr>
              <a:t>:</a:t>
            </a:r>
          </a:p>
          <a:p>
            <a:pPr marL="990600" lvl="1" indent="-533400" eaLnBrk="1" hangingPunct="1">
              <a:lnSpc>
                <a:spcPct val="80000"/>
              </a:lnSpc>
              <a:spcBef>
                <a:spcPct val="0"/>
              </a:spcBef>
              <a:buFontTx/>
              <a:buNone/>
            </a:pPr>
            <a:r>
              <a:rPr lang="en-GB" altLang="en-US" i="0">
                <a:latin typeface="Times New Roman" panose="02020603050405020304" pitchFamily="18" charset="0"/>
              </a:rPr>
              <a:t>       - we never know whether a fix is successful</a:t>
            </a:r>
          </a:p>
          <a:p>
            <a:pPr marL="990600" lvl="1" indent="-533400" eaLnBrk="1" hangingPunct="1">
              <a:lnSpc>
                <a:spcPct val="80000"/>
              </a:lnSpc>
              <a:spcBef>
                <a:spcPct val="0"/>
              </a:spcBef>
              <a:buFontTx/>
              <a:buNone/>
            </a:pPr>
            <a:r>
              <a:rPr lang="en-GB" altLang="en-US" i="0">
                <a:latin typeface="Times New Roman" panose="02020603050405020304" pitchFamily="18" charset="0"/>
              </a:rPr>
              <a:t>       - even if it is successful, we do not know how much it improves overall reliability.</a:t>
            </a:r>
          </a:p>
          <a:p>
            <a:pPr marL="609600" indent="-609600" eaLnBrk="1" hangingPunct="1">
              <a:lnSpc>
                <a:spcPct val="80000"/>
              </a:lnSpc>
              <a:spcBef>
                <a:spcPct val="0"/>
              </a:spcBef>
              <a:buFontTx/>
              <a:buNone/>
            </a:pPr>
            <a:endParaRPr lang="en-GB" altLang="en-US" sz="2800" i="0">
              <a:latin typeface="Times New Roman" panose="02020603050405020304" pitchFamily="18" charset="0"/>
            </a:endParaRPr>
          </a:p>
          <a:p>
            <a:pPr marL="609600" indent="-609600" eaLnBrk="1" hangingPunct="1">
              <a:lnSpc>
                <a:spcPct val="80000"/>
              </a:lnSpc>
              <a:spcBef>
                <a:spcPct val="0"/>
              </a:spcBef>
              <a:buFontTx/>
              <a:buNone/>
            </a:pPr>
            <a:r>
              <a:rPr lang="en-GB" altLang="en-US" sz="2800" i="0">
                <a:latin typeface="Times New Roman" panose="02020603050405020304" pitchFamily="18" charset="0"/>
              </a:rPr>
              <a:t>Models must be judged by their ability to capture both sources of uncertainty</a:t>
            </a:r>
          </a:p>
          <a:p>
            <a:pPr marL="609600" indent="-609600" eaLnBrk="1" hangingPunct="1">
              <a:lnSpc>
                <a:spcPct val="80000"/>
              </a:lnSpc>
              <a:spcBef>
                <a:spcPct val="0"/>
              </a:spcBef>
              <a:buFontTx/>
              <a:buNone/>
            </a:pPr>
            <a:r>
              <a:rPr lang="en-GB" altLang="en-US" sz="2800" i="0">
                <a:latin typeface="Times New Roman" panose="02020603050405020304" pitchFamily="18" charset="0"/>
              </a:rPr>
              <a:t>Frequentist for 1, but not for 2?</a:t>
            </a:r>
            <a:endParaRPr lang="en-GB" altLang="en-US" sz="2800" i="0">
              <a:latin typeface="Times New Roman" panose="02020603050405020304" pitchFamily="18" charset="0"/>
              <a:sym typeface="Symbol" panose="05050102010706020507" pitchFamily="18" charset="2"/>
            </a:endParaRPr>
          </a:p>
        </p:txBody>
      </p:sp>
      <p:pic>
        <p:nvPicPr>
          <p:cNvPr id="151556" name="Picture 4">
            <a:extLst>
              <a:ext uri="{FF2B5EF4-FFF2-40B4-BE49-F238E27FC236}">
                <a16:creationId xmlns:a16="http://schemas.microsoft.com/office/drawing/2014/main" id="{3C7508CB-257A-4897-A393-50869A568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a:extLst>
              <a:ext uri="{FF2B5EF4-FFF2-40B4-BE49-F238E27FC236}">
                <a16:creationId xmlns:a16="http://schemas.microsoft.com/office/drawing/2014/main" id="{0BBD18DD-186A-43A1-BDBA-E4BE1257C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92DAC2E1-80C2-4877-97C7-5FB2B2549382}"/>
              </a:ext>
            </a:extLst>
          </p:cNvPr>
          <p:cNvSpPr>
            <a:spLocks noGrp="1" noChangeArrowheads="1"/>
          </p:cNvSpPr>
          <p:nvPr>
            <p:ph type="title"/>
          </p:nvPr>
        </p:nvSpPr>
        <p:spPr>
          <a:xfrm>
            <a:off x="762000" y="228600"/>
            <a:ext cx="8382000" cy="685800"/>
          </a:xfrm>
        </p:spPr>
        <p:txBody>
          <a:bodyPr/>
          <a:lstStyle/>
          <a:p>
            <a:pPr eaLnBrk="1" hangingPunct="1"/>
            <a:r>
              <a:rPr lang="en-GB" altLang="en-US" sz="2800" b="1">
                <a:latin typeface="Times New Roman" panose="02020603050405020304" pitchFamily="18" charset="0"/>
              </a:rPr>
              <a:t>A conceptual model of the software failure process</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152579" name="Picture 4">
            <a:extLst>
              <a:ext uri="{FF2B5EF4-FFF2-40B4-BE49-F238E27FC236}">
                <a16:creationId xmlns:a16="http://schemas.microsoft.com/office/drawing/2014/main" id="{8B40B168-53B1-434C-9766-28E0D5FB0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5">
            <a:extLst>
              <a:ext uri="{FF2B5EF4-FFF2-40B4-BE49-F238E27FC236}">
                <a16:creationId xmlns:a16="http://schemas.microsoft.com/office/drawing/2014/main" id="{28D3C3D4-91C3-41AE-93D3-745E0F815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 Box 8">
            <a:extLst>
              <a:ext uri="{FF2B5EF4-FFF2-40B4-BE49-F238E27FC236}">
                <a16:creationId xmlns:a16="http://schemas.microsoft.com/office/drawing/2014/main" id="{45788C5A-F454-4178-A453-57F6BFD25CE7}"/>
              </a:ext>
            </a:extLst>
          </p:cNvPr>
          <p:cNvSpPr txBox="1">
            <a:spLocks noChangeArrowheads="1"/>
          </p:cNvSpPr>
          <p:nvPr/>
        </p:nvSpPr>
        <p:spPr bwMode="auto">
          <a:xfrm>
            <a:off x="647700" y="1524000"/>
            <a:ext cx="84963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pPr>
            <a:r>
              <a:rPr lang="en-GB" altLang="en-US" sz="2400" b="0" i="0">
                <a:latin typeface="Times New Roman" panose="02020603050405020304" pitchFamily="18" charset="0"/>
              </a:rPr>
              <a:t> </a:t>
            </a:r>
            <a:r>
              <a:rPr lang="en-GB" altLang="en-US" b="0" i="0">
                <a:latin typeface="Times New Roman" panose="02020603050405020304" pitchFamily="18" charset="0"/>
              </a:rPr>
              <a:t>In summary: </a:t>
            </a:r>
          </a:p>
          <a:p>
            <a:pPr>
              <a:spcBef>
                <a:spcPct val="0"/>
              </a:spcBef>
              <a:buFontTx/>
              <a:buNone/>
            </a:pPr>
            <a:r>
              <a:rPr lang="en-GB" altLang="en-US" b="0" i="0">
                <a:latin typeface="Times New Roman" panose="02020603050405020304" pitchFamily="18" charset="0"/>
              </a:rPr>
              <a:t>     - debugging creates a sequence of programs p(1), p(2), …</a:t>
            </a:r>
          </a:p>
          <a:p>
            <a:pPr>
              <a:spcBef>
                <a:spcPct val="0"/>
              </a:spcBef>
              <a:buFontTx/>
              <a:buNone/>
            </a:pPr>
            <a:r>
              <a:rPr lang="en-GB" altLang="en-US" b="0" i="0">
                <a:latin typeface="Times New Roman" panose="02020603050405020304" pitchFamily="18" charset="0"/>
              </a:rPr>
              <a:t>     - there is a sequence of failure subsets I</a:t>
            </a:r>
            <a:r>
              <a:rPr lang="en-GB" altLang="en-US" b="0" i="0" baseline="-25000">
                <a:latin typeface="Times New Roman" panose="02020603050405020304" pitchFamily="18" charset="0"/>
              </a:rPr>
              <a:t>F</a:t>
            </a:r>
            <a:r>
              <a:rPr lang="en-GB" altLang="en-US" b="0" i="0">
                <a:latin typeface="Times New Roman" panose="02020603050405020304" pitchFamily="18" charset="0"/>
              </a:rPr>
              <a:t>(1), I</a:t>
            </a:r>
            <a:r>
              <a:rPr lang="en-GB" altLang="en-US" b="0" i="0" baseline="-25000">
                <a:latin typeface="Times New Roman" panose="02020603050405020304" pitchFamily="18" charset="0"/>
              </a:rPr>
              <a:t>F</a:t>
            </a:r>
            <a:r>
              <a:rPr lang="en-GB" altLang="en-US" b="0" i="0">
                <a:latin typeface="Times New Roman" panose="02020603050405020304" pitchFamily="18" charset="0"/>
              </a:rPr>
              <a:t>(2), …</a:t>
            </a:r>
          </a:p>
          <a:p>
            <a:pPr>
              <a:spcBef>
                <a:spcPct val="0"/>
              </a:spcBef>
              <a:buFontTx/>
              <a:buNone/>
            </a:pPr>
            <a:r>
              <a:rPr lang="en-GB" altLang="en-US" b="0" i="0">
                <a:latin typeface="Times New Roman" panose="02020603050405020304" pitchFamily="18" charset="0"/>
              </a:rPr>
              <a:t>     - these have ‘sizes’ represented by random variables </a:t>
            </a:r>
            <a:r>
              <a:rPr lang="en-GB" altLang="en-US" b="0" i="0">
                <a:latin typeface="Times New Roman" panose="02020603050405020304" pitchFamily="18" charset="0"/>
                <a:sym typeface="Symbol" panose="05050102010706020507" pitchFamily="18" charset="2"/>
              </a:rPr>
              <a:t>(1), (2), …</a:t>
            </a:r>
          </a:p>
          <a:p>
            <a:pPr>
              <a:spcBef>
                <a:spcPct val="0"/>
              </a:spcBef>
              <a:buFontTx/>
              <a:buNone/>
            </a:pPr>
            <a:r>
              <a:rPr lang="en-GB" altLang="en-US" b="0" i="0">
                <a:latin typeface="Times New Roman" panose="02020603050405020304" pitchFamily="18" charset="0"/>
                <a:sym typeface="Symbol" panose="05050102010706020507" pitchFamily="18" charset="2"/>
              </a:rPr>
              <a:t>     - distribution of T</a:t>
            </a:r>
            <a:r>
              <a:rPr lang="en-GB" altLang="en-US" b="0" i="0" baseline="-25000">
                <a:latin typeface="Times New Roman" panose="02020603050405020304" pitchFamily="18" charset="0"/>
                <a:sym typeface="Symbol" panose="05050102010706020507" pitchFamily="18" charset="2"/>
              </a:rPr>
              <a:t>i</a:t>
            </a:r>
            <a:r>
              <a:rPr lang="en-GB" altLang="en-US" b="0" i="0">
                <a:latin typeface="Times New Roman" panose="02020603050405020304" pitchFamily="18" charset="0"/>
                <a:sym typeface="Symbol" panose="05050102010706020507" pitchFamily="18" charset="2"/>
              </a:rPr>
              <a:t> is exponential with rate (i).</a:t>
            </a:r>
            <a:endParaRPr lang="en-US" altLang="en-US" i="0">
              <a:latin typeface="Times New Roman" panose="02020603050405020304" pitchFamily="18" charset="0"/>
            </a:endParaRPr>
          </a:p>
        </p:txBody>
      </p:sp>
    </p:spTree>
  </p:cSld>
  <p:clrMapOvr>
    <a:masterClrMapping/>
  </p:clrMapOvr>
  <p:transition>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F9DF580A-DCBC-4893-B4FA-E7F08AE4EE17}"/>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reliability metrics   </a:t>
            </a:r>
            <a:endParaRPr lang="en-US" altLang="en-US" b="1">
              <a:latin typeface="Times New Roman" panose="02020603050405020304" pitchFamily="18" charset="0"/>
            </a:endParaRPr>
          </a:p>
        </p:txBody>
      </p:sp>
      <p:pic>
        <p:nvPicPr>
          <p:cNvPr id="153603" name="Picture 4">
            <a:extLst>
              <a:ext uri="{FF2B5EF4-FFF2-40B4-BE49-F238E27FC236}">
                <a16:creationId xmlns:a16="http://schemas.microsoft.com/office/drawing/2014/main" id="{A6F6436C-F0B8-45D9-9550-755B56FE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5">
            <a:extLst>
              <a:ext uri="{FF2B5EF4-FFF2-40B4-BE49-F238E27FC236}">
                <a16:creationId xmlns:a16="http://schemas.microsoft.com/office/drawing/2014/main" id="{206589A6-9861-4BCB-AC66-0FBAFE5F6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69" name="Group 65">
            <a:extLst>
              <a:ext uri="{FF2B5EF4-FFF2-40B4-BE49-F238E27FC236}">
                <a16:creationId xmlns:a16="http://schemas.microsoft.com/office/drawing/2014/main" id="{721A603F-2032-4928-93F0-26175AB2141B}"/>
              </a:ext>
            </a:extLst>
          </p:cNvPr>
          <p:cNvGraphicFramePr>
            <a:graphicFrameLocks noGrp="1"/>
          </p:cNvGraphicFramePr>
          <p:nvPr/>
        </p:nvGraphicFramePr>
        <p:xfrm>
          <a:off x="762000" y="1397000"/>
          <a:ext cx="8001000" cy="4622800"/>
        </p:xfrm>
        <a:graphic>
          <a:graphicData uri="http://schemas.openxmlformats.org/drawingml/2006/table">
            <a:tbl>
              <a:tblPr/>
              <a:tblGrid>
                <a:gridCol w="24384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Metric</a:t>
                      </a:r>
                      <a:endParaRPr kumimoji="0" lang="en-US" sz="2800" b="1" i="1"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Definition</a:t>
                      </a:r>
                      <a:endParaRPr kumimoji="0" lang="en-US" sz="2800" b="1"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Formula</a:t>
                      </a:r>
                      <a:endParaRPr kumimoji="0" lang="en-US" sz="2800" b="1"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rPr>
                        <a:t>Reliability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1" u="none" strike="noStrike" cap="none" normalizeH="0" baseline="0">
                          <a:ln>
                            <a:noFill/>
                          </a:ln>
                          <a:solidFill>
                            <a:schemeClr val="tx1"/>
                          </a:solidFill>
                          <a:effectLst/>
                          <a:latin typeface="Times New Roman" pitchFamily="18" charset="0"/>
                        </a:rPr>
                        <a:t>R(t)</a:t>
                      </a:r>
                      <a:endParaRPr kumimoji="0" lang="en-US" sz="1800" b="0" i="1"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Times New Roman" pitchFamily="18" charset="0"/>
                        </a:rPr>
                        <a:t>The probability that a given piece of software will execute without failure in a given environment for a given period of time</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rPr>
                        <a:t>Mean time to failure</a:t>
                      </a:r>
                      <a:r>
                        <a:rPr kumimoji="0" lang="en-GB" sz="1800" b="0" i="0" u="none" strike="noStrike" cap="none" normalizeH="0" baseline="0">
                          <a:ln>
                            <a:noFill/>
                          </a:ln>
                          <a:solidFill>
                            <a:schemeClr val="tx1"/>
                          </a:solidFill>
                          <a:effectLst/>
                          <a:latin typeface="Times New Roman" pitchFamily="18" charset="0"/>
                        </a:rPr>
                        <a:t> (MTTF)</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Times New Roman" pitchFamily="18" charset="0"/>
                        </a:rPr>
                        <a:t>The time which is expected to elapse between the current time and the next failure</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rPr>
                        <a:t>Median</a:t>
                      </a:r>
                      <a:r>
                        <a:rPr kumimoji="0" lang="en-GB" sz="1800" b="0" i="0" u="none" strike="noStrike" cap="none" normalizeH="0" baseline="0">
                          <a:ln>
                            <a:noFill/>
                          </a:ln>
                          <a:solidFill>
                            <a:schemeClr val="tx1"/>
                          </a:solidFill>
                          <a:effectLst/>
                          <a:latin typeface="Times New Roman" pitchFamily="18" charset="0"/>
                        </a:rPr>
                        <a:t> </a:t>
                      </a:r>
                      <a:r>
                        <a:rPr kumimoji="0" lang="en-GB" sz="1800" b="0" i="1" u="none" strike="noStrike" cap="none" normalizeH="0" baseline="0">
                          <a:ln>
                            <a:noFill/>
                          </a:ln>
                          <a:solidFill>
                            <a:schemeClr val="tx1"/>
                          </a:solidFill>
                          <a:effectLst/>
                          <a:latin typeface="Times New Roman" pitchFamily="18" charset="0"/>
                        </a:rPr>
                        <a:t>m</a:t>
                      </a:r>
                      <a:endParaRPr kumimoji="0" lang="en-US" sz="1800" b="0" i="1"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Times New Roman" pitchFamily="18" charset="0"/>
                        </a:rPr>
                        <a:t>This term implies the point of statistical distribution that a given quantity is equally likely to fall either side of</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Times New Roman" pitchFamily="18" charset="0"/>
                        </a:rPr>
                        <a:t>   F(m) = 1/2 </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rPr>
                        <a:t>Rate of occurrence of failures</a:t>
                      </a:r>
                      <a:r>
                        <a:rPr kumimoji="0" lang="en-GB" sz="1800" b="0" i="0" u="none" strike="noStrike" cap="none" normalizeH="0" baseline="0">
                          <a:ln>
                            <a:noFill/>
                          </a:ln>
                          <a:solidFill>
                            <a:schemeClr val="tx1"/>
                          </a:solidFill>
                          <a:effectLst/>
                          <a:latin typeface="Times New Roman" pitchFamily="18" charset="0"/>
                        </a:rPr>
                        <a:t> ROCOF </a:t>
                      </a:r>
                      <a:r>
                        <a:rPr kumimoji="0" lang="en-GB" sz="1800" b="0" i="1" u="none" strike="noStrike" cap="none" normalizeH="0" baseline="0">
                          <a:ln>
                            <a:noFill/>
                          </a:ln>
                          <a:solidFill>
                            <a:schemeClr val="tx1"/>
                          </a:solidFill>
                          <a:effectLst/>
                          <a:latin typeface="Times New Roman" pitchFamily="18" charset="0"/>
                          <a:sym typeface="Symbol" pitchFamily="18" charset="2"/>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Times New Roman" pitchFamily="18" charset="0"/>
                        </a:rPr>
                        <a:t>The current rate at which failures are occurring</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sym typeface="Symbol" pitchFamily="18" charset="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sym typeface="Symbol" pitchFamily="18" charset="2"/>
                        </a:rPr>
                        <a:t>   (t)=f(t)/R(t)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53631" name="Object 47">
            <a:extLst>
              <a:ext uri="{FF2B5EF4-FFF2-40B4-BE49-F238E27FC236}">
                <a16:creationId xmlns:a16="http://schemas.microsoft.com/office/drawing/2014/main" id="{4A6755A9-C642-45CD-89F2-5DBA7559345C}"/>
              </a:ext>
            </a:extLst>
          </p:cNvPr>
          <p:cNvGraphicFramePr>
            <a:graphicFrameLocks noChangeAspect="1"/>
          </p:cNvGraphicFramePr>
          <p:nvPr/>
        </p:nvGraphicFramePr>
        <p:xfrm>
          <a:off x="6858000" y="2057400"/>
          <a:ext cx="1600200" cy="935038"/>
        </p:xfrm>
        <a:graphic>
          <a:graphicData uri="http://schemas.openxmlformats.org/presentationml/2006/ole">
            <mc:AlternateContent xmlns:mc="http://schemas.openxmlformats.org/markup-compatibility/2006">
              <mc:Choice xmlns:v="urn:schemas-microsoft-com:vml" Requires="v">
                <p:oleObj spid="_x0000_s153646" name="Equation" r:id="rId5" imgW="1129810" imgH="660113" progId="Equation.DSMT4">
                  <p:embed/>
                </p:oleObj>
              </mc:Choice>
              <mc:Fallback>
                <p:oleObj name="Equation" r:id="rId5" imgW="1129810" imgH="660113" progId="Equation.DSMT4">
                  <p:embed/>
                  <p:pic>
                    <p:nvPicPr>
                      <p:cNvPr id="0"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057400"/>
                        <a:ext cx="1600200"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2" name="Object 61">
            <a:extLst>
              <a:ext uri="{FF2B5EF4-FFF2-40B4-BE49-F238E27FC236}">
                <a16:creationId xmlns:a16="http://schemas.microsoft.com/office/drawing/2014/main" id="{8C07D08E-7D12-4F53-BFBA-CEB79E770E10}"/>
              </a:ext>
            </a:extLst>
          </p:cNvPr>
          <p:cNvGraphicFramePr>
            <a:graphicFrameLocks noChangeAspect="1"/>
          </p:cNvGraphicFramePr>
          <p:nvPr/>
        </p:nvGraphicFramePr>
        <p:xfrm>
          <a:off x="6934200" y="3276600"/>
          <a:ext cx="1600200" cy="679450"/>
        </p:xfrm>
        <a:graphic>
          <a:graphicData uri="http://schemas.openxmlformats.org/presentationml/2006/ole">
            <mc:AlternateContent xmlns:mc="http://schemas.openxmlformats.org/markup-compatibility/2006">
              <mc:Choice xmlns:v="urn:schemas-microsoft-com:vml" Requires="v">
                <p:oleObj spid="_x0000_s153647" name="Equation" r:id="rId7" imgW="1104900" imgH="469900" progId="Equation.DSMT4">
                  <p:embed/>
                </p:oleObj>
              </mc:Choice>
              <mc:Fallback>
                <p:oleObj name="Equation" r:id="rId7" imgW="1104900" imgH="469900" progId="Equation.DSMT4">
                  <p:embed/>
                  <p:pic>
                    <p:nvPicPr>
                      <p:cNvPr id="0"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3276600"/>
                        <a:ext cx="1600200"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33" name="Rectangle 67">
            <a:extLst>
              <a:ext uri="{FF2B5EF4-FFF2-40B4-BE49-F238E27FC236}">
                <a16:creationId xmlns:a16="http://schemas.microsoft.com/office/drawing/2014/main" id="{E19CB2F1-25A4-405A-B9CB-B09DD4213262}"/>
              </a:ext>
            </a:extLst>
          </p:cNvPr>
          <p:cNvSpPr>
            <a:spLocks noChangeArrowheads="1"/>
          </p:cNvSpPr>
          <p:nvPr/>
        </p:nvSpPr>
        <p:spPr bwMode="auto">
          <a:xfrm>
            <a:off x="685800" y="6172200"/>
            <a:ext cx="82296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Note: F(t) is called distribution function of the random variable T; </a:t>
            </a:r>
          </a:p>
          <a:p>
            <a:pPr algn="ctr">
              <a:spcBef>
                <a:spcPct val="0"/>
              </a:spcBef>
              <a:buFontTx/>
              <a:buNone/>
            </a:pPr>
            <a:r>
              <a:rPr lang="en-GB" altLang="en-US" sz="1800" i="0"/>
              <a:t>its probability density function is f(t)=F’(t)</a:t>
            </a:r>
            <a:endParaRPr lang="en-US" altLang="en-US" sz="1800" i="0"/>
          </a:p>
        </p:txBody>
      </p:sp>
    </p:spTree>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6B824DB3-C628-4FE2-8D78-44ACBD4FE7BA}"/>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Reliability metrics</a:t>
            </a:r>
            <a:endParaRPr lang="en-US" altLang="en-US" b="1">
              <a:latin typeface="Times New Roman" panose="02020603050405020304" pitchFamily="18" charset="0"/>
            </a:endParaRPr>
          </a:p>
        </p:txBody>
      </p:sp>
      <p:pic>
        <p:nvPicPr>
          <p:cNvPr id="154627" name="Picture 4">
            <a:extLst>
              <a:ext uri="{FF2B5EF4-FFF2-40B4-BE49-F238E27FC236}">
                <a16:creationId xmlns:a16="http://schemas.microsoft.com/office/drawing/2014/main" id="{4559206D-5620-48D3-A4BB-728E0C84B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a:extLst>
              <a:ext uri="{FF2B5EF4-FFF2-40B4-BE49-F238E27FC236}">
                <a16:creationId xmlns:a16="http://schemas.microsoft.com/office/drawing/2014/main" id="{7A4B2D5F-9A53-4FD9-B0C8-C19B9E9D2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5">
            <a:extLst>
              <a:ext uri="{FF2B5EF4-FFF2-40B4-BE49-F238E27FC236}">
                <a16:creationId xmlns:a16="http://schemas.microsoft.com/office/drawing/2014/main" id="{2B796D6D-3EA1-4C37-AD6A-64DD36264384}"/>
              </a:ext>
            </a:extLst>
          </p:cNvPr>
          <p:cNvSpPr txBox="1">
            <a:spLocks noChangeArrowheads="1"/>
          </p:cNvSpPr>
          <p:nvPr/>
        </p:nvSpPr>
        <p:spPr bwMode="auto">
          <a:xfrm>
            <a:off x="792163" y="1484313"/>
            <a:ext cx="8101012"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400" i="0">
                <a:latin typeface="Times New Roman" panose="02020603050405020304" pitchFamily="18" charset="0"/>
              </a:rPr>
              <a:t>Mean time to failure</a:t>
            </a:r>
          </a:p>
          <a:p>
            <a:pPr lvl="1">
              <a:spcBef>
                <a:spcPct val="0"/>
              </a:spcBef>
            </a:pPr>
            <a:r>
              <a:rPr lang="en-GB" altLang="en-US" sz="2400" b="0" i="0">
                <a:latin typeface="Times New Roman" panose="02020603050405020304" pitchFamily="18" charset="0"/>
              </a:rPr>
              <a:t>Measure of the time between observed failures</a:t>
            </a:r>
          </a:p>
          <a:p>
            <a:pPr lvl="1">
              <a:spcBef>
                <a:spcPct val="0"/>
              </a:spcBef>
            </a:pPr>
            <a:r>
              <a:rPr lang="en-GB" altLang="en-US" sz="2400" b="0" i="0">
                <a:latin typeface="Times New Roman" panose="02020603050405020304" pitchFamily="18" charset="0"/>
              </a:rPr>
              <a:t>MTTF of 500 means that the time between failures is 500 time units</a:t>
            </a:r>
          </a:p>
          <a:p>
            <a:pPr lvl="1">
              <a:spcBef>
                <a:spcPct val="0"/>
              </a:spcBef>
            </a:pPr>
            <a:r>
              <a:rPr lang="en-GB" altLang="en-US" sz="2400" b="0" i="0">
                <a:latin typeface="Times New Roman" panose="02020603050405020304" pitchFamily="18" charset="0"/>
              </a:rPr>
              <a:t>Relevant for system with long transactions e.g. CAD systems</a:t>
            </a:r>
          </a:p>
          <a:p>
            <a:pPr>
              <a:spcBef>
                <a:spcPct val="50000"/>
              </a:spcBef>
            </a:pPr>
            <a:r>
              <a:rPr lang="en-GB" altLang="en-US" sz="2400" i="0">
                <a:latin typeface="Times New Roman" panose="02020603050405020304" pitchFamily="18" charset="0"/>
              </a:rPr>
              <a:t>Availability</a:t>
            </a:r>
          </a:p>
          <a:p>
            <a:pPr lvl="1">
              <a:spcBef>
                <a:spcPct val="0"/>
              </a:spcBef>
            </a:pPr>
            <a:r>
              <a:rPr lang="en-GB" altLang="en-US" sz="2400" b="0" i="0">
                <a:latin typeface="Times New Roman" panose="02020603050405020304" pitchFamily="18" charset="0"/>
              </a:rPr>
              <a:t>Measure of how likely the system is available for use. Takes repair/restart time into account</a:t>
            </a:r>
          </a:p>
          <a:p>
            <a:pPr lvl="1">
              <a:spcBef>
                <a:spcPct val="0"/>
              </a:spcBef>
            </a:pPr>
            <a:r>
              <a:rPr lang="en-GB" altLang="en-US" sz="2400" b="0" i="0">
                <a:latin typeface="Times New Roman" panose="02020603050405020304" pitchFamily="18" charset="0"/>
              </a:rPr>
              <a:t>Availability of 0.998 means software is available for 998 out of 1000 time units</a:t>
            </a:r>
          </a:p>
          <a:p>
            <a:pPr lvl="1">
              <a:spcBef>
                <a:spcPct val="0"/>
              </a:spcBef>
            </a:pPr>
            <a:r>
              <a:rPr lang="en-GB" altLang="en-US" sz="2400" b="0" i="0">
                <a:latin typeface="Times New Roman" panose="02020603050405020304" pitchFamily="18" charset="0"/>
              </a:rPr>
              <a:t>Relevant for continuously running systems e.g. telephone switching systems</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F2EDDF21-245A-458E-A397-44101762037D}"/>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Reliability measurement</a:t>
            </a:r>
            <a:endParaRPr lang="en-US" altLang="en-US" b="1">
              <a:latin typeface="Times New Roman" panose="02020603050405020304" pitchFamily="18" charset="0"/>
            </a:endParaRPr>
          </a:p>
        </p:txBody>
      </p:sp>
      <p:pic>
        <p:nvPicPr>
          <p:cNvPr id="155651" name="Picture 4">
            <a:extLst>
              <a:ext uri="{FF2B5EF4-FFF2-40B4-BE49-F238E27FC236}">
                <a16:creationId xmlns:a16="http://schemas.microsoft.com/office/drawing/2014/main" id="{8211D81A-D584-4245-B55C-C65A1B459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5">
            <a:extLst>
              <a:ext uri="{FF2B5EF4-FFF2-40B4-BE49-F238E27FC236}">
                <a16:creationId xmlns:a16="http://schemas.microsoft.com/office/drawing/2014/main" id="{6B7988E8-EB52-4A60-9578-46A82A22C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5">
            <a:extLst>
              <a:ext uri="{FF2B5EF4-FFF2-40B4-BE49-F238E27FC236}">
                <a16:creationId xmlns:a16="http://schemas.microsoft.com/office/drawing/2014/main" id="{04825F5F-AEA2-44DA-BABE-643AE6775F79}"/>
              </a:ext>
            </a:extLst>
          </p:cNvPr>
          <p:cNvSpPr txBox="1">
            <a:spLocks noChangeArrowheads="1"/>
          </p:cNvSpPr>
          <p:nvPr/>
        </p:nvSpPr>
        <p:spPr bwMode="auto">
          <a:xfrm>
            <a:off x="863600" y="1592263"/>
            <a:ext cx="8280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b="0" i="0">
                <a:latin typeface="Times New Roman" panose="02020603050405020304" pitchFamily="18" charset="0"/>
              </a:rPr>
              <a:t>Measure the number of system failure for a given number of system inputs</a:t>
            </a:r>
          </a:p>
          <a:p>
            <a:pPr lvl="1">
              <a:spcBef>
                <a:spcPct val="50000"/>
              </a:spcBef>
            </a:pPr>
            <a:r>
              <a:rPr lang="en-GB" altLang="en-US" sz="2400" b="0" i="0">
                <a:latin typeface="Times New Roman" panose="02020603050405020304" pitchFamily="18" charset="0"/>
              </a:rPr>
              <a:t>Used to compute POFOD</a:t>
            </a:r>
          </a:p>
          <a:p>
            <a:pPr>
              <a:spcBef>
                <a:spcPct val="50000"/>
              </a:spcBef>
            </a:pPr>
            <a:r>
              <a:rPr lang="en-GB" altLang="en-US" sz="2800" b="0" i="0">
                <a:latin typeface="Times New Roman" panose="02020603050405020304" pitchFamily="18" charset="0"/>
              </a:rPr>
              <a:t>Measure the time (or number of transactions) between system failures</a:t>
            </a:r>
          </a:p>
          <a:p>
            <a:pPr lvl="1">
              <a:spcBef>
                <a:spcPct val="50000"/>
              </a:spcBef>
            </a:pPr>
            <a:r>
              <a:rPr lang="en-GB" altLang="en-US" sz="2400" b="0" i="0">
                <a:latin typeface="Times New Roman" panose="02020603050405020304" pitchFamily="18" charset="0"/>
              </a:rPr>
              <a:t>Used to compute ROCOF and MTTF</a:t>
            </a:r>
          </a:p>
          <a:p>
            <a:pPr>
              <a:spcBef>
                <a:spcPct val="50000"/>
              </a:spcBef>
            </a:pPr>
            <a:r>
              <a:rPr lang="en-GB" altLang="en-US" sz="2800" b="0" i="0">
                <a:latin typeface="Times New Roman" panose="02020603050405020304" pitchFamily="18" charset="0"/>
              </a:rPr>
              <a:t>Measure the time to restart after failure</a:t>
            </a:r>
          </a:p>
          <a:p>
            <a:pPr lvl="1">
              <a:spcBef>
                <a:spcPct val="50000"/>
              </a:spcBef>
            </a:pPr>
            <a:r>
              <a:rPr lang="en-GB" altLang="en-US" sz="2400" b="0" i="0">
                <a:latin typeface="Times New Roman" panose="02020603050405020304" pitchFamily="18" charset="0"/>
              </a:rPr>
              <a:t>Used to compute AVAIL</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FD473566-A8F3-46E0-8026-491011154E9F}"/>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Software reliability</a:t>
            </a:r>
            <a:endParaRPr lang="en-US" altLang="en-US" b="1">
              <a:latin typeface="Times New Roman" panose="02020603050405020304" pitchFamily="18" charset="0"/>
            </a:endParaRPr>
          </a:p>
        </p:txBody>
      </p:sp>
      <p:pic>
        <p:nvPicPr>
          <p:cNvPr id="156675" name="Picture 4">
            <a:extLst>
              <a:ext uri="{FF2B5EF4-FFF2-40B4-BE49-F238E27FC236}">
                <a16:creationId xmlns:a16="http://schemas.microsoft.com/office/drawing/2014/main" id="{2072FFFB-3F4B-4B24-91A8-BCADAD693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5">
            <a:extLst>
              <a:ext uri="{FF2B5EF4-FFF2-40B4-BE49-F238E27FC236}">
                <a16:creationId xmlns:a16="http://schemas.microsoft.com/office/drawing/2014/main" id="{65949559-0649-4182-B26E-A524BF47D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5">
            <a:extLst>
              <a:ext uri="{FF2B5EF4-FFF2-40B4-BE49-F238E27FC236}">
                <a16:creationId xmlns:a16="http://schemas.microsoft.com/office/drawing/2014/main" id="{7C7E330C-D65E-4087-B951-7983CA3C4002}"/>
              </a:ext>
            </a:extLst>
          </p:cNvPr>
          <p:cNvSpPr txBox="1">
            <a:spLocks noChangeArrowheads="1"/>
          </p:cNvSpPr>
          <p:nvPr/>
        </p:nvSpPr>
        <p:spPr bwMode="auto">
          <a:xfrm>
            <a:off x="863600" y="1665288"/>
            <a:ext cx="80295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i="0">
                <a:latin typeface="Times New Roman" panose="02020603050405020304" pitchFamily="18" charset="0"/>
              </a:rPr>
              <a:t>Cannot be defined objectively</a:t>
            </a:r>
          </a:p>
          <a:p>
            <a:pPr lvl="1">
              <a:spcBef>
                <a:spcPct val="50000"/>
              </a:spcBef>
            </a:pPr>
            <a:r>
              <a:rPr lang="en-GB" altLang="en-US" sz="2000" b="0" i="0">
                <a:latin typeface="Times New Roman" panose="02020603050405020304" pitchFamily="18" charset="0"/>
              </a:rPr>
              <a:t>Reliability measurements which are quoted out of context are not meaningful</a:t>
            </a:r>
          </a:p>
          <a:p>
            <a:pPr>
              <a:spcBef>
                <a:spcPct val="50000"/>
              </a:spcBef>
            </a:pPr>
            <a:r>
              <a:rPr lang="en-GB" altLang="en-US" sz="2800" i="0">
                <a:latin typeface="Times New Roman" panose="02020603050405020304" pitchFamily="18" charset="0"/>
              </a:rPr>
              <a:t>Requires operational profile for its definitions</a:t>
            </a:r>
          </a:p>
          <a:p>
            <a:pPr lvl="1">
              <a:spcBef>
                <a:spcPct val="50000"/>
              </a:spcBef>
            </a:pPr>
            <a:r>
              <a:rPr lang="en-GB" altLang="en-US" sz="2400" b="0" i="0">
                <a:latin typeface="Times New Roman" panose="02020603050405020304" pitchFamily="18" charset="0"/>
              </a:rPr>
              <a:t>Requires operational profile defines the expected pattern of software usage </a:t>
            </a:r>
          </a:p>
          <a:p>
            <a:pPr>
              <a:spcBef>
                <a:spcPct val="50000"/>
              </a:spcBef>
            </a:pPr>
            <a:r>
              <a:rPr lang="en-GB" altLang="en-US" sz="2800" i="0">
                <a:latin typeface="Times New Roman" panose="02020603050405020304" pitchFamily="18" charset="0"/>
              </a:rPr>
              <a:t>Must consider  fault consequences</a:t>
            </a:r>
          </a:p>
          <a:p>
            <a:pPr lvl="1">
              <a:spcBef>
                <a:spcPct val="50000"/>
              </a:spcBef>
            </a:pPr>
            <a:r>
              <a:rPr lang="en-GB" altLang="en-US" sz="2400" b="0" i="0">
                <a:latin typeface="Times New Roman" panose="02020603050405020304" pitchFamily="18" charset="0"/>
              </a:rPr>
              <a:t>Not all faults are equally serious. System is perceived as more unreliable if there are more serious faults.</a:t>
            </a:r>
            <a:r>
              <a:rPr lang="en-GB" altLang="en-US" sz="2400" i="0">
                <a:latin typeface="Times New Roman" panose="02020603050405020304" pitchFamily="18" charset="0"/>
              </a:rPr>
              <a:t> </a:t>
            </a:r>
            <a:endParaRPr lang="en-US" altLang="en-US" sz="2400" i="0">
              <a:latin typeface="Times New Roman" panose="02020603050405020304" pitchFamily="18" charset="0"/>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10EEE5E-F7CE-40D1-942B-C552185A77CC}"/>
              </a:ext>
            </a:extLst>
          </p:cNvPr>
          <p:cNvSpPr>
            <a:spLocks noGrp="1" noChangeArrowheads="1"/>
          </p:cNvSpPr>
          <p:nvPr>
            <p:ph type="title"/>
          </p:nvPr>
        </p:nvSpPr>
        <p:spPr>
          <a:xfrm>
            <a:off x="762000" y="225425"/>
            <a:ext cx="8382000" cy="685800"/>
          </a:xfrm>
        </p:spPr>
        <p:txBody>
          <a:bodyPr/>
          <a:lstStyle/>
          <a:p>
            <a:pPr eaLnBrk="1" hangingPunct="1"/>
            <a:r>
              <a:rPr lang="en-US" altLang="en-US" sz="3600" b="1">
                <a:latin typeface="Times New Roman" panose="02020603050405020304" pitchFamily="18" charset="0"/>
              </a:rPr>
              <a:t>Does Software Reliability Make Sense?</a:t>
            </a:r>
          </a:p>
        </p:txBody>
      </p:sp>
      <p:sp>
        <p:nvSpPr>
          <p:cNvPr id="13315" name="Rectangle 3">
            <a:extLst>
              <a:ext uri="{FF2B5EF4-FFF2-40B4-BE49-F238E27FC236}">
                <a16:creationId xmlns:a16="http://schemas.microsoft.com/office/drawing/2014/main" id="{F72C3640-DA6E-43C3-BF34-CD417EB890AB}"/>
              </a:ext>
            </a:extLst>
          </p:cNvPr>
          <p:cNvSpPr>
            <a:spLocks noGrp="1" noChangeArrowheads="1"/>
          </p:cNvSpPr>
          <p:nvPr>
            <p:ph type="body" idx="1"/>
          </p:nvPr>
        </p:nvSpPr>
        <p:spPr>
          <a:xfrm>
            <a:off x="838200" y="1376363"/>
            <a:ext cx="8305800" cy="5029200"/>
          </a:xfrm>
        </p:spPr>
        <p:txBody>
          <a:bodyPr/>
          <a:lstStyle/>
          <a:p>
            <a:pPr eaLnBrk="1" hangingPunct="1"/>
            <a:r>
              <a:rPr lang="en-US" altLang="en-US" sz="2800">
                <a:latin typeface="Times New Roman" panose="02020603050405020304" pitchFamily="18" charset="0"/>
              </a:rPr>
              <a:t>Developers, users and military organizations</a:t>
            </a:r>
            <a:r>
              <a:rPr lang="en-US" altLang="en-US" sz="2800" i="0">
                <a:latin typeface="Times New Roman" panose="02020603050405020304" pitchFamily="18" charset="0"/>
              </a:rPr>
              <a:t> are often concerned about the </a:t>
            </a:r>
            <a:r>
              <a:rPr lang="en-US" altLang="en-US" sz="2800">
                <a:latin typeface="Times New Roman" panose="02020603050405020304" pitchFamily="18" charset="0"/>
              </a:rPr>
              <a:t>reliability of systems that include software.  </a:t>
            </a:r>
          </a:p>
          <a:p>
            <a:pPr eaLnBrk="1" hangingPunct="1"/>
            <a:r>
              <a:rPr lang="en-US" altLang="en-US" sz="2800" i="0">
                <a:latin typeface="Times New Roman" panose="02020603050405020304" pitchFamily="18" charset="0"/>
              </a:rPr>
              <a:t>Over the years, reliability engineers have developed detailed and elaborated </a:t>
            </a:r>
            <a:r>
              <a:rPr lang="en-US" altLang="en-US" sz="2800">
                <a:latin typeface="Times New Roman" panose="02020603050405020304" pitchFamily="18" charset="0"/>
              </a:rPr>
              <a:t>methods of estimating the reliability of hardware systems</a:t>
            </a:r>
            <a:r>
              <a:rPr lang="en-US" altLang="en-US" sz="2800" i="0">
                <a:latin typeface="Times New Roman" panose="02020603050405020304" pitchFamily="18" charset="0"/>
              </a:rPr>
              <a:t> based on an estimate of the reliability of their components.  </a:t>
            </a:r>
          </a:p>
          <a:p>
            <a:pPr eaLnBrk="1" hangingPunct="1"/>
            <a:r>
              <a:rPr lang="en-US" altLang="en-US" sz="2800" i="0">
                <a:latin typeface="Times New Roman" panose="02020603050405020304" pitchFamily="18" charset="0"/>
              </a:rPr>
              <a:t>Software can be viewed as one of those components, and an </a:t>
            </a:r>
            <a:r>
              <a:rPr lang="en-US" altLang="en-US" sz="2800">
                <a:latin typeface="Times New Roman" panose="02020603050405020304" pitchFamily="18" charset="0"/>
              </a:rPr>
              <a:t>estimate of the reliability of software</a:t>
            </a:r>
            <a:r>
              <a:rPr lang="en-US" altLang="en-US" sz="2800" i="0">
                <a:latin typeface="Times New Roman" panose="02020603050405020304" pitchFamily="18" charset="0"/>
              </a:rPr>
              <a:t> is </a:t>
            </a:r>
            <a:r>
              <a:rPr lang="en-US" altLang="en-US" sz="2800">
                <a:latin typeface="Times New Roman" panose="02020603050405020304" pitchFamily="18" charset="0"/>
              </a:rPr>
              <a:t>considered essential to estimating the reliability of the overall system.</a:t>
            </a:r>
          </a:p>
        </p:txBody>
      </p:sp>
      <p:pic>
        <p:nvPicPr>
          <p:cNvPr id="13316" name="Picture 4">
            <a:extLst>
              <a:ext uri="{FF2B5EF4-FFF2-40B4-BE49-F238E27FC236}">
                <a16:creationId xmlns:a16="http://schemas.microsoft.com/office/drawing/2014/main" id="{D60DD88C-277D-46C0-A16B-89C297DD6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a:extLst>
              <a:ext uri="{FF2B5EF4-FFF2-40B4-BE49-F238E27FC236}">
                <a16:creationId xmlns:a16="http://schemas.microsoft.com/office/drawing/2014/main" id="{E9B7B7C9-3745-423B-90F1-068BD58B4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47985D3-93D1-479A-9F89-E7651B9DD27D}"/>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Reliability economics</a:t>
            </a:r>
            <a:endParaRPr lang="en-US" altLang="en-US" b="1">
              <a:latin typeface="Times New Roman" panose="02020603050405020304" pitchFamily="18" charset="0"/>
            </a:endParaRPr>
          </a:p>
        </p:txBody>
      </p:sp>
      <p:pic>
        <p:nvPicPr>
          <p:cNvPr id="157699" name="Picture 4">
            <a:extLst>
              <a:ext uri="{FF2B5EF4-FFF2-40B4-BE49-F238E27FC236}">
                <a16:creationId xmlns:a16="http://schemas.microsoft.com/office/drawing/2014/main" id="{AEACE338-F9E5-46F2-8D63-87C81488F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5">
            <a:extLst>
              <a:ext uri="{FF2B5EF4-FFF2-40B4-BE49-F238E27FC236}">
                <a16:creationId xmlns:a16="http://schemas.microsoft.com/office/drawing/2014/main" id="{0CFC28AC-04E0-4A19-9B68-1DA4F1BC6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5">
            <a:extLst>
              <a:ext uri="{FF2B5EF4-FFF2-40B4-BE49-F238E27FC236}">
                <a16:creationId xmlns:a16="http://schemas.microsoft.com/office/drawing/2014/main" id="{BE88E799-6CF8-4055-996F-6E4F1FB628AF}"/>
              </a:ext>
            </a:extLst>
          </p:cNvPr>
          <p:cNvSpPr txBox="1">
            <a:spLocks noChangeArrowheads="1"/>
          </p:cNvSpPr>
          <p:nvPr/>
        </p:nvSpPr>
        <p:spPr bwMode="auto">
          <a:xfrm>
            <a:off x="755650" y="1520825"/>
            <a:ext cx="838835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Because of very high costs of reliability achievement, it may be more cost effective to accept unreliability and pay for failure cost.</a:t>
            </a:r>
          </a:p>
          <a:p>
            <a:pPr>
              <a:spcBef>
                <a:spcPct val="50000"/>
              </a:spcBef>
            </a:pPr>
            <a:r>
              <a:rPr lang="en-GB" altLang="en-US" b="0" i="0">
                <a:latin typeface="Times New Roman" panose="02020603050405020304" pitchFamily="18" charset="0"/>
              </a:rPr>
              <a:t>However, this depends on social and political factors. A reputation for unreliable products may lose future business.</a:t>
            </a:r>
          </a:p>
          <a:p>
            <a:pPr>
              <a:spcBef>
                <a:spcPct val="50000"/>
              </a:spcBef>
            </a:pPr>
            <a:r>
              <a:rPr lang="en-GB" altLang="en-US" b="0" i="0">
                <a:latin typeface="Times New Roman" panose="02020603050405020304" pitchFamily="18" charset="0"/>
              </a:rPr>
              <a:t>Depends on system type – for business systems in particular, modest reliability may be adequate.</a:t>
            </a:r>
            <a:endParaRPr lang="en-US" altLang="en-US" b="0" i="0">
              <a:latin typeface="Times New Roman" panose="02020603050405020304" pitchFamily="18" charset="0"/>
            </a:endParaRPr>
          </a:p>
        </p:txBody>
      </p:sp>
    </p:spTree>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B1DA0C2D-5467-43DD-A80F-C9DC8A541B17}"/>
              </a:ext>
            </a:extLst>
          </p:cNvPr>
          <p:cNvSpPr>
            <a:spLocks noGrp="1" noChangeArrowheads="1"/>
          </p:cNvSpPr>
          <p:nvPr>
            <p:ph type="ctrTitle"/>
          </p:nvPr>
        </p:nvSpPr>
        <p:spPr>
          <a:xfrm>
            <a:off x="971550" y="0"/>
            <a:ext cx="7488238" cy="692150"/>
          </a:xfrm>
        </p:spPr>
        <p:txBody>
          <a:bodyPr/>
          <a:lstStyle/>
          <a:p>
            <a:pPr eaLnBrk="1" hangingPunct="1"/>
            <a:r>
              <a:rPr lang="en-US" altLang="en-US" sz="2800"/>
              <a:t>Example of primitive data</a:t>
            </a:r>
          </a:p>
        </p:txBody>
      </p:sp>
      <p:pic>
        <p:nvPicPr>
          <p:cNvPr id="158723" name="Picture 4">
            <a:extLst>
              <a:ext uri="{FF2B5EF4-FFF2-40B4-BE49-F238E27FC236}">
                <a16:creationId xmlns:a16="http://schemas.microsoft.com/office/drawing/2014/main" id="{BDAB4BC4-0BDF-440C-AA3C-00711E266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5">
            <a:extLst>
              <a:ext uri="{FF2B5EF4-FFF2-40B4-BE49-F238E27FC236}">
                <a16:creationId xmlns:a16="http://schemas.microsoft.com/office/drawing/2014/main" id="{7FD5A67C-6750-4C13-A9D8-68358E8BB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67468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table 35.png">
            <a:extLst>
              <a:ext uri="{FF2B5EF4-FFF2-40B4-BE49-F238E27FC236}">
                <a16:creationId xmlns:a16="http://schemas.microsoft.com/office/drawing/2014/main" id="{0A8110ED-44EE-4A95-8EE7-F1A1262FD231}"/>
              </a:ext>
            </a:extLst>
          </p:cNvPr>
          <p:cNvPicPr>
            <a:picLocks noChangeAspect="1"/>
          </p:cNvPicPr>
          <p:nvPr/>
        </p:nvPicPr>
        <p:blipFill>
          <a:blip r:embed="rId4">
            <a:extLst>
              <a:ext uri="{28A0092B-C50C-407E-A947-70E740481C1C}">
                <a14:useLocalDpi xmlns:a14="http://schemas.microsoft.com/office/drawing/2010/main" val="0"/>
              </a:ext>
            </a:extLst>
          </a:blip>
          <a:srcRect t="948"/>
          <a:stretch>
            <a:fillRect/>
          </a:stretch>
        </p:blipFill>
        <p:spPr bwMode="auto">
          <a:xfrm>
            <a:off x="1619250" y="836613"/>
            <a:ext cx="5786438"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5">
            <a:extLst>
              <a:ext uri="{FF2B5EF4-FFF2-40B4-BE49-F238E27FC236}">
                <a16:creationId xmlns:a16="http://schemas.microsoft.com/office/drawing/2014/main" id="{AC222FC4-CDCC-48A8-B18A-5226FD0CFB1D}"/>
              </a:ext>
            </a:extLst>
          </p:cNvPr>
          <p:cNvSpPr>
            <a:spLocks noChangeArrowheads="1"/>
          </p:cNvSpPr>
          <p:nvPr/>
        </p:nvSpPr>
        <p:spPr bwMode="auto">
          <a:xfrm>
            <a:off x="7667625" y="5613400"/>
            <a:ext cx="1404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413D8B37-94E2-4A69-A1CB-5C471E29E1C2}"/>
              </a:ext>
            </a:extLst>
          </p:cNvPr>
          <p:cNvSpPr>
            <a:spLocks noGrp="1" noChangeArrowheads="1"/>
          </p:cNvSpPr>
          <p:nvPr>
            <p:ph type="title"/>
          </p:nvPr>
        </p:nvSpPr>
        <p:spPr>
          <a:xfrm>
            <a:off x="762000" y="228600"/>
            <a:ext cx="8382000" cy="685800"/>
          </a:xfrm>
        </p:spPr>
        <p:txBody>
          <a:bodyPr/>
          <a:lstStyle/>
          <a:p>
            <a:pPr eaLnBrk="1" hangingPunct="1"/>
            <a:r>
              <a:rPr lang="en-GB" altLang="en-US" sz="3200" b="1">
                <a:latin typeface="Times New Roman" panose="02020603050405020304" pitchFamily="18" charset="0"/>
              </a:rPr>
              <a:t>Reliability growth (faults found, failure rate)</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159747" name="Picture 4">
            <a:extLst>
              <a:ext uri="{FF2B5EF4-FFF2-40B4-BE49-F238E27FC236}">
                <a16:creationId xmlns:a16="http://schemas.microsoft.com/office/drawing/2014/main" id="{8038276C-7863-4752-A64B-5B8658E94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5">
            <a:extLst>
              <a:ext uri="{FF2B5EF4-FFF2-40B4-BE49-F238E27FC236}">
                <a16:creationId xmlns:a16="http://schemas.microsoft.com/office/drawing/2014/main" id="{9EB66897-0832-4951-8E48-21FECD2D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9">
            <a:extLst>
              <a:ext uri="{FF2B5EF4-FFF2-40B4-BE49-F238E27FC236}">
                <a16:creationId xmlns:a16="http://schemas.microsoft.com/office/drawing/2014/main" id="{2E2D8490-EB91-4A6E-B8E9-E7E19C0F3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12875"/>
            <a:ext cx="8281987"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2834532F-BE72-4633-BA02-051D5BE9B6E7}"/>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Reliability growth (failure rate)   </a:t>
            </a:r>
            <a:endParaRPr lang="en-US" altLang="en-US" b="1">
              <a:latin typeface="Times New Roman" panose="02020603050405020304" pitchFamily="18" charset="0"/>
            </a:endParaRPr>
          </a:p>
        </p:txBody>
      </p:sp>
      <p:pic>
        <p:nvPicPr>
          <p:cNvPr id="160771" name="Picture 4">
            <a:extLst>
              <a:ext uri="{FF2B5EF4-FFF2-40B4-BE49-F238E27FC236}">
                <a16:creationId xmlns:a16="http://schemas.microsoft.com/office/drawing/2014/main" id="{6CAF6073-B6FB-401F-8469-1ECCE406D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a:extLst>
              <a:ext uri="{FF2B5EF4-FFF2-40B4-BE49-F238E27FC236}">
                <a16:creationId xmlns:a16="http://schemas.microsoft.com/office/drawing/2014/main" id="{B157415E-E7DC-401F-8A1E-70FC11B79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8">
            <a:extLst>
              <a:ext uri="{FF2B5EF4-FFF2-40B4-BE49-F238E27FC236}">
                <a16:creationId xmlns:a16="http://schemas.microsoft.com/office/drawing/2014/main" id="{DF1D5D01-522F-4DEA-9111-446B31340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341438"/>
            <a:ext cx="81724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954F9278-EA89-47CB-B8E6-1EDE7EC4990D}"/>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Random-step reliability growth   </a:t>
            </a:r>
            <a:endParaRPr lang="en-US" altLang="en-US" b="1">
              <a:latin typeface="Times New Roman" panose="02020603050405020304" pitchFamily="18" charset="0"/>
            </a:endParaRPr>
          </a:p>
        </p:txBody>
      </p:sp>
      <p:pic>
        <p:nvPicPr>
          <p:cNvPr id="161795" name="Picture 4">
            <a:extLst>
              <a:ext uri="{FF2B5EF4-FFF2-40B4-BE49-F238E27FC236}">
                <a16:creationId xmlns:a16="http://schemas.microsoft.com/office/drawing/2014/main" id="{EAD1CA0C-07A1-45E7-AC26-F208CC4E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5">
            <a:extLst>
              <a:ext uri="{FF2B5EF4-FFF2-40B4-BE49-F238E27FC236}">
                <a16:creationId xmlns:a16="http://schemas.microsoft.com/office/drawing/2014/main" id="{FF3EC72C-8F18-4081-91F2-FEF08D0B3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8">
            <a:extLst>
              <a:ext uri="{FF2B5EF4-FFF2-40B4-BE49-F238E27FC236}">
                <a16:creationId xmlns:a16="http://schemas.microsoft.com/office/drawing/2014/main" id="{B65C6746-5162-40CA-AB25-1381A4DF6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449388"/>
            <a:ext cx="8101013"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5">
            <a:extLst>
              <a:ext uri="{FF2B5EF4-FFF2-40B4-BE49-F238E27FC236}">
                <a16:creationId xmlns:a16="http://schemas.microsoft.com/office/drawing/2014/main" id="{328676EE-E788-4E9F-A77F-AC1ABB2DF666}"/>
              </a:ext>
            </a:extLst>
          </p:cNvPr>
          <p:cNvSpPr>
            <a:spLocks noGrp="1" noChangeArrowheads="1"/>
          </p:cNvSpPr>
          <p:nvPr>
            <p:ph type="title"/>
          </p:nvPr>
        </p:nvSpPr>
        <p:spPr/>
        <p:txBody>
          <a:bodyPr/>
          <a:lstStyle/>
          <a:p>
            <a:endParaRPr lang="ro-RO" altLang="en-US"/>
          </a:p>
        </p:txBody>
      </p:sp>
      <p:graphicFrame>
        <p:nvGraphicFramePr>
          <p:cNvPr id="162819" name="Object 4">
            <a:extLst>
              <a:ext uri="{FF2B5EF4-FFF2-40B4-BE49-F238E27FC236}">
                <a16:creationId xmlns:a16="http://schemas.microsoft.com/office/drawing/2014/main" id="{D5A7247A-563B-47B8-B2CD-3205D89E5622}"/>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2826"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5">
            <a:extLst>
              <a:ext uri="{FF2B5EF4-FFF2-40B4-BE49-F238E27FC236}">
                <a16:creationId xmlns:a16="http://schemas.microsoft.com/office/drawing/2014/main" id="{17952D9E-0AD2-4DE8-844E-9DBBEC453F89}"/>
              </a:ext>
            </a:extLst>
          </p:cNvPr>
          <p:cNvSpPr>
            <a:spLocks noGrp="1" noChangeArrowheads="1"/>
          </p:cNvSpPr>
          <p:nvPr>
            <p:ph type="title"/>
          </p:nvPr>
        </p:nvSpPr>
        <p:spPr/>
        <p:txBody>
          <a:bodyPr/>
          <a:lstStyle/>
          <a:p>
            <a:endParaRPr lang="ro-RO" altLang="en-US"/>
          </a:p>
        </p:txBody>
      </p:sp>
      <p:graphicFrame>
        <p:nvGraphicFramePr>
          <p:cNvPr id="163843" name="Object 4">
            <a:extLst>
              <a:ext uri="{FF2B5EF4-FFF2-40B4-BE49-F238E27FC236}">
                <a16:creationId xmlns:a16="http://schemas.microsoft.com/office/drawing/2014/main" id="{57C1729E-B21C-475C-A86F-BCFF16B9F19A}"/>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385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3E21C117-100B-43F8-AAF1-F9F84452641C}"/>
              </a:ext>
            </a:extLst>
          </p:cNvPr>
          <p:cNvSpPr>
            <a:spLocks noGrp="1" noChangeArrowheads="1"/>
          </p:cNvSpPr>
          <p:nvPr>
            <p:ph type="ctrTitle"/>
          </p:nvPr>
        </p:nvSpPr>
        <p:spPr>
          <a:xfrm>
            <a:off x="755650" y="260350"/>
            <a:ext cx="7772400" cy="792163"/>
          </a:xfrm>
        </p:spPr>
        <p:txBody>
          <a:bodyPr/>
          <a:lstStyle/>
          <a:p>
            <a:pPr eaLnBrk="1" hangingPunct="1"/>
            <a:r>
              <a:rPr lang="en-US" altLang="en-US" sz="2800" b="1"/>
              <a:t>Same data plotted differently</a:t>
            </a:r>
            <a:endParaRPr lang="en-US" altLang="en-US" sz="2800"/>
          </a:p>
        </p:txBody>
      </p:sp>
      <p:pic>
        <p:nvPicPr>
          <p:cNvPr id="164867" name="Picture 4">
            <a:extLst>
              <a:ext uri="{FF2B5EF4-FFF2-40B4-BE49-F238E27FC236}">
                <a16:creationId xmlns:a16="http://schemas.microsoft.com/office/drawing/2014/main" id="{C0552E77-44F1-4067-B20A-4CA89DF81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5">
            <a:extLst>
              <a:ext uri="{FF2B5EF4-FFF2-40B4-BE49-F238E27FC236}">
                <a16:creationId xmlns:a16="http://schemas.microsoft.com/office/drawing/2014/main" id="{E3E0ACB1-8E2F-48B3-A67E-B7871A053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a:extLst>
              <a:ext uri="{FF2B5EF4-FFF2-40B4-BE49-F238E27FC236}">
                <a16:creationId xmlns:a16="http://schemas.microsoft.com/office/drawing/2014/main" id="{2584738B-E58C-4152-90AB-CAA6341C3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3" y="1628775"/>
            <a:ext cx="8026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Rectangle 5">
            <a:extLst>
              <a:ext uri="{FF2B5EF4-FFF2-40B4-BE49-F238E27FC236}">
                <a16:creationId xmlns:a16="http://schemas.microsoft.com/office/drawing/2014/main" id="{EDD77EB8-D223-43D9-A306-4DFE23E8DD9D}"/>
              </a:ext>
            </a:extLst>
          </p:cNvPr>
          <p:cNvSpPr>
            <a:spLocks noChangeArrowheads="1"/>
          </p:cNvSpPr>
          <p:nvPr/>
        </p:nvSpPr>
        <p:spPr bwMode="auto">
          <a:xfrm>
            <a:off x="5508625" y="62372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FE6D1C20-174D-4CB4-B9AD-F9CE43096828}"/>
              </a:ext>
            </a:extLst>
          </p:cNvPr>
          <p:cNvSpPr>
            <a:spLocks noGrp="1" noChangeArrowheads="1"/>
          </p:cNvSpPr>
          <p:nvPr>
            <p:ph type="ctrTitle"/>
          </p:nvPr>
        </p:nvSpPr>
        <p:spPr>
          <a:xfrm>
            <a:off x="755650" y="188913"/>
            <a:ext cx="7772400" cy="1152525"/>
          </a:xfrm>
        </p:spPr>
        <p:txBody>
          <a:bodyPr/>
          <a:lstStyle/>
          <a:p>
            <a:pPr eaLnBrk="1" hangingPunct="1"/>
            <a:r>
              <a:rPr lang="en-US" altLang="en-US" sz="2800" b="1"/>
              <a:t>Increasing and decreasing fault rate</a:t>
            </a:r>
            <a:endParaRPr lang="en-US" altLang="en-US" sz="2800"/>
          </a:p>
        </p:txBody>
      </p:sp>
      <p:pic>
        <p:nvPicPr>
          <p:cNvPr id="165891" name="Picture 4">
            <a:extLst>
              <a:ext uri="{FF2B5EF4-FFF2-40B4-BE49-F238E27FC236}">
                <a16:creationId xmlns:a16="http://schemas.microsoft.com/office/drawing/2014/main" id="{E8F6D89C-CB04-4502-9E24-892ED8E2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5">
            <a:extLst>
              <a:ext uri="{FF2B5EF4-FFF2-40B4-BE49-F238E27FC236}">
                <a16:creationId xmlns:a16="http://schemas.microsoft.com/office/drawing/2014/main" id="{9DE951C3-A23D-49EC-AFAD-15D9E18D6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2">
            <a:extLst>
              <a:ext uri="{FF2B5EF4-FFF2-40B4-BE49-F238E27FC236}">
                <a16:creationId xmlns:a16="http://schemas.microsoft.com/office/drawing/2014/main" id="{0267108D-B206-4D88-A4AF-F47E0BA49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9" t="1569" r="1483" b="4285"/>
          <a:stretch>
            <a:fillRect/>
          </a:stretch>
        </p:blipFill>
        <p:spPr bwMode="auto">
          <a:xfrm>
            <a:off x="1403350" y="1412875"/>
            <a:ext cx="60483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Rectangle 5">
            <a:extLst>
              <a:ext uri="{FF2B5EF4-FFF2-40B4-BE49-F238E27FC236}">
                <a16:creationId xmlns:a16="http://schemas.microsoft.com/office/drawing/2014/main" id="{91179ECC-3095-4E35-9B48-01B0C16AB10D}"/>
              </a:ext>
            </a:extLst>
          </p:cNvPr>
          <p:cNvSpPr>
            <a:spLocks noChangeArrowheads="1"/>
          </p:cNvSpPr>
          <p:nvPr/>
        </p:nvSpPr>
        <p:spPr bwMode="auto">
          <a:xfrm>
            <a:off x="5435600" y="62372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718A5BDF-CE14-4176-B727-E0C1044805AD}"/>
              </a:ext>
            </a:extLst>
          </p:cNvPr>
          <p:cNvSpPr>
            <a:spLocks noGrp="1" noChangeArrowheads="1"/>
          </p:cNvSpPr>
          <p:nvPr>
            <p:ph type="ctrTitle"/>
          </p:nvPr>
        </p:nvSpPr>
        <p:spPr>
          <a:xfrm>
            <a:off x="611188" y="260350"/>
            <a:ext cx="7772400" cy="866775"/>
          </a:xfrm>
        </p:spPr>
        <p:txBody>
          <a:bodyPr/>
          <a:lstStyle/>
          <a:p>
            <a:pPr eaLnBrk="1" hangingPunct="1"/>
            <a:r>
              <a:rPr lang="en-US" altLang="en-US" sz="2800" b="1"/>
              <a:t>Various fault rate trends</a:t>
            </a:r>
            <a:endParaRPr lang="en-US" altLang="en-US" sz="2800"/>
          </a:p>
        </p:txBody>
      </p:sp>
      <p:pic>
        <p:nvPicPr>
          <p:cNvPr id="166915" name="Picture 4">
            <a:extLst>
              <a:ext uri="{FF2B5EF4-FFF2-40B4-BE49-F238E27FC236}">
                <a16:creationId xmlns:a16="http://schemas.microsoft.com/office/drawing/2014/main" id="{300DF00E-812B-4E9C-969D-9ED45EE6A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5">
            <a:extLst>
              <a:ext uri="{FF2B5EF4-FFF2-40B4-BE49-F238E27FC236}">
                <a16:creationId xmlns:a16="http://schemas.microsoft.com/office/drawing/2014/main" id="{B2DD499C-9EDA-48E1-83FA-736809413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2">
            <a:extLst>
              <a:ext uri="{FF2B5EF4-FFF2-40B4-BE49-F238E27FC236}">
                <a16:creationId xmlns:a16="http://schemas.microsoft.com/office/drawing/2014/main" id="{56FE509A-4F03-43C0-9B5F-FD7FEC5B3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9" t="1894" r="1151" b="1569"/>
          <a:stretch>
            <a:fillRect/>
          </a:stretch>
        </p:blipFill>
        <p:spPr bwMode="auto">
          <a:xfrm>
            <a:off x="900113" y="1844675"/>
            <a:ext cx="7848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Rectangle 5">
            <a:extLst>
              <a:ext uri="{FF2B5EF4-FFF2-40B4-BE49-F238E27FC236}">
                <a16:creationId xmlns:a16="http://schemas.microsoft.com/office/drawing/2014/main" id="{BB9A31E2-8218-4345-9843-F7A5DA7B796E}"/>
              </a:ext>
            </a:extLst>
          </p:cNvPr>
          <p:cNvSpPr>
            <a:spLocks noChangeArrowheads="1"/>
          </p:cNvSpPr>
          <p:nvPr/>
        </p:nvSpPr>
        <p:spPr bwMode="auto">
          <a:xfrm>
            <a:off x="5435600" y="62372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707DDD7-AA2F-47B2-B02B-219FE3CC2D14}"/>
              </a:ext>
            </a:extLst>
          </p:cNvPr>
          <p:cNvSpPr>
            <a:spLocks noGrp="1" noChangeArrowheads="1"/>
          </p:cNvSpPr>
          <p:nvPr>
            <p:ph type="title" idx="4294967295"/>
          </p:nvPr>
        </p:nvSpPr>
        <p:spPr>
          <a:xfrm>
            <a:off x="762000" y="260350"/>
            <a:ext cx="8382000" cy="685800"/>
          </a:xfrm>
        </p:spPr>
        <p:txBody>
          <a:bodyPr/>
          <a:lstStyle/>
          <a:p>
            <a:pPr eaLnBrk="1" hangingPunct="1"/>
            <a:r>
              <a:rPr lang="en-GB" altLang="en-US" b="1">
                <a:latin typeface="Times New Roman" panose="02020603050405020304" pitchFamily="18" charset="0"/>
              </a:rPr>
              <a:t> Hardware/Software differences</a:t>
            </a:r>
            <a:endParaRPr lang="en-US" altLang="en-US" b="1">
              <a:latin typeface="Times New Roman" panose="02020603050405020304" pitchFamily="18" charset="0"/>
            </a:endParaRPr>
          </a:p>
        </p:txBody>
      </p:sp>
      <p:pic>
        <p:nvPicPr>
          <p:cNvPr id="14339" name="Picture 4">
            <a:extLst>
              <a:ext uri="{FF2B5EF4-FFF2-40B4-BE49-F238E27FC236}">
                <a16:creationId xmlns:a16="http://schemas.microsoft.com/office/drawing/2014/main" id="{E4700F11-FFCA-492C-A902-4C4F997AD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a:extLst>
              <a:ext uri="{FF2B5EF4-FFF2-40B4-BE49-F238E27FC236}">
                <a16:creationId xmlns:a16="http://schemas.microsoft.com/office/drawing/2014/main" id="{2A6220E6-21CE-4937-B076-769E4B31F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a:extLst>
              <a:ext uri="{FF2B5EF4-FFF2-40B4-BE49-F238E27FC236}">
                <a16:creationId xmlns:a16="http://schemas.microsoft.com/office/drawing/2014/main" id="{E0A2148C-5141-4AD0-A8B2-FB427906A64C}"/>
              </a:ext>
            </a:extLst>
          </p:cNvPr>
          <p:cNvSpPr txBox="1">
            <a:spLocks noChangeArrowheads="1"/>
          </p:cNvSpPr>
          <p:nvPr/>
        </p:nvSpPr>
        <p:spPr bwMode="auto">
          <a:xfrm>
            <a:off x="827088" y="1155700"/>
            <a:ext cx="7885112"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i="0">
                <a:latin typeface="Times New Roman" panose="02020603050405020304" pitchFamily="18" charset="0"/>
              </a:rPr>
              <a:t>Hardware is manufactured</a:t>
            </a:r>
          </a:p>
          <a:p>
            <a:pPr>
              <a:spcBef>
                <a:spcPct val="50000"/>
              </a:spcBef>
              <a:buFontTx/>
              <a:buNone/>
            </a:pPr>
            <a:r>
              <a:rPr lang="en-GB" altLang="en-US" b="0" i="0">
                <a:latin typeface="Times New Roman" panose="02020603050405020304" pitchFamily="18" charset="0"/>
              </a:rPr>
              <a:t>  - Designed once</a:t>
            </a:r>
          </a:p>
          <a:p>
            <a:pPr>
              <a:spcBef>
                <a:spcPct val="50000"/>
              </a:spcBef>
              <a:buFontTx/>
              <a:buNone/>
            </a:pPr>
            <a:r>
              <a:rPr lang="en-GB" altLang="en-US" b="0" i="0">
                <a:latin typeface="Times New Roman" panose="02020603050405020304" pitchFamily="18" charset="0"/>
              </a:rPr>
              <a:t>  - Many imperfect copies</a:t>
            </a:r>
          </a:p>
          <a:p>
            <a:pPr>
              <a:spcBef>
                <a:spcPct val="50000"/>
              </a:spcBef>
            </a:pPr>
            <a:r>
              <a:rPr lang="en-GB" altLang="en-US" i="0">
                <a:latin typeface="Times New Roman" panose="02020603050405020304" pitchFamily="18" charset="0"/>
              </a:rPr>
              <a:t>Software is “all design”</a:t>
            </a:r>
          </a:p>
          <a:p>
            <a:pPr>
              <a:spcBef>
                <a:spcPct val="50000"/>
              </a:spcBef>
              <a:buFontTx/>
              <a:buNone/>
            </a:pPr>
            <a:r>
              <a:rPr lang="en-GB" altLang="en-US" b="0" i="0">
                <a:latin typeface="Times New Roman" panose="02020603050405020304" pitchFamily="18" charset="0"/>
              </a:rPr>
              <a:t>  - Design transformed into code</a:t>
            </a:r>
          </a:p>
          <a:p>
            <a:pPr>
              <a:spcBef>
                <a:spcPct val="50000"/>
              </a:spcBef>
              <a:buFontTx/>
              <a:buNone/>
            </a:pPr>
            <a:r>
              <a:rPr lang="en-GB" altLang="en-US" b="0" i="0">
                <a:latin typeface="Times New Roman" panose="02020603050405020304" pitchFamily="18" charset="0"/>
              </a:rPr>
              <a:t>  - Many perfect copies</a:t>
            </a:r>
          </a:p>
          <a:p>
            <a:pPr>
              <a:spcBef>
                <a:spcPct val="50000"/>
              </a:spcBef>
            </a:pPr>
            <a:r>
              <a:rPr lang="en-GB" altLang="en-US" i="0">
                <a:latin typeface="Times New Roman" panose="02020603050405020304" pitchFamily="18" charset="0"/>
              </a:rPr>
              <a:t>Every software product is a “prototype”</a:t>
            </a:r>
          </a:p>
        </p:txBody>
      </p:sp>
    </p:spTree>
  </p:cSld>
  <p:clrMapOvr>
    <a:masterClrMapping/>
  </p:clrMapOvr>
  <p:transition>
    <p:fade thruBlk="1"/>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F80D9E64-AF6A-464B-B134-24C08058D38C}"/>
              </a:ext>
            </a:extLst>
          </p:cNvPr>
          <p:cNvSpPr>
            <a:spLocks noGrp="1" noChangeArrowheads="1"/>
          </p:cNvSpPr>
          <p:nvPr>
            <p:ph type="ctrTitle"/>
          </p:nvPr>
        </p:nvSpPr>
        <p:spPr>
          <a:xfrm>
            <a:off x="827088" y="260350"/>
            <a:ext cx="7772400" cy="936625"/>
          </a:xfrm>
        </p:spPr>
        <p:txBody>
          <a:bodyPr/>
          <a:lstStyle/>
          <a:p>
            <a:pPr eaLnBrk="1" hangingPunct="1"/>
            <a:r>
              <a:rPr lang="en-US" altLang="en-US" sz="2800" b="1"/>
              <a:t>Increasing fault rate trend</a:t>
            </a:r>
            <a:endParaRPr lang="en-US" altLang="en-US" sz="2800"/>
          </a:p>
        </p:txBody>
      </p:sp>
      <p:pic>
        <p:nvPicPr>
          <p:cNvPr id="167939" name="Picture 4">
            <a:extLst>
              <a:ext uri="{FF2B5EF4-FFF2-40B4-BE49-F238E27FC236}">
                <a16:creationId xmlns:a16="http://schemas.microsoft.com/office/drawing/2014/main" id="{66C8BA38-55E4-414F-B51A-DC551A090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5">
            <a:extLst>
              <a:ext uri="{FF2B5EF4-FFF2-40B4-BE49-F238E27FC236}">
                <a16:creationId xmlns:a16="http://schemas.microsoft.com/office/drawing/2014/main" id="{15074508-9AC2-409F-BD5B-A94CD6179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2">
            <a:extLst>
              <a:ext uri="{FF2B5EF4-FFF2-40B4-BE49-F238E27FC236}">
                <a16:creationId xmlns:a16="http://schemas.microsoft.com/office/drawing/2014/main" id="{CE1C66C8-6B2D-467D-8303-3234792F4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33" t="2080" r="974" b="2577"/>
          <a:stretch>
            <a:fillRect/>
          </a:stretch>
        </p:blipFill>
        <p:spPr bwMode="auto">
          <a:xfrm>
            <a:off x="1258888" y="2349500"/>
            <a:ext cx="72009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Rectangle 5">
            <a:extLst>
              <a:ext uri="{FF2B5EF4-FFF2-40B4-BE49-F238E27FC236}">
                <a16:creationId xmlns:a16="http://schemas.microsoft.com/office/drawing/2014/main" id="{9E2D72E1-C765-436B-AF87-BDAAE69A092E}"/>
              </a:ext>
            </a:extLst>
          </p:cNvPr>
          <p:cNvSpPr>
            <a:spLocks noChangeArrowheads="1"/>
          </p:cNvSpPr>
          <p:nvPr/>
        </p:nvSpPr>
        <p:spPr bwMode="auto">
          <a:xfrm>
            <a:off x="5364163" y="62372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4D497B5-BF47-4E56-BFA6-D8DEA1BD148B}"/>
              </a:ext>
            </a:extLst>
          </p:cNvPr>
          <p:cNvSpPr>
            <a:spLocks noGrp="1" noChangeArrowheads="1"/>
          </p:cNvSpPr>
          <p:nvPr>
            <p:ph type="title" idx="4294967295"/>
          </p:nvPr>
        </p:nvSpPr>
        <p:spPr>
          <a:xfrm>
            <a:off x="762000" y="333375"/>
            <a:ext cx="8382000" cy="685800"/>
          </a:xfrm>
        </p:spPr>
        <p:txBody>
          <a:bodyPr/>
          <a:lstStyle/>
          <a:p>
            <a:pPr eaLnBrk="1" hangingPunct="1"/>
            <a:r>
              <a:rPr lang="en-GB" altLang="en-US" b="1">
                <a:latin typeface="Times New Roman" panose="02020603050405020304" pitchFamily="18" charset="0"/>
              </a:rPr>
              <a:t>Bathtub curve</a:t>
            </a:r>
            <a:endParaRPr lang="en-US" altLang="en-US" b="1">
              <a:latin typeface="Times New Roman" panose="02020603050405020304" pitchFamily="18" charset="0"/>
            </a:endParaRPr>
          </a:p>
        </p:txBody>
      </p:sp>
      <p:pic>
        <p:nvPicPr>
          <p:cNvPr id="168963" name="Picture 4">
            <a:extLst>
              <a:ext uri="{FF2B5EF4-FFF2-40B4-BE49-F238E27FC236}">
                <a16:creationId xmlns:a16="http://schemas.microsoft.com/office/drawing/2014/main" id="{A3CBAF8D-1311-463D-B925-EFA3C921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5">
            <a:extLst>
              <a:ext uri="{FF2B5EF4-FFF2-40B4-BE49-F238E27FC236}">
                <a16:creationId xmlns:a16="http://schemas.microsoft.com/office/drawing/2014/main" id="{997D5823-6312-47A3-8216-6D590CF3D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a:extLst>
              <a:ext uri="{FF2B5EF4-FFF2-40B4-BE49-F238E27FC236}">
                <a16:creationId xmlns:a16="http://schemas.microsoft.com/office/drawing/2014/main" id="{7B2B7B2A-5851-4C18-91B0-8B2C3AACC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446213"/>
            <a:ext cx="69850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2B0C0768-2955-443A-BF1B-75AAD63DDEBD}"/>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Reliability prediction   </a:t>
            </a:r>
            <a:endParaRPr lang="en-US" altLang="en-US" b="1">
              <a:latin typeface="Times New Roman" panose="02020603050405020304" pitchFamily="18" charset="0"/>
            </a:endParaRPr>
          </a:p>
        </p:txBody>
      </p:sp>
      <p:pic>
        <p:nvPicPr>
          <p:cNvPr id="169987" name="Picture 4">
            <a:extLst>
              <a:ext uri="{FF2B5EF4-FFF2-40B4-BE49-F238E27FC236}">
                <a16:creationId xmlns:a16="http://schemas.microsoft.com/office/drawing/2014/main" id="{145CAF48-C735-4946-87C9-C34D175F6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5">
            <a:extLst>
              <a:ext uri="{FF2B5EF4-FFF2-40B4-BE49-F238E27FC236}">
                <a16:creationId xmlns:a16="http://schemas.microsoft.com/office/drawing/2014/main" id="{639E6C74-A766-4584-BB08-8D706ECA2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8">
            <a:extLst>
              <a:ext uri="{FF2B5EF4-FFF2-40B4-BE49-F238E27FC236}">
                <a16:creationId xmlns:a16="http://schemas.microsoft.com/office/drawing/2014/main" id="{D1A7DF58-9749-4901-8E36-71673891B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84313"/>
            <a:ext cx="76327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7B60EABE-4708-4E18-B0B7-FA3BE0D80B7A}"/>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failure rate - example   </a:t>
            </a:r>
            <a:endParaRPr lang="en-US" altLang="en-US" b="1">
              <a:latin typeface="Times New Roman" panose="02020603050405020304" pitchFamily="18" charset="0"/>
            </a:endParaRPr>
          </a:p>
        </p:txBody>
      </p:sp>
      <p:pic>
        <p:nvPicPr>
          <p:cNvPr id="171011" name="Picture 4">
            <a:extLst>
              <a:ext uri="{FF2B5EF4-FFF2-40B4-BE49-F238E27FC236}">
                <a16:creationId xmlns:a16="http://schemas.microsoft.com/office/drawing/2014/main" id="{FC2CF98F-23B3-41ED-B3FD-128F7CD7F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5">
            <a:extLst>
              <a:ext uri="{FF2B5EF4-FFF2-40B4-BE49-F238E27FC236}">
                <a16:creationId xmlns:a16="http://schemas.microsoft.com/office/drawing/2014/main" id="{08BB28B6-2219-4E91-A091-798B05CD4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8" descr="Figure3">
            <a:extLst>
              <a:ext uri="{FF2B5EF4-FFF2-40B4-BE49-F238E27FC236}">
                <a16:creationId xmlns:a16="http://schemas.microsoft.com/office/drawing/2014/main" id="{8747F2AE-BADD-45FB-B35E-CC2C62DE9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1376363"/>
            <a:ext cx="79438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Rectangle 9">
            <a:extLst>
              <a:ext uri="{FF2B5EF4-FFF2-40B4-BE49-F238E27FC236}">
                <a16:creationId xmlns:a16="http://schemas.microsoft.com/office/drawing/2014/main" id="{1C14EAB7-6AF2-405E-9C46-C4BE6458D506}"/>
              </a:ext>
            </a:extLst>
          </p:cNvPr>
          <p:cNvSpPr>
            <a:spLocks noChangeArrowheads="1"/>
          </p:cNvSpPr>
          <p:nvPr/>
        </p:nvSpPr>
        <p:spPr bwMode="auto">
          <a:xfrm>
            <a:off x="1476375" y="6273800"/>
            <a:ext cx="6696075" cy="395288"/>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b="0" i="0"/>
              <a:t>http://www.ece.cmu.edu/~koopman/des_s99/sw_reliability/</a:t>
            </a:r>
          </a:p>
        </p:txBody>
      </p:sp>
    </p:spTree>
  </p:cSld>
  <p:clrMapOvr>
    <a:masterClrMapping/>
  </p:clrMapOvr>
  <p:transition>
    <p:fade thruBlk="1"/>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F7C59FAE-706E-493A-9319-1B960843FBF3}"/>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Reliability improvement  </a:t>
            </a:r>
            <a:endParaRPr lang="en-US" altLang="en-US" b="1">
              <a:latin typeface="Times New Roman" panose="02020603050405020304" pitchFamily="18" charset="0"/>
            </a:endParaRPr>
          </a:p>
        </p:txBody>
      </p:sp>
      <p:sp>
        <p:nvSpPr>
          <p:cNvPr id="172035" name="Rectangle 3">
            <a:extLst>
              <a:ext uri="{FF2B5EF4-FFF2-40B4-BE49-F238E27FC236}">
                <a16:creationId xmlns:a16="http://schemas.microsoft.com/office/drawing/2014/main" id="{F6D93F49-A27F-4F6E-84A0-7D28A8D81A3B}"/>
              </a:ext>
            </a:extLst>
          </p:cNvPr>
          <p:cNvSpPr>
            <a:spLocks noGrp="1" noChangeArrowheads="1"/>
          </p:cNvSpPr>
          <p:nvPr>
            <p:ph type="body" idx="1"/>
          </p:nvPr>
        </p:nvSpPr>
        <p:spPr>
          <a:xfrm>
            <a:off x="838200" y="1371600"/>
            <a:ext cx="8305800" cy="5029200"/>
          </a:xfrm>
        </p:spPr>
        <p:txBody>
          <a:bodyPr/>
          <a:lstStyle/>
          <a:p>
            <a:pPr eaLnBrk="1" hangingPunct="1">
              <a:lnSpc>
                <a:spcPct val="90000"/>
              </a:lnSpc>
            </a:pPr>
            <a:r>
              <a:rPr lang="en-GB" altLang="en-US" i="0">
                <a:latin typeface="Times New Roman" panose="02020603050405020304" pitchFamily="18" charset="0"/>
              </a:rPr>
              <a:t>Reliability </a:t>
            </a:r>
            <a:r>
              <a:rPr lang="en-GB" altLang="en-US">
                <a:latin typeface="Times New Roman" panose="02020603050405020304" pitchFamily="18" charset="0"/>
              </a:rPr>
              <a:t>is improved</a:t>
            </a:r>
            <a:r>
              <a:rPr lang="en-GB" altLang="en-US" i="0">
                <a:latin typeface="Times New Roman" panose="02020603050405020304" pitchFamily="18" charset="0"/>
              </a:rPr>
              <a:t> when software faults which occur in the most frequently used parts of the software </a:t>
            </a:r>
            <a:r>
              <a:rPr lang="en-GB" altLang="en-US">
                <a:latin typeface="Times New Roman" panose="02020603050405020304" pitchFamily="18" charset="0"/>
              </a:rPr>
              <a:t>are removed.</a:t>
            </a:r>
          </a:p>
          <a:p>
            <a:pPr eaLnBrk="1" hangingPunct="1">
              <a:lnSpc>
                <a:spcPct val="90000"/>
              </a:lnSpc>
            </a:pPr>
            <a:r>
              <a:rPr lang="en-GB" altLang="en-US" i="0">
                <a:latin typeface="Times New Roman" panose="02020603050405020304" pitchFamily="18" charset="0"/>
              </a:rPr>
              <a:t>Removing </a:t>
            </a:r>
            <a:r>
              <a:rPr lang="en-GB" altLang="en-US">
                <a:latin typeface="Times New Roman" panose="02020603050405020304" pitchFamily="18" charset="0"/>
              </a:rPr>
              <a:t>x% of software faults</a:t>
            </a:r>
            <a:r>
              <a:rPr lang="en-GB" altLang="en-US" i="0">
                <a:latin typeface="Times New Roman" panose="02020603050405020304" pitchFamily="18" charset="0"/>
              </a:rPr>
              <a:t> will not necessarily lead to an </a:t>
            </a:r>
            <a:r>
              <a:rPr lang="en-GB" altLang="en-US">
                <a:latin typeface="Times New Roman" panose="02020603050405020304" pitchFamily="18" charset="0"/>
              </a:rPr>
              <a:t>x% reliability improvement.</a:t>
            </a:r>
          </a:p>
          <a:p>
            <a:pPr eaLnBrk="1" hangingPunct="1">
              <a:lnSpc>
                <a:spcPct val="90000"/>
              </a:lnSpc>
            </a:pPr>
            <a:r>
              <a:rPr lang="en-GB" altLang="en-US" i="0">
                <a:latin typeface="Times New Roman" panose="02020603050405020304" pitchFamily="18" charset="0"/>
              </a:rPr>
              <a:t>In a study, removing </a:t>
            </a:r>
            <a:r>
              <a:rPr lang="en-GB" altLang="en-US">
                <a:latin typeface="Times New Roman" panose="02020603050405020304" pitchFamily="18" charset="0"/>
              </a:rPr>
              <a:t>60% of software defects actually led to a 3% reliability improvement.</a:t>
            </a:r>
          </a:p>
          <a:p>
            <a:pPr eaLnBrk="1" hangingPunct="1">
              <a:lnSpc>
                <a:spcPct val="90000"/>
              </a:lnSpc>
            </a:pPr>
            <a:r>
              <a:rPr lang="en-GB" altLang="en-US" i="0">
                <a:latin typeface="Times New Roman" panose="02020603050405020304" pitchFamily="18" charset="0"/>
              </a:rPr>
              <a:t>Removing faults with serious consequences is the most important objective. </a:t>
            </a:r>
            <a:endParaRPr lang="en-US" altLang="en-US" i="0">
              <a:latin typeface="Times New Roman" panose="02020603050405020304" pitchFamily="18" charset="0"/>
            </a:endParaRPr>
          </a:p>
        </p:txBody>
      </p:sp>
      <p:pic>
        <p:nvPicPr>
          <p:cNvPr id="172036" name="Picture 4">
            <a:extLst>
              <a:ext uri="{FF2B5EF4-FFF2-40B4-BE49-F238E27FC236}">
                <a16:creationId xmlns:a16="http://schemas.microsoft.com/office/drawing/2014/main" id="{6511CEB8-FA35-40FC-BF74-02B999F73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a:extLst>
              <a:ext uri="{FF2B5EF4-FFF2-40B4-BE49-F238E27FC236}">
                <a16:creationId xmlns:a16="http://schemas.microsoft.com/office/drawing/2014/main" id="{9299B890-9D42-42C7-B7A5-94B02D3F9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B1D3EA2D-595F-42A2-A4DA-31DBAC577AF8}"/>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Some parametric software reliability models</a:t>
            </a:r>
            <a:endParaRPr lang="en-US" altLang="en-US" b="1">
              <a:latin typeface="Times New Roman" panose="02020603050405020304" pitchFamily="18" charset="0"/>
            </a:endParaRPr>
          </a:p>
        </p:txBody>
      </p:sp>
      <p:sp>
        <p:nvSpPr>
          <p:cNvPr id="173059" name="Rectangle 3">
            <a:extLst>
              <a:ext uri="{FF2B5EF4-FFF2-40B4-BE49-F238E27FC236}">
                <a16:creationId xmlns:a16="http://schemas.microsoft.com/office/drawing/2014/main" id="{D2D4FF60-5559-4F69-86A5-F75446A03F4D}"/>
              </a:ext>
            </a:extLst>
          </p:cNvPr>
          <p:cNvSpPr>
            <a:spLocks noGrp="1" noChangeArrowheads="1"/>
          </p:cNvSpPr>
          <p:nvPr>
            <p:ph type="body" idx="1"/>
          </p:nvPr>
        </p:nvSpPr>
        <p:spPr>
          <a:xfrm>
            <a:off x="684213" y="1376363"/>
            <a:ext cx="5281612" cy="5029200"/>
          </a:xfrm>
        </p:spPr>
        <p:txBody>
          <a:bodyPr/>
          <a:lstStyle/>
          <a:p>
            <a:pPr marL="609600" indent="-609600" eaLnBrk="1" hangingPunct="1">
              <a:lnSpc>
                <a:spcPct val="80000"/>
              </a:lnSpc>
              <a:buFontTx/>
              <a:buNone/>
            </a:pPr>
            <a:r>
              <a:rPr lang="en-GB" altLang="en-US" sz="2800" i="0">
                <a:latin typeface="Times New Roman" panose="02020603050405020304" pitchFamily="18" charset="0"/>
              </a:rPr>
              <a:t>! Remember that the problem is one of prediction. This entails the following </a:t>
            </a:r>
            <a:r>
              <a:rPr lang="en-GB" altLang="en-US" sz="2800">
                <a:latin typeface="Times New Roman" panose="02020603050405020304" pitchFamily="18" charset="0"/>
              </a:rPr>
              <a:t>triad</a:t>
            </a:r>
            <a:r>
              <a:rPr lang="en-GB" altLang="en-US" sz="2800" i="0">
                <a:latin typeface="Times New Roman" panose="02020603050405020304" pitchFamily="18" charset="0"/>
              </a:rPr>
              <a:t>:</a:t>
            </a:r>
          </a:p>
          <a:p>
            <a:pPr marL="990600" lvl="1" indent="-533400" eaLnBrk="1" hangingPunct="1">
              <a:lnSpc>
                <a:spcPct val="80000"/>
              </a:lnSpc>
              <a:buFontTx/>
              <a:buAutoNum type="arabicPeriod"/>
            </a:pPr>
            <a:r>
              <a:rPr lang="en-GB" altLang="en-US" sz="2400">
                <a:latin typeface="Times New Roman" panose="02020603050405020304" pitchFamily="18" charset="0"/>
              </a:rPr>
              <a:t>The model itself</a:t>
            </a:r>
            <a:r>
              <a:rPr lang="en-GB" altLang="en-US" sz="2400" i="0">
                <a:latin typeface="Times New Roman" panose="02020603050405020304" pitchFamily="18" charset="0"/>
              </a:rPr>
              <a:t>, which gives a complete probability specification of the process (eg the joint distribution of {T</a:t>
            </a:r>
            <a:r>
              <a:rPr lang="en-GB" altLang="en-US" sz="2400" i="0" baseline="-25000">
                <a:latin typeface="Times New Roman" panose="02020603050405020304" pitchFamily="18" charset="0"/>
              </a:rPr>
              <a:t>i</a:t>
            </a:r>
            <a:r>
              <a:rPr lang="en-GB" altLang="en-US" sz="2400" i="0">
                <a:latin typeface="Times New Roman" panose="02020603050405020304" pitchFamily="18" charset="0"/>
              </a:rPr>
              <a:t>}, with unknown parameters, say </a:t>
            </a:r>
            <a:r>
              <a:rPr lang="en-GB" altLang="en-US" sz="2400" i="0">
                <a:latin typeface="Times New Roman" panose="02020603050405020304" pitchFamily="18" charset="0"/>
                <a:sym typeface="Symbol" panose="05050102010706020507" pitchFamily="18" charset="2"/>
              </a:rPr>
              <a:t>)</a:t>
            </a:r>
          </a:p>
          <a:p>
            <a:pPr marL="990600" lvl="1" indent="-533400" eaLnBrk="1" hangingPunct="1">
              <a:lnSpc>
                <a:spcPct val="80000"/>
              </a:lnSpc>
              <a:buFontTx/>
              <a:buAutoNum type="arabicPeriod"/>
            </a:pPr>
            <a:r>
              <a:rPr lang="en-GB" altLang="en-US" sz="2400">
                <a:latin typeface="Times New Roman" panose="02020603050405020304" pitchFamily="18" charset="0"/>
                <a:sym typeface="Symbol" panose="05050102010706020507" pitchFamily="18" charset="2"/>
              </a:rPr>
              <a:t>An inference procedure</a:t>
            </a:r>
            <a:r>
              <a:rPr lang="en-GB" altLang="en-US" sz="2400" i="0">
                <a:latin typeface="Times New Roman" panose="02020603050405020304" pitchFamily="18" charset="0"/>
                <a:sym typeface="Symbol" panose="05050102010706020507" pitchFamily="18" charset="2"/>
              </a:rPr>
              <a:t> for the unknown parameters of 1 based on realisations (data) t</a:t>
            </a:r>
            <a:r>
              <a:rPr lang="en-GB" altLang="en-US" sz="2400" i="0" baseline="-25000">
                <a:latin typeface="Times New Roman" panose="02020603050405020304" pitchFamily="18" charset="0"/>
                <a:sym typeface="Symbol" panose="05050102010706020507" pitchFamily="18" charset="2"/>
              </a:rPr>
              <a:t>1</a:t>
            </a:r>
            <a:r>
              <a:rPr lang="en-GB" altLang="en-US" sz="2400" i="0">
                <a:latin typeface="Times New Roman" panose="02020603050405020304" pitchFamily="18" charset="0"/>
                <a:sym typeface="Symbol" panose="05050102010706020507" pitchFamily="18" charset="2"/>
              </a:rPr>
              <a:t>, t</a:t>
            </a:r>
            <a:r>
              <a:rPr lang="en-GB" altLang="en-US" sz="2400" i="0" baseline="-25000">
                <a:latin typeface="Times New Roman" panose="02020603050405020304" pitchFamily="18" charset="0"/>
                <a:sym typeface="Symbol" panose="05050102010706020507" pitchFamily="18" charset="2"/>
              </a:rPr>
              <a:t>2</a:t>
            </a:r>
            <a:r>
              <a:rPr lang="en-GB" altLang="en-US" sz="2400" i="0">
                <a:latin typeface="Times New Roman" panose="02020603050405020304" pitchFamily="18" charset="0"/>
                <a:sym typeface="Symbol" panose="05050102010706020507" pitchFamily="18" charset="2"/>
              </a:rPr>
              <a:t>, …, t</a:t>
            </a:r>
            <a:r>
              <a:rPr lang="en-GB" altLang="en-US" sz="2400" i="0" baseline="-25000">
                <a:latin typeface="Times New Roman" panose="02020603050405020304" pitchFamily="18" charset="0"/>
                <a:sym typeface="Symbol" panose="05050102010706020507" pitchFamily="18" charset="2"/>
              </a:rPr>
              <a:t>n</a:t>
            </a:r>
          </a:p>
          <a:p>
            <a:pPr marL="990600" lvl="1" indent="-533400" eaLnBrk="1" hangingPunct="1">
              <a:lnSpc>
                <a:spcPct val="80000"/>
              </a:lnSpc>
              <a:buFontTx/>
              <a:buAutoNum type="arabicPeriod"/>
            </a:pPr>
            <a:r>
              <a:rPr lang="en-GB" altLang="en-US" sz="2400">
                <a:latin typeface="Times New Roman" panose="02020603050405020304" pitchFamily="18" charset="0"/>
                <a:sym typeface="Symbol" panose="05050102010706020507" pitchFamily="18" charset="2"/>
              </a:rPr>
              <a:t>A prediction procedure</a:t>
            </a:r>
            <a:r>
              <a:rPr lang="en-GB" altLang="en-US" sz="2400" i="0">
                <a:latin typeface="Times New Roman" panose="02020603050405020304" pitchFamily="18" charset="0"/>
                <a:sym typeface="Symbol" panose="05050102010706020507" pitchFamily="18" charset="2"/>
              </a:rPr>
              <a:t> which combines 1 and 2 to make predictions about future behaviour</a:t>
            </a:r>
          </a:p>
        </p:txBody>
      </p:sp>
      <p:pic>
        <p:nvPicPr>
          <p:cNvPr id="173060" name="Picture 4">
            <a:extLst>
              <a:ext uri="{FF2B5EF4-FFF2-40B4-BE49-F238E27FC236}">
                <a16:creationId xmlns:a16="http://schemas.microsoft.com/office/drawing/2014/main" id="{64AAD847-D1AB-4F46-961D-97129B784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a:extLst>
              <a:ext uri="{FF2B5EF4-FFF2-40B4-BE49-F238E27FC236}">
                <a16:creationId xmlns:a16="http://schemas.microsoft.com/office/drawing/2014/main" id="{1366AA10-F739-4AF1-B590-F83098F7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Rectangle 8">
            <a:extLst>
              <a:ext uri="{FF2B5EF4-FFF2-40B4-BE49-F238E27FC236}">
                <a16:creationId xmlns:a16="http://schemas.microsoft.com/office/drawing/2014/main" id="{67CB9F6D-23F3-4225-94B3-B2D697B0B127}"/>
              </a:ext>
            </a:extLst>
          </p:cNvPr>
          <p:cNvSpPr>
            <a:spLocks noChangeArrowheads="1"/>
          </p:cNvSpPr>
          <p:nvPr/>
        </p:nvSpPr>
        <p:spPr bwMode="auto">
          <a:xfrm>
            <a:off x="5940425" y="1376363"/>
            <a:ext cx="2987675" cy="525621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1800" i="0"/>
              <a:t>Notice that:</a:t>
            </a:r>
          </a:p>
          <a:p>
            <a:pPr>
              <a:spcBef>
                <a:spcPct val="0"/>
              </a:spcBef>
            </a:pPr>
            <a:r>
              <a:rPr lang="en-GB" altLang="en-US" sz="1800" i="0"/>
              <a:t> Disaster can strike at </a:t>
            </a:r>
          </a:p>
          <a:p>
            <a:pPr>
              <a:spcBef>
                <a:spcPct val="0"/>
              </a:spcBef>
              <a:buFontTx/>
              <a:buNone/>
            </a:pPr>
            <a:r>
              <a:rPr lang="en-GB" altLang="en-US" sz="1800" i="0"/>
              <a:t>any (or all) of these</a:t>
            </a:r>
          </a:p>
          <a:p>
            <a:pPr>
              <a:spcBef>
                <a:spcPct val="0"/>
              </a:spcBef>
              <a:buFontTx/>
              <a:buNone/>
            </a:pPr>
            <a:r>
              <a:rPr lang="en-GB" altLang="en-US" sz="1800" i="0"/>
              <a:t>stages!</a:t>
            </a:r>
          </a:p>
          <a:p>
            <a:pPr>
              <a:spcBef>
                <a:spcPct val="0"/>
              </a:spcBef>
            </a:pPr>
            <a:r>
              <a:rPr lang="en-GB" altLang="en-US" sz="1800" i="0"/>
              <a:t> A “good” model seems</a:t>
            </a:r>
          </a:p>
          <a:p>
            <a:pPr>
              <a:spcBef>
                <a:spcPct val="0"/>
              </a:spcBef>
              <a:buFontTx/>
              <a:buNone/>
            </a:pPr>
            <a:r>
              <a:rPr lang="en-GB" altLang="en-US" sz="1800" i="0"/>
              <a:t>necessary for good </a:t>
            </a:r>
          </a:p>
          <a:p>
            <a:pPr>
              <a:spcBef>
                <a:spcPct val="0"/>
              </a:spcBef>
              <a:buFontTx/>
              <a:buNone/>
            </a:pPr>
            <a:r>
              <a:rPr lang="en-GB" altLang="en-US" sz="1800" i="0"/>
              <a:t>prediction, but is not </a:t>
            </a:r>
          </a:p>
          <a:p>
            <a:pPr>
              <a:spcBef>
                <a:spcPct val="0"/>
              </a:spcBef>
              <a:buFontTx/>
              <a:buNone/>
            </a:pPr>
            <a:r>
              <a:rPr lang="en-GB" altLang="en-US" sz="1800" i="0"/>
              <a:t>sufficient</a:t>
            </a:r>
          </a:p>
          <a:p>
            <a:pPr>
              <a:spcBef>
                <a:spcPct val="0"/>
              </a:spcBef>
            </a:pPr>
            <a:r>
              <a:rPr lang="en-GB" altLang="en-US" sz="1800" i="0"/>
              <a:t>  All models are “wrong”</a:t>
            </a:r>
          </a:p>
          <a:p>
            <a:pPr>
              <a:spcBef>
                <a:spcPct val="0"/>
              </a:spcBef>
              <a:buFontTx/>
              <a:buNone/>
            </a:pPr>
            <a:r>
              <a:rPr lang="en-GB" altLang="en-US" sz="1800" i="0"/>
              <a:t>(but some are more </a:t>
            </a:r>
          </a:p>
          <a:p>
            <a:pPr>
              <a:spcBef>
                <a:spcPct val="0"/>
              </a:spcBef>
              <a:buFontTx/>
              <a:buNone/>
            </a:pPr>
            <a:r>
              <a:rPr lang="en-GB" altLang="en-US" sz="1800" i="0"/>
              <a:t>wrong than others!) </a:t>
            </a:r>
          </a:p>
          <a:p>
            <a:pPr>
              <a:spcBef>
                <a:spcPct val="0"/>
              </a:spcBef>
            </a:pPr>
            <a:r>
              <a:rPr lang="en-GB" altLang="en-US" sz="1800" i="0"/>
              <a:t> Various solutions to 2, </a:t>
            </a:r>
          </a:p>
          <a:p>
            <a:pPr>
              <a:spcBef>
                <a:spcPct val="0"/>
              </a:spcBef>
              <a:buFontTx/>
              <a:buNone/>
            </a:pPr>
            <a:r>
              <a:rPr lang="en-GB" altLang="en-US" sz="1800" i="0"/>
              <a:t>eg ML estimation, eg </a:t>
            </a:r>
          </a:p>
          <a:p>
            <a:pPr>
              <a:spcBef>
                <a:spcPct val="0"/>
              </a:spcBef>
              <a:buFontTx/>
              <a:buNone/>
            </a:pPr>
            <a:r>
              <a:rPr lang="en-GB" altLang="en-US" sz="1800" i="0"/>
              <a:t>Bayesian posterior </a:t>
            </a:r>
          </a:p>
          <a:p>
            <a:pPr>
              <a:spcBef>
                <a:spcPct val="0"/>
              </a:spcBef>
              <a:buFontTx/>
              <a:buNone/>
            </a:pPr>
            <a:r>
              <a:rPr lang="en-GB" altLang="en-US" sz="1800" i="0"/>
              <a:t>distribution</a:t>
            </a:r>
          </a:p>
          <a:p>
            <a:pPr>
              <a:spcBef>
                <a:spcPct val="0"/>
              </a:spcBef>
            </a:pPr>
            <a:r>
              <a:rPr lang="en-GB" altLang="en-US" sz="1800" i="0"/>
              <a:t> ditto for 3, eg </a:t>
            </a:r>
          </a:p>
          <a:p>
            <a:pPr>
              <a:spcBef>
                <a:spcPct val="0"/>
              </a:spcBef>
              <a:buFontTx/>
              <a:buNone/>
            </a:pPr>
            <a:r>
              <a:rPr lang="en-GB" altLang="en-US" sz="1800" i="0"/>
              <a:t>substitution of  ML ests., </a:t>
            </a:r>
          </a:p>
          <a:p>
            <a:pPr>
              <a:spcBef>
                <a:spcPct val="0"/>
              </a:spcBef>
              <a:buFontTx/>
              <a:buNone/>
            </a:pPr>
            <a:r>
              <a:rPr lang="en-GB" altLang="en-US" sz="1800" i="0"/>
              <a:t>eg Bayesian predictive </a:t>
            </a:r>
          </a:p>
          <a:p>
            <a:pPr>
              <a:spcBef>
                <a:spcPct val="0"/>
              </a:spcBef>
              <a:buFontTx/>
              <a:buNone/>
            </a:pPr>
            <a:r>
              <a:rPr lang="en-GB" altLang="en-US" sz="1800" i="0"/>
              <a:t>Distributions.</a:t>
            </a:r>
            <a:endParaRPr lang="en-US" altLang="en-US" sz="1800" i="0"/>
          </a:p>
        </p:txBody>
      </p:sp>
    </p:spTree>
  </p:cSld>
  <p:clrMapOvr>
    <a:masterClrMapping/>
  </p:clrMapOvr>
  <p:transition>
    <p:fade thruBlk="1"/>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8E7C72A1-0152-42C8-9D36-C38A3EEC5DFE}"/>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Jelinski-Moranda [JM] model    </a:t>
            </a:r>
            <a:endParaRPr lang="en-US" altLang="en-US" b="1">
              <a:latin typeface="Times New Roman" panose="02020603050405020304" pitchFamily="18" charset="0"/>
            </a:endParaRPr>
          </a:p>
        </p:txBody>
      </p:sp>
      <p:sp>
        <p:nvSpPr>
          <p:cNvPr id="174083" name="Rectangle 3">
            <a:extLst>
              <a:ext uri="{FF2B5EF4-FFF2-40B4-BE49-F238E27FC236}">
                <a16:creationId xmlns:a16="http://schemas.microsoft.com/office/drawing/2014/main" id="{C7AA1218-89E0-4902-AA0C-D942ADC292AB}"/>
              </a:ext>
            </a:extLst>
          </p:cNvPr>
          <p:cNvSpPr>
            <a:spLocks noGrp="1" noChangeArrowheads="1"/>
          </p:cNvSpPr>
          <p:nvPr>
            <p:ph type="body" idx="1"/>
          </p:nvPr>
        </p:nvSpPr>
        <p:spPr>
          <a:xfrm>
            <a:off x="647700" y="1233488"/>
            <a:ext cx="5003800" cy="5624512"/>
          </a:xfrm>
        </p:spPr>
        <p:txBody>
          <a:bodyPr/>
          <a:lstStyle/>
          <a:p>
            <a:pPr eaLnBrk="1" hangingPunct="1">
              <a:lnSpc>
                <a:spcPct val="80000"/>
              </a:lnSpc>
              <a:spcBef>
                <a:spcPct val="0"/>
              </a:spcBef>
              <a:buFontTx/>
              <a:buNone/>
            </a:pPr>
            <a:r>
              <a:rPr lang="en-GB" altLang="en-US" sz="2400" i="0">
                <a:latin typeface="Times New Roman" panose="02020603050405020304" pitchFamily="18" charset="0"/>
              </a:rPr>
              <a:t>This assumes:</a:t>
            </a:r>
          </a:p>
          <a:p>
            <a:pPr eaLnBrk="1" hangingPunct="1">
              <a:lnSpc>
                <a:spcPct val="80000"/>
              </a:lnSpc>
              <a:spcBef>
                <a:spcPct val="0"/>
              </a:spcBef>
              <a:buFont typeface="Wingdings" panose="05000000000000000000" pitchFamily="2" charset="2"/>
              <a:buChar char="§"/>
            </a:pPr>
            <a:r>
              <a:rPr lang="en-GB" altLang="en-US" sz="2400" i="0">
                <a:latin typeface="Times New Roman" panose="02020603050405020304" pitchFamily="18" charset="0"/>
              </a:rPr>
              <a:t>t</a:t>
            </a:r>
            <a:r>
              <a:rPr lang="en-GB" altLang="en-US" sz="2400" i="0" baseline="-25000">
                <a:latin typeface="Times New Roman" panose="02020603050405020304" pitchFamily="18" charset="0"/>
              </a:rPr>
              <a:t>1</a:t>
            </a:r>
            <a:r>
              <a:rPr lang="en-GB" altLang="en-US" sz="2400" i="0">
                <a:latin typeface="Times New Roman" panose="02020603050405020304" pitchFamily="18" charset="0"/>
              </a:rPr>
              <a:t>, t</a:t>
            </a:r>
            <a:r>
              <a:rPr lang="en-GB" altLang="en-US" sz="2400" i="0" baseline="-25000">
                <a:latin typeface="Times New Roman" panose="02020603050405020304" pitchFamily="18" charset="0"/>
              </a:rPr>
              <a:t>2</a:t>
            </a:r>
            <a:r>
              <a:rPr lang="en-GB" altLang="en-US" sz="2400" i="0">
                <a:latin typeface="Times New Roman" panose="02020603050405020304" pitchFamily="18" charset="0"/>
              </a:rPr>
              <a:t>, t</a:t>
            </a:r>
            <a:r>
              <a:rPr lang="en-GB" altLang="en-US" sz="2400" i="0" baseline="-25000">
                <a:latin typeface="Times New Roman" panose="02020603050405020304" pitchFamily="18" charset="0"/>
              </a:rPr>
              <a:t>3</a:t>
            </a:r>
            <a:r>
              <a:rPr lang="en-GB" altLang="en-US" sz="2400" i="0">
                <a:latin typeface="Times New Roman" panose="02020603050405020304" pitchFamily="18" charset="0"/>
              </a:rPr>
              <a:t> ,…  are independent random variables</a:t>
            </a:r>
          </a:p>
          <a:p>
            <a:pPr eaLnBrk="1" hangingPunct="1">
              <a:lnSpc>
                <a:spcPct val="80000"/>
              </a:lnSpc>
              <a:spcBef>
                <a:spcPct val="0"/>
              </a:spcBef>
              <a:buFont typeface="Wingdings" panose="05000000000000000000" pitchFamily="2" charset="2"/>
              <a:buChar char="§"/>
            </a:pPr>
            <a:r>
              <a:rPr lang="en-GB" altLang="en-US" sz="2400" i="0">
                <a:latin typeface="Times New Roman" panose="02020603050405020304" pitchFamily="18" charset="0"/>
              </a:rPr>
              <a:t>Type 1 uncertainty: t</a:t>
            </a:r>
            <a:r>
              <a:rPr lang="en-GB" altLang="en-US" sz="2400" i="0" baseline="-25000">
                <a:latin typeface="Times New Roman" panose="02020603050405020304" pitchFamily="18" charset="0"/>
              </a:rPr>
              <a:t>i</a:t>
            </a:r>
            <a:r>
              <a:rPr lang="en-GB" altLang="en-US" sz="2400" i="0">
                <a:latin typeface="Times New Roman" panose="02020603050405020304" pitchFamily="18" charset="0"/>
              </a:rPr>
              <a:t> is exponentially distributed, parameter </a:t>
            </a:r>
            <a:r>
              <a:rPr lang="en-GB" altLang="en-US" sz="2400" i="0">
                <a:latin typeface="Times New Roman" panose="02020603050405020304" pitchFamily="18" charset="0"/>
                <a:sym typeface="Symbol" panose="05050102010706020507" pitchFamily="18" charset="2"/>
              </a:rPr>
              <a:t></a:t>
            </a:r>
            <a:r>
              <a:rPr lang="en-GB" altLang="en-US" sz="2400" i="0" baseline="-25000">
                <a:latin typeface="Times New Roman" panose="02020603050405020304" pitchFamily="18" charset="0"/>
                <a:sym typeface="Symbol" panose="05050102010706020507" pitchFamily="18" charset="2"/>
              </a:rPr>
              <a:t>i</a:t>
            </a:r>
          </a:p>
          <a:p>
            <a:pPr eaLnBrk="1" hangingPunct="1">
              <a:lnSpc>
                <a:spcPct val="80000"/>
              </a:lnSpc>
              <a:spcBef>
                <a:spcPct val="0"/>
              </a:spcBef>
              <a:buFont typeface="Wingdings" panose="05000000000000000000" pitchFamily="2" charset="2"/>
              <a:buChar char="§"/>
            </a:pPr>
            <a:r>
              <a:rPr lang="en-GB" altLang="en-US" sz="2400" i="0">
                <a:latin typeface="Times New Roman" panose="02020603050405020304" pitchFamily="18" charset="0"/>
                <a:sym typeface="Symbol" panose="05050102010706020507" pitchFamily="18" charset="2"/>
              </a:rPr>
              <a:t>Type 2 uncertainty: </a:t>
            </a:r>
            <a:r>
              <a:rPr lang="en-GB" altLang="en-US" sz="2400" i="0" baseline="-25000">
                <a:latin typeface="Times New Roman" panose="02020603050405020304" pitchFamily="18" charset="0"/>
                <a:sym typeface="Symbol" panose="05050102010706020507" pitchFamily="18" charset="2"/>
              </a:rPr>
              <a:t>i</a:t>
            </a:r>
            <a:r>
              <a:rPr lang="en-GB" altLang="en-US" sz="2400" i="0">
                <a:latin typeface="Times New Roman" panose="02020603050405020304" pitchFamily="18" charset="0"/>
                <a:sym typeface="Symbol" panose="05050102010706020507" pitchFamily="18" charset="2"/>
              </a:rPr>
              <a:t>=(N-i+1), where N is the initial number of faults (finite) and  is contribution to overall failure rate of each fault. </a:t>
            </a:r>
          </a:p>
          <a:p>
            <a:pPr eaLnBrk="1" hangingPunct="1">
              <a:lnSpc>
                <a:spcPct val="80000"/>
              </a:lnSpc>
              <a:spcBef>
                <a:spcPct val="0"/>
              </a:spcBef>
              <a:buFont typeface="Wingdings" panose="05000000000000000000" pitchFamily="2" charset="2"/>
              <a:buChar char="§"/>
            </a:pPr>
            <a:r>
              <a:rPr lang="en-US" altLang="en-US" sz="2400" i="0">
                <a:latin typeface="Times New Roman" panose="02020603050405020304" pitchFamily="18" charset="0"/>
                <a:sym typeface="Symbol" panose="05050102010706020507" pitchFamily="18" charset="2"/>
              </a:rPr>
              <a:t>No fault introduction while correcting detected faults: each activated fault is corrected before new executions</a:t>
            </a:r>
            <a:endParaRPr lang="en-GB" altLang="en-US" sz="2400" i="0">
              <a:latin typeface="Times New Roman" panose="02020603050405020304" pitchFamily="18" charset="0"/>
              <a:sym typeface="Symbol" panose="05050102010706020507" pitchFamily="18" charset="2"/>
            </a:endParaRPr>
          </a:p>
          <a:p>
            <a:pPr eaLnBrk="1" hangingPunct="1">
              <a:lnSpc>
                <a:spcPct val="80000"/>
              </a:lnSpc>
              <a:spcBef>
                <a:spcPct val="0"/>
              </a:spcBef>
              <a:buFont typeface="Wingdings" panose="05000000000000000000" pitchFamily="2" charset="2"/>
              <a:buChar char="§"/>
            </a:pPr>
            <a:r>
              <a:rPr lang="en-GB" altLang="en-US" sz="2400" i="0">
                <a:latin typeface="Times New Roman" panose="02020603050405020304" pitchFamily="18" charset="0"/>
                <a:sym typeface="Symbol" panose="05050102010706020507" pitchFamily="18" charset="2"/>
              </a:rPr>
              <a:t>Inference by ML, prediction via ‘plug-in’ rule. </a:t>
            </a:r>
          </a:p>
          <a:p>
            <a:pPr eaLnBrk="1" hangingPunct="1">
              <a:lnSpc>
                <a:spcPct val="80000"/>
              </a:lnSpc>
              <a:spcBef>
                <a:spcPct val="0"/>
              </a:spcBef>
              <a:buFont typeface="Wingdings" panose="05000000000000000000" pitchFamily="2" charset="2"/>
              <a:buChar char="§"/>
            </a:pPr>
            <a:r>
              <a:rPr lang="en-GB" altLang="en-US" sz="2400" i="0">
                <a:latin typeface="Times New Roman" panose="02020603050405020304" pitchFamily="18" charset="0"/>
                <a:sym typeface="Symbol" panose="05050102010706020507" pitchFamily="18" charset="2"/>
              </a:rPr>
              <a:t>R(t</a:t>
            </a:r>
            <a:r>
              <a:rPr lang="en-GB" altLang="en-US" sz="2400" i="0" baseline="-25000">
                <a:latin typeface="Times New Roman" panose="02020603050405020304" pitchFamily="18" charset="0"/>
                <a:sym typeface="Symbol" panose="05050102010706020507" pitchFamily="18" charset="2"/>
              </a:rPr>
              <a:t>i</a:t>
            </a:r>
            <a:r>
              <a:rPr lang="en-GB" altLang="en-US" sz="2400" i="0">
                <a:latin typeface="Times New Roman" panose="02020603050405020304" pitchFamily="18" charset="0"/>
                <a:sym typeface="Symbol" panose="05050102010706020507" pitchFamily="18" charset="2"/>
              </a:rPr>
              <a:t>)=exp(-</a:t>
            </a:r>
            <a:r>
              <a:rPr lang="en-GB" altLang="en-US" sz="2400" i="0" baseline="-25000">
                <a:latin typeface="Times New Roman" panose="02020603050405020304" pitchFamily="18" charset="0"/>
                <a:sym typeface="Symbol" panose="05050102010706020507" pitchFamily="18" charset="2"/>
              </a:rPr>
              <a:t>i</a:t>
            </a:r>
            <a:r>
              <a:rPr lang="en-GB" altLang="en-US" sz="2400" i="0">
                <a:latin typeface="Times New Roman" panose="02020603050405020304" pitchFamily="18" charset="0"/>
                <a:sym typeface="Symbol" panose="05050102010706020507" pitchFamily="18" charset="2"/>
              </a:rPr>
              <a:t>t</a:t>
            </a:r>
            <a:r>
              <a:rPr lang="en-GB" altLang="en-US" sz="2400" i="0" baseline="-25000">
                <a:latin typeface="Times New Roman" panose="02020603050405020304" pitchFamily="18" charset="0"/>
                <a:sym typeface="Symbol" panose="05050102010706020507" pitchFamily="18" charset="2"/>
              </a:rPr>
              <a:t>i</a:t>
            </a:r>
            <a:r>
              <a:rPr lang="en-GB" altLang="en-US" sz="2400" i="0">
                <a:latin typeface="Times New Roman" panose="02020603050405020304" pitchFamily="18" charset="0"/>
                <a:sym typeface="Symbol" panose="05050102010706020507" pitchFamily="18" charset="2"/>
              </a:rPr>
              <a:t>) is the reliability function</a:t>
            </a:r>
          </a:p>
        </p:txBody>
      </p:sp>
      <p:pic>
        <p:nvPicPr>
          <p:cNvPr id="174084" name="Picture 4">
            <a:extLst>
              <a:ext uri="{FF2B5EF4-FFF2-40B4-BE49-F238E27FC236}">
                <a16:creationId xmlns:a16="http://schemas.microsoft.com/office/drawing/2014/main" id="{4D133B20-ED3B-45C0-8164-683CCEEEE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5">
            <a:extLst>
              <a:ext uri="{FF2B5EF4-FFF2-40B4-BE49-F238E27FC236}">
                <a16:creationId xmlns:a16="http://schemas.microsoft.com/office/drawing/2014/main" id="{50554961-074E-4DA0-8AA4-16079F9EC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9810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Rectangle 9">
            <a:extLst>
              <a:ext uri="{FF2B5EF4-FFF2-40B4-BE49-F238E27FC236}">
                <a16:creationId xmlns:a16="http://schemas.microsoft.com/office/drawing/2014/main" id="{9E89980C-C901-4E92-9CFC-5151131BCC7D}"/>
              </a:ext>
            </a:extLst>
          </p:cNvPr>
          <p:cNvSpPr>
            <a:spLocks noChangeArrowheads="1"/>
          </p:cNvSpPr>
          <p:nvPr/>
        </p:nvSpPr>
        <p:spPr bwMode="auto">
          <a:xfrm>
            <a:off x="0" y="1995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174087" name="Object 8">
            <a:extLst>
              <a:ext uri="{FF2B5EF4-FFF2-40B4-BE49-F238E27FC236}">
                <a16:creationId xmlns:a16="http://schemas.microsoft.com/office/drawing/2014/main" id="{6B179134-7468-436F-8B1B-C377655665EE}"/>
              </a:ext>
            </a:extLst>
          </p:cNvPr>
          <p:cNvGraphicFramePr>
            <a:graphicFrameLocks noChangeAspect="1"/>
          </p:cNvGraphicFramePr>
          <p:nvPr/>
        </p:nvGraphicFramePr>
        <p:xfrm>
          <a:off x="5648325" y="2241550"/>
          <a:ext cx="3495675" cy="2867025"/>
        </p:xfrm>
        <a:graphic>
          <a:graphicData uri="http://schemas.openxmlformats.org/presentationml/2006/ole">
            <mc:AlternateContent xmlns:mc="http://schemas.openxmlformats.org/markup-compatibility/2006">
              <mc:Choice xmlns:v="urn:schemas-microsoft-com:vml" Requires="v">
                <p:oleObj spid="_x0000_s174094" name="Bitmap Image" r:id="rId5" imgW="3990476" imgH="3277057" progId="Paint.Picture">
                  <p:embed/>
                </p:oleObj>
              </mc:Choice>
              <mc:Fallback>
                <p:oleObj name="Bitmap Image" r:id="rId5" imgW="3990476" imgH="3277057" progId="Paint.Picture">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2241550"/>
                        <a:ext cx="34956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a:extLst>
              <a:ext uri="{FF2B5EF4-FFF2-40B4-BE49-F238E27FC236}">
                <a16:creationId xmlns:a16="http://schemas.microsoft.com/office/drawing/2014/main" id="{02C7AD3B-2463-4C77-91BC-33BD47F4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2">
            <a:extLst>
              <a:ext uri="{FF2B5EF4-FFF2-40B4-BE49-F238E27FC236}">
                <a16:creationId xmlns:a16="http://schemas.microsoft.com/office/drawing/2014/main" id="{857DDD66-D354-4CCC-8CA1-310606E7F55F}"/>
              </a:ext>
            </a:extLst>
          </p:cNvPr>
          <p:cNvSpPr>
            <a:spLocks noChangeArrowheads="1"/>
          </p:cNvSpPr>
          <p:nvPr/>
        </p:nvSpPr>
        <p:spPr bwMode="auto">
          <a:xfrm>
            <a:off x="719138" y="225425"/>
            <a:ext cx="84248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4000" i="0">
                <a:solidFill>
                  <a:schemeClr val="tx2"/>
                </a:solidFill>
                <a:latin typeface="Times New Roman" panose="02020603050405020304" pitchFamily="18" charset="0"/>
              </a:rPr>
              <a:t>Jelinski-Moranda [JM] model (Cont’)   </a:t>
            </a:r>
            <a:endParaRPr lang="en-US" altLang="en-US" sz="4000" i="0">
              <a:solidFill>
                <a:schemeClr val="tx2"/>
              </a:solidFill>
              <a:latin typeface="Times New Roman" panose="02020603050405020304" pitchFamily="18" charset="0"/>
            </a:endParaRPr>
          </a:p>
        </p:txBody>
      </p:sp>
      <p:pic>
        <p:nvPicPr>
          <p:cNvPr id="175108" name="Picture 5">
            <a:extLst>
              <a:ext uri="{FF2B5EF4-FFF2-40B4-BE49-F238E27FC236}">
                <a16:creationId xmlns:a16="http://schemas.microsoft.com/office/drawing/2014/main" id="{C72E484A-46C1-44CD-A293-3F38D70E8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63050"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10">
            <a:extLst>
              <a:ext uri="{FF2B5EF4-FFF2-40B4-BE49-F238E27FC236}">
                <a16:creationId xmlns:a16="http://schemas.microsoft.com/office/drawing/2014/main" id="{DBBDED82-2809-41AE-98F1-30E8D9E1D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149350"/>
            <a:ext cx="746125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a:extLst>
              <a:ext uri="{FF2B5EF4-FFF2-40B4-BE49-F238E27FC236}">
                <a16:creationId xmlns:a16="http://schemas.microsoft.com/office/drawing/2014/main" id="{F8186C96-2B0C-415B-9DEC-943F242DA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2">
            <a:extLst>
              <a:ext uri="{FF2B5EF4-FFF2-40B4-BE49-F238E27FC236}">
                <a16:creationId xmlns:a16="http://schemas.microsoft.com/office/drawing/2014/main" id="{40237C24-D4E3-4388-9702-A0373D5B9842}"/>
              </a:ext>
            </a:extLst>
          </p:cNvPr>
          <p:cNvSpPr>
            <a:spLocks noChangeArrowheads="1"/>
          </p:cNvSpPr>
          <p:nvPr/>
        </p:nvSpPr>
        <p:spPr bwMode="auto">
          <a:xfrm>
            <a:off x="762000" y="225425"/>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4000" i="0">
                <a:solidFill>
                  <a:schemeClr val="tx2"/>
                </a:solidFill>
                <a:latin typeface="Times New Roman" panose="02020603050405020304" pitchFamily="18" charset="0"/>
              </a:rPr>
              <a:t>Jelinski-Moranda [JM] model (Cont1’)  </a:t>
            </a:r>
            <a:endParaRPr lang="en-US" altLang="en-US" sz="4000" i="0">
              <a:solidFill>
                <a:schemeClr val="tx2"/>
              </a:solidFill>
              <a:latin typeface="Times New Roman" panose="02020603050405020304" pitchFamily="18" charset="0"/>
            </a:endParaRPr>
          </a:p>
        </p:txBody>
      </p:sp>
      <p:pic>
        <p:nvPicPr>
          <p:cNvPr id="176132" name="Picture 5">
            <a:extLst>
              <a:ext uri="{FF2B5EF4-FFF2-40B4-BE49-F238E27FC236}">
                <a16:creationId xmlns:a16="http://schemas.microsoft.com/office/drawing/2014/main" id="{8BC37C75-4750-4911-9BCB-7733235E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684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a:extLst>
              <a:ext uri="{FF2B5EF4-FFF2-40B4-BE49-F238E27FC236}">
                <a16:creationId xmlns:a16="http://schemas.microsoft.com/office/drawing/2014/main" id="{7AE2A2AB-B7B6-452B-AD71-07955B863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520825"/>
            <a:ext cx="7740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4">
            <a:extLst>
              <a:ext uri="{FF2B5EF4-FFF2-40B4-BE49-F238E27FC236}">
                <a16:creationId xmlns:a16="http://schemas.microsoft.com/office/drawing/2014/main" id="{294219D5-FA77-42C4-B0E5-E47B057D1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2">
            <a:extLst>
              <a:ext uri="{FF2B5EF4-FFF2-40B4-BE49-F238E27FC236}">
                <a16:creationId xmlns:a16="http://schemas.microsoft.com/office/drawing/2014/main" id="{BBC43B5D-62A9-4483-8BB1-5D441ABB46A9}"/>
              </a:ext>
            </a:extLst>
          </p:cNvPr>
          <p:cNvSpPr>
            <a:spLocks noChangeArrowheads="1"/>
          </p:cNvSpPr>
          <p:nvPr/>
        </p:nvSpPr>
        <p:spPr bwMode="auto">
          <a:xfrm>
            <a:off x="755650" y="225425"/>
            <a:ext cx="83883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4000" i="0">
                <a:solidFill>
                  <a:schemeClr val="tx2"/>
                </a:solidFill>
                <a:latin typeface="Times New Roman" panose="02020603050405020304" pitchFamily="18" charset="0"/>
              </a:rPr>
              <a:t>Jelinski-Moranda [JM] model (Cont2’)  </a:t>
            </a:r>
            <a:endParaRPr lang="en-US" altLang="en-US" sz="4000" i="0">
              <a:solidFill>
                <a:schemeClr val="tx2"/>
              </a:solidFill>
              <a:latin typeface="Times New Roman" panose="02020603050405020304" pitchFamily="18" charset="0"/>
            </a:endParaRPr>
          </a:p>
        </p:txBody>
      </p:sp>
      <p:pic>
        <p:nvPicPr>
          <p:cNvPr id="177156" name="Picture 5">
            <a:extLst>
              <a:ext uri="{FF2B5EF4-FFF2-40B4-BE49-F238E27FC236}">
                <a16:creationId xmlns:a16="http://schemas.microsoft.com/office/drawing/2014/main" id="{940974C3-2932-4578-8791-4625AB3AA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938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a:extLst>
              <a:ext uri="{FF2B5EF4-FFF2-40B4-BE49-F238E27FC236}">
                <a16:creationId xmlns:a16="http://schemas.microsoft.com/office/drawing/2014/main" id="{05FDE598-84C6-4E2F-8E1A-C7020AF4F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665288"/>
            <a:ext cx="784860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69E3546-D117-4DF8-85C2-0EBE3ACAD28D}"/>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Hardware/Software maintenance</a:t>
            </a:r>
            <a:endParaRPr lang="en-US" altLang="en-US" b="1">
              <a:latin typeface="Times New Roman" panose="02020603050405020304" pitchFamily="18" charset="0"/>
            </a:endParaRPr>
          </a:p>
        </p:txBody>
      </p:sp>
      <p:pic>
        <p:nvPicPr>
          <p:cNvPr id="15363" name="Picture 4">
            <a:extLst>
              <a:ext uri="{FF2B5EF4-FFF2-40B4-BE49-F238E27FC236}">
                <a16:creationId xmlns:a16="http://schemas.microsoft.com/office/drawing/2014/main" id="{F3067061-7D96-48B4-89E2-2A95D9A0E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FD9A7B49-AA11-4900-9DD7-B6B9F93D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a:extLst>
              <a:ext uri="{FF2B5EF4-FFF2-40B4-BE49-F238E27FC236}">
                <a16:creationId xmlns:a16="http://schemas.microsoft.com/office/drawing/2014/main" id="{FCE4F16F-725F-413A-830D-AB1E02864FCA}"/>
              </a:ext>
            </a:extLst>
          </p:cNvPr>
          <p:cNvSpPr>
            <a:spLocks noChangeArrowheads="1"/>
          </p:cNvSpPr>
          <p:nvPr/>
        </p:nvSpPr>
        <p:spPr bwMode="auto">
          <a:xfrm>
            <a:off x="792163" y="1376363"/>
            <a:ext cx="835183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2800" i="0">
                <a:latin typeface="Times New Roman" panose="02020603050405020304" pitchFamily="18" charset="0"/>
              </a:rPr>
              <a:t>Hardware maintenance</a:t>
            </a:r>
          </a:p>
          <a:p>
            <a:pPr>
              <a:spcBef>
                <a:spcPct val="0"/>
              </a:spcBef>
              <a:buFontTx/>
              <a:buNone/>
            </a:pPr>
            <a:r>
              <a:rPr lang="en-GB" altLang="en-US" sz="2800" b="0" i="0">
                <a:latin typeface="Times New Roman" panose="02020603050405020304" pitchFamily="18" charset="0"/>
              </a:rPr>
              <a:t>   - System “down” until repaired</a:t>
            </a:r>
          </a:p>
          <a:p>
            <a:pPr>
              <a:spcBef>
                <a:spcPct val="0"/>
              </a:spcBef>
              <a:buFontTx/>
              <a:buNone/>
            </a:pPr>
            <a:r>
              <a:rPr lang="en-GB" altLang="en-US" sz="2800" b="0" i="0">
                <a:latin typeface="Times New Roman" panose="02020603050405020304" pitchFamily="18" charset="0"/>
              </a:rPr>
              <a:t>   - Corrective maintenance restores system to “good as old”</a:t>
            </a:r>
          </a:p>
          <a:p>
            <a:pPr>
              <a:spcBef>
                <a:spcPct val="0"/>
              </a:spcBef>
              <a:buFontTx/>
              <a:buNone/>
            </a:pPr>
            <a:r>
              <a:rPr lang="en-GB" altLang="en-US" sz="2800" b="0" i="0">
                <a:latin typeface="Times New Roman" panose="02020603050405020304" pitchFamily="18" charset="0"/>
              </a:rPr>
              <a:t>   - Design change difficult</a:t>
            </a:r>
          </a:p>
          <a:p>
            <a:pPr>
              <a:spcBef>
                <a:spcPct val="0"/>
              </a:spcBef>
              <a:buFontTx/>
              <a:buNone/>
            </a:pPr>
            <a:r>
              <a:rPr lang="en-GB" altLang="en-US" sz="2800" b="0" i="0">
                <a:latin typeface="Times New Roman" panose="02020603050405020304" pitchFamily="18" charset="0"/>
              </a:rPr>
              <a:t>   - Requires movement of men and material</a:t>
            </a:r>
          </a:p>
          <a:p>
            <a:pPr>
              <a:spcBef>
                <a:spcPct val="0"/>
              </a:spcBef>
              <a:buFontTx/>
              <a:buNone/>
            </a:pPr>
            <a:endParaRPr lang="en-GB" altLang="en-US" sz="2800" b="0" i="0">
              <a:latin typeface="Times New Roman" panose="02020603050405020304" pitchFamily="18" charset="0"/>
            </a:endParaRPr>
          </a:p>
          <a:p>
            <a:pPr>
              <a:spcBef>
                <a:spcPct val="0"/>
              </a:spcBef>
              <a:buFontTx/>
              <a:buNone/>
            </a:pPr>
            <a:r>
              <a:rPr lang="en-GB" altLang="en-US" sz="2800" i="0">
                <a:latin typeface="Times New Roman" panose="02020603050405020304" pitchFamily="18" charset="0"/>
              </a:rPr>
              <a:t>Software maintenance</a:t>
            </a:r>
          </a:p>
          <a:p>
            <a:pPr>
              <a:spcBef>
                <a:spcPct val="0"/>
              </a:spcBef>
              <a:buFontTx/>
              <a:buNone/>
            </a:pPr>
            <a:r>
              <a:rPr lang="en-GB" altLang="en-US" sz="2800" b="0" i="0">
                <a:latin typeface="Times New Roman" panose="02020603050405020304" pitchFamily="18" charset="0"/>
              </a:rPr>
              <a:t>   - “Transient” failures</a:t>
            </a:r>
          </a:p>
          <a:p>
            <a:pPr>
              <a:spcBef>
                <a:spcPct val="0"/>
              </a:spcBef>
              <a:buFontTx/>
              <a:buNone/>
            </a:pPr>
            <a:r>
              <a:rPr lang="en-GB" altLang="en-US" sz="2800" b="0" i="0">
                <a:latin typeface="Times New Roman" panose="02020603050405020304" pitchFamily="18" charset="0"/>
              </a:rPr>
              <a:t>   -  Corrective maintenance improves system design</a:t>
            </a:r>
          </a:p>
          <a:p>
            <a:pPr>
              <a:spcBef>
                <a:spcPct val="0"/>
              </a:spcBef>
              <a:buFontTx/>
              <a:buNone/>
            </a:pPr>
            <a:r>
              <a:rPr lang="en-GB" altLang="en-US" sz="2800" b="0" i="0">
                <a:latin typeface="Times New Roman" panose="02020603050405020304" pitchFamily="18" charset="0"/>
              </a:rPr>
              <a:t>   - Design change easy</a:t>
            </a:r>
          </a:p>
          <a:p>
            <a:pPr>
              <a:spcBef>
                <a:spcPct val="0"/>
              </a:spcBef>
              <a:buFontTx/>
              <a:buNone/>
            </a:pPr>
            <a:r>
              <a:rPr lang="en-GB" altLang="en-US" sz="2800" b="0" i="0">
                <a:latin typeface="Times New Roman" panose="02020603050405020304" pitchFamily="18" charset="0"/>
              </a:rPr>
              <a:t>   - Requires movement of information</a:t>
            </a:r>
            <a:endParaRPr lang="en-US" altLang="en-US" sz="2800" b="0" i="0">
              <a:latin typeface="Times New Roman" panose="02020603050405020304" pitchFamily="18" charset="0"/>
            </a:endParaRPr>
          </a:p>
        </p:txBody>
      </p:sp>
    </p:spTree>
  </p:cSld>
  <p:clrMapOvr>
    <a:masterClrMapping/>
  </p:clrMapOvr>
  <p:transition>
    <p:fade thruBlk="1"/>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a:extLst>
              <a:ext uri="{FF2B5EF4-FFF2-40B4-BE49-F238E27FC236}">
                <a16:creationId xmlns:a16="http://schemas.microsoft.com/office/drawing/2014/main" id="{54C90E5E-719C-4BE8-A936-26E7797AA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2">
            <a:extLst>
              <a:ext uri="{FF2B5EF4-FFF2-40B4-BE49-F238E27FC236}">
                <a16:creationId xmlns:a16="http://schemas.microsoft.com/office/drawing/2014/main" id="{7CAA9841-43C3-4175-972B-1E000E2C464A}"/>
              </a:ext>
            </a:extLst>
          </p:cNvPr>
          <p:cNvSpPr>
            <a:spLocks noChangeArrowheads="1"/>
          </p:cNvSpPr>
          <p:nvPr/>
        </p:nvSpPr>
        <p:spPr bwMode="auto">
          <a:xfrm>
            <a:off x="762000" y="0"/>
            <a:ext cx="8382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3600" i="0">
                <a:solidFill>
                  <a:schemeClr val="tx2"/>
                </a:solidFill>
                <a:latin typeface="Times New Roman" panose="02020603050405020304" pitchFamily="18" charset="0"/>
              </a:rPr>
              <a:t>Jelinski-Moranda [JM] model  (Cont3’) </a:t>
            </a:r>
            <a:endParaRPr lang="en-US" altLang="en-US" sz="3600" i="0">
              <a:solidFill>
                <a:schemeClr val="tx2"/>
              </a:solidFill>
              <a:latin typeface="Times New Roman" panose="02020603050405020304" pitchFamily="18" charset="0"/>
            </a:endParaRPr>
          </a:p>
        </p:txBody>
      </p:sp>
      <p:pic>
        <p:nvPicPr>
          <p:cNvPr id="178180" name="Picture 5">
            <a:extLst>
              <a:ext uri="{FF2B5EF4-FFF2-40B4-BE49-F238E27FC236}">
                <a16:creationId xmlns:a16="http://schemas.microsoft.com/office/drawing/2014/main" id="{0A4F183D-0855-442C-9E9E-EDD57CA05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49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a:extLst>
              <a:ext uri="{FF2B5EF4-FFF2-40B4-BE49-F238E27FC236}">
                <a16:creationId xmlns:a16="http://schemas.microsoft.com/office/drawing/2014/main" id="{AD85194A-5D44-49D2-8830-E7AB4F3F1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628775"/>
            <a:ext cx="7019925"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4">
            <a:extLst>
              <a:ext uri="{FF2B5EF4-FFF2-40B4-BE49-F238E27FC236}">
                <a16:creationId xmlns:a16="http://schemas.microsoft.com/office/drawing/2014/main" id="{2B4215B8-00BD-4261-91A7-AAD6D1CCD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2">
            <a:extLst>
              <a:ext uri="{FF2B5EF4-FFF2-40B4-BE49-F238E27FC236}">
                <a16:creationId xmlns:a16="http://schemas.microsoft.com/office/drawing/2014/main" id="{57B6A3DF-B6B5-4DEC-BE01-FA5B9925B37A}"/>
              </a:ext>
            </a:extLst>
          </p:cNvPr>
          <p:cNvSpPr>
            <a:spLocks noChangeArrowheads="1"/>
          </p:cNvSpPr>
          <p:nvPr/>
        </p:nvSpPr>
        <p:spPr bwMode="auto">
          <a:xfrm>
            <a:off x="762000" y="225425"/>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4000" i="0">
                <a:solidFill>
                  <a:schemeClr val="tx2"/>
                </a:solidFill>
                <a:latin typeface="Times New Roman" panose="02020603050405020304" pitchFamily="18" charset="0"/>
              </a:rPr>
              <a:t>Why is JM always optimistic ?     </a:t>
            </a:r>
            <a:endParaRPr lang="en-US" altLang="en-US" sz="4000" i="0">
              <a:solidFill>
                <a:schemeClr val="tx2"/>
              </a:solidFill>
              <a:latin typeface="Times New Roman" panose="02020603050405020304" pitchFamily="18" charset="0"/>
            </a:endParaRPr>
          </a:p>
        </p:txBody>
      </p:sp>
      <p:pic>
        <p:nvPicPr>
          <p:cNvPr id="179204" name="Picture 5">
            <a:extLst>
              <a:ext uri="{FF2B5EF4-FFF2-40B4-BE49-F238E27FC236}">
                <a16:creationId xmlns:a16="http://schemas.microsoft.com/office/drawing/2014/main" id="{27C8E485-130E-4540-8B0C-529B28B60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810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6">
            <a:extLst>
              <a:ext uri="{FF2B5EF4-FFF2-40B4-BE49-F238E27FC236}">
                <a16:creationId xmlns:a16="http://schemas.microsoft.com/office/drawing/2014/main" id="{5BCCDB9E-A064-4190-8E4A-847890760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133600"/>
            <a:ext cx="79565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4">
            <a:extLst>
              <a:ext uri="{FF2B5EF4-FFF2-40B4-BE49-F238E27FC236}">
                <a16:creationId xmlns:a16="http://schemas.microsoft.com/office/drawing/2014/main" id="{F387774B-59EC-4D33-B260-398DE2077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2">
            <a:extLst>
              <a:ext uri="{FF2B5EF4-FFF2-40B4-BE49-F238E27FC236}">
                <a16:creationId xmlns:a16="http://schemas.microsoft.com/office/drawing/2014/main" id="{26C9EA61-652F-4C99-ABF4-7A835A85DAC9}"/>
              </a:ext>
            </a:extLst>
          </p:cNvPr>
          <p:cNvSpPr>
            <a:spLocks noChangeArrowheads="1"/>
          </p:cNvSpPr>
          <p:nvPr/>
        </p:nvSpPr>
        <p:spPr bwMode="auto">
          <a:xfrm>
            <a:off x="762000" y="225425"/>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3600" i="0">
                <a:solidFill>
                  <a:schemeClr val="tx2"/>
                </a:solidFill>
                <a:latin typeface="Times New Roman" panose="02020603050405020304" pitchFamily="18" charset="0"/>
              </a:rPr>
              <a:t>Why is JM always optimistic ?   (Cont’)</a:t>
            </a:r>
            <a:r>
              <a:rPr lang="en-GB" altLang="en-US" sz="4000" i="0">
                <a:solidFill>
                  <a:schemeClr val="tx2"/>
                </a:solidFill>
                <a:latin typeface="Times New Roman" panose="02020603050405020304" pitchFamily="18" charset="0"/>
              </a:rPr>
              <a:t> </a:t>
            </a:r>
            <a:endParaRPr lang="en-US" altLang="en-US" sz="4000" i="0">
              <a:solidFill>
                <a:schemeClr val="tx2"/>
              </a:solidFill>
              <a:latin typeface="Times New Roman" panose="02020603050405020304" pitchFamily="18" charset="0"/>
            </a:endParaRPr>
          </a:p>
        </p:txBody>
      </p:sp>
      <p:pic>
        <p:nvPicPr>
          <p:cNvPr id="180228" name="Picture 5">
            <a:extLst>
              <a:ext uri="{FF2B5EF4-FFF2-40B4-BE49-F238E27FC236}">
                <a16:creationId xmlns:a16="http://schemas.microsoft.com/office/drawing/2014/main" id="{E8D44536-5CB6-4597-BCE9-152195070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019175"/>
            <a:ext cx="710565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0229" name="Picture 5">
            <a:extLst>
              <a:ext uri="{FF2B5EF4-FFF2-40B4-BE49-F238E27FC236}">
                <a16:creationId xmlns:a16="http://schemas.microsoft.com/office/drawing/2014/main" id="{6E8504AB-C2D8-4AB3-913C-34F268157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9810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a:extLst>
              <a:ext uri="{FF2B5EF4-FFF2-40B4-BE49-F238E27FC236}">
                <a16:creationId xmlns:a16="http://schemas.microsoft.com/office/drawing/2014/main" id="{796D78B8-5EF3-4407-8DC7-BDECA1487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a:extLst>
              <a:ext uri="{FF2B5EF4-FFF2-40B4-BE49-F238E27FC236}">
                <a16:creationId xmlns:a16="http://schemas.microsoft.com/office/drawing/2014/main" id="{ACBBD9FE-2098-472D-8BED-200E94486091}"/>
              </a:ext>
            </a:extLst>
          </p:cNvPr>
          <p:cNvSpPr>
            <a:spLocks noChangeArrowheads="1"/>
          </p:cNvSpPr>
          <p:nvPr/>
        </p:nvSpPr>
        <p:spPr bwMode="auto">
          <a:xfrm>
            <a:off x="762000" y="225425"/>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3600" i="0">
                <a:solidFill>
                  <a:schemeClr val="tx2"/>
                </a:solidFill>
                <a:latin typeface="Times New Roman" panose="02020603050405020304" pitchFamily="18" charset="0"/>
              </a:rPr>
              <a:t>Why is JM always optimistic ?     (Cont1’)</a:t>
            </a:r>
            <a:r>
              <a:rPr lang="en-GB" altLang="en-US" sz="4000" i="0">
                <a:solidFill>
                  <a:schemeClr val="tx2"/>
                </a:solidFill>
                <a:latin typeface="Times New Roman" panose="02020603050405020304" pitchFamily="18" charset="0"/>
              </a:rPr>
              <a:t> </a:t>
            </a:r>
            <a:endParaRPr lang="en-US" altLang="en-US" sz="4000" i="0">
              <a:solidFill>
                <a:schemeClr val="tx2"/>
              </a:solidFill>
              <a:latin typeface="Times New Roman" panose="02020603050405020304" pitchFamily="18" charset="0"/>
            </a:endParaRPr>
          </a:p>
        </p:txBody>
      </p:sp>
      <p:pic>
        <p:nvPicPr>
          <p:cNvPr id="181252" name="Picture 5">
            <a:extLst>
              <a:ext uri="{FF2B5EF4-FFF2-40B4-BE49-F238E27FC236}">
                <a16:creationId xmlns:a16="http://schemas.microsoft.com/office/drawing/2014/main" id="{7A002053-EE3A-4BD1-B927-237D14BF2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810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5">
            <a:extLst>
              <a:ext uri="{FF2B5EF4-FFF2-40B4-BE49-F238E27FC236}">
                <a16:creationId xmlns:a16="http://schemas.microsoft.com/office/drawing/2014/main" id="{9C92EBC3-0BD8-4771-BCAC-6E17C29BA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412875"/>
            <a:ext cx="64436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82926FD-6104-4A67-93C2-22A3A9404731}"/>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Criticisms of [JM] model   </a:t>
            </a:r>
            <a:endParaRPr lang="en-US" altLang="en-US" b="1">
              <a:latin typeface="Times New Roman" panose="02020603050405020304" pitchFamily="18" charset="0"/>
            </a:endParaRPr>
          </a:p>
        </p:txBody>
      </p:sp>
      <p:sp>
        <p:nvSpPr>
          <p:cNvPr id="182275" name="Rectangle 3">
            <a:extLst>
              <a:ext uri="{FF2B5EF4-FFF2-40B4-BE49-F238E27FC236}">
                <a16:creationId xmlns:a16="http://schemas.microsoft.com/office/drawing/2014/main" id="{2F642226-2153-473A-A0EA-6FE00BC6EE7E}"/>
              </a:ext>
            </a:extLst>
          </p:cNvPr>
          <p:cNvSpPr>
            <a:spLocks noGrp="1" noChangeArrowheads="1"/>
          </p:cNvSpPr>
          <p:nvPr>
            <p:ph type="body" idx="1"/>
          </p:nvPr>
        </p:nvSpPr>
        <p:spPr>
          <a:xfrm>
            <a:off x="838200" y="1376363"/>
            <a:ext cx="8305800" cy="5029200"/>
          </a:xfrm>
        </p:spPr>
        <p:txBody>
          <a:bodyPr/>
          <a:lstStyle/>
          <a:p>
            <a:pPr eaLnBrk="1" hangingPunct="1">
              <a:lnSpc>
                <a:spcPct val="90000"/>
              </a:lnSpc>
            </a:pPr>
            <a:r>
              <a:rPr lang="en-GB" altLang="en-US" i="0">
                <a:latin typeface="Times New Roman" panose="02020603050405020304" pitchFamily="18" charset="0"/>
              </a:rPr>
              <a:t>Foundational assumptions unrealistic: true fault rates differ by orders of magnitude.</a:t>
            </a:r>
          </a:p>
          <a:p>
            <a:pPr eaLnBrk="1" hangingPunct="1">
              <a:lnSpc>
                <a:spcPct val="90000"/>
              </a:lnSpc>
            </a:pPr>
            <a:r>
              <a:rPr lang="en-GB" altLang="en-US" i="0">
                <a:latin typeface="Times New Roman" panose="02020603050405020304" pitchFamily="18" charset="0"/>
              </a:rPr>
              <a:t>Parameter estimates of N (by ML) have poor properties:</a:t>
            </a:r>
          </a:p>
          <a:p>
            <a:pPr lvl="1" eaLnBrk="1" hangingPunct="1">
              <a:lnSpc>
                <a:spcPct val="90000"/>
              </a:lnSpc>
              <a:buFont typeface="Times New Roman" panose="02020603050405020304" pitchFamily="18" charset="0"/>
              <a:buChar char="-"/>
            </a:pPr>
            <a:r>
              <a:rPr lang="en-GB" altLang="en-US" i="0">
                <a:latin typeface="Times New Roman" panose="02020603050405020304" pitchFamily="18" charset="0"/>
              </a:rPr>
              <a:t>often seriously underestimate N (even N! – factorial!)</a:t>
            </a:r>
          </a:p>
          <a:p>
            <a:pPr lvl="1" eaLnBrk="1" hangingPunct="1">
              <a:lnSpc>
                <a:spcPct val="90000"/>
              </a:lnSpc>
              <a:buFont typeface="Times New Roman" panose="02020603050405020304" pitchFamily="18" charset="0"/>
              <a:buChar char="-"/>
            </a:pPr>
            <a:r>
              <a:rPr lang="en-GB" altLang="en-US" i="0">
                <a:latin typeface="Times New Roman" panose="02020603050405020304" pitchFamily="18" charset="0"/>
              </a:rPr>
              <a:t>sometimes goes to infinite (essentially) when no evidence of reliability growth in the data)</a:t>
            </a:r>
          </a:p>
          <a:p>
            <a:pPr eaLnBrk="1" hangingPunct="1">
              <a:lnSpc>
                <a:spcPct val="90000"/>
              </a:lnSpc>
            </a:pPr>
            <a:r>
              <a:rPr lang="en-GB" altLang="en-US" i="0">
                <a:latin typeface="Times New Roman" panose="02020603050405020304" pitchFamily="18" charset="0"/>
              </a:rPr>
              <a:t>Shall show reliability predictions are poor: usually grossly “optimistic”. </a:t>
            </a:r>
            <a:endParaRPr lang="en-US" altLang="en-US" i="0">
              <a:latin typeface="Times New Roman" panose="02020603050405020304" pitchFamily="18" charset="0"/>
            </a:endParaRPr>
          </a:p>
        </p:txBody>
      </p:sp>
      <p:pic>
        <p:nvPicPr>
          <p:cNvPr id="182276" name="Picture 4">
            <a:extLst>
              <a:ext uri="{FF2B5EF4-FFF2-40B4-BE49-F238E27FC236}">
                <a16:creationId xmlns:a16="http://schemas.microsoft.com/office/drawing/2014/main" id="{8582141E-2C05-4FD4-A2A1-9B3BD9E76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5">
            <a:extLst>
              <a:ext uri="{FF2B5EF4-FFF2-40B4-BE49-F238E27FC236}">
                <a16:creationId xmlns:a16="http://schemas.microsoft.com/office/drawing/2014/main" id="{910E8522-4A08-4AD5-8A8A-CE8A232FC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ACD12D2-7D8A-47E1-8184-B0A68EBF4FCB}"/>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Musa model [M]</a:t>
            </a:r>
            <a:endParaRPr lang="en-US" altLang="en-US" b="1">
              <a:latin typeface="Times New Roman" panose="02020603050405020304" pitchFamily="18" charset="0"/>
            </a:endParaRPr>
          </a:p>
        </p:txBody>
      </p:sp>
      <p:sp>
        <p:nvSpPr>
          <p:cNvPr id="183299" name="Rectangle 3">
            <a:extLst>
              <a:ext uri="{FF2B5EF4-FFF2-40B4-BE49-F238E27FC236}">
                <a16:creationId xmlns:a16="http://schemas.microsoft.com/office/drawing/2014/main" id="{F8B8C8AB-992F-4BA8-B088-B29116E7E109}"/>
              </a:ext>
            </a:extLst>
          </p:cNvPr>
          <p:cNvSpPr>
            <a:spLocks noGrp="1" noChangeArrowheads="1"/>
          </p:cNvSpPr>
          <p:nvPr>
            <p:ph type="body" idx="1"/>
          </p:nvPr>
        </p:nvSpPr>
        <p:spPr>
          <a:xfrm>
            <a:off x="827088" y="1376363"/>
            <a:ext cx="7947025" cy="4932362"/>
          </a:xfrm>
        </p:spPr>
        <p:txBody>
          <a:bodyPr/>
          <a:lstStyle/>
          <a:p>
            <a:pPr eaLnBrk="1" hangingPunct="1">
              <a:lnSpc>
                <a:spcPct val="90000"/>
              </a:lnSpc>
            </a:pPr>
            <a:r>
              <a:rPr lang="en-US" altLang="en-US" sz="2800" i="0">
                <a:latin typeface="Times New Roman" panose="02020603050405020304" pitchFamily="18" charset="0"/>
              </a:rPr>
              <a:t>Assumptions similar to the Jelinski-Moranda model.</a:t>
            </a:r>
          </a:p>
          <a:p>
            <a:pPr eaLnBrk="1" hangingPunct="1">
              <a:lnSpc>
                <a:spcPct val="90000"/>
              </a:lnSpc>
            </a:pPr>
            <a:r>
              <a:rPr lang="en-US" altLang="en-US" sz="2800" i="0">
                <a:latin typeface="Times New Roman" panose="02020603050405020304" pitchFamily="18" charset="0"/>
              </a:rPr>
              <a:t>Parameters definition: M</a:t>
            </a:r>
            <a:r>
              <a:rPr lang="en-US" altLang="en-US" sz="2800" i="0" baseline="-25000">
                <a:latin typeface="Times New Roman" panose="02020603050405020304" pitchFamily="18" charset="0"/>
              </a:rPr>
              <a:t>0</a:t>
            </a:r>
            <a:r>
              <a:rPr lang="en-US" altLang="en-US" sz="2800" i="0">
                <a:latin typeface="Times New Roman" panose="02020603050405020304" pitchFamily="18" charset="0"/>
              </a:rPr>
              <a:t> = number of faults in the software; N</a:t>
            </a:r>
            <a:r>
              <a:rPr lang="en-US" altLang="en-US" sz="2800" i="0" baseline="-25000">
                <a:latin typeface="Times New Roman" panose="02020603050405020304" pitchFamily="18" charset="0"/>
              </a:rPr>
              <a:t>0</a:t>
            </a:r>
            <a:r>
              <a:rPr lang="en-US" altLang="en-US" sz="2800" i="0">
                <a:latin typeface="Times New Roman" panose="02020603050405020304" pitchFamily="18" charset="0"/>
              </a:rPr>
              <a:t> = number of failures; B = fault reduction factor:  number of faults / number of failures; C = compression factor (execution time in operation / in test); </a:t>
            </a:r>
            <a:r>
              <a:rPr lang="en-US" altLang="en-US" sz="2800" i="0">
                <a:latin typeface="Times New Roman" panose="02020603050405020304" pitchFamily="18" charset="0"/>
                <a:sym typeface="Symbol" panose="05050102010706020507" pitchFamily="18" charset="2"/>
              </a:rPr>
              <a:t></a:t>
            </a:r>
            <a:r>
              <a:rPr lang="en-US" altLang="en-US" sz="2800" i="0">
                <a:latin typeface="Times New Roman" panose="02020603050405020304" pitchFamily="18" charset="0"/>
              </a:rPr>
              <a:t> = fault manifestation rate.</a:t>
            </a:r>
          </a:p>
          <a:p>
            <a:pPr eaLnBrk="1" hangingPunct="1">
              <a:lnSpc>
                <a:spcPct val="90000"/>
              </a:lnSpc>
            </a:pPr>
            <a:r>
              <a:rPr lang="en-US" altLang="en-US" sz="2800" i="0">
                <a:latin typeface="Times New Roman" panose="02020603050405020304" pitchFamily="18" charset="0"/>
                <a:sym typeface="Symbol" panose="05050102010706020507" pitchFamily="18" charset="2"/>
              </a:rPr>
              <a:t>(i) = B C  (N</a:t>
            </a:r>
            <a:r>
              <a:rPr lang="en-US" altLang="en-US" sz="2800" i="0" baseline="-25000">
                <a:latin typeface="Times New Roman" panose="02020603050405020304" pitchFamily="18" charset="0"/>
                <a:sym typeface="Symbol" panose="05050102010706020507" pitchFamily="18" charset="2"/>
              </a:rPr>
              <a:t>0</a:t>
            </a:r>
            <a:r>
              <a:rPr lang="en-US" altLang="en-US" sz="2800" i="0">
                <a:latin typeface="Times New Roman" panose="02020603050405020304" pitchFamily="18" charset="0"/>
                <a:sym typeface="Symbol" panose="05050102010706020507" pitchFamily="18" charset="2"/>
              </a:rPr>
              <a:t>-i+1)</a:t>
            </a:r>
          </a:p>
          <a:p>
            <a:pPr eaLnBrk="1" hangingPunct="1">
              <a:lnSpc>
                <a:spcPct val="90000"/>
              </a:lnSpc>
            </a:pPr>
            <a:r>
              <a:rPr lang="en-US" altLang="en-US" sz="2800" i="0">
                <a:latin typeface="Times New Roman" panose="02020603050405020304" pitchFamily="18" charset="0"/>
                <a:sym typeface="Symbol" panose="05050102010706020507" pitchFamily="18" charset="2"/>
              </a:rPr>
              <a:t>N(t) = N</a:t>
            </a:r>
            <a:r>
              <a:rPr lang="en-US" altLang="en-US" sz="2800" i="0" baseline="-25000">
                <a:latin typeface="Times New Roman" panose="02020603050405020304" pitchFamily="18" charset="0"/>
                <a:sym typeface="Symbol" panose="05050102010706020507" pitchFamily="18" charset="2"/>
              </a:rPr>
              <a:t>0</a:t>
            </a:r>
            <a:r>
              <a:rPr lang="en-US" altLang="en-US" sz="2800" i="0">
                <a:latin typeface="Times New Roman" panose="02020603050405020304" pitchFamily="18" charset="0"/>
                <a:sym typeface="Symbol" panose="05050102010706020507" pitchFamily="18" charset="2"/>
              </a:rPr>
              <a:t>[1 - exp (-B C  t) ] = number of failures observed at t ( execution time)</a:t>
            </a:r>
          </a:p>
          <a:p>
            <a:pPr eaLnBrk="1" hangingPunct="1">
              <a:lnSpc>
                <a:spcPct val="90000"/>
              </a:lnSpc>
              <a:buFontTx/>
              <a:buNone/>
            </a:pPr>
            <a:r>
              <a:rPr lang="en-GB" altLang="en-US" sz="2800" i="0">
                <a:latin typeface="Times New Roman" panose="02020603050405020304" pitchFamily="18" charset="0"/>
              </a:rPr>
              <a:t> </a:t>
            </a:r>
            <a:endParaRPr lang="en-US" altLang="en-US" sz="2800" i="0">
              <a:latin typeface="Times New Roman" panose="02020603050405020304" pitchFamily="18" charset="0"/>
            </a:endParaRPr>
          </a:p>
        </p:txBody>
      </p:sp>
      <p:pic>
        <p:nvPicPr>
          <p:cNvPr id="183300" name="Picture 4">
            <a:extLst>
              <a:ext uri="{FF2B5EF4-FFF2-40B4-BE49-F238E27FC236}">
                <a16:creationId xmlns:a16="http://schemas.microsoft.com/office/drawing/2014/main" id="{BA81EFC2-8BDC-4D3E-8969-07527C261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5">
            <a:extLst>
              <a:ext uri="{FF2B5EF4-FFF2-40B4-BE49-F238E27FC236}">
                <a16:creationId xmlns:a16="http://schemas.microsoft.com/office/drawing/2014/main" id="{9A2806D1-53DA-404A-B787-D015B978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25B686F-9D13-4FDB-A8C1-FD7E96B46F8B}"/>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Littlewood [L] Model  </a:t>
            </a:r>
            <a:endParaRPr lang="en-US" altLang="en-US" b="1">
              <a:latin typeface="Times New Roman" panose="02020603050405020304" pitchFamily="18" charset="0"/>
            </a:endParaRPr>
          </a:p>
        </p:txBody>
      </p:sp>
      <p:sp>
        <p:nvSpPr>
          <p:cNvPr id="184323" name="Rectangle 3">
            <a:extLst>
              <a:ext uri="{FF2B5EF4-FFF2-40B4-BE49-F238E27FC236}">
                <a16:creationId xmlns:a16="http://schemas.microsoft.com/office/drawing/2014/main" id="{0685F191-9AE2-4621-B395-7FD10ED41DF2}"/>
              </a:ext>
            </a:extLst>
          </p:cNvPr>
          <p:cNvSpPr>
            <a:spLocks noGrp="1" noChangeArrowheads="1"/>
          </p:cNvSpPr>
          <p:nvPr>
            <p:ph type="body" idx="4294967295"/>
          </p:nvPr>
        </p:nvSpPr>
        <p:spPr>
          <a:xfrm>
            <a:off x="838200" y="1371600"/>
            <a:ext cx="8305800" cy="4433888"/>
          </a:xfrm>
        </p:spPr>
        <p:txBody>
          <a:bodyPr/>
          <a:lstStyle/>
          <a:p>
            <a:pPr eaLnBrk="1" hangingPunct="1"/>
            <a:r>
              <a:rPr lang="en-GB" altLang="en-US" sz="2800" i="0">
                <a:latin typeface="Times New Roman" panose="02020603050405020304" pitchFamily="18" charset="0"/>
              </a:rPr>
              <a:t>The main hypotheses are the following:</a:t>
            </a:r>
          </a:p>
          <a:p>
            <a:pPr lvl="1" eaLnBrk="1" hangingPunct="1">
              <a:buFont typeface="Times New Roman" panose="02020603050405020304" pitchFamily="18" charset="0"/>
              <a:buChar char="-"/>
            </a:pPr>
            <a:r>
              <a:rPr lang="en-GB" altLang="en-US" sz="2400" i="0">
                <a:latin typeface="Times New Roman" panose="02020603050405020304" pitchFamily="18" charset="0"/>
              </a:rPr>
              <a:t>At a failure, the fault is removed with certainty</a:t>
            </a:r>
          </a:p>
          <a:p>
            <a:pPr lvl="1" eaLnBrk="1" hangingPunct="1">
              <a:buFont typeface="Times New Roman" panose="02020603050405020304" pitchFamily="18" charset="0"/>
              <a:buChar char="-"/>
            </a:pPr>
            <a:r>
              <a:rPr lang="en-GB" altLang="en-US" sz="2400" i="0">
                <a:latin typeface="Times New Roman" panose="02020603050405020304" pitchFamily="18" charset="0"/>
              </a:rPr>
              <a:t>Faults manifest themselves at times that are independently exponentially distributed</a:t>
            </a:r>
          </a:p>
          <a:p>
            <a:pPr lvl="1" eaLnBrk="1" hangingPunct="1">
              <a:buFont typeface="Times New Roman" panose="02020603050405020304" pitchFamily="18" charset="0"/>
              <a:buChar char="-"/>
            </a:pPr>
            <a:r>
              <a:rPr lang="en-GB" altLang="en-US" sz="2400" i="0">
                <a:latin typeface="Times New Roman" panose="02020603050405020304" pitchFamily="18" charset="0"/>
              </a:rPr>
              <a:t>The rates of these faults come from </a:t>
            </a:r>
            <a:r>
              <a:rPr lang="en-GB" altLang="en-US" sz="2400" i="0">
                <a:latin typeface="Times New Roman" panose="02020603050405020304" pitchFamily="18" charset="0"/>
                <a:sym typeface="Symbol" panose="05050102010706020507" pitchFamily="18" charset="2"/>
              </a:rPr>
              <a:t>(, ) distribution</a:t>
            </a:r>
          </a:p>
          <a:p>
            <a:pPr eaLnBrk="1" hangingPunct="1"/>
            <a:r>
              <a:rPr lang="en-GB" altLang="en-US" sz="2800" i="0">
                <a:latin typeface="Times New Roman" panose="02020603050405020304" pitchFamily="18" charset="0"/>
              </a:rPr>
              <a:t>Notations and relations:</a:t>
            </a:r>
          </a:p>
          <a:p>
            <a:pPr lvl="1" eaLnBrk="1" hangingPunct="1">
              <a:buFont typeface="Times New Roman" panose="02020603050405020304" pitchFamily="18" charset="0"/>
              <a:buChar char="-"/>
            </a:pPr>
            <a:r>
              <a:rPr lang="en-GB" altLang="en-US" sz="2400" i="0">
                <a:latin typeface="Times New Roman" panose="02020603050405020304" pitchFamily="18" charset="0"/>
              </a:rPr>
              <a:t>N is the initial number of faults</a:t>
            </a:r>
          </a:p>
          <a:p>
            <a:pPr lvl="1" eaLnBrk="1" hangingPunct="1">
              <a:buFont typeface="Times New Roman" panose="02020603050405020304" pitchFamily="18" charset="0"/>
              <a:buChar char="-"/>
            </a:pPr>
            <a:r>
              <a:rPr lang="en-GB" altLang="en-US" sz="2400" i="0">
                <a:latin typeface="Times New Roman" panose="02020603050405020304" pitchFamily="18" charset="0"/>
                <a:sym typeface="Symbol" panose="05050102010706020507" pitchFamily="18" charset="2"/>
              </a:rPr>
              <a:t></a:t>
            </a:r>
            <a:r>
              <a:rPr lang="en-GB" altLang="en-US" sz="2400" i="0" baseline="-25000">
                <a:latin typeface="Times New Roman" panose="02020603050405020304" pitchFamily="18" charset="0"/>
                <a:sym typeface="Symbol" panose="05050102010706020507" pitchFamily="18" charset="2"/>
              </a:rPr>
              <a:t>i</a:t>
            </a:r>
            <a:r>
              <a:rPr lang="en-GB" altLang="en-US" sz="2400" i="0">
                <a:latin typeface="Times New Roman" panose="02020603050405020304" pitchFamily="18" charset="0"/>
                <a:sym typeface="Symbol" panose="05050102010706020507" pitchFamily="18" charset="2"/>
              </a:rPr>
              <a:t> represents the (random variable) rate associated with fault i (in arbitrary labelling).</a:t>
            </a:r>
          </a:p>
          <a:p>
            <a:pPr lvl="1" eaLnBrk="1" hangingPunct="1">
              <a:buFont typeface="Times New Roman" panose="02020603050405020304" pitchFamily="18" charset="0"/>
              <a:buChar char="-"/>
            </a:pPr>
            <a:r>
              <a:rPr lang="en-GB" altLang="en-US" sz="2400" i="0">
                <a:latin typeface="Times New Roman" panose="02020603050405020304" pitchFamily="18" charset="0"/>
                <a:sym typeface="Symbol" panose="05050102010706020507" pitchFamily="18" charset="2"/>
              </a:rPr>
              <a:t></a:t>
            </a:r>
            <a:r>
              <a:rPr lang="en-GB" altLang="en-US" sz="2400" i="0" baseline="-25000">
                <a:latin typeface="Times New Roman" panose="02020603050405020304" pitchFamily="18" charset="0"/>
                <a:sym typeface="Symbol" panose="05050102010706020507" pitchFamily="18" charset="2"/>
              </a:rPr>
              <a:t>i </a:t>
            </a:r>
            <a:r>
              <a:rPr lang="en-GB" altLang="en-US" sz="2400" i="0">
                <a:latin typeface="Times New Roman" panose="02020603050405020304" pitchFamily="18" charset="0"/>
                <a:sym typeface="Symbol" panose="05050102010706020507" pitchFamily="18" charset="2"/>
              </a:rPr>
              <a:t>= </a:t>
            </a:r>
            <a:r>
              <a:rPr lang="en-GB" altLang="en-US" sz="2400" i="0" baseline="-25000">
                <a:latin typeface="Times New Roman" panose="02020603050405020304" pitchFamily="18" charset="0"/>
                <a:sym typeface="Symbol" panose="05050102010706020507" pitchFamily="18" charset="2"/>
              </a:rPr>
              <a:t>1</a:t>
            </a:r>
            <a:r>
              <a:rPr lang="en-GB" altLang="en-US" sz="2400" i="0">
                <a:latin typeface="Times New Roman" panose="02020603050405020304" pitchFamily="18" charset="0"/>
                <a:sym typeface="Symbol" panose="05050102010706020507" pitchFamily="18" charset="2"/>
              </a:rPr>
              <a:t> + </a:t>
            </a:r>
            <a:r>
              <a:rPr lang="en-GB" altLang="en-US" sz="2400" i="0" baseline="-25000">
                <a:latin typeface="Times New Roman" panose="02020603050405020304" pitchFamily="18" charset="0"/>
                <a:sym typeface="Symbol" panose="05050102010706020507" pitchFamily="18" charset="2"/>
              </a:rPr>
              <a:t>2</a:t>
            </a:r>
            <a:r>
              <a:rPr lang="en-GB" altLang="en-US" sz="2400" i="0">
                <a:latin typeface="Times New Roman" panose="02020603050405020304" pitchFamily="18" charset="0"/>
                <a:sym typeface="Symbol" panose="05050102010706020507" pitchFamily="18" charset="2"/>
              </a:rPr>
              <a:t> + … + </a:t>
            </a:r>
            <a:r>
              <a:rPr lang="en-GB" altLang="en-US" sz="2400" i="0" baseline="-25000">
                <a:latin typeface="Times New Roman" panose="02020603050405020304" pitchFamily="18" charset="0"/>
                <a:sym typeface="Symbol" panose="05050102010706020507" pitchFamily="18" charset="2"/>
              </a:rPr>
              <a:t>N-i+1</a:t>
            </a:r>
          </a:p>
          <a:p>
            <a:pPr lvl="1" eaLnBrk="1" hangingPunct="1">
              <a:buFont typeface="Times New Roman" panose="02020603050405020304" pitchFamily="18" charset="0"/>
              <a:buChar char="-"/>
            </a:pPr>
            <a:endParaRPr lang="en-GB" altLang="en-US" sz="2400" i="0">
              <a:latin typeface="Times New Roman" panose="02020603050405020304" pitchFamily="18" charset="0"/>
              <a:sym typeface="Symbol" panose="05050102010706020507" pitchFamily="18" charset="2"/>
            </a:endParaRPr>
          </a:p>
        </p:txBody>
      </p:sp>
      <p:pic>
        <p:nvPicPr>
          <p:cNvPr id="184324" name="Picture 4">
            <a:extLst>
              <a:ext uri="{FF2B5EF4-FFF2-40B4-BE49-F238E27FC236}">
                <a16:creationId xmlns:a16="http://schemas.microsoft.com/office/drawing/2014/main" id="{B4A55D1B-955C-41BE-BBC8-B75F2F525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a:extLst>
              <a:ext uri="{FF2B5EF4-FFF2-40B4-BE49-F238E27FC236}">
                <a16:creationId xmlns:a16="http://schemas.microsoft.com/office/drawing/2014/main" id="{CB6EC8E2-6046-40BF-A505-A22DC821E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26" name="Object 6">
            <a:extLst>
              <a:ext uri="{FF2B5EF4-FFF2-40B4-BE49-F238E27FC236}">
                <a16:creationId xmlns:a16="http://schemas.microsoft.com/office/drawing/2014/main" id="{33821AC6-3064-420B-8948-F88D39F3B3DA}"/>
              </a:ext>
            </a:extLst>
          </p:cNvPr>
          <p:cNvGraphicFramePr>
            <a:graphicFrameLocks noChangeAspect="1"/>
          </p:cNvGraphicFramePr>
          <p:nvPr/>
        </p:nvGraphicFramePr>
        <p:xfrm>
          <a:off x="5003800" y="5121275"/>
          <a:ext cx="3708400" cy="1311275"/>
        </p:xfrm>
        <a:graphic>
          <a:graphicData uri="http://schemas.openxmlformats.org/presentationml/2006/ole">
            <mc:AlternateContent xmlns:mc="http://schemas.openxmlformats.org/markup-compatibility/2006">
              <mc:Choice xmlns:v="urn:schemas-microsoft-com:vml" Requires="v">
                <p:oleObj spid="_x0000_s184333" name="Equation" r:id="rId5" imgW="1866900" imgH="660400" progId="Equation.DSMT4">
                  <p:embed/>
                </p:oleObj>
              </mc:Choice>
              <mc:Fallback>
                <p:oleObj name="Equation" r:id="rId5" imgW="1866900" imgH="6604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5121275"/>
                        <a:ext cx="37084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7">
            <a:extLst>
              <a:ext uri="{FF2B5EF4-FFF2-40B4-BE49-F238E27FC236}">
                <a16:creationId xmlns:a16="http://schemas.microsoft.com/office/drawing/2014/main" id="{378B23C0-389C-41B7-B95E-2CEB2993D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50813"/>
            <a:ext cx="8208963"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5347" name="Picture 4">
            <a:extLst>
              <a:ext uri="{FF2B5EF4-FFF2-40B4-BE49-F238E27FC236}">
                <a16:creationId xmlns:a16="http://schemas.microsoft.com/office/drawing/2014/main" id="{E7652253-5DC9-4CC2-8A9D-CA97BA12E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5">
            <a:extLst>
              <a:ext uri="{FF2B5EF4-FFF2-40B4-BE49-F238E27FC236}">
                <a16:creationId xmlns:a16="http://schemas.microsoft.com/office/drawing/2014/main" id="{C585811F-86E6-4088-821A-EC8EE805B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a:extLst>
              <a:ext uri="{FF2B5EF4-FFF2-40B4-BE49-F238E27FC236}">
                <a16:creationId xmlns:a16="http://schemas.microsoft.com/office/drawing/2014/main" id="{0B8DFA2C-8736-4643-9778-7E685B694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6">
            <a:extLst>
              <a:ext uri="{FF2B5EF4-FFF2-40B4-BE49-F238E27FC236}">
                <a16:creationId xmlns:a16="http://schemas.microsoft.com/office/drawing/2014/main" id="{CE683EE8-CE74-4623-BD85-AA48E0730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268413"/>
            <a:ext cx="80645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6372" name="Picture 4">
            <a:extLst>
              <a:ext uri="{FF2B5EF4-FFF2-40B4-BE49-F238E27FC236}">
                <a16:creationId xmlns:a16="http://schemas.microsoft.com/office/drawing/2014/main" id="{B92909AA-1850-4F4B-9267-BAAAB90B9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7">
            <a:extLst>
              <a:ext uri="{FF2B5EF4-FFF2-40B4-BE49-F238E27FC236}">
                <a16:creationId xmlns:a16="http://schemas.microsoft.com/office/drawing/2014/main" id="{BD592920-17BE-408F-B201-4C565D0AF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33400"/>
            <a:ext cx="8316912"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7395" name="Picture 4">
            <a:extLst>
              <a:ext uri="{FF2B5EF4-FFF2-40B4-BE49-F238E27FC236}">
                <a16:creationId xmlns:a16="http://schemas.microsoft.com/office/drawing/2014/main" id="{F18AC1CA-F3F5-4F58-B6DA-37630474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a:extLst>
              <a:ext uri="{FF2B5EF4-FFF2-40B4-BE49-F238E27FC236}">
                <a16:creationId xmlns:a16="http://schemas.microsoft.com/office/drawing/2014/main" id="{3A431119-9440-45B9-BD4C-78A8F99A8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A479A24-44B8-44A2-B9E5-73FA163B8A76}"/>
              </a:ext>
            </a:extLst>
          </p:cNvPr>
          <p:cNvSpPr>
            <a:spLocks noGrp="1" noChangeArrowheads="1"/>
          </p:cNvSpPr>
          <p:nvPr>
            <p:ph type="ctrTitle"/>
          </p:nvPr>
        </p:nvSpPr>
        <p:spPr>
          <a:xfrm>
            <a:off x="827088" y="225425"/>
            <a:ext cx="8316912" cy="1470025"/>
          </a:xfrm>
        </p:spPr>
        <p:txBody>
          <a:bodyPr/>
          <a:lstStyle/>
          <a:p>
            <a:pPr eaLnBrk="1" hangingPunct="1"/>
            <a:r>
              <a:rPr lang="en-GB" altLang="en-US" sz="3100" b="1">
                <a:latin typeface="Times New Roman" panose="02020603050405020304" pitchFamily="18" charset="0"/>
                <a:cs typeface="Times New Roman" panose="02020603050405020304" pitchFamily="18" charset="0"/>
              </a:rPr>
              <a:t>Identify the software LRUs in the system</a:t>
            </a:r>
            <a:br>
              <a:rPr lang="en-US" altLang="en-US"/>
            </a:br>
            <a:endParaRPr lang="en-US" altLang="en-US"/>
          </a:p>
        </p:txBody>
      </p:sp>
      <p:sp>
        <p:nvSpPr>
          <p:cNvPr id="16387" name="Subtitle 2">
            <a:extLst>
              <a:ext uri="{FF2B5EF4-FFF2-40B4-BE49-F238E27FC236}">
                <a16:creationId xmlns:a16="http://schemas.microsoft.com/office/drawing/2014/main" id="{97A34A02-2854-421D-9EEC-3F01265393FC}"/>
              </a:ext>
            </a:extLst>
          </p:cNvPr>
          <p:cNvSpPr>
            <a:spLocks noGrp="1" noChangeArrowheads="1"/>
          </p:cNvSpPr>
          <p:nvPr>
            <p:ph type="subTitle" idx="1"/>
          </p:nvPr>
        </p:nvSpPr>
        <p:spPr>
          <a:xfrm>
            <a:off x="755650" y="1484313"/>
            <a:ext cx="8137525" cy="5184775"/>
          </a:xfrm>
        </p:spPr>
        <p:txBody>
          <a:bodyPr/>
          <a:lstStyle/>
          <a:p>
            <a:pPr algn="just" eaLnBrk="1" hangingPunct="1">
              <a:lnSpc>
                <a:spcPct val="80000"/>
              </a:lnSpc>
              <a:spcAft>
                <a:spcPts val="600"/>
              </a:spcAft>
            </a:pPr>
            <a:r>
              <a:rPr lang="en-GB" altLang="en-US" i="0"/>
              <a:t>A software line replacement unit (LRU) is the lowest level of architecture for which the software can be compiled and object code generated. </a:t>
            </a:r>
            <a:endParaRPr lang="en-US" altLang="en-US" i="0"/>
          </a:p>
          <a:p>
            <a:pPr algn="just" eaLnBrk="1" hangingPunct="1">
              <a:lnSpc>
                <a:spcPct val="80000"/>
              </a:lnSpc>
              <a:spcAft>
                <a:spcPts val="600"/>
              </a:spcAft>
            </a:pPr>
            <a:r>
              <a:rPr lang="en-GB" altLang="en-US" i="0"/>
              <a:t>Software configuration items are commonly referred to a computer software configuration item (CSCI). However, a CSCI may be composed of more than one LRU.</a:t>
            </a:r>
            <a:endParaRPr lang="en-US" altLang="en-US" i="0"/>
          </a:p>
          <a:p>
            <a:pPr algn="just" eaLnBrk="1" hangingPunct="1">
              <a:lnSpc>
                <a:spcPct val="80000"/>
              </a:lnSpc>
              <a:spcAft>
                <a:spcPts val="600"/>
              </a:spcAft>
            </a:pPr>
            <a:r>
              <a:rPr lang="en-GB" altLang="en-US" i="0"/>
              <a:t>While hardware components are replaced with identical hardware components, software</a:t>
            </a:r>
            <a:endParaRPr lang="en-US" altLang="en-US" i="0"/>
          </a:p>
          <a:p>
            <a:pPr algn="just" eaLnBrk="1" hangingPunct="1">
              <a:lnSpc>
                <a:spcPct val="80000"/>
              </a:lnSpc>
              <a:spcAft>
                <a:spcPts val="600"/>
              </a:spcAft>
            </a:pPr>
            <a:r>
              <a:rPr lang="en-GB" altLang="en-US" i="0"/>
              <a:t>components are updated whenever software defects are corrected.</a:t>
            </a:r>
            <a:endParaRPr lang="en-US" altLang="en-US" i="0"/>
          </a:p>
          <a:p>
            <a:pPr algn="just" eaLnBrk="1" hangingPunct="1">
              <a:lnSpc>
                <a:spcPct val="80000"/>
              </a:lnSpc>
              <a:spcAft>
                <a:spcPts val="600"/>
              </a:spcAft>
            </a:pPr>
            <a:r>
              <a:rPr lang="en-GB" altLang="en-US" i="0"/>
              <a:t>The lowest replacement unit for software will be either a dynamically linked library (DLL) or an executable. </a:t>
            </a:r>
            <a:endParaRPr lang="en-US" altLang="en-US" i="0"/>
          </a:p>
          <a:p>
            <a:pPr algn="just" eaLnBrk="1" hangingPunct="1">
              <a:lnSpc>
                <a:spcPct val="80000"/>
              </a:lnSpc>
              <a:spcAft>
                <a:spcPts val="600"/>
              </a:spcAft>
            </a:pPr>
            <a:r>
              <a:rPr lang="en-GB" altLang="en-US" i="0"/>
              <a:t>In even a small system there will be usually more than one software LRU.</a:t>
            </a:r>
            <a:endParaRPr lang="en-US" altLang="en-US" i="0"/>
          </a:p>
          <a:p>
            <a:pPr eaLnBrk="1" hangingPunct="1">
              <a:lnSpc>
                <a:spcPct val="80000"/>
              </a:lnSpc>
            </a:pPr>
            <a:endParaRPr lang="en-US" altLang="en-US" sz="600" i="0"/>
          </a:p>
        </p:txBody>
      </p:sp>
      <p:pic>
        <p:nvPicPr>
          <p:cNvPr id="16388" name="Picture 4">
            <a:extLst>
              <a:ext uri="{FF2B5EF4-FFF2-40B4-BE49-F238E27FC236}">
                <a16:creationId xmlns:a16="http://schemas.microsoft.com/office/drawing/2014/main" id="{6B898FB3-E6E4-42BB-BEC2-83EF0462C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F56B8BCB-2E2A-4C4A-8FDD-B13A443D7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5">
            <a:extLst>
              <a:ext uri="{FF2B5EF4-FFF2-40B4-BE49-F238E27FC236}">
                <a16:creationId xmlns:a16="http://schemas.microsoft.com/office/drawing/2014/main" id="{E14ADFE3-4B53-4C27-9540-B68E7411F121}"/>
              </a:ext>
            </a:extLst>
          </p:cNvPr>
          <p:cNvSpPr>
            <a:spLocks noChangeArrowheads="1"/>
          </p:cNvSpPr>
          <p:nvPr/>
        </p:nvSpPr>
        <p:spPr bwMode="auto">
          <a:xfrm>
            <a:off x="5437188" y="6308725"/>
            <a:ext cx="352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6">
            <a:extLst>
              <a:ext uri="{FF2B5EF4-FFF2-40B4-BE49-F238E27FC236}">
                <a16:creationId xmlns:a16="http://schemas.microsoft.com/office/drawing/2014/main" id="{9CD848D3-0A1F-421B-B79A-1B1056CD5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692150"/>
            <a:ext cx="78120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8419" name="Picture 4">
            <a:extLst>
              <a:ext uri="{FF2B5EF4-FFF2-40B4-BE49-F238E27FC236}">
                <a16:creationId xmlns:a16="http://schemas.microsoft.com/office/drawing/2014/main" id="{4EF2362F-C3A5-4B60-9CDF-D9D8A8DC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a:extLst>
              <a:ext uri="{FF2B5EF4-FFF2-40B4-BE49-F238E27FC236}">
                <a16:creationId xmlns:a16="http://schemas.microsoft.com/office/drawing/2014/main" id="{EA60811F-DE01-43A9-BA7C-E2691A1C8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BCEEA088-729A-4FAA-885B-94D06DD28589}"/>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[L] - LS Estimates</a:t>
            </a:r>
            <a:endParaRPr lang="en-US" altLang="en-US" b="1">
              <a:latin typeface="Times New Roman" panose="02020603050405020304" pitchFamily="18" charset="0"/>
            </a:endParaRPr>
          </a:p>
        </p:txBody>
      </p:sp>
      <p:pic>
        <p:nvPicPr>
          <p:cNvPr id="189443" name="Picture 4">
            <a:extLst>
              <a:ext uri="{FF2B5EF4-FFF2-40B4-BE49-F238E27FC236}">
                <a16:creationId xmlns:a16="http://schemas.microsoft.com/office/drawing/2014/main" id="{B8477585-1268-427F-B5FE-E8820A75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4" name="Picture 5">
            <a:extLst>
              <a:ext uri="{FF2B5EF4-FFF2-40B4-BE49-F238E27FC236}">
                <a16:creationId xmlns:a16="http://schemas.microsoft.com/office/drawing/2014/main" id="{B5A6B19C-41F8-4637-83F7-EF004FFE4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9445" name="Object 6">
            <a:extLst>
              <a:ext uri="{FF2B5EF4-FFF2-40B4-BE49-F238E27FC236}">
                <a16:creationId xmlns:a16="http://schemas.microsoft.com/office/drawing/2014/main" id="{AF5AA2A0-F908-4703-9F16-92E033BFEADD}"/>
              </a:ext>
            </a:extLst>
          </p:cNvPr>
          <p:cNvGraphicFramePr>
            <a:graphicFrameLocks noChangeAspect="1"/>
          </p:cNvGraphicFramePr>
          <p:nvPr/>
        </p:nvGraphicFramePr>
        <p:xfrm>
          <a:off x="2627313" y="2168525"/>
          <a:ext cx="4356100" cy="882650"/>
        </p:xfrm>
        <a:graphic>
          <a:graphicData uri="http://schemas.openxmlformats.org/presentationml/2006/ole">
            <mc:AlternateContent xmlns:mc="http://schemas.openxmlformats.org/markup-compatibility/2006">
              <mc:Choice xmlns:v="urn:schemas-microsoft-com:vml" Requires="v">
                <p:oleObj spid="_x0000_s189461" name="Equation" r:id="rId5" imgW="2451100" imgH="495300" progId="Equation.DSMT4">
                  <p:embed/>
                </p:oleObj>
              </mc:Choice>
              <mc:Fallback>
                <p:oleObj name="Equation" r:id="rId5" imgW="2451100" imgH="4953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2168525"/>
                        <a:ext cx="43561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9446" name="Object 5">
            <a:extLst>
              <a:ext uri="{FF2B5EF4-FFF2-40B4-BE49-F238E27FC236}">
                <a16:creationId xmlns:a16="http://schemas.microsoft.com/office/drawing/2014/main" id="{9506C528-F7A9-46DA-B6AD-365691D8861D}"/>
              </a:ext>
            </a:extLst>
          </p:cNvPr>
          <p:cNvGraphicFramePr>
            <a:graphicFrameLocks noChangeAspect="1"/>
          </p:cNvGraphicFramePr>
          <p:nvPr/>
        </p:nvGraphicFramePr>
        <p:xfrm>
          <a:off x="2339975" y="4041775"/>
          <a:ext cx="4608513" cy="2033588"/>
        </p:xfrm>
        <a:graphic>
          <a:graphicData uri="http://schemas.openxmlformats.org/presentationml/2006/ole">
            <mc:AlternateContent xmlns:mc="http://schemas.openxmlformats.org/markup-compatibility/2006">
              <mc:Choice xmlns:v="urn:schemas-microsoft-com:vml" Requires="v">
                <p:oleObj spid="_x0000_s189462" name="Equation" r:id="rId7" imgW="3175000" imgH="1397000" progId="Equation.DSMT4">
                  <p:embed/>
                </p:oleObj>
              </mc:Choice>
              <mc:Fallback>
                <p:oleObj name="Equation" r:id="rId7" imgW="3175000" imgH="13970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4041775"/>
                        <a:ext cx="4608513"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447" name="Rectangle 7">
            <a:extLst>
              <a:ext uri="{FF2B5EF4-FFF2-40B4-BE49-F238E27FC236}">
                <a16:creationId xmlns:a16="http://schemas.microsoft.com/office/drawing/2014/main" id="{6666E043-BAE8-4379-AFC1-E55DC92586FA}"/>
              </a:ext>
            </a:extLst>
          </p:cNvPr>
          <p:cNvSpPr>
            <a:spLocks noChangeArrowheads="1"/>
          </p:cNvSpPr>
          <p:nvPr/>
        </p:nvSpPr>
        <p:spPr bwMode="auto">
          <a:xfrm>
            <a:off x="935038" y="1412875"/>
            <a:ext cx="5999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2400" b="0" i="0">
                <a:latin typeface="Cambria" panose="02040503050406030204" pitchFamily="18" charset="0"/>
                <a:cs typeface="Times New Roman" panose="02020603050405020304" pitchFamily="18" charset="0"/>
              </a:rPr>
              <a:t>The LSE are those N, </a:t>
            </a:r>
            <a:r>
              <a:rPr lang="en-US" altLang="en-US" sz="2400" b="0" i="0">
                <a:latin typeface="Cambria" panose="02040503050406030204" pitchFamily="18" charset="0"/>
                <a:cs typeface="Times New Roman" panose="02020603050405020304" pitchFamily="18" charset="0"/>
                <a:sym typeface="Symbol" panose="05050102010706020507" pitchFamily="18" charset="2"/>
              </a:rPr>
              <a:t></a:t>
            </a:r>
            <a:r>
              <a:rPr lang="en-US" altLang="en-US" sz="2400" b="0" i="0">
                <a:latin typeface="Cambria" panose="02040503050406030204" pitchFamily="18" charset="0"/>
                <a:cs typeface="Times New Roman" panose="02020603050405020304" pitchFamily="18" charset="0"/>
              </a:rPr>
              <a:t>, </a:t>
            </a:r>
            <a:r>
              <a:rPr lang="en-US" altLang="en-US" sz="2400" b="0" i="0">
                <a:latin typeface="Cambria" panose="02040503050406030204" pitchFamily="18" charset="0"/>
                <a:cs typeface="Times New Roman" panose="02020603050405020304" pitchFamily="18" charset="0"/>
                <a:sym typeface="Symbol" panose="05050102010706020507" pitchFamily="18" charset="2"/>
              </a:rPr>
              <a:t></a:t>
            </a:r>
            <a:r>
              <a:rPr lang="en-US" altLang="en-US" sz="2400" b="0" i="0">
                <a:latin typeface="Cambria" panose="02040503050406030204" pitchFamily="18" charset="0"/>
                <a:cs typeface="Times New Roman" panose="02020603050405020304" pitchFamily="18" charset="0"/>
              </a:rPr>
              <a:t> chosen to minimize</a:t>
            </a:r>
            <a:endParaRPr lang="en-US" altLang="en-US" sz="2400" b="0" i="0">
              <a:sym typeface="Symbol" panose="05050102010706020507" pitchFamily="18" charset="2"/>
            </a:endParaRPr>
          </a:p>
          <a:p>
            <a:pPr>
              <a:spcBef>
                <a:spcPct val="0"/>
              </a:spcBef>
              <a:buFontTx/>
              <a:buNone/>
            </a:pPr>
            <a:endParaRPr lang="en-US" altLang="en-US" sz="2400" b="0" i="0">
              <a:latin typeface="Cambria" panose="02040503050406030204" pitchFamily="18" charset="0"/>
              <a:cs typeface="Times New Roman" panose="02020603050405020304" pitchFamily="18" charset="0"/>
              <a:sym typeface="Symbol" panose="05050102010706020507" pitchFamily="18" charset="2"/>
            </a:endParaRPr>
          </a:p>
        </p:txBody>
      </p:sp>
      <p:sp>
        <p:nvSpPr>
          <p:cNvPr id="189448" name="Rectangle 8">
            <a:extLst>
              <a:ext uri="{FF2B5EF4-FFF2-40B4-BE49-F238E27FC236}">
                <a16:creationId xmlns:a16="http://schemas.microsoft.com/office/drawing/2014/main" id="{CE1314ED-CB6F-4E1C-B758-E4A3EC3E090C}"/>
              </a:ext>
            </a:extLst>
          </p:cNvPr>
          <p:cNvSpPr>
            <a:spLocks noChangeArrowheads="1"/>
          </p:cNvSpPr>
          <p:nvPr/>
        </p:nvSpPr>
        <p:spPr bwMode="auto">
          <a:xfrm>
            <a:off x="827088" y="3176588"/>
            <a:ext cx="707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just">
              <a:spcBef>
                <a:spcPct val="0"/>
              </a:spcBef>
              <a:buFontTx/>
              <a:buNone/>
            </a:pPr>
            <a:r>
              <a:rPr lang="en-US" altLang="en-US" sz="2400" b="0" i="0">
                <a:latin typeface="Cambria" panose="02040503050406030204" pitchFamily="18" charset="0"/>
                <a:cs typeface="Times New Roman" panose="02020603050405020304" pitchFamily="18" charset="0"/>
              </a:rPr>
              <a:t>The system of equations to be solved in order to find </a:t>
            </a:r>
          </a:p>
          <a:p>
            <a:pPr algn="just">
              <a:spcBef>
                <a:spcPct val="0"/>
              </a:spcBef>
              <a:buFontTx/>
              <a:buNone/>
            </a:pPr>
            <a:r>
              <a:rPr lang="en-US" altLang="en-US" sz="2400" b="0" i="0">
                <a:latin typeface="Cambria" panose="02040503050406030204" pitchFamily="18" charset="0"/>
                <a:cs typeface="Times New Roman" panose="02020603050405020304" pitchFamily="18" charset="0"/>
              </a:rPr>
              <a:t>LS estimates is:</a:t>
            </a:r>
            <a:endParaRPr lang="en-US" altLang="en-US" sz="2400" b="0" i="0"/>
          </a:p>
        </p:txBody>
      </p:sp>
    </p:spTree>
  </p:cSld>
  <p:clrMapOvr>
    <a:masterClrMapping/>
  </p:clrMapOvr>
  <p:transition>
    <p:fade thruBlk="1"/>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a:extLst>
              <a:ext uri="{FF2B5EF4-FFF2-40B4-BE49-F238E27FC236}">
                <a16:creationId xmlns:a16="http://schemas.microsoft.com/office/drawing/2014/main" id="{1190F67D-3C12-43B6-A228-AD6B876C0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7">
            <a:extLst>
              <a:ext uri="{FF2B5EF4-FFF2-40B4-BE49-F238E27FC236}">
                <a16:creationId xmlns:a16="http://schemas.microsoft.com/office/drawing/2014/main" id="{0974800C-E29F-4C57-BB0A-F52EE7CC8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08050"/>
            <a:ext cx="792162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0468" name="Picture 4">
            <a:extLst>
              <a:ext uri="{FF2B5EF4-FFF2-40B4-BE49-F238E27FC236}">
                <a16:creationId xmlns:a16="http://schemas.microsoft.com/office/drawing/2014/main" id="{65C8EAB8-2027-43C3-ACFB-5BF17890A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12FA76B9-AD3E-4A77-ABE0-33F47E221311}"/>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Littlewood-Verrall [LV] Model</a:t>
            </a:r>
            <a:endParaRPr lang="en-US" altLang="en-US" b="1">
              <a:latin typeface="Times New Roman" panose="02020603050405020304" pitchFamily="18" charset="0"/>
            </a:endParaRPr>
          </a:p>
        </p:txBody>
      </p:sp>
      <p:sp>
        <p:nvSpPr>
          <p:cNvPr id="191491" name="Rectangle 3">
            <a:extLst>
              <a:ext uri="{FF2B5EF4-FFF2-40B4-BE49-F238E27FC236}">
                <a16:creationId xmlns:a16="http://schemas.microsoft.com/office/drawing/2014/main" id="{A5701991-9E03-4B5F-B4AB-FB5F9F7BF52C}"/>
              </a:ext>
            </a:extLst>
          </p:cNvPr>
          <p:cNvSpPr>
            <a:spLocks noGrp="1" noChangeArrowheads="1"/>
          </p:cNvSpPr>
          <p:nvPr>
            <p:ph type="body" idx="4294967295"/>
          </p:nvPr>
        </p:nvSpPr>
        <p:spPr>
          <a:xfrm>
            <a:off x="611188" y="1233488"/>
            <a:ext cx="8305800" cy="5029200"/>
          </a:xfrm>
        </p:spPr>
        <p:txBody>
          <a:bodyPr/>
          <a:lstStyle/>
          <a:p>
            <a:pPr eaLnBrk="1" hangingPunct="1">
              <a:lnSpc>
                <a:spcPct val="90000"/>
              </a:lnSpc>
            </a:pPr>
            <a:r>
              <a:rPr lang="en-US" altLang="en-US" sz="2800">
                <a:latin typeface="Times New Roman" panose="02020603050405020304" pitchFamily="18" charset="0"/>
              </a:rPr>
              <a:t>Stochastic relationship</a:t>
            </a:r>
            <a:r>
              <a:rPr lang="en-US" altLang="en-US" sz="2800" i="0">
                <a:latin typeface="Times New Roman" panose="02020603050405020304" pitchFamily="18" charset="0"/>
              </a:rPr>
              <a:t> between the successive failure rates. During correction it is possible to remove a fault or to introduce a new one. </a:t>
            </a:r>
          </a:p>
          <a:p>
            <a:pPr>
              <a:lnSpc>
                <a:spcPct val="90000"/>
              </a:lnSpc>
            </a:pPr>
            <a:r>
              <a:rPr lang="en-GB" altLang="en-US" sz="2800">
                <a:latin typeface="Times New Roman" panose="02020603050405020304" pitchFamily="18" charset="0"/>
              </a:rPr>
              <a:t>Randomness of inputs</a:t>
            </a:r>
            <a:r>
              <a:rPr lang="en-GB" altLang="en-US" sz="2800" i="0">
                <a:latin typeface="Times New Roman" panose="02020603050405020304" pitchFamily="18" charset="0"/>
              </a:rPr>
              <a:t>:  </a:t>
            </a:r>
            <a:r>
              <a:rPr lang="en-US" altLang="en-US" sz="2800" i="0">
                <a:latin typeface="Times New Roman" panose="02020603050405020304" pitchFamily="18" charset="0"/>
              </a:rPr>
              <a:t>f(t</a:t>
            </a:r>
            <a:r>
              <a:rPr lang="en-US" altLang="en-US" sz="2800" i="0" baseline="-25000">
                <a:latin typeface="Times New Roman" panose="02020603050405020304" pitchFamily="18" charset="0"/>
              </a:rPr>
              <a:t>i</a:t>
            </a:r>
            <a:r>
              <a:rPr lang="en-US" altLang="en-US" sz="2800" i="0">
                <a:latin typeface="Times New Roman" panose="02020603050405020304" pitchFamily="18" charset="0"/>
              </a:rPr>
              <a:t>| </a:t>
            </a: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rPr>
              <a:t>i</a:t>
            </a:r>
            <a:r>
              <a:rPr lang="en-US" altLang="en-US" sz="2800" i="0">
                <a:latin typeface="Times New Roman" panose="02020603050405020304" pitchFamily="18" charset="0"/>
              </a:rPr>
              <a:t>) = </a:t>
            </a: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rPr>
              <a:t>i</a:t>
            </a:r>
            <a:r>
              <a:rPr lang="en-US" altLang="en-US" sz="2800" i="0">
                <a:latin typeface="Times New Roman" panose="02020603050405020304" pitchFamily="18" charset="0"/>
              </a:rPr>
              <a:t> exp(- </a:t>
            </a: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rPr>
              <a:t>i</a:t>
            </a:r>
            <a:r>
              <a:rPr lang="en-US" altLang="en-US" sz="2800" i="0">
                <a:latin typeface="Times New Roman" panose="02020603050405020304" pitchFamily="18" charset="0"/>
              </a:rPr>
              <a:t>t</a:t>
            </a:r>
            <a:r>
              <a:rPr lang="en-US" altLang="en-US" sz="2800" i="0" baseline="-25000">
                <a:latin typeface="Times New Roman" panose="02020603050405020304" pitchFamily="18" charset="0"/>
              </a:rPr>
              <a:t>i</a:t>
            </a:r>
            <a:r>
              <a:rPr lang="en-US" altLang="en-US" sz="2800" i="0">
                <a:latin typeface="Times New Roman" panose="02020603050405020304" pitchFamily="18" charset="0"/>
              </a:rPr>
              <a:t>), the probability density function for </a:t>
            </a: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sym typeface="Symbol" panose="05050102010706020507" pitchFamily="18" charset="2"/>
              </a:rPr>
              <a:t>i</a:t>
            </a:r>
            <a:r>
              <a:rPr lang="en-US" altLang="en-US" sz="2800" i="0">
                <a:latin typeface="Times New Roman" panose="02020603050405020304" pitchFamily="18" charset="0"/>
                <a:sym typeface="Symbol" panose="05050102010706020507" pitchFamily="18" charset="2"/>
              </a:rPr>
              <a:t> is (, (i)), where </a:t>
            </a:r>
            <a:r>
              <a:rPr lang="en-US" altLang="en-US" sz="2800">
                <a:latin typeface="Times New Roman" panose="02020603050405020304" pitchFamily="18" charset="0"/>
                <a:sym typeface="Symbol" panose="05050102010706020507" pitchFamily="18" charset="2"/>
              </a:rPr>
              <a:t>(i) captures the programming difficulty and the programmer skills</a:t>
            </a:r>
            <a:r>
              <a:rPr lang="en-US" altLang="en-US" sz="2800" i="0">
                <a:latin typeface="Times New Roman" panose="02020603050405020304" pitchFamily="18" charset="0"/>
                <a:sym typeface="Symbol" panose="05050102010706020507" pitchFamily="18" charset="2"/>
              </a:rPr>
              <a:t>. Usually, (i) = </a:t>
            </a:r>
            <a:r>
              <a:rPr lang="en-US" altLang="en-US" sz="2800" i="0" baseline="-25000">
                <a:latin typeface="Times New Roman" panose="02020603050405020304" pitchFamily="18" charset="0"/>
                <a:sym typeface="Symbol" panose="05050102010706020507" pitchFamily="18" charset="2"/>
              </a:rPr>
              <a:t>1</a:t>
            </a: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sym typeface="Symbol" panose="05050102010706020507" pitchFamily="18" charset="2"/>
              </a:rPr>
              <a:t>2</a:t>
            </a:r>
            <a:r>
              <a:rPr lang="en-US" altLang="en-US" sz="2800" i="0">
                <a:latin typeface="Times New Roman" panose="02020603050405020304" pitchFamily="18" charset="0"/>
                <a:sym typeface="Symbol" panose="05050102010706020507" pitchFamily="18" charset="2"/>
              </a:rPr>
              <a:t> i.</a:t>
            </a:r>
          </a:p>
          <a:p>
            <a:pPr>
              <a:lnSpc>
                <a:spcPct val="90000"/>
              </a:lnSpc>
            </a:pPr>
            <a:r>
              <a:rPr lang="en-GB" altLang="en-US" sz="2800" i="0">
                <a:latin typeface="Times New Roman" panose="02020603050405020304" pitchFamily="18" charset="0"/>
                <a:sym typeface="Symbol" panose="05050102010706020507" pitchFamily="18" charset="2"/>
              </a:rPr>
              <a:t>Parameters: , </a:t>
            </a:r>
            <a:r>
              <a:rPr lang="en-GB" altLang="en-US" sz="2800" i="0" baseline="-25000">
                <a:latin typeface="Times New Roman" panose="02020603050405020304" pitchFamily="18" charset="0"/>
                <a:sym typeface="Symbol" panose="05050102010706020507" pitchFamily="18" charset="2"/>
              </a:rPr>
              <a:t>1</a:t>
            </a:r>
            <a:r>
              <a:rPr lang="en-GB" altLang="en-US" sz="2800" i="0">
                <a:latin typeface="Times New Roman" panose="02020603050405020304" pitchFamily="18" charset="0"/>
                <a:sym typeface="Symbol" panose="05050102010706020507" pitchFamily="18" charset="2"/>
              </a:rPr>
              <a:t>, </a:t>
            </a:r>
            <a:r>
              <a:rPr lang="en-GB" altLang="en-US" sz="2800" i="0" baseline="-25000">
                <a:latin typeface="Times New Roman" panose="02020603050405020304" pitchFamily="18" charset="0"/>
                <a:sym typeface="Symbol" panose="05050102010706020507" pitchFamily="18" charset="2"/>
              </a:rPr>
              <a:t>2</a:t>
            </a:r>
          </a:p>
          <a:p>
            <a:pPr>
              <a:lnSpc>
                <a:spcPct val="90000"/>
              </a:lnSpc>
            </a:pPr>
            <a:r>
              <a:rPr lang="en-GB" altLang="en-US" sz="2800" i="0">
                <a:latin typeface="Times New Roman" panose="02020603050405020304" pitchFamily="18" charset="0"/>
                <a:sym typeface="Symbol" panose="05050102010706020507" pitchFamily="18" charset="2"/>
              </a:rPr>
              <a:t>Relations: </a:t>
            </a:r>
          </a:p>
          <a:p>
            <a:pPr>
              <a:lnSpc>
                <a:spcPct val="90000"/>
              </a:lnSpc>
              <a:buFontTx/>
              <a:buNone/>
            </a:pPr>
            <a:r>
              <a:rPr lang="en-GB" altLang="en-US" sz="2800" i="0">
                <a:latin typeface="Times New Roman" panose="02020603050405020304" pitchFamily="18" charset="0"/>
                <a:sym typeface="Symbol" panose="05050102010706020507" pitchFamily="18" charset="2"/>
              </a:rPr>
              <a:t>         </a:t>
            </a:r>
            <a:r>
              <a:rPr lang="en-GB" altLang="en-US" sz="2800" i="0" baseline="-25000">
                <a:latin typeface="Times New Roman" panose="02020603050405020304" pitchFamily="18" charset="0"/>
                <a:sym typeface="Symbol" panose="05050102010706020507" pitchFamily="18" charset="2"/>
              </a:rPr>
              <a:t>i</a:t>
            </a:r>
            <a:r>
              <a:rPr lang="en-GB" altLang="en-US" sz="2800" i="0">
                <a:latin typeface="Times New Roman" panose="02020603050405020304" pitchFamily="18" charset="0"/>
                <a:sym typeface="Symbol" panose="05050102010706020507" pitchFamily="18" charset="2"/>
              </a:rPr>
              <a:t>(t) = /(t+(i)), </a:t>
            </a:r>
          </a:p>
          <a:p>
            <a:pPr>
              <a:lnSpc>
                <a:spcPct val="90000"/>
              </a:lnSpc>
              <a:buFontTx/>
              <a:buNone/>
            </a:pPr>
            <a:r>
              <a:rPr lang="en-GB" altLang="en-US" sz="2800" i="0">
                <a:latin typeface="Times New Roman" panose="02020603050405020304" pitchFamily="18" charset="0"/>
                <a:sym typeface="Symbol" panose="05050102010706020507" pitchFamily="18" charset="2"/>
              </a:rPr>
              <a:t>         MTTF</a:t>
            </a:r>
            <a:r>
              <a:rPr lang="en-GB" altLang="en-US" sz="2800" i="0" baseline="-25000">
                <a:latin typeface="Times New Roman" panose="02020603050405020304" pitchFamily="18" charset="0"/>
                <a:sym typeface="Symbol" panose="05050102010706020507" pitchFamily="18" charset="2"/>
              </a:rPr>
              <a:t>i</a:t>
            </a:r>
            <a:r>
              <a:rPr lang="en-GB" altLang="en-US" sz="2800" i="0">
                <a:latin typeface="Times New Roman" panose="02020603050405020304" pitchFamily="18" charset="0"/>
                <a:sym typeface="Symbol" panose="05050102010706020507" pitchFamily="18" charset="2"/>
              </a:rPr>
              <a:t> = (i)/(-1).</a:t>
            </a:r>
          </a:p>
        </p:txBody>
      </p:sp>
      <p:pic>
        <p:nvPicPr>
          <p:cNvPr id="191492" name="Picture 4">
            <a:extLst>
              <a:ext uri="{FF2B5EF4-FFF2-40B4-BE49-F238E27FC236}">
                <a16:creationId xmlns:a16="http://schemas.microsoft.com/office/drawing/2014/main" id="{EB1923B7-2F6A-4833-AFAC-F1D1D03CA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5">
            <a:extLst>
              <a:ext uri="{FF2B5EF4-FFF2-40B4-BE49-F238E27FC236}">
                <a16:creationId xmlns:a16="http://schemas.microsoft.com/office/drawing/2014/main" id="{FA60638D-3611-462F-B8B0-DBF43F75E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6">
            <a:extLst>
              <a:ext uri="{FF2B5EF4-FFF2-40B4-BE49-F238E27FC236}">
                <a16:creationId xmlns:a16="http://schemas.microsoft.com/office/drawing/2014/main" id="{296E63CF-05A4-453E-8DA2-290EF0F0E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4076700"/>
            <a:ext cx="3636962"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415FC0A-CEFF-40FD-8769-326474FC8843}"/>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[LV] – LS estimates</a:t>
            </a:r>
            <a:endParaRPr lang="en-US" altLang="en-US" b="1">
              <a:latin typeface="Times New Roman" panose="02020603050405020304" pitchFamily="18" charset="0"/>
            </a:endParaRPr>
          </a:p>
        </p:txBody>
      </p:sp>
      <p:pic>
        <p:nvPicPr>
          <p:cNvPr id="192515" name="Picture 4">
            <a:extLst>
              <a:ext uri="{FF2B5EF4-FFF2-40B4-BE49-F238E27FC236}">
                <a16:creationId xmlns:a16="http://schemas.microsoft.com/office/drawing/2014/main" id="{49558BC9-60D8-422D-B65F-9FCDB04F4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5">
            <a:extLst>
              <a:ext uri="{FF2B5EF4-FFF2-40B4-BE49-F238E27FC236}">
                <a16:creationId xmlns:a16="http://schemas.microsoft.com/office/drawing/2014/main" id="{B1BA1C85-F336-4F0A-9E40-86EEB78D1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Rectangle 7">
            <a:extLst>
              <a:ext uri="{FF2B5EF4-FFF2-40B4-BE49-F238E27FC236}">
                <a16:creationId xmlns:a16="http://schemas.microsoft.com/office/drawing/2014/main" id="{0786C4C3-4180-4373-9D4C-7D4B7C4AD3DE}"/>
              </a:ext>
            </a:extLst>
          </p:cNvPr>
          <p:cNvSpPr>
            <a:spLocks noChangeArrowheads="1"/>
          </p:cNvSpPr>
          <p:nvPr/>
        </p:nvSpPr>
        <p:spPr bwMode="auto">
          <a:xfrm>
            <a:off x="1187450" y="1646238"/>
            <a:ext cx="6229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2400" b="0" i="0">
                <a:latin typeface="Cambria" panose="02040503050406030204" pitchFamily="18" charset="0"/>
                <a:cs typeface="Times New Roman" panose="02020603050405020304" pitchFamily="18" charset="0"/>
              </a:rPr>
              <a:t>The LSE</a:t>
            </a:r>
            <a:r>
              <a:rPr lang="en-US" altLang="en-US" sz="2400" b="0" i="0">
                <a:cs typeface="Times New Roman" panose="02020603050405020304" pitchFamily="18" charset="0"/>
              </a:rPr>
              <a:t>’</a:t>
            </a:r>
            <a:r>
              <a:rPr lang="en-US" altLang="en-US" sz="2400" b="0" i="0">
                <a:latin typeface="Cambria" panose="02040503050406030204" pitchFamily="18" charset="0"/>
                <a:cs typeface="Times New Roman" panose="02020603050405020304" pitchFamily="18" charset="0"/>
              </a:rPr>
              <a:t>s are obtained by the minimization of:</a:t>
            </a:r>
            <a:endParaRPr lang="en-US" altLang="en-US" sz="2400" b="0" i="0"/>
          </a:p>
          <a:p>
            <a:pPr>
              <a:spcBef>
                <a:spcPct val="0"/>
              </a:spcBef>
              <a:buFontTx/>
              <a:buNone/>
            </a:pPr>
            <a:endParaRPr lang="en-US" altLang="en-US" sz="1800" b="0" i="0"/>
          </a:p>
        </p:txBody>
      </p:sp>
      <p:sp>
        <p:nvSpPr>
          <p:cNvPr id="192518" name="Rectangle 8">
            <a:extLst>
              <a:ext uri="{FF2B5EF4-FFF2-40B4-BE49-F238E27FC236}">
                <a16:creationId xmlns:a16="http://schemas.microsoft.com/office/drawing/2014/main" id="{C77F8746-8550-4E2D-8263-2489D7E1604E}"/>
              </a:ext>
            </a:extLst>
          </p:cNvPr>
          <p:cNvSpPr>
            <a:spLocks noChangeArrowheads="1"/>
          </p:cNvSpPr>
          <p:nvPr/>
        </p:nvSpPr>
        <p:spPr bwMode="auto">
          <a:xfrm>
            <a:off x="1223963" y="2955925"/>
            <a:ext cx="6934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just">
              <a:spcBef>
                <a:spcPct val="0"/>
              </a:spcBef>
              <a:buFontTx/>
              <a:buNone/>
            </a:pPr>
            <a:r>
              <a:rPr lang="en-US" altLang="en-US" sz="2400" b="0" i="0">
                <a:latin typeface="Cambria" panose="02040503050406030204" pitchFamily="18" charset="0"/>
                <a:cs typeface="Times New Roman" panose="02020603050405020304" pitchFamily="18" charset="0"/>
              </a:rPr>
              <a:t>In the case of linear assumptions for </a:t>
            </a:r>
            <a:r>
              <a:rPr lang="en-US" altLang="en-US" sz="2400" b="0" i="0">
                <a:latin typeface="Cambria" panose="02040503050406030204" pitchFamily="18" charset="0"/>
                <a:cs typeface="Times New Roman" panose="02020603050405020304" pitchFamily="18" charset="0"/>
                <a:sym typeface="Symbol" panose="05050102010706020507" pitchFamily="18" charset="2"/>
              </a:rPr>
              <a:t></a:t>
            </a:r>
            <a:r>
              <a:rPr lang="en-US" altLang="en-US" sz="2400" b="0" i="0">
                <a:latin typeface="Cambria" panose="02040503050406030204" pitchFamily="18" charset="0"/>
                <a:cs typeface="Times New Roman" panose="02020603050405020304" pitchFamily="18" charset="0"/>
              </a:rPr>
              <a:t>(i), the following system of equations is necessary to be solved:</a:t>
            </a:r>
            <a:endParaRPr lang="en-US" altLang="en-US" sz="2400" b="0" i="0">
              <a:latin typeface="Cambria" panose="02040503050406030204" pitchFamily="18" charset="0"/>
              <a:cs typeface="Times New Roman" panose="02020603050405020304" pitchFamily="18" charset="0"/>
              <a:sym typeface="Symbol" panose="05050102010706020507" pitchFamily="18" charset="2"/>
            </a:endParaRPr>
          </a:p>
        </p:txBody>
      </p:sp>
      <p:sp>
        <p:nvSpPr>
          <p:cNvPr id="192519" name="Rectangle 10">
            <a:extLst>
              <a:ext uri="{FF2B5EF4-FFF2-40B4-BE49-F238E27FC236}">
                <a16:creationId xmlns:a16="http://schemas.microsoft.com/office/drawing/2014/main" id="{9832CEDA-6B67-4C83-AAB4-7D2A75A0A0A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192520" name="Object 9">
            <a:extLst>
              <a:ext uri="{FF2B5EF4-FFF2-40B4-BE49-F238E27FC236}">
                <a16:creationId xmlns:a16="http://schemas.microsoft.com/office/drawing/2014/main" id="{7928CFFE-E23F-4512-A64A-EEDBB17FA9E8}"/>
              </a:ext>
            </a:extLst>
          </p:cNvPr>
          <p:cNvGraphicFramePr>
            <a:graphicFrameLocks noChangeAspect="1"/>
          </p:cNvGraphicFramePr>
          <p:nvPr/>
        </p:nvGraphicFramePr>
        <p:xfrm>
          <a:off x="2735263" y="2276475"/>
          <a:ext cx="2952750" cy="638175"/>
        </p:xfrm>
        <a:graphic>
          <a:graphicData uri="http://schemas.openxmlformats.org/presentationml/2006/ole">
            <mc:AlternateContent xmlns:mc="http://schemas.openxmlformats.org/markup-compatibility/2006">
              <mc:Choice xmlns:v="urn:schemas-microsoft-com:vml" Requires="v">
                <p:oleObj spid="_x0000_s192535" name="Equation" r:id="rId5" imgW="1981200" imgH="431800" progId="Equation.DSMT4">
                  <p:embed/>
                </p:oleObj>
              </mc:Choice>
              <mc:Fallback>
                <p:oleObj name="Equation" r:id="rId5" imgW="1981200" imgH="4318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263" y="2276475"/>
                        <a:ext cx="2952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2521" name="Rectangle 12">
            <a:extLst>
              <a:ext uri="{FF2B5EF4-FFF2-40B4-BE49-F238E27FC236}">
                <a16:creationId xmlns:a16="http://schemas.microsoft.com/office/drawing/2014/main" id="{021C950F-3856-4101-B2BC-FEC6C26B5E57}"/>
              </a:ext>
            </a:extLst>
          </p:cNvPr>
          <p:cNvSpPr>
            <a:spLocks noChangeArrowheads="1"/>
          </p:cNvSpPr>
          <p:nvPr/>
        </p:nvSpPr>
        <p:spPr bwMode="auto">
          <a:xfrm>
            <a:off x="0" y="2347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192522" name="Object 11">
            <a:extLst>
              <a:ext uri="{FF2B5EF4-FFF2-40B4-BE49-F238E27FC236}">
                <a16:creationId xmlns:a16="http://schemas.microsoft.com/office/drawing/2014/main" id="{A153F84B-A2B7-4B01-BFD3-1FE7FB2EEF43}"/>
              </a:ext>
            </a:extLst>
          </p:cNvPr>
          <p:cNvGraphicFramePr>
            <a:graphicFrameLocks noChangeAspect="1"/>
          </p:cNvGraphicFramePr>
          <p:nvPr/>
        </p:nvGraphicFramePr>
        <p:xfrm>
          <a:off x="2916238" y="3835400"/>
          <a:ext cx="3511550" cy="3022600"/>
        </p:xfrm>
        <a:graphic>
          <a:graphicData uri="http://schemas.openxmlformats.org/presentationml/2006/ole">
            <mc:AlternateContent xmlns:mc="http://schemas.openxmlformats.org/markup-compatibility/2006">
              <mc:Choice xmlns:v="urn:schemas-microsoft-com:vml" Requires="v">
                <p:oleObj spid="_x0000_s192536" name="Equation" r:id="rId7" imgW="2514600" imgH="2159000" progId="Equation.DSMT4">
                  <p:embed/>
                </p:oleObj>
              </mc:Choice>
              <mc:Fallback>
                <p:oleObj name="Equation" r:id="rId7" imgW="2514600" imgH="215900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6238" y="3835400"/>
                        <a:ext cx="35115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709A7636-0AD0-482B-96E9-4C64202E7AD6}"/>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Keiller-Littlewood [KL]</a:t>
            </a:r>
            <a:endParaRPr lang="en-US" altLang="en-US" b="1">
              <a:latin typeface="Times New Roman" panose="02020603050405020304" pitchFamily="18" charset="0"/>
            </a:endParaRPr>
          </a:p>
        </p:txBody>
      </p:sp>
      <p:pic>
        <p:nvPicPr>
          <p:cNvPr id="193539" name="Picture 4">
            <a:extLst>
              <a:ext uri="{FF2B5EF4-FFF2-40B4-BE49-F238E27FC236}">
                <a16:creationId xmlns:a16="http://schemas.microsoft.com/office/drawing/2014/main" id="{1AF24C61-6019-4050-80B7-9305AE127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a:extLst>
              <a:ext uri="{FF2B5EF4-FFF2-40B4-BE49-F238E27FC236}">
                <a16:creationId xmlns:a16="http://schemas.microsoft.com/office/drawing/2014/main" id="{CDC916FB-2F79-4B56-8358-DBF5D3CA7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Text Box 5">
            <a:extLst>
              <a:ext uri="{FF2B5EF4-FFF2-40B4-BE49-F238E27FC236}">
                <a16:creationId xmlns:a16="http://schemas.microsoft.com/office/drawing/2014/main" id="{3AB2840E-C445-45CB-BD16-C11744B2ED6B}"/>
              </a:ext>
            </a:extLst>
          </p:cNvPr>
          <p:cNvSpPr txBox="1">
            <a:spLocks noChangeArrowheads="1"/>
          </p:cNvSpPr>
          <p:nvPr/>
        </p:nvSpPr>
        <p:spPr bwMode="auto">
          <a:xfrm>
            <a:off x="900113" y="1520825"/>
            <a:ext cx="7812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b="0" i="0">
                <a:latin typeface="Times New Roman" panose="02020603050405020304" pitchFamily="18" charset="0"/>
              </a:rPr>
              <a:t>[KL] is similar to [LV], except that reliability growth is induced via the shape parameter of gamma distribution for the rates:  </a:t>
            </a:r>
            <a:endParaRPr lang="en-US" altLang="en-US" sz="2400" b="0" i="0">
              <a:latin typeface="Times New Roman" panose="02020603050405020304" pitchFamily="18" charset="0"/>
            </a:endParaRPr>
          </a:p>
        </p:txBody>
      </p:sp>
      <p:pic>
        <p:nvPicPr>
          <p:cNvPr id="193542" name="Picture 6">
            <a:extLst>
              <a:ext uri="{FF2B5EF4-FFF2-40B4-BE49-F238E27FC236}">
                <a16:creationId xmlns:a16="http://schemas.microsoft.com/office/drawing/2014/main" id="{FF476296-9FC5-413C-AFA5-62A8BB762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2708275"/>
            <a:ext cx="3887788"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3543" name="Picture 7">
            <a:extLst>
              <a:ext uri="{FF2B5EF4-FFF2-40B4-BE49-F238E27FC236}">
                <a16:creationId xmlns:a16="http://schemas.microsoft.com/office/drawing/2014/main" id="{A650A06F-F5A7-4985-B203-603669EAA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3897313"/>
            <a:ext cx="42862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3544" name="Text Box 8">
            <a:extLst>
              <a:ext uri="{FF2B5EF4-FFF2-40B4-BE49-F238E27FC236}">
                <a16:creationId xmlns:a16="http://schemas.microsoft.com/office/drawing/2014/main" id="{706B0B91-FB81-4FA7-BBF0-041B845911B2}"/>
              </a:ext>
            </a:extLst>
          </p:cNvPr>
          <p:cNvSpPr txBox="1">
            <a:spLocks noChangeArrowheads="1"/>
          </p:cNvSpPr>
          <p:nvPr/>
        </p:nvSpPr>
        <p:spPr bwMode="auto">
          <a:xfrm>
            <a:off x="1258888" y="5084763"/>
            <a:ext cx="723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b="0" i="0">
                <a:latin typeface="Times New Roman" panose="02020603050405020304" pitchFamily="18" charset="0"/>
              </a:rPr>
              <a:t>Predictions of the unknown parameters can be obtained by Maximum Likelihood approach.</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160F4A7-24FE-4CD2-968A-2154E0E6DD19}"/>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Poisson model (time related)</a:t>
            </a:r>
            <a:endParaRPr lang="en-US" altLang="en-US" b="1">
              <a:latin typeface="Times New Roman" panose="02020603050405020304" pitchFamily="18" charset="0"/>
            </a:endParaRPr>
          </a:p>
        </p:txBody>
      </p:sp>
      <p:sp>
        <p:nvSpPr>
          <p:cNvPr id="194563" name="Rectangle 3">
            <a:extLst>
              <a:ext uri="{FF2B5EF4-FFF2-40B4-BE49-F238E27FC236}">
                <a16:creationId xmlns:a16="http://schemas.microsoft.com/office/drawing/2014/main" id="{C9ED58A3-F71B-4656-AA82-E6AC7FB869D4}"/>
              </a:ext>
            </a:extLst>
          </p:cNvPr>
          <p:cNvSpPr>
            <a:spLocks noGrp="1" noChangeArrowheads="1"/>
          </p:cNvSpPr>
          <p:nvPr>
            <p:ph type="body" idx="4294967295"/>
          </p:nvPr>
        </p:nvSpPr>
        <p:spPr>
          <a:xfrm>
            <a:off x="838200" y="1376363"/>
            <a:ext cx="8305800" cy="4608512"/>
          </a:xfrm>
        </p:spPr>
        <p:txBody>
          <a:bodyPr/>
          <a:lstStyle/>
          <a:p>
            <a:pPr marL="609600" indent="-609600" eaLnBrk="1" hangingPunct="1"/>
            <a:r>
              <a:rPr lang="en-GB" altLang="en-US" i="0">
                <a:latin typeface="Times New Roman" panose="02020603050405020304" pitchFamily="18" charset="0"/>
              </a:rPr>
              <a:t>The main hypotheses are the following:</a:t>
            </a:r>
          </a:p>
          <a:p>
            <a:pPr marL="990600" lvl="1" indent="-533400" eaLnBrk="1" hangingPunct="1">
              <a:buFontTx/>
              <a:buAutoNum type="arabicPeriod"/>
            </a:pPr>
            <a:r>
              <a:rPr lang="en-GB" altLang="en-US" i="0">
                <a:latin typeface="Times New Roman" panose="02020603050405020304" pitchFamily="18" charset="0"/>
              </a:rPr>
              <a:t>N(0) = 0</a:t>
            </a:r>
          </a:p>
          <a:p>
            <a:pPr marL="990600" lvl="1" indent="-533400" eaLnBrk="1" hangingPunct="1">
              <a:buFontTx/>
              <a:buAutoNum type="arabicPeriod"/>
            </a:pPr>
            <a:r>
              <a:rPr lang="en-GB" altLang="en-US" i="0">
                <a:latin typeface="Times New Roman" panose="02020603050405020304" pitchFamily="18" charset="0"/>
              </a:rPr>
              <a:t>The occurrence of an fault is independent of previous faults; the future is independent of the past</a:t>
            </a:r>
          </a:p>
          <a:p>
            <a:pPr marL="990600" lvl="1" indent="-533400" eaLnBrk="1" hangingPunct="1">
              <a:buFontTx/>
              <a:buAutoNum type="arabicPeriod"/>
            </a:pPr>
            <a:r>
              <a:rPr lang="en-GB" altLang="en-US" i="0">
                <a:latin typeface="Times New Roman" panose="02020603050405020304" pitchFamily="18" charset="0"/>
              </a:rPr>
              <a:t>Not more than one fault can occur in the time interval (t, t+dt); simultaneous events are ‘impossible’</a:t>
            </a:r>
          </a:p>
          <a:p>
            <a:pPr marL="990600" lvl="1" indent="-533400" eaLnBrk="1" hangingPunct="1">
              <a:buFontTx/>
              <a:buAutoNum type="arabicPeriod"/>
            </a:pPr>
            <a:r>
              <a:rPr lang="en-GB" altLang="en-US" i="0">
                <a:latin typeface="Times New Roman" panose="02020603050405020304" pitchFamily="18" charset="0"/>
              </a:rPr>
              <a:t>The rate of occurrence of failures (ROCOF) is </a:t>
            </a:r>
            <a:endParaRPr lang="en-US" altLang="en-US" i="0">
              <a:latin typeface="Times New Roman" panose="02020603050405020304" pitchFamily="18" charset="0"/>
            </a:endParaRPr>
          </a:p>
        </p:txBody>
      </p:sp>
      <p:pic>
        <p:nvPicPr>
          <p:cNvPr id="194564" name="Picture 4">
            <a:extLst>
              <a:ext uri="{FF2B5EF4-FFF2-40B4-BE49-F238E27FC236}">
                <a16:creationId xmlns:a16="http://schemas.microsoft.com/office/drawing/2014/main" id="{F5A70F97-41F2-475F-8F4A-24CEBD755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5">
            <a:extLst>
              <a:ext uri="{FF2B5EF4-FFF2-40B4-BE49-F238E27FC236}">
                <a16:creationId xmlns:a16="http://schemas.microsoft.com/office/drawing/2014/main" id="{4155D681-C538-40B4-B3B4-841EE816D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566" name="Object 7">
            <a:extLst>
              <a:ext uri="{FF2B5EF4-FFF2-40B4-BE49-F238E27FC236}">
                <a16:creationId xmlns:a16="http://schemas.microsoft.com/office/drawing/2014/main" id="{9977341E-5AEB-4E5D-95BD-CE942BC39493}"/>
              </a:ext>
            </a:extLst>
          </p:cNvPr>
          <p:cNvGraphicFramePr>
            <a:graphicFrameLocks noChangeAspect="1"/>
          </p:cNvGraphicFramePr>
          <p:nvPr/>
        </p:nvGraphicFramePr>
        <p:xfrm>
          <a:off x="2592388" y="5805488"/>
          <a:ext cx="4535487" cy="879475"/>
        </p:xfrm>
        <a:graphic>
          <a:graphicData uri="http://schemas.openxmlformats.org/presentationml/2006/ole">
            <mc:AlternateContent xmlns:mc="http://schemas.openxmlformats.org/markup-compatibility/2006">
              <mc:Choice xmlns:v="urn:schemas-microsoft-com:vml" Requires="v">
                <p:oleObj spid="_x0000_s194573" name="Equation" r:id="rId5" imgW="2032000" imgH="393700" progId="Equation.DSMT4">
                  <p:embed/>
                </p:oleObj>
              </mc:Choice>
              <mc:Fallback>
                <p:oleObj name="Equation" r:id="rId5" imgW="2032000" imgH="3937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388" y="5805488"/>
                        <a:ext cx="4535487"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8FA6CE0-0E49-498E-B709-AB4C9A4FBD88}"/>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NHPP distribution</a:t>
            </a:r>
            <a:endParaRPr lang="en-US" altLang="en-US" b="1">
              <a:latin typeface="Times New Roman" panose="02020603050405020304" pitchFamily="18" charset="0"/>
            </a:endParaRPr>
          </a:p>
        </p:txBody>
      </p:sp>
      <p:sp>
        <p:nvSpPr>
          <p:cNvPr id="195587" name="Rectangle 3">
            <a:extLst>
              <a:ext uri="{FF2B5EF4-FFF2-40B4-BE49-F238E27FC236}">
                <a16:creationId xmlns:a16="http://schemas.microsoft.com/office/drawing/2014/main" id="{4E1EBD18-FCD9-4A02-8D27-4100F09B2D6D}"/>
              </a:ext>
            </a:extLst>
          </p:cNvPr>
          <p:cNvSpPr>
            <a:spLocks noGrp="1" noChangeArrowheads="1"/>
          </p:cNvSpPr>
          <p:nvPr>
            <p:ph type="body" idx="4294967295"/>
          </p:nvPr>
        </p:nvSpPr>
        <p:spPr>
          <a:xfrm>
            <a:off x="838200" y="1376363"/>
            <a:ext cx="8305800" cy="1116012"/>
          </a:xfrm>
        </p:spPr>
        <p:txBody>
          <a:bodyPr/>
          <a:lstStyle/>
          <a:p>
            <a:pPr marL="609600" indent="-609600" eaLnBrk="1" hangingPunct="1"/>
            <a:r>
              <a:rPr lang="en-GB" altLang="en-US" i="0">
                <a:latin typeface="Times New Roman" panose="02020603050405020304" pitchFamily="18" charset="0"/>
              </a:rPr>
              <a:t>The occurrence of faults are described by the non-homogeneous (NHPP) distribution: </a:t>
            </a:r>
          </a:p>
        </p:txBody>
      </p:sp>
      <p:pic>
        <p:nvPicPr>
          <p:cNvPr id="195588" name="Picture 4">
            <a:extLst>
              <a:ext uri="{FF2B5EF4-FFF2-40B4-BE49-F238E27FC236}">
                <a16:creationId xmlns:a16="http://schemas.microsoft.com/office/drawing/2014/main" id="{149F6B17-CDAF-4A07-86BD-C2C496D64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5">
            <a:extLst>
              <a:ext uri="{FF2B5EF4-FFF2-40B4-BE49-F238E27FC236}">
                <a16:creationId xmlns:a16="http://schemas.microsoft.com/office/drawing/2014/main" id="{08E23B88-F04E-4B9E-9488-B79C483E1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3">
            <a:extLst>
              <a:ext uri="{FF2B5EF4-FFF2-40B4-BE49-F238E27FC236}">
                <a16:creationId xmlns:a16="http://schemas.microsoft.com/office/drawing/2014/main" id="{93083B1A-6C73-4A67-B7FE-218C1E4FCD0D}"/>
              </a:ext>
            </a:extLst>
          </p:cNvPr>
          <p:cNvSpPr>
            <a:spLocks noChangeArrowheads="1"/>
          </p:cNvSpPr>
          <p:nvPr/>
        </p:nvSpPr>
        <p:spPr bwMode="auto">
          <a:xfrm>
            <a:off x="827088" y="3500438"/>
            <a:ext cx="83169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buFontTx/>
              <a:buNone/>
            </a:pPr>
            <a:r>
              <a:rPr lang="en-GB" altLang="en-US" b="0" i="0">
                <a:latin typeface="Times New Roman" panose="02020603050405020304" pitchFamily="18" charset="0"/>
              </a:rPr>
              <a:t>      where m(t) is the mean (expected) number of faults occurring in the interval (0, t): </a:t>
            </a:r>
          </a:p>
        </p:txBody>
      </p:sp>
      <p:graphicFrame>
        <p:nvGraphicFramePr>
          <p:cNvPr id="195591" name="Object 8">
            <a:extLst>
              <a:ext uri="{FF2B5EF4-FFF2-40B4-BE49-F238E27FC236}">
                <a16:creationId xmlns:a16="http://schemas.microsoft.com/office/drawing/2014/main" id="{9F0697CC-EE3B-457C-A572-2766A18F7EEE}"/>
              </a:ext>
            </a:extLst>
          </p:cNvPr>
          <p:cNvGraphicFramePr>
            <a:graphicFrameLocks noChangeAspect="1"/>
          </p:cNvGraphicFramePr>
          <p:nvPr/>
        </p:nvGraphicFramePr>
        <p:xfrm>
          <a:off x="3348038" y="2528888"/>
          <a:ext cx="3708400" cy="985837"/>
        </p:xfrm>
        <a:graphic>
          <a:graphicData uri="http://schemas.openxmlformats.org/presentationml/2006/ole">
            <mc:AlternateContent xmlns:mc="http://schemas.openxmlformats.org/markup-compatibility/2006">
              <mc:Choice xmlns:v="urn:schemas-microsoft-com:vml" Requires="v">
                <p:oleObj spid="_x0000_s195605" name="Equation" r:id="rId5" imgW="1574800" imgH="419100" progId="Equation.DSMT4">
                  <p:embed/>
                </p:oleObj>
              </mc:Choice>
              <mc:Fallback>
                <p:oleObj name="Equation" r:id="rId5" imgW="1574800" imgH="4191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528888"/>
                        <a:ext cx="3708400" cy="985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5592" name="Object 9">
            <a:extLst>
              <a:ext uri="{FF2B5EF4-FFF2-40B4-BE49-F238E27FC236}">
                <a16:creationId xmlns:a16="http://schemas.microsoft.com/office/drawing/2014/main" id="{09F72544-C57D-4B6D-B358-327B071072A7}"/>
              </a:ext>
            </a:extLst>
          </p:cNvPr>
          <p:cNvGraphicFramePr>
            <a:graphicFrameLocks noChangeAspect="1"/>
          </p:cNvGraphicFramePr>
          <p:nvPr/>
        </p:nvGraphicFramePr>
        <p:xfrm>
          <a:off x="3995738" y="4652963"/>
          <a:ext cx="2052637" cy="1000125"/>
        </p:xfrm>
        <a:graphic>
          <a:graphicData uri="http://schemas.openxmlformats.org/presentationml/2006/ole">
            <mc:AlternateContent xmlns:mc="http://schemas.openxmlformats.org/markup-compatibility/2006">
              <mc:Choice xmlns:v="urn:schemas-microsoft-com:vml" Requires="v">
                <p:oleObj spid="_x0000_s195606" name="Equation" r:id="rId7" imgW="965200" imgH="469900" progId="Equation.DSMT4">
                  <p:embed/>
                </p:oleObj>
              </mc:Choice>
              <mc:Fallback>
                <p:oleObj name="Equation" r:id="rId7" imgW="965200" imgH="4699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4652963"/>
                        <a:ext cx="205263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42DA953-4071-4F12-86B5-2BB4EF78422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Goel and Okumoto [GO]   </a:t>
            </a:r>
            <a:endParaRPr lang="en-US" altLang="en-US" b="1">
              <a:latin typeface="Times New Roman" panose="02020603050405020304" pitchFamily="18" charset="0"/>
            </a:endParaRPr>
          </a:p>
        </p:txBody>
      </p:sp>
      <p:sp>
        <p:nvSpPr>
          <p:cNvPr id="196611" name="Rectangle 3">
            <a:extLst>
              <a:ext uri="{FF2B5EF4-FFF2-40B4-BE49-F238E27FC236}">
                <a16:creationId xmlns:a16="http://schemas.microsoft.com/office/drawing/2014/main" id="{163CB9D0-0671-4398-9840-5A94BBB46F9C}"/>
              </a:ext>
            </a:extLst>
          </p:cNvPr>
          <p:cNvSpPr>
            <a:spLocks noGrp="1" noChangeArrowheads="1"/>
          </p:cNvSpPr>
          <p:nvPr>
            <p:ph type="body" idx="4294967295"/>
          </p:nvPr>
        </p:nvSpPr>
        <p:spPr>
          <a:xfrm>
            <a:off x="719138" y="1196975"/>
            <a:ext cx="4032250" cy="5508625"/>
          </a:xfrm>
        </p:spPr>
        <p:txBody>
          <a:bodyPr/>
          <a:lstStyle/>
          <a:p>
            <a:pPr eaLnBrk="1" hangingPunct="1">
              <a:lnSpc>
                <a:spcPct val="80000"/>
              </a:lnSpc>
            </a:pPr>
            <a:r>
              <a:rPr lang="en-GB" altLang="en-US" sz="2400" i="0">
                <a:latin typeface="Times New Roman" panose="02020603050405020304" pitchFamily="18" charset="0"/>
              </a:rPr>
              <a:t>GO model is a NHPP variant of JM model.</a:t>
            </a:r>
          </a:p>
          <a:p>
            <a:pPr eaLnBrk="1" hangingPunct="1">
              <a:lnSpc>
                <a:spcPct val="80000"/>
              </a:lnSpc>
            </a:pPr>
            <a:r>
              <a:rPr lang="en-GB" altLang="en-US" sz="2400" i="0">
                <a:latin typeface="Times New Roman" panose="02020603050405020304" pitchFamily="18" charset="0"/>
              </a:rPr>
              <a:t>ROCOF is </a:t>
            </a:r>
          </a:p>
          <a:p>
            <a:pPr eaLnBrk="1" hangingPunct="1">
              <a:lnSpc>
                <a:spcPct val="80000"/>
              </a:lnSpc>
              <a:buFontTx/>
              <a:buNone/>
            </a:pPr>
            <a:r>
              <a:rPr lang="en-GB" altLang="en-US" sz="2400" i="0">
                <a:latin typeface="Times New Roman" panose="02020603050405020304" pitchFamily="18" charset="0"/>
                <a:sym typeface="Symbol" panose="05050102010706020507" pitchFamily="18" charset="2"/>
              </a:rPr>
              <a:t>          (t) =  exp(-t), </a:t>
            </a:r>
          </a:p>
          <a:p>
            <a:pPr eaLnBrk="1" hangingPunct="1">
              <a:lnSpc>
                <a:spcPct val="80000"/>
              </a:lnSpc>
              <a:buFontTx/>
              <a:buNone/>
            </a:pPr>
            <a:r>
              <a:rPr lang="en-GB" altLang="en-US" sz="2400" i="0">
                <a:latin typeface="Times New Roman" panose="02020603050405020304" pitchFamily="18" charset="0"/>
                <a:sym typeface="Symbol" panose="05050102010706020507" pitchFamily="18" charset="2"/>
              </a:rPr>
              <a:t>    where t is total elapsed time since debugging began,  is the final number of faults that can be detected by the testing process, and  is a constant of proportionality, can be interpreted as the </a:t>
            </a:r>
            <a:r>
              <a:rPr lang="en-GB" altLang="en-US" sz="2400">
                <a:latin typeface="Times New Roman" panose="02020603050405020304" pitchFamily="18" charset="0"/>
                <a:sym typeface="Symbol" panose="05050102010706020507" pitchFamily="18" charset="2"/>
              </a:rPr>
              <a:t>failure occurrence rate per fault</a:t>
            </a:r>
            <a:r>
              <a:rPr lang="en-GB" altLang="en-US" sz="2400" i="0">
                <a:latin typeface="Times New Roman" panose="02020603050405020304" pitchFamily="18" charset="0"/>
                <a:sym typeface="Symbol" panose="05050102010706020507" pitchFamily="18" charset="2"/>
              </a:rPr>
              <a:t>. </a:t>
            </a:r>
          </a:p>
          <a:p>
            <a:pPr eaLnBrk="1" hangingPunct="1">
              <a:lnSpc>
                <a:spcPct val="80000"/>
              </a:lnSpc>
            </a:pPr>
            <a:r>
              <a:rPr lang="en-GB" altLang="en-US" sz="2400" i="0">
                <a:latin typeface="Times New Roman" panose="02020603050405020304" pitchFamily="18" charset="0"/>
                <a:sym typeface="Symbol" panose="05050102010706020507" pitchFamily="18" charset="2"/>
              </a:rPr>
              <a:t>Prediction involves ML estimation of  and , then substitution.</a:t>
            </a:r>
          </a:p>
        </p:txBody>
      </p:sp>
      <p:pic>
        <p:nvPicPr>
          <p:cNvPr id="196612" name="Picture 4">
            <a:extLst>
              <a:ext uri="{FF2B5EF4-FFF2-40B4-BE49-F238E27FC236}">
                <a16:creationId xmlns:a16="http://schemas.microsoft.com/office/drawing/2014/main" id="{96677C93-02DD-41A8-8CAE-F7FFD3911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5">
            <a:extLst>
              <a:ext uri="{FF2B5EF4-FFF2-40B4-BE49-F238E27FC236}">
                <a16:creationId xmlns:a16="http://schemas.microsoft.com/office/drawing/2014/main" id="{D5F9399F-C62C-411C-8C27-8226BA5B4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8">
            <a:extLst>
              <a:ext uri="{FF2B5EF4-FFF2-40B4-BE49-F238E27FC236}">
                <a16:creationId xmlns:a16="http://schemas.microsoft.com/office/drawing/2014/main" id="{2CC4521A-A103-4A00-AB3F-EC969C325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1773238"/>
            <a:ext cx="4535487"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A6086E1B-81C6-4C45-BBBD-CBDD59A436B9}"/>
              </a:ext>
            </a:extLst>
          </p:cNvPr>
          <p:cNvSpPr>
            <a:spLocks noGrp="1" noChangeArrowheads="1"/>
          </p:cNvSpPr>
          <p:nvPr>
            <p:ph type="title" idx="4294967295"/>
          </p:nvPr>
        </p:nvSpPr>
        <p:spPr>
          <a:xfrm>
            <a:off x="576263" y="228600"/>
            <a:ext cx="8820150" cy="685800"/>
          </a:xfrm>
        </p:spPr>
        <p:txBody>
          <a:bodyPr/>
          <a:lstStyle/>
          <a:p>
            <a:pPr eaLnBrk="1" hangingPunct="1"/>
            <a:r>
              <a:rPr lang="en-GB" altLang="en-US" sz="3600" b="1">
                <a:latin typeface="Times New Roman" panose="02020603050405020304" pitchFamily="18" charset="0"/>
              </a:rPr>
              <a:t>Goel-Okumoto [GO]–Assumptions (Cont’)</a:t>
            </a:r>
            <a:endParaRPr lang="en-US" altLang="en-US" sz="3600" b="1">
              <a:latin typeface="Times New Roman" panose="02020603050405020304" pitchFamily="18" charset="0"/>
            </a:endParaRPr>
          </a:p>
        </p:txBody>
      </p:sp>
      <p:pic>
        <p:nvPicPr>
          <p:cNvPr id="197635" name="Picture 4">
            <a:extLst>
              <a:ext uri="{FF2B5EF4-FFF2-40B4-BE49-F238E27FC236}">
                <a16:creationId xmlns:a16="http://schemas.microsoft.com/office/drawing/2014/main" id="{6D4AB86D-3302-4B3D-91D1-5BB88C094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5">
            <a:extLst>
              <a:ext uri="{FF2B5EF4-FFF2-40B4-BE49-F238E27FC236}">
                <a16:creationId xmlns:a16="http://schemas.microsoft.com/office/drawing/2014/main" id="{1AFA9E1C-399C-4491-A2AE-42FE55CEA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5">
            <a:extLst>
              <a:ext uri="{FF2B5EF4-FFF2-40B4-BE49-F238E27FC236}">
                <a16:creationId xmlns:a16="http://schemas.microsoft.com/office/drawing/2014/main" id="{22B74527-1FBF-4926-9605-6C924E465A44}"/>
              </a:ext>
            </a:extLst>
          </p:cNvPr>
          <p:cNvSpPr txBox="1">
            <a:spLocks noChangeArrowheads="1"/>
          </p:cNvSpPr>
          <p:nvPr/>
        </p:nvSpPr>
        <p:spPr bwMode="auto">
          <a:xfrm>
            <a:off x="863600" y="1376363"/>
            <a:ext cx="799306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The software is operated in a similar manner as the anticipated operational usage.</a:t>
            </a:r>
          </a:p>
          <a:p>
            <a:pPr>
              <a:spcBef>
                <a:spcPct val="50000"/>
              </a:spcBef>
            </a:pPr>
            <a:r>
              <a:rPr lang="en-GB" altLang="en-US" b="0" i="0">
                <a:latin typeface="Times New Roman" panose="02020603050405020304" pitchFamily="18" charset="0"/>
              </a:rPr>
              <a:t>The number of errors (f</a:t>
            </a:r>
            <a:r>
              <a:rPr lang="en-GB" altLang="en-US" b="0" i="0" baseline="-25000">
                <a:latin typeface="Times New Roman" panose="02020603050405020304" pitchFamily="18" charset="0"/>
              </a:rPr>
              <a:t>1</a:t>
            </a:r>
            <a:r>
              <a:rPr lang="en-GB" altLang="en-US" b="0" i="0">
                <a:latin typeface="Times New Roman" panose="02020603050405020304" pitchFamily="18" charset="0"/>
              </a:rPr>
              <a:t>, f</a:t>
            </a:r>
            <a:r>
              <a:rPr lang="en-GB" altLang="en-US" b="0" i="0" baseline="-25000">
                <a:latin typeface="Times New Roman" panose="02020603050405020304" pitchFamily="18" charset="0"/>
              </a:rPr>
              <a:t>2</a:t>
            </a:r>
            <a:r>
              <a:rPr lang="en-GB" altLang="en-US" b="0" i="0">
                <a:latin typeface="Times New Roman" panose="02020603050405020304" pitchFamily="18" charset="0"/>
              </a:rPr>
              <a:t>, …, f</a:t>
            </a:r>
            <a:r>
              <a:rPr lang="en-GB" altLang="en-US" b="0" i="0" baseline="-25000">
                <a:latin typeface="Times New Roman" panose="02020603050405020304" pitchFamily="18" charset="0"/>
              </a:rPr>
              <a:t>m</a:t>
            </a:r>
            <a:r>
              <a:rPr lang="en-GB" altLang="en-US" b="0" i="0">
                <a:latin typeface="Times New Roman" panose="02020603050405020304" pitchFamily="18" charset="0"/>
              </a:rPr>
              <a:t>) detected in each of the respective time intervals (0, t</a:t>
            </a:r>
            <a:r>
              <a:rPr lang="en-GB" altLang="en-US" b="0" i="0" baseline="-25000">
                <a:latin typeface="Times New Roman" panose="02020603050405020304" pitchFamily="18" charset="0"/>
              </a:rPr>
              <a:t>1</a:t>
            </a:r>
            <a:r>
              <a:rPr lang="en-GB" altLang="en-US" b="0" i="0">
                <a:latin typeface="Times New Roman" panose="02020603050405020304" pitchFamily="18" charset="0"/>
              </a:rPr>
              <a:t>), (t</a:t>
            </a:r>
            <a:r>
              <a:rPr lang="en-GB" altLang="en-US" b="0" i="0" baseline="-25000">
                <a:latin typeface="Times New Roman" panose="02020603050405020304" pitchFamily="18" charset="0"/>
              </a:rPr>
              <a:t>1</a:t>
            </a:r>
            <a:r>
              <a:rPr lang="en-GB" altLang="en-US" b="0" i="0">
                <a:latin typeface="Times New Roman" panose="02020603050405020304" pitchFamily="18" charset="0"/>
              </a:rPr>
              <a:t>, t</a:t>
            </a:r>
            <a:r>
              <a:rPr lang="en-GB" altLang="en-US" b="0" i="0" baseline="-25000">
                <a:latin typeface="Times New Roman" panose="02020603050405020304" pitchFamily="18" charset="0"/>
              </a:rPr>
              <a:t>2</a:t>
            </a:r>
            <a:r>
              <a:rPr lang="en-GB" altLang="en-US" b="0" i="0">
                <a:latin typeface="Times New Roman" panose="02020603050405020304" pitchFamily="18" charset="0"/>
              </a:rPr>
              <a:t>), …(t</a:t>
            </a:r>
            <a:r>
              <a:rPr lang="en-GB" altLang="en-US" b="0" i="0" baseline="-25000">
                <a:latin typeface="Times New Roman" panose="02020603050405020304" pitchFamily="18" charset="0"/>
              </a:rPr>
              <a:t>m-1</a:t>
            </a:r>
            <a:r>
              <a:rPr lang="en-GB" altLang="en-US" b="0" i="0">
                <a:latin typeface="Times New Roman" panose="02020603050405020304" pitchFamily="18" charset="0"/>
              </a:rPr>
              <a:t>, t</a:t>
            </a:r>
            <a:r>
              <a:rPr lang="en-GB" altLang="en-US" b="0" i="0" baseline="-25000">
                <a:latin typeface="Times New Roman" panose="02020603050405020304" pitchFamily="18" charset="0"/>
              </a:rPr>
              <a:t>m</a:t>
            </a:r>
            <a:r>
              <a:rPr lang="en-GB" altLang="en-US" b="0" i="0">
                <a:latin typeface="Times New Roman" panose="02020603050405020304" pitchFamily="18" charset="0"/>
              </a:rPr>
              <a:t>) are independent for any finite collection of increasing sequence of times.</a:t>
            </a:r>
          </a:p>
          <a:p>
            <a:pPr>
              <a:spcBef>
                <a:spcPct val="50000"/>
              </a:spcBef>
            </a:pPr>
            <a:r>
              <a:rPr lang="en-GB" altLang="en-US" b="0" i="0">
                <a:latin typeface="Times New Roman" panose="02020603050405020304" pitchFamily="18" charset="0"/>
              </a:rPr>
              <a:t>Every error has the same chance of being detected and is of the same severity as any other error.</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79A31E4-0106-4D15-87EB-80D9E95BCA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857250"/>
            <a:ext cx="7961710" cy="50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a:extLst>
              <a:ext uri="{FF2B5EF4-FFF2-40B4-BE49-F238E27FC236}">
                <a16:creationId xmlns:a16="http://schemas.microsoft.com/office/drawing/2014/main" id="{E84B7EA1-0E1C-473A-8272-565B25C8A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3302794"/>
            <a:ext cx="3109913" cy="147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a:extLst>
              <a:ext uri="{FF2B5EF4-FFF2-40B4-BE49-F238E27FC236}">
                <a16:creationId xmlns:a16="http://schemas.microsoft.com/office/drawing/2014/main" id="{C159BFAB-640C-41D8-A09B-7C19EB30E3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4988" y="4417219"/>
            <a:ext cx="317063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E5806D8-A2D0-4AF0-A758-AA412A6457AE}"/>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Errors, faults, and failures</a:t>
            </a:r>
            <a:endParaRPr lang="en-US" altLang="en-US" b="1">
              <a:latin typeface="Times New Roman" panose="02020603050405020304" pitchFamily="18" charset="0"/>
            </a:endParaRPr>
          </a:p>
        </p:txBody>
      </p:sp>
      <p:sp>
        <p:nvSpPr>
          <p:cNvPr id="17411" name="Rectangle 3">
            <a:extLst>
              <a:ext uri="{FF2B5EF4-FFF2-40B4-BE49-F238E27FC236}">
                <a16:creationId xmlns:a16="http://schemas.microsoft.com/office/drawing/2014/main" id="{1B2C2CF8-1E39-45B2-995F-30A281713DEE}"/>
              </a:ext>
            </a:extLst>
          </p:cNvPr>
          <p:cNvSpPr>
            <a:spLocks noGrp="1" noChangeArrowheads="1"/>
          </p:cNvSpPr>
          <p:nvPr>
            <p:ph type="body" idx="1"/>
          </p:nvPr>
        </p:nvSpPr>
        <p:spPr>
          <a:xfrm>
            <a:off x="685800" y="3810000"/>
            <a:ext cx="8305800" cy="2743200"/>
          </a:xfrm>
          <a:ln w="76200" cap="flat">
            <a:solidFill>
              <a:schemeClr val="tx1"/>
            </a:solidFill>
            <a:miter lim="800000"/>
            <a:headEnd/>
            <a:tailEnd/>
          </a:ln>
        </p:spPr>
        <p:txBody>
          <a:bodyPr/>
          <a:lstStyle/>
          <a:p>
            <a:pPr eaLnBrk="1" hangingPunct="1">
              <a:lnSpc>
                <a:spcPct val="80000"/>
              </a:lnSpc>
            </a:pPr>
            <a:r>
              <a:rPr lang="en-GB" altLang="en-US" sz="2000" b="1" i="0">
                <a:latin typeface="Times New Roman" panose="02020603050405020304" pitchFamily="18" charset="0"/>
              </a:rPr>
              <a:t>Error: Designer’s mistake</a:t>
            </a:r>
          </a:p>
          <a:p>
            <a:pPr eaLnBrk="1" hangingPunct="1">
              <a:lnSpc>
                <a:spcPct val="80000"/>
              </a:lnSpc>
              <a:buFontTx/>
              <a:buNone/>
            </a:pPr>
            <a:r>
              <a:rPr lang="en-GB" altLang="en-US" sz="2000" i="0">
                <a:latin typeface="Times New Roman" panose="02020603050405020304" pitchFamily="18" charset="0"/>
              </a:rPr>
              <a:t>     e.g. failure to distinguish signed and absolute value numbers in an algorithm </a:t>
            </a:r>
          </a:p>
          <a:p>
            <a:pPr eaLnBrk="1" hangingPunct="1">
              <a:lnSpc>
                <a:spcPct val="80000"/>
              </a:lnSpc>
            </a:pPr>
            <a:r>
              <a:rPr lang="en-GB" altLang="en-US" sz="2000" b="1" i="0">
                <a:latin typeface="Times New Roman" panose="02020603050405020304" pitchFamily="18" charset="0"/>
              </a:rPr>
              <a:t>Fault: Encoding of an error into software</a:t>
            </a:r>
          </a:p>
          <a:p>
            <a:pPr eaLnBrk="1" hangingPunct="1">
              <a:lnSpc>
                <a:spcPct val="80000"/>
              </a:lnSpc>
              <a:buFontTx/>
              <a:buNone/>
            </a:pPr>
            <a:r>
              <a:rPr lang="en-GB" altLang="en-US" sz="2000" i="0">
                <a:latin typeface="Times New Roman" panose="02020603050405020304" pitchFamily="18" charset="0"/>
              </a:rPr>
              <a:t>     e.g. ‘X:=Y’ is coded instead of ‘X:=ABS(Y)’</a:t>
            </a:r>
          </a:p>
          <a:p>
            <a:pPr eaLnBrk="1" hangingPunct="1">
              <a:lnSpc>
                <a:spcPct val="80000"/>
              </a:lnSpc>
            </a:pPr>
            <a:r>
              <a:rPr lang="en-GB" altLang="en-US" sz="2000" b="1" i="0">
                <a:latin typeface="Times New Roman" panose="02020603050405020304" pitchFamily="18" charset="0"/>
              </a:rPr>
              <a:t>Failure: Deviation of the software from its specified delivery or service (incorrect output or timing of output)</a:t>
            </a:r>
          </a:p>
          <a:p>
            <a:pPr eaLnBrk="1" hangingPunct="1">
              <a:lnSpc>
                <a:spcPct val="80000"/>
              </a:lnSpc>
              <a:buFontTx/>
              <a:buNone/>
            </a:pPr>
            <a:r>
              <a:rPr lang="en-GB" altLang="en-US" sz="2000" i="0">
                <a:latin typeface="Times New Roman" panose="02020603050405020304" pitchFamily="18" charset="0"/>
              </a:rPr>
              <a:t>    e.g. nuclear reactor exhibits behaviour likely to be an earthquake hazard.</a:t>
            </a:r>
          </a:p>
        </p:txBody>
      </p:sp>
      <p:pic>
        <p:nvPicPr>
          <p:cNvPr id="17412" name="Picture 4">
            <a:extLst>
              <a:ext uri="{FF2B5EF4-FFF2-40B4-BE49-F238E27FC236}">
                <a16:creationId xmlns:a16="http://schemas.microsoft.com/office/drawing/2014/main" id="{89264CC0-1B5F-4D36-B21A-D65F55818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9763B1E1-F029-4E89-8417-40AA20C7C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question_clipart">
            <a:extLst>
              <a:ext uri="{FF2B5EF4-FFF2-40B4-BE49-F238E27FC236}">
                <a16:creationId xmlns:a16="http://schemas.microsoft.com/office/drawing/2014/main" id="{9CC938DB-64A9-4A86-B4AF-0A1A81DE8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71600"/>
            <a:ext cx="657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semadarakogane_source">
            <a:extLst>
              <a:ext uri="{FF2B5EF4-FFF2-40B4-BE49-F238E27FC236}">
                <a16:creationId xmlns:a16="http://schemas.microsoft.com/office/drawing/2014/main" id="{51BAC8DB-FD7A-46DF-B5F4-2A4808FCB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00200"/>
            <a:ext cx="1905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descr="plane-crash-470-12091">
            <a:extLst>
              <a:ext uri="{FF2B5EF4-FFF2-40B4-BE49-F238E27FC236}">
                <a16:creationId xmlns:a16="http://schemas.microsoft.com/office/drawing/2014/main" id="{46EBE090-510E-4C72-8EAB-B351B96E4352}"/>
              </a:ext>
            </a:extLst>
          </p:cNvPr>
          <p:cNvPicPr>
            <a:picLocks noChangeAspect="1" noChangeArrowheads="1"/>
          </p:cNvPicPr>
          <p:nvPr/>
        </p:nvPicPr>
        <p:blipFill>
          <a:blip r:embed="rId6">
            <a:lum bright="70000" contrast="-64000"/>
            <a:grayscl/>
            <a:extLst>
              <a:ext uri="{28A0092B-C50C-407E-A947-70E740481C1C}">
                <a14:useLocalDpi xmlns:a14="http://schemas.microsoft.com/office/drawing/2010/main" val="0"/>
              </a:ext>
            </a:extLst>
          </a:blip>
          <a:srcRect/>
          <a:stretch>
            <a:fillRect/>
          </a:stretch>
        </p:blipFill>
        <p:spPr bwMode="auto">
          <a:xfrm>
            <a:off x="6781800" y="1600200"/>
            <a:ext cx="1905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2">
            <a:extLst>
              <a:ext uri="{FF2B5EF4-FFF2-40B4-BE49-F238E27FC236}">
                <a16:creationId xmlns:a16="http://schemas.microsoft.com/office/drawing/2014/main" id="{0EB6AD07-249B-49AA-B801-20695A1694EB}"/>
              </a:ext>
            </a:extLst>
          </p:cNvPr>
          <p:cNvSpPr txBox="1">
            <a:spLocks noChangeArrowheads="1"/>
          </p:cNvSpPr>
          <p:nvPr/>
        </p:nvSpPr>
        <p:spPr bwMode="auto">
          <a:xfrm>
            <a:off x="914400" y="29718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 Error                                       Fault                                           Failure</a:t>
            </a:r>
            <a:endParaRPr lang="en-US" altLang="en-US" sz="1800" i="0"/>
          </a:p>
        </p:txBody>
      </p:sp>
      <p:sp>
        <p:nvSpPr>
          <p:cNvPr id="17418" name="Text Box 13">
            <a:extLst>
              <a:ext uri="{FF2B5EF4-FFF2-40B4-BE49-F238E27FC236}">
                <a16:creationId xmlns:a16="http://schemas.microsoft.com/office/drawing/2014/main" id="{BC33C6ED-ED39-43B2-916B-E698A9FE38A1}"/>
              </a:ext>
            </a:extLst>
          </p:cNvPr>
          <p:cNvSpPr txBox="1">
            <a:spLocks noChangeArrowheads="1"/>
          </p:cNvSpPr>
          <p:nvPr/>
        </p:nvSpPr>
        <p:spPr bwMode="auto">
          <a:xfrm>
            <a:off x="1752600" y="2438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can lead to</a:t>
            </a:r>
            <a:endParaRPr lang="en-US" altLang="en-US" sz="1800" i="0"/>
          </a:p>
        </p:txBody>
      </p:sp>
      <p:sp>
        <p:nvSpPr>
          <p:cNvPr id="17419" name="Text Box 14">
            <a:extLst>
              <a:ext uri="{FF2B5EF4-FFF2-40B4-BE49-F238E27FC236}">
                <a16:creationId xmlns:a16="http://schemas.microsoft.com/office/drawing/2014/main" id="{16123ACB-D0F9-464F-BFE8-8C37429C2D0A}"/>
              </a:ext>
            </a:extLst>
          </p:cNvPr>
          <p:cNvSpPr txBox="1">
            <a:spLocks noChangeArrowheads="1"/>
          </p:cNvSpPr>
          <p:nvPr/>
        </p:nvSpPr>
        <p:spPr bwMode="auto">
          <a:xfrm>
            <a:off x="5334000" y="2438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can lead to</a:t>
            </a:r>
            <a:endParaRPr lang="en-US" altLang="en-US" sz="1800" i="0"/>
          </a:p>
        </p:txBody>
      </p:sp>
      <p:sp>
        <p:nvSpPr>
          <p:cNvPr id="17420" name="Line 15">
            <a:extLst>
              <a:ext uri="{FF2B5EF4-FFF2-40B4-BE49-F238E27FC236}">
                <a16:creationId xmlns:a16="http://schemas.microsoft.com/office/drawing/2014/main" id="{7BDFDCA7-6EF9-4846-A01C-29A1FE3F5537}"/>
              </a:ext>
            </a:extLst>
          </p:cNvPr>
          <p:cNvSpPr>
            <a:spLocks noChangeShapeType="1"/>
          </p:cNvSpPr>
          <p:nvPr/>
        </p:nvSpPr>
        <p:spPr bwMode="auto">
          <a:xfrm>
            <a:off x="1905000" y="2286000"/>
            <a:ext cx="11430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421" name="Line 16">
            <a:extLst>
              <a:ext uri="{FF2B5EF4-FFF2-40B4-BE49-F238E27FC236}">
                <a16:creationId xmlns:a16="http://schemas.microsoft.com/office/drawing/2014/main" id="{9B62B05F-311F-4CBC-8B2F-5E8D46FBD60A}"/>
              </a:ext>
            </a:extLst>
          </p:cNvPr>
          <p:cNvSpPr>
            <a:spLocks noChangeShapeType="1"/>
          </p:cNvSpPr>
          <p:nvPr/>
        </p:nvSpPr>
        <p:spPr bwMode="auto">
          <a:xfrm>
            <a:off x="5410200" y="2286000"/>
            <a:ext cx="11430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422" name="Picture 17">
            <a:extLst>
              <a:ext uri="{FF2B5EF4-FFF2-40B4-BE49-F238E27FC236}">
                <a16:creationId xmlns:a16="http://schemas.microsoft.com/office/drawing/2014/main" id="{98B70109-6E5E-4D81-ABCB-446115E504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600200"/>
            <a:ext cx="68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A03A34E-D057-410D-A596-994D1156F394}"/>
              </a:ext>
            </a:extLst>
          </p:cNvPr>
          <p:cNvSpPr>
            <a:spLocks noGrp="1" noChangeArrowheads="1"/>
          </p:cNvSpPr>
          <p:nvPr>
            <p:ph type="title" idx="4294967295"/>
          </p:nvPr>
        </p:nvSpPr>
        <p:spPr>
          <a:xfrm>
            <a:off x="576263" y="228600"/>
            <a:ext cx="8748712" cy="685800"/>
          </a:xfrm>
        </p:spPr>
        <p:txBody>
          <a:bodyPr/>
          <a:lstStyle/>
          <a:p>
            <a:pPr eaLnBrk="1" hangingPunct="1"/>
            <a:r>
              <a:rPr lang="en-GB" altLang="en-US" sz="3600" b="1">
                <a:latin typeface="Times New Roman" panose="02020603050405020304" pitchFamily="18" charset="0"/>
              </a:rPr>
              <a:t>Goel-Okumoto [GO]–Assumptions(Cont1’)</a:t>
            </a:r>
            <a:endParaRPr lang="en-US" altLang="en-US" sz="3600" b="1">
              <a:latin typeface="Times New Roman" panose="02020603050405020304" pitchFamily="18" charset="0"/>
            </a:endParaRPr>
          </a:p>
        </p:txBody>
      </p:sp>
      <p:pic>
        <p:nvPicPr>
          <p:cNvPr id="198659" name="Picture 4">
            <a:extLst>
              <a:ext uri="{FF2B5EF4-FFF2-40B4-BE49-F238E27FC236}">
                <a16:creationId xmlns:a16="http://schemas.microsoft.com/office/drawing/2014/main" id="{0798294D-729B-4E39-8C84-4100A48C9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5">
            <a:extLst>
              <a:ext uri="{FF2B5EF4-FFF2-40B4-BE49-F238E27FC236}">
                <a16:creationId xmlns:a16="http://schemas.microsoft.com/office/drawing/2014/main" id="{3C43E41B-FCD5-4524-85EF-0CCCA1042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5">
            <a:extLst>
              <a:ext uri="{FF2B5EF4-FFF2-40B4-BE49-F238E27FC236}">
                <a16:creationId xmlns:a16="http://schemas.microsoft.com/office/drawing/2014/main" id="{0554A0D9-7152-436E-B76B-944A93A92EAB}"/>
              </a:ext>
            </a:extLst>
          </p:cNvPr>
          <p:cNvSpPr txBox="1">
            <a:spLocks noChangeArrowheads="1"/>
          </p:cNvSpPr>
          <p:nvPr/>
        </p:nvSpPr>
        <p:spPr bwMode="auto">
          <a:xfrm>
            <a:off x="755650" y="1376363"/>
            <a:ext cx="838835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3000" b="0" i="0">
                <a:latin typeface="Times New Roman" panose="02020603050405020304" pitchFamily="18" charset="0"/>
              </a:rPr>
              <a:t>The cumulative number of errors detected at any time t, N(t), follows a Poisson distribution with mean m(t). The mean m(t) is such that the expected number of error occurrences for any time (t, t+</a:t>
            </a:r>
            <a:r>
              <a:rPr lang="en-GB" altLang="en-US" sz="3000" b="0" i="0">
                <a:latin typeface="Times New Roman" panose="02020603050405020304" pitchFamily="18" charset="0"/>
                <a:sym typeface="Symbol" panose="05050102010706020507" pitchFamily="18" charset="2"/>
              </a:rPr>
              <a:t></a:t>
            </a:r>
            <a:r>
              <a:rPr lang="en-GB" altLang="en-US" sz="3000" b="0" i="0">
                <a:latin typeface="Times New Roman" panose="02020603050405020304" pitchFamily="18" charset="0"/>
              </a:rPr>
              <a:t>t) is proportional to the expected number of undetected errors at time t.</a:t>
            </a:r>
          </a:p>
          <a:p>
            <a:pPr>
              <a:spcBef>
                <a:spcPct val="50000"/>
              </a:spcBef>
            </a:pPr>
            <a:r>
              <a:rPr lang="en-GB" altLang="en-US" sz="3000" b="0" i="0">
                <a:latin typeface="Times New Roman" panose="02020603050405020304" pitchFamily="18" charset="0"/>
              </a:rPr>
              <a:t>The expected cumulative number of errors function m(t) is assumed to be a bounded, nondecreasing function of t with m(t)=0, t=0; m(t) = a, t goes to infinity: m(t)=a(1-exp(-bt)), b is a constant of proportionality.</a:t>
            </a:r>
            <a:endParaRPr lang="en-US" altLang="en-US" sz="3000" b="0" i="0">
              <a:latin typeface="Times New Roman" panose="02020603050405020304" pitchFamily="18" charset="0"/>
            </a:endParaRPr>
          </a:p>
        </p:txBody>
      </p:sp>
    </p:spTree>
  </p:cSld>
  <p:clrMapOvr>
    <a:masterClrMapping/>
  </p:clrMapOvr>
  <p:transition>
    <p:fade thruBlk="1"/>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a:extLst>
              <a:ext uri="{FF2B5EF4-FFF2-40B4-BE49-F238E27FC236}">
                <a16:creationId xmlns:a16="http://schemas.microsoft.com/office/drawing/2014/main" id="{AFEE6EEF-32C4-4994-8406-861EC257F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3" name="Picture 5">
            <a:extLst>
              <a:ext uri="{FF2B5EF4-FFF2-40B4-BE49-F238E27FC236}">
                <a16:creationId xmlns:a16="http://schemas.microsoft.com/office/drawing/2014/main" id="{6030819E-6BA2-4195-834B-890E84466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49425"/>
            <a:ext cx="813752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9684" name="Picture 4">
            <a:extLst>
              <a:ext uri="{FF2B5EF4-FFF2-40B4-BE49-F238E27FC236}">
                <a16:creationId xmlns:a16="http://schemas.microsoft.com/office/drawing/2014/main" id="{9258A53A-1647-472A-A71A-98E9451BB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8B2E45E1-AA02-4080-978D-99F7E2211309}"/>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[GO] – ML estimates</a:t>
            </a:r>
            <a:endParaRPr lang="en-US" altLang="en-US" b="1">
              <a:latin typeface="Times New Roman" panose="02020603050405020304" pitchFamily="18" charset="0"/>
            </a:endParaRPr>
          </a:p>
        </p:txBody>
      </p:sp>
      <p:pic>
        <p:nvPicPr>
          <p:cNvPr id="200707" name="Picture 4">
            <a:extLst>
              <a:ext uri="{FF2B5EF4-FFF2-40B4-BE49-F238E27FC236}">
                <a16:creationId xmlns:a16="http://schemas.microsoft.com/office/drawing/2014/main" id="{5B9912B4-04A4-459B-ACBD-4D34C0F9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5">
            <a:extLst>
              <a:ext uri="{FF2B5EF4-FFF2-40B4-BE49-F238E27FC236}">
                <a16:creationId xmlns:a16="http://schemas.microsoft.com/office/drawing/2014/main" id="{AC89517C-F5E2-4258-AE3F-910EF1E13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 Box 5">
            <a:extLst>
              <a:ext uri="{FF2B5EF4-FFF2-40B4-BE49-F238E27FC236}">
                <a16:creationId xmlns:a16="http://schemas.microsoft.com/office/drawing/2014/main" id="{1628F0F2-0370-4728-A57C-F321ECD21C7C}"/>
              </a:ext>
            </a:extLst>
          </p:cNvPr>
          <p:cNvSpPr txBox="1">
            <a:spLocks noChangeArrowheads="1"/>
          </p:cNvSpPr>
          <p:nvPr/>
        </p:nvSpPr>
        <p:spPr bwMode="auto">
          <a:xfrm>
            <a:off x="611188" y="1412875"/>
            <a:ext cx="828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b="0" i="0">
                <a:latin typeface="Times New Roman" panose="02020603050405020304" pitchFamily="18" charset="0"/>
              </a:rPr>
              <a:t>Let f</a:t>
            </a:r>
            <a:r>
              <a:rPr lang="en-GB" altLang="en-US" sz="2400" b="0" i="0" baseline="-25000">
                <a:latin typeface="Times New Roman" panose="02020603050405020304" pitchFamily="18" charset="0"/>
              </a:rPr>
              <a:t>i</a:t>
            </a:r>
            <a:r>
              <a:rPr lang="en-GB" altLang="en-US" sz="2400" b="0" i="0">
                <a:latin typeface="Times New Roman" panose="02020603050405020304" pitchFamily="18" charset="0"/>
              </a:rPr>
              <a:t>=N(t</a:t>
            </a:r>
            <a:r>
              <a:rPr lang="en-GB" altLang="en-US" sz="2400" b="0" i="0" baseline="-25000">
                <a:latin typeface="Times New Roman" panose="02020603050405020304" pitchFamily="18" charset="0"/>
              </a:rPr>
              <a:t>i</a:t>
            </a:r>
            <a:r>
              <a:rPr lang="en-GB" altLang="en-US" sz="2400" b="0" i="0">
                <a:latin typeface="Times New Roman" panose="02020603050405020304" pitchFamily="18" charset="0"/>
              </a:rPr>
              <a:t>)-N(t</a:t>
            </a:r>
            <a:r>
              <a:rPr lang="en-GB" altLang="en-US" sz="2400" b="0" i="0" baseline="-25000">
                <a:latin typeface="Times New Roman" panose="02020603050405020304" pitchFamily="18" charset="0"/>
              </a:rPr>
              <a:t>i-1</a:t>
            </a:r>
            <a:r>
              <a:rPr lang="en-GB" altLang="en-US" sz="2400" b="0" i="0">
                <a:latin typeface="Times New Roman" panose="02020603050405020304" pitchFamily="18" charset="0"/>
              </a:rPr>
              <a:t>), Pr{N(t)=n}=m(t)</a:t>
            </a:r>
            <a:r>
              <a:rPr lang="en-GB" altLang="en-US" sz="2400" b="0" i="0" baseline="30000">
                <a:latin typeface="Times New Roman" panose="02020603050405020304" pitchFamily="18" charset="0"/>
              </a:rPr>
              <a:t>n</a:t>
            </a:r>
            <a:r>
              <a:rPr lang="en-GB" altLang="en-US" sz="2400" b="0" i="0">
                <a:latin typeface="Times New Roman" panose="02020603050405020304" pitchFamily="18" charset="0"/>
              </a:rPr>
              <a:t>exp(-m(t))/n!. The likelihood function is:</a:t>
            </a:r>
            <a:endParaRPr lang="en-US" altLang="en-US" sz="2400" b="0" i="0">
              <a:latin typeface="Times New Roman" panose="02020603050405020304" pitchFamily="18" charset="0"/>
            </a:endParaRPr>
          </a:p>
        </p:txBody>
      </p:sp>
      <p:graphicFrame>
        <p:nvGraphicFramePr>
          <p:cNvPr id="200710" name="Object 6">
            <a:extLst>
              <a:ext uri="{FF2B5EF4-FFF2-40B4-BE49-F238E27FC236}">
                <a16:creationId xmlns:a16="http://schemas.microsoft.com/office/drawing/2014/main" id="{584C0F3B-E39B-4DD4-AB11-0541B0B19C6C}"/>
              </a:ext>
            </a:extLst>
          </p:cNvPr>
          <p:cNvGraphicFramePr>
            <a:graphicFrameLocks noChangeAspect="1"/>
          </p:cNvGraphicFramePr>
          <p:nvPr/>
        </p:nvGraphicFramePr>
        <p:xfrm>
          <a:off x="1150938" y="2168525"/>
          <a:ext cx="7237412" cy="944563"/>
        </p:xfrm>
        <a:graphic>
          <a:graphicData uri="http://schemas.openxmlformats.org/presentationml/2006/ole">
            <mc:AlternateContent xmlns:mc="http://schemas.openxmlformats.org/markup-compatibility/2006">
              <mc:Choice xmlns:v="urn:schemas-microsoft-com:vml" Requires="v">
                <p:oleObj spid="_x0000_s200732" name="Equation" r:id="rId5" imgW="3505200" imgH="457200" progId="Equation.DSMT4">
                  <p:embed/>
                </p:oleObj>
              </mc:Choice>
              <mc:Fallback>
                <p:oleObj name="Equation" r:id="rId5" imgW="3505200" imgH="4572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0938" y="2168525"/>
                        <a:ext cx="7237412"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11" name="Text Box 7">
            <a:extLst>
              <a:ext uri="{FF2B5EF4-FFF2-40B4-BE49-F238E27FC236}">
                <a16:creationId xmlns:a16="http://schemas.microsoft.com/office/drawing/2014/main" id="{16730523-A802-44C5-B31D-E86938A3F53E}"/>
              </a:ext>
            </a:extLst>
          </p:cNvPr>
          <p:cNvSpPr txBox="1">
            <a:spLocks noChangeArrowheads="1"/>
          </p:cNvSpPr>
          <p:nvPr/>
        </p:nvSpPr>
        <p:spPr bwMode="auto">
          <a:xfrm>
            <a:off x="611188" y="3284538"/>
            <a:ext cx="828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b="0" i="0">
                <a:latin typeface="Times New Roman" panose="02020603050405020304" pitchFamily="18" charset="0"/>
              </a:rPr>
              <a:t>The MLEs are the solutions of a system based on the following relations:</a:t>
            </a:r>
            <a:endParaRPr lang="en-US" altLang="en-US" sz="2400" b="0" i="0">
              <a:latin typeface="Times New Roman" panose="02020603050405020304" pitchFamily="18" charset="0"/>
            </a:endParaRPr>
          </a:p>
        </p:txBody>
      </p:sp>
      <p:graphicFrame>
        <p:nvGraphicFramePr>
          <p:cNvPr id="200712" name="Object 8">
            <a:extLst>
              <a:ext uri="{FF2B5EF4-FFF2-40B4-BE49-F238E27FC236}">
                <a16:creationId xmlns:a16="http://schemas.microsoft.com/office/drawing/2014/main" id="{BB732D42-1462-4C6C-B0D6-BB33CA471876}"/>
              </a:ext>
            </a:extLst>
          </p:cNvPr>
          <p:cNvGraphicFramePr>
            <a:graphicFrameLocks noChangeAspect="1"/>
          </p:cNvGraphicFramePr>
          <p:nvPr/>
        </p:nvGraphicFramePr>
        <p:xfrm>
          <a:off x="2232025" y="3933825"/>
          <a:ext cx="3816350" cy="1273175"/>
        </p:xfrm>
        <a:graphic>
          <a:graphicData uri="http://schemas.openxmlformats.org/presentationml/2006/ole">
            <mc:AlternateContent xmlns:mc="http://schemas.openxmlformats.org/markup-compatibility/2006">
              <mc:Choice xmlns:v="urn:schemas-microsoft-com:vml" Requires="v">
                <p:oleObj spid="_x0000_s200733" name="Equation" r:id="rId7" imgW="1828800" imgH="609600" progId="Equation.DSMT4">
                  <p:embed/>
                </p:oleObj>
              </mc:Choice>
              <mc:Fallback>
                <p:oleObj name="Equation" r:id="rId7" imgW="1828800" imgH="6096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2025" y="3933825"/>
                        <a:ext cx="3816350"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0713" name="Object 9">
            <a:extLst>
              <a:ext uri="{FF2B5EF4-FFF2-40B4-BE49-F238E27FC236}">
                <a16:creationId xmlns:a16="http://schemas.microsoft.com/office/drawing/2014/main" id="{C14741CE-3548-4D08-B251-55BC22FE6D9A}"/>
              </a:ext>
            </a:extLst>
          </p:cNvPr>
          <p:cNvGraphicFramePr>
            <a:graphicFrameLocks noChangeAspect="1"/>
          </p:cNvGraphicFramePr>
          <p:nvPr/>
        </p:nvGraphicFramePr>
        <p:xfrm>
          <a:off x="1258888" y="5373688"/>
          <a:ext cx="7164387" cy="1217612"/>
        </p:xfrm>
        <a:graphic>
          <a:graphicData uri="http://schemas.openxmlformats.org/presentationml/2006/ole">
            <mc:AlternateContent xmlns:mc="http://schemas.openxmlformats.org/markup-compatibility/2006">
              <mc:Choice xmlns:v="urn:schemas-microsoft-com:vml" Requires="v">
                <p:oleObj spid="_x0000_s200734" name="Equation" r:id="rId9" imgW="2616200" imgH="444500" progId="Equation.DSMT4">
                  <p:embed/>
                </p:oleObj>
              </mc:Choice>
              <mc:Fallback>
                <p:oleObj name="Equation" r:id="rId9" imgW="2616200" imgH="4445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8888" y="5373688"/>
                        <a:ext cx="7164387"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a:extLst>
              <a:ext uri="{FF2B5EF4-FFF2-40B4-BE49-F238E27FC236}">
                <a16:creationId xmlns:a16="http://schemas.microsoft.com/office/drawing/2014/main" id="{DB706B97-483C-4E1B-A47F-8B60DE462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7">
            <a:extLst>
              <a:ext uri="{FF2B5EF4-FFF2-40B4-BE49-F238E27FC236}">
                <a16:creationId xmlns:a16="http://schemas.microsoft.com/office/drawing/2014/main" id="{84747093-C35B-4093-A33C-8BF8C89E8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5475"/>
            <a:ext cx="7920038"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1732" name="Picture 4">
            <a:extLst>
              <a:ext uri="{FF2B5EF4-FFF2-40B4-BE49-F238E27FC236}">
                <a16:creationId xmlns:a16="http://schemas.microsoft.com/office/drawing/2014/main" id="{005227CF-0648-4E6A-A8C7-97AC3FD4A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a:extLst>
              <a:ext uri="{FF2B5EF4-FFF2-40B4-BE49-F238E27FC236}">
                <a16:creationId xmlns:a16="http://schemas.microsoft.com/office/drawing/2014/main" id="{6A479E89-E4E9-4577-9F89-D8330F6D3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6">
            <a:extLst>
              <a:ext uri="{FF2B5EF4-FFF2-40B4-BE49-F238E27FC236}">
                <a16:creationId xmlns:a16="http://schemas.microsoft.com/office/drawing/2014/main" id="{D78C1A0D-1149-4C61-9BC1-86C859E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993062"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2756" name="Picture 4">
            <a:extLst>
              <a:ext uri="{FF2B5EF4-FFF2-40B4-BE49-F238E27FC236}">
                <a16:creationId xmlns:a16="http://schemas.microsoft.com/office/drawing/2014/main" id="{6C03A7CF-778F-4847-92AE-67B35FBE9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a:extLst>
              <a:ext uri="{FF2B5EF4-FFF2-40B4-BE49-F238E27FC236}">
                <a16:creationId xmlns:a16="http://schemas.microsoft.com/office/drawing/2014/main" id="{4AAFC56F-D60F-4177-9066-94D55A78B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4">
            <a:extLst>
              <a:ext uri="{FF2B5EF4-FFF2-40B4-BE49-F238E27FC236}">
                <a16:creationId xmlns:a16="http://schemas.microsoft.com/office/drawing/2014/main" id="{C966096B-A020-493E-8A73-5C18824C8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8">
            <a:extLst>
              <a:ext uri="{FF2B5EF4-FFF2-40B4-BE49-F238E27FC236}">
                <a16:creationId xmlns:a16="http://schemas.microsoft.com/office/drawing/2014/main" id="{908F6756-CD87-42DE-AF65-C2511C757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639888"/>
            <a:ext cx="7883525"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8D7CBBD-F527-4034-A5ED-B4C7D0CC1227}"/>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NHPP – S Shaped Model</a:t>
            </a:r>
            <a:endParaRPr lang="en-US" altLang="en-US" b="1">
              <a:latin typeface="Times New Roman" panose="02020603050405020304" pitchFamily="18" charset="0"/>
            </a:endParaRPr>
          </a:p>
        </p:txBody>
      </p:sp>
      <p:sp>
        <p:nvSpPr>
          <p:cNvPr id="204803" name="Rectangle 3">
            <a:extLst>
              <a:ext uri="{FF2B5EF4-FFF2-40B4-BE49-F238E27FC236}">
                <a16:creationId xmlns:a16="http://schemas.microsoft.com/office/drawing/2014/main" id="{A0065443-EABF-46C2-BFB3-247AB53528F9}"/>
              </a:ext>
            </a:extLst>
          </p:cNvPr>
          <p:cNvSpPr>
            <a:spLocks noGrp="1" noChangeArrowheads="1"/>
          </p:cNvSpPr>
          <p:nvPr>
            <p:ph type="body" idx="4294967295"/>
          </p:nvPr>
        </p:nvSpPr>
        <p:spPr>
          <a:xfrm>
            <a:off x="611188" y="1341438"/>
            <a:ext cx="4752975" cy="2376487"/>
          </a:xfrm>
        </p:spPr>
        <p:txBody>
          <a:bodyPr/>
          <a:lstStyle/>
          <a:p>
            <a:pPr eaLnBrk="1" hangingPunct="1">
              <a:lnSpc>
                <a:spcPct val="90000"/>
              </a:lnSpc>
            </a:pPr>
            <a:r>
              <a:rPr lang="en-GB" altLang="en-US" sz="2400" i="0">
                <a:latin typeface="Times New Roman" panose="02020603050405020304" pitchFamily="18" charset="0"/>
              </a:rPr>
              <a:t>Failure intensity: </a:t>
            </a:r>
          </a:p>
          <a:p>
            <a:pPr eaLnBrk="1" hangingPunct="1">
              <a:lnSpc>
                <a:spcPct val="90000"/>
              </a:lnSpc>
              <a:buFontTx/>
              <a:buNone/>
            </a:pPr>
            <a:r>
              <a:rPr lang="en-GB" altLang="en-US" sz="2400" i="0">
                <a:latin typeface="Times New Roman" panose="02020603050405020304" pitchFamily="18" charset="0"/>
              </a:rPr>
              <a:t>     </a:t>
            </a:r>
            <a:r>
              <a:rPr lang="en-GB" altLang="en-US" sz="2400" i="0">
                <a:latin typeface="Times New Roman" panose="02020603050405020304" pitchFamily="18" charset="0"/>
                <a:sym typeface="Symbol" panose="05050102010706020507" pitchFamily="18" charset="2"/>
              </a:rPr>
              <a:t>(t)</a:t>
            </a:r>
            <a:r>
              <a:rPr lang="en-GB" altLang="en-US" sz="2400" i="0">
                <a:latin typeface="Times New Roman" panose="02020603050405020304" pitchFamily="18" charset="0"/>
              </a:rPr>
              <a:t> = a b</a:t>
            </a:r>
            <a:r>
              <a:rPr lang="en-GB" altLang="en-US" sz="2400" i="0" baseline="30000">
                <a:latin typeface="Times New Roman" panose="02020603050405020304" pitchFamily="18" charset="0"/>
              </a:rPr>
              <a:t>2</a:t>
            </a:r>
            <a:r>
              <a:rPr lang="en-GB" altLang="en-US" sz="2400" i="0">
                <a:latin typeface="Times New Roman" panose="02020603050405020304" pitchFamily="18" charset="0"/>
              </a:rPr>
              <a:t> t exp(-bt) </a:t>
            </a:r>
          </a:p>
          <a:p>
            <a:pPr eaLnBrk="1" hangingPunct="1">
              <a:lnSpc>
                <a:spcPct val="90000"/>
              </a:lnSpc>
            </a:pPr>
            <a:r>
              <a:rPr lang="en-GB" altLang="en-US" sz="2400" i="0">
                <a:latin typeface="Times New Roman" panose="02020603050405020304" pitchFamily="18" charset="0"/>
              </a:rPr>
              <a:t>Parameters to be estimated: a, b</a:t>
            </a:r>
          </a:p>
          <a:p>
            <a:pPr eaLnBrk="1" hangingPunct="1">
              <a:lnSpc>
                <a:spcPct val="90000"/>
              </a:lnSpc>
            </a:pPr>
            <a:r>
              <a:rPr lang="en-GB" altLang="en-US" sz="2400" i="0">
                <a:latin typeface="Times New Roman" panose="02020603050405020304" pitchFamily="18" charset="0"/>
              </a:rPr>
              <a:t>Cumulative number of failures: </a:t>
            </a:r>
          </a:p>
          <a:p>
            <a:pPr eaLnBrk="1" hangingPunct="1">
              <a:lnSpc>
                <a:spcPct val="90000"/>
              </a:lnSpc>
              <a:buFontTx/>
              <a:buNone/>
            </a:pPr>
            <a:r>
              <a:rPr lang="en-GB" altLang="en-US" sz="2400" i="0">
                <a:latin typeface="Times New Roman" panose="02020603050405020304" pitchFamily="18" charset="0"/>
              </a:rPr>
              <a:t>       M(t)=a[1-(1+bt)exp(-bt)]</a:t>
            </a:r>
            <a:endParaRPr lang="en-US" altLang="en-US" sz="2400" i="0">
              <a:latin typeface="Times New Roman" panose="02020603050405020304" pitchFamily="18" charset="0"/>
            </a:endParaRPr>
          </a:p>
          <a:p>
            <a:pPr eaLnBrk="1" hangingPunct="1">
              <a:lnSpc>
                <a:spcPct val="90000"/>
              </a:lnSpc>
              <a:buFontTx/>
              <a:buNone/>
            </a:pPr>
            <a:endParaRPr lang="en-US" altLang="en-US" sz="2400" i="0">
              <a:latin typeface="Times New Roman" panose="02020603050405020304" pitchFamily="18" charset="0"/>
            </a:endParaRPr>
          </a:p>
        </p:txBody>
      </p:sp>
      <p:pic>
        <p:nvPicPr>
          <p:cNvPr id="204804" name="Picture 4">
            <a:extLst>
              <a:ext uri="{FF2B5EF4-FFF2-40B4-BE49-F238E27FC236}">
                <a16:creationId xmlns:a16="http://schemas.microsoft.com/office/drawing/2014/main" id="{5A59620F-EA73-465D-A93F-0E0634D03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5">
            <a:extLst>
              <a:ext uri="{FF2B5EF4-FFF2-40B4-BE49-F238E27FC236}">
                <a16:creationId xmlns:a16="http://schemas.microsoft.com/office/drawing/2014/main" id="{269AC97C-A446-499B-8D93-931E6CC58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8" descr="0400170706017">
            <a:extLst>
              <a:ext uri="{FF2B5EF4-FFF2-40B4-BE49-F238E27FC236}">
                <a16:creationId xmlns:a16="http://schemas.microsoft.com/office/drawing/2014/main" id="{973BE8B7-8B87-4F6D-9680-DF87BB18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341438"/>
            <a:ext cx="42481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7" name="Picture 9">
            <a:extLst>
              <a:ext uri="{FF2B5EF4-FFF2-40B4-BE49-F238E27FC236}">
                <a16:creationId xmlns:a16="http://schemas.microsoft.com/office/drawing/2014/main" id="{50B605F8-006A-4763-9A12-6230FA04C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824288"/>
            <a:ext cx="76327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2175FEF-6BC4-4A9C-9D5D-9F42B41CAA13}"/>
              </a:ext>
            </a:extLst>
          </p:cNvPr>
          <p:cNvSpPr>
            <a:spLocks noGrp="1" noChangeArrowheads="1"/>
          </p:cNvSpPr>
          <p:nvPr>
            <p:ph type="title" idx="4294967295"/>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205827" name="Rectangle 3">
            <a:extLst>
              <a:ext uri="{FF2B5EF4-FFF2-40B4-BE49-F238E27FC236}">
                <a16:creationId xmlns:a16="http://schemas.microsoft.com/office/drawing/2014/main" id="{9493D188-9FA2-4469-8A0B-06D85A8B0D97}"/>
              </a:ext>
            </a:extLst>
          </p:cNvPr>
          <p:cNvSpPr>
            <a:spLocks noGrp="1" noChangeArrowheads="1"/>
          </p:cNvSpPr>
          <p:nvPr>
            <p:ph type="body" idx="4294967295"/>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b="1"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Learnt</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205828" name="Picture 4">
            <a:extLst>
              <a:ext uri="{FF2B5EF4-FFF2-40B4-BE49-F238E27FC236}">
                <a16:creationId xmlns:a16="http://schemas.microsoft.com/office/drawing/2014/main" id="{64103084-795A-4CF1-BF92-C9EAEEA3C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a:extLst>
              <a:ext uri="{FF2B5EF4-FFF2-40B4-BE49-F238E27FC236}">
                <a16:creationId xmlns:a16="http://schemas.microsoft.com/office/drawing/2014/main" id="{99A8C4E8-BEBC-477E-98B4-764CCD571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4B7ECB1-6E58-4123-B712-28C81F952AA3}"/>
              </a:ext>
            </a:extLst>
          </p:cNvPr>
          <p:cNvSpPr>
            <a:spLocks noGrp="1" noChangeArrowheads="1"/>
          </p:cNvSpPr>
          <p:nvPr>
            <p:ph type="title"/>
          </p:nvPr>
        </p:nvSpPr>
        <p:spPr>
          <a:xfrm>
            <a:off x="609600" y="228600"/>
            <a:ext cx="8534400" cy="685800"/>
          </a:xfrm>
        </p:spPr>
        <p:txBody>
          <a:bodyPr/>
          <a:lstStyle/>
          <a:p>
            <a:pPr eaLnBrk="1" hangingPunct="1"/>
            <a:r>
              <a:rPr lang="en-GB" altLang="en-US" sz="3400" b="1">
                <a:latin typeface="Times New Roman" panose="02020603050405020304" pitchFamily="18" charset="0"/>
              </a:rPr>
              <a:t>4. Software Reliability Techniques and Tools</a:t>
            </a:r>
            <a:endParaRPr lang="en-US" altLang="en-US" sz="3400" b="1">
              <a:latin typeface="Times New Roman" panose="02020603050405020304" pitchFamily="18" charset="0"/>
            </a:endParaRPr>
          </a:p>
        </p:txBody>
      </p:sp>
      <p:sp>
        <p:nvSpPr>
          <p:cNvPr id="206851" name="Rectangle 3">
            <a:extLst>
              <a:ext uri="{FF2B5EF4-FFF2-40B4-BE49-F238E27FC236}">
                <a16:creationId xmlns:a16="http://schemas.microsoft.com/office/drawing/2014/main" id="{D5B8C848-552B-4F1A-87DC-B2CD934CD259}"/>
              </a:ext>
            </a:extLst>
          </p:cNvPr>
          <p:cNvSpPr>
            <a:spLocks noGrp="1" noChangeArrowheads="1"/>
          </p:cNvSpPr>
          <p:nvPr>
            <p:ph type="body" idx="1"/>
          </p:nvPr>
        </p:nvSpPr>
        <p:spPr>
          <a:xfrm>
            <a:off x="838200" y="1304925"/>
            <a:ext cx="8305800" cy="5029200"/>
          </a:xfrm>
        </p:spPr>
        <p:txBody>
          <a:bodyPr/>
          <a:lstStyle/>
          <a:p>
            <a:pPr eaLnBrk="1" hangingPunct="1">
              <a:lnSpc>
                <a:spcPct val="90000"/>
              </a:lnSpc>
            </a:pPr>
            <a:r>
              <a:rPr lang="en-GB" altLang="en-US" sz="3600" i="0">
                <a:latin typeface="Times New Roman" panose="02020603050405020304" pitchFamily="18" charset="0"/>
              </a:rPr>
              <a:t>Kolmogorov-Smirnov (KS) Test</a:t>
            </a:r>
          </a:p>
          <a:p>
            <a:pPr eaLnBrk="1" hangingPunct="1">
              <a:lnSpc>
                <a:spcPct val="90000"/>
              </a:lnSpc>
            </a:pPr>
            <a:r>
              <a:rPr lang="en-GB" altLang="en-US" sz="3600" i="0">
                <a:latin typeface="Times New Roman" panose="02020603050405020304" pitchFamily="18" charset="0"/>
              </a:rPr>
              <a:t>The U-plot</a:t>
            </a:r>
          </a:p>
          <a:p>
            <a:pPr eaLnBrk="1" hangingPunct="1">
              <a:lnSpc>
                <a:spcPct val="90000"/>
              </a:lnSpc>
            </a:pPr>
            <a:r>
              <a:rPr lang="en-GB" altLang="en-US" sz="3600" i="0">
                <a:latin typeface="Times New Roman" panose="02020603050405020304" pitchFamily="18" charset="0"/>
              </a:rPr>
              <a:t>The Y-plot</a:t>
            </a:r>
          </a:p>
          <a:p>
            <a:pPr eaLnBrk="1" hangingPunct="1">
              <a:lnSpc>
                <a:spcPct val="90000"/>
              </a:lnSpc>
            </a:pPr>
            <a:r>
              <a:rPr lang="en-GB" altLang="en-US" sz="3600" i="0">
                <a:latin typeface="Times New Roman" panose="02020603050405020304" pitchFamily="18" charset="0"/>
              </a:rPr>
              <a:t>The Prequential Likelihood Ratio</a:t>
            </a:r>
          </a:p>
          <a:p>
            <a:pPr eaLnBrk="1" hangingPunct="1">
              <a:lnSpc>
                <a:spcPct val="90000"/>
              </a:lnSpc>
            </a:pPr>
            <a:r>
              <a:rPr lang="en-GB" altLang="en-US" sz="3600" i="0">
                <a:latin typeface="Times New Roman" panose="02020603050405020304" pitchFamily="18" charset="0"/>
              </a:rPr>
              <a:t>The Laplace test, Running Average, TTT, MIL HD Test, Noise</a:t>
            </a:r>
          </a:p>
          <a:p>
            <a:pPr eaLnBrk="1" hangingPunct="1">
              <a:lnSpc>
                <a:spcPct val="90000"/>
              </a:lnSpc>
            </a:pPr>
            <a:r>
              <a:rPr lang="en-GB" altLang="en-US" sz="3600" i="0">
                <a:latin typeface="Times New Roman" panose="02020603050405020304" pitchFamily="18" charset="0"/>
              </a:rPr>
              <a:t>Recalibration</a:t>
            </a:r>
          </a:p>
          <a:p>
            <a:pPr eaLnBrk="1" hangingPunct="1">
              <a:lnSpc>
                <a:spcPct val="90000"/>
              </a:lnSpc>
            </a:pPr>
            <a:r>
              <a:rPr lang="en-GB" altLang="en-US" sz="3600" i="0">
                <a:latin typeface="Times New Roman" panose="02020603050405020304" pitchFamily="18" charset="0"/>
              </a:rPr>
              <a:t>Combination of predictions</a:t>
            </a:r>
          </a:p>
        </p:txBody>
      </p:sp>
      <p:pic>
        <p:nvPicPr>
          <p:cNvPr id="206852" name="Picture 4">
            <a:extLst>
              <a:ext uri="{FF2B5EF4-FFF2-40B4-BE49-F238E27FC236}">
                <a16:creationId xmlns:a16="http://schemas.microsoft.com/office/drawing/2014/main" id="{3543F157-5033-496A-BA80-B8739107C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5">
            <a:extLst>
              <a:ext uri="{FF2B5EF4-FFF2-40B4-BE49-F238E27FC236}">
                <a16:creationId xmlns:a16="http://schemas.microsoft.com/office/drawing/2014/main" id="{68DEF6BB-0EDE-4824-A19D-D4913CCA7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EA5DA20-1CA8-49DD-A513-E3EB6DFD7A9F}"/>
              </a:ext>
            </a:extLst>
          </p:cNvPr>
          <p:cNvSpPr>
            <a:spLocks noGrp="1" noChangeArrowheads="1"/>
          </p:cNvSpPr>
          <p:nvPr>
            <p:ph type="title"/>
          </p:nvPr>
        </p:nvSpPr>
        <p:spPr>
          <a:xfrm>
            <a:off x="576263" y="225425"/>
            <a:ext cx="8567737" cy="685800"/>
          </a:xfrm>
        </p:spPr>
        <p:txBody>
          <a:bodyPr/>
          <a:lstStyle/>
          <a:p>
            <a:pPr eaLnBrk="1" hangingPunct="1"/>
            <a:r>
              <a:rPr lang="en-US" altLang="en-US" b="1">
                <a:latin typeface="Times New Roman" panose="02020603050405020304" pitchFamily="18" charset="0"/>
              </a:rPr>
              <a:t>Kolmogorov-Smirnov (KS) Statistics</a:t>
            </a:r>
            <a:r>
              <a:rPr lang="en-US" altLang="en-US"/>
              <a:t> </a:t>
            </a:r>
          </a:p>
        </p:txBody>
      </p:sp>
      <p:sp>
        <p:nvSpPr>
          <p:cNvPr id="207875" name="Rectangle 3">
            <a:extLst>
              <a:ext uri="{FF2B5EF4-FFF2-40B4-BE49-F238E27FC236}">
                <a16:creationId xmlns:a16="http://schemas.microsoft.com/office/drawing/2014/main" id="{764A8F1B-D4A7-4786-A00C-7C3F34A89A53}"/>
              </a:ext>
            </a:extLst>
          </p:cNvPr>
          <p:cNvSpPr>
            <a:spLocks noGrp="1" noChangeArrowheads="1"/>
          </p:cNvSpPr>
          <p:nvPr>
            <p:ph type="body" idx="1"/>
          </p:nvPr>
        </p:nvSpPr>
        <p:spPr>
          <a:xfrm>
            <a:off x="838200" y="1376363"/>
            <a:ext cx="8305800" cy="5029200"/>
          </a:xfrm>
        </p:spPr>
        <p:txBody>
          <a:bodyPr/>
          <a:lstStyle/>
          <a:p>
            <a:pPr eaLnBrk="1" hangingPunct="1">
              <a:lnSpc>
                <a:spcPct val="90000"/>
              </a:lnSpc>
            </a:pPr>
            <a:r>
              <a:rPr lang="en-US" altLang="en-US" i="0">
                <a:latin typeface="Times New Roman" panose="02020603050405020304" pitchFamily="18" charset="0"/>
              </a:rPr>
              <a:t>Uses the absolute vertical distance between two CDFs to measure goodness of fit.</a:t>
            </a:r>
          </a:p>
          <a:p>
            <a:pPr eaLnBrk="1" hangingPunct="1">
              <a:lnSpc>
                <a:spcPct val="90000"/>
              </a:lnSpc>
            </a:pPr>
            <a:r>
              <a:rPr lang="en-US" altLang="en-US" i="0">
                <a:latin typeface="Times New Roman" panose="02020603050405020304" pitchFamily="18" charset="0"/>
              </a:rPr>
              <a:t>Depends on the fact that:</a:t>
            </a:r>
          </a:p>
          <a:p>
            <a:pPr eaLnBrk="1" hangingPunct="1">
              <a:lnSpc>
                <a:spcPct val="90000"/>
              </a:lnSpc>
            </a:pPr>
            <a:endParaRPr lang="en-US" altLang="en-US" i="0">
              <a:latin typeface="Times New Roman" panose="02020603050405020304" pitchFamily="18" charset="0"/>
            </a:endParaRPr>
          </a:p>
          <a:p>
            <a:pPr eaLnBrk="1" hangingPunct="1">
              <a:lnSpc>
                <a:spcPct val="90000"/>
              </a:lnSpc>
            </a:pPr>
            <a:endParaRPr lang="en-US" altLang="en-US" i="0">
              <a:latin typeface="Times New Roman" panose="02020603050405020304" pitchFamily="18" charset="0"/>
            </a:endParaRPr>
          </a:p>
          <a:p>
            <a:pPr eaLnBrk="1" hangingPunct="1">
              <a:lnSpc>
                <a:spcPct val="90000"/>
              </a:lnSpc>
              <a:buFontTx/>
              <a:buNone/>
            </a:pPr>
            <a:r>
              <a:rPr lang="en-US" altLang="en-US" i="0">
                <a:latin typeface="Times New Roman" panose="02020603050405020304" pitchFamily="18" charset="0"/>
              </a:rPr>
              <a:t>where F</a:t>
            </a:r>
            <a:r>
              <a:rPr lang="en-US" altLang="en-US" i="0" baseline="-25000">
                <a:latin typeface="Times New Roman" panose="02020603050405020304" pitchFamily="18" charset="0"/>
              </a:rPr>
              <a:t>0</a:t>
            </a:r>
            <a:r>
              <a:rPr lang="en-US" altLang="en-US" i="0">
                <a:latin typeface="Times New Roman" panose="02020603050405020304" pitchFamily="18" charset="0"/>
              </a:rPr>
              <a:t> is a known, continuous CDF, and    </a:t>
            </a:r>
          </a:p>
          <a:p>
            <a:pPr eaLnBrk="1" hangingPunct="1">
              <a:lnSpc>
                <a:spcPct val="90000"/>
              </a:lnSpc>
              <a:buFontTx/>
              <a:buNone/>
            </a:pPr>
            <a:r>
              <a:rPr lang="en-US" altLang="en-US" i="0">
                <a:latin typeface="Times New Roman" panose="02020603050405020304" pitchFamily="18" charset="0"/>
              </a:rPr>
              <a:t>is the sample CDF, is distribution free.</a:t>
            </a:r>
            <a:r>
              <a:rPr lang="en-GB" altLang="en-US" i="0">
                <a:latin typeface="Times New Roman" panose="02020603050405020304" pitchFamily="18" charset="0"/>
              </a:rPr>
              <a:t> </a:t>
            </a:r>
          </a:p>
          <a:p>
            <a:pPr eaLnBrk="1" hangingPunct="1">
              <a:lnSpc>
                <a:spcPct val="90000"/>
              </a:lnSpc>
              <a:buFontTx/>
              <a:buNone/>
            </a:pPr>
            <a:r>
              <a:rPr lang="en-GB" altLang="en-US" i="0">
                <a:latin typeface="Times New Roman" panose="02020603050405020304" pitchFamily="18" charset="0"/>
              </a:rPr>
              <a:t>(CDF – Cumulative Distribution Function)</a:t>
            </a:r>
          </a:p>
          <a:p>
            <a:pPr eaLnBrk="1" hangingPunct="1">
              <a:lnSpc>
                <a:spcPct val="90000"/>
              </a:lnSpc>
            </a:pPr>
            <a:r>
              <a:rPr lang="en-GB" altLang="en-US" i="0">
                <a:latin typeface="Times New Roman" panose="02020603050405020304" pitchFamily="18" charset="0"/>
              </a:rPr>
              <a:t>D</a:t>
            </a:r>
            <a:r>
              <a:rPr lang="en-GB" altLang="en-US" i="0" baseline="-25000">
                <a:latin typeface="Times New Roman" panose="02020603050405020304" pitchFamily="18" charset="0"/>
              </a:rPr>
              <a:t>n</a:t>
            </a:r>
            <a:r>
              <a:rPr lang="en-GB" altLang="en-US" i="0">
                <a:latin typeface="Times New Roman" panose="02020603050405020304" pitchFamily="18" charset="0"/>
              </a:rPr>
              <a:t> is independent on </a:t>
            </a:r>
            <a:endParaRPr lang="en-US" altLang="en-US" i="0">
              <a:latin typeface="Times New Roman" panose="02020603050405020304" pitchFamily="18" charset="0"/>
            </a:endParaRPr>
          </a:p>
        </p:txBody>
      </p:sp>
      <p:pic>
        <p:nvPicPr>
          <p:cNvPr id="207876" name="Picture 4">
            <a:extLst>
              <a:ext uri="{FF2B5EF4-FFF2-40B4-BE49-F238E27FC236}">
                <a16:creationId xmlns:a16="http://schemas.microsoft.com/office/drawing/2014/main" id="{7D48E2B3-BD7E-4869-A129-4BC52CF6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5">
            <a:extLst>
              <a:ext uri="{FF2B5EF4-FFF2-40B4-BE49-F238E27FC236}">
                <a16:creationId xmlns:a16="http://schemas.microsoft.com/office/drawing/2014/main" id="{2BD11F45-1921-4BC2-A025-9EB8AD53A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878" name="Object 8">
            <a:hlinkClick r:id="" action="ppaction://ole?verb=0"/>
            <a:extLst>
              <a:ext uri="{FF2B5EF4-FFF2-40B4-BE49-F238E27FC236}">
                <a16:creationId xmlns:a16="http://schemas.microsoft.com/office/drawing/2014/main" id="{2F589A72-E8DC-4FFC-8A3D-43A2DE0F036C}"/>
              </a:ext>
            </a:extLst>
          </p:cNvPr>
          <p:cNvGraphicFramePr>
            <a:graphicFrameLocks/>
          </p:cNvGraphicFramePr>
          <p:nvPr/>
        </p:nvGraphicFramePr>
        <p:xfrm>
          <a:off x="2268538" y="3111500"/>
          <a:ext cx="4673600" cy="931863"/>
        </p:xfrm>
        <a:graphic>
          <a:graphicData uri="http://schemas.openxmlformats.org/presentationml/2006/ole">
            <mc:AlternateContent xmlns:mc="http://schemas.openxmlformats.org/markup-compatibility/2006">
              <mc:Choice xmlns:v="urn:schemas-microsoft-com:vml" Requires="v">
                <p:oleObj spid="_x0000_s207899" name="Equation" r:id="rId5" imgW="1790700" imgH="393700" progId="Equation.DSMT4">
                  <p:embed/>
                </p:oleObj>
              </mc:Choice>
              <mc:Fallback>
                <p:oleObj name="Equation" r:id="rId5" imgW="1790700" imgH="393700" progId="Equation.DSMT4">
                  <p:embed/>
                  <p:pic>
                    <p:nvPicPr>
                      <p:cNvPr id="0" name="Object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3111500"/>
                        <a:ext cx="46736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879" name="Object 9">
            <a:extLst>
              <a:ext uri="{FF2B5EF4-FFF2-40B4-BE49-F238E27FC236}">
                <a16:creationId xmlns:a16="http://schemas.microsoft.com/office/drawing/2014/main" id="{31F3CA48-F671-4969-B7E9-BECED5C08798}"/>
              </a:ext>
            </a:extLst>
          </p:cNvPr>
          <p:cNvGraphicFramePr>
            <a:graphicFrameLocks noChangeAspect="1"/>
          </p:cNvGraphicFramePr>
          <p:nvPr/>
        </p:nvGraphicFramePr>
        <p:xfrm>
          <a:off x="8064500" y="3860800"/>
          <a:ext cx="430213" cy="612775"/>
        </p:xfrm>
        <a:graphic>
          <a:graphicData uri="http://schemas.openxmlformats.org/presentationml/2006/ole">
            <mc:AlternateContent xmlns:mc="http://schemas.openxmlformats.org/markup-compatibility/2006">
              <mc:Choice xmlns:v="urn:schemas-microsoft-com:vml" Requires="v">
                <p:oleObj spid="_x0000_s207900" name="Equation" r:id="rId7" imgW="177569" imgH="253670" progId="Equation.DSMT4">
                  <p:embed/>
                </p:oleObj>
              </mc:Choice>
              <mc:Fallback>
                <p:oleObj name="Equation" r:id="rId7" imgW="177569" imgH="25367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4500" y="3860800"/>
                        <a:ext cx="430213"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880" name="Object 10">
            <a:extLst>
              <a:ext uri="{FF2B5EF4-FFF2-40B4-BE49-F238E27FC236}">
                <a16:creationId xmlns:a16="http://schemas.microsoft.com/office/drawing/2014/main" id="{5A2FA13A-65B2-435F-8F5B-A827CAD59D57}"/>
              </a:ext>
            </a:extLst>
          </p:cNvPr>
          <p:cNvGraphicFramePr>
            <a:graphicFrameLocks noChangeAspect="1"/>
          </p:cNvGraphicFramePr>
          <p:nvPr/>
        </p:nvGraphicFramePr>
        <p:xfrm>
          <a:off x="4751388" y="5516563"/>
          <a:ext cx="430212" cy="612775"/>
        </p:xfrm>
        <a:graphic>
          <a:graphicData uri="http://schemas.openxmlformats.org/presentationml/2006/ole">
            <mc:AlternateContent xmlns:mc="http://schemas.openxmlformats.org/markup-compatibility/2006">
              <mc:Choice xmlns:v="urn:schemas-microsoft-com:vml" Requires="v">
                <p:oleObj spid="_x0000_s207901" name="Equation" r:id="rId9" imgW="177569" imgH="253670" progId="Equation.DSMT4">
                  <p:embed/>
                </p:oleObj>
              </mc:Choice>
              <mc:Fallback>
                <p:oleObj name="Equation" r:id="rId9" imgW="177569" imgH="253670"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388" y="5516563"/>
                        <a:ext cx="430212"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A8F3007-2750-43C1-82F2-EC314CB3BFEE}"/>
              </a:ext>
            </a:extLst>
          </p:cNvPr>
          <p:cNvSpPr>
            <a:spLocks noGrp="1" noChangeArrowheads="1"/>
          </p:cNvSpPr>
          <p:nvPr>
            <p:ph type="title" idx="4294967295"/>
          </p:nvPr>
        </p:nvSpPr>
        <p:spPr>
          <a:xfrm>
            <a:off x="762000" y="260350"/>
            <a:ext cx="8382000" cy="685800"/>
          </a:xfrm>
        </p:spPr>
        <p:txBody>
          <a:bodyPr/>
          <a:lstStyle/>
          <a:p>
            <a:pPr eaLnBrk="1" hangingPunct="1"/>
            <a:r>
              <a:rPr lang="en-GB" altLang="en-US" b="1">
                <a:latin typeface="Times New Roman" panose="02020603050405020304" pitchFamily="18" charset="0"/>
              </a:rPr>
              <a:t>Failures of Complex Systems </a:t>
            </a:r>
            <a:endParaRPr lang="en-US" altLang="en-US" b="1">
              <a:latin typeface="Times New Roman" panose="02020603050405020304" pitchFamily="18" charset="0"/>
            </a:endParaRPr>
          </a:p>
        </p:txBody>
      </p:sp>
      <p:pic>
        <p:nvPicPr>
          <p:cNvPr id="18435" name="Picture 4">
            <a:extLst>
              <a:ext uri="{FF2B5EF4-FFF2-40B4-BE49-F238E27FC236}">
                <a16:creationId xmlns:a16="http://schemas.microsoft.com/office/drawing/2014/main" id="{A9EE6CAA-F6BC-4158-8855-4DE2597E0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a16="http://schemas.microsoft.com/office/drawing/2014/main" id="{C502AEF1-F4AA-437D-AA69-55AC7A7FE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a:extLst>
              <a:ext uri="{FF2B5EF4-FFF2-40B4-BE49-F238E27FC236}">
                <a16:creationId xmlns:a16="http://schemas.microsoft.com/office/drawing/2014/main" id="{0C9D78BE-4C1D-4296-9C3F-07B2717A3860}"/>
              </a:ext>
            </a:extLst>
          </p:cNvPr>
          <p:cNvSpPr txBox="1">
            <a:spLocks noChangeArrowheads="1"/>
          </p:cNvSpPr>
          <p:nvPr/>
        </p:nvSpPr>
        <p:spPr bwMode="auto">
          <a:xfrm>
            <a:off x="719138" y="1592263"/>
            <a:ext cx="8066087"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800" b="0" i="0">
                <a:latin typeface="Times New Roman" panose="02020603050405020304" pitchFamily="18" charset="0"/>
              </a:rPr>
              <a:t>“</a:t>
            </a:r>
            <a:r>
              <a:rPr lang="en-GB" altLang="en-US" sz="2800" i="0">
                <a:latin typeface="Times New Roman" panose="02020603050405020304" pitchFamily="18" charset="0"/>
              </a:rPr>
              <a:t>Physical</a:t>
            </a:r>
            <a:r>
              <a:rPr lang="en-GB" altLang="en-US" sz="2800" b="0" i="0">
                <a:latin typeface="Times New Roman" panose="02020603050405020304" pitchFamily="18" charset="0"/>
              </a:rPr>
              <a:t>” failure:</a:t>
            </a:r>
          </a:p>
          <a:p>
            <a:pPr lvl="1">
              <a:spcBef>
                <a:spcPct val="0"/>
              </a:spcBef>
            </a:pPr>
            <a:r>
              <a:rPr lang="en-GB" altLang="en-US" b="0" i="0">
                <a:latin typeface="Times New Roman" panose="02020603050405020304" pitchFamily="18" charset="0"/>
              </a:rPr>
              <a:t>Hardware component breaks.</a:t>
            </a:r>
          </a:p>
          <a:p>
            <a:pPr lvl="1">
              <a:spcBef>
                <a:spcPct val="0"/>
              </a:spcBef>
            </a:pPr>
            <a:r>
              <a:rPr lang="en-GB" altLang="en-US" b="0" i="0">
                <a:latin typeface="Times New Roman" panose="02020603050405020304" pitchFamily="18" charset="0"/>
              </a:rPr>
              <a:t>Cause is physical (e.g., wear-out, overload, corrosion).</a:t>
            </a:r>
          </a:p>
          <a:p>
            <a:pPr lvl="1">
              <a:spcBef>
                <a:spcPct val="0"/>
              </a:spcBef>
            </a:pPr>
            <a:r>
              <a:rPr lang="en-GB" altLang="en-US" b="0" i="0">
                <a:latin typeface="Times New Roman" panose="02020603050405020304" pitchFamily="18" charset="0"/>
              </a:rPr>
              <a:t>“fault” appears in system at that point in time.</a:t>
            </a:r>
          </a:p>
          <a:p>
            <a:pPr lvl="1">
              <a:spcBef>
                <a:spcPct val="0"/>
              </a:spcBef>
            </a:pPr>
            <a:r>
              <a:rPr lang="en-GB" altLang="en-US" b="0" i="0">
                <a:latin typeface="Times New Roman" panose="02020603050405020304" pitchFamily="18" charset="0"/>
              </a:rPr>
              <a:t>Fault may cause failures unless “masked” by “redundancy”.</a:t>
            </a:r>
          </a:p>
          <a:p>
            <a:pPr lvl="1">
              <a:spcBef>
                <a:spcPct val="0"/>
              </a:spcBef>
            </a:pPr>
            <a:r>
              <a:rPr lang="en-GB" altLang="en-US" b="0" i="0">
                <a:latin typeface="Times New Roman" panose="02020603050405020304" pitchFamily="18" charset="0"/>
              </a:rPr>
              <a:t>System repaired by replacement of broken component.</a:t>
            </a:r>
          </a:p>
          <a:p>
            <a:pPr lvl="1">
              <a:spcBef>
                <a:spcPct val="0"/>
              </a:spcBef>
            </a:pPr>
            <a:r>
              <a:rPr lang="en-GB" altLang="en-US" b="0" i="0">
                <a:latin typeface="Times New Roman" panose="02020603050405020304" pitchFamily="18" charset="0"/>
              </a:rPr>
              <a:t>System is thereby restored to its previous good state.</a:t>
            </a:r>
            <a:endParaRPr lang="en-US" altLang="en-US" b="0" i="0">
              <a:latin typeface="Times New Roman" panose="02020603050405020304" pitchFamily="18" charset="0"/>
            </a:endParaRPr>
          </a:p>
        </p:txBody>
      </p:sp>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103DEB2-8BEC-4695-82FB-934E0FCE314B}"/>
              </a:ext>
            </a:extLst>
          </p:cNvPr>
          <p:cNvSpPr>
            <a:spLocks noGrp="1" noChangeArrowheads="1"/>
          </p:cNvSpPr>
          <p:nvPr>
            <p:ph type="title"/>
          </p:nvPr>
        </p:nvSpPr>
        <p:spPr>
          <a:xfrm>
            <a:off x="900113" y="225425"/>
            <a:ext cx="2447925" cy="6299200"/>
          </a:xfrm>
        </p:spPr>
        <p:txBody>
          <a:bodyPr/>
          <a:lstStyle/>
          <a:p>
            <a:pPr algn="ctr" eaLnBrk="1" hangingPunct="1"/>
            <a:r>
              <a:rPr lang="en-GB" altLang="en-US" b="1">
                <a:latin typeface="Times New Roman" panose="02020603050405020304" pitchFamily="18" charset="0"/>
              </a:rPr>
              <a:t>Critical Values </a:t>
            </a:r>
            <a:br>
              <a:rPr lang="en-GB" altLang="en-US" b="1">
                <a:latin typeface="Times New Roman" panose="02020603050405020304" pitchFamily="18" charset="0"/>
              </a:rPr>
            </a:br>
            <a:r>
              <a:rPr lang="en-GB" altLang="en-US" b="1">
                <a:latin typeface="Times New Roman" panose="02020603050405020304" pitchFamily="18" charset="0"/>
              </a:rPr>
              <a:t>for KS-test:</a:t>
            </a:r>
            <a:br>
              <a:rPr lang="en-GB" altLang="en-US" b="1">
                <a:latin typeface="Times New Roman" panose="02020603050405020304" pitchFamily="18" charset="0"/>
              </a:rPr>
            </a:br>
            <a:br>
              <a:rPr lang="en-GB" altLang="en-US" b="1">
                <a:latin typeface="Times New Roman" panose="02020603050405020304" pitchFamily="18" charset="0"/>
              </a:rPr>
            </a:br>
            <a:r>
              <a:rPr lang="en-US" altLang="en-US" sz="2400" b="1">
                <a:latin typeface="Times New Roman" panose="02020603050405020304" pitchFamily="18" charset="0"/>
              </a:rPr>
              <a:t>If D</a:t>
            </a:r>
            <a:r>
              <a:rPr lang="en-US" altLang="en-US" sz="2400" b="1" baseline="-25000">
                <a:latin typeface="Times New Roman" panose="02020603050405020304" pitchFamily="18" charset="0"/>
              </a:rPr>
              <a:t>n</a:t>
            </a:r>
            <a:r>
              <a:rPr lang="en-US" altLang="en-US" sz="2400" b="1">
                <a:latin typeface="Times New Roman" panose="02020603050405020304" pitchFamily="18" charset="0"/>
              </a:rPr>
              <a:t> is less than the established </a:t>
            </a:r>
            <a:br>
              <a:rPr lang="en-US" altLang="en-US" sz="2400" b="1">
                <a:latin typeface="Times New Roman" panose="02020603050405020304" pitchFamily="18" charset="0"/>
              </a:rPr>
            </a:br>
            <a:r>
              <a:rPr lang="en-US" altLang="en-US" sz="2400" b="1">
                <a:latin typeface="Times New Roman" panose="02020603050405020304" pitchFamily="18" charset="0"/>
              </a:rPr>
              <a:t>criteria, the model fits the data </a:t>
            </a:r>
            <a:br>
              <a:rPr lang="en-US" altLang="en-US" sz="2400" b="1">
                <a:latin typeface="Times New Roman" panose="02020603050405020304" pitchFamily="18" charset="0"/>
              </a:rPr>
            </a:br>
            <a:r>
              <a:rPr lang="en-US" altLang="en-US" sz="2400" b="1">
                <a:latin typeface="Times New Roman" panose="02020603050405020304" pitchFamily="18" charset="0"/>
              </a:rPr>
              <a:t>adequately.</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08899" name="Picture 4">
            <a:extLst>
              <a:ext uri="{FF2B5EF4-FFF2-40B4-BE49-F238E27FC236}">
                <a16:creationId xmlns:a16="http://schemas.microsoft.com/office/drawing/2014/main" id="{6F318E38-76AA-4BF7-9666-A19D5783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9">
            <a:extLst>
              <a:ext uri="{FF2B5EF4-FFF2-40B4-BE49-F238E27FC236}">
                <a16:creationId xmlns:a16="http://schemas.microsoft.com/office/drawing/2014/main" id="{2D776791-2E0B-4D8A-ABEE-D64D2F278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0"/>
            <a:ext cx="565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93BCFC4-5EFC-4542-885A-7DB35BA1A9F4}"/>
              </a:ext>
            </a:extLst>
          </p:cNvPr>
          <p:cNvSpPr>
            <a:spLocks noGrp="1" noChangeArrowheads="1"/>
          </p:cNvSpPr>
          <p:nvPr>
            <p:ph type="title" idx="4294967295"/>
          </p:nvPr>
        </p:nvSpPr>
        <p:spPr>
          <a:xfrm>
            <a:off x="762000" y="225425"/>
            <a:ext cx="8382000" cy="685800"/>
          </a:xfrm>
        </p:spPr>
        <p:txBody>
          <a:bodyPr/>
          <a:lstStyle/>
          <a:p>
            <a:pPr eaLnBrk="1" hangingPunct="1"/>
            <a:r>
              <a:rPr lang="en-US" altLang="en-US" b="1">
                <a:latin typeface="Times New Roman" panose="02020603050405020304" pitchFamily="18" charset="0"/>
              </a:rPr>
              <a:t>The u-plot</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209923" name="Rectangle 3">
            <a:extLst>
              <a:ext uri="{FF2B5EF4-FFF2-40B4-BE49-F238E27FC236}">
                <a16:creationId xmlns:a16="http://schemas.microsoft.com/office/drawing/2014/main" id="{06878474-2D1B-49BD-851A-5AF178981E33}"/>
              </a:ext>
            </a:extLst>
          </p:cNvPr>
          <p:cNvSpPr>
            <a:spLocks noGrp="1" noChangeArrowheads="1"/>
          </p:cNvSpPr>
          <p:nvPr>
            <p:ph type="body" idx="4294967295"/>
          </p:nvPr>
        </p:nvSpPr>
        <p:spPr>
          <a:xfrm>
            <a:off x="838200" y="1233488"/>
            <a:ext cx="8305800" cy="5399087"/>
          </a:xfrm>
        </p:spPr>
        <p:txBody>
          <a:bodyPr/>
          <a:lstStyle/>
          <a:p>
            <a:pPr>
              <a:buFontTx/>
              <a:buNone/>
            </a:pPr>
            <a:r>
              <a:rPr lang="en-US" altLang="en-US" b="1" i="0">
                <a:latin typeface="Times New Roman" panose="02020603050405020304" pitchFamily="18" charset="0"/>
              </a:rPr>
              <a:t>The “u-plot” can be used to assess the predictive quality of a model</a:t>
            </a:r>
          </a:p>
          <a:p>
            <a:r>
              <a:rPr lang="en-US" altLang="en-US" i="0">
                <a:latin typeface="Times New Roman" panose="02020603050405020304" pitchFamily="18" charset="0"/>
              </a:rPr>
              <a:t>Given a predictor,       , that estimates the probability that the time to the next failure is less than </a:t>
            </a:r>
            <a:r>
              <a:rPr lang="en-US" altLang="en-US">
                <a:latin typeface="Times New Roman" panose="02020603050405020304" pitchFamily="18" charset="0"/>
              </a:rPr>
              <a:t>t</a:t>
            </a:r>
            <a:r>
              <a:rPr lang="en-US" altLang="en-US" i="0">
                <a:latin typeface="Times New Roman" panose="02020603050405020304" pitchFamily="18" charset="0"/>
              </a:rPr>
              <a:t>.  Consider the sequence</a:t>
            </a:r>
          </a:p>
          <a:p>
            <a:pPr algn="ctr">
              <a:buFontTx/>
              <a:buNone/>
            </a:pPr>
            <a:r>
              <a:rPr lang="en-US" altLang="en-US" i="0">
                <a:latin typeface="Times New Roman" panose="02020603050405020304" pitchFamily="18" charset="0"/>
              </a:rPr>
              <a:t> </a:t>
            </a:r>
          </a:p>
          <a:p>
            <a:pPr>
              <a:buFontTx/>
              <a:buNone/>
            </a:pPr>
            <a:r>
              <a:rPr lang="en-US" altLang="en-US" i="0">
                <a:latin typeface="Times New Roman" panose="02020603050405020304" pitchFamily="18" charset="0"/>
              </a:rPr>
              <a:t>    where each  </a:t>
            </a:r>
            <a:r>
              <a:rPr lang="en-US" altLang="en-US">
                <a:latin typeface="Times New Roman" panose="02020603050405020304" pitchFamily="18" charset="0"/>
              </a:rPr>
              <a:t>u</a:t>
            </a:r>
            <a:r>
              <a:rPr lang="en-US" altLang="en-US" baseline="-25000">
                <a:latin typeface="Times New Roman" panose="02020603050405020304" pitchFamily="18" charset="0"/>
              </a:rPr>
              <a:t>i</a:t>
            </a:r>
            <a:r>
              <a:rPr lang="en-US" altLang="en-US" i="0">
                <a:latin typeface="Times New Roman" panose="02020603050405020304" pitchFamily="18" charset="0"/>
              </a:rPr>
              <a:t>  is a probability integral transform of the observed t</a:t>
            </a:r>
            <a:r>
              <a:rPr lang="en-US" altLang="en-US" i="0" baseline="-25000">
                <a:latin typeface="Times New Roman" panose="02020603050405020304" pitchFamily="18" charset="0"/>
              </a:rPr>
              <a:t>i</a:t>
            </a:r>
            <a:r>
              <a:rPr lang="en-US" altLang="en-US" i="0">
                <a:latin typeface="Times New Roman" panose="02020603050405020304" pitchFamily="18" charset="0"/>
              </a:rPr>
              <a:t> using the previously calculated predictor      based upon t</a:t>
            </a:r>
            <a:r>
              <a:rPr lang="en-US" altLang="en-US" i="0" baseline="-25000">
                <a:latin typeface="Times New Roman" panose="02020603050405020304" pitchFamily="18" charset="0"/>
              </a:rPr>
              <a:t>1</a:t>
            </a:r>
            <a:r>
              <a:rPr lang="en-US" altLang="en-US" i="0">
                <a:latin typeface="Times New Roman" panose="02020603050405020304" pitchFamily="18" charset="0"/>
              </a:rPr>
              <a:t>, t</a:t>
            </a:r>
            <a:r>
              <a:rPr lang="en-US" altLang="en-US" i="0" baseline="-25000">
                <a:latin typeface="Times New Roman" panose="02020603050405020304" pitchFamily="18" charset="0"/>
              </a:rPr>
              <a:t>2</a:t>
            </a:r>
            <a:r>
              <a:rPr lang="en-US" altLang="en-US" i="0">
                <a:latin typeface="Times New Roman" panose="02020603050405020304" pitchFamily="18" charset="0"/>
              </a:rPr>
              <a:t>, …, t</a:t>
            </a:r>
            <a:r>
              <a:rPr lang="en-US" altLang="en-US" i="0" baseline="-25000">
                <a:latin typeface="Times New Roman" panose="02020603050405020304" pitchFamily="18" charset="0"/>
              </a:rPr>
              <a:t>i-1</a:t>
            </a:r>
            <a:r>
              <a:rPr lang="en-US" altLang="en-US" i="0">
                <a:latin typeface="Times New Roman" panose="02020603050405020304" pitchFamily="18" charset="0"/>
              </a:rPr>
              <a:t>. </a:t>
            </a:r>
          </a:p>
        </p:txBody>
      </p:sp>
      <p:pic>
        <p:nvPicPr>
          <p:cNvPr id="209924" name="Picture 4">
            <a:extLst>
              <a:ext uri="{FF2B5EF4-FFF2-40B4-BE49-F238E27FC236}">
                <a16:creationId xmlns:a16="http://schemas.microsoft.com/office/drawing/2014/main" id="{98B1E1A1-02C6-468E-85E4-20E7AF24F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5">
            <a:extLst>
              <a:ext uri="{FF2B5EF4-FFF2-40B4-BE49-F238E27FC236}">
                <a16:creationId xmlns:a16="http://schemas.microsoft.com/office/drawing/2014/main" id="{BDC4D216-4640-4036-8E49-A32366695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9926" name="Object 6">
            <a:extLst>
              <a:ext uri="{FF2B5EF4-FFF2-40B4-BE49-F238E27FC236}">
                <a16:creationId xmlns:a16="http://schemas.microsoft.com/office/drawing/2014/main" id="{687B92F0-0E60-4746-A26B-E05B21531979}"/>
              </a:ext>
            </a:extLst>
          </p:cNvPr>
          <p:cNvGraphicFramePr>
            <a:graphicFrameLocks noChangeAspect="1"/>
          </p:cNvGraphicFramePr>
          <p:nvPr/>
        </p:nvGraphicFramePr>
        <p:xfrm>
          <a:off x="4284663" y="2384425"/>
          <a:ext cx="611187" cy="469900"/>
        </p:xfrm>
        <a:graphic>
          <a:graphicData uri="http://schemas.openxmlformats.org/presentationml/2006/ole">
            <mc:AlternateContent xmlns:mc="http://schemas.openxmlformats.org/markup-compatibility/2006">
              <mc:Choice xmlns:v="urn:schemas-microsoft-com:vml" Requires="v">
                <p:oleObj spid="_x0000_s209947" name="Equation" r:id="rId5" imgW="330057" imgH="253890" progId="Equation.DSMT4">
                  <p:embed/>
                </p:oleObj>
              </mc:Choice>
              <mc:Fallback>
                <p:oleObj name="Equation" r:id="rId5" imgW="330057" imgH="25389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2384425"/>
                        <a:ext cx="611187"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9927" name="Object 7">
            <a:extLst>
              <a:ext uri="{FF2B5EF4-FFF2-40B4-BE49-F238E27FC236}">
                <a16:creationId xmlns:a16="http://schemas.microsoft.com/office/drawing/2014/main" id="{E1A60C77-0FD4-4ECE-8305-BF5D44AEBE57}"/>
              </a:ext>
            </a:extLst>
          </p:cNvPr>
          <p:cNvGraphicFramePr>
            <a:graphicFrameLocks noChangeAspect="1"/>
          </p:cNvGraphicFramePr>
          <p:nvPr/>
        </p:nvGraphicFramePr>
        <p:xfrm>
          <a:off x="3203575" y="3860800"/>
          <a:ext cx="1619250" cy="647700"/>
        </p:xfrm>
        <a:graphic>
          <a:graphicData uri="http://schemas.openxmlformats.org/presentationml/2006/ole">
            <mc:AlternateContent xmlns:mc="http://schemas.openxmlformats.org/markup-compatibility/2006">
              <mc:Choice xmlns:v="urn:schemas-microsoft-com:vml" Requires="v">
                <p:oleObj spid="_x0000_s209948" name="Equation" r:id="rId7" imgW="634725" imgH="253890" progId="Equation.DSMT4">
                  <p:embed/>
                </p:oleObj>
              </mc:Choice>
              <mc:Fallback>
                <p:oleObj name="Equation" r:id="rId7" imgW="634725" imgH="25389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3860800"/>
                        <a:ext cx="161925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9928" name="Object 9">
            <a:extLst>
              <a:ext uri="{FF2B5EF4-FFF2-40B4-BE49-F238E27FC236}">
                <a16:creationId xmlns:a16="http://schemas.microsoft.com/office/drawing/2014/main" id="{F369C78C-3209-40DA-903E-BB3452723AF2}"/>
              </a:ext>
            </a:extLst>
          </p:cNvPr>
          <p:cNvGraphicFramePr>
            <a:graphicFrameLocks noChangeAspect="1"/>
          </p:cNvGraphicFramePr>
          <p:nvPr/>
        </p:nvGraphicFramePr>
        <p:xfrm>
          <a:off x="6408738" y="5481638"/>
          <a:ext cx="350837" cy="541337"/>
        </p:xfrm>
        <a:graphic>
          <a:graphicData uri="http://schemas.openxmlformats.org/presentationml/2006/ole">
            <mc:AlternateContent xmlns:mc="http://schemas.openxmlformats.org/markup-compatibility/2006">
              <mc:Choice xmlns:v="urn:schemas-microsoft-com:vml" Requires="v">
                <p:oleObj spid="_x0000_s209949" name="Equation" r:id="rId9" imgW="164957" imgH="253780" progId="Equation.DSMT4">
                  <p:embed/>
                </p:oleObj>
              </mc:Choice>
              <mc:Fallback>
                <p:oleObj name="Equation" r:id="rId9" imgW="164957" imgH="25378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8738" y="5481638"/>
                        <a:ext cx="350837" cy="54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D60849A5-7836-4686-85D4-59A176D48C9A}"/>
              </a:ext>
            </a:extLst>
          </p:cNvPr>
          <p:cNvSpPr>
            <a:spLocks noGrp="1" noChangeArrowheads="1"/>
          </p:cNvSpPr>
          <p:nvPr>
            <p:ph type="title" idx="4294967295"/>
          </p:nvPr>
        </p:nvSpPr>
        <p:spPr>
          <a:xfrm>
            <a:off x="762000" y="225425"/>
            <a:ext cx="8382000" cy="685800"/>
          </a:xfrm>
        </p:spPr>
        <p:txBody>
          <a:bodyPr/>
          <a:lstStyle/>
          <a:p>
            <a:pPr eaLnBrk="1" hangingPunct="1"/>
            <a:r>
              <a:rPr lang="en-US" altLang="en-US" b="1">
                <a:latin typeface="Times New Roman" panose="02020603050405020304" pitchFamily="18" charset="0"/>
              </a:rPr>
              <a:t>The u-plot (Cont’)</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210947" name="Rectangle 3">
            <a:extLst>
              <a:ext uri="{FF2B5EF4-FFF2-40B4-BE49-F238E27FC236}">
                <a16:creationId xmlns:a16="http://schemas.microsoft.com/office/drawing/2014/main" id="{A3A8AEE6-E721-4152-BFAA-1C1CA55BA29F}"/>
              </a:ext>
            </a:extLst>
          </p:cNvPr>
          <p:cNvSpPr>
            <a:spLocks noGrp="1" noChangeArrowheads="1"/>
          </p:cNvSpPr>
          <p:nvPr>
            <p:ph type="body" idx="4294967295"/>
          </p:nvPr>
        </p:nvSpPr>
        <p:spPr>
          <a:xfrm>
            <a:off x="838200" y="1233488"/>
            <a:ext cx="8305800" cy="5399087"/>
          </a:xfrm>
        </p:spPr>
        <p:txBody>
          <a:bodyPr/>
          <a:lstStyle/>
          <a:p>
            <a:r>
              <a:rPr lang="en-US" altLang="en-US" sz="3600" i="0">
                <a:latin typeface="Times New Roman" panose="02020603050405020304" pitchFamily="18" charset="0"/>
              </a:rPr>
              <a:t>If each        were identical to the true  </a:t>
            </a:r>
            <a:r>
              <a:rPr lang="en-US" altLang="en-US" sz="3600">
                <a:latin typeface="Times New Roman" panose="02020603050405020304" pitchFamily="18" charset="0"/>
              </a:rPr>
              <a:t>F</a:t>
            </a:r>
            <a:r>
              <a:rPr lang="en-US" altLang="en-US" sz="3600" baseline="-25000">
                <a:latin typeface="Times New Roman" panose="02020603050405020304" pitchFamily="18" charset="0"/>
              </a:rPr>
              <a:t>i</a:t>
            </a:r>
            <a:r>
              <a:rPr lang="en-US" altLang="en-US" sz="3600" i="0">
                <a:latin typeface="Times New Roman" panose="02020603050405020304" pitchFamily="18" charset="0"/>
              </a:rPr>
              <a:t> then the   </a:t>
            </a:r>
            <a:r>
              <a:rPr lang="en-US" altLang="en-US" sz="3600">
                <a:latin typeface="Times New Roman" panose="02020603050405020304" pitchFamily="18" charset="0"/>
              </a:rPr>
              <a:t>u</a:t>
            </a:r>
            <a:r>
              <a:rPr lang="en-US" altLang="en-US" sz="3600" baseline="-25000">
                <a:latin typeface="Times New Roman" panose="02020603050405020304" pitchFamily="18" charset="0"/>
              </a:rPr>
              <a:t>i</a:t>
            </a:r>
            <a:r>
              <a:rPr lang="en-US" altLang="en-US" sz="3600" i="0">
                <a:latin typeface="Times New Roman" panose="02020603050405020304" pitchFamily="18" charset="0"/>
              </a:rPr>
              <a:t>  would be realizations of independent random variables with a uniform distribution in [0,1].</a:t>
            </a:r>
          </a:p>
          <a:p>
            <a:endParaRPr lang="en-US" altLang="en-US" sz="3600" i="0">
              <a:latin typeface="Times New Roman" panose="02020603050405020304" pitchFamily="18" charset="0"/>
            </a:endParaRPr>
          </a:p>
          <a:p>
            <a:r>
              <a:rPr lang="en-GB" altLang="en-US" sz="3600" b="1" i="0">
                <a:latin typeface="Times New Roman" panose="02020603050405020304" pitchFamily="18" charset="0"/>
              </a:rPr>
              <a:t>The simplest question to answer is whether their distribution is close to U by plotting their sample cdf</a:t>
            </a:r>
            <a:r>
              <a:rPr lang="en-GB" altLang="en-US" sz="3600" i="0">
                <a:latin typeface="Times New Roman" panose="02020603050405020304" pitchFamily="18" charset="0"/>
              </a:rPr>
              <a:t>: we call this </a:t>
            </a:r>
            <a:r>
              <a:rPr lang="en-GB" altLang="en-US" sz="3600" b="1" i="0">
                <a:latin typeface="Times New Roman" panose="02020603050405020304" pitchFamily="18" charset="0"/>
              </a:rPr>
              <a:t>the u-plot</a:t>
            </a:r>
            <a:r>
              <a:rPr lang="en-GB" altLang="en-US" sz="3600" i="0">
                <a:latin typeface="Times New Roman" panose="02020603050405020304" pitchFamily="18" charset="0"/>
              </a:rPr>
              <a:t>.</a:t>
            </a:r>
            <a:endParaRPr lang="en-US" altLang="en-US" sz="3600" i="0">
              <a:latin typeface="Times New Roman" panose="02020603050405020304" pitchFamily="18" charset="0"/>
            </a:endParaRPr>
          </a:p>
        </p:txBody>
      </p:sp>
      <p:pic>
        <p:nvPicPr>
          <p:cNvPr id="210948" name="Picture 4">
            <a:extLst>
              <a:ext uri="{FF2B5EF4-FFF2-40B4-BE49-F238E27FC236}">
                <a16:creationId xmlns:a16="http://schemas.microsoft.com/office/drawing/2014/main" id="{833CAB2E-6FCF-48B2-87E5-699142FA4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5">
            <a:extLst>
              <a:ext uri="{FF2B5EF4-FFF2-40B4-BE49-F238E27FC236}">
                <a16:creationId xmlns:a16="http://schemas.microsoft.com/office/drawing/2014/main" id="{C78B4424-B84F-4F63-B195-E829F020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0950" name="Object 9">
            <a:extLst>
              <a:ext uri="{FF2B5EF4-FFF2-40B4-BE49-F238E27FC236}">
                <a16:creationId xmlns:a16="http://schemas.microsoft.com/office/drawing/2014/main" id="{041A7C5B-8460-42FD-8714-BC7E6C685624}"/>
              </a:ext>
            </a:extLst>
          </p:cNvPr>
          <p:cNvGraphicFramePr>
            <a:graphicFrameLocks noChangeAspect="1"/>
          </p:cNvGraphicFramePr>
          <p:nvPr/>
        </p:nvGraphicFramePr>
        <p:xfrm>
          <a:off x="2771775" y="1304925"/>
          <a:ext cx="419100" cy="647700"/>
        </p:xfrm>
        <a:graphic>
          <a:graphicData uri="http://schemas.openxmlformats.org/presentationml/2006/ole">
            <mc:AlternateContent xmlns:mc="http://schemas.openxmlformats.org/markup-compatibility/2006">
              <mc:Choice xmlns:v="urn:schemas-microsoft-com:vml" Requires="v">
                <p:oleObj spid="_x0000_s210957" name="Equation" r:id="rId5" imgW="164957" imgH="253780" progId="Equation.DSMT4">
                  <p:embed/>
                </p:oleObj>
              </mc:Choice>
              <mc:Fallback>
                <p:oleObj name="Equation" r:id="rId5" imgW="164957" imgH="25378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1304925"/>
                        <a:ext cx="41910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89BA4A4-C400-4DBA-AC69-02BB93EB11AF}"/>
              </a:ext>
            </a:extLst>
          </p:cNvPr>
          <p:cNvSpPr>
            <a:spLocks noGrp="1" noChangeArrowheads="1"/>
          </p:cNvSpPr>
          <p:nvPr>
            <p:ph type="title" idx="4294967295"/>
          </p:nvPr>
        </p:nvSpPr>
        <p:spPr>
          <a:xfrm>
            <a:off x="762000" y="225425"/>
            <a:ext cx="8382000" cy="685800"/>
          </a:xfrm>
        </p:spPr>
        <p:txBody>
          <a:bodyPr/>
          <a:lstStyle/>
          <a:p>
            <a:pPr eaLnBrk="1" hangingPunct="1"/>
            <a:r>
              <a:rPr lang="en-US" altLang="en-US" b="1">
                <a:latin typeface="Times New Roman" panose="02020603050405020304" pitchFamily="18" charset="0"/>
              </a:rPr>
              <a:t>How to draw a u-plot</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11971" name="Picture 4">
            <a:extLst>
              <a:ext uri="{FF2B5EF4-FFF2-40B4-BE49-F238E27FC236}">
                <a16:creationId xmlns:a16="http://schemas.microsoft.com/office/drawing/2014/main" id="{32B3CEAE-5DE4-4260-9337-E218653F3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5">
            <a:extLst>
              <a:ext uri="{FF2B5EF4-FFF2-40B4-BE49-F238E27FC236}">
                <a16:creationId xmlns:a16="http://schemas.microsoft.com/office/drawing/2014/main" id="{E4E46B79-EE42-4705-A9D3-58C100903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7">
            <a:extLst>
              <a:ext uri="{FF2B5EF4-FFF2-40B4-BE49-F238E27FC236}">
                <a16:creationId xmlns:a16="http://schemas.microsoft.com/office/drawing/2014/main" id="{EC867ECD-4D7F-43F7-B75D-4F5BF290D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484313"/>
            <a:ext cx="774065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178A7BC-5537-42D9-8C57-BA37424A7069}"/>
              </a:ext>
            </a:extLst>
          </p:cNvPr>
          <p:cNvSpPr>
            <a:spLocks noGrp="1" noChangeArrowheads="1"/>
          </p:cNvSpPr>
          <p:nvPr>
            <p:ph type="title" idx="4294967295"/>
          </p:nvPr>
        </p:nvSpPr>
        <p:spPr>
          <a:xfrm>
            <a:off x="762000" y="333375"/>
            <a:ext cx="8382000" cy="685800"/>
          </a:xfrm>
        </p:spPr>
        <p:txBody>
          <a:bodyPr/>
          <a:lstStyle/>
          <a:p>
            <a:pPr algn="ctr" eaLnBrk="1" hangingPunct="1"/>
            <a:r>
              <a:rPr lang="en-GB" altLang="en-US" b="1">
                <a:latin typeface="Times New Roman" panose="02020603050405020304" pitchFamily="18" charset="0"/>
              </a:rPr>
              <a:t> Y-plot</a:t>
            </a:r>
            <a:endParaRPr lang="en-US" altLang="en-US" b="1">
              <a:latin typeface="Times New Roman" panose="02020603050405020304" pitchFamily="18" charset="0"/>
            </a:endParaRPr>
          </a:p>
        </p:txBody>
      </p:sp>
      <p:pic>
        <p:nvPicPr>
          <p:cNvPr id="212995" name="Picture 4">
            <a:extLst>
              <a:ext uri="{FF2B5EF4-FFF2-40B4-BE49-F238E27FC236}">
                <a16:creationId xmlns:a16="http://schemas.microsoft.com/office/drawing/2014/main" id="{8FE94F0D-7013-4882-81C4-E5FB2CD1E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5">
            <a:extLst>
              <a:ext uri="{FF2B5EF4-FFF2-40B4-BE49-F238E27FC236}">
                <a16:creationId xmlns:a16="http://schemas.microsoft.com/office/drawing/2014/main" id="{4675E555-204E-47F7-BA9B-84EFD5B8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6">
            <a:extLst>
              <a:ext uri="{FF2B5EF4-FFF2-40B4-BE49-F238E27FC236}">
                <a16:creationId xmlns:a16="http://schemas.microsoft.com/office/drawing/2014/main" id="{80C54061-F39C-4EC5-B2C2-83247143F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09688"/>
            <a:ext cx="67691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F95614C-0904-4C98-B147-6AE59D3226B6}"/>
              </a:ext>
            </a:extLst>
          </p:cNvPr>
          <p:cNvSpPr>
            <a:spLocks noGrp="1" noChangeArrowheads="1"/>
          </p:cNvSpPr>
          <p:nvPr>
            <p:ph type="title" idx="4294967295"/>
          </p:nvPr>
        </p:nvSpPr>
        <p:spPr>
          <a:xfrm>
            <a:off x="755650" y="333375"/>
            <a:ext cx="8388350" cy="973138"/>
          </a:xfrm>
        </p:spPr>
        <p:txBody>
          <a:bodyPr/>
          <a:lstStyle/>
          <a:p>
            <a:pPr algn="ctr" eaLnBrk="1" hangingPunct="1"/>
            <a:r>
              <a:rPr lang="en-GB" altLang="en-US" b="1">
                <a:latin typeface="Times New Roman" panose="02020603050405020304" pitchFamily="18" charset="0"/>
              </a:rPr>
              <a:t> </a:t>
            </a:r>
            <a:r>
              <a:rPr lang="en-US" altLang="en-US" sz="3200" b="1">
                <a:latin typeface="Times New Roman" panose="02020603050405020304" pitchFamily="18" charset="0"/>
              </a:rPr>
              <a:t>The y-Plot for the LV and JM models (Littlewood, 1981)</a:t>
            </a:r>
            <a:r>
              <a:rPr lang="en-US" altLang="en-US"/>
              <a:t> </a:t>
            </a:r>
          </a:p>
        </p:txBody>
      </p:sp>
      <p:pic>
        <p:nvPicPr>
          <p:cNvPr id="214019" name="Picture 4">
            <a:extLst>
              <a:ext uri="{FF2B5EF4-FFF2-40B4-BE49-F238E27FC236}">
                <a16:creationId xmlns:a16="http://schemas.microsoft.com/office/drawing/2014/main" id="{5002782B-3761-4CF3-9844-C9179ED75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5">
            <a:extLst>
              <a:ext uri="{FF2B5EF4-FFF2-40B4-BE49-F238E27FC236}">
                <a16:creationId xmlns:a16="http://schemas.microsoft.com/office/drawing/2014/main" id="{5EBFCE3E-6257-4AC3-AD19-F70C8A987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6">
            <a:extLst>
              <a:ext uri="{FF2B5EF4-FFF2-40B4-BE49-F238E27FC236}">
                <a16:creationId xmlns:a16="http://schemas.microsoft.com/office/drawing/2014/main" id="{565B8128-7C65-40A4-9D68-819012133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736725"/>
            <a:ext cx="5256213"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5ADF798-7052-4B03-8E70-7F419CA54C79}"/>
              </a:ext>
            </a:extLst>
          </p:cNvPr>
          <p:cNvSpPr>
            <a:spLocks noGrp="1" noChangeArrowheads="1"/>
          </p:cNvSpPr>
          <p:nvPr>
            <p:ph type="title" idx="4294967295"/>
          </p:nvPr>
        </p:nvSpPr>
        <p:spPr>
          <a:xfrm>
            <a:off x="762000" y="225425"/>
            <a:ext cx="8382000" cy="685800"/>
          </a:xfrm>
        </p:spPr>
        <p:txBody>
          <a:bodyPr/>
          <a:lstStyle/>
          <a:p>
            <a:pPr eaLnBrk="1" hangingPunct="1"/>
            <a:r>
              <a:rPr lang="en-GB" altLang="en-US" sz="3200" b="1">
                <a:latin typeface="Times New Roman" panose="02020603050405020304" pitchFamily="18" charset="0"/>
              </a:rPr>
              <a:t>Detecting </a:t>
            </a:r>
            <a:r>
              <a:rPr lang="en-GB" altLang="en-US" sz="3200" b="1" i="1">
                <a:latin typeface="Times New Roman" panose="02020603050405020304" pitchFamily="18" charset="0"/>
              </a:rPr>
              <a:t>consistent </a:t>
            </a:r>
            <a:r>
              <a:rPr lang="en-GB" altLang="en-US" sz="3200" b="1">
                <a:latin typeface="Times New Roman" panose="02020603050405020304" pitchFamily="18" charset="0"/>
              </a:rPr>
              <a:t>‘bias’ and </a:t>
            </a:r>
            <a:r>
              <a:rPr lang="en-GB" altLang="en-US" sz="3200" b="1" i="1">
                <a:latin typeface="Times New Roman" panose="02020603050405020304" pitchFamily="18" charset="0"/>
              </a:rPr>
              <a:t>inappropriate</a:t>
            </a:r>
            <a:r>
              <a:rPr lang="en-GB" altLang="en-US" sz="3200" b="1">
                <a:latin typeface="Times New Roman" panose="02020603050405020304" pitchFamily="18" charset="0"/>
              </a:rPr>
              <a:t> ‘noisiness’ in a prediction system </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15043" name="Picture 4">
            <a:extLst>
              <a:ext uri="{FF2B5EF4-FFF2-40B4-BE49-F238E27FC236}">
                <a16:creationId xmlns:a16="http://schemas.microsoft.com/office/drawing/2014/main" id="{34B10B01-AB7A-4DF6-A156-2617565AB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5">
            <a:extLst>
              <a:ext uri="{FF2B5EF4-FFF2-40B4-BE49-F238E27FC236}">
                <a16:creationId xmlns:a16="http://schemas.microsoft.com/office/drawing/2014/main" id="{4FD14587-134D-48C4-9C77-565262F01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6">
            <a:extLst>
              <a:ext uri="{FF2B5EF4-FFF2-40B4-BE49-F238E27FC236}">
                <a16:creationId xmlns:a16="http://schemas.microsoft.com/office/drawing/2014/main" id="{670DC813-FD71-42F8-891B-0FFF2BBD7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49388"/>
            <a:ext cx="81645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076B63C-E16B-41B5-9818-DFDEE940A88A}"/>
              </a:ext>
            </a:extLst>
          </p:cNvPr>
          <p:cNvSpPr>
            <a:spLocks noGrp="1" noChangeArrowheads="1"/>
          </p:cNvSpPr>
          <p:nvPr>
            <p:ph type="title" idx="4294967295"/>
          </p:nvPr>
        </p:nvSpPr>
        <p:spPr>
          <a:xfrm>
            <a:off x="762000" y="228600"/>
            <a:ext cx="8382000" cy="685800"/>
          </a:xfrm>
        </p:spPr>
        <p:txBody>
          <a:bodyPr/>
          <a:lstStyle/>
          <a:p>
            <a:pPr eaLnBrk="1" hangingPunct="1"/>
            <a:r>
              <a:rPr lang="en-GB" altLang="en-US" sz="3200" b="1">
                <a:latin typeface="Times New Roman" panose="02020603050405020304" pitchFamily="18" charset="0"/>
              </a:rPr>
              <a:t>Detecting </a:t>
            </a:r>
            <a:r>
              <a:rPr lang="en-GB" altLang="en-US" sz="3200" b="1" i="1">
                <a:latin typeface="Times New Roman" panose="02020603050405020304" pitchFamily="18" charset="0"/>
              </a:rPr>
              <a:t>consistent </a:t>
            </a:r>
            <a:r>
              <a:rPr lang="en-GB" altLang="en-US" sz="3200" b="1">
                <a:latin typeface="Times New Roman" panose="02020603050405020304" pitchFamily="18" charset="0"/>
              </a:rPr>
              <a:t>‘bias’ and </a:t>
            </a:r>
            <a:r>
              <a:rPr lang="en-GB" altLang="en-US" sz="3200" b="1" i="1">
                <a:latin typeface="Times New Roman" panose="02020603050405020304" pitchFamily="18" charset="0"/>
              </a:rPr>
              <a:t>inappropriate</a:t>
            </a:r>
            <a:r>
              <a:rPr lang="en-GB" altLang="en-US" sz="3200" b="1">
                <a:latin typeface="Times New Roman" panose="02020603050405020304" pitchFamily="18" charset="0"/>
              </a:rPr>
              <a:t> ‘noisiness’ in a prediction system (Cont’)</a:t>
            </a:r>
            <a:endParaRPr lang="en-US" altLang="en-US" sz="3200" b="1">
              <a:latin typeface="Times New Roman" panose="02020603050405020304" pitchFamily="18" charset="0"/>
            </a:endParaRPr>
          </a:p>
        </p:txBody>
      </p:sp>
      <p:pic>
        <p:nvPicPr>
          <p:cNvPr id="216067" name="Picture 4">
            <a:extLst>
              <a:ext uri="{FF2B5EF4-FFF2-40B4-BE49-F238E27FC236}">
                <a16:creationId xmlns:a16="http://schemas.microsoft.com/office/drawing/2014/main" id="{5750D082-C918-4BE4-9D22-75FC79C88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5">
            <a:extLst>
              <a:ext uri="{FF2B5EF4-FFF2-40B4-BE49-F238E27FC236}">
                <a16:creationId xmlns:a16="http://schemas.microsoft.com/office/drawing/2014/main" id="{622791D2-1626-47D4-B91C-DC4F054E0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6">
            <a:extLst>
              <a:ext uri="{FF2B5EF4-FFF2-40B4-BE49-F238E27FC236}">
                <a16:creationId xmlns:a16="http://schemas.microsoft.com/office/drawing/2014/main" id="{9B9BFBA6-F0E7-4DFE-A3F9-28246BF8B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16113"/>
            <a:ext cx="755967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12C357CA-8F2D-4077-88D8-23E41A8838F8}"/>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Prequential Likelihood Ratio</a:t>
            </a:r>
            <a:endParaRPr lang="en-US" altLang="en-US" b="1">
              <a:latin typeface="Times New Roman" panose="02020603050405020304" pitchFamily="18" charset="0"/>
            </a:endParaRPr>
          </a:p>
        </p:txBody>
      </p:sp>
      <p:sp>
        <p:nvSpPr>
          <p:cNvPr id="217091" name="Rectangle 3">
            <a:extLst>
              <a:ext uri="{FF2B5EF4-FFF2-40B4-BE49-F238E27FC236}">
                <a16:creationId xmlns:a16="http://schemas.microsoft.com/office/drawing/2014/main" id="{7DAF875C-E77D-4A8B-A5AA-69E6FCEBA589}"/>
              </a:ext>
            </a:extLst>
          </p:cNvPr>
          <p:cNvSpPr>
            <a:spLocks noGrp="1" noChangeArrowheads="1"/>
          </p:cNvSpPr>
          <p:nvPr>
            <p:ph type="body" idx="1"/>
          </p:nvPr>
        </p:nvSpPr>
        <p:spPr>
          <a:xfrm>
            <a:off x="838200" y="1376363"/>
            <a:ext cx="8305800" cy="5481637"/>
          </a:xfrm>
        </p:spPr>
        <p:txBody>
          <a:bodyPr/>
          <a:lstStyle/>
          <a:p>
            <a:pPr eaLnBrk="1" hangingPunct="1">
              <a:lnSpc>
                <a:spcPct val="80000"/>
              </a:lnSpc>
            </a:pPr>
            <a:r>
              <a:rPr lang="en-US" altLang="en-US" sz="2400" i="0">
                <a:latin typeface="Times New Roman" panose="02020603050405020304" pitchFamily="18" charset="0"/>
              </a:rPr>
              <a:t>The pdf for       for T</a:t>
            </a:r>
            <a:r>
              <a:rPr lang="en-US" altLang="en-US" sz="2400" i="0" baseline="-25000">
                <a:latin typeface="Times New Roman" panose="02020603050405020304" pitchFamily="18" charset="0"/>
              </a:rPr>
              <a:t>i</a:t>
            </a:r>
            <a:r>
              <a:rPr lang="en-US" altLang="en-US" sz="2400" i="0">
                <a:latin typeface="Times New Roman" panose="02020603050405020304" pitchFamily="18" charset="0"/>
              </a:rPr>
              <a:t> is based on observations t</a:t>
            </a:r>
            <a:r>
              <a:rPr lang="en-US" altLang="en-US" sz="2400" i="0" baseline="-25000">
                <a:latin typeface="Times New Roman" panose="02020603050405020304" pitchFamily="18" charset="0"/>
              </a:rPr>
              <a:t>1</a:t>
            </a:r>
            <a:r>
              <a:rPr lang="en-US" altLang="en-US" sz="2400" i="0">
                <a:latin typeface="Times New Roman" panose="02020603050405020304" pitchFamily="18" charset="0"/>
              </a:rPr>
              <a:t>, t</a:t>
            </a:r>
            <a:r>
              <a:rPr lang="en-US" altLang="en-US" sz="2400" i="0" baseline="-25000">
                <a:latin typeface="Times New Roman" panose="02020603050405020304" pitchFamily="18" charset="0"/>
              </a:rPr>
              <a:t>2</a:t>
            </a:r>
            <a:r>
              <a:rPr lang="en-US" altLang="en-US" sz="2400" i="0">
                <a:latin typeface="Times New Roman" panose="02020603050405020304" pitchFamily="18" charset="0"/>
              </a:rPr>
              <a:t>, …, t</a:t>
            </a:r>
            <a:r>
              <a:rPr lang="en-US" altLang="en-US" sz="2400" i="0" baseline="-25000">
                <a:latin typeface="Times New Roman" panose="02020603050405020304" pitchFamily="18" charset="0"/>
              </a:rPr>
              <a:t>i-1</a:t>
            </a:r>
            <a:r>
              <a:rPr lang="en-US" altLang="en-US" sz="2400" i="0">
                <a:latin typeface="Times New Roman" panose="02020603050405020304" pitchFamily="18" charset="0"/>
              </a:rPr>
              <a:t>.  </a:t>
            </a:r>
          </a:p>
          <a:p>
            <a:pPr eaLnBrk="1" hangingPunct="1">
              <a:lnSpc>
                <a:spcPct val="80000"/>
              </a:lnSpc>
              <a:buFontTx/>
              <a:buNone/>
            </a:pPr>
            <a:endParaRPr lang="en-US" altLang="en-US" sz="2400" i="0">
              <a:latin typeface="Times New Roman" panose="02020603050405020304" pitchFamily="18" charset="0"/>
            </a:endParaRPr>
          </a:p>
          <a:p>
            <a:pPr eaLnBrk="1" hangingPunct="1">
              <a:lnSpc>
                <a:spcPct val="80000"/>
              </a:lnSpc>
            </a:pPr>
            <a:r>
              <a:rPr lang="en-US" altLang="en-US" sz="2400" i="0">
                <a:latin typeface="Times New Roman" panose="02020603050405020304" pitchFamily="18" charset="0"/>
              </a:rPr>
              <a:t>For one-step ahead predictions of T</a:t>
            </a:r>
            <a:r>
              <a:rPr lang="en-US" altLang="en-US" sz="2400" i="0" baseline="-25000">
                <a:latin typeface="Times New Roman" panose="02020603050405020304" pitchFamily="18" charset="0"/>
              </a:rPr>
              <a:t>j+1</a:t>
            </a:r>
            <a:r>
              <a:rPr lang="en-US" altLang="en-US" sz="2400" i="0">
                <a:latin typeface="Times New Roman" panose="02020603050405020304" pitchFamily="18" charset="0"/>
              </a:rPr>
              <a:t>, T</a:t>
            </a:r>
            <a:r>
              <a:rPr lang="en-US" altLang="en-US" sz="2400" i="0" baseline="-25000">
                <a:latin typeface="Times New Roman" panose="02020603050405020304" pitchFamily="18" charset="0"/>
              </a:rPr>
              <a:t>j+2</a:t>
            </a:r>
            <a:r>
              <a:rPr lang="en-US" altLang="en-US" sz="2400" i="0">
                <a:latin typeface="Times New Roman" panose="02020603050405020304" pitchFamily="18" charset="0"/>
              </a:rPr>
              <a:t>, …, T</a:t>
            </a:r>
            <a:r>
              <a:rPr lang="en-US" altLang="en-US" sz="2400" i="0" baseline="-25000">
                <a:latin typeface="Times New Roman" panose="02020603050405020304" pitchFamily="18" charset="0"/>
              </a:rPr>
              <a:t>j+n</a:t>
            </a:r>
            <a:r>
              <a:rPr lang="en-US" altLang="en-US" sz="2400" i="0">
                <a:latin typeface="Times New Roman" panose="02020603050405020304" pitchFamily="18" charset="0"/>
              </a:rPr>
              <a:t> , the prequential likelihood is:</a:t>
            </a:r>
          </a:p>
          <a:p>
            <a:pPr eaLnBrk="1" hangingPunct="1">
              <a:lnSpc>
                <a:spcPct val="80000"/>
              </a:lnSpc>
            </a:pPr>
            <a:endParaRPr lang="en-US" altLang="en-US" sz="2400" i="0">
              <a:latin typeface="Times New Roman" panose="02020603050405020304" pitchFamily="18" charset="0"/>
            </a:endParaRPr>
          </a:p>
          <a:p>
            <a:pPr eaLnBrk="1" hangingPunct="1">
              <a:lnSpc>
                <a:spcPct val="80000"/>
              </a:lnSpc>
            </a:pPr>
            <a:endParaRPr lang="en-US" altLang="en-US" sz="2400" i="0">
              <a:latin typeface="Times New Roman" panose="02020603050405020304" pitchFamily="18" charset="0"/>
            </a:endParaRPr>
          </a:p>
          <a:p>
            <a:pPr eaLnBrk="1" hangingPunct="1">
              <a:lnSpc>
                <a:spcPct val="80000"/>
              </a:lnSpc>
            </a:pPr>
            <a:r>
              <a:rPr lang="en-US" altLang="en-US" sz="2400" i="0">
                <a:latin typeface="Times New Roman" panose="02020603050405020304" pitchFamily="18" charset="0"/>
              </a:rPr>
              <a:t>Two prediction systems, A and B, can be evaluated by computing the prequential likelihood ratio:</a:t>
            </a:r>
          </a:p>
          <a:p>
            <a:pPr eaLnBrk="1" hangingPunct="1">
              <a:lnSpc>
                <a:spcPct val="80000"/>
              </a:lnSpc>
            </a:pPr>
            <a:endParaRPr lang="en-US" altLang="en-US" sz="2400" i="0">
              <a:latin typeface="Times New Roman" panose="02020603050405020304" pitchFamily="18" charset="0"/>
            </a:endParaRPr>
          </a:p>
          <a:p>
            <a:pPr eaLnBrk="1" hangingPunct="1">
              <a:lnSpc>
                <a:spcPct val="80000"/>
              </a:lnSpc>
            </a:pPr>
            <a:endParaRPr lang="en-US" altLang="en-US" sz="2400" i="0">
              <a:latin typeface="Times New Roman" panose="02020603050405020304" pitchFamily="18" charset="0"/>
            </a:endParaRPr>
          </a:p>
          <a:p>
            <a:pPr eaLnBrk="1" hangingPunct="1">
              <a:lnSpc>
                <a:spcPct val="80000"/>
              </a:lnSpc>
            </a:pPr>
            <a:endParaRPr lang="en-US" altLang="en-US" sz="2400" i="0">
              <a:latin typeface="Times New Roman" panose="02020603050405020304" pitchFamily="18" charset="0"/>
            </a:endParaRPr>
          </a:p>
          <a:p>
            <a:pPr eaLnBrk="1" hangingPunct="1">
              <a:lnSpc>
                <a:spcPct val="80000"/>
              </a:lnSpc>
            </a:pPr>
            <a:endParaRPr lang="en-US" altLang="en-US" sz="2400" i="0">
              <a:latin typeface="Times New Roman" panose="02020603050405020304" pitchFamily="18" charset="0"/>
            </a:endParaRPr>
          </a:p>
          <a:p>
            <a:pPr eaLnBrk="1" hangingPunct="1">
              <a:lnSpc>
                <a:spcPct val="80000"/>
              </a:lnSpc>
            </a:pPr>
            <a:endParaRPr lang="en-US" altLang="en-US" sz="2400" i="0">
              <a:latin typeface="Times New Roman" panose="02020603050405020304" pitchFamily="18" charset="0"/>
            </a:endParaRPr>
          </a:p>
          <a:p>
            <a:pPr eaLnBrk="1" hangingPunct="1">
              <a:lnSpc>
                <a:spcPct val="80000"/>
              </a:lnSpc>
            </a:pPr>
            <a:r>
              <a:rPr lang="en-US" altLang="en-US" sz="2400" i="0">
                <a:latin typeface="Times New Roman" panose="02020603050405020304" pitchFamily="18" charset="0"/>
              </a:rPr>
              <a:t>If PLR</a:t>
            </a:r>
            <a:r>
              <a:rPr lang="en-US" altLang="en-US" sz="2400" i="0" baseline="-25000">
                <a:latin typeface="Times New Roman" panose="02020603050405020304" pitchFamily="18" charset="0"/>
              </a:rPr>
              <a:t>n</a:t>
            </a:r>
            <a:r>
              <a:rPr lang="en-US" altLang="en-US" sz="2400" i="0">
                <a:latin typeface="Times New Roman" panose="02020603050405020304" pitchFamily="18" charset="0"/>
              </a:rPr>
              <a:t> approaches infinity as n approaches infinity, B is discarded in favor of A.</a:t>
            </a:r>
          </a:p>
        </p:txBody>
      </p:sp>
      <p:pic>
        <p:nvPicPr>
          <p:cNvPr id="217092" name="Picture 4">
            <a:extLst>
              <a:ext uri="{FF2B5EF4-FFF2-40B4-BE49-F238E27FC236}">
                <a16:creationId xmlns:a16="http://schemas.microsoft.com/office/drawing/2014/main" id="{5684EB86-7354-43CD-9C89-31620DC5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5">
            <a:extLst>
              <a:ext uri="{FF2B5EF4-FFF2-40B4-BE49-F238E27FC236}">
                <a16:creationId xmlns:a16="http://schemas.microsoft.com/office/drawing/2014/main" id="{E862718C-B914-415B-B0E4-8A0D69D30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7094" name="Object 8">
            <a:hlinkClick r:id="" action="ppaction://ole?verb=0"/>
            <a:extLst>
              <a:ext uri="{FF2B5EF4-FFF2-40B4-BE49-F238E27FC236}">
                <a16:creationId xmlns:a16="http://schemas.microsoft.com/office/drawing/2014/main" id="{7404783B-2B78-4F7D-B392-91E2AF49C0F3}"/>
              </a:ext>
            </a:extLst>
          </p:cNvPr>
          <p:cNvGraphicFramePr>
            <a:graphicFrameLocks/>
          </p:cNvGraphicFramePr>
          <p:nvPr/>
        </p:nvGraphicFramePr>
        <p:xfrm>
          <a:off x="3552825" y="2565400"/>
          <a:ext cx="1770063" cy="831850"/>
        </p:xfrm>
        <a:graphic>
          <a:graphicData uri="http://schemas.openxmlformats.org/presentationml/2006/ole">
            <mc:AlternateContent xmlns:mc="http://schemas.openxmlformats.org/markup-compatibility/2006">
              <mc:Choice xmlns:v="urn:schemas-microsoft-com:vml" Requires="v">
                <p:oleObj spid="_x0000_s217122" name="Equation" r:id="rId5" imgW="939800" imgH="469900" progId="Equation.DSMT4">
                  <p:embed/>
                </p:oleObj>
              </mc:Choice>
              <mc:Fallback>
                <p:oleObj name="Equation" r:id="rId5" imgW="939800" imgH="469900" progId="Equation.DSMT4">
                  <p:embed/>
                  <p:pic>
                    <p:nvPicPr>
                      <p:cNvPr id="0" name="Object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825" y="2565400"/>
                        <a:ext cx="1770063"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7095" name="Object 9">
            <a:hlinkClick r:id="" action="ppaction://ole?verb=0"/>
            <a:extLst>
              <a:ext uri="{FF2B5EF4-FFF2-40B4-BE49-F238E27FC236}">
                <a16:creationId xmlns:a16="http://schemas.microsoft.com/office/drawing/2014/main" id="{47FE2427-B865-4AEA-8FDB-41A9EB392938}"/>
              </a:ext>
            </a:extLst>
          </p:cNvPr>
          <p:cNvGraphicFramePr>
            <a:graphicFrameLocks/>
          </p:cNvGraphicFramePr>
          <p:nvPr/>
        </p:nvGraphicFramePr>
        <p:xfrm>
          <a:off x="3378200" y="4162425"/>
          <a:ext cx="2349500" cy="1511300"/>
        </p:xfrm>
        <a:graphic>
          <a:graphicData uri="http://schemas.openxmlformats.org/presentationml/2006/ole">
            <mc:AlternateContent xmlns:mc="http://schemas.openxmlformats.org/markup-compatibility/2006">
              <mc:Choice xmlns:v="urn:schemas-microsoft-com:vml" Requires="v">
                <p:oleObj spid="_x0000_s217123" name="Equation" r:id="rId7" imgW="1143000" imgH="889000" progId="Equation.3">
                  <p:embed/>
                </p:oleObj>
              </mc:Choice>
              <mc:Fallback>
                <p:oleObj name="Equation" r:id="rId7" imgW="1143000" imgH="889000" progId="Equation.3">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200" y="4162425"/>
                        <a:ext cx="23495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7096" name="Object 10">
            <a:extLst>
              <a:ext uri="{FF2B5EF4-FFF2-40B4-BE49-F238E27FC236}">
                <a16:creationId xmlns:a16="http://schemas.microsoft.com/office/drawing/2014/main" id="{9308395B-55C3-4997-8490-293999394438}"/>
              </a:ext>
            </a:extLst>
          </p:cNvPr>
          <p:cNvGraphicFramePr>
            <a:graphicFrameLocks noChangeAspect="1"/>
          </p:cNvGraphicFramePr>
          <p:nvPr/>
        </p:nvGraphicFramePr>
        <p:xfrm>
          <a:off x="2663825" y="1341438"/>
          <a:ext cx="503238" cy="387350"/>
        </p:xfrm>
        <a:graphic>
          <a:graphicData uri="http://schemas.openxmlformats.org/presentationml/2006/ole">
            <mc:AlternateContent xmlns:mc="http://schemas.openxmlformats.org/markup-compatibility/2006">
              <mc:Choice xmlns:v="urn:schemas-microsoft-com:vml" Requires="v">
                <p:oleObj spid="_x0000_s217124" name="Equation" r:id="rId9" imgW="330057" imgH="253890" progId="Equation.DSMT4">
                  <p:embed/>
                </p:oleObj>
              </mc:Choice>
              <mc:Fallback>
                <p:oleObj name="Equation" r:id="rId9" imgW="330057" imgH="253890"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3825" y="1341438"/>
                        <a:ext cx="50323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097" name="Object 11">
            <a:extLst>
              <a:ext uri="{FF2B5EF4-FFF2-40B4-BE49-F238E27FC236}">
                <a16:creationId xmlns:a16="http://schemas.microsoft.com/office/drawing/2014/main" id="{BA776214-3EFA-414E-B4DC-E6383A2B8193}"/>
              </a:ext>
            </a:extLst>
          </p:cNvPr>
          <p:cNvGraphicFramePr>
            <a:graphicFrameLocks noChangeAspect="1"/>
          </p:cNvGraphicFramePr>
          <p:nvPr/>
        </p:nvGraphicFramePr>
        <p:xfrm>
          <a:off x="2303463" y="1665288"/>
          <a:ext cx="1619250" cy="395287"/>
        </p:xfrm>
        <a:graphic>
          <a:graphicData uri="http://schemas.openxmlformats.org/presentationml/2006/ole">
            <mc:AlternateContent xmlns:mc="http://schemas.openxmlformats.org/markup-compatibility/2006">
              <mc:Choice xmlns:v="urn:schemas-microsoft-com:vml" Requires="v">
                <p:oleObj spid="_x0000_s217125" name="Equation" r:id="rId11" imgW="1040948" imgH="253890" progId="Equation.DSMT4">
                  <p:embed/>
                </p:oleObj>
              </mc:Choice>
              <mc:Fallback>
                <p:oleObj name="Equation" r:id="rId11" imgW="1040948" imgH="253890"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3463" y="1665288"/>
                        <a:ext cx="1619250"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FBF4177-F06F-4B13-AB80-D82626D2DF86}"/>
              </a:ext>
            </a:extLst>
          </p:cNvPr>
          <p:cNvSpPr>
            <a:spLocks noGrp="1" noChangeArrowheads="1"/>
          </p:cNvSpPr>
          <p:nvPr>
            <p:ph type="title"/>
          </p:nvPr>
        </p:nvSpPr>
        <p:spPr>
          <a:xfrm>
            <a:off x="762000" y="228600"/>
            <a:ext cx="8382000" cy="685800"/>
          </a:xfrm>
        </p:spPr>
        <p:txBody>
          <a:bodyPr/>
          <a:lstStyle/>
          <a:p>
            <a:pPr eaLnBrk="1" hangingPunct="1"/>
            <a:r>
              <a:rPr lang="en-GB" altLang="en-US" sz="3600" b="1">
                <a:latin typeface="Times New Roman" panose="02020603050405020304" pitchFamily="18" charset="0"/>
              </a:rPr>
              <a:t>Using PLR as a device for comparing two prediction systems, A and B</a:t>
            </a:r>
            <a:endParaRPr lang="en-US" altLang="en-US" sz="3600" b="1">
              <a:latin typeface="Times New Roman" panose="02020603050405020304" pitchFamily="18" charset="0"/>
            </a:endParaRPr>
          </a:p>
        </p:txBody>
      </p:sp>
      <p:pic>
        <p:nvPicPr>
          <p:cNvPr id="218115" name="Picture 4">
            <a:extLst>
              <a:ext uri="{FF2B5EF4-FFF2-40B4-BE49-F238E27FC236}">
                <a16:creationId xmlns:a16="http://schemas.microsoft.com/office/drawing/2014/main" id="{965867E1-3517-4A8C-8C05-9E2005945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5">
            <a:extLst>
              <a:ext uri="{FF2B5EF4-FFF2-40B4-BE49-F238E27FC236}">
                <a16:creationId xmlns:a16="http://schemas.microsoft.com/office/drawing/2014/main" id="{F8BDF8A1-1C7A-432F-9F86-3C97ED58B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8">
            <a:extLst>
              <a:ext uri="{FF2B5EF4-FFF2-40B4-BE49-F238E27FC236}">
                <a16:creationId xmlns:a16="http://schemas.microsoft.com/office/drawing/2014/main" id="{E468AD4F-6D07-467B-B2D7-7D3836E67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49388"/>
            <a:ext cx="8027987"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3759B7B-714A-4B88-B405-DE9B0925431F}"/>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Failures of Complex Systems (Cont’)</a:t>
            </a:r>
            <a:endParaRPr lang="en-US" altLang="en-US" b="1">
              <a:latin typeface="Times New Roman" panose="02020603050405020304" pitchFamily="18" charset="0"/>
            </a:endParaRPr>
          </a:p>
        </p:txBody>
      </p:sp>
      <p:pic>
        <p:nvPicPr>
          <p:cNvPr id="19459" name="Picture 4">
            <a:extLst>
              <a:ext uri="{FF2B5EF4-FFF2-40B4-BE49-F238E27FC236}">
                <a16:creationId xmlns:a16="http://schemas.microsoft.com/office/drawing/2014/main" id="{010D0E5C-A89B-4D60-91D4-DFA95173F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a:extLst>
              <a:ext uri="{FF2B5EF4-FFF2-40B4-BE49-F238E27FC236}">
                <a16:creationId xmlns:a16="http://schemas.microsoft.com/office/drawing/2014/main" id="{D1EF6064-97DB-40C9-9B60-2248647DE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a:extLst>
              <a:ext uri="{FF2B5EF4-FFF2-40B4-BE49-F238E27FC236}">
                <a16:creationId xmlns:a16="http://schemas.microsoft.com/office/drawing/2014/main" id="{16B4B068-467A-4E13-94C1-AF2058FC8531}"/>
              </a:ext>
            </a:extLst>
          </p:cNvPr>
          <p:cNvSpPr txBox="1">
            <a:spLocks noChangeArrowheads="1"/>
          </p:cNvSpPr>
          <p:nvPr/>
        </p:nvSpPr>
        <p:spPr bwMode="auto">
          <a:xfrm>
            <a:off x="935038" y="1520825"/>
            <a:ext cx="7777162"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i="0">
                <a:latin typeface="Times New Roman" panose="02020603050405020304" pitchFamily="18" charset="0"/>
              </a:rPr>
              <a:t>Design failure:</a:t>
            </a:r>
          </a:p>
          <a:p>
            <a:pPr>
              <a:spcBef>
                <a:spcPct val="0"/>
              </a:spcBef>
              <a:buFontTx/>
              <a:buNone/>
            </a:pPr>
            <a:endParaRPr lang="en-GB" altLang="en-US" b="0">
              <a:latin typeface="Times New Roman" panose="02020603050405020304" pitchFamily="18" charset="0"/>
            </a:endParaRPr>
          </a:p>
          <a:p>
            <a:pPr lvl="1">
              <a:spcBef>
                <a:spcPct val="0"/>
              </a:spcBef>
            </a:pPr>
            <a:r>
              <a:rPr lang="en-GB" altLang="en-US" b="0">
                <a:latin typeface="Times New Roman" panose="02020603050405020304" pitchFamily="18" charset="0"/>
              </a:rPr>
              <a:t> </a:t>
            </a:r>
            <a:r>
              <a:rPr lang="en-GB" altLang="en-US" b="0" i="0">
                <a:latin typeface="Times New Roman" panose="02020603050405020304" pitchFamily="18" charset="0"/>
              </a:rPr>
              <a:t>defect in design</a:t>
            </a:r>
          </a:p>
          <a:p>
            <a:pPr lvl="1">
              <a:spcBef>
                <a:spcPct val="0"/>
              </a:spcBef>
            </a:pPr>
            <a:r>
              <a:rPr lang="en-GB" altLang="en-US" b="0" i="0">
                <a:latin typeface="Times New Roman" panose="02020603050405020304" pitchFamily="18" charset="0"/>
              </a:rPr>
              <a:t> cause is intellectual (bad requirement, careless design)</a:t>
            </a:r>
          </a:p>
          <a:p>
            <a:pPr lvl="1">
              <a:spcBef>
                <a:spcPct val="0"/>
              </a:spcBef>
            </a:pPr>
            <a:r>
              <a:rPr lang="en-GB" altLang="en-US" b="0" i="0">
                <a:latin typeface="Times New Roman" panose="02020603050405020304" pitchFamily="18" charset="0"/>
              </a:rPr>
              <a:t> fault is present in system, but “latent”</a:t>
            </a:r>
          </a:p>
          <a:p>
            <a:pPr lvl="1">
              <a:spcBef>
                <a:spcPct val="0"/>
              </a:spcBef>
            </a:pPr>
            <a:r>
              <a:rPr lang="en-GB" altLang="en-US" b="0" i="0">
                <a:latin typeface="Times New Roman" panose="02020603050405020304" pitchFamily="18" charset="0"/>
              </a:rPr>
              <a:t> may cause failure with some inputs or internal states</a:t>
            </a:r>
          </a:p>
          <a:p>
            <a:pPr lvl="1">
              <a:spcBef>
                <a:spcPct val="0"/>
              </a:spcBef>
            </a:pPr>
            <a:r>
              <a:rPr lang="en-GB" altLang="en-US" b="0" i="0">
                <a:latin typeface="Times New Roman" panose="02020603050405020304" pitchFamily="18" charset="0"/>
              </a:rPr>
              <a:t> repair by changing design</a:t>
            </a:r>
          </a:p>
          <a:p>
            <a:pPr lvl="1">
              <a:spcBef>
                <a:spcPct val="0"/>
              </a:spcBef>
            </a:pPr>
            <a:r>
              <a:rPr lang="en-GB" altLang="en-US" b="0" i="0">
                <a:latin typeface="Times New Roman" panose="02020603050405020304" pitchFamily="18" charset="0"/>
              </a:rPr>
              <a:t> system is different from its previous “bad” state </a:t>
            </a:r>
            <a:endParaRPr lang="en-US" altLang="en-US" b="0" i="0">
              <a:latin typeface="Times New Roman" panose="02020603050405020304" pitchFamily="18" charset="0"/>
            </a:endParaRPr>
          </a:p>
        </p:txBody>
      </p:sp>
    </p:spTree>
  </p:cSld>
  <p:clrMapOvr>
    <a:masterClrMapping/>
  </p:clrMapOvr>
  <p:transition>
    <p:fade thruBlk="1"/>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A3EA563-A531-4C66-8474-14656FB42C41}"/>
              </a:ext>
            </a:extLst>
          </p:cNvPr>
          <p:cNvSpPr>
            <a:spLocks noGrp="1" noChangeArrowheads="1"/>
          </p:cNvSpPr>
          <p:nvPr>
            <p:ph type="title" idx="4294967295"/>
          </p:nvPr>
        </p:nvSpPr>
        <p:spPr>
          <a:xfrm>
            <a:off x="539750" y="225425"/>
            <a:ext cx="8604250" cy="685800"/>
          </a:xfrm>
        </p:spPr>
        <p:txBody>
          <a:bodyPr/>
          <a:lstStyle/>
          <a:p>
            <a:pPr eaLnBrk="1" hangingPunct="1"/>
            <a:r>
              <a:rPr lang="en-GB" altLang="en-US" sz="3800" b="1">
                <a:latin typeface="Times New Roman" panose="02020603050405020304" pitchFamily="18" charset="0"/>
              </a:rPr>
              <a:t>Reliability trend analysis – Laplace test</a:t>
            </a:r>
            <a:endParaRPr lang="en-US" altLang="en-US" sz="3800" b="1">
              <a:latin typeface="Times New Roman" panose="02020603050405020304" pitchFamily="18" charset="0"/>
            </a:endParaRPr>
          </a:p>
        </p:txBody>
      </p:sp>
      <p:pic>
        <p:nvPicPr>
          <p:cNvPr id="219139" name="Picture 4">
            <a:extLst>
              <a:ext uri="{FF2B5EF4-FFF2-40B4-BE49-F238E27FC236}">
                <a16:creationId xmlns:a16="http://schemas.microsoft.com/office/drawing/2014/main" id="{CDBBD46A-BFCB-4D65-80AC-42F2F42FE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5">
            <a:extLst>
              <a:ext uri="{FF2B5EF4-FFF2-40B4-BE49-F238E27FC236}">
                <a16:creationId xmlns:a16="http://schemas.microsoft.com/office/drawing/2014/main" id="{33454277-74A8-43C0-BA6D-D3A6E7A80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9">
            <a:extLst>
              <a:ext uri="{FF2B5EF4-FFF2-40B4-BE49-F238E27FC236}">
                <a16:creationId xmlns:a16="http://schemas.microsoft.com/office/drawing/2014/main" id="{6C5CFCB5-1BDF-4332-B59B-545BBA508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397000"/>
            <a:ext cx="65881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10">
            <a:extLst>
              <a:ext uri="{FF2B5EF4-FFF2-40B4-BE49-F238E27FC236}">
                <a16:creationId xmlns:a16="http://schemas.microsoft.com/office/drawing/2014/main" id="{6B4F1A8C-0230-45F5-BFC6-A0DB14E57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2060575"/>
            <a:ext cx="3068638"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49C95D19-BBF7-4CB5-820F-EA0D029A29B7}"/>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Laplace test - Interpretation</a:t>
            </a:r>
            <a:endParaRPr lang="en-US" altLang="en-US" b="1">
              <a:latin typeface="Times New Roman" panose="02020603050405020304" pitchFamily="18" charset="0"/>
            </a:endParaRPr>
          </a:p>
        </p:txBody>
      </p:sp>
      <p:sp>
        <p:nvSpPr>
          <p:cNvPr id="220163" name="Rectangle 3">
            <a:extLst>
              <a:ext uri="{FF2B5EF4-FFF2-40B4-BE49-F238E27FC236}">
                <a16:creationId xmlns:a16="http://schemas.microsoft.com/office/drawing/2014/main" id="{2D9076B7-3869-4728-A72F-616FFF60805E}"/>
              </a:ext>
            </a:extLst>
          </p:cNvPr>
          <p:cNvSpPr>
            <a:spLocks noGrp="1" noChangeArrowheads="1"/>
          </p:cNvSpPr>
          <p:nvPr>
            <p:ph type="body" idx="1"/>
          </p:nvPr>
        </p:nvSpPr>
        <p:spPr>
          <a:xfrm>
            <a:off x="838200" y="1520825"/>
            <a:ext cx="8305800" cy="5111750"/>
          </a:xfrm>
        </p:spPr>
        <p:txBody>
          <a:bodyPr/>
          <a:lstStyle/>
          <a:p>
            <a:pPr>
              <a:lnSpc>
                <a:spcPct val="90000"/>
              </a:lnSpc>
              <a:buFontTx/>
              <a:buNone/>
            </a:pPr>
            <a:r>
              <a:rPr lang="en-US" altLang="en-US" sz="2800" i="0">
                <a:latin typeface="Times New Roman" panose="02020603050405020304" pitchFamily="18" charset="0"/>
              </a:rPr>
              <a:t>This test analyses the trend of the failures. One can extract two types of information from such a graph : </a:t>
            </a:r>
            <a:r>
              <a:rPr lang="en-US" altLang="en-US" sz="2800">
                <a:latin typeface="Times New Roman" panose="02020603050405020304" pitchFamily="18" charset="0"/>
              </a:rPr>
              <a:t>local and global changes</a:t>
            </a:r>
            <a:r>
              <a:rPr lang="en-US" altLang="en-US" sz="2800" i="0">
                <a:latin typeface="Times New Roman" panose="02020603050405020304" pitchFamily="18" charset="0"/>
              </a:rPr>
              <a:t>. </a:t>
            </a:r>
            <a:br>
              <a:rPr lang="en-US" altLang="en-US" sz="2800" i="0">
                <a:latin typeface="Times New Roman" panose="02020603050405020304" pitchFamily="18" charset="0"/>
              </a:rPr>
            </a:br>
            <a:r>
              <a:rPr lang="en-US" altLang="en-US" sz="2800" i="0">
                <a:latin typeface="Times New Roman" panose="02020603050405020304" pitchFamily="18" charset="0"/>
              </a:rPr>
              <a:t>When the values are </a:t>
            </a:r>
            <a:r>
              <a:rPr lang="en-US" altLang="en-US" sz="2800">
                <a:latin typeface="Times New Roman" panose="02020603050405020304" pitchFamily="18" charset="0"/>
              </a:rPr>
              <a:t>positive (resp. negative),</a:t>
            </a:r>
            <a:r>
              <a:rPr lang="en-US" altLang="en-US" sz="2800" i="0">
                <a:latin typeface="Times New Roman" panose="02020603050405020304" pitchFamily="18" charset="0"/>
              </a:rPr>
              <a:t> the reliability is </a:t>
            </a:r>
            <a:r>
              <a:rPr lang="en-US" altLang="en-US" sz="2800">
                <a:latin typeface="Times New Roman" panose="02020603050405020304" pitchFamily="18" charset="0"/>
              </a:rPr>
              <a:t>globally increasing (resp. decreasing</a:t>
            </a:r>
            <a:r>
              <a:rPr lang="en-US" altLang="en-US" sz="2800" i="0">
                <a:latin typeface="Times New Roman" panose="02020603050405020304" pitchFamily="18" charset="0"/>
              </a:rPr>
              <a:t>). On the other side, when the </a:t>
            </a:r>
            <a:r>
              <a:rPr lang="en-US" altLang="en-US" sz="2800">
                <a:latin typeface="Times New Roman" panose="02020603050405020304" pitchFamily="18" charset="0"/>
              </a:rPr>
              <a:t>values are increasing (resp. decreasing),</a:t>
            </a:r>
            <a:r>
              <a:rPr lang="en-US" altLang="en-US" sz="2800" i="0">
                <a:latin typeface="Times New Roman" panose="02020603050405020304" pitchFamily="18" charset="0"/>
              </a:rPr>
              <a:t> we have </a:t>
            </a:r>
            <a:r>
              <a:rPr lang="en-US" altLang="en-US" sz="2800">
                <a:latin typeface="Times New Roman" panose="02020603050405020304" pitchFamily="18" charset="0"/>
              </a:rPr>
              <a:t>local variations</a:t>
            </a:r>
            <a:r>
              <a:rPr lang="en-US" altLang="en-US" sz="2800" i="0">
                <a:latin typeface="Times New Roman" panose="02020603050405020304" pitchFamily="18" charset="0"/>
              </a:rPr>
              <a:t> of the reliability.</a:t>
            </a:r>
            <a:r>
              <a:rPr lang="en-US" altLang="en-US" sz="2800">
                <a:latin typeface="Times New Roman" panose="02020603050405020304" pitchFamily="18" charset="0"/>
              </a:rPr>
              <a:t> </a:t>
            </a:r>
            <a:endParaRPr lang="en-GB" altLang="en-US" sz="2800" i="0">
              <a:latin typeface="Times New Roman" panose="02020603050405020304" pitchFamily="18" charset="0"/>
            </a:endParaRPr>
          </a:p>
          <a:p>
            <a:pPr>
              <a:lnSpc>
                <a:spcPct val="90000"/>
              </a:lnSpc>
            </a:pPr>
            <a:r>
              <a:rPr lang="en-GB" altLang="en-US" sz="2800" i="0">
                <a:latin typeface="Times New Roman" panose="02020603050405020304" pitchFamily="18" charset="0"/>
              </a:rPr>
              <a:t>If U is approximately equal to zero, it indicates a lack of trend,</a:t>
            </a:r>
          </a:p>
          <a:p>
            <a:pPr>
              <a:lnSpc>
                <a:spcPct val="90000"/>
              </a:lnSpc>
            </a:pPr>
            <a:r>
              <a:rPr lang="en-GB" altLang="en-US" sz="2800" i="0">
                <a:latin typeface="Times New Roman" panose="02020603050405020304" pitchFamily="18" charset="0"/>
              </a:rPr>
              <a:t>If U is greater than zero, the TBFs are decreasing,</a:t>
            </a:r>
            <a:endParaRPr lang="en-US" altLang="en-US" sz="2800" i="0">
              <a:latin typeface="Times New Roman" panose="02020603050405020304" pitchFamily="18" charset="0"/>
            </a:endParaRPr>
          </a:p>
          <a:p>
            <a:pPr>
              <a:lnSpc>
                <a:spcPct val="90000"/>
              </a:lnSpc>
            </a:pPr>
            <a:r>
              <a:rPr lang="en-US" altLang="en-US" sz="2800" i="0">
                <a:latin typeface="Times New Roman" panose="02020603050405020304" pitchFamily="18" charset="0"/>
              </a:rPr>
              <a:t>If U is less than zero, the TBFs are increasing.</a:t>
            </a:r>
          </a:p>
        </p:txBody>
      </p:sp>
      <p:pic>
        <p:nvPicPr>
          <p:cNvPr id="220164" name="Picture 4">
            <a:extLst>
              <a:ext uri="{FF2B5EF4-FFF2-40B4-BE49-F238E27FC236}">
                <a16:creationId xmlns:a16="http://schemas.microsoft.com/office/drawing/2014/main" id="{FF5C4C01-A833-45E6-AB47-C0DA7F972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a:extLst>
              <a:ext uri="{FF2B5EF4-FFF2-40B4-BE49-F238E27FC236}">
                <a16:creationId xmlns:a16="http://schemas.microsoft.com/office/drawing/2014/main" id="{86D5517B-84A0-4F18-AF29-D7FFF8B9C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9B48C30F-8B79-422E-BB95-FABD79A128D7}"/>
              </a:ext>
            </a:extLst>
          </p:cNvPr>
          <p:cNvSpPr>
            <a:spLocks noGrp="1" noChangeArrowheads="1"/>
          </p:cNvSpPr>
          <p:nvPr>
            <p:ph type="title" idx="4294967295"/>
          </p:nvPr>
        </p:nvSpPr>
        <p:spPr>
          <a:xfrm>
            <a:off x="762000" y="225425"/>
            <a:ext cx="8382000" cy="685800"/>
          </a:xfrm>
        </p:spPr>
        <p:txBody>
          <a:bodyPr/>
          <a:lstStyle/>
          <a:p>
            <a:pPr eaLnBrk="1" hangingPunct="1"/>
            <a:r>
              <a:rPr lang="en-US" altLang="en-US" b="1">
                <a:latin typeface="Times New Roman" panose="02020603050405020304" pitchFamily="18" charset="0"/>
              </a:rPr>
              <a:t>General trend – Local trend</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21187" name="Picture 4">
            <a:extLst>
              <a:ext uri="{FF2B5EF4-FFF2-40B4-BE49-F238E27FC236}">
                <a16:creationId xmlns:a16="http://schemas.microsoft.com/office/drawing/2014/main" id="{E38E8C63-0142-4452-A67E-54D05632F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5">
            <a:extLst>
              <a:ext uri="{FF2B5EF4-FFF2-40B4-BE49-F238E27FC236}">
                <a16:creationId xmlns:a16="http://schemas.microsoft.com/office/drawing/2014/main" id="{62D2084B-68B0-45B9-A49F-9963D34BB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6">
            <a:extLst>
              <a:ext uri="{FF2B5EF4-FFF2-40B4-BE49-F238E27FC236}">
                <a16:creationId xmlns:a16="http://schemas.microsoft.com/office/drawing/2014/main" id="{88DE7E0D-4599-4435-9669-F27060441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304925"/>
            <a:ext cx="838835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a:extLst>
              <a:ext uri="{FF2B5EF4-FFF2-40B4-BE49-F238E27FC236}">
                <a16:creationId xmlns:a16="http://schemas.microsoft.com/office/drawing/2014/main" id="{4B744274-7344-4F4A-A76A-AF8BFAA47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1" name="Picture 5">
            <a:extLst>
              <a:ext uri="{FF2B5EF4-FFF2-40B4-BE49-F238E27FC236}">
                <a16:creationId xmlns:a16="http://schemas.microsoft.com/office/drawing/2014/main" id="{ABFB7883-1AFD-4861-9A46-24624E079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5">
            <a:extLst>
              <a:ext uri="{FF2B5EF4-FFF2-40B4-BE49-F238E27FC236}">
                <a16:creationId xmlns:a16="http://schemas.microsoft.com/office/drawing/2014/main" id="{4C5AA4D1-D3E7-422A-B5F9-C8B4C843D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60350"/>
            <a:ext cx="5435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2213" name="Picture 7">
            <a:extLst>
              <a:ext uri="{FF2B5EF4-FFF2-40B4-BE49-F238E27FC236}">
                <a16:creationId xmlns:a16="http://schemas.microsoft.com/office/drawing/2014/main" id="{F599109D-75DF-4A5E-817D-F546F1582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1304925"/>
            <a:ext cx="536416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606FECF5-583A-4ACC-A57A-85DCDE250B2C}"/>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TTT plot – </a:t>
            </a:r>
            <a:r>
              <a:rPr lang="en-GB" altLang="en-US" b="1" i="1">
                <a:latin typeface="Times New Roman" panose="02020603050405020304" pitchFamily="18" charset="0"/>
              </a:rPr>
              <a:t>Total Time on Test</a:t>
            </a:r>
            <a:endParaRPr lang="en-US" altLang="en-US" b="1" i="1">
              <a:latin typeface="Times New Roman" panose="02020603050405020304" pitchFamily="18" charset="0"/>
            </a:endParaRPr>
          </a:p>
        </p:txBody>
      </p:sp>
      <p:pic>
        <p:nvPicPr>
          <p:cNvPr id="223235" name="Picture 4">
            <a:extLst>
              <a:ext uri="{FF2B5EF4-FFF2-40B4-BE49-F238E27FC236}">
                <a16:creationId xmlns:a16="http://schemas.microsoft.com/office/drawing/2014/main" id="{2EAD2F1A-7042-465C-9E9D-601128FD4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5">
            <a:extLst>
              <a:ext uri="{FF2B5EF4-FFF2-40B4-BE49-F238E27FC236}">
                <a16:creationId xmlns:a16="http://schemas.microsoft.com/office/drawing/2014/main" id="{6415FAF1-3910-45A0-AF75-69324BF29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a:extLst>
              <a:ext uri="{FF2B5EF4-FFF2-40B4-BE49-F238E27FC236}">
                <a16:creationId xmlns:a16="http://schemas.microsoft.com/office/drawing/2014/main" id="{ECC9671D-F506-498D-9861-C3133CFAC61A}"/>
              </a:ext>
            </a:extLst>
          </p:cNvPr>
          <p:cNvSpPr txBox="1">
            <a:spLocks noChangeArrowheads="1"/>
          </p:cNvSpPr>
          <p:nvPr/>
        </p:nvSpPr>
        <p:spPr bwMode="auto">
          <a:xfrm>
            <a:off x="863600" y="1304925"/>
            <a:ext cx="396081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400" b="0" i="0">
                <a:latin typeface="Times New Roman" panose="02020603050405020304" pitchFamily="18" charset="0"/>
              </a:rPr>
              <a:t>The TTT plot is basically a scaled version of the graph consisting of the points (i, T</a:t>
            </a:r>
            <a:r>
              <a:rPr lang="en-GB" altLang="en-US" sz="2400" b="0" i="0" baseline="-25000">
                <a:latin typeface="Times New Roman" panose="02020603050405020304" pitchFamily="18" charset="0"/>
              </a:rPr>
              <a:t>i</a:t>
            </a:r>
            <a:r>
              <a:rPr lang="en-GB" altLang="en-US" sz="2400" b="0" i="0">
                <a:latin typeface="Times New Roman" panose="02020603050405020304" pitchFamily="18" charset="0"/>
              </a:rPr>
              <a:t>). </a:t>
            </a:r>
          </a:p>
          <a:p>
            <a:pPr>
              <a:spcBef>
                <a:spcPct val="50000"/>
              </a:spcBef>
            </a:pPr>
            <a:r>
              <a:rPr lang="en-GB" altLang="en-US" sz="2400" b="0" i="0">
                <a:latin typeface="Times New Roman" panose="02020603050405020304" pitchFamily="18" charset="0"/>
              </a:rPr>
              <a:t>Is defined as a plot of the points (i/n, T</a:t>
            </a:r>
            <a:r>
              <a:rPr lang="en-GB" altLang="en-US" sz="2400" b="0" i="0" baseline="-25000">
                <a:latin typeface="Times New Roman" panose="02020603050405020304" pitchFamily="18" charset="0"/>
              </a:rPr>
              <a:t>i</a:t>
            </a:r>
            <a:r>
              <a:rPr lang="en-GB" altLang="en-US" sz="2400" b="0" i="0">
                <a:latin typeface="Times New Roman" panose="02020603050405020304" pitchFamily="18" charset="0"/>
              </a:rPr>
              <a:t>/T</a:t>
            </a:r>
            <a:r>
              <a:rPr lang="en-GB" altLang="en-US" sz="2400" b="0" i="0" baseline="-25000">
                <a:latin typeface="Times New Roman" panose="02020603050405020304" pitchFamily="18" charset="0"/>
              </a:rPr>
              <a:t>n</a:t>
            </a:r>
            <a:r>
              <a:rPr lang="en-GB" altLang="en-US" sz="2400" b="0" i="0">
                <a:latin typeface="Times New Roman" panose="02020603050405020304" pitchFamily="18" charset="0"/>
              </a:rPr>
              <a:t>), for i=1, 2, …, n.</a:t>
            </a:r>
          </a:p>
          <a:p>
            <a:pPr>
              <a:spcBef>
                <a:spcPct val="50000"/>
              </a:spcBef>
            </a:pPr>
            <a:r>
              <a:rPr lang="en-GB" altLang="en-US" sz="2400" b="0" i="0">
                <a:latin typeface="Times New Roman" panose="02020603050405020304" pitchFamily="18" charset="0"/>
              </a:rPr>
              <a:t>A necessary but not sufficient condition for this notion of reliability growth is that the graph of the TTT plot should be below the diagonal.</a:t>
            </a:r>
            <a:endParaRPr lang="en-US" altLang="en-US" sz="2400" b="0" i="0">
              <a:latin typeface="Times New Roman" panose="02020603050405020304" pitchFamily="18" charset="0"/>
            </a:endParaRPr>
          </a:p>
        </p:txBody>
      </p:sp>
      <p:pic>
        <p:nvPicPr>
          <p:cNvPr id="223238" name="Picture 6">
            <a:extLst>
              <a:ext uri="{FF2B5EF4-FFF2-40B4-BE49-F238E27FC236}">
                <a16:creationId xmlns:a16="http://schemas.microsoft.com/office/drawing/2014/main" id="{12EA2146-A153-4EE0-BDC9-9B8487D93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84313"/>
            <a:ext cx="4356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8DFAD5E-0627-411B-9531-8A68FE0888BC}"/>
              </a:ext>
            </a:extLst>
          </p:cNvPr>
          <p:cNvSpPr>
            <a:spLocks noGrp="1" noChangeArrowheads="1"/>
          </p:cNvSpPr>
          <p:nvPr>
            <p:ph type="title" idx="4294967295"/>
          </p:nvPr>
        </p:nvSpPr>
        <p:spPr>
          <a:xfrm>
            <a:off x="762000" y="225425"/>
            <a:ext cx="8382000" cy="685800"/>
          </a:xfrm>
        </p:spPr>
        <p:txBody>
          <a:bodyPr/>
          <a:lstStyle/>
          <a:p>
            <a:pPr algn="ctr" eaLnBrk="1" hangingPunct="1"/>
            <a:r>
              <a:rPr lang="en-US" altLang="en-US" b="1">
                <a:latin typeface="Times New Roman" panose="02020603050405020304" pitchFamily="18" charset="0"/>
              </a:rPr>
              <a:t>The MIL-HDBK-189 Test </a:t>
            </a:r>
            <a:r>
              <a:rPr lang="en-US" altLang="en-US"/>
              <a:t> </a:t>
            </a:r>
          </a:p>
        </p:txBody>
      </p:sp>
      <p:pic>
        <p:nvPicPr>
          <p:cNvPr id="224259" name="Picture 4">
            <a:extLst>
              <a:ext uri="{FF2B5EF4-FFF2-40B4-BE49-F238E27FC236}">
                <a16:creationId xmlns:a16="http://schemas.microsoft.com/office/drawing/2014/main" id="{83D6849E-884B-4291-B02B-0CC84F61F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5">
            <a:extLst>
              <a:ext uri="{FF2B5EF4-FFF2-40B4-BE49-F238E27FC236}">
                <a16:creationId xmlns:a16="http://schemas.microsoft.com/office/drawing/2014/main" id="{E5783C9D-3F33-43FC-A8B5-4C7A0A705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 Box 5">
            <a:extLst>
              <a:ext uri="{FF2B5EF4-FFF2-40B4-BE49-F238E27FC236}">
                <a16:creationId xmlns:a16="http://schemas.microsoft.com/office/drawing/2014/main" id="{1082F09E-4154-4019-85D1-BC89FB1EFD03}"/>
              </a:ext>
            </a:extLst>
          </p:cNvPr>
          <p:cNvSpPr txBox="1">
            <a:spLocks noChangeArrowheads="1"/>
          </p:cNvSpPr>
          <p:nvPr/>
        </p:nvSpPr>
        <p:spPr bwMode="auto">
          <a:xfrm>
            <a:off x="863600" y="1484313"/>
            <a:ext cx="828040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US" altLang="en-US" sz="2600" b="0" i="0">
                <a:latin typeface="Times New Roman" panose="02020603050405020304" pitchFamily="18" charset="0"/>
              </a:rPr>
              <a:t>The MIL-HDBK-189 trend test is a conditional statistical test based on the power-law process:</a:t>
            </a:r>
          </a:p>
          <a:p>
            <a:pPr>
              <a:spcBef>
                <a:spcPct val="50000"/>
              </a:spcBef>
              <a:buFontTx/>
              <a:buNone/>
            </a:pPr>
            <a:endParaRPr lang="en-US" altLang="en-US" sz="2600" b="0" i="0">
              <a:latin typeface="Times New Roman" panose="02020603050405020304" pitchFamily="18" charset="0"/>
            </a:endParaRPr>
          </a:p>
          <a:p>
            <a:pPr>
              <a:spcBef>
                <a:spcPct val="50000"/>
              </a:spcBef>
              <a:buFontTx/>
              <a:buNone/>
            </a:pPr>
            <a:endParaRPr lang="en-US" altLang="en-US" sz="2600" b="0" i="0">
              <a:latin typeface="Times New Roman" panose="02020603050405020304" pitchFamily="18" charset="0"/>
            </a:endParaRPr>
          </a:p>
          <a:p>
            <a:pPr>
              <a:spcBef>
                <a:spcPct val="50000"/>
              </a:spcBef>
              <a:buFontTx/>
              <a:buNone/>
            </a:pPr>
            <a:r>
              <a:rPr lang="en-US" altLang="en-US" sz="2600" b="0" i="0">
                <a:latin typeface="Times New Roman" panose="02020603050405020304" pitchFamily="18" charset="0"/>
              </a:rPr>
              <a:t>where a and b are the model parameters which are positive. </a:t>
            </a:r>
          </a:p>
          <a:p>
            <a:pPr>
              <a:spcBef>
                <a:spcPct val="50000"/>
              </a:spcBef>
              <a:buFontTx/>
              <a:buNone/>
            </a:pPr>
            <a:r>
              <a:rPr lang="en-US" altLang="en-US" sz="2600" b="0" i="0">
                <a:latin typeface="Times New Roman" panose="02020603050405020304" pitchFamily="18" charset="0"/>
              </a:rPr>
              <a:t>If b&lt;1 then </a:t>
            </a:r>
            <a:r>
              <a:rPr lang="en-US" altLang="en-US" sz="2600" b="0" i="0">
                <a:latin typeface="Symbol" panose="05050102010706020507" pitchFamily="18" charset="2"/>
              </a:rPr>
              <a:t></a:t>
            </a:r>
            <a:r>
              <a:rPr lang="en-US" altLang="en-US" sz="2600" b="0" i="0">
                <a:latin typeface="Times New Roman" panose="02020603050405020304" pitchFamily="18" charset="0"/>
              </a:rPr>
              <a:t>(t) decreases, meaning that the failures tend to occur less frequently (and the system shows reliability growth). </a:t>
            </a:r>
          </a:p>
          <a:p>
            <a:pPr>
              <a:spcBef>
                <a:spcPct val="50000"/>
              </a:spcBef>
              <a:buFontTx/>
              <a:buNone/>
            </a:pPr>
            <a:r>
              <a:rPr lang="en-US" altLang="en-US" sz="2600" b="0" i="0">
                <a:latin typeface="Times New Roman" panose="02020603050405020304" pitchFamily="18" charset="0"/>
              </a:rPr>
              <a:t>If b&gt;1, then the system shows reliability decrease.  When b=1 the homogeneous Poisson process case is obtained.</a:t>
            </a:r>
          </a:p>
        </p:txBody>
      </p:sp>
      <p:sp>
        <p:nvSpPr>
          <p:cNvPr id="224262" name="Rectangle 7">
            <a:extLst>
              <a:ext uri="{FF2B5EF4-FFF2-40B4-BE49-F238E27FC236}">
                <a16:creationId xmlns:a16="http://schemas.microsoft.com/office/drawing/2014/main" id="{79942C67-1AA4-45C0-BA5E-78E11E1F6ED5}"/>
              </a:ext>
            </a:extLst>
          </p:cNvPr>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4263" name="Object 6">
            <a:extLst>
              <a:ext uri="{FF2B5EF4-FFF2-40B4-BE49-F238E27FC236}">
                <a16:creationId xmlns:a16="http://schemas.microsoft.com/office/drawing/2014/main" id="{287C15BD-7A80-47EC-BBA8-236A2FD2B730}"/>
              </a:ext>
            </a:extLst>
          </p:cNvPr>
          <p:cNvGraphicFramePr>
            <a:graphicFrameLocks noChangeAspect="1"/>
          </p:cNvGraphicFramePr>
          <p:nvPr/>
        </p:nvGraphicFramePr>
        <p:xfrm>
          <a:off x="3059113" y="2565400"/>
          <a:ext cx="1979612" cy="960438"/>
        </p:xfrm>
        <a:graphic>
          <a:graphicData uri="http://schemas.openxmlformats.org/presentationml/2006/ole">
            <mc:AlternateContent xmlns:mc="http://schemas.openxmlformats.org/markup-compatibility/2006">
              <mc:Choice xmlns:v="urn:schemas-microsoft-com:vml" Requires="v">
                <p:oleObj spid="_x0000_s224270" name="Equation" r:id="rId5" imgW="965200" imgH="469900" progId="Equation.DSMT4">
                  <p:embed/>
                </p:oleObj>
              </mc:Choice>
              <mc:Fallback>
                <p:oleObj name="Equation" r:id="rId5" imgW="965200" imgH="4699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2565400"/>
                        <a:ext cx="19796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4D467C4A-0B83-4B28-8BA3-CA7004479E82}"/>
              </a:ext>
            </a:extLst>
          </p:cNvPr>
          <p:cNvSpPr>
            <a:spLocks noGrp="1" noChangeArrowheads="1"/>
          </p:cNvSpPr>
          <p:nvPr>
            <p:ph type="title" idx="4294967295"/>
          </p:nvPr>
        </p:nvSpPr>
        <p:spPr>
          <a:xfrm>
            <a:off x="762000" y="225425"/>
            <a:ext cx="8382000" cy="685800"/>
          </a:xfrm>
        </p:spPr>
        <p:txBody>
          <a:bodyPr/>
          <a:lstStyle/>
          <a:p>
            <a:pPr algn="ctr" eaLnBrk="1" hangingPunct="1"/>
            <a:r>
              <a:rPr lang="en-US" altLang="en-US" b="1">
                <a:latin typeface="Times New Roman" panose="02020603050405020304" pitchFamily="18" charset="0"/>
              </a:rPr>
              <a:t>The MIL-HDBK-189 Test (Cont’)</a:t>
            </a:r>
            <a:r>
              <a:rPr lang="en-US" altLang="en-US"/>
              <a:t> </a:t>
            </a:r>
          </a:p>
        </p:txBody>
      </p:sp>
      <p:pic>
        <p:nvPicPr>
          <p:cNvPr id="225283" name="Picture 4">
            <a:extLst>
              <a:ext uri="{FF2B5EF4-FFF2-40B4-BE49-F238E27FC236}">
                <a16:creationId xmlns:a16="http://schemas.microsoft.com/office/drawing/2014/main" id="{2F40B856-1AF0-4BE5-B6C2-C8751B22E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5">
            <a:extLst>
              <a:ext uri="{FF2B5EF4-FFF2-40B4-BE49-F238E27FC236}">
                <a16:creationId xmlns:a16="http://schemas.microsoft.com/office/drawing/2014/main" id="{95540648-054F-4121-836A-2AEB57D8D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18">
            <a:extLst>
              <a:ext uri="{FF2B5EF4-FFF2-40B4-BE49-F238E27FC236}">
                <a16:creationId xmlns:a16="http://schemas.microsoft.com/office/drawing/2014/main" id="{80D9BA42-AE95-47EF-88F4-16187D929D4D}"/>
              </a:ext>
            </a:extLst>
          </p:cNvPr>
          <p:cNvSpPr txBox="1">
            <a:spLocks noChangeArrowheads="1"/>
          </p:cNvSpPr>
          <p:nvPr/>
        </p:nvSpPr>
        <p:spPr bwMode="auto">
          <a:xfrm>
            <a:off x="684213" y="1027113"/>
            <a:ext cx="8459787"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US" altLang="en-US" sz="2800" b="0" i="0">
                <a:latin typeface="Times New Roman" panose="02020603050405020304" pitchFamily="18" charset="0"/>
              </a:rPr>
              <a:t>Considering the event {T</a:t>
            </a:r>
            <a:r>
              <a:rPr lang="en-US" altLang="en-US" sz="2800" b="0" i="0" baseline="-25000">
                <a:latin typeface="Times New Roman" panose="02020603050405020304" pitchFamily="18" charset="0"/>
              </a:rPr>
              <a:t>n</a:t>
            </a:r>
            <a:r>
              <a:rPr lang="en-US" altLang="en-US" sz="2800" b="0" i="0">
                <a:latin typeface="Times New Roman" panose="02020603050405020304" pitchFamily="18" charset="0"/>
              </a:rPr>
              <a:t> = t</a:t>
            </a:r>
            <a:r>
              <a:rPr lang="en-US" altLang="en-US" sz="2800" b="0" i="0" baseline="-25000">
                <a:latin typeface="Times New Roman" panose="02020603050405020304" pitchFamily="18" charset="0"/>
              </a:rPr>
              <a:t>n</a:t>
            </a:r>
            <a:r>
              <a:rPr lang="en-US" altLang="en-US" sz="2800" b="0" i="0">
                <a:latin typeface="Times New Roman" panose="02020603050405020304" pitchFamily="18" charset="0"/>
              </a:rPr>
              <a:t>}, the MLE of b of a failure truncated power-law process is given by</a:t>
            </a:r>
            <a:r>
              <a:rPr lang="en-US" altLang="en-US" sz="1800" b="0" i="0"/>
              <a:t> </a:t>
            </a:r>
          </a:p>
          <a:p>
            <a:pPr>
              <a:spcBef>
                <a:spcPct val="50000"/>
              </a:spcBef>
              <a:buFontTx/>
              <a:buNone/>
            </a:pPr>
            <a:endParaRPr lang="en-US" altLang="en-US" sz="1800" b="0" i="0"/>
          </a:p>
          <a:p>
            <a:pPr>
              <a:spcBef>
                <a:spcPct val="50000"/>
              </a:spcBef>
              <a:buFontTx/>
              <a:buNone/>
            </a:pPr>
            <a:endParaRPr lang="en-US" altLang="en-US" sz="1800" b="0" i="0"/>
          </a:p>
          <a:p>
            <a:pPr>
              <a:spcBef>
                <a:spcPct val="50000"/>
              </a:spcBef>
              <a:buFontTx/>
              <a:buNone/>
            </a:pPr>
            <a:r>
              <a:rPr lang="en-US" altLang="en-US" sz="2800" b="0" i="0">
                <a:latin typeface="Times New Roman" panose="02020603050405020304" pitchFamily="18" charset="0"/>
              </a:rPr>
              <a:t>Under the null hypothesis of b=1 it follows that 2n/b</a:t>
            </a:r>
            <a:r>
              <a:rPr lang="en-US" altLang="en-US" sz="1800" b="0" i="0"/>
              <a:t> </a:t>
            </a:r>
            <a:r>
              <a:rPr lang="en-US" altLang="en-US" sz="2800" b="0" i="0">
                <a:latin typeface="Symbol" panose="05050102010706020507" pitchFamily="18" charset="2"/>
              </a:rPr>
              <a:t></a:t>
            </a:r>
            <a:r>
              <a:rPr lang="en-US" altLang="en-US" sz="2800" b="0" i="0">
                <a:latin typeface="Times New Roman" panose="02020603050405020304" pitchFamily="18" charset="0"/>
              </a:rPr>
              <a:t>2(2(n-1)). If the alternative hypothesis is two-sided, then the null hypothesis is rejected if</a:t>
            </a:r>
          </a:p>
          <a:p>
            <a:pPr algn="ctr">
              <a:spcBef>
                <a:spcPct val="50000"/>
              </a:spcBef>
              <a:buFontTx/>
              <a:buNone/>
            </a:pPr>
            <a:r>
              <a:rPr lang="en-US" altLang="en-US" sz="1800" i="0"/>
              <a:t> </a:t>
            </a:r>
            <a:r>
              <a:rPr lang="en-US" altLang="en-US" sz="2800" i="0">
                <a:latin typeface="Times New Roman" panose="02020603050405020304" pitchFamily="18" charset="0"/>
              </a:rPr>
              <a:t>or</a:t>
            </a:r>
          </a:p>
          <a:p>
            <a:pPr>
              <a:spcBef>
                <a:spcPct val="50000"/>
              </a:spcBef>
              <a:buFontTx/>
              <a:buNone/>
            </a:pPr>
            <a:r>
              <a:rPr lang="en-US" altLang="en-US" sz="1800" i="0"/>
              <a:t> </a:t>
            </a:r>
            <a:r>
              <a:rPr lang="en-US" altLang="en-US" sz="2800" b="0" i="0">
                <a:latin typeface="Times New Roman" panose="02020603050405020304" pitchFamily="18" charset="0"/>
              </a:rPr>
              <a:t>where        denotes the </a:t>
            </a:r>
            <a:r>
              <a:rPr lang="en-US" altLang="en-US" sz="2800" b="0" i="0">
                <a:latin typeface="Symbol" panose="05050102010706020507" pitchFamily="18" charset="2"/>
              </a:rPr>
              <a:t></a:t>
            </a:r>
            <a:r>
              <a:rPr lang="en-US" altLang="en-US" sz="2800" b="0" i="0">
                <a:latin typeface="Times New Roman" panose="02020603050405020304" pitchFamily="18" charset="0"/>
              </a:rPr>
              <a:t>-percentile of the chi-squared distribution with </a:t>
            </a:r>
            <a:r>
              <a:rPr lang="en-US" altLang="en-US" sz="2800" b="0" i="0">
                <a:latin typeface="Symbol" panose="05050102010706020507" pitchFamily="18" charset="2"/>
              </a:rPr>
              <a:t></a:t>
            </a:r>
            <a:r>
              <a:rPr lang="en-US" altLang="en-US" sz="2800" b="0" i="0">
                <a:latin typeface="Times New Roman" panose="02020603050405020304" pitchFamily="18" charset="0"/>
              </a:rPr>
              <a:t> degrees of freedom. For large values of   the null hypothesis is rejected in favor of reliability growth.</a:t>
            </a:r>
          </a:p>
        </p:txBody>
      </p:sp>
      <p:sp>
        <p:nvSpPr>
          <p:cNvPr id="225286" name="Rectangle 20">
            <a:extLst>
              <a:ext uri="{FF2B5EF4-FFF2-40B4-BE49-F238E27FC236}">
                <a16:creationId xmlns:a16="http://schemas.microsoft.com/office/drawing/2014/main" id="{F12FDBDB-F2DE-497B-8986-0F50CF3CA69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5287" name="Object 19">
            <a:extLst>
              <a:ext uri="{FF2B5EF4-FFF2-40B4-BE49-F238E27FC236}">
                <a16:creationId xmlns:a16="http://schemas.microsoft.com/office/drawing/2014/main" id="{FE069D32-FFC7-46DA-B510-D5F19F089E21}"/>
              </a:ext>
            </a:extLst>
          </p:cNvPr>
          <p:cNvGraphicFramePr>
            <a:graphicFrameLocks noChangeAspect="1"/>
          </p:cNvGraphicFramePr>
          <p:nvPr/>
        </p:nvGraphicFramePr>
        <p:xfrm>
          <a:off x="3455988" y="2060575"/>
          <a:ext cx="1549400" cy="890588"/>
        </p:xfrm>
        <a:graphic>
          <a:graphicData uri="http://schemas.openxmlformats.org/presentationml/2006/ole">
            <mc:AlternateContent xmlns:mc="http://schemas.openxmlformats.org/markup-compatibility/2006">
              <mc:Choice xmlns:v="urn:schemas-microsoft-com:vml" Requires="v">
                <p:oleObj spid="_x0000_s225318" name="Equation" r:id="rId5" imgW="1079032" imgH="622030" progId="Equation.DSMT4">
                  <p:embed/>
                </p:oleObj>
              </mc:Choice>
              <mc:Fallback>
                <p:oleObj name="Equation" r:id="rId5" imgW="1079032" imgH="622030" progId="Equation.DSMT4">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2060575"/>
                        <a:ext cx="15494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288" name="Rectangle 22">
            <a:extLst>
              <a:ext uri="{FF2B5EF4-FFF2-40B4-BE49-F238E27FC236}">
                <a16:creationId xmlns:a16="http://schemas.microsoft.com/office/drawing/2014/main" id="{5123CB78-ADEB-488E-B055-4E8EF10E3C0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5289" name="Object 21">
            <a:extLst>
              <a:ext uri="{FF2B5EF4-FFF2-40B4-BE49-F238E27FC236}">
                <a16:creationId xmlns:a16="http://schemas.microsoft.com/office/drawing/2014/main" id="{983171B6-DD45-48C8-A087-7E7135B5AE46}"/>
              </a:ext>
            </a:extLst>
          </p:cNvPr>
          <p:cNvGraphicFramePr>
            <a:graphicFrameLocks noChangeAspect="1"/>
          </p:cNvGraphicFramePr>
          <p:nvPr/>
        </p:nvGraphicFramePr>
        <p:xfrm>
          <a:off x="1476375" y="4365625"/>
          <a:ext cx="1800225" cy="647700"/>
        </p:xfrm>
        <a:graphic>
          <a:graphicData uri="http://schemas.openxmlformats.org/presentationml/2006/ole">
            <mc:AlternateContent xmlns:mc="http://schemas.openxmlformats.org/markup-compatibility/2006">
              <mc:Choice xmlns:v="urn:schemas-microsoft-com:vml" Requires="v">
                <p:oleObj spid="_x0000_s225319" name="Equation" r:id="rId7" imgW="1193800" imgH="431800" progId="Equation.DSMT4">
                  <p:embed/>
                </p:oleObj>
              </mc:Choice>
              <mc:Fallback>
                <p:oleObj name="Equation" r:id="rId7" imgW="1193800" imgH="431800" progId="Equation.DSMT4">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4365625"/>
                        <a:ext cx="1800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290" name="Rectangle 24">
            <a:extLst>
              <a:ext uri="{FF2B5EF4-FFF2-40B4-BE49-F238E27FC236}">
                <a16:creationId xmlns:a16="http://schemas.microsoft.com/office/drawing/2014/main" id="{5DE234A3-1EAA-488D-A3AA-2052A180254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5291" name="Object 23">
            <a:extLst>
              <a:ext uri="{FF2B5EF4-FFF2-40B4-BE49-F238E27FC236}">
                <a16:creationId xmlns:a16="http://schemas.microsoft.com/office/drawing/2014/main" id="{A487CCEA-7D1E-446E-888F-E8D4DA3D0551}"/>
              </a:ext>
            </a:extLst>
          </p:cNvPr>
          <p:cNvGraphicFramePr>
            <a:graphicFrameLocks noChangeAspect="1"/>
          </p:cNvGraphicFramePr>
          <p:nvPr/>
        </p:nvGraphicFramePr>
        <p:xfrm>
          <a:off x="6084888" y="4221163"/>
          <a:ext cx="2160587" cy="803275"/>
        </p:xfrm>
        <a:graphic>
          <a:graphicData uri="http://schemas.openxmlformats.org/presentationml/2006/ole">
            <mc:AlternateContent xmlns:mc="http://schemas.openxmlformats.org/markup-compatibility/2006">
              <mc:Choice xmlns:v="urn:schemas-microsoft-com:vml" Requires="v">
                <p:oleObj spid="_x0000_s225320" name="Equation" r:id="rId9" imgW="1155700" imgH="431800" progId="Equation.DSMT4">
                  <p:embed/>
                </p:oleObj>
              </mc:Choice>
              <mc:Fallback>
                <p:oleObj name="Equation" r:id="rId9" imgW="1155700" imgH="431800" progId="Equation.DSMT4">
                  <p:embed/>
                  <p:pic>
                    <p:nvPicPr>
                      <p:cNvPr id="0"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4221163"/>
                        <a:ext cx="21605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292" name="Rectangle 26">
            <a:extLst>
              <a:ext uri="{FF2B5EF4-FFF2-40B4-BE49-F238E27FC236}">
                <a16:creationId xmlns:a16="http://schemas.microsoft.com/office/drawing/2014/main" id="{4EA4102E-6292-471C-B6A5-4F32AD72952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5293" name="Object 25">
            <a:extLst>
              <a:ext uri="{FF2B5EF4-FFF2-40B4-BE49-F238E27FC236}">
                <a16:creationId xmlns:a16="http://schemas.microsoft.com/office/drawing/2014/main" id="{96839FEE-0E3B-4F8A-B4FF-6E83153F6333}"/>
              </a:ext>
            </a:extLst>
          </p:cNvPr>
          <p:cNvGraphicFramePr>
            <a:graphicFrameLocks noChangeAspect="1"/>
          </p:cNvGraphicFramePr>
          <p:nvPr/>
        </p:nvGraphicFramePr>
        <p:xfrm>
          <a:off x="1763713" y="5157788"/>
          <a:ext cx="576262" cy="361950"/>
        </p:xfrm>
        <a:graphic>
          <a:graphicData uri="http://schemas.openxmlformats.org/presentationml/2006/ole">
            <mc:AlternateContent xmlns:mc="http://schemas.openxmlformats.org/markup-compatibility/2006">
              <mc:Choice xmlns:v="urn:schemas-microsoft-com:vml" Requires="v">
                <p:oleObj spid="_x0000_s225321" name="Equation" r:id="rId11" imgW="406048" imgH="253780" progId="Equation.DSMT4">
                  <p:embed/>
                </p:oleObj>
              </mc:Choice>
              <mc:Fallback>
                <p:oleObj name="Equation" r:id="rId11" imgW="406048" imgH="253780" progId="Equation.DSMT4">
                  <p:embed/>
                  <p:pic>
                    <p:nvPicPr>
                      <p:cNvPr id="0"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713" y="5157788"/>
                        <a:ext cx="5762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C26D8757-FB79-4664-9B79-34FA2C4F28C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Model noise</a:t>
            </a:r>
            <a:endParaRPr lang="en-US" altLang="en-US" b="1">
              <a:latin typeface="Times New Roman" panose="02020603050405020304" pitchFamily="18" charset="0"/>
            </a:endParaRPr>
          </a:p>
        </p:txBody>
      </p:sp>
      <p:pic>
        <p:nvPicPr>
          <p:cNvPr id="226307" name="Picture 4">
            <a:extLst>
              <a:ext uri="{FF2B5EF4-FFF2-40B4-BE49-F238E27FC236}">
                <a16:creationId xmlns:a16="http://schemas.microsoft.com/office/drawing/2014/main" id="{CD653915-326C-4D23-B93E-450DAAFF3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5">
            <a:extLst>
              <a:ext uri="{FF2B5EF4-FFF2-40B4-BE49-F238E27FC236}">
                <a16:creationId xmlns:a16="http://schemas.microsoft.com/office/drawing/2014/main" id="{73871DB1-2574-43FC-80CC-9C6F92D8D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5">
            <a:extLst>
              <a:ext uri="{FF2B5EF4-FFF2-40B4-BE49-F238E27FC236}">
                <a16:creationId xmlns:a16="http://schemas.microsoft.com/office/drawing/2014/main" id="{75966CD8-D06B-41D8-94A5-6D9A2A251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1188"/>
            <a:ext cx="70199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38B2B750-F294-46BA-A5C5-5746B4F27E02}"/>
              </a:ext>
            </a:extLst>
          </p:cNvPr>
          <p:cNvSpPr>
            <a:spLocks noGrp="1" noChangeArrowheads="1"/>
          </p:cNvSpPr>
          <p:nvPr>
            <p:ph type="title" idx="4294967295"/>
          </p:nvPr>
        </p:nvSpPr>
        <p:spPr>
          <a:xfrm>
            <a:off x="539750" y="228600"/>
            <a:ext cx="8604250" cy="685800"/>
          </a:xfrm>
        </p:spPr>
        <p:txBody>
          <a:bodyPr/>
          <a:lstStyle/>
          <a:p>
            <a:pPr algn="ctr" eaLnBrk="1" hangingPunct="1"/>
            <a:r>
              <a:rPr lang="en-US" altLang="en-US" sz="3200" b="1">
                <a:latin typeface="Times New Roman" panose="02020603050405020304" pitchFamily="18" charset="0"/>
              </a:rPr>
              <a:t>Recalibrating Software Reliability Models</a:t>
            </a:r>
            <a:r>
              <a:rPr lang="en-US" altLang="en-US"/>
              <a:t> </a:t>
            </a:r>
          </a:p>
        </p:txBody>
      </p:sp>
      <p:pic>
        <p:nvPicPr>
          <p:cNvPr id="227331" name="Picture 4">
            <a:extLst>
              <a:ext uri="{FF2B5EF4-FFF2-40B4-BE49-F238E27FC236}">
                <a16:creationId xmlns:a16="http://schemas.microsoft.com/office/drawing/2014/main" id="{451B9037-B128-45F5-ADD5-A0F7C5ED4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5">
            <a:extLst>
              <a:ext uri="{FF2B5EF4-FFF2-40B4-BE49-F238E27FC236}">
                <a16:creationId xmlns:a16="http://schemas.microsoft.com/office/drawing/2014/main" id="{B45CB80C-2B1B-419F-94BA-7C31B2AAC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 Box 6">
            <a:extLst>
              <a:ext uri="{FF2B5EF4-FFF2-40B4-BE49-F238E27FC236}">
                <a16:creationId xmlns:a16="http://schemas.microsoft.com/office/drawing/2014/main" id="{6BCB1838-8F47-481E-B306-1D245461C783}"/>
              </a:ext>
            </a:extLst>
          </p:cNvPr>
          <p:cNvSpPr txBox="1">
            <a:spLocks noChangeArrowheads="1"/>
          </p:cNvSpPr>
          <p:nvPr/>
        </p:nvSpPr>
        <p:spPr bwMode="auto">
          <a:xfrm>
            <a:off x="792163" y="1449388"/>
            <a:ext cx="7993062"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2400" b="0" i="0">
                <a:latin typeface="Times New Roman" panose="02020603050405020304" pitchFamily="18" charset="0"/>
              </a:rPr>
              <a:t>This method was introduced by Brocklehurst, Chan, Littlewood &amp; Snell (NASA-CR-166407), and can be summarized as follows.</a:t>
            </a:r>
          </a:p>
          <a:p>
            <a:pPr>
              <a:spcBef>
                <a:spcPct val="0"/>
              </a:spcBef>
              <a:buFontTx/>
              <a:buNone/>
            </a:pPr>
            <a:endParaRPr lang="en-US" altLang="en-US" sz="2400" b="0" i="0">
              <a:latin typeface="Times New Roman" panose="02020603050405020304" pitchFamily="18" charset="0"/>
            </a:endParaRPr>
          </a:p>
          <a:p>
            <a:pPr>
              <a:spcBef>
                <a:spcPct val="0"/>
              </a:spcBef>
              <a:buFontTx/>
              <a:buNone/>
            </a:pPr>
            <a:r>
              <a:rPr lang="en-US" altLang="en-US" sz="2400" b="0" i="0">
                <a:latin typeface="Times New Roman" panose="02020603050405020304" pitchFamily="18" charset="0"/>
              </a:rPr>
              <a:t>The relation between true distribution F</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(t) of the random variable T</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 and the predicted one,         , can be represented  through a relation function G</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 as F</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(t) = G</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        ), where G</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 is only slowly changing function with i. Since G</a:t>
            </a:r>
            <a:r>
              <a:rPr lang="en-US" altLang="en-US" sz="2400" b="0" i="0" baseline="-25000">
                <a:latin typeface="Times New Roman" panose="02020603050405020304" pitchFamily="18" charset="0"/>
              </a:rPr>
              <a:t>i</a:t>
            </a:r>
            <a:r>
              <a:rPr lang="en-US" altLang="en-US" sz="2400" b="0" i="0">
                <a:latin typeface="Times New Roman" panose="02020603050405020304" pitchFamily="18" charset="0"/>
              </a:rPr>
              <a:t> is not known, it will be approximated with an estimate G* which will lead to a new prediction:</a:t>
            </a:r>
          </a:p>
          <a:p>
            <a:pPr>
              <a:spcBef>
                <a:spcPct val="0"/>
              </a:spcBef>
              <a:buFontTx/>
              <a:buNone/>
            </a:pPr>
            <a:endParaRPr lang="en-US" altLang="en-US" sz="2400" b="0" i="0">
              <a:latin typeface="Times New Roman" panose="02020603050405020304" pitchFamily="18" charset="0"/>
            </a:endParaRPr>
          </a:p>
          <a:p>
            <a:pPr>
              <a:spcBef>
                <a:spcPct val="0"/>
              </a:spcBef>
              <a:buFontTx/>
              <a:buNone/>
            </a:pPr>
            <a:r>
              <a:rPr lang="en-US" altLang="en-US" sz="2400" b="0" i="0">
                <a:latin typeface="Times New Roman" panose="02020603050405020304" pitchFamily="18" charset="0"/>
              </a:rPr>
              <a:t>This technique recalibrates the raw model output           related to the accuracy of past predictions.</a:t>
            </a:r>
          </a:p>
        </p:txBody>
      </p:sp>
      <p:sp>
        <p:nvSpPr>
          <p:cNvPr id="227334" name="Rectangle 8">
            <a:extLst>
              <a:ext uri="{FF2B5EF4-FFF2-40B4-BE49-F238E27FC236}">
                <a16:creationId xmlns:a16="http://schemas.microsoft.com/office/drawing/2014/main" id="{45F2C9BA-46F9-418D-A5BE-4B36906047A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7335" name="Object 7">
            <a:extLst>
              <a:ext uri="{FF2B5EF4-FFF2-40B4-BE49-F238E27FC236}">
                <a16:creationId xmlns:a16="http://schemas.microsoft.com/office/drawing/2014/main" id="{475EB5DC-2080-4415-8F78-CDA05E05BBBC}"/>
              </a:ext>
            </a:extLst>
          </p:cNvPr>
          <p:cNvGraphicFramePr>
            <a:graphicFrameLocks noChangeAspect="1"/>
          </p:cNvGraphicFramePr>
          <p:nvPr/>
        </p:nvGraphicFramePr>
        <p:xfrm>
          <a:off x="5040313" y="3249613"/>
          <a:ext cx="649287" cy="473075"/>
        </p:xfrm>
        <a:graphic>
          <a:graphicData uri="http://schemas.openxmlformats.org/presentationml/2006/ole">
            <mc:AlternateContent xmlns:mc="http://schemas.openxmlformats.org/markup-compatibility/2006">
              <mc:Choice xmlns:v="urn:schemas-microsoft-com:vml" Requires="v">
                <p:oleObj spid="_x0000_s227364" name="Equation" r:id="rId5" imgW="355292" imgH="253780" progId="Equation.DSMT4">
                  <p:embed/>
                </p:oleObj>
              </mc:Choice>
              <mc:Fallback>
                <p:oleObj name="Equation" r:id="rId5" imgW="355292" imgH="25378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3" y="3249613"/>
                        <a:ext cx="649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7336" name="Object 9">
            <a:extLst>
              <a:ext uri="{FF2B5EF4-FFF2-40B4-BE49-F238E27FC236}">
                <a16:creationId xmlns:a16="http://schemas.microsoft.com/office/drawing/2014/main" id="{A8B5E642-1898-45C6-BBC3-33F889DACBE8}"/>
              </a:ext>
            </a:extLst>
          </p:cNvPr>
          <p:cNvGraphicFramePr>
            <a:graphicFrameLocks noChangeAspect="1"/>
          </p:cNvGraphicFramePr>
          <p:nvPr/>
        </p:nvGraphicFramePr>
        <p:xfrm>
          <a:off x="6156325" y="3663950"/>
          <a:ext cx="539750" cy="393700"/>
        </p:xfrm>
        <a:graphic>
          <a:graphicData uri="http://schemas.openxmlformats.org/presentationml/2006/ole">
            <mc:AlternateContent xmlns:mc="http://schemas.openxmlformats.org/markup-compatibility/2006">
              <mc:Choice xmlns:v="urn:schemas-microsoft-com:vml" Requires="v">
                <p:oleObj spid="_x0000_s227365" name="Equation" r:id="rId7" imgW="355292" imgH="253780" progId="Equation.DSMT4">
                  <p:embed/>
                </p:oleObj>
              </mc:Choice>
              <mc:Fallback>
                <p:oleObj name="Equation" r:id="rId7" imgW="355292" imgH="25378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663950"/>
                        <a:ext cx="539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7337" name="Rectangle 11">
            <a:extLst>
              <a:ext uri="{FF2B5EF4-FFF2-40B4-BE49-F238E27FC236}">
                <a16:creationId xmlns:a16="http://schemas.microsoft.com/office/drawing/2014/main" id="{4261075F-BE02-4436-AF30-4E4F1E53EF6C}"/>
              </a:ext>
            </a:extLst>
          </p:cNvPr>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endParaRPr lang="ro-RO" altLang="en-US" sz="4000" i="0">
              <a:latin typeface="Times New Roman" panose="02020603050405020304" pitchFamily="18" charset="0"/>
            </a:endParaRPr>
          </a:p>
        </p:txBody>
      </p:sp>
      <p:graphicFrame>
        <p:nvGraphicFramePr>
          <p:cNvPr id="227338" name="Object 10">
            <a:extLst>
              <a:ext uri="{FF2B5EF4-FFF2-40B4-BE49-F238E27FC236}">
                <a16:creationId xmlns:a16="http://schemas.microsoft.com/office/drawing/2014/main" id="{C1568C08-1500-44D1-AB77-EB5E5DD7CD14}"/>
              </a:ext>
            </a:extLst>
          </p:cNvPr>
          <p:cNvGraphicFramePr>
            <a:graphicFrameLocks noChangeAspect="1"/>
          </p:cNvGraphicFramePr>
          <p:nvPr/>
        </p:nvGraphicFramePr>
        <p:xfrm>
          <a:off x="3168650" y="4932363"/>
          <a:ext cx="2266950" cy="547687"/>
        </p:xfrm>
        <a:graphic>
          <a:graphicData uri="http://schemas.openxmlformats.org/presentationml/2006/ole">
            <mc:AlternateContent xmlns:mc="http://schemas.openxmlformats.org/markup-compatibility/2006">
              <mc:Choice xmlns:v="urn:schemas-microsoft-com:vml" Requires="v">
                <p:oleObj spid="_x0000_s227366" name="Equation" r:id="rId8" imgW="1104421" imgH="266584" progId="Equation.DSMT4">
                  <p:embed/>
                </p:oleObj>
              </mc:Choice>
              <mc:Fallback>
                <p:oleObj name="Equation" r:id="rId8" imgW="1104421" imgH="266584" progId="Equation.DSMT4">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8650" y="4932363"/>
                        <a:ext cx="22669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7339" name="Object 12">
            <a:extLst>
              <a:ext uri="{FF2B5EF4-FFF2-40B4-BE49-F238E27FC236}">
                <a16:creationId xmlns:a16="http://schemas.microsoft.com/office/drawing/2014/main" id="{93C15C7B-7A60-4ADA-B7EF-24C1756238C0}"/>
              </a:ext>
            </a:extLst>
          </p:cNvPr>
          <p:cNvGraphicFramePr>
            <a:graphicFrameLocks noChangeAspect="1"/>
          </p:cNvGraphicFramePr>
          <p:nvPr/>
        </p:nvGraphicFramePr>
        <p:xfrm>
          <a:off x="6948488" y="5408613"/>
          <a:ext cx="649287" cy="473075"/>
        </p:xfrm>
        <a:graphic>
          <a:graphicData uri="http://schemas.openxmlformats.org/presentationml/2006/ole">
            <mc:AlternateContent xmlns:mc="http://schemas.openxmlformats.org/markup-compatibility/2006">
              <mc:Choice xmlns:v="urn:schemas-microsoft-com:vml" Requires="v">
                <p:oleObj spid="_x0000_s227367" name="Equation" r:id="rId10" imgW="355292" imgH="253780" progId="Equation.DSMT4">
                  <p:embed/>
                </p:oleObj>
              </mc:Choice>
              <mc:Fallback>
                <p:oleObj name="Equation" r:id="rId10" imgW="355292" imgH="253780"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5408613"/>
                        <a:ext cx="649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a:extLst>
              <a:ext uri="{FF2B5EF4-FFF2-40B4-BE49-F238E27FC236}">
                <a16:creationId xmlns:a16="http://schemas.microsoft.com/office/drawing/2014/main" id="{1467BD18-6028-4276-AB57-4466FB09F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5">
            <a:extLst>
              <a:ext uri="{FF2B5EF4-FFF2-40B4-BE49-F238E27FC236}">
                <a16:creationId xmlns:a16="http://schemas.microsoft.com/office/drawing/2014/main" id="{53EF098D-56BF-494F-9AC5-3D9E29DE0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8001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4">
            <a:extLst>
              <a:ext uri="{FF2B5EF4-FFF2-40B4-BE49-F238E27FC236}">
                <a16:creationId xmlns:a16="http://schemas.microsoft.com/office/drawing/2014/main" id="{B2F257C1-71F4-451F-A506-C8FDDDE09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0"/>
            <a:ext cx="75596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8357" name="Picture 5">
            <a:extLst>
              <a:ext uri="{FF2B5EF4-FFF2-40B4-BE49-F238E27FC236}">
                <a16:creationId xmlns:a16="http://schemas.microsoft.com/office/drawing/2014/main" id="{9F6F2423-C390-4EE5-9B9B-1BC84140E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122363"/>
            <a:ext cx="6378575"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764FB1-3E64-4EE0-BBBB-35CFD6AAF73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System Failure</a:t>
            </a:r>
            <a:endParaRPr lang="en-US" altLang="en-US" b="1">
              <a:latin typeface="Times New Roman" panose="02020603050405020304" pitchFamily="18" charset="0"/>
            </a:endParaRPr>
          </a:p>
        </p:txBody>
      </p:sp>
      <p:pic>
        <p:nvPicPr>
          <p:cNvPr id="20483" name="Picture 4">
            <a:extLst>
              <a:ext uri="{FF2B5EF4-FFF2-40B4-BE49-F238E27FC236}">
                <a16:creationId xmlns:a16="http://schemas.microsoft.com/office/drawing/2014/main" id="{5ED852C7-8D6A-4503-8D87-E11CE4E01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a:extLst>
              <a:ext uri="{FF2B5EF4-FFF2-40B4-BE49-F238E27FC236}">
                <a16:creationId xmlns:a16="http://schemas.microsoft.com/office/drawing/2014/main" id="{1575292C-905B-41E6-B664-13F4DEB2E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3D5B1D4B-EA8B-474C-AC3F-ACD8460E3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304925"/>
            <a:ext cx="8208962"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a:extLst>
              <a:ext uri="{FF2B5EF4-FFF2-40B4-BE49-F238E27FC236}">
                <a16:creationId xmlns:a16="http://schemas.microsoft.com/office/drawing/2014/main" id="{4B6FEA3D-07BA-4063-8DDB-281241897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5">
            <a:extLst>
              <a:ext uri="{FF2B5EF4-FFF2-40B4-BE49-F238E27FC236}">
                <a16:creationId xmlns:a16="http://schemas.microsoft.com/office/drawing/2014/main" id="{61503B85-793D-4061-AC55-821ABD442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4">
            <a:extLst>
              <a:ext uri="{FF2B5EF4-FFF2-40B4-BE49-F238E27FC236}">
                <a16:creationId xmlns:a16="http://schemas.microsoft.com/office/drawing/2014/main" id="{4CC2C942-DFAF-4B7F-AF1F-92AB2FB97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0350"/>
            <a:ext cx="7559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9381" name="Picture 5">
            <a:extLst>
              <a:ext uri="{FF2B5EF4-FFF2-40B4-BE49-F238E27FC236}">
                <a16:creationId xmlns:a16="http://schemas.microsoft.com/office/drawing/2014/main" id="{C78539F5-F700-4CC5-87B8-60D97E264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263" y="1304925"/>
            <a:ext cx="4268787"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3A306B28-2C00-4049-A355-74F7B6053C60}"/>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Combination of predictions</a:t>
            </a:r>
            <a:endParaRPr lang="en-US" altLang="en-US" b="1">
              <a:latin typeface="Times New Roman" panose="02020603050405020304" pitchFamily="18" charset="0"/>
            </a:endParaRPr>
          </a:p>
        </p:txBody>
      </p:sp>
      <p:sp>
        <p:nvSpPr>
          <p:cNvPr id="230403" name="Rectangle 3">
            <a:extLst>
              <a:ext uri="{FF2B5EF4-FFF2-40B4-BE49-F238E27FC236}">
                <a16:creationId xmlns:a16="http://schemas.microsoft.com/office/drawing/2014/main" id="{9356A7AA-A5E4-4159-B7F4-C1BD79216D14}"/>
              </a:ext>
            </a:extLst>
          </p:cNvPr>
          <p:cNvSpPr>
            <a:spLocks noGrp="1" noChangeArrowheads="1"/>
          </p:cNvSpPr>
          <p:nvPr>
            <p:ph type="body" idx="1"/>
          </p:nvPr>
        </p:nvSpPr>
        <p:spPr>
          <a:xfrm>
            <a:off x="838200" y="1376363"/>
            <a:ext cx="8305800" cy="5029200"/>
          </a:xfrm>
        </p:spPr>
        <p:txBody>
          <a:bodyPr/>
          <a:lstStyle/>
          <a:p>
            <a:pPr eaLnBrk="1" hangingPunct="1"/>
            <a:r>
              <a:rPr lang="en-GB" altLang="en-US" sz="2800" i="0">
                <a:latin typeface="Times New Roman" panose="02020603050405020304" pitchFamily="18" charset="0"/>
              </a:rPr>
              <a:t> Our previous recommendation was: ‘pick the model which had performed best in the past, and use it for the next prediction’.</a:t>
            </a:r>
          </a:p>
          <a:p>
            <a:pPr eaLnBrk="1" hangingPunct="1"/>
            <a:r>
              <a:rPr lang="en-GB" altLang="en-US" sz="2800" i="0">
                <a:latin typeface="Times New Roman" panose="02020603050405020304" pitchFamily="18" charset="0"/>
              </a:rPr>
              <a:t>This seems unduly ‘rejecting’ of models which are only slightly inferior to ‘the best’.</a:t>
            </a:r>
          </a:p>
          <a:p>
            <a:pPr eaLnBrk="1" hangingPunct="1"/>
            <a:r>
              <a:rPr lang="en-GB" altLang="en-US" sz="2800" i="0">
                <a:latin typeface="Times New Roman" panose="02020603050405020304" pitchFamily="18" charset="0"/>
              </a:rPr>
              <a:t>Why not combine predictions from different models in some optimal way? cf pooling of ‘expert opinion’.</a:t>
            </a:r>
          </a:p>
          <a:p>
            <a:pPr eaLnBrk="1" hangingPunct="1"/>
            <a:r>
              <a:rPr lang="en-GB" altLang="en-US" sz="2800" i="0">
                <a:latin typeface="Times New Roman" panose="02020603050405020304" pitchFamily="18" charset="0"/>
              </a:rPr>
              <a:t>For two candidate models, A and B, could take </a:t>
            </a:r>
          </a:p>
          <a:p>
            <a:pPr eaLnBrk="1" hangingPunct="1">
              <a:buFontTx/>
              <a:buNone/>
            </a:pPr>
            <a:r>
              <a:rPr lang="en-GB" altLang="en-US" sz="2800" i="0">
                <a:latin typeface="Times New Roman" panose="02020603050405020304" pitchFamily="18" charset="0"/>
              </a:rPr>
              <a:t>as a ‘meta-predictor’; similarly for more than two.</a:t>
            </a:r>
            <a:endParaRPr lang="en-US" altLang="en-US" sz="2800" i="0">
              <a:latin typeface="Times New Roman" panose="02020603050405020304" pitchFamily="18" charset="0"/>
            </a:endParaRPr>
          </a:p>
        </p:txBody>
      </p:sp>
      <p:pic>
        <p:nvPicPr>
          <p:cNvPr id="230404" name="Picture 4">
            <a:extLst>
              <a:ext uri="{FF2B5EF4-FFF2-40B4-BE49-F238E27FC236}">
                <a16:creationId xmlns:a16="http://schemas.microsoft.com/office/drawing/2014/main" id="{5BF5B749-D4DE-46DF-BB81-6F964FBF6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5">
            <a:extLst>
              <a:ext uri="{FF2B5EF4-FFF2-40B4-BE49-F238E27FC236}">
                <a16:creationId xmlns:a16="http://schemas.microsoft.com/office/drawing/2014/main" id="{EA0C423E-E896-45F3-9FA5-EA0234C10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8">
            <a:extLst>
              <a:ext uri="{FF2B5EF4-FFF2-40B4-BE49-F238E27FC236}">
                <a16:creationId xmlns:a16="http://schemas.microsoft.com/office/drawing/2014/main" id="{24C5B898-E7AA-466E-BF0B-F4D75BC4F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5084763"/>
            <a:ext cx="49149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523710CB-B720-4C76-B33D-65D00B1FED85}"/>
              </a:ext>
            </a:extLst>
          </p:cNvPr>
          <p:cNvSpPr>
            <a:spLocks noGrp="1" noChangeArrowheads="1"/>
          </p:cNvSpPr>
          <p:nvPr>
            <p:ph type="title"/>
          </p:nvPr>
        </p:nvSpPr>
        <p:spPr>
          <a:xfrm>
            <a:off x="611188" y="225425"/>
            <a:ext cx="8532812" cy="685800"/>
          </a:xfrm>
        </p:spPr>
        <p:txBody>
          <a:bodyPr/>
          <a:lstStyle/>
          <a:p>
            <a:pPr eaLnBrk="1" hangingPunct="1"/>
            <a:r>
              <a:rPr lang="en-GB" altLang="en-US" sz="3200" b="1">
                <a:latin typeface="Times New Roman" panose="02020603050405020304" pitchFamily="18" charset="0"/>
              </a:rPr>
              <a:t>How should the weights be selected ‘optimally’?</a:t>
            </a:r>
            <a:endParaRPr lang="en-US" altLang="en-US" sz="3200" b="1">
              <a:latin typeface="Times New Roman" panose="02020603050405020304" pitchFamily="18" charset="0"/>
            </a:endParaRPr>
          </a:p>
        </p:txBody>
      </p:sp>
      <p:sp>
        <p:nvSpPr>
          <p:cNvPr id="231427" name="Rectangle 3">
            <a:extLst>
              <a:ext uri="{FF2B5EF4-FFF2-40B4-BE49-F238E27FC236}">
                <a16:creationId xmlns:a16="http://schemas.microsoft.com/office/drawing/2014/main" id="{507DAACF-EA5B-42B1-AA5F-04C81599A3EC}"/>
              </a:ext>
            </a:extLst>
          </p:cNvPr>
          <p:cNvSpPr>
            <a:spLocks noGrp="1" noChangeArrowheads="1"/>
          </p:cNvSpPr>
          <p:nvPr>
            <p:ph type="body" idx="1"/>
          </p:nvPr>
        </p:nvSpPr>
        <p:spPr>
          <a:xfrm>
            <a:off x="838200" y="1376363"/>
            <a:ext cx="8305800" cy="5029200"/>
          </a:xfrm>
        </p:spPr>
        <p:txBody>
          <a:bodyPr/>
          <a:lstStyle/>
          <a:p>
            <a:pPr eaLnBrk="1" hangingPunct="1"/>
            <a:r>
              <a:rPr lang="en-GB" altLang="en-US" i="0">
                <a:latin typeface="Times New Roman" panose="02020603050405020304" pitchFamily="18" charset="0"/>
              </a:rPr>
              <a:t>For a prediction at stage </a:t>
            </a:r>
            <a:r>
              <a:rPr lang="en-GB" altLang="en-US">
                <a:latin typeface="Times New Roman" panose="02020603050405020304" pitchFamily="18" charset="0"/>
              </a:rPr>
              <a:t>i</a:t>
            </a:r>
            <a:r>
              <a:rPr lang="en-GB" altLang="en-US" i="0">
                <a:latin typeface="Times New Roman" panose="02020603050405020304" pitchFamily="18" charset="0"/>
              </a:rPr>
              <a:t>, i.e. of </a:t>
            </a:r>
            <a:r>
              <a:rPr lang="en-GB" altLang="en-US">
                <a:latin typeface="Times New Roman" panose="02020603050405020304" pitchFamily="18" charset="0"/>
              </a:rPr>
              <a:t>t</a:t>
            </a:r>
            <a:r>
              <a:rPr lang="en-GB" altLang="en-US" baseline="-25000">
                <a:latin typeface="Times New Roman" panose="02020603050405020304" pitchFamily="18" charset="0"/>
              </a:rPr>
              <a:t>i</a:t>
            </a:r>
            <a:r>
              <a:rPr lang="en-GB" altLang="en-US" i="0">
                <a:latin typeface="Times New Roman" panose="02020603050405020304" pitchFamily="18" charset="0"/>
              </a:rPr>
              <a:t>, let </a:t>
            </a:r>
            <a:r>
              <a:rPr lang="en-GB" altLang="en-US">
                <a:latin typeface="Times New Roman" panose="02020603050405020304" pitchFamily="18" charset="0"/>
              </a:rPr>
              <a:t>{w</a:t>
            </a:r>
            <a:r>
              <a:rPr lang="en-GB" altLang="en-US" baseline="-25000">
                <a:latin typeface="Times New Roman" panose="02020603050405020304" pitchFamily="18" charset="0"/>
              </a:rPr>
              <a:t>k</a:t>
            </a:r>
            <a:r>
              <a:rPr lang="en-GB" altLang="en-US">
                <a:latin typeface="Times New Roman" panose="02020603050405020304" pitchFamily="18" charset="0"/>
              </a:rPr>
              <a:t>}</a:t>
            </a:r>
            <a:r>
              <a:rPr lang="en-GB" altLang="en-US" i="0">
                <a:latin typeface="Times New Roman" panose="02020603050405020304" pitchFamily="18" charset="0"/>
              </a:rPr>
              <a:t> take values that maximise the PL of the combined predictor over previous predictions</a:t>
            </a:r>
          </a:p>
          <a:p>
            <a:pPr eaLnBrk="1" hangingPunct="1"/>
            <a:endParaRPr lang="en-GB" altLang="en-US" i="0">
              <a:latin typeface="Times New Roman" panose="02020603050405020304" pitchFamily="18" charset="0"/>
            </a:endParaRPr>
          </a:p>
          <a:p>
            <a:pPr eaLnBrk="1" hangingPunct="1"/>
            <a:endParaRPr lang="en-GB" altLang="en-US" i="0">
              <a:latin typeface="Times New Roman" panose="02020603050405020304" pitchFamily="18" charset="0"/>
            </a:endParaRPr>
          </a:p>
          <a:p>
            <a:pPr eaLnBrk="1" hangingPunct="1"/>
            <a:endParaRPr lang="en-GB" altLang="en-US" i="0">
              <a:latin typeface="Times New Roman" panose="02020603050405020304" pitchFamily="18" charset="0"/>
            </a:endParaRPr>
          </a:p>
          <a:p>
            <a:pPr eaLnBrk="1" hangingPunct="1">
              <a:buFontTx/>
              <a:buNone/>
            </a:pPr>
            <a:r>
              <a:rPr lang="en-GB" altLang="en-US" i="0">
                <a:latin typeface="Times New Roman" panose="02020603050405020304" pitchFamily="18" charset="0"/>
              </a:rPr>
              <a:t>in the case of two prediction systems.</a:t>
            </a:r>
          </a:p>
          <a:p>
            <a:pPr eaLnBrk="1" hangingPunct="1"/>
            <a:r>
              <a:rPr lang="en-GB" altLang="en-US" i="0">
                <a:latin typeface="Times New Roman" panose="02020603050405020304" pitchFamily="18" charset="0"/>
              </a:rPr>
              <a:t>This is computationally intensive, but seems to work quite well.</a:t>
            </a:r>
            <a:endParaRPr lang="en-US" altLang="en-US" i="0">
              <a:latin typeface="Times New Roman" panose="02020603050405020304" pitchFamily="18" charset="0"/>
            </a:endParaRPr>
          </a:p>
        </p:txBody>
      </p:sp>
      <p:pic>
        <p:nvPicPr>
          <p:cNvPr id="231428" name="Picture 4">
            <a:extLst>
              <a:ext uri="{FF2B5EF4-FFF2-40B4-BE49-F238E27FC236}">
                <a16:creationId xmlns:a16="http://schemas.microsoft.com/office/drawing/2014/main" id="{A454B405-9306-4C37-A046-C8559AAA1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5">
            <a:extLst>
              <a:ext uri="{FF2B5EF4-FFF2-40B4-BE49-F238E27FC236}">
                <a16:creationId xmlns:a16="http://schemas.microsoft.com/office/drawing/2014/main" id="{E6C8E3BC-867C-4BCA-8F7C-75ECDDC20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9">
            <a:extLst>
              <a:ext uri="{FF2B5EF4-FFF2-40B4-BE49-F238E27FC236}">
                <a16:creationId xmlns:a16="http://schemas.microsoft.com/office/drawing/2014/main" id="{F55A1B7F-6ED7-419D-A040-E4AB5520D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263" y="2960688"/>
            <a:ext cx="38766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1440F0B4-6D5C-48EC-A6C7-2F568B9E4008}"/>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How well do these work?</a:t>
            </a:r>
            <a:endParaRPr lang="en-US" altLang="en-US" b="1">
              <a:latin typeface="Times New Roman" panose="02020603050405020304" pitchFamily="18" charset="0"/>
            </a:endParaRPr>
          </a:p>
        </p:txBody>
      </p:sp>
      <p:sp>
        <p:nvSpPr>
          <p:cNvPr id="232451" name="Rectangle 3">
            <a:extLst>
              <a:ext uri="{FF2B5EF4-FFF2-40B4-BE49-F238E27FC236}">
                <a16:creationId xmlns:a16="http://schemas.microsoft.com/office/drawing/2014/main" id="{0248AC1A-8F68-4EDC-BAC1-8D41AE0DC3F0}"/>
              </a:ext>
            </a:extLst>
          </p:cNvPr>
          <p:cNvSpPr>
            <a:spLocks noGrp="1" noChangeArrowheads="1"/>
          </p:cNvSpPr>
          <p:nvPr>
            <p:ph type="body" idx="1"/>
          </p:nvPr>
        </p:nvSpPr>
        <p:spPr>
          <a:xfrm>
            <a:off x="838200" y="1376363"/>
            <a:ext cx="8305800" cy="5029200"/>
          </a:xfrm>
        </p:spPr>
        <p:txBody>
          <a:bodyPr/>
          <a:lstStyle/>
          <a:p>
            <a:pPr eaLnBrk="1" hangingPunct="1">
              <a:lnSpc>
                <a:spcPct val="80000"/>
              </a:lnSpc>
            </a:pPr>
            <a:r>
              <a:rPr lang="en-GB" altLang="en-US" sz="2800" i="0">
                <a:latin typeface="Times New Roman" panose="02020603050405020304" pitchFamily="18" charset="0"/>
              </a:rPr>
              <a:t>Sometimes dramatic disagreement between model predictions on the same data source.</a:t>
            </a:r>
          </a:p>
          <a:p>
            <a:pPr eaLnBrk="1" hangingPunct="1">
              <a:lnSpc>
                <a:spcPct val="80000"/>
              </a:lnSpc>
            </a:pPr>
            <a:r>
              <a:rPr lang="en-GB" altLang="en-US" sz="2800" i="0">
                <a:latin typeface="Times New Roman" panose="02020603050405020304" pitchFamily="18" charset="0"/>
              </a:rPr>
              <a:t>No universally accurate model.</a:t>
            </a:r>
          </a:p>
          <a:p>
            <a:pPr eaLnBrk="1" hangingPunct="1">
              <a:lnSpc>
                <a:spcPct val="80000"/>
              </a:lnSpc>
            </a:pPr>
            <a:r>
              <a:rPr lang="en-GB" altLang="en-US" sz="2800" i="0">
                <a:latin typeface="Times New Roman" panose="02020603050405020304" pitchFamily="18" charset="0"/>
              </a:rPr>
              <a:t>No way of selecting a model a priori and being confident that it will be accurate on a particular data source.</a:t>
            </a:r>
          </a:p>
          <a:p>
            <a:pPr eaLnBrk="1" hangingPunct="1">
              <a:lnSpc>
                <a:spcPct val="80000"/>
              </a:lnSpc>
            </a:pPr>
            <a:r>
              <a:rPr lang="en-GB" altLang="en-US" sz="2800" i="0">
                <a:latin typeface="Times New Roman" panose="02020603050405020304" pitchFamily="18" charset="0"/>
              </a:rPr>
              <a:t>Remember we have a prediction triad: in principle we could separately examine models and inference procedures.</a:t>
            </a:r>
          </a:p>
          <a:p>
            <a:pPr eaLnBrk="1" hangingPunct="1">
              <a:lnSpc>
                <a:spcPct val="80000"/>
              </a:lnSpc>
            </a:pPr>
            <a:r>
              <a:rPr lang="en-GB" altLang="en-US" sz="2800" i="0">
                <a:latin typeface="Times New Roman" panose="02020603050405020304" pitchFamily="18" charset="0"/>
              </a:rPr>
              <a:t>In fact this is too difficult: we are forced to examine directly the accuracy of the different available models on each data source and somehow decide which, if any, is giving accurate results.</a:t>
            </a:r>
            <a:endParaRPr lang="en-US" altLang="en-US" sz="2800" i="0">
              <a:latin typeface="Times New Roman" panose="02020603050405020304" pitchFamily="18" charset="0"/>
            </a:endParaRPr>
          </a:p>
        </p:txBody>
      </p:sp>
      <p:pic>
        <p:nvPicPr>
          <p:cNvPr id="232452" name="Picture 4">
            <a:extLst>
              <a:ext uri="{FF2B5EF4-FFF2-40B4-BE49-F238E27FC236}">
                <a16:creationId xmlns:a16="http://schemas.microsoft.com/office/drawing/2014/main" id="{46B2EED6-EEA4-4938-BEEC-044BBBB1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5">
            <a:extLst>
              <a:ext uri="{FF2B5EF4-FFF2-40B4-BE49-F238E27FC236}">
                <a16:creationId xmlns:a16="http://schemas.microsoft.com/office/drawing/2014/main" id="{36E37E39-F3F3-4856-8564-588E11C0D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3045A59E-7F6C-4EB9-B283-073FB54EF476}"/>
              </a:ext>
            </a:extLst>
          </p:cNvPr>
          <p:cNvSpPr>
            <a:spLocks noGrp="1" noChangeArrowheads="1"/>
          </p:cNvSpPr>
          <p:nvPr>
            <p:ph type="title"/>
          </p:nvPr>
        </p:nvSpPr>
        <p:spPr>
          <a:xfrm>
            <a:off x="576263" y="225425"/>
            <a:ext cx="8567737" cy="685800"/>
          </a:xfrm>
        </p:spPr>
        <p:txBody>
          <a:bodyPr/>
          <a:lstStyle/>
          <a:p>
            <a:pPr eaLnBrk="1" hangingPunct="1"/>
            <a:r>
              <a:rPr lang="en-GB" altLang="en-US" sz="3600" b="1">
                <a:latin typeface="Times New Roman" panose="02020603050405020304" pitchFamily="18" charset="0"/>
              </a:rPr>
              <a:t>Reliability models in practice - examples</a:t>
            </a:r>
            <a:endParaRPr lang="en-US" altLang="en-US" sz="3600" b="1">
              <a:latin typeface="Times New Roman" panose="02020603050405020304" pitchFamily="18" charset="0"/>
            </a:endParaRPr>
          </a:p>
        </p:txBody>
      </p:sp>
      <p:pic>
        <p:nvPicPr>
          <p:cNvPr id="233475" name="Picture 4">
            <a:extLst>
              <a:ext uri="{FF2B5EF4-FFF2-40B4-BE49-F238E27FC236}">
                <a16:creationId xmlns:a16="http://schemas.microsoft.com/office/drawing/2014/main" id="{E2A13300-C4C3-4ECC-98F4-6D25062CB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5">
            <a:extLst>
              <a:ext uri="{FF2B5EF4-FFF2-40B4-BE49-F238E27FC236}">
                <a16:creationId xmlns:a16="http://schemas.microsoft.com/office/drawing/2014/main" id="{AD29D6B1-CED7-4CF5-B199-8B2873144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7">
            <a:extLst>
              <a:ext uri="{FF2B5EF4-FFF2-40B4-BE49-F238E27FC236}">
                <a16:creationId xmlns:a16="http://schemas.microsoft.com/office/drawing/2014/main" id="{AA42CD1C-2357-4CB8-B881-F8E004493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412875"/>
            <a:ext cx="48244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8" name="Picture 8">
            <a:extLst>
              <a:ext uri="{FF2B5EF4-FFF2-40B4-BE49-F238E27FC236}">
                <a16:creationId xmlns:a16="http://schemas.microsoft.com/office/drawing/2014/main" id="{825C8418-E517-4155-9C2B-469EB220C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3033713"/>
            <a:ext cx="4319587"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9E41ADF1-DD7C-4857-93FB-FA564905F432}"/>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Data set: Sys1 </a:t>
            </a:r>
            <a:endParaRPr lang="en-US" altLang="en-US" b="1">
              <a:latin typeface="Times New Roman" panose="02020603050405020304" pitchFamily="18" charset="0"/>
            </a:endParaRPr>
          </a:p>
        </p:txBody>
      </p:sp>
      <p:pic>
        <p:nvPicPr>
          <p:cNvPr id="234499" name="Picture 4">
            <a:extLst>
              <a:ext uri="{FF2B5EF4-FFF2-40B4-BE49-F238E27FC236}">
                <a16:creationId xmlns:a16="http://schemas.microsoft.com/office/drawing/2014/main" id="{4213FEAB-3E7B-4718-A0A4-21BCE7D44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0" name="Picture 5">
            <a:extLst>
              <a:ext uri="{FF2B5EF4-FFF2-40B4-BE49-F238E27FC236}">
                <a16:creationId xmlns:a16="http://schemas.microsoft.com/office/drawing/2014/main" id="{354EE9C7-E1DE-4963-B381-C7CD1592D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5">
            <a:extLst>
              <a:ext uri="{FF2B5EF4-FFF2-40B4-BE49-F238E27FC236}">
                <a16:creationId xmlns:a16="http://schemas.microsoft.com/office/drawing/2014/main" id="{6F1D96CB-02B6-4FA1-98EA-F82ED6EC9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376363"/>
            <a:ext cx="57594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1CAD99C6-80C0-48FA-A4E5-A99E8A3EE38C}"/>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35523" name="Picture 4">
            <a:extLst>
              <a:ext uri="{FF2B5EF4-FFF2-40B4-BE49-F238E27FC236}">
                <a16:creationId xmlns:a16="http://schemas.microsoft.com/office/drawing/2014/main" id="{F3EBA18D-9188-4470-8F5A-703ABB004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8">
            <a:extLst>
              <a:ext uri="{FF2B5EF4-FFF2-40B4-BE49-F238E27FC236}">
                <a16:creationId xmlns:a16="http://schemas.microsoft.com/office/drawing/2014/main" id="{DF95F427-2ECD-45DA-9D45-3EF96B9D8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0"/>
            <a:ext cx="6805613"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7124D358-10A3-4B5B-A951-BB54C9C15B8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36547" name="Picture 4">
            <a:extLst>
              <a:ext uri="{FF2B5EF4-FFF2-40B4-BE49-F238E27FC236}">
                <a16:creationId xmlns:a16="http://schemas.microsoft.com/office/drawing/2014/main" id="{A3AF2DD7-D202-4394-8802-38EECF0BF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5">
            <a:extLst>
              <a:ext uri="{FF2B5EF4-FFF2-40B4-BE49-F238E27FC236}">
                <a16:creationId xmlns:a16="http://schemas.microsoft.com/office/drawing/2014/main" id="{FA0BF0F3-B567-4693-BF9A-D9629AEBF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0"/>
            <a:ext cx="5437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898E137A-A6ED-489F-B968-B4BA94A664F4}"/>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237571" name="Picture 4">
            <a:extLst>
              <a:ext uri="{FF2B5EF4-FFF2-40B4-BE49-F238E27FC236}">
                <a16:creationId xmlns:a16="http://schemas.microsoft.com/office/drawing/2014/main" id="{35D35B5C-A64B-45E9-BF35-0105ADD42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8">
            <a:extLst>
              <a:ext uri="{FF2B5EF4-FFF2-40B4-BE49-F238E27FC236}">
                <a16:creationId xmlns:a16="http://schemas.microsoft.com/office/drawing/2014/main" id="{DA9FEAF4-F57E-416F-B697-387362430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0"/>
            <a:ext cx="730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a:extLst>
              <a:ext uri="{FF2B5EF4-FFF2-40B4-BE49-F238E27FC236}">
                <a16:creationId xmlns:a16="http://schemas.microsoft.com/office/drawing/2014/main" id="{C2C4CF3D-396A-451F-8176-E5DA0978C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5">
            <a:extLst>
              <a:ext uri="{FF2B5EF4-FFF2-40B4-BE49-F238E27FC236}">
                <a16:creationId xmlns:a16="http://schemas.microsoft.com/office/drawing/2014/main" id="{7A16CC6B-72B6-4CB1-ABA7-3D7375179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944563"/>
            <a:ext cx="451008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8596" name="Picture 6">
            <a:extLst>
              <a:ext uri="{FF2B5EF4-FFF2-40B4-BE49-F238E27FC236}">
                <a16:creationId xmlns:a16="http://schemas.microsoft.com/office/drawing/2014/main" id="{C52709B6-692A-4109-AC1C-5A3B4ECEF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8913"/>
            <a:ext cx="74168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8597" name="Picture 5">
            <a:extLst>
              <a:ext uri="{FF2B5EF4-FFF2-40B4-BE49-F238E27FC236}">
                <a16:creationId xmlns:a16="http://schemas.microsoft.com/office/drawing/2014/main" id="{64A74635-6CEF-4C13-B4DB-66CFAAE1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8001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BB088F1-7132-4125-9302-54AFA1B66762}"/>
              </a:ext>
            </a:extLst>
          </p:cNvPr>
          <p:cNvSpPr>
            <a:spLocks noGrp="1" noChangeArrowheads="1"/>
          </p:cNvSpPr>
          <p:nvPr>
            <p:ph type="title" idx="4294967295"/>
          </p:nvPr>
        </p:nvSpPr>
        <p:spPr>
          <a:xfrm>
            <a:off x="754063" y="333375"/>
            <a:ext cx="8389937" cy="685800"/>
          </a:xfrm>
        </p:spPr>
        <p:txBody>
          <a:bodyPr/>
          <a:lstStyle/>
          <a:p>
            <a:pPr eaLnBrk="1" hangingPunct="1"/>
            <a:r>
              <a:rPr lang="en-GB" altLang="en-US" b="1">
                <a:latin typeface="Times New Roman" panose="02020603050405020304" pitchFamily="18" charset="0"/>
              </a:rPr>
              <a:t> </a:t>
            </a:r>
            <a:r>
              <a:rPr lang="en-GB" altLang="en-US" sz="3600" b="1">
                <a:latin typeface="Times New Roman" panose="02020603050405020304" pitchFamily="18" charset="0"/>
              </a:rPr>
              <a:t>Attributes of failures, faults and changes</a:t>
            </a:r>
            <a:endParaRPr lang="en-US" altLang="en-US" sz="3600" b="1">
              <a:latin typeface="Times New Roman" panose="02020603050405020304" pitchFamily="18" charset="0"/>
            </a:endParaRPr>
          </a:p>
        </p:txBody>
      </p:sp>
      <p:pic>
        <p:nvPicPr>
          <p:cNvPr id="21507" name="Picture 4">
            <a:extLst>
              <a:ext uri="{FF2B5EF4-FFF2-40B4-BE49-F238E27FC236}">
                <a16:creationId xmlns:a16="http://schemas.microsoft.com/office/drawing/2014/main" id="{E4580C57-22E4-4AE3-909D-AB327A7FA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70C9995B-2C8D-4787-B498-41D965C80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82C1FA0F-D378-4DC5-8E5E-B0B17B7FD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12875"/>
            <a:ext cx="8027987"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4">
            <a:extLst>
              <a:ext uri="{FF2B5EF4-FFF2-40B4-BE49-F238E27FC236}">
                <a16:creationId xmlns:a16="http://schemas.microsoft.com/office/drawing/2014/main" id="{3617D78C-818A-4E4F-81D9-E874C271A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5">
            <a:extLst>
              <a:ext uri="{FF2B5EF4-FFF2-40B4-BE49-F238E27FC236}">
                <a16:creationId xmlns:a16="http://schemas.microsoft.com/office/drawing/2014/main" id="{3A868E62-F432-455C-B974-D65C55ED0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5">
            <a:extLst>
              <a:ext uri="{FF2B5EF4-FFF2-40B4-BE49-F238E27FC236}">
                <a16:creationId xmlns:a16="http://schemas.microsoft.com/office/drawing/2014/main" id="{3185BECB-3347-4937-8A7C-A0F1EC372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304925"/>
            <a:ext cx="500221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9621" name="Picture 6">
            <a:extLst>
              <a:ext uri="{FF2B5EF4-FFF2-40B4-BE49-F238E27FC236}">
                <a16:creationId xmlns:a16="http://schemas.microsoft.com/office/drawing/2014/main" id="{A21C6BEF-B3D0-4E28-8933-8229CE612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368300"/>
            <a:ext cx="47529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a:extLst>
              <a:ext uri="{FF2B5EF4-FFF2-40B4-BE49-F238E27FC236}">
                <a16:creationId xmlns:a16="http://schemas.microsoft.com/office/drawing/2014/main" id="{4FD1B0FA-34AC-46D1-AC95-31236B27F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Picture 5">
            <a:extLst>
              <a:ext uri="{FF2B5EF4-FFF2-40B4-BE49-F238E27FC236}">
                <a16:creationId xmlns:a16="http://schemas.microsoft.com/office/drawing/2014/main" id="{E017F2F1-0024-4284-AACC-6E130EF37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5">
            <a:extLst>
              <a:ext uri="{FF2B5EF4-FFF2-40B4-BE49-F238E27FC236}">
                <a16:creationId xmlns:a16="http://schemas.microsoft.com/office/drawing/2014/main" id="{0FFFE18E-5B77-4ABE-A195-190719289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304925"/>
            <a:ext cx="75961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0645" name="Picture 6">
            <a:extLst>
              <a:ext uri="{FF2B5EF4-FFF2-40B4-BE49-F238E27FC236}">
                <a16:creationId xmlns:a16="http://schemas.microsoft.com/office/drawing/2014/main" id="{FB9C4659-BFD8-4E97-A154-BDA8B86C4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188913"/>
            <a:ext cx="63722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0AEB24E6-29AF-40A2-992F-D7EFBD959347}"/>
              </a:ext>
            </a:extLst>
          </p:cNvPr>
          <p:cNvSpPr>
            <a:spLocks noGrp="1" noChangeArrowheads="1"/>
          </p:cNvSpPr>
          <p:nvPr>
            <p:ph type="title" idx="4294967295"/>
          </p:nvPr>
        </p:nvSpPr>
        <p:spPr>
          <a:xfrm>
            <a:off x="762000" y="296863"/>
            <a:ext cx="8382000" cy="685800"/>
          </a:xfrm>
        </p:spPr>
        <p:txBody>
          <a:bodyPr/>
          <a:lstStyle/>
          <a:p>
            <a:pPr eaLnBrk="1" hangingPunct="1"/>
            <a:r>
              <a:rPr lang="en-GB" altLang="en-US" b="1">
                <a:latin typeface="Times New Roman" panose="02020603050405020304" pitchFamily="18" charset="0"/>
              </a:rPr>
              <a:t>   Optimistic/pessimistic</a:t>
            </a:r>
            <a:endParaRPr lang="en-US" altLang="en-US" b="1">
              <a:latin typeface="Times New Roman" panose="02020603050405020304" pitchFamily="18" charset="0"/>
            </a:endParaRPr>
          </a:p>
        </p:txBody>
      </p:sp>
      <p:pic>
        <p:nvPicPr>
          <p:cNvPr id="241667" name="Picture 4">
            <a:extLst>
              <a:ext uri="{FF2B5EF4-FFF2-40B4-BE49-F238E27FC236}">
                <a16:creationId xmlns:a16="http://schemas.microsoft.com/office/drawing/2014/main" id="{89483D21-3A32-4D67-B1AB-758C5F272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 Box 5">
            <a:extLst>
              <a:ext uri="{FF2B5EF4-FFF2-40B4-BE49-F238E27FC236}">
                <a16:creationId xmlns:a16="http://schemas.microsoft.com/office/drawing/2014/main" id="{7F567461-F562-43AF-8C5C-5C0725107110}"/>
              </a:ext>
            </a:extLst>
          </p:cNvPr>
          <p:cNvSpPr txBox="1">
            <a:spLocks noChangeArrowheads="1"/>
          </p:cNvSpPr>
          <p:nvPr/>
        </p:nvSpPr>
        <p:spPr bwMode="auto">
          <a:xfrm>
            <a:off x="900113" y="1268413"/>
            <a:ext cx="82438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b="0" i="0">
                <a:latin typeface="Times New Roman" panose="02020603050405020304" pitchFamily="18" charset="0"/>
              </a:rPr>
              <a:t>If u-plot is everywhere above the line of unit slope the predictions are ‘</a:t>
            </a:r>
            <a:r>
              <a:rPr lang="en-GB" altLang="en-US" sz="2800" b="0">
                <a:latin typeface="Times New Roman" panose="02020603050405020304" pitchFamily="18" charset="0"/>
              </a:rPr>
              <a:t>too optimistic</a:t>
            </a:r>
            <a:r>
              <a:rPr lang="en-GB" altLang="en-US" sz="2800" b="0" i="0">
                <a:latin typeface="Times New Roman" panose="02020603050405020304" pitchFamily="18" charset="0"/>
              </a:rPr>
              <a:t>’; if they are everywhere below the line, ‘</a:t>
            </a:r>
            <a:r>
              <a:rPr lang="en-GB" altLang="en-US" sz="2800" b="0">
                <a:latin typeface="Times New Roman" panose="02020603050405020304" pitchFamily="18" charset="0"/>
              </a:rPr>
              <a:t>too pessimistic</a:t>
            </a:r>
            <a:r>
              <a:rPr lang="en-GB" altLang="en-US" sz="2800" b="0" i="0">
                <a:latin typeface="Times New Roman" panose="02020603050405020304" pitchFamily="18" charset="0"/>
              </a:rPr>
              <a:t>’.</a:t>
            </a:r>
          </a:p>
          <a:p>
            <a:pPr>
              <a:spcBef>
                <a:spcPct val="50000"/>
              </a:spcBef>
            </a:pPr>
            <a:r>
              <a:rPr lang="en-GB" altLang="en-US" sz="2800" b="0" i="0">
                <a:latin typeface="Times New Roman" panose="02020603050405020304" pitchFamily="18" charset="0"/>
              </a:rPr>
              <a:t>Here JM is far too optimistic, which confirms suspicion from median plot; LV is slightly </a:t>
            </a:r>
            <a:r>
              <a:rPr lang="en-GB" altLang="en-US" sz="2800" b="0">
                <a:latin typeface="Times New Roman" panose="02020603050405020304" pitchFamily="18" charset="0"/>
              </a:rPr>
              <a:t>too pessimistic</a:t>
            </a:r>
            <a:r>
              <a:rPr lang="en-GB" altLang="en-US" sz="2800" b="0" i="0">
                <a:latin typeface="Times New Roman" panose="02020603050405020304" pitchFamily="18" charset="0"/>
              </a:rPr>
              <a:t>.</a:t>
            </a:r>
          </a:p>
          <a:p>
            <a:pPr>
              <a:spcBef>
                <a:spcPct val="50000"/>
              </a:spcBef>
            </a:pPr>
            <a:r>
              <a:rPr lang="en-GB" altLang="en-US" sz="2800" b="0" i="0">
                <a:latin typeface="Times New Roman" panose="02020603050405020304" pitchFamily="18" charset="0"/>
              </a:rPr>
              <a:t>This poor u-plot performance for JM probably explains the poor PLR performance versus LM, LV.</a:t>
            </a:r>
          </a:p>
          <a:p>
            <a:pPr>
              <a:spcBef>
                <a:spcPct val="50000"/>
              </a:spcBef>
            </a:pPr>
            <a:r>
              <a:rPr lang="en-GB" altLang="en-US" sz="2800" b="0" i="0">
                <a:latin typeface="Times New Roman" panose="02020603050405020304" pitchFamily="18" charset="0"/>
              </a:rPr>
              <a:t>The median plot, and PLR, seem to show that there is little to choose between the three in the early stages, but u-plot aggregates over the </a:t>
            </a:r>
            <a:r>
              <a:rPr lang="en-GB" altLang="en-US" sz="2800" b="0">
                <a:latin typeface="Times New Roman" panose="02020603050405020304" pitchFamily="18" charset="0"/>
              </a:rPr>
              <a:t>whole sequence of predictions</a:t>
            </a:r>
            <a:r>
              <a:rPr lang="en-GB" altLang="en-US" sz="2800" b="0" i="0">
                <a:latin typeface="Times New Roman" panose="02020603050405020304" pitchFamily="18" charset="0"/>
              </a:rPr>
              <a:t>.</a:t>
            </a:r>
            <a:endParaRPr lang="en-US" altLang="en-US" sz="2800" b="0" i="0">
              <a:latin typeface="Times New Roman" panose="02020603050405020304" pitchFamily="18" charset="0"/>
            </a:endParaRPr>
          </a:p>
        </p:txBody>
      </p:sp>
      <p:pic>
        <p:nvPicPr>
          <p:cNvPr id="241669" name="Picture 5">
            <a:extLst>
              <a:ext uri="{FF2B5EF4-FFF2-40B4-BE49-F238E27FC236}">
                <a16:creationId xmlns:a16="http://schemas.microsoft.com/office/drawing/2014/main" id="{A7E34932-F478-47C7-B4C7-D560D1397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DC983F1A-FAAC-46B6-9BDF-FCCBDE56C92D}"/>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Summary</a:t>
            </a:r>
            <a:endParaRPr lang="en-US" altLang="en-US" b="1">
              <a:latin typeface="Times New Roman" panose="02020603050405020304" pitchFamily="18" charset="0"/>
            </a:endParaRPr>
          </a:p>
        </p:txBody>
      </p:sp>
      <p:sp>
        <p:nvSpPr>
          <p:cNvPr id="242691" name="Rectangle 3">
            <a:extLst>
              <a:ext uri="{FF2B5EF4-FFF2-40B4-BE49-F238E27FC236}">
                <a16:creationId xmlns:a16="http://schemas.microsoft.com/office/drawing/2014/main" id="{8BF209BF-9A8A-4F3A-AA5B-00F04BC309FD}"/>
              </a:ext>
            </a:extLst>
          </p:cNvPr>
          <p:cNvSpPr>
            <a:spLocks noGrp="1" noChangeArrowheads="1"/>
          </p:cNvSpPr>
          <p:nvPr>
            <p:ph type="body" idx="1"/>
          </p:nvPr>
        </p:nvSpPr>
        <p:spPr>
          <a:xfrm>
            <a:off x="838200" y="1376363"/>
            <a:ext cx="8305800" cy="5029200"/>
          </a:xfrm>
        </p:spPr>
        <p:txBody>
          <a:bodyPr/>
          <a:lstStyle/>
          <a:p>
            <a:pPr eaLnBrk="1" hangingPunct="1">
              <a:lnSpc>
                <a:spcPct val="80000"/>
              </a:lnSpc>
            </a:pPr>
            <a:r>
              <a:rPr lang="en-GB" altLang="en-US" sz="2800" i="0">
                <a:latin typeface="Times New Roman" panose="02020603050405020304" pitchFamily="18" charset="0"/>
              </a:rPr>
              <a:t>These models seem to perform almost as well as the best parametric models for most data sets.</a:t>
            </a:r>
          </a:p>
          <a:p>
            <a:pPr eaLnBrk="1" hangingPunct="1">
              <a:lnSpc>
                <a:spcPct val="80000"/>
              </a:lnSpc>
            </a:pPr>
            <a:r>
              <a:rPr lang="en-GB" altLang="en-US" sz="2800" i="0">
                <a:latin typeface="Times New Roman" panose="02020603050405020304" pitchFamily="18" charset="0"/>
              </a:rPr>
              <a:t>They seem robust: whilst the performance of the parametric models varies considerably from one data set to another, these seem fairly consistent.</a:t>
            </a:r>
          </a:p>
          <a:p>
            <a:pPr eaLnBrk="1" hangingPunct="1">
              <a:lnSpc>
                <a:spcPct val="80000"/>
              </a:lnSpc>
            </a:pPr>
            <a:r>
              <a:rPr lang="en-GB" altLang="en-US" sz="2800" i="0">
                <a:latin typeface="Times New Roman" panose="02020603050405020304" pitchFamily="18" charset="0"/>
              </a:rPr>
              <a:t>In most cases the best performing model is usually a parametric one.</a:t>
            </a:r>
          </a:p>
          <a:p>
            <a:pPr eaLnBrk="1" hangingPunct="1">
              <a:lnSpc>
                <a:spcPct val="80000"/>
              </a:lnSpc>
            </a:pPr>
            <a:r>
              <a:rPr lang="en-GB" altLang="en-US" sz="2800" i="0">
                <a:latin typeface="Times New Roman" panose="02020603050405020304" pitchFamily="18" charset="0"/>
              </a:rPr>
              <a:t>Since we can select the best model via analysis of predictive accuracy, it is still best to be eclectic in model choice and ‘let the data decide’.</a:t>
            </a:r>
          </a:p>
          <a:p>
            <a:pPr eaLnBrk="1" hangingPunct="1">
              <a:lnSpc>
                <a:spcPct val="80000"/>
              </a:lnSpc>
            </a:pPr>
            <a:r>
              <a:rPr lang="en-GB" altLang="en-US" sz="2800" i="0">
                <a:latin typeface="Times New Roman" panose="02020603050405020304" pitchFamily="18" charset="0"/>
              </a:rPr>
              <a:t>Some of these models are very computationally intensive (but who cares?!).</a:t>
            </a:r>
          </a:p>
          <a:p>
            <a:pPr eaLnBrk="1" hangingPunct="1">
              <a:lnSpc>
                <a:spcPct val="80000"/>
              </a:lnSpc>
            </a:pPr>
            <a:endParaRPr lang="en-US" altLang="en-US" sz="2800" i="0">
              <a:latin typeface="Times New Roman" panose="02020603050405020304" pitchFamily="18" charset="0"/>
            </a:endParaRPr>
          </a:p>
        </p:txBody>
      </p:sp>
      <p:pic>
        <p:nvPicPr>
          <p:cNvPr id="242692" name="Picture 4">
            <a:extLst>
              <a:ext uri="{FF2B5EF4-FFF2-40B4-BE49-F238E27FC236}">
                <a16:creationId xmlns:a16="http://schemas.microsoft.com/office/drawing/2014/main" id="{A0544D44-5911-4307-89A5-900498240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5">
            <a:extLst>
              <a:ext uri="{FF2B5EF4-FFF2-40B4-BE49-F238E27FC236}">
                <a16:creationId xmlns:a16="http://schemas.microsoft.com/office/drawing/2014/main" id="{EE9381E1-CF4B-41E8-9F8F-B8AA47BB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Rectangle 9">
            <a:extLst>
              <a:ext uri="{FF2B5EF4-FFF2-40B4-BE49-F238E27FC236}">
                <a16:creationId xmlns:a16="http://schemas.microsoft.com/office/drawing/2014/main" id="{F710CDBD-FDB4-463F-A24E-2F507D03DE33}"/>
              </a:ext>
            </a:extLst>
          </p:cNvPr>
          <p:cNvSpPr>
            <a:spLocks noChangeArrowheads="1"/>
          </p:cNvSpPr>
          <p:nvPr/>
        </p:nvSpPr>
        <p:spPr bwMode="auto">
          <a:xfrm>
            <a:off x="827088" y="5842000"/>
            <a:ext cx="8137525" cy="8001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a:t>
            </a:r>
            <a:r>
              <a:rPr lang="en-GB" altLang="en-US" sz="2400" i="0"/>
              <a:t>Prediction is very difficult, especially of the future</a:t>
            </a:r>
            <a:r>
              <a:rPr lang="en-GB" altLang="en-US" sz="1800" i="0"/>
              <a:t>’</a:t>
            </a:r>
          </a:p>
          <a:p>
            <a:pPr algn="ctr">
              <a:spcBef>
                <a:spcPct val="0"/>
              </a:spcBef>
              <a:buFontTx/>
              <a:buNone/>
            </a:pPr>
            <a:r>
              <a:rPr lang="en-GB" altLang="en-US" sz="1800" i="0"/>
              <a:t>(Niels Bohr)</a:t>
            </a:r>
            <a:endParaRPr lang="en-US" altLang="en-US" sz="1800" i="0"/>
          </a:p>
        </p:txBody>
      </p:sp>
    </p:spTree>
  </p:cSld>
  <p:clrMapOvr>
    <a:masterClrMapping/>
  </p:clrMapOvr>
  <p:transition>
    <p:fade thruBlk="1"/>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3FA10114-5379-4D56-BAD4-A65947DA4A15}"/>
              </a:ext>
            </a:extLst>
          </p:cNvPr>
          <p:cNvSpPr>
            <a:spLocks noGrp="1" noChangeArrowheads="1"/>
          </p:cNvSpPr>
          <p:nvPr>
            <p:ph type="title" idx="4294967295"/>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243715" name="Rectangle 3">
            <a:extLst>
              <a:ext uri="{FF2B5EF4-FFF2-40B4-BE49-F238E27FC236}">
                <a16:creationId xmlns:a16="http://schemas.microsoft.com/office/drawing/2014/main" id="{2247DFA1-334F-462E-A3F2-759E3149A323}"/>
              </a:ext>
            </a:extLst>
          </p:cNvPr>
          <p:cNvSpPr>
            <a:spLocks noGrp="1" noChangeArrowheads="1"/>
          </p:cNvSpPr>
          <p:nvPr>
            <p:ph type="body" idx="4294967295"/>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b="1"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Learnt</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243716" name="Picture 4">
            <a:extLst>
              <a:ext uri="{FF2B5EF4-FFF2-40B4-BE49-F238E27FC236}">
                <a16:creationId xmlns:a16="http://schemas.microsoft.com/office/drawing/2014/main" id="{4A80D02C-B8F3-4D66-AEFF-49E495C9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7" name="Picture 5">
            <a:extLst>
              <a:ext uri="{FF2B5EF4-FFF2-40B4-BE49-F238E27FC236}">
                <a16:creationId xmlns:a16="http://schemas.microsoft.com/office/drawing/2014/main" id="{59EB3AA1-8CB0-441B-891D-C2A5DB7FF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C2BBF017-010F-4585-AC24-F280CBC1664A}"/>
              </a:ext>
            </a:extLst>
          </p:cNvPr>
          <p:cNvSpPr>
            <a:spLocks noGrp="1" noChangeArrowheads="1"/>
          </p:cNvSpPr>
          <p:nvPr>
            <p:ph type="title"/>
          </p:nvPr>
        </p:nvSpPr>
        <p:spPr>
          <a:xfrm>
            <a:off x="762000" y="225425"/>
            <a:ext cx="8382000" cy="685800"/>
          </a:xfrm>
        </p:spPr>
        <p:txBody>
          <a:bodyPr/>
          <a:lstStyle/>
          <a:p>
            <a:pPr marL="762000" indent="-762000" eaLnBrk="1" hangingPunct="1"/>
            <a:r>
              <a:rPr lang="en-GB" altLang="en-US" b="1">
                <a:latin typeface="Times New Roman" panose="02020603050405020304" pitchFamily="18" charset="0"/>
              </a:rPr>
              <a:t>5. Experiences in Software Reliability</a:t>
            </a:r>
            <a:endParaRPr lang="en-US" altLang="en-US" b="1">
              <a:latin typeface="Times New Roman" panose="02020603050405020304" pitchFamily="18" charset="0"/>
            </a:endParaRPr>
          </a:p>
        </p:txBody>
      </p:sp>
      <p:sp>
        <p:nvSpPr>
          <p:cNvPr id="244739" name="Rectangle 3">
            <a:extLst>
              <a:ext uri="{FF2B5EF4-FFF2-40B4-BE49-F238E27FC236}">
                <a16:creationId xmlns:a16="http://schemas.microsoft.com/office/drawing/2014/main" id="{6CA1F795-7B8C-4E74-84C8-32F15D757538}"/>
              </a:ext>
            </a:extLst>
          </p:cNvPr>
          <p:cNvSpPr>
            <a:spLocks noGrp="1" noChangeArrowheads="1"/>
          </p:cNvSpPr>
          <p:nvPr>
            <p:ph type="body" idx="1"/>
          </p:nvPr>
        </p:nvSpPr>
        <p:spPr>
          <a:xfrm>
            <a:off x="838200" y="1376363"/>
            <a:ext cx="8305800" cy="5256212"/>
          </a:xfrm>
        </p:spPr>
        <p:txBody>
          <a:bodyPr/>
          <a:lstStyle/>
          <a:p>
            <a:pPr eaLnBrk="1" hangingPunct="1">
              <a:lnSpc>
                <a:spcPct val="90000"/>
              </a:lnSpc>
            </a:pPr>
            <a:r>
              <a:rPr lang="en-GB" altLang="en-US" i="0">
                <a:latin typeface="Times New Roman" panose="02020603050405020304" pitchFamily="18" charset="0"/>
              </a:rPr>
              <a:t>SRGM in opensource software (OSS)</a:t>
            </a:r>
          </a:p>
          <a:p>
            <a:pPr eaLnBrk="1" hangingPunct="1">
              <a:lnSpc>
                <a:spcPct val="90000"/>
              </a:lnSpc>
            </a:pPr>
            <a:r>
              <a:rPr lang="en-GB" altLang="en-US" i="0">
                <a:latin typeface="Times New Roman" panose="02020603050405020304" pitchFamily="18" charset="0"/>
              </a:rPr>
              <a:t>Limits in software reliability</a:t>
            </a:r>
          </a:p>
          <a:p>
            <a:pPr eaLnBrk="1" hangingPunct="1">
              <a:lnSpc>
                <a:spcPct val="90000"/>
              </a:lnSpc>
            </a:pPr>
            <a:r>
              <a:rPr lang="en-GB" altLang="en-US" i="0">
                <a:latin typeface="Times New Roman" panose="02020603050405020304" pitchFamily="18" charset="0"/>
              </a:rPr>
              <a:t>Reliability &amp; Availability Guidelines </a:t>
            </a:r>
          </a:p>
          <a:p>
            <a:pPr eaLnBrk="1" hangingPunct="1">
              <a:lnSpc>
                <a:spcPct val="90000"/>
              </a:lnSpc>
            </a:pPr>
            <a:r>
              <a:rPr lang="en-US" altLang="en-US" i="0">
                <a:latin typeface="Times New Roman" panose="02020603050405020304" pitchFamily="18" charset="0"/>
              </a:rPr>
              <a:t>A Case Study from the Nuclear Industry </a:t>
            </a:r>
          </a:p>
          <a:p>
            <a:pPr eaLnBrk="1" hangingPunct="1">
              <a:lnSpc>
                <a:spcPct val="90000"/>
              </a:lnSpc>
            </a:pPr>
            <a:r>
              <a:rPr lang="en-US" altLang="en-US" i="0">
                <a:latin typeface="Times New Roman" panose="02020603050405020304" pitchFamily="18" charset="0"/>
              </a:rPr>
              <a:t>How might we gain confidence in ultrahigh reliability? </a:t>
            </a:r>
            <a:endParaRPr lang="en-GB" altLang="en-US" i="0">
              <a:latin typeface="Times New Roman" panose="02020603050405020304" pitchFamily="18" charset="0"/>
            </a:endParaRPr>
          </a:p>
          <a:p>
            <a:pPr eaLnBrk="1" hangingPunct="1">
              <a:lnSpc>
                <a:spcPct val="90000"/>
              </a:lnSpc>
            </a:pPr>
            <a:r>
              <a:rPr lang="en-GB" altLang="en-US" i="0">
                <a:latin typeface="Times New Roman" panose="02020603050405020304" pitchFamily="18" charset="0"/>
              </a:rPr>
              <a:t>The law of diminishing returns: </a:t>
            </a:r>
            <a:r>
              <a:rPr lang="en-US" altLang="en-US" i="0">
                <a:latin typeface="Times New Roman" panose="02020603050405020304" pitchFamily="18" charset="0"/>
              </a:rPr>
              <a:t>‘Heroic debugging’ does not work </a:t>
            </a:r>
            <a:endParaRPr lang="en-GB" altLang="en-US" i="0">
              <a:latin typeface="Times New Roman" panose="02020603050405020304" pitchFamily="18" charset="0"/>
            </a:endParaRPr>
          </a:p>
          <a:p>
            <a:pPr eaLnBrk="1" hangingPunct="1">
              <a:lnSpc>
                <a:spcPct val="90000"/>
              </a:lnSpc>
            </a:pPr>
            <a:r>
              <a:rPr lang="en-GB" altLang="en-US" i="0">
                <a:latin typeface="Times New Roman" panose="02020603050405020304" pitchFamily="18" charset="0"/>
              </a:rPr>
              <a:t>Adams effect </a:t>
            </a:r>
          </a:p>
          <a:p>
            <a:pPr eaLnBrk="1" hangingPunct="1">
              <a:lnSpc>
                <a:spcPct val="90000"/>
              </a:lnSpc>
            </a:pPr>
            <a:r>
              <a:rPr lang="en-GB" altLang="en-US" i="0">
                <a:latin typeface="Times New Roman" panose="02020603050405020304" pitchFamily="18" charset="0"/>
              </a:rPr>
              <a:t>Exercises</a:t>
            </a:r>
          </a:p>
        </p:txBody>
      </p:sp>
      <p:pic>
        <p:nvPicPr>
          <p:cNvPr id="244740" name="Picture 4">
            <a:extLst>
              <a:ext uri="{FF2B5EF4-FFF2-40B4-BE49-F238E27FC236}">
                <a16:creationId xmlns:a16="http://schemas.microsoft.com/office/drawing/2014/main" id="{2C488929-E51D-4F32-A0A3-87A2FEF0B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5">
            <a:extLst>
              <a:ext uri="{FF2B5EF4-FFF2-40B4-BE49-F238E27FC236}">
                <a16:creationId xmlns:a16="http://schemas.microsoft.com/office/drawing/2014/main" id="{C0C2E515-0A53-4060-BCBD-7B919B60F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B05E0EC0-4C15-429A-9052-A02EC172BA4A}"/>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Limits to reliability measurement    </a:t>
            </a:r>
            <a:endParaRPr lang="en-US" altLang="en-US" b="1">
              <a:latin typeface="Times New Roman" panose="02020603050405020304" pitchFamily="18" charset="0"/>
            </a:endParaRPr>
          </a:p>
        </p:txBody>
      </p:sp>
      <p:sp>
        <p:nvSpPr>
          <p:cNvPr id="245763" name="Rectangle 3">
            <a:extLst>
              <a:ext uri="{FF2B5EF4-FFF2-40B4-BE49-F238E27FC236}">
                <a16:creationId xmlns:a16="http://schemas.microsoft.com/office/drawing/2014/main" id="{BB02DB8C-7956-4C1A-BFE5-9739FD0CAD96}"/>
              </a:ext>
            </a:extLst>
          </p:cNvPr>
          <p:cNvSpPr>
            <a:spLocks noGrp="1" noChangeArrowheads="1"/>
          </p:cNvSpPr>
          <p:nvPr>
            <p:ph type="body" idx="1"/>
          </p:nvPr>
        </p:nvSpPr>
        <p:spPr>
          <a:xfrm>
            <a:off x="838200" y="1376363"/>
            <a:ext cx="8305800" cy="5029200"/>
          </a:xfrm>
        </p:spPr>
        <p:txBody>
          <a:bodyPr/>
          <a:lstStyle/>
          <a:p>
            <a:pPr eaLnBrk="1" hangingPunct="1">
              <a:spcBef>
                <a:spcPct val="0"/>
              </a:spcBef>
            </a:pPr>
            <a:r>
              <a:rPr lang="en-GB" altLang="en-US" sz="2800" i="0">
                <a:latin typeface="Times New Roman" panose="02020603050405020304" pitchFamily="18" charset="0"/>
              </a:rPr>
              <a:t> The dependence upon computers in safety-critical applications is accelerating:</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A330-340 flight control: 10</a:t>
            </a:r>
            <a:r>
              <a:rPr lang="en-GB" altLang="en-US" sz="2400" i="0" baseline="30000">
                <a:latin typeface="Times New Roman" panose="02020603050405020304" pitchFamily="18" charset="0"/>
              </a:rPr>
              <a:t>-9</a:t>
            </a:r>
            <a:r>
              <a:rPr lang="en-GB" altLang="en-US" sz="2400" i="0">
                <a:latin typeface="Times New Roman" panose="02020603050405020304" pitchFamily="18" charset="0"/>
              </a:rPr>
              <a:t> failures per hour stated requirement</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Sizewell B reactor protection: 10</a:t>
            </a:r>
            <a:r>
              <a:rPr lang="en-GB" altLang="en-US" sz="2400" i="0" baseline="30000">
                <a:latin typeface="Times New Roman" panose="02020603050405020304" pitchFamily="18" charset="0"/>
              </a:rPr>
              <a:t>-4</a:t>
            </a:r>
            <a:r>
              <a:rPr lang="en-GB" altLang="en-US" sz="2400" i="0">
                <a:latin typeface="Times New Roman" panose="02020603050405020304" pitchFamily="18" charset="0"/>
              </a:rPr>
              <a:t> prob of failure on demand</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Air traffic control: 3 seconds per annum</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Chemical plant: risks comparable to nuclear</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Robotics (e.g. surgical assistance): surprisingly modest requirements</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Automobiles (engine management, ABS, 4WS)</a:t>
            </a:r>
          </a:p>
          <a:p>
            <a:pPr lvl="1" eaLnBrk="1" hangingPunct="1">
              <a:spcBef>
                <a:spcPct val="0"/>
              </a:spcBef>
              <a:buFont typeface="Times New Roman" panose="02020603050405020304" pitchFamily="18" charset="0"/>
              <a:buChar char="-"/>
            </a:pPr>
            <a:r>
              <a:rPr lang="en-GB" altLang="en-US" sz="2400" i="0">
                <a:latin typeface="Times New Roman" panose="02020603050405020304" pitchFamily="18" charset="0"/>
              </a:rPr>
              <a:t>Railway signalling and control (TGV): 10</a:t>
            </a:r>
            <a:r>
              <a:rPr lang="en-GB" altLang="en-US" sz="2400" i="0" baseline="30000">
                <a:latin typeface="Times New Roman" panose="02020603050405020304" pitchFamily="18" charset="0"/>
              </a:rPr>
              <a:t>-12</a:t>
            </a:r>
            <a:r>
              <a:rPr lang="en-GB" altLang="en-US" sz="2400" i="0">
                <a:latin typeface="Times New Roman" panose="02020603050405020304" pitchFamily="18" charset="0"/>
              </a:rPr>
              <a:t> prob of fail per hour</a:t>
            </a:r>
          </a:p>
        </p:txBody>
      </p:sp>
      <p:pic>
        <p:nvPicPr>
          <p:cNvPr id="245764" name="Picture 4">
            <a:extLst>
              <a:ext uri="{FF2B5EF4-FFF2-40B4-BE49-F238E27FC236}">
                <a16:creationId xmlns:a16="http://schemas.microsoft.com/office/drawing/2014/main" id="{03E7AC9C-94BB-4541-A6E7-03BE27586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5" name="Picture 5">
            <a:extLst>
              <a:ext uri="{FF2B5EF4-FFF2-40B4-BE49-F238E27FC236}">
                <a16:creationId xmlns:a16="http://schemas.microsoft.com/office/drawing/2014/main" id="{53E71DA6-29E8-42F0-B169-9ED836FBD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0B9BCD33-2C72-47C7-B38C-37A056FA2188}"/>
              </a:ext>
            </a:extLst>
          </p:cNvPr>
          <p:cNvSpPr>
            <a:spLocks noGrp="1" noChangeArrowheads="1"/>
          </p:cNvSpPr>
          <p:nvPr>
            <p:ph type="title" idx="4294967295"/>
          </p:nvPr>
        </p:nvSpPr>
        <p:spPr>
          <a:xfrm>
            <a:off x="762000" y="225425"/>
            <a:ext cx="8382000" cy="685800"/>
          </a:xfrm>
        </p:spPr>
        <p:txBody>
          <a:bodyPr/>
          <a:lstStyle/>
          <a:p>
            <a:pPr eaLnBrk="1" hangingPunct="1"/>
            <a:r>
              <a:rPr lang="en-GB" altLang="en-US" sz="3600" b="1">
                <a:latin typeface="Times New Roman" panose="02020603050405020304" pitchFamily="18" charset="0"/>
              </a:rPr>
              <a:t>Limits to reliability measurement (Cont’)</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246787" name="Rectangle 3">
            <a:extLst>
              <a:ext uri="{FF2B5EF4-FFF2-40B4-BE49-F238E27FC236}">
                <a16:creationId xmlns:a16="http://schemas.microsoft.com/office/drawing/2014/main" id="{D91D857B-862B-4557-AE7C-ABC176E39C69}"/>
              </a:ext>
            </a:extLst>
          </p:cNvPr>
          <p:cNvSpPr>
            <a:spLocks noGrp="1" noChangeArrowheads="1"/>
          </p:cNvSpPr>
          <p:nvPr>
            <p:ph type="body" idx="4294967295"/>
          </p:nvPr>
        </p:nvSpPr>
        <p:spPr>
          <a:xfrm>
            <a:off x="838200" y="1376363"/>
            <a:ext cx="8305800" cy="5029200"/>
          </a:xfrm>
        </p:spPr>
        <p:txBody>
          <a:bodyPr/>
          <a:lstStyle/>
          <a:p>
            <a:pPr eaLnBrk="1" hangingPunct="1">
              <a:spcBef>
                <a:spcPct val="0"/>
              </a:spcBef>
            </a:pPr>
            <a:r>
              <a:rPr lang="en-GB" altLang="en-US" i="0">
                <a:latin typeface="Times New Roman" panose="02020603050405020304" pitchFamily="18" charset="0"/>
              </a:rPr>
              <a:t>Can we build these to the reliability levels needed?</a:t>
            </a:r>
          </a:p>
          <a:p>
            <a:pPr eaLnBrk="1" hangingPunct="1">
              <a:spcBef>
                <a:spcPct val="0"/>
              </a:spcBef>
            </a:pPr>
            <a:r>
              <a:rPr lang="en-GB" altLang="en-US">
                <a:latin typeface="Times New Roman" panose="02020603050405020304" pitchFamily="18" charset="0"/>
              </a:rPr>
              <a:t>How do we convince ourselves</a:t>
            </a:r>
            <a:r>
              <a:rPr lang="en-GB" altLang="en-US" i="0">
                <a:latin typeface="Times New Roman" panose="02020603050405020304" pitchFamily="18" charset="0"/>
              </a:rPr>
              <a:t> that the reliability targets </a:t>
            </a:r>
            <a:r>
              <a:rPr lang="en-GB" altLang="en-US">
                <a:latin typeface="Times New Roman" panose="02020603050405020304" pitchFamily="18" charset="0"/>
              </a:rPr>
              <a:t>have been achieved</a:t>
            </a:r>
            <a:r>
              <a:rPr lang="en-GB" altLang="en-US" i="0">
                <a:latin typeface="Times New Roman" panose="02020603050405020304" pitchFamily="18" charset="0"/>
              </a:rPr>
              <a:t> when software plays a critical role?</a:t>
            </a:r>
          </a:p>
          <a:p>
            <a:pPr eaLnBrk="1" hangingPunct="1">
              <a:spcBef>
                <a:spcPct val="0"/>
              </a:spcBef>
            </a:pPr>
            <a:r>
              <a:rPr lang="en-GB" altLang="en-US" i="0">
                <a:latin typeface="Times New Roman" panose="02020603050405020304" pitchFamily="18" charset="0"/>
              </a:rPr>
              <a:t>What are the limits to the levels of reliability we can measure? Are these just limits to the current measurement techniques, or are they intrinsic?</a:t>
            </a:r>
            <a:endParaRPr lang="en-US" altLang="en-US" i="0">
              <a:latin typeface="Times New Roman" panose="02020603050405020304" pitchFamily="18" charset="0"/>
            </a:endParaRPr>
          </a:p>
        </p:txBody>
      </p:sp>
      <p:pic>
        <p:nvPicPr>
          <p:cNvPr id="246788" name="Picture 4">
            <a:extLst>
              <a:ext uri="{FF2B5EF4-FFF2-40B4-BE49-F238E27FC236}">
                <a16:creationId xmlns:a16="http://schemas.microsoft.com/office/drawing/2014/main" id="{1C570FC7-77A2-41A2-BA2E-2164DFCE2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a:extLst>
              <a:ext uri="{FF2B5EF4-FFF2-40B4-BE49-F238E27FC236}">
                <a16:creationId xmlns:a16="http://schemas.microsoft.com/office/drawing/2014/main" id="{8890632A-1963-45E5-BDA9-62213CE2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5">
            <a:extLst>
              <a:ext uri="{FF2B5EF4-FFF2-40B4-BE49-F238E27FC236}">
                <a16:creationId xmlns:a16="http://schemas.microsoft.com/office/drawing/2014/main" id="{239277AB-2BBD-436A-9940-134F1E8DF997}"/>
              </a:ext>
            </a:extLst>
          </p:cNvPr>
          <p:cNvSpPr>
            <a:spLocks noGrp="1" noChangeArrowheads="1"/>
          </p:cNvSpPr>
          <p:nvPr>
            <p:ph type="title"/>
          </p:nvPr>
        </p:nvSpPr>
        <p:spPr/>
        <p:txBody>
          <a:bodyPr/>
          <a:lstStyle/>
          <a:p>
            <a:endParaRPr lang="ro-RO" altLang="en-US"/>
          </a:p>
        </p:txBody>
      </p:sp>
      <p:graphicFrame>
        <p:nvGraphicFramePr>
          <p:cNvPr id="247811" name="Object 4">
            <a:extLst>
              <a:ext uri="{FF2B5EF4-FFF2-40B4-BE49-F238E27FC236}">
                <a16:creationId xmlns:a16="http://schemas.microsoft.com/office/drawing/2014/main" id="{5C4E897C-024D-45C2-8811-88193F1FBAFF}"/>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47818"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5">
            <a:extLst>
              <a:ext uri="{FF2B5EF4-FFF2-40B4-BE49-F238E27FC236}">
                <a16:creationId xmlns:a16="http://schemas.microsoft.com/office/drawing/2014/main" id="{B167B50A-6C10-4C6B-8133-D7DF9413C3D8}"/>
              </a:ext>
            </a:extLst>
          </p:cNvPr>
          <p:cNvSpPr>
            <a:spLocks noGrp="1" noChangeArrowheads="1"/>
          </p:cNvSpPr>
          <p:nvPr>
            <p:ph type="title"/>
          </p:nvPr>
        </p:nvSpPr>
        <p:spPr/>
        <p:txBody>
          <a:bodyPr/>
          <a:lstStyle/>
          <a:p>
            <a:endParaRPr lang="ro-RO" altLang="en-US"/>
          </a:p>
        </p:txBody>
      </p:sp>
      <p:graphicFrame>
        <p:nvGraphicFramePr>
          <p:cNvPr id="248835" name="Object 4">
            <a:extLst>
              <a:ext uri="{FF2B5EF4-FFF2-40B4-BE49-F238E27FC236}">
                <a16:creationId xmlns:a16="http://schemas.microsoft.com/office/drawing/2014/main" id="{20E26816-ABC2-4679-BD64-9BC4BCDB2BC7}"/>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48842"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38CFD7EF-BC94-4370-B334-0F82DC8CDEE2}"/>
              </a:ext>
            </a:extLst>
          </p:cNvPr>
          <p:cNvSpPr>
            <a:spLocks noGrp="1" noChangeArrowheads="1"/>
          </p:cNvSpPr>
          <p:nvPr>
            <p:ph type="title"/>
          </p:nvPr>
        </p:nvSpPr>
        <p:spPr/>
        <p:txBody>
          <a:bodyPr/>
          <a:lstStyle/>
          <a:p>
            <a:endParaRPr lang="ro-RO" altLang="en-US"/>
          </a:p>
        </p:txBody>
      </p:sp>
      <p:graphicFrame>
        <p:nvGraphicFramePr>
          <p:cNvPr id="22531" name="Object 4">
            <a:extLst>
              <a:ext uri="{FF2B5EF4-FFF2-40B4-BE49-F238E27FC236}">
                <a16:creationId xmlns:a16="http://schemas.microsoft.com/office/drawing/2014/main" id="{7D592CB9-E6E5-443B-B4BF-AC9B019CE56A}"/>
              </a:ext>
            </a:extLst>
          </p:cNvPr>
          <p:cNvGraphicFramePr>
            <a:graphicFrameLocks noGrp="1" noChangeAspect="1"/>
          </p:cNvGraphicFramePr>
          <p:nvPr>
            <p:ph idx="1"/>
          </p:nvPr>
        </p:nvGraphicFramePr>
        <p:xfrm>
          <a:off x="125413" y="188913"/>
          <a:ext cx="8891587" cy="6667500"/>
        </p:xfrm>
        <a:graphic>
          <a:graphicData uri="http://schemas.openxmlformats.org/presentationml/2006/ole">
            <mc:AlternateContent xmlns:mc="http://schemas.openxmlformats.org/markup-compatibility/2006">
              <mc:Choice xmlns:v="urn:schemas-microsoft-com:vml" Requires="v">
                <p:oleObj spid="_x0000_s22538" name="Presentation" r:id="rId3" imgW="4544433" imgH="3407730" progId="PowerPoint.Show.8">
                  <p:embed/>
                </p:oleObj>
              </mc:Choice>
              <mc:Fallback>
                <p:oleObj name="Presentation" r:id="rId3" imgW="4544433" imgH="3407730"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188913"/>
                        <a:ext cx="8891587"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5">
            <a:extLst>
              <a:ext uri="{FF2B5EF4-FFF2-40B4-BE49-F238E27FC236}">
                <a16:creationId xmlns:a16="http://schemas.microsoft.com/office/drawing/2014/main" id="{D4ADABCD-7CEC-4DBE-B50D-115A9024FF70}"/>
              </a:ext>
            </a:extLst>
          </p:cNvPr>
          <p:cNvSpPr>
            <a:spLocks noGrp="1" noChangeArrowheads="1"/>
          </p:cNvSpPr>
          <p:nvPr>
            <p:ph type="title"/>
          </p:nvPr>
        </p:nvSpPr>
        <p:spPr/>
        <p:txBody>
          <a:bodyPr/>
          <a:lstStyle/>
          <a:p>
            <a:endParaRPr lang="ro-RO" altLang="en-US"/>
          </a:p>
        </p:txBody>
      </p:sp>
      <p:graphicFrame>
        <p:nvGraphicFramePr>
          <p:cNvPr id="249859" name="Object 4">
            <a:extLst>
              <a:ext uri="{FF2B5EF4-FFF2-40B4-BE49-F238E27FC236}">
                <a16:creationId xmlns:a16="http://schemas.microsoft.com/office/drawing/2014/main" id="{466E3022-2B26-41EF-907F-DF00324CD34C}"/>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49866"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5">
            <a:extLst>
              <a:ext uri="{FF2B5EF4-FFF2-40B4-BE49-F238E27FC236}">
                <a16:creationId xmlns:a16="http://schemas.microsoft.com/office/drawing/2014/main" id="{D0AB61A1-3F2F-4BC0-A9F0-54D4EDE5AA11}"/>
              </a:ext>
            </a:extLst>
          </p:cNvPr>
          <p:cNvSpPr>
            <a:spLocks noGrp="1" noChangeArrowheads="1"/>
          </p:cNvSpPr>
          <p:nvPr>
            <p:ph type="title"/>
          </p:nvPr>
        </p:nvSpPr>
        <p:spPr/>
        <p:txBody>
          <a:bodyPr/>
          <a:lstStyle/>
          <a:p>
            <a:endParaRPr lang="ro-RO" altLang="en-US"/>
          </a:p>
        </p:txBody>
      </p:sp>
      <p:graphicFrame>
        <p:nvGraphicFramePr>
          <p:cNvPr id="250883" name="Object 4">
            <a:extLst>
              <a:ext uri="{FF2B5EF4-FFF2-40B4-BE49-F238E27FC236}">
                <a16:creationId xmlns:a16="http://schemas.microsoft.com/office/drawing/2014/main" id="{4AD8B68F-6694-4479-A027-B1C103C22160}"/>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089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4">
            <a:extLst>
              <a:ext uri="{FF2B5EF4-FFF2-40B4-BE49-F238E27FC236}">
                <a16:creationId xmlns:a16="http://schemas.microsoft.com/office/drawing/2014/main" id="{FEC78578-9F0A-44EB-9F61-20401EAE7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Picture 5">
            <a:extLst>
              <a:ext uri="{FF2B5EF4-FFF2-40B4-BE49-F238E27FC236}">
                <a16:creationId xmlns:a16="http://schemas.microsoft.com/office/drawing/2014/main" id="{7C7D4B2B-09D2-4FB8-9856-D1E6E1D4E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Rectangle 7">
            <a:extLst>
              <a:ext uri="{FF2B5EF4-FFF2-40B4-BE49-F238E27FC236}">
                <a16:creationId xmlns:a16="http://schemas.microsoft.com/office/drawing/2014/main" id="{2F6D7CF6-F0C9-403E-918D-6D73A6732FE7}"/>
              </a:ext>
            </a:extLst>
          </p:cNvPr>
          <p:cNvSpPr>
            <a:spLocks noChangeArrowheads="1"/>
          </p:cNvSpPr>
          <p:nvPr/>
        </p:nvSpPr>
        <p:spPr bwMode="auto">
          <a:xfrm>
            <a:off x="6588125" y="638175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1000" b="0">
                <a:latin typeface="Arial Unicode MS" pitchFamily="34" charset="-128"/>
                <a:cs typeface="Arial" panose="020B0604020202020204" pitchFamily="34" charset="0"/>
              </a:rPr>
              <a:t>Source: IEEE Standard 1633-2016</a:t>
            </a:r>
            <a:r>
              <a:rPr lang="en-US" altLang="en-US" sz="600" b="0">
                <a:latin typeface="Calibri" panose="020F0502020204030204" pitchFamily="34" charset="0"/>
                <a:cs typeface="Arial" panose="020B0604020202020204" pitchFamily="34" charset="0"/>
              </a:rPr>
              <a:t> </a:t>
            </a:r>
            <a:endParaRPr lang="en-US" altLang="en-US" sz="1800" b="0">
              <a:latin typeface="Calibri" panose="020F0502020204030204" pitchFamily="34" charset="0"/>
              <a:cs typeface="Arial" panose="020B0604020202020204" pitchFamily="34" charset="0"/>
            </a:endParaRPr>
          </a:p>
        </p:txBody>
      </p:sp>
      <p:sp>
        <p:nvSpPr>
          <p:cNvPr id="251909" name="Rectangle 6">
            <a:extLst>
              <a:ext uri="{FF2B5EF4-FFF2-40B4-BE49-F238E27FC236}">
                <a16:creationId xmlns:a16="http://schemas.microsoft.com/office/drawing/2014/main" id="{457662EE-9ED7-441F-8189-1DE6A95184CD}"/>
              </a:ext>
            </a:extLst>
          </p:cNvPr>
          <p:cNvSpPr>
            <a:spLocks noChangeArrowheads="1"/>
          </p:cNvSpPr>
          <p:nvPr/>
        </p:nvSpPr>
        <p:spPr bwMode="auto">
          <a:xfrm>
            <a:off x="3563938" y="549275"/>
            <a:ext cx="2376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800" i="0">
                <a:cs typeface="Arial" panose="020B0604020202020204" pitchFamily="34" charset="0"/>
              </a:rPr>
              <a:t>VALIDATION</a:t>
            </a:r>
          </a:p>
        </p:txBody>
      </p:sp>
      <p:sp>
        <p:nvSpPr>
          <p:cNvPr id="251910" name="Rectangle 7">
            <a:extLst>
              <a:ext uri="{FF2B5EF4-FFF2-40B4-BE49-F238E27FC236}">
                <a16:creationId xmlns:a16="http://schemas.microsoft.com/office/drawing/2014/main" id="{A59CFD88-6417-4BFE-8C24-DCB2163E4359}"/>
              </a:ext>
            </a:extLst>
          </p:cNvPr>
          <p:cNvSpPr>
            <a:spLocks noChangeArrowheads="1"/>
          </p:cNvSpPr>
          <p:nvPr/>
        </p:nvSpPr>
        <p:spPr bwMode="auto">
          <a:xfrm>
            <a:off x="827088" y="1484313"/>
            <a:ext cx="7993062"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just" eaLnBrk="1" hangingPunct="1">
              <a:spcBef>
                <a:spcPct val="0"/>
              </a:spcBef>
              <a:buFontTx/>
              <a:buNone/>
            </a:pPr>
            <a:r>
              <a:rPr lang="en-US" altLang="en-US" sz="2400" b="0" i="0">
                <a:cs typeface="Arial" panose="020B0604020202020204" pitchFamily="34" charset="0"/>
              </a:rPr>
              <a:t>For validation, the remaining third of the release interval, we measured each model’s prediction capability using prediction relative error (PRE):</a:t>
            </a:r>
          </a:p>
          <a:p>
            <a:pPr algn="just" eaLnBrk="1" hangingPunct="1">
              <a:spcBef>
                <a:spcPct val="0"/>
              </a:spcBef>
              <a:buFontTx/>
              <a:buNone/>
            </a:pPr>
            <a:br>
              <a:rPr lang="en-US" altLang="en-US" sz="2400" b="0" i="0">
                <a:cs typeface="Arial" panose="020B0604020202020204" pitchFamily="34" charset="0"/>
              </a:rPr>
            </a:br>
            <a:br>
              <a:rPr lang="en-US" altLang="en-US" sz="2400" b="0" i="0">
                <a:cs typeface="Arial" panose="020B0604020202020204" pitchFamily="34" charset="0"/>
              </a:rPr>
            </a:br>
            <a:r>
              <a:rPr lang="en-US" altLang="en-US" sz="2400" i="0">
                <a:cs typeface="Arial" panose="020B0604020202020204" pitchFamily="34" charset="0"/>
              </a:rPr>
              <a:t>PRE = Predicted - Actual number of defects</a:t>
            </a:r>
          </a:p>
          <a:p>
            <a:pPr algn="just" eaLnBrk="1" hangingPunct="1">
              <a:spcBef>
                <a:spcPct val="0"/>
              </a:spcBef>
              <a:buFontTx/>
              <a:buNone/>
            </a:pPr>
            <a:r>
              <a:rPr lang="en-US" altLang="en-US" sz="2400" i="0">
                <a:cs typeface="Arial" panose="020B0604020202020204" pitchFamily="34" charset="0"/>
              </a:rPr>
              <a:t>           _______________________________</a:t>
            </a:r>
          </a:p>
          <a:p>
            <a:pPr algn="just" eaLnBrk="1" hangingPunct="1">
              <a:spcBef>
                <a:spcPct val="0"/>
              </a:spcBef>
              <a:buFontTx/>
              <a:buNone/>
            </a:pPr>
            <a:r>
              <a:rPr lang="en-US" altLang="en-US" sz="2400" i="0">
                <a:cs typeface="Arial" panose="020B0604020202020204" pitchFamily="34" charset="0"/>
              </a:rPr>
              <a:t>                                    Predicted</a:t>
            </a:r>
            <a:r>
              <a:rPr lang="en-US" altLang="en-US" sz="2400" b="0" i="0">
                <a:cs typeface="Arial" panose="020B0604020202020204" pitchFamily="34" charset="0"/>
              </a:rPr>
              <a:t>,</a:t>
            </a:r>
          </a:p>
          <a:p>
            <a:pPr algn="just" eaLnBrk="1" hangingPunct="1">
              <a:spcBef>
                <a:spcPct val="0"/>
              </a:spcBef>
              <a:buFontTx/>
              <a:buNone/>
            </a:pPr>
            <a:br>
              <a:rPr lang="en-US" altLang="en-US" sz="2400" b="0" i="0">
                <a:cs typeface="Arial" panose="020B0604020202020204" pitchFamily="34" charset="0"/>
              </a:rPr>
            </a:br>
            <a:r>
              <a:rPr lang="en-US" altLang="en-US" sz="2400" b="0" i="0">
                <a:cs typeface="Arial" panose="020B0604020202020204" pitchFamily="34" charset="0"/>
              </a:rPr>
              <a:t>where </a:t>
            </a:r>
            <a:r>
              <a:rPr lang="en-US" altLang="en-US" sz="2400" i="0">
                <a:cs typeface="Arial" panose="020B0604020202020204" pitchFamily="34" charset="0"/>
              </a:rPr>
              <a:t>Predicted </a:t>
            </a:r>
            <a:r>
              <a:rPr lang="en-US" altLang="en-US" sz="2400" b="0" i="0">
                <a:cs typeface="Arial" panose="020B0604020202020204" pitchFamily="34" charset="0"/>
              </a:rPr>
              <a:t>is the total number of defects a model predicted at two-thirds of the time interval, </a:t>
            </a:r>
          </a:p>
          <a:p>
            <a:pPr algn="just" eaLnBrk="1" hangingPunct="1">
              <a:spcBef>
                <a:spcPct val="0"/>
              </a:spcBef>
              <a:buFontTx/>
              <a:buNone/>
            </a:pPr>
            <a:r>
              <a:rPr lang="en-US" altLang="en-US" sz="2400" b="0" i="0">
                <a:cs typeface="Arial" panose="020B0604020202020204" pitchFamily="34" charset="0"/>
              </a:rPr>
              <a:t>and </a:t>
            </a:r>
            <a:r>
              <a:rPr lang="en-US" altLang="en-US" sz="2400" i="0">
                <a:cs typeface="Arial" panose="020B0604020202020204" pitchFamily="34" charset="0"/>
              </a:rPr>
              <a:t>Actual</a:t>
            </a:r>
            <a:r>
              <a:rPr lang="en-US" altLang="en-US" sz="2400" b="0" i="0">
                <a:cs typeface="Arial" panose="020B0604020202020204" pitchFamily="34" charset="0"/>
              </a:rPr>
              <a:t> is the number of defects at the end of the time interval.</a:t>
            </a:r>
          </a:p>
          <a:p>
            <a:pPr algn="just" eaLnBrk="1" hangingPunct="1">
              <a:spcBef>
                <a:spcPct val="0"/>
              </a:spcBef>
              <a:buFontTx/>
              <a:buNone/>
            </a:pPr>
            <a:br>
              <a:rPr lang="en-US" altLang="en-US" sz="1800" b="0" i="0">
                <a:cs typeface="Arial" panose="020B0604020202020204" pitchFamily="34" charset="0"/>
              </a:rPr>
            </a:br>
            <a:endParaRPr lang="en-US" altLang="en-US" sz="1800" b="0" i="0">
              <a:cs typeface="Arial" panose="020B0604020202020204" pitchFamily="34" charset="0"/>
            </a:endParaRPr>
          </a:p>
        </p:txBody>
      </p:sp>
    </p:spTree>
  </p:cSld>
  <p:clrMapOvr>
    <a:masterClrMapping/>
  </p:clrMapOvr>
  <p:transition>
    <p:fade thruBlk="1"/>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5">
            <a:extLst>
              <a:ext uri="{FF2B5EF4-FFF2-40B4-BE49-F238E27FC236}">
                <a16:creationId xmlns:a16="http://schemas.microsoft.com/office/drawing/2014/main" id="{80ACE3FA-1084-4203-A23E-96D5B0FA6E16}"/>
              </a:ext>
            </a:extLst>
          </p:cNvPr>
          <p:cNvSpPr>
            <a:spLocks noGrp="1" noChangeArrowheads="1"/>
          </p:cNvSpPr>
          <p:nvPr>
            <p:ph type="title"/>
          </p:nvPr>
        </p:nvSpPr>
        <p:spPr/>
        <p:txBody>
          <a:bodyPr/>
          <a:lstStyle/>
          <a:p>
            <a:endParaRPr lang="ro-RO" altLang="en-US"/>
          </a:p>
        </p:txBody>
      </p:sp>
      <p:graphicFrame>
        <p:nvGraphicFramePr>
          <p:cNvPr id="252931" name="Object 4">
            <a:extLst>
              <a:ext uri="{FF2B5EF4-FFF2-40B4-BE49-F238E27FC236}">
                <a16:creationId xmlns:a16="http://schemas.microsoft.com/office/drawing/2014/main" id="{1B779BB0-B74D-43AB-8ADD-2E5F1E0B5CB6}"/>
              </a:ext>
            </a:extLst>
          </p:cNvPr>
          <p:cNvGraphicFramePr>
            <a:graphicFrameLocks noGrp="1" noChangeAspect="1"/>
          </p:cNvGraphicFramePr>
          <p:nvPr>
            <p:ph idx="1"/>
          </p:nvPr>
        </p:nvGraphicFramePr>
        <p:xfrm>
          <a:off x="0" y="188913"/>
          <a:ext cx="9144000" cy="6669087"/>
        </p:xfrm>
        <a:graphic>
          <a:graphicData uri="http://schemas.openxmlformats.org/presentationml/2006/ole">
            <mc:AlternateContent xmlns:mc="http://schemas.openxmlformats.org/markup-compatibility/2006">
              <mc:Choice xmlns:v="urn:schemas-microsoft-com:vml" Requires="v">
                <p:oleObj spid="_x0000_s252938"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144000"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5">
            <a:extLst>
              <a:ext uri="{FF2B5EF4-FFF2-40B4-BE49-F238E27FC236}">
                <a16:creationId xmlns:a16="http://schemas.microsoft.com/office/drawing/2014/main" id="{1AA8E8AA-2209-4623-B403-B47A0B30EBC9}"/>
              </a:ext>
            </a:extLst>
          </p:cNvPr>
          <p:cNvSpPr>
            <a:spLocks noGrp="1" noChangeArrowheads="1"/>
          </p:cNvSpPr>
          <p:nvPr>
            <p:ph type="title"/>
          </p:nvPr>
        </p:nvSpPr>
        <p:spPr/>
        <p:txBody>
          <a:bodyPr/>
          <a:lstStyle/>
          <a:p>
            <a:endParaRPr lang="ro-RO" altLang="en-US"/>
          </a:p>
        </p:txBody>
      </p:sp>
      <p:graphicFrame>
        <p:nvGraphicFramePr>
          <p:cNvPr id="253955" name="Object 4">
            <a:extLst>
              <a:ext uri="{FF2B5EF4-FFF2-40B4-BE49-F238E27FC236}">
                <a16:creationId xmlns:a16="http://schemas.microsoft.com/office/drawing/2014/main" id="{26C8B758-1136-41B5-876F-D75264AB8E93}"/>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3962"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descr="tabelul 3b.png">
            <a:extLst>
              <a:ext uri="{FF2B5EF4-FFF2-40B4-BE49-F238E27FC236}">
                <a16:creationId xmlns:a16="http://schemas.microsoft.com/office/drawing/2014/main" id="{30C92234-169B-4501-A6E2-2041B27556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287463"/>
            <a:ext cx="853122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4">
            <a:extLst>
              <a:ext uri="{FF2B5EF4-FFF2-40B4-BE49-F238E27FC236}">
                <a16:creationId xmlns:a16="http://schemas.microsoft.com/office/drawing/2014/main" id="{78DC592D-EB24-4D75-985B-D59945D5C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0" name="Rectangle 3">
            <a:extLst>
              <a:ext uri="{FF2B5EF4-FFF2-40B4-BE49-F238E27FC236}">
                <a16:creationId xmlns:a16="http://schemas.microsoft.com/office/drawing/2014/main" id="{BD2235D5-C323-4EBD-87DE-CB6884020186}"/>
              </a:ext>
            </a:extLst>
          </p:cNvPr>
          <p:cNvSpPr>
            <a:spLocks noChangeArrowheads="1"/>
          </p:cNvSpPr>
          <p:nvPr/>
        </p:nvSpPr>
        <p:spPr bwMode="auto">
          <a:xfrm>
            <a:off x="4500563" y="6234113"/>
            <a:ext cx="457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900" b="0">
                <a:cs typeface="Arial" panose="020B0604020202020204" pitchFamily="34" charset="0"/>
              </a:rPr>
              <a:t>Source: Selecting the Best Reliability Model to Predict Residual Defects in Open Source Software, </a:t>
            </a:r>
            <a:r>
              <a:rPr lang="en-US" altLang="en-US" sz="900" i="0">
                <a:cs typeface="Arial" panose="020B0604020202020204" pitchFamily="34" charset="0"/>
              </a:rPr>
              <a:t>Najeeb Ullah and Maurizio Morisio, Polytechnic University of Turin , Antonio Vetrò, Technical University of Munich</a:t>
            </a:r>
            <a:endParaRPr lang="en-US" altLang="en-US" sz="900" b="0">
              <a:cs typeface="Arial" panose="020B0604020202020204" pitchFamily="34" charset="0"/>
            </a:endParaRPr>
          </a:p>
        </p:txBody>
      </p:sp>
    </p:spTree>
  </p:cSld>
  <p:clrMapOvr>
    <a:masterClrMapping/>
  </p:clrMapOvr>
  <p:transition>
    <p:fade thruBlk="1"/>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a:extLst>
              <a:ext uri="{FF2B5EF4-FFF2-40B4-BE49-F238E27FC236}">
                <a16:creationId xmlns:a16="http://schemas.microsoft.com/office/drawing/2014/main" id="{6AC0134A-7DF6-44B4-8336-B7EC27F641A0}"/>
              </a:ext>
            </a:extLst>
          </p:cNvPr>
          <p:cNvSpPr>
            <a:spLocks noGrp="1" noChangeArrowheads="1"/>
          </p:cNvSpPr>
          <p:nvPr>
            <p:ph type="title"/>
          </p:nvPr>
        </p:nvSpPr>
        <p:spPr/>
        <p:txBody>
          <a:bodyPr/>
          <a:lstStyle/>
          <a:p>
            <a:endParaRPr lang="ro-RO" altLang="en-US"/>
          </a:p>
        </p:txBody>
      </p:sp>
      <p:sp>
        <p:nvSpPr>
          <p:cNvPr id="256003" name="Content Placeholder 2">
            <a:extLst>
              <a:ext uri="{FF2B5EF4-FFF2-40B4-BE49-F238E27FC236}">
                <a16:creationId xmlns:a16="http://schemas.microsoft.com/office/drawing/2014/main" id="{C81C2C00-0064-4819-989D-AC412B2F317D}"/>
              </a:ext>
            </a:extLst>
          </p:cNvPr>
          <p:cNvSpPr>
            <a:spLocks noGrp="1" noChangeArrowheads="1"/>
          </p:cNvSpPr>
          <p:nvPr>
            <p:ph idx="1"/>
          </p:nvPr>
        </p:nvSpPr>
        <p:spPr/>
        <p:txBody>
          <a:bodyPr/>
          <a:lstStyle/>
          <a:p>
            <a:endParaRPr lang="ro-RO" altLang="en-US"/>
          </a:p>
        </p:txBody>
      </p:sp>
      <p:graphicFrame>
        <p:nvGraphicFramePr>
          <p:cNvPr id="256004" name="Object 3">
            <a:hlinkClick r:id="" action="ppaction://ole?verb=0"/>
            <a:extLst>
              <a:ext uri="{FF2B5EF4-FFF2-40B4-BE49-F238E27FC236}">
                <a16:creationId xmlns:a16="http://schemas.microsoft.com/office/drawing/2014/main" id="{0098BEF5-2B2F-4644-9F56-3AA2D54262D5}"/>
              </a:ext>
            </a:extLst>
          </p:cNvPr>
          <p:cNvGraphicFramePr>
            <a:graphicFrameLocks noChangeAspect="1"/>
          </p:cNvGraphicFramePr>
          <p:nvPr/>
        </p:nvGraphicFramePr>
        <p:xfrm>
          <a:off x="-14288" y="0"/>
          <a:ext cx="9158288" cy="6867525"/>
        </p:xfrm>
        <a:graphic>
          <a:graphicData uri="http://schemas.openxmlformats.org/presentationml/2006/ole">
            <mc:AlternateContent xmlns:mc="http://schemas.openxmlformats.org/markup-compatibility/2006">
              <mc:Choice xmlns:v="urn:schemas-microsoft-com:vml" Requires="v">
                <p:oleObj spid="_x0000_s256011" name="Presentation" r:id="rId3" imgW="4570654" imgH="3427562" progId="PowerPoint.Show.12">
                  <p:embed/>
                </p:oleObj>
              </mc:Choice>
              <mc:Fallback>
                <p:oleObj name="Presentation" r:id="rId3" imgW="4570654" imgH="3427562" progId="PowerPoint.Show.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0"/>
                        <a:ext cx="91582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73B2A5D0-1C2B-44E5-8356-61CD63270AE5}"/>
              </a:ext>
            </a:extLst>
          </p:cNvPr>
          <p:cNvSpPr>
            <a:spLocks noChangeArrowheads="1"/>
          </p:cNvSpPr>
          <p:nvPr/>
        </p:nvSpPr>
        <p:spPr bwMode="auto">
          <a:xfrm>
            <a:off x="1042988" y="6092825"/>
            <a:ext cx="7632700" cy="431800"/>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http://openaccess.city.ac.uk/1251/1/CACMnov93.pdf</a:t>
            </a:r>
          </a:p>
        </p:txBody>
      </p:sp>
      <p:pic>
        <p:nvPicPr>
          <p:cNvPr id="257027" name="Picture 4">
            <a:extLst>
              <a:ext uri="{FF2B5EF4-FFF2-40B4-BE49-F238E27FC236}">
                <a16:creationId xmlns:a16="http://schemas.microsoft.com/office/drawing/2014/main" id="{3A25E176-AAF5-40D8-A651-D919C79F1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Text Box 6">
            <a:extLst>
              <a:ext uri="{FF2B5EF4-FFF2-40B4-BE49-F238E27FC236}">
                <a16:creationId xmlns:a16="http://schemas.microsoft.com/office/drawing/2014/main" id="{1993476C-CCAD-4B9D-B34B-63142E440B25}"/>
              </a:ext>
            </a:extLst>
          </p:cNvPr>
          <p:cNvSpPr txBox="1">
            <a:spLocks noChangeArrowheads="1"/>
          </p:cNvSpPr>
          <p:nvPr/>
        </p:nvSpPr>
        <p:spPr bwMode="auto">
          <a:xfrm>
            <a:off x="611188" y="368300"/>
            <a:ext cx="8532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i="0">
                <a:latin typeface="Times New Roman" panose="02020603050405020304" pitchFamily="18" charset="0"/>
              </a:rPr>
              <a:t>How much confidence should we place in a system that has not failed at all?</a:t>
            </a:r>
            <a:endParaRPr lang="en-US" altLang="en-US" i="0">
              <a:latin typeface="Times New Roman" panose="02020603050405020304" pitchFamily="18" charset="0"/>
            </a:endParaRPr>
          </a:p>
        </p:txBody>
      </p:sp>
      <p:sp>
        <p:nvSpPr>
          <p:cNvPr id="257029" name="Rectangle 7">
            <a:extLst>
              <a:ext uri="{FF2B5EF4-FFF2-40B4-BE49-F238E27FC236}">
                <a16:creationId xmlns:a16="http://schemas.microsoft.com/office/drawing/2014/main" id="{759C2787-0F8B-408A-9E05-90B471663C99}"/>
              </a:ext>
            </a:extLst>
          </p:cNvPr>
          <p:cNvSpPr>
            <a:spLocks noChangeArrowheads="1"/>
          </p:cNvSpPr>
          <p:nvPr/>
        </p:nvSpPr>
        <p:spPr bwMode="auto">
          <a:xfrm>
            <a:off x="8315325" y="1160463"/>
            <a:ext cx="828675" cy="287337"/>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(1)</a:t>
            </a:r>
            <a:endParaRPr lang="en-US" altLang="en-US" sz="1800" i="0"/>
          </a:p>
        </p:txBody>
      </p:sp>
      <p:pic>
        <p:nvPicPr>
          <p:cNvPr id="257030" name="Picture 5">
            <a:extLst>
              <a:ext uri="{FF2B5EF4-FFF2-40B4-BE49-F238E27FC236}">
                <a16:creationId xmlns:a16="http://schemas.microsoft.com/office/drawing/2014/main" id="{A2A82AE7-DEF6-4CA7-82D1-9D08CCEFA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6287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1" name="Text Box 9">
            <a:extLst>
              <a:ext uri="{FF2B5EF4-FFF2-40B4-BE49-F238E27FC236}">
                <a16:creationId xmlns:a16="http://schemas.microsoft.com/office/drawing/2014/main" id="{F83F8FF5-1752-4859-AC23-D8BE46BBFE51}"/>
              </a:ext>
            </a:extLst>
          </p:cNvPr>
          <p:cNvSpPr txBox="1">
            <a:spLocks noChangeArrowheads="1"/>
          </p:cNvSpPr>
          <p:nvPr/>
        </p:nvSpPr>
        <p:spPr bwMode="auto">
          <a:xfrm>
            <a:off x="935038" y="1881188"/>
            <a:ext cx="774065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pPr>
            <a:r>
              <a:rPr lang="en-US" altLang="en-US" b="0" i="0">
                <a:latin typeface="Times New Roman" panose="02020603050405020304" pitchFamily="18" charset="0"/>
              </a:rPr>
              <a:t>Let the random variable T represents the time to next failure, and let us assume that this program has been on test for a period t</a:t>
            </a:r>
            <a:r>
              <a:rPr lang="en-US" altLang="en-US" b="0" i="0" baseline="-25000">
                <a:latin typeface="Times New Roman" panose="02020603050405020304" pitchFamily="18" charset="0"/>
              </a:rPr>
              <a:t>0</a:t>
            </a:r>
            <a:r>
              <a:rPr lang="en-US" altLang="en-US" b="0" i="0">
                <a:latin typeface="Times New Roman" panose="02020603050405020304" pitchFamily="18" charset="0"/>
              </a:rPr>
              <a:t>, during no failures have occurred.</a:t>
            </a:r>
          </a:p>
          <a:p>
            <a:pPr>
              <a:spcBef>
                <a:spcPct val="0"/>
              </a:spcBef>
            </a:pPr>
            <a:r>
              <a:rPr lang="en-US" altLang="en-US" b="0" i="0">
                <a:latin typeface="Times New Roman" panose="02020603050405020304" pitchFamily="18" charset="0"/>
              </a:rPr>
              <a:t>T is exponential with rate </a:t>
            </a:r>
            <a:r>
              <a:rPr lang="en-US" altLang="en-US" b="0" i="0">
                <a:latin typeface="Times New Roman" panose="02020603050405020304" pitchFamily="18" charset="0"/>
                <a:sym typeface="Symbol" panose="05050102010706020507" pitchFamily="18" charset="2"/>
              </a:rPr>
              <a:t></a:t>
            </a:r>
            <a:endParaRPr lang="en-US" altLang="en-US" b="0" i="0">
              <a:latin typeface="Times New Roman" panose="02020603050405020304" pitchFamily="18" charset="0"/>
            </a:endParaRPr>
          </a:p>
          <a:p>
            <a:pPr>
              <a:spcBef>
                <a:spcPct val="0"/>
              </a:spcBef>
            </a:pPr>
            <a:r>
              <a:rPr lang="en-US" altLang="en-US" b="0" i="0">
                <a:latin typeface="Times New Roman" panose="02020603050405020304" pitchFamily="18" charset="0"/>
              </a:rPr>
              <a:t>And mean  </a:t>
            </a:r>
            <a:r>
              <a:rPr lang="en-US" altLang="en-US" b="0" i="0">
                <a:latin typeface="Times New Roman" panose="02020603050405020304" pitchFamily="18" charset="0"/>
                <a:sym typeface="Symbol" panose="05050102010706020507" pitchFamily="18" charset="2"/>
              </a:rPr>
              <a:t></a:t>
            </a:r>
            <a:r>
              <a:rPr lang="en-US" altLang="en-US" b="0" i="0">
                <a:latin typeface="Times New Roman" panose="02020603050405020304" pitchFamily="18" charset="0"/>
              </a:rPr>
              <a:t> = </a:t>
            </a:r>
            <a:r>
              <a:rPr lang="en-US" altLang="en-US" b="0" i="0">
                <a:latin typeface="Times New Roman" panose="02020603050405020304" pitchFamily="18" charset="0"/>
                <a:sym typeface="Symbol" panose="05050102010706020507" pitchFamily="18" charset="2"/>
              </a:rPr>
              <a:t></a:t>
            </a:r>
            <a:r>
              <a:rPr lang="en-US" altLang="en-US" b="0" i="0" baseline="30000">
                <a:latin typeface="Times New Roman" panose="02020603050405020304" pitchFamily="18" charset="0"/>
              </a:rPr>
              <a:t>-1</a:t>
            </a:r>
          </a:p>
          <a:p>
            <a:pPr>
              <a:spcBef>
                <a:spcPct val="0"/>
              </a:spcBef>
            </a:pPr>
            <a:r>
              <a:rPr lang="en-US" altLang="en-US" b="0" i="0">
                <a:latin typeface="Times New Roman" panose="02020603050405020304" pitchFamily="18" charset="0"/>
              </a:rPr>
              <a:t>Assume, in general, x failures of the program during the period of testing t</a:t>
            </a:r>
            <a:r>
              <a:rPr lang="en-US" altLang="en-US" b="0" i="0" baseline="-25000">
                <a:latin typeface="Times New Roman" panose="02020603050405020304" pitchFamily="18" charset="0"/>
              </a:rPr>
              <a:t>0</a:t>
            </a:r>
            <a:r>
              <a:rPr lang="en-US" altLang="en-US" b="0" i="0">
                <a:latin typeface="Times New Roman" panose="02020603050405020304" pitchFamily="18" charset="0"/>
              </a:rPr>
              <a:t>.</a:t>
            </a:r>
            <a:r>
              <a:rPr lang="en-US" altLang="en-US" b="0" i="0"/>
              <a:t> </a:t>
            </a:r>
          </a:p>
        </p:txBody>
      </p:sp>
    </p:spTree>
  </p:cSld>
  <p:clrMapOvr>
    <a:masterClrMapping/>
  </p:clrMapOvr>
  <p:transition>
    <p:fade thruBlk="1"/>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a:extLst>
              <a:ext uri="{FF2B5EF4-FFF2-40B4-BE49-F238E27FC236}">
                <a16:creationId xmlns:a16="http://schemas.microsoft.com/office/drawing/2014/main" id="{900A4DCA-61BB-4260-B25B-5B036FB00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4">
            <a:extLst>
              <a:ext uri="{FF2B5EF4-FFF2-40B4-BE49-F238E27FC236}">
                <a16:creationId xmlns:a16="http://schemas.microsoft.com/office/drawing/2014/main" id="{2CF2081C-9842-4D90-8B2C-9A5524EFC8E6}"/>
              </a:ext>
            </a:extLst>
          </p:cNvPr>
          <p:cNvSpPr txBox="1">
            <a:spLocks noChangeArrowheads="1"/>
          </p:cNvSpPr>
          <p:nvPr/>
        </p:nvSpPr>
        <p:spPr bwMode="auto">
          <a:xfrm>
            <a:off x="611188" y="368300"/>
            <a:ext cx="8532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i="0">
                <a:latin typeface="Times New Roman" panose="02020603050405020304" pitchFamily="18" charset="0"/>
              </a:rPr>
              <a:t>How much confidence should we place in a system that has not failed at all?</a:t>
            </a:r>
            <a:endParaRPr lang="en-US" altLang="en-US" i="0">
              <a:latin typeface="Times New Roman" panose="02020603050405020304" pitchFamily="18" charset="0"/>
            </a:endParaRPr>
          </a:p>
        </p:txBody>
      </p:sp>
      <p:sp>
        <p:nvSpPr>
          <p:cNvPr id="258052" name="Rectangle 5">
            <a:extLst>
              <a:ext uri="{FF2B5EF4-FFF2-40B4-BE49-F238E27FC236}">
                <a16:creationId xmlns:a16="http://schemas.microsoft.com/office/drawing/2014/main" id="{35A14ED0-0983-45A7-82EC-3A84A7B4E3BB}"/>
              </a:ext>
            </a:extLst>
          </p:cNvPr>
          <p:cNvSpPr>
            <a:spLocks noChangeArrowheads="1"/>
          </p:cNvSpPr>
          <p:nvPr/>
        </p:nvSpPr>
        <p:spPr bwMode="auto">
          <a:xfrm>
            <a:off x="8315325" y="1160463"/>
            <a:ext cx="828675" cy="287337"/>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(2)</a:t>
            </a:r>
            <a:endParaRPr lang="en-US" altLang="en-US" sz="1800" i="0"/>
          </a:p>
        </p:txBody>
      </p:sp>
      <p:pic>
        <p:nvPicPr>
          <p:cNvPr id="258053" name="Picture 5">
            <a:extLst>
              <a:ext uri="{FF2B5EF4-FFF2-40B4-BE49-F238E27FC236}">
                <a16:creationId xmlns:a16="http://schemas.microsoft.com/office/drawing/2014/main" id="{2C4551D7-E9B9-41B8-9B17-94C44AA86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6287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Text Box 7">
            <a:extLst>
              <a:ext uri="{FF2B5EF4-FFF2-40B4-BE49-F238E27FC236}">
                <a16:creationId xmlns:a16="http://schemas.microsoft.com/office/drawing/2014/main" id="{02B21AAC-678F-4D14-94C2-256C64D31D1B}"/>
              </a:ext>
            </a:extLst>
          </p:cNvPr>
          <p:cNvSpPr txBox="1">
            <a:spLocks noChangeArrowheads="1"/>
          </p:cNvSpPr>
          <p:nvPr/>
        </p:nvSpPr>
        <p:spPr bwMode="auto">
          <a:xfrm>
            <a:off x="900113" y="1892300"/>
            <a:ext cx="774065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pPr>
            <a:r>
              <a:rPr lang="en-US" altLang="en-US" b="0" i="0">
                <a:latin typeface="Times New Roman" panose="02020603050405020304" pitchFamily="18" charset="0"/>
              </a:rPr>
              <a:t>Bayes theorem states</a:t>
            </a:r>
            <a:r>
              <a:rPr lang="en-US" altLang="en-US" b="0" i="0"/>
              <a:t> </a:t>
            </a:r>
          </a:p>
          <a:p>
            <a:pPr algn="ctr">
              <a:spcBef>
                <a:spcPct val="0"/>
              </a:spcBef>
              <a:buFontTx/>
              <a:buNone/>
            </a:pPr>
            <a:r>
              <a:rPr lang="en-US" altLang="en-US" b="0" i="0"/>
              <a:t>p(</a:t>
            </a:r>
            <a:r>
              <a:rPr lang="en-US" altLang="en-US" b="0" i="0">
                <a:sym typeface="Symbol" panose="05050102010706020507" pitchFamily="18" charset="2"/>
              </a:rPr>
              <a:t></a:t>
            </a:r>
            <a:r>
              <a:rPr lang="en-US" altLang="en-US" b="0" i="0"/>
              <a:t> | </a:t>
            </a:r>
            <a:r>
              <a:rPr lang="en-US" altLang="en-US" b="0" i="0">
                <a:latin typeface="Times New Roman" panose="02020603050405020304" pitchFamily="18" charset="0"/>
              </a:rPr>
              <a:t>data</a:t>
            </a:r>
            <a:r>
              <a:rPr lang="en-US" altLang="en-US" b="0" i="0"/>
              <a:t>) </a:t>
            </a:r>
            <a:r>
              <a:rPr lang="en-US" altLang="en-US" b="0" i="0">
                <a:sym typeface="Symbol" panose="05050102010706020507" pitchFamily="18" charset="2"/>
              </a:rPr>
              <a:t></a:t>
            </a:r>
            <a:r>
              <a:rPr lang="en-US" altLang="en-US" b="0" i="0"/>
              <a:t> p(</a:t>
            </a:r>
            <a:r>
              <a:rPr lang="en-US" altLang="en-US" b="0" i="0">
                <a:sym typeface="Symbol" panose="05050102010706020507" pitchFamily="18" charset="2"/>
              </a:rPr>
              <a:t></a:t>
            </a:r>
            <a:r>
              <a:rPr lang="en-US" altLang="en-US" b="0" i="0"/>
              <a:t>) p(</a:t>
            </a:r>
            <a:r>
              <a:rPr lang="en-US" altLang="en-US" b="0" i="0">
                <a:latin typeface="Times New Roman" panose="02020603050405020304" pitchFamily="18" charset="0"/>
              </a:rPr>
              <a:t>data</a:t>
            </a:r>
            <a:r>
              <a:rPr lang="en-US" altLang="en-US" b="0" i="0"/>
              <a:t> | </a:t>
            </a:r>
            <a:r>
              <a:rPr lang="en-US" altLang="en-US" b="0" i="0">
                <a:sym typeface="Symbol" panose="05050102010706020507" pitchFamily="18" charset="2"/>
              </a:rPr>
              <a:t></a:t>
            </a:r>
            <a:r>
              <a:rPr lang="en-US" altLang="en-US" b="0" i="0"/>
              <a:t>),</a:t>
            </a:r>
          </a:p>
          <a:p>
            <a:pPr>
              <a:spcBef>
                <a:spcPct val="0"/>
              </a:spcBef>
              <a:buFontTx/>
              <a:buNone/>
            </a:pPr>
            <a:r>
              <a:rPr lang="en-US" altLang="en-US" b="0" i="0">
                <a:latin typeface="Times New Roman" panose="02020603050405020304" pitchFamily="18" charset="0"/>
              </a:rPr>
              <a:t>where the distribution</a:t>
            </a:r>
            <a:r>
              <a:rPr lang="en-US" altLang="en-US" b="0" i="0"/>
              <a:t> p(</a:t>
            </a:r>
            <a:r>
              <a:rPr lang="en-US" altLang="en-US" b="0" i="0">
                <a:sym typeface="Symbol" panose="05050102010706020507" pitchFamily="18" charset="2"/>
              </a:rPr>
              <a:t></a:t>
            </a:r>
            <a:r>
              <a:rPr lang="en-US" altLang="en-US" b="0" i="0"/>
              <a:t>) </a:t>
            </a:r>
            <a:r>
              <a:rPr lang="en-US" altLang="en-US" b="0" i="0">
                <a:latin typeface="Times New Roman" panose="02020603050405020304" pitchFamily="18" charset="0"/>
              </a:rPr>
              <a:t>represents the prior belief on occurrence of the failures</a:t>
            </a:r>
            <a:r>
              <a:rPr lang="en-US" altLang="en-US" b="0" i="0"/>
              <a:t>, </a:t>
            </a:r>
            <a:r>
              <a:rPr lang="en-US" altLang="en-US" b="0" i="0">
                <a:sym typeface="Symbol" panose="05050102010706020507" pitchFamily="18" charset="2"/>
              </a:rPr>
              <a:t></a:t>
            </a:r>
            <a:r>
              <a:rPr lang="en-US" altLang="en-US" b="0" i="0"/>
              <a:t>, </a:t>
            </a:r>
            <a:r>
              <a:rPr lang="en-US" altLang="en-US" b="0" i="0">
                <a:latin typeface="Times New Roman" panose="02020603050405020304" pitchFamily="18" charset="0"/>
              </a:rPr>
              <a:t>and</a:t>
            </a:r>
            <a:r>
              <a:rPr lang="en-US" altLang="en-US" b="0" i="0"/>
              <a:t> p(</a:t>
            </a:r>
            <a:r>
              <a:rPr lang="en-US" altLang="en-US" b="0" i="0">
                <a:sym typeface="Symbol" panose="05050102010706020507" pitchFamily="18" charset="2"/>
              </a:rPr>
              <a:t></a:t>
            </a:r>
            <a:r>
              <a:rPr lang="en-US" altLang="en-US" b="0" i="0"/>
              <a:t>| </a:t>
            </a:r>
            <a:r>
              <a:rPr lang="en-US" altLang="en-US" b="0" i="0">
                <a:latin typeface="Times New Roman" panose="02020603050405020304" pitchFamily="18" charset="0"/>
              </a:rPr>
              <a:t>data</a:t>
            </a:r>
            <a:r>
              <a:rPr lang="en-US" altLang="en-US" b="0" i="0"/>
              <a:t>) </a:t>
            </a:r>
            <a:r>
              <a:rPr lang="en-US" altLang="en-US" b="0" i="0">
                <a:latin typeface="Times New Roman" panose="02020603050405020304" pitchFamily="18" charset="0"/>
              </a:rPr>
              <a:t>represent the posterior belief after seeing the data.</a:t>
            </a:r>
          </a:p>
          <a:p>
            <a:pPr>
              <a:spcBef>
                <a:spcPct val="0"/>
              </a:spcBef>
              <a:buFontTx/>
              <a:buNone/>
            </a:pPr>
            <a:endParaRPr lang="en-US" altLang="en-US" b="0" i="0">
              <a:latin typeface="Times New Roman" panose="02020603050405020304" pitchFamily="18" charset="0"/>
            </a:endParaRPr>
          </a:p>
          <a:p>
            <a:pPr>
              <a:spcBef>
                <a:spcPct val="0"/>
              </a:spcBef>
            </a:pPr>
            <a:r>
              <a:rPr lang="en-US" altLang="en-US" b="0" i="0">
                <a:latin typeface="Times New Roman" panose="02020603050405020304" pitchFamily="18" charset="0"/>
              </a:rPr>
              <a:t>Assuming the sequence of failures as a Poisson process, then p(data | </a:t>
            </a:r>
            <a:r>
              <a:rPr lang="en-US" altLang="en-US" b="0" i="0">
                <a:latin typeface="Symbol" panose="05050102010706020507" pitchFamily="18" charset="2"/>
              </a:rPr>
              <a:t></a:t>
            </a:r>
            <a:r>
              <a:rPr lang="en-US" altLang="en-US" b="0" i="0">
                <a:latin typeface="Times New Roman" panose="02020603050405020304" pitchFamily="18" charset="0"/>
              </a:rPr>
              <a:t>) is proportional to </a:t>
            </a:r>
            <a:r>
              <a:rPr lang="en-US" altLang="en-US" b="0" i="0">
                <a:latin typeface="Symbol" panose="05050102010706020507" pitchFamily="18" charset="2"/>
              </a:rPr>
              <a:t></a:t>
            </a:r>
            <a:r>
              <a:rPr lang="en-US" altLang="en-US" b="0" i="0" baseline="30000">
                <a:latin typeface="Times New Roman" panose="02020603050405020304" pitchFamily="18" charset="0"/>
              </a:rPr>
              <a:t>x</a:t>
            </a:r>
            <a:r>
              <a:rPr lang="en-US" altLang="en-US" b="0" i="0">
                <a:latin typeface="Times New Roman" panose="02020603050405020304" pitchFamily="18" charset="0"/>
              </a:rPr>
              <a:t> . exp(-</a:t>
            </a:r>
            <a:r>
              <a:rPr lang="en-US" altLang="en-US" b="0" i="0">
                <a:latin typeface="Symbol" panose="05050102010706020507" pitchFamily="18" charset="2"/>
              </a:rPr>
              <a:t></a:t>
            </a:r>
            <a:r>
              <a:rPr lang="en-US" altLang="en-US" b="0" i="0">
                <a:latin typeface="Times New Roman" panose="02020603050405020304" pitchFamily="18" charset="0"/>
              </a:rPr>
              <a:t>t</a:t>
            </a:r>
            <a:r>
              <a:rPr lang="en-US" altLang="en-US" b="0" i="0" baseline="-25000">
                <a:latin typeface="Times New Roman" panose="02020603050405020304" pitchFamily="18" charset="0"/>
              </a:rPr>
              <a:t>0</a:t>
            </a:r>
            <a:r>
              <a:rPr lang="en-US" altLang="en-US" b="0" i="0">
                <a:latin typeface="Times New Roman" panose="02020603050405020304" pitchFamily="18" charset="0"/>
              </a:rPr>
              <a:t>).</a:t>
            </a:r>
          </a:p>
        </p:txBody>
      </p:sp>
    </p:spTree>
  </p:cSld>
  <p:clrMapOvr>
    <a:masterClrMapping/>
  </p:clrMapOvr>
  <p:transition>
    <p:fade thruBlk="1"/>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4">
            <a:extLst>
              <a:ext uri="{FF2B5EF4-FFF2-40B4-BE49-F238E27FC236}">
                <a16:creationId xmlns:a16="http://schemas.microsoft.com/office/drawing/2014/main" id="{26698528-66E3-41A5-AC22-8587C3E84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3">
            <a:extLst>
              <a:ext uri="{FF2B5EF4-FFF2-40B4-BE49-F238E27FC236}">
                <a16:creationId xmlns:a16="http://schemas.microsoft.com/office/drawing/2014/main" id="{A38A6E52-FE55-436F-9700-763FC3015AA2}"/>
              </a:ext>
            </a:extLst>
          </p:cNvPr>
          <p:cNvSpPr txBox="1">
            <a:spLocks noChangeArrowheads="1"/>
          </p:cNvSpPr>
          <p:nvPr/>
        </p:nvSpPr>
        <p:spPr bwMode="auto">
          <a:xfrm>
            <a:off x="611188" y="368300"/>
            <a:ext cx="8532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i="0">
                <a:latin typeface="Times New Roman" panose="02020603050405020304" pitchFamily="18" charset="0"/>
              </a:rPr>
              <a:t>How much confidence should we place in a system that has not failed at all?</a:t>
            </a:r>
            <a:endParaRPr lang="en-US" altLang="en-US" i="0">
              <a:latin typeface="Times New Roman" panose="02020603050405020304" pitchFamily="18" charset="0"/>
            </a:endParaRPr>
          </a:p>
        </p:txBody>
      </p:sp>
      <p:sp>
        <p:nvSpPr>
          <p:cNvPr id="259076" name="Rectangle 4">
            <a:extLst>
              <a:ext uri="{FF2B5EF4-FFF2-40B4-BE49-F238E27FC236}">
                <a16:creationId xmlns:a16="http://schemas.microsoft.com/office/drawing/2014/main" id="{04B8AF98-2BC6-40C2-BEB2-F68F8EFC9F19}"/>
              </a:ext>
            </a:extLst>
          </p:cNvPr>
          <p:cNvSpPr>
            <a:spLocks noChangeArrowheads="1"/>
          </p:cNvSpPr>
          <p:nvPr/>
        </p:nvSpPr>
        <p:spPr bwMode="auto">
          <a:xfrm>
            <a:off x="8315325" y="1160463"/>
            <a:ext cx="828675" cy="287337"/>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(3)</a:t>
            </a:r>
            <a:endParaRPr lang="en-US" altLang="en-US" sz="1800" i="0"/>
          </a:p>
        </p:txBody>
      </p:sp>
      <p:pic>
        <p:nvPicPr>
          <p:cNvPr id="259077" name="Picture 5">
            <a:extLst>
              <a:ext uri="{FF2B5EF4-FFF2-40B4-BE49-F238E27FC236}">
                <a16:creationId xmlns:a16="http://schemas.microsoft.com/office/drawing/2014/main" id="{93A3AF60-9408-4565-BDDB-B82A61B8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6287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8" name="Text Box 6">
            <a:extLst>
              <a:ext uri="{FF2B5EF4-FFF2-40B4-BE49-F238E27FC236}">
                <a16:creationId xmlns:a16="http://schemas.microsoft.com/office/drawing/2014/main" id="{DAE96EB1-DFDE-4E56-A2F9-7AD79B7AA443}"/>
              </a:ext>
            </a:extLst>
          </p:cNvPr>
          <p:cNvSpPr txBox="1">
            <a:spLocks noChangeArrowheads="1"/>
          </p:cNvSpPr>
          <p:nvPr/>
        </p:nvSpPr>
        <p:spPr bwMode="auto">
          <a:xfrm>
            <a:off x="900113" y="2068513"/>
            <a:ext cx="8243887"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pPr>
            <a:r>
              <a:rPr lang="en-US" altLang="en-US" sz="2800" b="0" i="0">
                <a:latin typeface="Times New Roman" panose="02020603050405020304" pitchFamily="18" charset="0"/>
              </a:rPr>
              <a:t>The form of p(</a:t>
            </a:r>
            <a:r>
              <a:rPr lang="en-US" altLang="en-US" sz="2800" b="0" i="0">
                <a:latin typeface="Times New Roman" panose="02020603050405020304" pitchFamily="18" charset="0"/>
                <a:sym typeface="Symbol" panose="05050102010706020507" pitchFamily="18" charset="2"/>
              </a:rPr>
              <a:t></a:t>
            </a:r>
            <a:r>
              <a:rPr lang="en-US" altLang="en-US" sz="2800" b="0" i="0">
                <a:latin typeface="Times New Roman" panose="02020603050405020304" pitchFamily="18" charset="0"/>
              </a:rPr>
              <a:t>)</a:t>
            </a:r>
            <a:r>
              <a:rPr lang="en-US" altLang="en-US" sz="2800" i="0">
                <a:latin typeface="Times New Roman" panose="02020603050405020304" pitchFamily="18" charset="0"/>
              </a:rPr>
              <a:t> </a:t>
            </a:r>
            <a:r>
              <a:rPr lang="en-US" altLang="en-US" sz="2800" b="0" i="0">
                <a:latin typeface="Times New Roman" panose="02020603050405020304" pitchFamily="18" charset="0"/>
              </a:rPr>
              <a:t>(</a:t>
            </a:r>
            <a:r>
              <a:rPr lang="en-US" altLang="en-US" sz="2800" i="0">
                <a:latin typeface="Times New Roman" panose="02020603050405020304" pitchFamily="18" charset="0"/>
              </a:rPr>
              <a:t>a conjugate family of distributions, like Gamma</a:t>
            </a:r>
            <a:r>
              <a:rPr lang="en-US" altLang="en-US" sz="2800" b="0" i="0">
                <a:latin typeface="Times New Roman" panose="02020603050405020304" pitchFamily="18" charset="0"/>
              </a:rPr>
              <a:t>) permits some homogeneity.</a:t>
            </a:r>
          </a:p>
          <a:p>
            <a:pPr>
              <a:spcBef>
                <a:spcPct val="0"/>
              </a:spcBef>
            </a:pPr>
            <a:r>
              <a:rPr lang="en-US" altLang="en-US" sz="2800" b="0" i="0">
                <a:latin typeface="Times New Roman" panose="02020603050405020304" pitchFamily="18" charset="0"/>
              </a:rPr>
              <a:t>The prior belief - Gamma (</a:t>
            </a:r>
            <a:r>
              <a:rPr lang="en-US" altLang="en-US" sz="2800" b="0" i="0">
                <a:latin typeface="Times New Roman" panose="02020603050405020304" pitchFamily="18" charset="0"/>
                <a:sym typeface="Symbol" panose="05050102010706020507" pitchFamily="18" charset="2"/>
              </a:rPr>
              <a:t>a, b), </a:t>
            </a:r>
            <a:r>
              <a:rPr lang="en-US" altLang="en-US" sz="2800" i="0">
                <a:latin typeface="Times New Roman" panose="02020603050405020304" pitchFamily="18" charset="0"/>
              </a:rPr>
              <a:t> </a:t>
            </a:r>
            <a:r>
              <a:rPr lang="en-US" altLang="en-US" sz="2800" b="0" i="0">
                <a:latin typeface="Times New Roman" panose="02020603050405020304" pitchFamily="18" charset="0"/>
              </a:rPr>
              <a:t>for some suitable choice of</a:t>
            </a:r>
            <a:r>
              <a:rPr lang="en-US" altLang="en-US" sz="2800" i="0">
                <a:latin typeface="Times New Roman" panose="02020603050405020304" pitchFamily="18" charset="0"/>
              </a:rPr>
              <a:t> a </a:t>
            </a:r>
            <a:r>
              <a:rPr lang="en-US" altLang="en-US" sz="2800" b="0" i="0">
                <a:latin typeface="Times New Roman" panose="02020603050405020304" pitchFamily="18" charset="0"/>
              </a:rPr>
              <a:t>and</a:t>
            </a:r>
            <a:r>
              <a:rPr lang="en-US" altLang="en-US" sz="2800" i="0">
                <a:latin typeface="Times New Roman" panose="02020603050405020304" pitchFamily="18" charset="0"/>
              </a:rPr>
              <a:t> b.</a:t>
            </a:r>
          </a:p>
          <a:p>
            <a:pPr>
              <a:spcBef>
                <a:spcPct val="0"/>
              </a:spcBef>
            </a:pPr>
            <a:r>
              <a:rPr lang="en-GB" altLang="en-US" sz="2800" b="0" i="0">
                <a:latin typeface="Times New Roman" panose="02020603050405020304" pitchFamily="18" charset="0"/>
              </a:rPr>
              <a:t>p(</a:t>
            </a:r>
            <a:r>
              <a:rPr lang="en-GB" altLang="en-US" sz="2800" b="0" i="0">
                <a:latin typeface="Times New Roman" panose="02020603050405020304" pitchFamily="18" charset="0"/>
                <a:sym typeface="Symbol" panose="05050102010706020507" pitchFamily="18" charset="2"/>
              </a:rPr>
              <a:t> | x, t</a:t>
            </a:r>
            <a:r>
              <a:rPr lang="en-GB" altLang="en-US" sz="2800" b="0" i="0" baseline="-25000">
                <a:latin typeface="Times New Roman" panose="02020603050405020304" pitchFamily="18" charset="0"/>
                <a:sym typeface="Symbol" panose="05050102010706020507" pitchFamily="18" charset="2"/>
              </a:rPr>
              <a:t>0</a:t>
            </a:r>
            <a:r>
              <a:rPr lang="en-GB" altLang="en-US" sz="2800" b="0" i="0">
                <a:latin typeface="Times New Roman" panose="02020603050405020304" pitchFamily="18" charset="0"/>
                <a:sym typeface="Symbol" panose="05050102010706020507" pitchFamily="18" charset="2"/>
              </a:rPr>
              <a:t>) is represented by Gamma (a+x, b+t</a:t>
            </a:r>
            <a:r>
              <a:rPr lang="en-GB" altLang="en-US" sz="2800" b="0" i="0" baseline="-25000">
                <a:latin typeface="Times New Roman" panose="02020603050405020304" pitchFamily="18" charset="0"/>
                <a:sym typeface="Symbol" panose="05050102010706020507" pitchFamily="18" charset="2"/>
              </a:rPr>
              <a:t>0</a:t>
            </a:r>
            <a:r>
              <a:rPr lang="en-GB" altLang="en-US" sz="2800" b="0" i="0">
                <a:latin typeface="Times New Roman" panose="02020603050405020304" pitchFamily="18" charset="0"/>
                <a:sym typeface="Symbol" panose="05050102010706020507" pitchFamily="18" charset="2"/>
              </a:rPr>
              <a:t>).</a:t>
            </a:r>
          </a:p>
          <a:p>
            <a:pPr>
              <a:spcBef>
                <a:spcPct val="0"/>
              </a:spcBef>
            </a:pPr>
            <a:r>
              <a:rPr lang="en-GB" altLang="en-US" sz="2800" b="0" i="0">
                <a:latin typeface="Times New Roman" panose="02020603050405020304" pitchFamily="18" charset="0"/>
              </a:rPr>
              <a:t>Under conjugacy both posterior distribution and prior will be a member of the same family: for example the expected value, E(</a:t>
            </a:r>
            <a:r>
              <a:rPr lang="en-GB" altLang="en-US" sz="2800" b="0" i="0">
                <a:latin typeface="Times New Roman" panose="02020603050405020304" pitchFamily="18" charset="0"/>
                <a:sym typeface="Symbol" panose="05050102010706020507" pitchFamily="18" charset="2"/>
              </a:rPr>
              <a:t>), changes from a/b to (a+x)/(b+t</a:t>
            </a:r>
            <a:r>
              <a:rPr lang="en-GB" altLang="en-US" sz="2800" b="0" i="0" baseline="-25000">
                <a:latin typeface="Times New Roman" panose="02020603050405020304" pitchFamily="18" charset="0"/>
                <a:sym typeface="Symbol" panose="05050102010706020507" pitchFamily="18" charset="2"/>
              </a:rPr>
              <a:t>0</a:t>
            </a:r>
            <a:r>
              <a:rPr lang="en-GB" altLang="en-US" sz="2800" b="0" i="0">
                <a:latin typeface="Times New Roman" panose="02020603050405020304" pitchFamily="18" charset="0"/>
                <a:sym typeface="Symbol" panose="05050102010706020507" pitchFamily="18" charset="2"/>
              </a:rPr>
              <a:t>), so that </a:t>
            </a:r>
            <a:r>
              <a:rPr lang="en-GB" altLang="en-US" sz="2800" b="0" i="0">
                <a:latin typeface="Times New Roman" panose="02020603050405020304" pitchFamily="18" charset="0"/>
              </a:rPr>
              <a:t> </a:t>
            </a:r>
            <a:r>
              <a:rPr lang="en-GB" altLang="en-US" sz="2800" b="0">
                <a:latin typeface="Times New Roman" panose="02020603050405020304" pitchFamily="18" charset="0"/>
              </a:rPr>
              <a:t>observing a small number of failures, x, in a long time time t</a:t>
            </a:r>
            <a:r>
              <a:rPr lang="en-GB" altLang="en-US" sz="2800" b="0" baseline="-25000">
                <a:latin typeface="Times New Roman" panose="02020603050405020304" pitchFamily="18" charset="0"/>
              </a:rPr>
              <a:t>0</a:t>
            </a:r>
            <a:r>
              <a:rPr lang="en-GB" altLang="en-US" sz="2800" b="0">
                <a:latin typeface="Times New Roman" panose="02020603050405020304" pitchFamily="18" charset="0"/>
              </a:rPr>
              <a:t>, will cause the posterior expected value to be smaller than the prior</a:t>
            </a:r>
            <a:r>
              <a:rPr lang="en-GB" altLang="en-US" sz="2800" b="0" i="0">
                <a:latin typeface="Times New Roman" panose="02020603050405020304" pitchFamily="18" charset="0"/>
              </a:rPr>
              <a:t>.</a:t>
            </a:r>
            <a:endParaRPr lang="en-US" altLang="en-US" sz="2800" b="0" i="0">
              <a:latin typeface="Times New Roman" panose="02020603050405020304" pitchFamily="18"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0D8078A1-6247-48B9-A76B-62CDFA13F7F1}"/>
              </a:ext>
            </a:extLst>
          </p:cNvPr>
          <p:cNvSpPr>
            <a:spLocks noGrp="1" noChangeArrowheads="1"/>
          </p:cNvSpPr>
          <p:nvPr>
            <p:ph idx="4294967295"/>
          </p:nvPr>
        </p:nvSpPr>
        <p:spPr>
          <a:xfrm>
            <a:off x="468313" y="1484313"/>
            <a:ext cx="8229600" cy="4525962"/>
          </a:xfrm>
        </p:spPr>
        <p:txBody>
          <a:bodyPr/>
          <a:lstStyle/>
          <a:p>
            <a:pPr>
              <a:buFontTx/>
              <a:buNone/>
              <a:tabLst>
                <a:tab pos="182563" algn="l"/>
              </a:tabLst>
            </a:pPr>
            <a:r>
              <a:rPr lang="en-GB" altLang="en-US" sz="2800" b="1"/>
              <a:t>    Heisenbug</a:t>
            </a:r>
            <a:r>
              <a:rPr lang="en-GB" altLang="en-US" sz="2800"/>
              <a:t>: a defect that seems to disappear or alter its behavior when one attempts to probe or isolate it</a:t>
            </a:r>
            <a:endParaRPr lang="en-GB" altLang="en-US" sz="2800" b="1"/>
          </a:p>
          <a:p>
            <a:pPr>
              <a:buFontTx/>
              <a:buNone/>
              <a:tabLst>
                <a:tab pos="182563" algn="l"/>
              </a:tabLst>
            </a:pPr>
            <a:r>
              <a:rPr lang="en-GB" altLang="en-US" sz="2800" b="1"/>
              <a:t>    Aging-related defect:</a:t>
            </a:r>
            <a:r>
              <a:rPr lang="en-GB" altLang="en-US" sz="2800"/>
              <a:t>  a defect that is able to cause an increasing failure rate and/or a degrading performance while the software is running continuously.</a:t>
            </a:r>
            <a:endParaRPr lang="en-GB" altLang="ko-KR" sz="2800" b="1">
              <a:ea typeface="굴림" panose="020B0600000101010101" pitchFamily="34" charset="-127"/>
            </a:endParaRPr>
          </a:p>
          <a:p>
            <a:pPr>
              <a:buFontTx/>
              <a:buNone/>
              <a:tabLst>
                <a:tab pos="182563" algn="l"/>
              </a:tabLst>
            </a:pPr>
            <a:r>
              <a:rPr lang="en-GB" altLang="ko-KR" sz="2800" b="1">
                <a:ea typeface="굴림" panose="020B0600000101010101" pitchFamily="34" charset="-127"/>
              </a:rPr>
              <a:t>    Software-hardware interface defects</a:t>
            </a:r>
            <a:r>
              <a:rPr lang="en-GB" altLang="ko-KR" sz="2800">
                <a:ea typeface="굴림" panose="020B0600000101010101" pitchFamily="34" charset="-127"/>
              </a:rPr>
              <a:t>:  software can fail due to a lack of robust interface with the hardware</a:t>
            </a:r>
            <a:r>
              <a:rPr lang="en-US" altLang="ko-KR" sz="2800">
                <a:ea typeface="굴림" panose="020B0600000101010101" pitchFamily="34" charset="-127"/>
              </a:rPr>
              <a:t> </a:t>
            </a:r>
            <a:endParaRPr lang="en-US" altLang="en-US" sz="2800"/>
          </a:p>
          <a:p>
            <a:pPr>
              <a:buFontTx/>
              <a:buNone/>
              <a:tabLst>
                <a:tab pos="182563" algn="l"/>
              </a:tabLst>
            </a:pPr>
            <a:endParaRPr lang="en-US" altLang="en-US"/>
          </a:p>
        </p:txBody>
      </p:sp>
      <p:sp>
        <p:nvSpPr>
          <p:cNvPr id="23555" name="Title 1">
            <a:extLst>
              <a:ext uri="{FF2B5EF4-FFF2-40B4-BE49-F238E27FC236}">
                <a16:creationId xmlns:a16="http://schemas.microsoft.com/office/drawing/2014/main" id="{A8A107B3-F95B-4976-BED9-8A22BF530BF5}"/>
              </a:ext>
            </a:extLst>
          </p:cNvPr>
          <p:cNvSpPr>
            <a:spLocks noGrp="1" noChangeArrowheads="1"/>
          </p:cNvSpPr>
          <p:nvPr>
            <p:ph type="title" idx="4294967295"/>
          </p:nvPr>
        </p:nvSpPr>
        <p:spPr>
          <a:xfrm>
            <a:off x="647700" y="476250"/>
            <a:ext cx="8316913" cy="684213"/>
          </a:xfrm>
        </p:spPr>
        <p:txBody>
          <a:bodyPr/>
          <a:lstStyle/>
          <a:p>
            <a:pPr eaLnBrk="1" hangingPunct="1"/>
            <a:r>
              <a:rPr lang="en-US" altLang="en-US" sz="2800"/>
              <a:t>Categories that partition</a:t>
            </a:r>
            <a:br>
              <a:rPr lang="en-US" altLang="en-US" sz="2800"/>
            </a:br>
            <a:r>
              <a:rPr lang="en-US" altLang="en-US" sz="2800"/>
              <a:t> all software </a:t>
            </a:r>
            <a:r>
              <a:rPr lang="en-US" altLang="en-US" sz="2800">
                <a:solidFill>
                  <a:schemeClr val="tx1"/>
                </a:solidFill>
              </a:rPr>
              <a:t>defects </a:t>
            </a:r>
            <a:r>
              <a:rPr lang="en-US" altLang="ko-KR" sz="2800">
                <a:solidFill>
                  <a:schemeClr val="tx1"/>
                </a:solidFill>
                <a:ea typeface="Batang" panose="02030600000101010101" pitchFamily="18" charset="-127"/>
                <a:cs typeface="Arial" panose="020B0604020202020204" pitchFamily="34" charset="0"/>
              </a:rPr>
              <a:t>(Cont</a:t>
            </a:r>
            <a:r>
              <a:rPr lang="en-US" altLang="ko-KR" sz="2800" b="1">
                <a:solidFill>
                  <a:schemeClr val="tx1"/>
                </a:solidFill>
                <a:ea typeface="Batang" panose="02030600000101010101" pitchFamily="18" charset="-127"/>
                <a:cs typeface="Arial" panose="020B0604020202020204" pitchFamily="34" charset="0"/>
              </a:rPr>
              <a:t>’)</a:t>
            </a:r>
            <a:br>
              <a:rPr lang="en-US" altLang="ko-KR" sz="2800">
                <a:solidFill>
                  <a:schemeClr val="tx1"/>
                </a:solidFill>
                <a:ea typeface="Malgun Gothic" panose="020B0503020000020004" pitchFamily="34" charset="-127"/>
                <a:cs typeface="Arial" panose="020B0604020202020204" pitchFamily="34" charset="0"/>
              </a:rPr>
            </a:br>
            <a:endParaRPr lang="en-US" altLang="en-US" sz="2800">
              <a:solidFill>
                <a:schemeClr val="tx1"/>
              </a:solidFill>
              <a:ea typeface="Malgun Gothic" panose="020B0503020000020004" pitchFamily="34" charset="-127"/>
              <a:cs typeface="Arial" panose="020B0604020202020204" pitchFamily="34" charset="0"/>
            </a:endParaRPr>
          </a:p>
        </p:txBody>
      </p:sp>
      <p:pic>
        <p:nvPicPr>
          <p:cNvPr id="23556" name="Picture 4">
            <a:extLst>
              <a:ext uri="{FF2B5EF4-FFF2-40B4-BE49-F238E27FC236}">
                <a16:creationId xmlns:a16="http://schemas.microsoft.com/office/drawing/2014/main" id="{30C02A40-2DFE-45D1-B33F-41907F8AB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a:extLst>
              <a:ext uri="{FF2B5EF4-FFF2-40B4-BE49-F238E27FC236}">
                <a16:creationId xmlns:a16="http://schemas.microsoft.com/office/drawing/2014/main" id="{CDC0B0DE-6E77-4E9F-AB8E-66E989658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341438"/>
            <a:ext cx="9163051"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id="{ABE2624D-CC1F-42FE-AE4F-FE1DBEC592E3}"/>
              </a:ext>
            </a:extLst>
          </p:cNvPr>
          <p:cNvSpPr>
            <a:spLocks noChangeArrowheads="1"/>
          </p:cNvSpPr>
          <p:nvPr/>
        </p:nvSpPr>
        <p:spPr bwMode="auto">
          <a:xfrm>
            <a:off x="6659563" y="6453188"/>
            <a:ext cx="2305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1000" b="0">
                <a:latin typeface="Arial Unicode MS" pitchFamily="34" charset="-128"/>
                <a:cs typeface="Arial" panose="020B0604020202020204" pitchFamily="34" charset="0"/>
              </a:rPr>
              <a:t>Source: IEEE Standard 1633-2016</a:t>
            </a:r>
            <a:r>
              <a:rPr lang="en-US" altLang="en-US" sz="600" b="0">
                <a:cs typeface="Arial" panose="020B0604020202020204" pitchFamily="34" charset="0"/>
              </a:rPr>
              <a:t> </a:t>
            </a:r>
            <a:endParaRPr lang="en-US" altLang="en-US" sz="1800" b="0">
              <a:cs typeface="Arial" panose="020B0604020202020204" pitchFamily="34" charset="0"/>
            </a:endParaRPr>
          </a:p>
        </p:txBody>
      </p:sp>
    </p:spTree>
  </p:cSld>
  <p:clrMapOvr>
    <a:masterClrMapping/>
  </p:clrMapOvr>
  <p:transition>
    <p:fade thruBlk="1"/>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11910998-65E9-4968-8D46-2B725B272FBA}"/>
              </a:ext>
            </a:extLst>
          </p:cNvPr>
          <p:cNvSpPr>
            <a:spLocks noChangeArrowheads="1"/>
          </p:cNvSpPr>
          <p:nvPr/>
        </p:nvSpPr>
        <p:spPr bwMode="auto">
          <a:xfrm>
            <a:off x="1150938" y="6426200"/>
            <a:ext cx="7632700" cy="431800"/>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http://openaccess.city.ac.uk/1251/1/CACMnov93.pdf</a:t>
            </a:r>
          </a:p>
        </p:txBody>
      </p:sp>
      <p:pic>
        <p:nvPicPr>
          <p:cNvPr id="260099" name="Picture 4">
            <a:extLst>
              <a:ext uri="{FF2B5EF4-FFF2-40B4-BE49-F238E27FC236}">
                <a16:creationId xmlns:a16="http://schemas.microsoft.com/office/drawing/2014/main" id="{D882EEDE-E7A6-43E2-8AF1-ECA18ADF3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a:extLst>
              <a:ext uri="{FF2B5EF4-FFF2-40B4-BE49-F238E27FC236}">
                <a16:creationId xmlns:a16="http://schemas.microsoft.com/office/drawing/2014/main" id="{67A8B398-8677-4346-BB22-0AB34F533EFE}"/>
              </a:ext>
            </a:extLst>
          </p:cNvPr>
          <p:cNvSpPr txBox="1">
            <a:spLocks noChangeArrowheads="1"/>
          </p:cNvSpPr>
          <p:nvPr/>
        </p:nvSpPr>
        <p:spPr bwMode="auto">
          <a:xfrm>
            <a:off x="611188" y="0"/>
            <a:ext cx="8532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How much confidence should we place in a system that has not failed at all?</a:t>
            </a:r>
            <a:endParaRPr lang="en-US" altLang="en-US" sz="1800" i="0"/>
          </a:p>
        </p:txBody>
      </p:sp>
      <p:sp>
        <p:nvSpPr>
          <p:cNvPr id="260101" name="Rectangle 5">
            <a:extLst>
              <a:ext uri="{FF2B5EF4-FFF2-40B4-BE49-F238E27FC236}">
                <a16:creationId xmlns:a16="http://schemas.microsoft.com/office/drawing/2014/main" id="{6F00441B-4558-41F0-8EDC-8B1E66839211}"/>
              </a:ext>
            </a:extLst>
          </p:cNvPr>
          <p:cNvSpPr>
            <a:spLocks noChangeArrowheads="1"/>
          </p:cNvSpPr>
          <p:nvPr/>
        </p:nvSpPr>
        <p:spPr bwMode="auto">
          <a:xfrm>
            <a:off x="8101013" y="368300"/>
            <a:ext cx="792162" cy="252413"/>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3)</a:t>
            </a:r>
            <a:endParaRPr lang="en-US" altLang="en-US" sz="1800" i="0"/>
          </a:p>
        </p:txBody>
      </p:sp>
      <p:pic>
        <p:nvPicPr>
          <p:cNvPr id="260102" name="Picture 8">
            <a:extLst>
              <a:ext uri="{FF2B5EF4-FFF2-40B4-BE49-F238E27FC236}">
                <a16:creationId xmlns:a16="http://schemas.microsoft.com/office/drawing/2014/main" id="{5954472B-9207-468A-AE07-8BB62DFF9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620713"/>
            <a:ext cx="72009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0103" name="Picture 9">
            <a:extLst>
              <a:ext uri="{FF2B5EF4-FFF2-40B4-BE49-F238E27FC236}">
                <a16:creationId xmlns:a16="http://schemas.microsoft.com/office/drawing/2014/main" id="{3CADF9B0-A8C9-47C7-AC5B-072CE91F8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249613"/>
            <a:ext cx="58324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4">
            <a:extLst>
              <a:ext uri="{FF2B5EF4-FFF2-40B4-BE49-F238E27FC236}">
                <a16:creationId xmlns:a16="http://schemas.microsoft.com/office/drawing/2014/main" id="{A9EE6F19-AF02-4CE5-AB72-88832980B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ext Box 6">
            <a:extLst>
              <a:ext uri="{FF2B5EF4-FFF2-40B4-BE49-F238E27FC236}">
                <a16:creationId xmlns:a16="http://schemas.microsoft.com/office/drawing/2014/main" id="{F20F3EAB-1EBB-48B7-9E86-0B5808E1E697}"/>
              </a:ext>
            </a:extLst>
          </p:cNvPr>
          <p:cNvSpPr txBox="1">
            <a:spLocks noChangeArrowheads="1"/>
          </p:cNvSpPr>
          <p:nvPr/>
        </p:nvSpPr>
        <p:spPr bwMode="auto">
          <a:xfrm>
            <a:off x="611188" y="0"/>
            <a:ext cx="8532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i="0">
                <a:latin typeface="Times New Roman" panose="02020603050405020304" pitchFamily="18" charset="0"/>
              </a:rPr>
              <a:t>How much confidence should we place in a system that has not failed at all?</a:t>
            </a:r>
            <a:endParaRPr lang="en-US" altLang="en-US" i="0">
              <a:latin typeface="Times New Roman" panose="02020603050405020304" pitchFamily="18" charset="0"/>
            </a:endParaRPr>
          </a:p>
        </p:txBody>
      </p:sp>
      <p:sp>
        <p:nvSpPr>
          <p:cNvPr id="261124" name="Rectangle 7">
            <a:extLst>
              <a:ext uri="{FF2B5EF4-FFF2-40B4-BE49-F238E27FC236}">
                <a16:creationId xmlns:a16="http://schemas.microsoft.com/office/drawing/2014/main" id="{14A292F3-B178-4AC1-B462-E258609544D5}"/>
              </a:ext>
            </a:extLst>
          </p:cNvPr>
          <p:cNvSpPr>
            <a:spLocks noChangeArrowheads="1"/>
          </p:cNvSpPr>
          <p:nvPr/>
        </p:nvSpPr>
        <p:spPr bwMode="auto">
          <a:xfrm>
            <a:off x="3455988" y="1016000"/>
            <a:ext cx="5688012" cy="2889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Ignoring prior distribution ?!                  (1)</a:t>
            </a:r>
            <a:endParaRPr lang="en-US" altLang="en-US" sz="1800" i="0"/>
          </a:p>
        </p:txBody>
      </p:sp>
      <p:pic>
        <p:nvPicPr>
          <p:cNvPr id="261125" name="Picture 5">
            <a:extLst>
              <a:ext uri="{FF2B5EF4-FFF2-40B4-BE49-F238E27FC236}">
                <a16:creationId xmlns:a16="http://schemas.microsoft.com/office/drawing/2014/main" id="{E1FCBACF-17C6-45C9-BEA8-C0492F8E1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128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Text Box 13">
            <a:extLst>
              <a:ext uri="{FF2B5EF4-FFF2-40B4-BE49-F238E27FC236}">
                <a16:creationId xmlns:a16="http://schemas.microsoft.com/office/drawing/2014/main" id="{55277537-566B-4D68-8491-8A5AEADF6318}"/>
              </a:ext>
            </a:extLst>
          </p:cNvPr>
          <p:cNvSpPr txBox="1">
            <a:spLocks noChangeArrowheads="1"/>
          </p:cNvSpPr>
          <p:nvPr/>
        </p:nvSpPr>
        <p:spPr bwMode="auto">
          <a:xfrm>
            <a:off x="611188" y="1812925"/>
            <a:ext cx="8532812"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200" b="0" i="0">
                <a:latin typeface="Times New Roman" panose="02020603050405020304" pitchFamily="18" charset="0"/>
              </a:rPr>
              <a:t>Modelling “</a:t>
            </a:r>
            <a:r>
              <a:rPr lang="en-GB" altLang="en-US" sz="2200" b="0">
                <a:latin typeface="Times New Roman" panose="02020603050405020304" pitchFamily="18" charset="0"/>
              </a:rPr>
              <a:t>total ignorance</a:t>
            </a:r>
            <a:r>
              <a:rPr lang="en-GB" altLang="en-US" sz="2200" b="0" i="0">
                <a:latin typeface="Times New Roman" panose="02020603050405020304" pitchFamily="18" charset="0"/>
              </a:rPr>
              <a:t>” is difficult.</a:t>
            </a:r>
          </a:p>
          <a:p>
            <a:pPr>
              <a:spcBef>
                <a:spcPct val="50000"/>
              </a:spcBef>
            </a:pPr>
            <a:r>
              <a:rPr lang="en-GB" altLang="en-US" sz="2200" b="0" i="0">
                <a:latin typeface="Times New Roman" panose="02020603050405020304" pitchFamily="18" charset="0"/>
              </a:rPr>
              <a:t>To represent </a:t>
            </a:r>
            <a:r>
              <a:rPr lang="en-GB" altLang="en-US" sz="2200" b="0">
                <a:latin typeface="Times New Roman" panose="02020603050405020304" pitchFamily="18" charset="0"/>
              </a:rPr>
              <a:t>initial ignorance</a:t>
            </a:r>
            <a:r>
              <a:rPr lang="en-GB" altLang="en-US" sz="2200" b="0" i="0">
                <a:latin typeface="Times New Roman" panose="02020603050405020304" pitchFamily="18" charset="0"/>
              </a:rPr>
              <a:t>, we should take </a:t>
            </a:r>
            <a:r>
              <a:rPr lang="en-GB" altLang="en-US" sz="2200">
                <a:latin typeface="Times New Roman" panose="02020603050405020304" pitchFamily="18" charset="0"/>
              </a:rPr>
              <a:t>a</a:t>
            </a:r>
            <a:r>
              <a:rPr lang="en-GB" altLang="en-US" sz="2200" b="0" i="0">
                <a:latin typeface="Times New Roman" panose="02020603050405020304" pitchFamily="18" charset="0"/>
              </a:rPr>
              <a:t> and </a:t>
            </a:r>
            <a:r>
              <a:rPr lang="en-GB" altLang="en-US" sz="2200">
                <a:latin typeface="Times New Roman" panose="02020603050405020304" pitchFamily="18" charset="0"/>
              </a:rPr>
              <a:t>b</a:t>
            </a:r>
            <a:r>
              <a:rPr lang="en-GB" altLang="en-US" sz="2200" b="0" i="0">
                <a:latin typeface="Times New Roman" panose="02020603050405020304" pitchFamily="18" charset="0"/>
              </a:rPr>
              <a:t> as small as possible. </a:t>
            </a:r>
          </a:p>
          <a:p>
            <a:pPr>
              <a:spcBef>
                <a:spcPct val="50000"/>
              </a:spcBef>
            </a:pPr>
            <a:r>
              <a:rPr lang="en-GB" altLang="en-US" sz="2200" b="0" i="0">
                <a:latin typeface="Times New Roman" panose="02020603050405020304" pitchFamily="18" charset="0"/>
              </a:rPr>
              <a:t>The posterior distribution is approximately Gamma (x, t</a:t>
            </a:r>
            <a:r>
              <a:rPr lang="en-GB" altLang="en-US" sz="2200" b="0" i="0" baseline="-25000">
                <a:latin typeface="Times New Roman" panose="02020603050405020304" pitchFamily="18" charset="0"/>
              </a:rPr>
              <a:t>0</a:t>
            </a:r>
            <a:r>
              <a:rPr lang="en-GB" altLang="en-US" sz="2200" b="0" i="0">
                <a:latin typeface="Times New Roman" panose="02020603050405020304" pitchFamily="18" charset="0"/>
              </a:rPr>
              <a:t>), with the approximation improving a, b </a:t>
            </a:r>
            <a:r>
              <a:rPr lang="en-GB" altLang="en-US" sz="2200" b="0" i="0">
                <a:latin typeface="Times New Roman" panose="02020603050405020304" pitchFamily="18" charset="0"/>
                <a:sym typeface="Symbol" panose="05050102010706020507" pitchFamily="18" charset="2"/>
              </a:rPr>
              <a:t></a:t>
            </a:r>
            <a:r>
              <a:rPr lang="en-GB" altLang="en-US" sz="2200" b="0" i="0">
                <a:latin typeface="Times New Roman" panose="02020603050405020304" pitchFamily="18" charset="0"/>
              </a:rPr>
              <a:t> 0.</a:t>
            </a:r>
          </a:p>
          <a:p>
            <a:pPr>
              <a:spcBef>
                <a:spcPct val="50000"/>
              </a:spcBef>
            </a:pPr>
            <a:r>
              <a:rPr lang="en-GB" altLang="en-US" sz="2200" b="0" i="0">
                <a:latin typeface="Times New Roman" panose="02020603050405020304" pitchFamily="18" charset="0"/>
              </a:rPr>
              <a:t>We could informally think of Gamma (x, t</a:t>
            </a:r>
            <a:r>
              <a:rPr lang="en-GB" altLang="en-US" sz="2200" b="0" i="0" baseline="-25000">
                <a:latin typeface="Times New Roman" panose="02020603050405020304" pitchFamily="18" charset="0"/>
              </a:rPr>
              <a:t>0</a:t>
            </a:r>
            <a:r>
              <a:rPr lang="en-GB" altLang="en-US" sz="2200" b="0" i="0">
                <a:latin typeface="Times New Roman" panose="02020603050405020304" pitchFamily="18" charset="0"/>
              </a:rPr>
              <a:t>) as the posterior in which the data “</a:t>
            </a:r>
            <a:r>
              <a:rPr lang="en-GB" altLang="en-US" sz="2200" b="0">
                <a:latin typeface="Times New Roman" panose="02020603050405020304" pitchFamily="18" charset="0"/>
              </a:rPr>
              <a:t>speak for themselves</a:t>
            </a:r>
            <a:r>
              <a:rPr lang="en-GB" altLang="en-US" sz="2200" b="0" i="0">
                <a:latin typeface="Times New Roman" panose="02020603050405020304" pitchFamily="18" charset="0"/>
              </a:rPr>
              <a:t>”.</a:t>
            </a:r>
          </a:p>
          <a:p>
            <a:pPr>
              <a:spcBef>
                <a:spcPct val="50000"/>
              </a:spcBef>
            </a:pPr>
            <a:r>
              <a:rPr lang="en-GB" altLang="en-US" sz="2200" b="0" i="0">
                <a:latin typeface="Times New Roman" panose="02020603050405020304" pitchFamily="18" charset="0"/>
              </a:rPr>
              <a:t>When x=0 the posterior distribution for the rate is proportional to </a:t>
            </a:r>
            <a:r>
              <a:rPr lang="en-GB" altLang="en-US" sz="2200" b="0" i="0">
                <a:latin typeface="Times New Roman" panose="02020603050405020304" pitchFamily="18" charset="0"/>
                <a:sym typeface="Symbol" panose="05050102010706020507" pitchFamily="18" charset="2"/>
              </a:rPr>
              <a:t></a:t>
            </a:r>
            <a:r>
              <a:rPr lang="en-GB" altLang="en-US" sz="2200" b="0" i="0" baseline="30000">
                <a:latin typeface="Times New Roman" panose="02020603050405020304" pitchFamily="18" charset="0"/>
                <a:sym typeface="Symbol" panose="05050102010706020507" pitchFamily="18" charset="2"/>
              </a:rPr>
              <a:t>-1</a:t>
            </a:r>
            <a:r>
              <a:rPr lang="en-GB" altLang="en-US" sz="2200" b="0" i="0">
                <a:latin typeface="Times New Roman" panose="02020603050405020304" pitchFamily="18" charset="0"/>
                <a:sym typeface="Symbol" panose="05050102010706020507" pitchFamily="18" charset="2"/>
              </a:rPr>
              <a:t>, and is thus </a:t>
            </a:r>
            <a:r>
              <a:rPr lang="en-GB" altLang="en-US" sz="2200">
                <a:latin typeface="Times New Roman" panose="02020603050405020304" pitchFamily="18" charset="0"/>
                <a:sym typeface="Symbol" panose="05050102010706020507" pitchFamily="18" charset="2"/>
              </a:rPr>
              <a:t>improper</a:t>
            </a:r>
            <a:r>
              <a:rPr lang="en-GB" altLang="en-US" sz="2200" b="0" i="0">
                <a:latin typeface="Times New Roman" panose="02020603050405020304" pitchFamily="18" charset="0"/>
                <a:sym typeface="Symbol" panose="05050102010706020507" pitchFamily="18" charset="2"/>
              </a:rPr>
              <a:t> (i.e., it yields a total probability mass greater than 1).</a:t>
            </a:r>
          </a:p>
          <a:p>
            <a:pPr>
              <a:spcBef>
                <a:spcPct val="50000"/>
              </a:spcBef>
            </a:pPr>
            <a:r>
              <a:rPr lang="en-GB" altLang="en-US" sz="2200" b="0" i="0">
                <a:latin typeface="Times New Roman" panose="02020603050405020304" pitchFamily="18" charset="0"/>
                <a:sym typeface="Symbol" panose="05050102010706020507" pitchFamily="18" charset="2"/>
              </a:rPr>
              <a:t>Worse, </a:t>
            </a:r>
            <a:r>
              <a:rPr lang="en-GB" altLang="en-US" sz="2200">
                <a:latin typeface="Times New Roman" panose="02020603050405020304" pitchFamily="18" charset="0"/>
                <a:sym typeface="Symbol" panose="05050102010706020507" pitchFamily="18" charset="2"/>
              </a:rPr>
              <a:t>the predictive distribution for T is also improper</a:t>
            </a:r>
            <a:r>
              <a:rPr lang="en-GB" altLang="en-US" sz="2200" b="0" i="0">
                <a:latin typeface="Times New Roman" panose="02020603050405020304" pitchFamily="18" charset="0"/>
                <a:sym typeface="Symbol" panose="05050102010706020507" pitchFamily="18" charset="2"/>
              </a:rPr>
              <a:t>, and is thus useless for prediction.</a:t>
            </a:r>
            <a:r>
              <a:rPr lang="en-GB" altLang="en-US" sz="2800" b="0" i="0">
                <a:latin typeface="Times New Roman" panose="02020603050405020304" pitchFamily="18" charset="0"/>
                <a:sym typeface="Symbol" panose="05050102010706020507" pitchFamily="18" charset="2"/>
              </a:rPr>
              <a:t> </a:t>
            </a:r>
          </a:p>
        </p:txBody>
      </p:sp>
    </p:spTree>
  </p:cSld>
  <p:clrMapOvr>
    <a:masterClrMapping/>
  </p:clrMapOvr>
  <p:transition>
    <p:fade thruBlk="1"/>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4">
            <a:extLst>
              <a:ext uri="{FF2B5EF4-FFF2-40B4-BE49-F238E27FC236}">
                <a16:creationId xmlns:a16="http://schemas.microsoft.com/office/drawing/2014/main" id="{58138F7B-A4FF-49F7-9878-284278DD1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Text Box 3">
            <a:extLst>
              <a:ext uri="{FF2B5EF4-FFF2-40B4-BE49-F238E27FC236}">
                <a16:creationId xmlns:a16="http://schemas.microsoft.com/office/drawing/2014/main" id="{0E3639D6-6502-4BE0-B9FD-968309CEF852}"/>
              </a:ext>
            </a:extLst>
          </p:cNvPr>
          <p:cNvSpPr txBox="1">
            <a:spLocks noChangeArrowheads="1"/>
          </p:cNvSpPr>
          <p:nvPr/>
        </p:nvSpPr>
        <p:spPr bwMode="auto">
          <a:xfrm>
            <a:off x="611188" y="0"/>
            <a:ext cx="8532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How much confidence should we place in a system that has not failed at all?</a:t>
            </a:r>
            <a:endParaRPr lang="en-US" altLang="en-US" sz="1800" i="0"/>
          </a:p>
        </p:txBody>
      </p:sp>
      <p:sp>
        <p:nvSpPr>
          <p:cNvPr id="262148" name="Rectangle 4">
            <a:extLst>
              <a:ext uri="{FF2B5EF4-FFF2-40B4-BE49-F238E27FC236}">
                <a16:creationId xmlns:a16="http://schemas.microsoft.com/office/drawing/2014/main" id="{2122FBB0-2AD3-4E8D-8988-E52F19501B59}"/>
              </a:ext>
            </a:extLst>
          </p:cNvPr>
          <p:cNvSpPr>
            <a:spLocks noChangeArrowheads="1"/>
          </p:cNvSpPr>
          <p:nvPr/>
        </p:nvSpPr>
        <p:spPr bwMode="auto">
          <a:xfrm>
            <a:off x="3455988" y="368300"/>
            <a:ext cx="5688012" cy="2889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Ignoring prior distribution ?!                  (2)</a:t>
            </a:r>
            <a:endParaRPr lang="en-US" altLang="en-US" sz="1800" i="0"/>
          </a:p>
        </p:txBody>
      </p:sp>
      <p:pic>
        <p:nvPicPr>
          <p:cNvPr id="262149" name="Picture 9">
            <a:extLst>
              <a:ext uri="{FF2B5EF4-FFF2-40B4-BE49-F238E27FC236}">
                <a16:creationId xmlns:a16="http://schemas.microsoft.com/office/drawing/2014/main" id="{ED732676-5D28-4BC7-8F65-6B0A9BB00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08050"/>
            <a:ext cx="83883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8">
            <a:extLst>
              <a:ext uri="{FF2B5EF4-FFF2-40B4-BE49-F238E27FC236}">
                <a16:creationId xmlns:a16="http://schemas.microsoft.com/office/drawing/2014/main" id="{6753AACC-73D8-4076-BCCF-E216E62CE4C8}"/>
              </a:ext>
            </a:extLst>
          </p:cNvPr>
          <p:cNvSpPr txBox="1">
            <a:spLocks noChangeArrowheads="1"/>
          </p:cNvSpPr>
          <p:nvPr/>
        </p:nvSpPr>
        <p:spPr bwMode="auto">
          <a:xfrm>
            <a:off x="611188" y="0"/>
            <a:ext cx="8532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How much confidence should we place in a system that has not failed at all?</a:t>
            </a:r>
            <a:endParaRPr lang="en-US" altLang="en-US" sz="1800" i="0"/>
          </a:p>
        </p:txBody>
      </p:sp>
      <p:sp>
        <p:nvSpPr>
          <p:cNvPr id="263171" name="Rectangle 9">
            <a:extLst>
              <a:ext uri="{FF2B5EF4-FFF2-40B4-BE49-F238E27FC236}">
                <a16:creationId xmlns:a16="http://schemas.microsoft.com/office/drawing/2014/main" id="{160AC676-8804-4F0E-ABE2-FFC439D63A86}"/>
              </a:ext>
            </a:extLst>
          </p:cNvPr>
          <p:cNvSpPr>
            <a:spLocks noChangeArrowheads="1"/>
          </p:cNvSpPr>
          <p:nvPr/>
        </p:nvSpPr>
        <p:spPr bwMode="auto">
          <a:xfrm>
            <a:off x="3167063" y="368300"/>
            <a:ext cx="5976937" cy="900113"/>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What prior belief is needed to arrive at a </a:t>
            </a:r>
          </a:p>
          <a:p>
            <a:pPr algn="ctr">
              <a:spcBef>
                <a:spcPct val="0"/>
              </a:spcBef>
              <a:buFontTx/>
              <a:buNone/>
            </a:pPr>
            <a:r>
              <a:rPr lang="en-GB" altLang="en-US" sz="1800" i="0"/>
              <a:t>posterior belief in ultra-high reliability? </a:t>
            </a:r>
          </a:p>
          <a:p>
            <a:pPr algn="ctr">
              <a:spcBef>
                <a:spcPct val="0"/>
              </a:spcBef>
              <a:buFontTx/>
              <a:buNone/>
            </a:pPr>
            <a:r>
              <a:rPr lang="en-GB" altLang="en-US" sz="1800" i="0"/>
              <a:t>Is such belief reasonable?                   (1)</a:t>
            </a:r>
            <a:endParaRPr lang="en-US" altLang="en-US" sz="1800" i="0"/>
          </a:p>
        </p:txBody>
      </p:sp>
      <p:pic>
        <p:nvPicPr>
          <p:cNvPr id="263172" name="Picture 4">
            <a:extLst>
              <a:ext uri="{FF2B5EF4-FFF2-40B4-BE49-F238E27FC236}">
                <a16:creationId xmlns:a16="http://schemas.microsoft.com/office/drawing/2014/main" id="{09A44AB7-664C-4160-900C-BE2AF8FE5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Text Box 19">
            <a:extLst>
              <a:ext uri="{FF2B5EF4-FFF2-40B4-BE49-F238E27FC236}">
                <a16:creationId xmlns:a16="http://schemas.microsoft.com/office/drawing/2014/main" id="{EB4FCF37-64E2-456E-AED7-30FE04AA356B}"/>
              </a:ext>
            </a:extLst>
          </p:cNvPr>
          <p:cNvSpPr txBox="1">
            <a:spLocks noChangeArrowheads="1"/>
          </p:cNvSpPr>
          <p:nvPr/>
        </p:nvSpPr>
        <p:spPr bwMode="auto">
          <a:xfrm>
            <a:off x="539750" y="1212850"/>
            <a:ext cx="860425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b="0" i="0">
                <a:latin typeface="Times New Roman" panose="02020603050405020304" pitchFamily="18" charset="0"/>
              </a:rPr>
              <a:t>The conclusion here is that </a:t>
            </a:r>
            <a:r>
              <a:rPr lang="en-GB" altLang="en-US" sz="2800" b="0">
                <a:latin typeface="Times New Roman" panose="02020603050405020304" pitchFamily="18" charset="0"/>
              </a:rPr>
              <a:t>observing a long period of failure-free working does not </a:t>
            </a:r>
            <a:r>
              <a:rPr lang="en-GB" altLang="en-US" sz="2800">
                <a:latin typeface="Times New Roman" panose="02020603050405020304" pitchFamily="18" charset="0"/>
              </a:rPr>
              <a:t>in itself</a:t>
            </a:r>
            <a:r>
              <a:rPr lang="en-GB" altLang="en-US" sz="2800" b="0">
                <a:latin typeface="Times New Roman" panose="02020603050405020304" pitchFamily="18" charset="0"/>
              </a:rPr>
              <a:t> allow us to conclude that a system is ultra-reliable. </a:t>
            </a:r>
            <a:r>
              <a:rPr lang="en-GB" altLang="en-US" sz="2800" b="0" i="0">
                <a:latin typeface="Times New Roman" panose="02020603050405020304" pitchFamily="18" charset="0"/>
              </a:rPr>
              <a:t>It must be admitted that the prior distribution here is rather unrealistic.</a:t>
            </a:r>
          </a:p>
          <a:p>
            <a:pPr>
              <a:spcBef>
                <a:spcPct val="50000"/>
              </a:spcBef>
            </a:pPr>
            <a:r>
              <a:rPr lang="en-GB" altLang="en-US" sz="2800" b="0" i="0">
                <a:latin typeface="Times New Roman" panose="02020603050405020304" pitchFamily="18" charset="0"/>
              </a:rPr>
              <a:t>Let us consider the case where the observer has genuine prior beliefs about </a:t>
            </a:r>
            <a:r>
              <a:rPr lang="en-GB" altLang="en-US" sz="2800" b="0" i="0">
                <a:latin typeface="Times New Roman" panose="02020603050405020304" pitchFamily="18" charset="0"/>
                <a:sym typeface="Symbol" panose="05050102010706020507" pitchFamily="18" charset="2"/>
              </a:rPr>
              <a:t>.</a:t>
            </a:r>
          </a:p>
          <a:p>
            <a:pPr>
              <a:spcBef>
                <a:spcPct val="50000"/>
              </a:spcBef>
            </a:pPr>
            <a:r>
              <a:rPr lang="en-GB" altLang="en-US" sz="2800" i="0">
                <a:latin typeface="Times New Roman" panose="02020603050405020304" pitchFamily="18" charset="0"/>
                <a:sym typeface="Symbol" panose="05050102010706020507" pitchFamily="18" charset="2"/>
              </a:rPr>
              <a:t>Example</a:t>
            </a:r>
            <a:r>
              <a:rPr lang="en-GB" altLang="en-US" sz="2800" b="0" i="0">
                <a:latin typeface="Times New Roman" panose="02020603050405020304" pitchFamily="18" charset="0"/>
                <a:sym typeface="Symbol" panose="05050102010706020507" pitchFamily="18" charset="2"/>
              </a:rPr>
              <a:t>: the reliability requirement is that the median time to failure is 10</a:t>
            </a:r>
            <a:r>
              <a:rPr lang="en-GB" altLang="en-US" sz="2800" b="0" i="0" baseline="30000">
                <a:latin typeface="Times New Roman" panose="02020603050405020304" pitchFamily="18" charset="0"/>
                <a:sym typeface="Symbol" panose="05050102010706020507" pitchFamily="18" charset="2"/>
              </a:rPr>
              <a:t>6</a:t>
            </a:r>
            <a:r>
              <a:rPr lang="en-GB" altLang="en-US" sz="2800" b="0" i="0">
                <a:latin typeface="Times New Roman" panose="02020603050405020304" pitchFamily="18" charset="0"/>
                <a:sym typeface="Symbol" panose="05050102010706020507" pitchFamily="18" charset="2"/>
              </a:rPr>
              <a:t> hours, and the trust has shown failure-free working for 10</a:t>
            </a:r>
            <a:r>
              <a:rPr lang="en-GB" altLang="en-US" sz="2800" b="0" i="0" baseline="30000">
                <a:latin typeface="Times New Roman" panose="02020603050405020304" pitchFamily="18" charset="0"/>
                <a:sym typeface="Symbol" panose="05050102010706020507" pitchFamily="18" charset="2"/>
              </a:rPr>
              <a:t>3</a:t>
            </a:r>
            <a:r>
              <a:rPr lang="en-GB" altLang="en-US" sz="2800" b="0" i="0">
                <a:latin typeface="Times New Roman" panose="02020603050405020304" pitchFamily="18" charset="0"/>
                <a:sym typeface="Symbol" panose="05050102010706020507" pitchFamily="18" charset="2"/>
              </a:rPr>
              <a:t> hours, </a:t>
            </a:r>
            <a:r>
              <a:rPr lang="en-GB" altLang="en-US" sz="2800" b="0" i="0">
                <a:solidFill>
                  <a:schemeClr val="accent2"/>
                </a:solidFill>
                <a:latin typeface="Times New Roman" panose="02020603050405020304" pitchFamily="18" charset="0"/>
                <a:sym typeface="Symbol" panose="05050102010706020507" pitchFamily="18" charset="2"/>
              </a:rPr>
              <a:t>what prior belief would the observer have needed in order to conclude that the requirement had been met? </a:t>
            </a:r>
          </a:p>
        </p:txBody>
      </p:sp>
    </p:spTree>
  </p:cSld>
  <p:clrMapOvr>
    <a:masterClrMapping/>
  </p:clrMapOvr>
  <p:transition>
    <p:fade thruBlk="1"/>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3">
            <a:extLst>
              <a:ext uri="{FF2B5EF4-FFF2-40B4-BE49-F238E27FC236}">
                <a16:creationId xmlns:a16="http://schemas.microsoft.com/office/drawing/2014/main" id="{4BC242EA-C2E2-4182-998A-BBBE3B770113}"/>
              </a:ext>
            </a:extLst>
          </p:cNvPr>
          <p:cNvSpPr txBox="1">
            <a:spLocks noChangeArrowheads="1"/>
          </p:cNvSpPr>
          <p:nvPr/>
        </p:nvSpPr>
        <p:spPr bwMode="auto">
          <a:xfrm>
            <a:off x="611188" y="0"/>
            <a:ext cx="8532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How much confidence should we place in a system that has not failed at all?</a:t>
            </a:r>
            <a:endParaRPr lang="en-US" altLang="en-US" sz="1800" i="0"/>
          </a:p>
        </p:txBody>
      </p:sp>
      <p:sp>
        <p:nvSpPr>
          <p:cNvPr id="264195" name="Rectangle 4">
            <a:extLst>
              <a:ext uri="{FF2B5EF4-FFF2-40B4-BE49-F238E27FC236}">
                <a16:creationId xmlns:a16="http://schemas.microsoft.com/office/drawing/2014/main" id="{9F191CBB-66DB-4933-A0DA-627791CB00B9}"/>
              </a:ext>
            </a:extLst>
          </p:cNvPr>
          <p:cNvSpPr>
            <a:spLocks noChangeArrowheads="1"/>
          </p:cNvSpPr>
          <p:nvPr/>
        </p:nvSpPr>
        <p:spPr bwMode="auto">
          <a:xfrm>
            <a:off x="3455988" y="368300"/>
            <a:ext cx="5688012" cy="11525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What prior belief is needed to arrive at a </a:t>
            </a:r>
          </a:p>
          <a:p>
            <a:pPr algn="ctr">
              <a:spcBef>
                <a:spcPct val="0"/>
              </a:spcBef>
              <a:buFontTx/>
              <a:buNone/>
            </a:pPr>
            <a:r>
              <a:rPr lang="en-GB" altLang="en-US" sz="1800" i="0"/>
              <a:t>posterior belief in ultra-high reliability? </a:t>
            </a:r>
          </a:p>
          <a:p>
            <a:pPr algn="ctr">
              <a:spcBef>
                <a:spcPct val="0"/>
              </a:spcBef>
              <a:buFontTx/>
              <a:buNone/>
            </a:pPr>
            <a:endParaRPr lang="en-GB" altLang="en-US" sz="1800" i="0"/>
          </a:p>
          <a:p>
            <a:pPr algn="ctr">
              <a:spcBef>
                <a:spcPct val="0"/>
              </a:spcBef>
              <a:buFontTx/>
              <a:buNone/>
            </a:pPr>
            <a:r>
              <a:rPr lang="en-GB" altLang="en-US" sz="1800" i="0"/>
              <a:t>Is such belief reasonable?                     (2)</a:t>
            </a:r>
            <a:endParaRPr lang="en-US" altLang="en-US" sz="1800" i="0"/>
          </a:p>
        </p:txBody>
      </p:sp>
      <p:pic>
        <p:nvPicPr>
          <p:cNvPr id="264196" name="Picture 4">
            <a:extLst>
              <a:ext uri="{FF2B5EF4-FFF2-40B4-BE49-F238E27FC236}">
                <a16:creationId xmlns:a16="http://schemas.microsoft.com/office/drawing/2014/main" id="{89AAD553-B85E-4F56-AFB0-A327E85B4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7" name="Text Box 19">
            <a:extLst>
              <a:ext uri="{FF2B5EF4-FFF2-40B4-BE49-F238E27FC236}">
                <a16:creationId xmlns:a16="http://schemas.microsoft.com/office/drawing/2014/main" id="{0572035F-867E-4CE4-BB83-09AFD83C687F}"/>
              </a:ext>
            </a:extLst>
          </p:cNvPr>
          <p:cNvSpPr txBox="1">
            <a:spLocks noChangeArrowheads="1"/>
          </p:cNvSpPr>
          <p:nvPr/>
        </p:nvSpPr>
        <p:spPr bwMode="auto">
          <a:xfrm>
            <a:off x="719138" y="1881188"/>
            <a:ext cx="8424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400" b="0" i="0">
                <a:latin typeface="Times New Roman" panose="02020603050405020304" pitchFamily="18" charset="0"/>
              </a:rPr>
              <a:t>From above, (a, b) must satisfy</a:t>
            </a:r>
            <a:endParaRPr lang="en-US" altLang="en-US" sz="2400" b="0" i="0">
              <a:latin typeface="Times New Roman" panose="02020603050405020304" pitchFamily="18" charset="0"/>
            </a:endParaRPr>
          </a:p>
        </p:txBody>
      </p:sp>
      <p:graphicFrame>
        <p:nvGraphicFramePr>
          <p:cNvPr id="264198" name="Object 20">
            <a:extLst>
              <a:ext uri="{FF2B5EF4-FFF2-40B4-BE49-F238E27FC236}">
                <a16:creationId xmlns:a16="http://schemas.microsoft.com/office/drawing/2014/main" id="{12B80514-8158-4944-9543-0495F4B54981}"/>
              </a:ext>
            </a:extLst>
          </p:cNvPr>
          <p:cNvGraphicFramePr>
            <a:graphicFrameLocks noChangeAspect="1"/>
          </p:cNvGraphicFramePr>
          <p:nvPr/>
        </p:nvGraphicFramePr>
        <p:xfrm>
          <a:off x="3348038" y="2420938"/>
          <a:ext cx="2303462" cy="920750"/>
        </p:xfrm>
        <a:graphic>
          <a:graphicData uri="http://schemas.openxmlformats.org/presentationml/2006/ole">
            <mc:AlternateContent xmlns:mc="http://schemas.openxmlformats.org/markup-compatibility/2006">
              <mc:Choice xmlns:v="urn:schemas-microsoft-com:vml" Requires="v">
                <p:oleObj spid="_x0000_s264206" name="Equation" r:id="rId4" imgW="1270000" imgH="508000" progId="Equation.DSMT4">
                  <p:embed/>
                </p:oleObj>
              </mc:Choice>
              <mc:Fallback>
                <p:oleObj name="Equation" r:id="rId4" imgW="1270000" imgH="508000" progId="Equation.DSMT4">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2420938"/>
                        <a:ext cx="2303462"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4199" name="Text Box 22">
            <a:extLst>
              <a:ext uri="{FF2B5EF4-FFF2-40B4-BE49-F238E27FC236}">
                <a16:creationId xmlns:a16="http://schemas.microsoft.com/office/drawing/2014/main" id="{40B5BB24-B1F9-40A0-A632-0182F3D62061}"/>
              </a:ext>
            </a:extLst>
          </p:cNvPr>
          <p:cNvSpPr txBox="1">
            <a:spLocks noChangeArrowheads="1"/>
          </p:cNvSpPr>
          <p:nvPr/>
        </p:nvSpPr>
        <p:spPr bwMode="auto">
          <a:xfrm>
            <a:off x="792163" y="3465513"/>
            <a:ext cx="802798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b="0" i="0">
                <a:latin typeface="Times New Roman" panose="02020603050405020304" pitchFamily="18" charset="0"/>
              </a:rPr>
              <a:t>which implies, since b&gt;0, that a&gt;0.1003288.</a:t>
            </a:r>
          </a:p>
          <a:p>
            <a:pPr>
              <a:spcBef>
                <a:spcPct val="50000"/>
              </a:spcBef>
            </a:pPr>
            <a:r>
              <a:rPr lang="en-GB" altLang="en-US" sz="2400" b="0" i="0">
                <a:latin typeface="Times New Roman" panose="02020603050405020304" pitchFamily="18" charset="0"/>
              </a:rPr>
              <a:t>It is instructive to examine what is implied by prior beliefs in this solution set.</a:t>
            </a:r>
          </a:p>
        </p:txBody>
      </p:sp>
    </p:spTree>
  </p:cSld>
  <p:clrMapOvr>
    <a:masterClrMapping/>
  </p:clrMapOvr>
  <p:transition>
    <p:fade thruBlk="1"/>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a:extLst>
              <a:ext uri="{FF2B5EF4-FFF2-40B4-BE49-F238E27FC236}">
                <a16:creationId xmlns:a16="http://schemas.microsoft.com/office/drawing/2014/main" id="{0899FE00-5772-4A8E-8D63-21BCAE752731}"/>
              </a:ext>
            </a:extLst>
          </p:cNvPr>
          <p:cNvSpPr txBox="1">
            <a:spLocks noChangeArrowheads="1"/>
          </p:cNvSpPr>
          <p:nvPr/>
        </p:nvSpPr>
        <p:spPr bwMode="auto">
          <a:xfrm>
            <a:off x="611188" y="0"/>
            <a:ext cx="8532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How much confidence should we place in a system that has not failed at all?</a:t>
            </a:r>
            <a:endParaRPr lang="en-US" altLang="en-US" sz="1800" i="0"/>
          </a:p>
        </p:txBody>
      </p:sp>
      <p:sp>
        <p:nvSpPr>
          <p:cNvPr id="265219" name="Rectangle 3">
            <a:extLst>
              <a:ext uri="{FF2B5EF4-FFF2-40B4-BE49-F238E27FC236}">
                <a16:creationId xmlns:a16="http://schemas.microsoft.com/office/drawing/2014/main" id="{36C69FA4-D45B-42BC-A63B-0E6B490E82DF}"/>
              </a:ext>
            </a:extLst>
          </p:cNvPr>
          <p:cNvSpPr>
            <a:spLocks noChangeArrowheads="1"/>
          </p:cNvSpPr>
          <p:nvPr/>
        </p:nvSpPr>
        <p:spPr bwMode="auto">
          <a:xfrm>
            <a:off x="3455988" y="368300"/>
            <a:ext cx="5688012" cy="11525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What prior belief is needed to arrive at a </a:t>
            </a:r>
          </a:p>
          <a:p>
            <a:pPr algn="ctr">
              <a:spcBef>
                <a:spcPct val="0"/>
              </a:spcBef>
              <a:buFontTx/>
              <a:buNone/>
            </a:pPr>
            <a:r>
              <a:rPr lang="en-GB" altLang="en-US" sz="1800" i="0"/>
              <a:t>posterior belief in ultra-high reliability? </a:t>
            </a:r>
          </a:p>
          <a:p>
            <a:pPr algn="ctr">
              <a:spcBef>
                <a:spcPct val="0"/>
              </a:spcBef>
              <a:buFontTx/>
              <a:buNone/>
            </a:pPr>
            <a:endParaRPr lang="en-GB" altLang="en-US" sz="1800" i="0"/>
          </a:p>
          <a:p>
            <a:pPr algn="ctr">
              <a:spcBef>
                <a:spcPct val="0"/>
              </a:spcBef>
              <a:buFontTx/>
              <a:buNone/>
            </a:pPr>
            <a:r>
              <a:rPr lang="en-GB" altLang="en-US" sz="1800" i="0"/>
              <a:t>Is such belief reasonable?                   (3)</a:t>
            </a:r>
            <a:endParaRPr lang="en-US" altLang="en-US" sz="1800" i="0"/>
          </a:p>
        </p:txBody>
      </p:sp>
      <p:pic>
        <p:nvPicPr>
          <p:cNvPr id="265220" name="Picture 4">
            <a:extLst>
              <a:ext uri="{FF2B5EF4-FFF2-40B4-BE49-F238E27FC236}">
                <a16:creationId xmlns:a16="http://schemas.microsoft.com/office/drawing/2014/main" id="{8DB5F5C2-513B-4C11-8733-721723EFF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7">
            <a:extLst>
              <a:ext uri="{FF2B5EF4-FFF2-40B4-BE49-F238E27FC236}">
                <a16:creationId xmlns:a16="http://schemas.microsoft.com/office/drawing/2014/main" id="{663C5E25-ABC5-4CC5-B85B-245FF9662F2F}"/>
              </a:ext>
            </a:extLst>
          </p:cNvPr>
          <p:cNvSpPr txBox="1">
            <a:spLocks noChangeArrowheads="1"/>
          </p:cNvSpPr>
          <p:nvPr/>
        </p:nvSpPr>
        <p:spPr bwMode="auto">
          <a:xfrm>
            <a:off x="647700" y="1557338"/>
            <a:ext cx="84963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400" b="0" i="0">
                <a:latin typeface="Times New Roman" panose="02020603050405020304" pitchFamily="18" charset="0"/>
              </a:rPr>
              <a:t>Consider, for example, </a:t>
            </a:r>
            <a:r>
              <a:rPr lang="en-GB" altLang="en-US" sz="2400" b="0">
                <a:latin typeface="Times New Roman" panose="02020603050405020304" pitchFamily="18" charset="0"/>
              </a:rPr>
              <a:t>a=0.11, b=837.2</a:t>
            </a:r>
            <a:r>
              <a:rPr lang="en-GB" altLang="en-US" sz="2400" b="0" i="0">
                <a:latin typeface="Times New Roman" panose="02020603050405020304" pitchFamily="18" charset="0"/>
              </a:rPr>
              <a:t>.</a:t>
            </a:r>
          </a:p>
          <a:p>
            <a:pPr>
              <a:spcBef>
                <a:spcPct val="50000"/>
              </a:spcBef>
            </a:pPr>
            <a:r>
              <a:rPr lang="en-GB" altLang="en-US" sz="2400">
                <a:solidFill>
                  <a:schemeClr val="accent2"/>
                </a:solidFill>
                <a:latin typeface="Times New Roman" panose="02020603050405020304" pitchFamily="18" charset="0"/>
              </a:rPr>
              <a:t>Is this a “reasonable” prior belief?</a:t>
            </a:r>
            <a:r>
              <a:rPr lang="en-GB" altLang="en-US" sz="2400">
                <a:latin typeface="Times New Roman" panose="02020603050405020304" pitchFamily="18" charset="0"/>
              </a:rPr>
              <a:t> Not, since the prior probability that T&gt;10</a:t>
            </a:r>
            <a:r>
              <a:rPr lang="en-GB" altLang="en-US" sz="2400" baseline="30000">
                <a:latin typeface="Times New Roman" panose="02020603050405020304" pitchFamily="18" charset="0"/>
              </a:rPr>
              <a:t>6</a:t>
            </a:r>
            <a:r>
              <a:rPr lang="en-GB" altLang="en-US" sz="2400">
                <a:latin typeface="Times New Roman" panose="02020603050405020304" pitchFamily="18" charset="0"/>
              </a:rPr>
              <a:t> is 0.458.</a:t>
            </a:r>
            <a:r>
              <a:rPr lang="en-GB" altLang="en-US" sz="2400" b="0" i="0">
                <a:latin typeface="Times New Roman" panose="02020603050405020304" pitchFamily="18" charset="0"/>
              </a:rPr>
              <a:t> </a:t>
            </a:r>
          </a:p>
          <a:p>
            <a:pPr>
              <a:spcBef>
                <a:spcPct val="50000"/>
              </a:spcBef>
            </a:pPr>
            <a:r>
              <a:rPr lang="en-GB" altLang="en-US" sz="2400" b="0" i="0">
                <a:latin typeface="Times New Roman" panose="02020603050405020304" pitchFamily="18" charset="0"/>
              </a:rPr>
              <a:t>The observer must believe </a:t>
            </a:r>
            <a:r>
              <a:rPr lang="en-GB" altLang="en-US" sz="2400">
                <a:latin typeface="Times New Roman" panose="02020603050405020304" pitchFamily="18" charset="0"/>
              </a:rPr>
              <a:t>a priori</a:t>
            </a:r>
            <a:r>
              <a:rPr lang="en-GB" altLang="en-US" sz="2400" b="0" i="0">
                <a:latin typeface="Times New Roman" panose="02020603050405020304" pitchFamily="18" charset="0"/>
              </a:rPr>
              <a:t> that there is almost 50:50 chance by surviving for 10</a:t>
            </a:r>
            <a:r>
              <a:rPr lang="en-GB" altLang="en-US" sz="2400" b="0" i="0" baseline="30000">
                <a:latin typeface="Times New Roman" panose="02020603050405020304" pitchFamily="18" charset="0"/>
              </a:rPr>
              <a:t>6</a:t>
            </a:r>
            <a:r>
              <a:rPr lang="en-GB" altLang="en-US" sz="2400" b="0" i="0">
                <a:latin typeface="Times New Roman" panose="02020603050405020304" pitchFamily="18" charset="0"/>
              </a:rPr>
              <a:t> hours.</a:t>
            </a:r>
          </a:p>
          <a:p>
            <a:pPr>
              <a:spcBef>
                <a:spcPct val="50000"/>
              </a:spcBef>
            </a:pPr>
            <a:r>
              <a:rPr lang="en-GB" altLang="en-US" sz="2400" b="0" i="0">
                <a:latin typeface="Times New Roman" panose="02020603050405020304" pitchFamily="18" charset="0"/>
              </a:rPr>
              <a:t>If </a:t>
            </a:r>
            <a:r>
              <a:rPr lang="en-GB" altLang="en-US" sz="2400" b="0">
                <a:latin typeface="Times New Roman" panose="02020603050405020304" pitchFamily="18" charset="0"/>
              </a:rPr>
              <a:t>a = 0.50, b=332333</a:t>
            </a:r>
            <a:r>
              <a:rPr lang="en-GB" altLang="en-US" sz="2400" b="0" i="0">
                <a:latin typeface="Times New Roman" panose="02020603050405020304" pitchFamily="18" charset="0"/>
              </a:rPr>
              <a:t>, the prior P(T&gt;10</a:t>
            </a:r>
            <a:r>
              <a:rPr lang="en-GB" altLang="en-US" sz="2400" b="0" i="0" baseline="30000">
                <a:latin typeface="Times New Roman" panose="02020603050405020304" pitchFamily="18" charset="0"/>
              </a:rPr>
              <a:t>6</a:t>
            </a:r>
            <a:r>
              <a:rPr lang="en-GB" altLang="en-US" sz="2400" b="0" i="0">
                <a:latin typeface="Times New Roman" panose="02020603050405020304" pitchFamily="18" charset="0"/>
              </a:rPr>
              <a:t>) is 0.499. As </a:t>
            </a:r>
            <a:r>
              <a:rPr lang="en-GB" altLang="en-US" sz="2400" b="0">
                <a:latin typeface="Times New Roman" panose="02020603050405020304" pitchFamily="18" charset="0"/>
              </a:rPr>
              <a:t>a</a:t>
            </a:r>
            <a:r>
              <a:rPr lang="en-GB" altLang="en-US" sz="2400" b="0" i="0">
                <a:latin typeface="Times New Roman" panose="02020603050405020304" pitchFamily="18" charset="0"/>
              </a:rPr>
              <a:t> increases this problem becomes worse.   </a:t>
            </a:r>
            <a:endParaRPr lang="en-US" altLang="en-US" sz="2400" b="0" i="0">
              <a:latin typeface="Times New Roman" panose="02020603050405020304" pitchFamily="18" charset="0"/>
            </a:endParaRPr>
          </a:p>
        </p:txBody>
      </p:sp>
      <p:sp>
        <p:nvSpPr>
          <p:cNvPr id="265222" name="Rectangle 8">
            <a:extLst>
              <a:ext uri="{FF2B5EF4-FFF2-40B4-BE49-F238E27FC236}">
                <a16:creationId xmlns:a16="http://schemas.microsoft.com/office/drawing/2014/main" id="{18078F57-7480-4862-A633-E74E42ECAA34}"/>
              </a:ext>
            </a:extLst>
          </p:cNvPr>
          <p:cNvSpPr>
            <a:spLocks noChangeArrowheads="1"/>
          </p:cNvSpPr>
          <p:nvPr/>
        </p:nvSpPr>
        <p:spPr bwMode="auto">
          <a:xfrm>
            <a:off x="755650" y="4724400"/>
            <a:ext cx="8135938" cy="19526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2200" i="0">
                <a:latin typeface="Times New Roman" panose="02020603050405020304" pitchFamily="18" charset="0"/>
              </a:rPr>
              <a:t>To believe that “this is a 10</a:t>
            </a:r>
            <a:r>
              <a:rPr lang="en-GB" altLang="en-US" sz="2200" i="0" baseline="30000">
                <a:latin typeface="Times New Roman" panose="02020603050405020304" pitchFamily="18" charset="0"/>
              </a:rPr>
              <a:t>6</a:t>
            </a:r>
            <a:r>
              <a:rPr lang="en-GB" altLang="en-US" sz="2200" i="0">
                <a:latin typeface="Times New Roman" panose="02020603050405020304" pitchFamily="18" charset="0"/>
              </a:rPr>
              <a:t> system” after seeing only 10</a:t>
            </a:r>
            <a:r>
              <a:rPr lang="en-GB" altLang="en-US" sz="2200" i="0" baseline="30000">
                <a:latin typeface="Times New Roman" panose="02020603050405020304" pitchFamily="18" charset="0"/>
              </a:rPr>
              <a:t>3</a:t>
            </a:r>
            <a:r>
              <a:rPr lang="en-GB" altLang="en-US" sz="2200" i="0">
                <a:latin typeface="Times New Roman" panose="02020603050405020304" pitchFamily="18" charset="0"/>
              </a:rPr>
              <a:t> hours of </a:t>
            </a:r>
          </a:p>
          <a:p>
            <a:pPr>
              <a:spcBef>
                <a:spcPct val="0"/>
              </a:spcBef>
              <a:buFontTx/>
              <a:buNone/>
            </a:pPr>
            <a:r>
              <a:rPr lang="en-GB" altLang="en-US" sz="2200" i="0">
                <a:latin typeface="Times New Roman" panose="02020603050405020304" pitchFamily="18" charset="0"/>
              </a:rPr>
              <a:t>failure-free working, we must </a:t>
            </a:r>
            <a:r>
              <a:rPr lang="en-GB" altLang="en-US" sz="2200">
                <a:latin typeface="Times New Roman" panose="02020603050405020304" pitchFamily="18" charset="0"/>
              </a:rPr>
              <a:t>initially</a:t>
            </a:r>
            <a:r>
              <a:rPr lang="en-GB" altLang="en-US" sz="2200" i="0">
                <a:latin typeface="Times New Roman" panose="02020603050405020304" pitchFamily="18" charset="0"/>
              </a:rPr>
              <a:t> believe it was a 10</a:t>
            </a:r>
            <a:r>
              <a:rPr lang="en-GB" altLang="en-US" sz="2200" i="0" baseline="30000">
                <a:latin typeface="Times New Roman" panose="02020603050405020304" pitchFamily="18" charset="0"/>
              </a:rPr>
              <a:t>6</a:t>
            </a:r>
            <a:r>
              <a:rPr lang="en-GB" altLang="en-US" sz="2200" i="0">
                <a:latin typeface="Times New Roman" panose="02020603050405020304" pitchFamily="18" charset="0"/>
              </a:rPr>
              <a:t> system. </a:t>
            </a:r>
          </a:p>
          <a:p>
            <a:pPr>
              <a:spcBef>
                <a:spcPct val="0"/>
              </a:spcBef>
              <a:buFontTx/>
              <a:buNone/>
            </a:pPr>
            <a:endParaRPr lang="en-GB" altLang="en-US" sz="800" i="0">
              <a:latin typeface="Times New Roman" panose="02020603050405020304" pitchFamily="18" charset="0"/>
            </a:endParaRPr>
          </a:p>
          <a:p>
            <a:pPr>
              <a:spcBef>
                <a:spcPct val="0"/>
              </a:spcBef>
              <a:buFontTx/>
              <a:buNone/>
            </a:pPr>
            <a:r>
              <a:rPr lang="en-GB" altLang="en-US" sz="2200" i="0">
                <a:latin typeface="Times New Roman" panose="02020603050405020304" pitchFamily="18" charset="0"/>
              </a:rPr>
              <a:t>To end up with a very high confidence in a system, </a:t>
            </a:r>
            <a:r>
              <a:rPr lang="en-GB" altLang="en-US" sz="2200">
                <a:solidFill>
                  <a:schemeClr val="accent2"/>
                </a:solidFill>
                <a:latin typeface="Times New Roman" panose="02020603050405020304" pitchFamily="18" charset="0"/>
              </a:rPr>
              <a:t>when we can see </a:t>
            </a:r>
          </a:p>
          <a:p>
            <a:pPr>
              <a:spcBef>
                <a:spcPct val="0"/>
              </a:spcBef>
              <a:buFontTx/>
              <a:buNone/>
            </a:pPr>
            <a:r>
              <a:rPr lang="en-GB" altLang="en-US" sz="2200">
                <a:solidFill>
                  <a:schemeClr val="accent2"/>
                </a:solidFill>
                <a:latin typeface="Times New Roman" panose="02020603050405020304" pitchFamily="18" charset="0"/>
              </a:rPr>
              <a:t>only a modest amount of testing, we must bring to the problem the </a:t>
            </a:r>
          </a:p>
          <a:p>
            <a:pPr>
              <a:spcBef>
                <a:spcPct val="0"/>
              </a:spcBef>
              <a:buFontTx/>
              <a:buNone/>
            </a:pPr>
            <a:r>
              <a:rPr lang="en-GB" altLang="en-US" sz="2200">
                <a:solidFill>
                  <a:schemeClr val="accent2"/>
                </a:solidFill>
                <a:latin typeface="Times New Roman" panose="02020603050405020304" pitchFamily="18" charset="0"/>
              </a:rPr>
              <a:t>relevant degree of belief.</a:t>
            </a:r>
            <a:endParaRPr lang="en-US" altLang="en-US" sz="2200" i="0">
              <a:solidFill>
                <a:schemeClr val="accent2"/>
              </a:solidFill>
              <a:latin typeface="Times New Roman" panose="02020603050405020304" pitchFamily="18" charset="0"/>
            </a:endParaRPr>
          </a:p>
        </p:txBody>
      </p:sp>
    </p:spTree>
  </p:cSld>
  <p:clrMapOvr>
    <a:masterClrMapping/>
  </p:clrMapOvr>
  <p:transition>
    <p:fade thruBlk="1"/>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4">
            <a:extLst>
              <a:ext uri="{FF2B5EF4-FFF2-40B4-BE49-F238E27FC236}">
                <a16:creationId xmlns:a16="http://schemas.microsoft.com/office/drawing/2014/main" id="{ADC82373-B1ED-4CB6-A587-89E286A43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5">
            <a:extLst>
              <a:ext uri="{FF2B5EF4-FFF2-40B4-BE49-F238E27FC236}">
                <a16:creationId xmlns:a16="http://schemas.microsoft.com/office/drawing/2014/main" id="{BB9A8E70-D01B-47F3-AFC4-2E96758E4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Text Box 10">
            <a:extLst>
              <a:ext uri="{FF2B5EF4-FFF2-40B4-BE49-F238E27FC236}">
                <a16:creationId xmlns:a16="http://schemas.microsoft.com/office/drawing/2014/main" id="{9BCE7C17-67DC-4609-9962-44D9058A736B}"/>
              </a:ext>
            </a:extLst>
          </p:cNvPr>
          <p:cNvSpPr txBox="1">
            <a:spLocks noChangeArrowheads="1"/>
          </p:cNvSpPr>
          <p:nvPr/>
        </p:nvSpPr>
        <p:spPr bwMode="auto">
          <a:xfrm>
            <a:off x="792163" y="188913"/>
            <a:ext cx="7775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4000" i="0">
                <a:latin typeface="Times New Roman" panose="02020603050405020304" pitchFamily="18" charset="0"/>
              </a:rPr>
              <a:t>Orders of magnitude less than …</a:t>
            </a:r>
            <a:endParaRPr lang="en-US" altLang="en-US" sz="4000" i="0">
              <a:latin typeface="Times New Roman" panose="02020603050405020304" pitchFamily="18" charset="0"/>
            </a:endParaRPr>
          </a:p>
        </p:txBody>
      </p:sp>
      <p:sp>
        <p:nvSpPr>
          <p:cNvPr id="266245" name="Text Box 11">
            <a:extLst>
              <a:ext uri="{FF2B5EF4-FFF2-40B4-BE49-F238E27FC236}">
                <a16:creationId xmlns:a16="http://schemas.microsoft.com/office/drawing/2014/main" id="{D83E69C8-8F00-4D38-86A1-FED6B828D36D}"/>
              </a:ext>
            </a:extLst>
          </p:cNvPr>
          <p:cNvSpPr txBox="1">
            <a:spLocks noChangeArrowheads="1"/>
          </p:cNvSpPr>
          <p:nvPr/>
        </p:nvSpPr>
        <p:spPr bwMode="auto">
          <a:xfrm>
            <a:off x="827088" y="1268413"/>
            <a:ext cx="8316912"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800" b="0" i="0">
                <a:latin typeface="Times New Roman" panose="02020603050405020304" pitchFamily="18" charset="0"/>
              </a:rPr>
              <a:t>You can argue with the </a:t>
            </a:r>
            <a:r>
              <a:rPr lang="en-GB" altLang="en-US" sz="2800" b="0">
                <a:latin typeface="Times New Roman" panose="02020603050405020304" pitchFamily="18" charset="0"/>
              </a:rPr>
              <a:t>details</a:t>
            </a:r>
            <a:r>
              <a:rPr lang="en-GB" altLang="en-US" sz="2800" b="0" i="0">
                <a:latin typeface="Times New Roman" panose="02020603050405020304" pitchFamily="18" charset="0"/>
              </a:rPr>
              <a:t> of all this, but I think you are struck with the ball-park order-of-magnitude representing by this argument:</a:t>
            </a:r>
          </a:p>
          <a:p>
            <a:pPr>
              <a:spcBef>
                <a:spcPct val="50000"/>
              </a:spcBef>
            </a:pPr>
            <a:r>
              <a:rPr lang="en-GB" altLang="en-US" sz="2800" b="0">
                <a:latin typeface="Times New Roman" panose="02020603050405020304" pitchFamily="18" charset="0"/>
              </a:rPr>
              <a:t>For the amounts of testing that are practically feasible, the confidence to be gained solely from such information is </a:t>
            </a:r>
            <a:r>
              <a:rPr lang="en-GB" altLang="en-US" sz="2800">
                <a:latin typeface="Times New Roman" panose="02020603050405020304" pitchFamily="18" charset="0"/>
              </a:rPr>
              <a:t>orders of magnitude</a:t>
            </a:r>
            <a:r>
              <a:rPr lang="en-GB" altLang="en-US" sz="2800" b="0">
                <a:latin typeface="Times New Roman" panose="02020603050405020304" pitchFamily="18" charset="0"/>
              </a:rPr>
              <a:t> less than is represented by, for example, 10</a:t>
            </a:r>
            <a:r>
              <a:rPr lang="en-GB" altLang="en-US" sz="2800" b="0" baseline="30000">
                <a:latin typeface="Times New Roman" panose="02020603050405020304" pitchFamily="18" charset="0"/>
              </a:rPr>
              <a:t>-9</a:t>
            </a:r>
            <a:r>
              <a:rPr lang="en-GB" altLang="en-US" sz="2800" b="0">
                <a:latin typeface="Times New Roman" panose="02020603050405020304" pitchFamily="18" charset="0"/>
              </a:rPr>
              <a:t> failures/hr.</a:t>
            </a:r>
          </a:p>
          <a:p>
            <a:pPr>
              <a:spcBef>
                <a:spcPct val="50000"/>
              </a:spcBef>
            </a:pPr>
            <a:r>
              <a:rPr lang="en-GB" altLang="en-US" sz="2800" i="0">
                <a:solidFill>
                  <a:schemeClr val="accent2"/>
                </a:solidFill>
                <a:latin typeface="Times New Roman" panose="02020603050405020304" pitchFamily="18" charset="0"/>
              </a:rPr>
              <a:t>Are there other sources of information, in addition to testing</a:t>
            </a:r>
            <a:r>
              <a:rPr lang="en-GB" altLang="en-US" sz="2800" b="0" i="0">
                <a:solidFill>
                  <a:schemeClr val="accent2"/>
                </a:solidFill>
                <a:latin typeface="Times New Roman" panose="02020603050405020304" pitchFamily="18" charset="0"/>
              </a:rPr>
              <a:t>, that could allow us to gain higher confidence?</a:t>
            </a:r>
            <a:r>
              <a:rPr lang="en-GB" altLang="en-US" sz="2800" b="0" i="0">
                <a:latin typeface="Times New Roman" panose="02020603050405020304" pitchFamily="18" charset="0"/>
              </a:rPr>
              <a:t> (e.g. by allowing us to </a:t>
            </a:r>
            <a:r>
              <a:rPr lang="en-GB" altLang="en-US" sz="2800" b="0">
                <a:latin typeface="Times New Roman" panose="02020603050405020304" pitchFamily="18" charset="0"/>
              </a:rPr>
              <a:t>justifiably</a:t>
            </a:r>
            <a:r>
              <a:rPr lang="en-GB" altLang="en-US" sz="2800" b="0" i="0">
                <a:latin typeface="Times New Roman" panose="02020603050405020304" pitchFamily="18" charset="0"/>
              </a:rPr>
              <a:t> have strong prior beliefs)</a:t>
            </a:r>
            <a:endParaRPr lang="en-US" altLang="en-US" sz="2800" b="0" i="0">
              <a:latin typeface="Times New Roman" panose="02020603050405020304" pitchFamily="18" charset="0"/>
            </a:endParaRPr>
          </a:p>
        </p:txBody>
      </p:sp>
    </p:spTree>
  </p:cSld>
  <p:clrMapOvr>
    <a:masterClrMapping/>
  </p:clrMapOvr>
  <p:transition>
    <p:fade thruBlk="1"/>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409AB5C1-5A4E-4518-A003-758614C4365A}"/>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Reliability Guidelines   </a:t>
            </a:r>
            <a:endParaRPr lang="en-US" altLang="en-US" b="1">
              <a:latin typeface="Times New Roman" panose="02020603050405020304" pitchFamily="18" charset="0"/>
            </a:endParaRPr>
          </a:p>
        </p:txBody>
      </p:sp>
      <p:pic>
        <p:nvPicPr>
          <p:cNvPr id="267267" name="Picture 4">
            <a:extLst>
              <a:ext uri="{FF2B5EF4-FFF2-40B4-BE49-F238E27FC236}">
                <a16:creationId xmlns:a16="http://schemas.microsoft.com/office/drawing/2014/main" id="{7ECDA401-64B1-4B34-A9A0-F1233520F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5">
            <a:extLst>
              <a:ext uri="{FF2B5EF4-FFF2-40B4-BE49-F238E27FC236}">
                <a16:creationId xmlns:a16="http://schemas.microsoft.com/office/drawing/2014/main" id="{8595BC6D-213B-44F1-A5AB-FCD607B6E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903" name="Group 31">
            <a:extLst>
              <a:ext uri="{FF2B5EF4-FFF2-40B4-BE49-F238E27FC236}">
                <a16:creationId xmlns:a16="http://schemas.microsoft.com/office/drawing/2014/main" id="{626191DC-D2F4-41AF-95D5-DAA66652972A}"/>
              </a:ext>
            </a:extLst>
          </p:cNvPr>
          <p:cNvGraphicFramePr>
            <a:graphicFrameLocks noGrp="1"/>
          </p:cNvGraphicFramePr>
          <p:nvPr/>
        </p:nvGraphicFramePr>
        <p:xfrm>
          <a:off x="1258888" y="1736725"/>
          <a:ext cx="7200900" cy="4464050"/>
        </p:xfrm>
        <a:graphic>
          <a:graphicData uri="http://schemas.openxmlformats.org/drawingml/2006/table">
            <a:tbl>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973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Arial" charset="0"/>
                        </a:rPr>
                        <a:t>Typical ROCOF (Failures/Hr)</a:t>
                      </a:r>
                      <a:endParaRPr kumimoji="0" lang="en-US"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Arial" charset="0"/>
                        </a:rPr>
                        <a:t>Time Between Failures</a:t>
                      </a:r>
                      <a:endParaRPr kumimoji="0" lang="en-US" sz="2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69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a:t>
                      </a:r>
                      <a:r>
                        <a:rPr kumimoji="0" lang="en-GB" sz="2800" b="0" i="1" u="none" strike="noStrike" cap="none" normalizeH="0" baseline="30000">
                          <a:ln>
                            <a:noFill/>
                          </a:ln>
                          <a:solidFill>
                            <a:schemeClr val="tx1"/>
                          </a:solidFill>
                          <a:effectLst/>
                          <a:latin typeface="Arial" charset="0"/>
                        </a:rPr>
                        <a:t>-9</a:t>
                      </a:r>
                      <a:r>
                        <a:rPr kumimoji="0" lang="en-GB" sz="2800" b="0" i="1" u="none" strike="noStrike" cap="none" normalizeH="0" baseline="0">
                          <a:ln>
                            <a:noFill/>
                          </a:ln>
                          <a:solidFill>
                            <a:schemeClr val="tx1"/>
                          </a:solidFill>
                          <a:effectLst/>
                          <a:latin typeface="Arial" charset="0"/>
                        </a:rPr>
                        <a:t>h</a:t>
                      </a:r>
                      <a:r>
                        <a:rPr kumimoji="0" lang="en-GB" sz="2800" b="0" i="1" u="none" strike="noStrike" cap="none" normalizeH="0" baseline="30000">
                          <a:ln>
                            <a:noFill/>
                          </a:ln>
                          <a:solidFill>
                            <a:schemeClr val="tx1"/>
                          </a:solidFill>
                          <a:effectLst/>
                          <a:latin typeface="Arial" charset="0"/>
                        </a:rPr>
                        <a:t>-1</a:t>
                      </a:r>
                      <a:endParaRPr kumimoji="0" lang="en-US" sz="2800" b="0" i="1" u="none" strike="noStrike" cap="none" normalizeH="0" baseline="3000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114,000 years</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00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a:t>
                      </a:r>
                      <a:r>
                        <a:rPr kumimoji="0" lang="en-GB" sz="2800" b="0" i="1" u="none" strike="noStrike" cap="none" normalizeH="0" baseline="30000">
                          <a:ln>
                            <a:noFill/>
                          </a:ln>
                          <a:solidFill>
                            <a:schemeClr val="tx1"/>
                          </a:solidFill>
                          <a:effectLst/>
                          <a:latin typeface="Arial" charset="0"/>
                        </a:rPr>
                        <a:t>-6</a:t>
                      </a:r>
                      <a:r>
                        <a:rPr kumimoji="0" lang="en-GB" sz="2800" b="0" i="1" u="none" strike="noStrike" cap="none" normalizeH="0" baseline="0">
                          <a:ln>
                            <a:noFill/>
                          </a:ln>
                          <a:solidFill>
                            <a:schemeClr val="tx1"/>
                          </a:solidFill>
                          <a:effectLst/>
                          <a:latin typeface="Arial" charset="0"/>
                        </a:rPr>
                        <a:t>h</a:t>
                      </a:r>
                      <a:r>
                        <a:rPr kumimoji="0" lang="en-GB" sz="2800" b="0" i="1" u="none" strike="noStrike" cap="none" normalizeH="0" baseline="30000">
                          <a:ln>
                            <a:noFill/>
                          </a:ln>
                          <a:solidFill>
                            <a:schemeClr val="tx1"/>
                          </a:solidFill>
                          <a:effectLst/>
                          <a:latin typeface="Arial" charset="0"/>
                        </a:rPr>
                        <a:t>-1</a:t>
                      </a:r>
                      <a:endParaRPr kumimoji="0" lang="en-US" sz="2800" b="0" i="1" u="none" strike="noStrike" cap="none" normalizeH="0" baseline="3000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114 years</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85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a:t>
                      </a:r>
                      <a:r>
                        <a:rPr kumimoji="0" lang="en-GB" sz="2800" b="0" i="1" u="none" strike="noStrike" cap="none" normalizeH="0" baseline="30000">
                          <a:ln>
                            <a:noFill/>
                          </a:ln>
                          <a:solidFill>
                            <a:schemeClr val="tx1"/>
                          </a:solidFill>
                          <a:effectLst/>
                          <a:latin typeface="Arial" charset="0"/>
                        </a:rPr>
                        <a:t>-3</a:t>
                      </a:r>
                      <a:r>
                        <a:rPr kumimoji="0" lang="en-GB" sz="2800" b="0" i="1" u="none" strike="noStrike" cap="none" normalizeH="0" baseline="0">
                          <a:ln>
                            <a:noFill/>
                          </a:ln>
                          <a:solidFill>
                            <a:schemeClr val="tx1"/>
                          </a:solidFill>
                          <a:effectLst/>
                          <a:latin typeface="Arial" charset="0"/>
                        </a:rPr>
                        <a:t>h</a:t>
                      </a:r>
                      <a:r>
                        <a:rPr kumimoji="0" lang="en-GB" sz="2800" b="0" i="1" u="none" strike="noStrike" cap="none" normalizeH="0" baseline="30000">
                          <a:ln>
                            <a:noFill/>
                          </a:ln>
                          <a:solidFill>
                            <a:schemeClr val="tx1"/>
                          </a:solidFill>
                          <a:effectLst/>
                          <a:latin typeface="Arial" charset="0"/>
                        </a:rPr>
                        <a:t>-1</a:t>
                      </a:r>
                      <a:endParaRPr kumimoji="0" lang="en-US" sz="2800" b="0" i="1" u="none" strike="noStrike" cap="none" normalizeH="0" baseline="3000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6 weeks</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69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a:t>
                      </a:r>
                      <a:r>
                        <a:rPr kumimoji="0" lang="en-GB" sz="2800" b="0" i="1" u="none" strike="noStrike" cap="none" normalizeH="0" baseline="30000">
                          <a:ln>
                            <a:noFill/>
                          </a:ln>
                          <a:solidFill>
                            <a:schemeClr val="tx1"/>
                          </a:solidFill>
                          <a:effectLst/>
                          <a:latin typeface="Arial" charset="0"/>
                        </a:rPr>
                        <a:t>-2</a:t>
                      </a:r>
                      <a:r>
                        <a:rPr kumimoji="0" lang="en-GB" sz="2800" b="0" i="1" u="none" strike="noStrike" cap="none" normalizeH="0" baseline="0">
                          <a:ln>
                            <a:noFill/>
                          </a:ln>
                          <a:solidFill>
                            <a:schemeClr val="tx1"/>
                          </a:solidFill>
                          <a:effectLst/>
                          <a:latin typeface="Arial" charset="0"/>
                        </a:rPr>
                        <a:t>h</a:t>
                      </a:r>
                      <a:r>
                        <a:rPr kumimoji="0" lang="en-GB" sz="2800" b="0" i="1" u="none" strike="noStrike" cap="none" normalizeH="0" baseline="30000">
                          <a:ln>
                            <a:noFill/>
                          </a:ln>
                          <a:solidFill>
                            <a:schemeClr val="tx1"/>
                          </a:solidFill>
                          <a:effectLst/>
                          <a:latin typeface="Arial" charset="0"/>
                        </a:rPr>
                        <a:t>-1</a:t>
                      </a:r>
                      <a:endParaRPr kumimoji="0" lang="en-US" sz="2800" b="0" i="1" u="none" strike="noStrike" cap="none" normalizeH="0" baseline="3000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100 hours</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985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a:t>
                      </a:r>
                      <a:r>
                        <a:rPr kumimoji="0" lang="en-GB" sz="2800" b="0" i="1" u="none" strike="noStrike" cap="none" normalizeH="0" baseline="30000">
                          <a:ln>
                            <a:noFill/>
                          </a:ln>
                          <a:solidFill>
                            <a:schemeClr val="tx1"/>
                          </a:solidFill>
                          <a:effectLst/>
                          <a:latin typeface="Arial" charset="0"/>
                        </a:rPr>
                        <a:t>-1</a:t>
                      </a:r>
                      <a:r>
                        <a:rPr kumimoji="0" lang="en-GB" sz="2800" b="0" i="1" u="none" strike="noStrike" cap="none" normalizeH="0" baseline="0">
                          <a:ln>
                            <a:noFill/>
                          </a:ln>
                          <a:solidFill>
                            <a:schemeClr val="tx1"/>
                          </a:solidFill>
                          <a:effectLst/>
                          <a:latin typeface="Arial" charset="0"/>
                        </a:rPr>
                        <a:t>h</a:t>
                      </a:r>
                      <a:r>
                        <a:rPr kumimoji="0" lang="en-GB" sz="2800" b="0" i="1" u="none" strike="noStrike" cap="none" normalizeH="0" baseline="30000">
                          <a:ln>
                            <a:noFill/>
                          </a:ln>
                          <a:solidFill>
                            <a:schemeClr val="tx1"/>
                          </a:solidFill>
                          <a:effectLst/>
                          <a:latin typeface="Arial" charset="0"/>
                        </a:rPr>
                        <a:t>-1</a:t>
                      </a:r>
                      <a:endParaRPr kumimoji="0" lang="en-US" sz="2800" b="0" i="1" u="none" strike="noStrike" cap="none" normalizeH="0" baseline="3000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 hours</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fade thruBlk="1"/>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FA47EA12-A2A3-4AB1-8E35-9D22089D619D}"/>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Use Availability Guidelines</a:t>
            </a:r>
            <a:endParaRPr lang="en-US" altLang="en-US" b="1">
              <a:latin typeface="Times New Roman" panose="02020603050405020304" pitchFamily="18" charset="0"/>
            </a:endParaRPr>
          </a:p>
        </p:txBody>
      </p:sp>
      <p:pic>
        <p:nvPicPr>
          <p:cNvPr id="268291" name="Picture 4">
            <a:extLst>
              <a:ext uri="{FF2B5EF4-FFF2-40B4-BE49-F238E27FC236}">
                <a16:creationId xmlns:a16="http://schemas.microsoft.com/office/drawing/2014/main" id="{82BDB2D2-8FFF-47C5-B525-5BEAE2F1D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2" name="Picture 5">
            <a:extLst>
              <a:ext uri="{FF2B5EF4-FFF2-40B4-BE49-F238E27FC236}">
                <a16:creationId xmlns:a16="http://schemas.microsoft.com/office/drawing/2014/main" id="{40B5F8BD-B120-42F0-88B1-13E9838F8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8920" name="Group 24">
            <a:extLst>
              <a:ext uri="{FF2B5EF4-FFF2-40B4-BE49-F238E27FC236}">
                <a16:creationId xmlns:a16="http://schemas.microsoft.com/office/drawing/2014/main" id="{A6F430E8-8523-4759-98AC-BFE1F1E10F4D}"/>
              </a:ext>
            </a:extLst>
          </p:cNvPr>
          <p:cNvGraphicFramePr>
            <a:graphicFrameLocks noGrp="1"/>
          </p:cNvGraphicFramePr>
          <p:nvPr/>
        </p:nvGraphicFramePr>
        <p:xfrm>
          <a:off x="1008063" y="1808163"/>
          <a:ext cx="7848600" cy="4064000"/>
        </p:xfrm>
        <a:graphic>
          <a:graphicData uri="http://schemas.openxmlformats.org/drawingml/2006/table">
            <a:tbl>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Arial" charset="0"/>
                        </a:rPr>
                        <a:t>Acceptable Down Time</a:t>
                      </a:r>
                      <a:endParaRPr kumimoji="0" lang="en-US"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Arial" charset="0"/>
                        </a:rPr>
                        <a:t>Availability</a:t>
                      </a:r>
                      <a:endParaRPr kumimoji="0" lang="en-US" sz="2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5 minutes/year</a:t>
                      </a:r>
                      <a:endParaRPr kumimoji="0" lang="en-US" sz="2800" b="0"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5 nines (0.99999)</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5 minutes/month or 1hour/year</a:t>
                      </a:r>
                      <a:endParaRPr kumimoji="0" lang="en-US" sz="2800" b="0"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4 nines (0.9999)</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10 minutes/week or 1 shift/year</a:t>
                      </a:r>
                      <a:endParaRPr kumimoji="0" lang="en-US" sz="2800" b="0"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1" u="none" strike="noStrike" cap="none" normalizeH="0" baseline="0">
                          <a:ln>
                            <a:noFill/>
                          </a:ln>
                          <a:solidFill>
                            <a:schemeClr val="tx1"/>
                          </a:solidFill>
                          <a:effectLst/>
                          <a:latin typeface="Arial" charset="0"/>
                        </a:rPr>
                        <a:t>3 nines (0.999)</a:t>
                      </a:r>
                      <a:endParaRPr kumimoji="0" lang="en-US" sz="28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fade thruBlk="1"/>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DA13D304-5113-4244-BF29-A702D76F93A1}"/>
              </a:ext>
            </a:extLst>
          </p:cNvPr>
          <p:cNvSpPr>
            <a:spLocks noGrp="1" noChangeArrowheads="1"/>
          </p:cNvSpPr>
          <p:nvPr>
            <p:ph type="title"/>
          </p:nvPr>
        </p:nvSpPr>
        <p:spPr>
          <a:xfrm>
            <a:off x="611188" y="152400"/>
            <a:ext cx="8748712" cy="911225"/>
          </a:xfrm>
        </p:spPr>
        <p:txBody>
          <a:bodyPr/>
          <a:lstStyle/>
          <a:p>
            <a:pPr eaLnBrk="1" hangingPunct="1">
              <a:lnSpc>
                <a:spcPct val="80000"/>
              </a:lnSpc>
            </a:pPr>
            <a:r>
              <a:rPr lang="en-US" altLang="en-US" sz="3000" b="1">
                <a:latin typeface="Times New Roman" panose="02020603050405020304" pitchFamily="18" charset="0"/>
              </a:rPr>
              <a:t>Software Reliability in Safety Critical Applications: A Case Study from the Nuclear Industry</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269315" name="Rectangle 3">
            <a:extLst>
              <a:ext uri="{FF2B5EF4-FFF2-40B4-BE49-F238E27FC236}">
                <a16:creationId xmlns:a16="http://schemas.microsoft.com/office/drawing/2014/main" id="{411BC8AD-BD78-4190-858F-EC653A02C810}"/>
              </a:ext>
            </a:extLst>
          </p:cNvPr>
          <p:cNvSpPr>
            <a:spLocks noGrp="1" noChangeArrowheads="1"/>
          </p:cNvSpPr>
          <p:nvPr>
            <p:ph type="body" idx="1"/>
          </p:nvPr>
        </p:nvSpPr>
        <p:spPr>
          <a:xfrm>
            <a:off x="838200" y="1376363"/>
            <a:ext cx="8305800" cy="5029200"/>
          </a:xfrm>
        </p:spPr>
        <p:txBody>
          <a:bodyPr/>
          <a:lstStyle/>
          <a:p>
            <a:pPr eaLnBrk="1" hangingPunct="1">
              <a:lnSpc>
                <a:spcPct val="90000"/>
              </a:lnSpc>
            </a:pPr>
            <a:r>
              <a:rPr lang="en-US" altLang="en-US" i="0">
                <a:latin typeface="Times New Roman" panose="02020603050405020304" pitchFamily="18" charset="0"/>
              </a:rPr>
              <a:t>Software is being widely used in various </a:t>
            </a:r>
            <a:r>
              <a:rPr lang="en-US" altLang="en-US">
                <a:latin typeface="Times New Roman" panose="02020603050405020304" pitchFamily="18" charset="0"/>
              </a:rPr>
              <a:t>safety critical industries such as automobile, medical, petrochemical, nuclear, railways, etc. </a:t>
            </a:r>
          </a:p>
          <a:p>
            <a:pPr eaLnBrk="1" hangingPunct="1">
              <a:lnSpc>
                <a:spcPct val="90000"/>
              </a:lnSpc>
            </a:pPr>
            <a:r>
              <a:rPr lang="en-US" altLang="en-US" i="0">
                <a:latin typeface="Times New Roman" panose="02020603050405020304" pitchFamily="18" charset="0"/>
              </a:rPr>
              <a:t>The increase in software-based systems for safety functions requires systematic evaluation of software reliability. </a:t>
            </a:r>
            <a:r>
              <a:rPr lang="en-US" altLang="en-US">
                <a:latin typeface="Times New Roman" panose="02020603050405020304" pitchFamily="18" charset="0"/>
              </a:rPr>
              <a:t>Software reliability estimation is still an unresolved issue and existing approaches have limitations and assumptions that are not acceptable for safety applications. </a:t>
            </a:r>
          </a:p>
        </p:txBody>
      </p:sp>
      <p:pic>
        <p:nvPicPr>
          <p:cNvPr id="269316" name="Picture 4">
            <a:extLst>
              <a:ext uri="{FF2B5EF4-FFF2-40B4-BE49-F238E27FC236}">
                <a16:creationId xmlns:a16="http://schemas.microsoft.com/office/drawing/2014/main" id="{2C75BA10-93AC-4064-8892-9A62EE4F1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5">
            <a:extLst>
              <a:ext uri="{FF2B5EF4-FFF2-40B4-BE49-F238E27FC236}">
                <a16:creationId xmlns:a16="http://schemas.microsoft.com/office/drawing/2014/main" id="{8B0B08AA-54D9-4EB2-9198-C64B7EE10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Rectangle 8">
            <a:extLst>
              <a:ext uri="{FF2B5EF4-FFF2-40B4-BE49-F238E27FC236}">
                <a16:creationId xmlns:a16="http://schemas.microsoft.com/office/drawing/2014/main" id="{A2B8B761-5046-424B-ABB8-B02B40201953}"/>
              </a:ext>
            </a:extLst>
          </p:cNvPr>
          <p:cNvSpPr>
            <a:spLocks noChangeArrowheads="1"/>
          </p:cNvSpPr>
          <p:nvPr/>
        </p:nvSpPr>
        <p:spPr bwMode="auto">
          <a:xfrm>
            <a:off x="1258888" y="6129338"/>
            <a:ext cx="7416800" cy="395287"/>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http://www.arsymposium.org/india/2012/abstracts/t2s2.htm</a:t>
            </a: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40F529A-63D7-4B3F-9E5D-740DB8EBA1B5}"/>
              </a:ext>
            </a:extLst>
          </p:cNvPr>
          <p:cNvSpPr>
            <a:spLocks noGrp="1" noChangeArrowheads="1"/>
          </p:cNvSpPr>
          <p:nvPr>
            <p:ph type="title" idx="4294967295"/>
          </p:nvPr>
        </p:nvSpPr>
        <p:spPr>
          <a:xfrm>
            <a:off x="762000" y="333375"/>
            <a:ext cx="8382000" cy="685800"/>
          </a:xfrm>
        </p:spPr>
        <p:txBody>
          <a:bodyPr/>
          <a:lstStyle/>
          <a:p>
            <a:pPr eaLnBrk="1" hangingPunct="1"/>
            <a:r>
              <a:rPr lang="en-GB" altLang="en-US" b="1">
                <a:latin typeface="Times New Roman" panose="02020603050405020304" pitchFamily="18" charset="0"/>
              </a:rPr>
              <a:t> Failures and faults</a:t>
            </a:r>
            <a:endParaRPr lang="en-US" altLang="en-US" b="1">
              <a:latin typeface="Times New Roman" panose="02020603050405020304" pitchFamily="18" charset="0"/>
            </a:endParaRPr>
          </a:p>
        </p:txBody>
      </p:sp>
      <p:pic>
        <p:nvPicPr>
          <p:cNvPr id="24579" name="Picture 4">
            <a:extLst>
              <a:ext uri="{FF2B5EF4-FFF2-40B4-BE49-F238E27FC236}">
                <a16:creationId xmlns:a16="http://schemas.microsoft.com/office/drawing/2014/main" id="{01B94DD2-7777-408A-9B5E-30C7F69C2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4FD400E0-6F6A-4B58-B80C-C2B0432E2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a:extLst>
              <a:ext uri="{FF2B5EF4-FFF2-40B4-BE49-F238E27FC236}">
                <a16:creationId xmlns:a16="http://schemas.microsoft.com/office/drawing/2014/main" id="{D2F50854-C57F-49A4-B276-E212988C51ED}"/>
              </a:ext>
            </a:extLst>
          </p:cNvPr>
          <p:cNvSpPr txBox="1">
            <a:spLocks noChangeArrowheads="1"/>
          </p:cNvSpPr>
          <p:nvPr/>
        </p:nvSpPr>
        <p:spPr bwMode="auto">
          <a:xfrm>
            <a:off x="863600" y="1592263"/>
            <a:ext cx="80645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b="0" i="0">
                <a:latin typeface="Times New Roman" panose="02020603050405020304" pitchFamily="18" charset="0"/>
              </a:rPr>
              <a:t>A failure corresponds to unexpected run-time behaviour observed by a user of the software.</a:t>
            </a:r>
          </a:p>
          <a:p>
            <a:pPr>
              <a:spcBef>
                <a:spcPct val="50000"/>
              </a:spcBef>
            </a:pPr>
            <a:r>
              <a:rPr lang="en-GB" altLang="en-US" sz="2800" b="0" i="0">
                <a:latin typeface="Times New Roman" panose="02020603050405020304" pitchFamily="18" charset="0"/>
              </a:rPr>
              <a:t>A fault is a static software characteristic which causes a failure to occur.</a:t>
            </a:r>
          </a:p>
          <a:p>
            <a:pPr>
              <a:spcBef>
                <a:spcPct val="50000"/>
              </a:spcBef>
            </a:pPr>
            <a:r>
              <a:rPr lang="en-GB" altLang="en-US" sz="2800" b="0" i="0">
                <a:latin typeface="Times New Roman" panose="02020603050405020304" pitchFamily="18" charset="0"/>
              </a:rPr>
              <a:t>Faults need not necessarily cause failures. They only do so if the faulty part of the software is used.</a:t>
            </a:r>
          </a:p>
          <a:p>
            <a:pPr>
              <a:spcBef>
                <a:spcPct val="50000"/>
              </a:spcBef>
            </a:pPr>
            <a:r>
              <a:rPr lang="en-GB" altLang="en-US" sz="2800" b="0" i="0">
                <a:latin typeface="Times New Roman" panose="02020603050405020304" pitchFamily="18" charset="0"/>
              </a:rPr>
              <a:t>If a user does not notice a failure, is it a failure? Remember most users don’t know the software specification.</a:t>
            </a:r>
            <a:endParaRPr lang="en-US" altLang="en-US" sz="2800" b="0" i="0">
              <a:latin typeface="Times New Roman" panose="02020603050405020304" pitchFamily="18" charset="0"/>
            </a:endParaRPr>
          </a:p>
        </p:txBody>
      </p:sp>
    </p:spTree>
  </p:cSld>
  <p:clrMapOvr>
    <a:masterClrMapping/>
  </p:clrMapOvr>
  <p:transition>
    <p:fade thruBlk="1"/>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08C9AE64-890B-4917-91E7-9AE00143B951}"/>
              </a:ext>
            </a:extLst>
          </p:cNvPr>
          <p:cNvSpPr>
            <a:spLocks noGrp="1" noChangeArrowheads="1"/>
          </p:cNvSpPr>
          <p:nvPr>
            <p:ph type="title" idx="4294967295"/>
          </p:nvPr>
        </p:nvSpPr>
        <p:spPr>
          <a:xfrm>
            <a:off x="611188" y="152400"/>
            <a:ext cx="8748712" cy="911225"/>
          </a:xfrm>
        </p:spPr>
        <p:txBody>
          <a:bodyPr/>
          <a:lstStyle/>
          <a:p>
            <a:pPr eaLnBrk="1" hangingPunct="1">
              <a:lnSpc>
                <a:spcPct val="80000"/>
              </a:lnSpc>
            </a:pPr>
            <a:r>
              <a:rPr lang="en-US" altLang="en-US" sz="3000" b="1">
                <a:latin typeface="Times New Roman" panose="02020603050405020304" pitchFamily="18" charset="0"/>
              </a:rPr>
              <a:t>Software Reliability in Safety Critical Applications: A Case Study from the Nuclear Industry</a:t>
            </a:r>
            <a:r>
              <a:rPr lang="en-GB" altLang="en-US" b="1">
                <a:latin typeface="Times New Roman" panose="02020603050405020304" pitchFamily="18" charset="0"/>
              </a:rPr>
              <a:t> (Cont’)  </a:t>
            </a:r>
            <a:endParaRPr lang="en-US" altLang="en-US" b="1">
              <a:latin typeface="Times New Roman" panose="02020603050405020304" pitchFamily="18" charset="0"/>
            </a:endParaRPr>
          </a:p>
        </p:txBody>
      </p:sp>
      <p:sp>
        <p:nvSpPr>
          <p:cNvPr id="270339" name="Rectangle 3">
            <a:extLst>
              <a:ext uri="{FF2B5EF4-FFF2-40B4-BE49-F238E27FC236}">
                <a16:creationId xmlns:a16="http://schemas.microsoft.com/office/drawing/2014/main" id="{2267F5E8-705A-4903-8EEF-4694DC99DBCF}"/>
              </a:ext>
            </a:extLst>
          </p:cNvPr>
          <p:cNvSpPr>
            <a:spLocks noGrp="1" noChangeArrowheads="1"/>
          </p:cNvSpPr>
          <p:nvPr>
            <p:ph type="body" idx="4294967295"/>
          </p:nvPr>
        </p:nvSpPr>
        <p:spPr>
          <a:xfrm>
            <a:off x="838200" y="1376363"/>
            <a:ext cx="8305800" cy="5029200"/>
          </a:xfrm>
        </p:spPr>
        <p:txBody>
          <a:bodyPr/>
          <a:lstStyle/>
          <a:p>
            <a:pPr eaLnBrk="1" hangingPunct="1">
              <a:lnSpc>
                <a:spcPct val="90000"/>
              </a:lnSpc>
              <a:buFontTx/>
              <a:buNone/>
            </a:pPr>
            <a:endParaRPr lang="en-US" altLang="en-US">
              <a:latin typeface="Times New Roman" panose="02020603050405020304" pitchFamily="18" charset="0"/>
            </a:endParaRPr>
          </a:p>
          <a:p>
            <a:pPr eaLnBrk="1" hangingPunct="1">
              <a:lnSpc>
                <a:spcPct val="90000"/>
              </a:lnSpc>
            </a:pPr>
            <a:r>
              <a:rPr lang="en-US" altLang="en-US" i="0">
                <a:latin typeface="Times New Roman" panose="02020603050405020304" pitchFamily="18" charset="0"/>
              </a:rPr>
              <a:t>Existing reliability estimation techniques </a:t>
            </a:r>
            <a:r>
              <a:rPr lang="en-US" altLang="en-US">
                <a:latin typeface="Times New Roman" panose="02020603050405020304" pitchFamily="18" charset="0"/>
              </a:rPr>
              <a:t>require a sufficient and accurate history of software failures, which is not available for new software products.</a:t>
            </a:r>
            <a:r>
              <a:rPr lang="en-US" altLang="en-US" i="0">
                <a:latin typeface="Times New Roman" panose="02020603050405020304" pitchFamily="18" charset="0"/>
              </a:rPr>
              <a:t> A novel idea uses </a:t>
            </a:r>
            <a:r>
              <a:rPr lang="en-US" altLang="en-US">
                <a:latin typeface="Times New Roman" panose="02020603050405020304" pitchFamily="18" charset="0"/>
              </a:rPr>
              <a:t>mutation testing and software verification</a:t>
            </a:r>
            <a:r>
              <a:rPr lang="en-US" altLang="en-US" i="0">
                <a:latin typeface="Times New Roman" panose="02020603050405020304" pitchFamily="18" charset="0"/>
              </a:rPr>
              <a:t>. The approach has been demonstrated through a case study from the nuclear industry (specifically, the core temperature monitoring system of a nuclear reactor).</a:t>
            </a:r>
            <a:r>
              <a:rPr lang="en-GB" altLang="en-US" i="0">
                <a:latin typeface="Times New Roman" panose="02020603050405020304" pitchFamily="18" charset="0"/>
              </a:rPr>
              <a:t> </a:t>
            </a:r>
            <a:endParaRPr lang="en-US" altLang="en-US" i="0">
              <a:latin typeface="Times New Roman" panose="02020603050405020304" pitchFamily="18" charset="0"/>
            </a:endParaRPr>
          </a:p>
        </p:txBody>
      </p:sp>
      <p:pic>
        <p:nvPicPr>
          <p:cNvPr id="270340" name="Picture 4">
            <a:extLst>
              <a:ext uri="{FF2B5EF4-FFF2-40B4-BE49-F238E27FC236}">
                <a16:creationId xmlns:a16="http://schemas.microsoft.com/office/drawing/2014/main" id="{993E9B64-A677-478A-89D7-FFCC2DF7F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a:extLst>
              <a:ext uri="{FF2B5EF4-FFF2-40B4-BE49-F238E27FC236}">
                <a16:creationId xmlns:a16="http://schemas.microsoft.com/office/drawing/2014/main" id="{30D2F2FB-AB89-44EC-9C96-211263760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2" name="Rectangle 8">
            <a:extLst>
              <a:ext uri="{FF2B5EF4-FFF2-40B4-BE49-F238E27FC236}">
                <a16:creationId xmlns:a16="http://schemas.microsoft.com/office/drawing/2014/main" id="{05385632-5EC2-464E-97B1-CD49E4BF2B3A}"/>
              </a:ext>
            </a:extLst>
          </p:cNvPr>
          <p:cNvSpPr>
            <a:spLocks noChangeArrowheads="1"/>
          </p:cNvSpPr>
          <p:nvPr/>
        </p:nvSpPr>
        <p:spPr bwMode="auto">
          <a:xfrm>
            <a:off x="1258888" y="6129338"/>
            <a:ext cx="7416800" cy="395287"/>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http://www.arsymposium.org/india/2012/abstracts/t2s2.htm</a:t>
            </a:r>
          </a:p>
        </p:txBody>
      </p:sp>
    </p:spTree>
  </p:cSld>
  <p:clrMapOvr>
    <a:masterClrMapping/>
  </p:clrMapOvr>
  <p:transition>
    <p:fade thruBlk="1"/>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5">
            <a:extLst>
              <a:ext uri="{FF2B5EF4-FFF2-40B4-BE49-F238E27FC236}">
                <a16:creationId xmlns:a16="http://schemas.microsoft.com/office/drawing/2014/main" id="{D004740E-F39A-4137-9E59-C4A810716908}"/>
              </a:ext>
            </a:extLst>
          </p:cNvPr>
          <p:cNvSpPr>
            <a:spLocks noGrp="1" noChangeArrowheads="1"/>
          </p:cNvSpPr>
          <p:nvPr>
            <p:ph type="title" idx="4294967295"/>
          </p:nvPr>
        </p:nvSpPr>
        <p:spPr/>
        <p:txBody>
          <a:bodyPr/>
          <a:lstStyle/>
          <a:p>
            <a:endParaRPr lang="ro-RO" altLang="en-US"/>
          </a:p>
        </p:txBody>
      </p:sp>
      <p:graphicFrame>
        <p:nvGraphicFramePr>
          <p:cNvPr id="271363" name="Object 4">
            <a:extLst>
              <a:ext uri="{FF2B5EF4-FFF2-40B4-BE49-F238E27FC236}">
                <a16:creationId xmlns:a16="http://schemas.microsoft.com/office/drawing/2014/main" id="{D522843D-D450-43B7-8616-391EB3D3E29C}"/>
              </a:ext>
            </a:extLst>
          </p:cNvPr>
          <p:cNvGraphicFramePr>
            <a:graphicFrameLocks noGrp="1" noChangeAspect="1"/>
          </p:cNvGraphicFramePr>
          <p:nvPr>
            <p:ph idx="4294967295"/>
          </p:nvPr>
        </p:nvGraphicFramePr>
        <p:xfrm>
          <a:off x="215900" y="0"/>
          <a:ext cx="8532813" cy="6858000"/>
        </p:xfrm>
        <a:graphic>
          <a:graphicData uri="http://schemas.openxmlformats.org/presentationml/2006/ole">
            <mc:AlternateContent xmlns:mc="http://schemas.openxmlformats.org/markup-compatibility/2006">
              <mc:Choice xmlns:v="urn:schemas-microsoft-com:vml" Requires="v">
                <p:oleObj spid="_x0000_s27137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0"/>
                        <a:ext cx="8532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
            <a:extLst>
              <a:ext uri="{FF2B5EF4-FFF2-40B4-BE49-F238E27FC236}">
                <a16:creationId xmlns:a16="http://schemas.microsoft.com/office/drawing/2014/main" id="{04B2BCE0-0AAA-4919-9948-77E069AC3787}"/>
              </a:ext>
            </a:extLst>
          </p:cNvPr>
          <p:cNvSpPr>
            <a:spLocks noGrp="1" noChangeArrowheads="1"/>
          </p:cNvSpPr>
          <p:nvPr>
            <p:ph type="title" idx="4294967295"/>
          </p:nvPr>
        </p:nvSpPr>
        <p:spPr/>
        <p:txBody>
          <a:bodyPr/>
          <a:lstStyle/>
          <a:p>
            <a:endParaRPr lang="ro-RO" altLang="en-US"/>
          </a:p>
        </p:txBody>
      </p:sp>
      <p:graphicFrame>
        <p:nvGraphicFramePr>
          <p:cNvPr id="272387" name="Object 4">
            <a:extLst>
              <a:ext uri="{FF2B5EF4-FFF2-40B4-BE49-F238E27FC236}">
                <a16:creationId xmlns:a16="http://schemas.microsoft.com/office/drawing/2014/main" id="{1E1ED010-0918-4A56-A2B4-4EE342156BE5}"/>
              </a:ext>
            </a:extLst>
          </p:cNvPr>
          <p:cNvGraphicFramePr>
            <a:graphicFrameLocks noGrp="1" noChangeAspect="1"/>
          </p:cNvGraphicFramePr>
          <p:nvPr>
            <p:ph idx="4294967295"/>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72394"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5">
            <a:extLst>
              <a:ext uri="{FF2B5EF4-FFF2-40B4-BE49-F238E27FC236}">
                <a16:creationId xmlns:a16="http://schemas.microsoft.com/office/drawing/2014/main" id="{2B0529EC-9E10-497A-A61C-923D7E0FAAE6}"/>
              </a:ext>
            </a:extLst>
          </p:cNvPr>
          <p:cNvSpPr>
            <a:spLocks noGrp="1" noChangeArrowheads="1"/>
          </p:cNvSpPr>
          <p:nvPr>
            <p:ph type="title"/>
          </p:nvPr>
        </p:nvSpPr>
        <p:spPr/>
        <p:txBody>
          <a:bodyPr/>
          <a:lstStyle/>
          <a:p>
            <a:endParaRPr lang="ro-RO" altLang="en-US"/>
          </a:p>
        </p:txBody>
      </p:sp>
      <p:graphicFrame>
        <p:nvGraphicFramePr>
          <p:cNvPr id="273411" name="Object 4">
            <a:extLst>
              <a:ext uri="{FF2B5EF4-FFF2-40B4-BE49-F238E27FC236}">
                <a16:creationId xmlns:a16="http://schemas.microsoft.com/office/drawing/2014/main" id="{C72FCF62-1E67-4973-8D86-55F4211F49F1}"/>
              </a:ext>
            </a:extLst>
          </p:cNvPr>
          <p:cNvGraphicFramePr>
            <a:graphicFrameLocks noGrp="1" noChangeAspect="1"/>
          </p:cNvGraphicFramePr>
          <p:nvPr>
            <p:ph idx="1"/>
          </p:nvPr>
        </p:nvGraphicFramePr>
        <p:xfrm>
          <a:off x="0" y="0"/>
          <a:ext cx="9144000" cy="7010400"/>
        </p:xfrm>
        <a:graphic>
          <a:graphicData uri="http://schemas.openxmlformats.org/presentationml/2006/ole">
            <mc:AlternateContent xmlns:mc="http://schemas.openxmlformats.org/markup-compatibility/2006">
              <mc:Choice xmlns:v="urn:schemas-microsoft-com:vml" Requires="v">
                <p:oleObj spid="_x0000_s273418"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5">
            <a:extLst>
              <a:ext uri="{FF2B5EF4-FFF2-40B4-BE49-F238E27FC236}">
                <a16:creationId xmlns:a16="http://schemas.microsoft.com/office/drawing/2014/main" id="{EAFEAB11-FCB5-4302-A5E6-1B4CC44801E3}"/>
              </a:ext>
            </a:extLst>
          </p:cNvPr>
          <p:cNvSpPr>
            <a:spLocks noGrp="1" noChangeArrowheads="1"/>
          </p:cNvSpPr>
          <p:nvPr>
            <p:ph type="title"/>
          </p:nvPr>
        </p:nvSpPr>
        <p:spPr/>
        <p:txBody>
          <a:bodyPr/>
          <a:lstStyle/>
          <a:p>
            <a:endParaRPr lang="ro-RO" altLang="en-US"/>
          </a:p>
        </p:txBody>
      </p:sp>
      <p:graphicFrame>
        <p:nvGraphicFramePr>
          <p:cNvPr id="274435" name="Object 4">
            <a:extLst>
              <a:ext uri="{FF2B5EF4-FFF2-40B4-BE49-F238E27FC236}">
                <a16:creationId xmlns:a16="http://schemas.microsoft.com/office/drawing/2014/main" id="{85A56DA6-B760-4E70-A4CC-7A1B57453CF5}"/>
              </a:ext>
            </a:extLst>
          </p:cNvPr>
          <p:cNvGraphicFramePr>
            <a:graphicFrameLocks noGrp="1" noChangeAspect="1"/>
          </p:cNvGraphicFramePr>
          <p:nvPr>
            <p:ph idx="1"/>
          </p:nvPr>
        </p:nvGraphicFramePr>
        <p:xfrm>
          <a:off x="88900" y="134938"/>
          <a:ext cx="8964613" cy="6723062"/>
        </p:xfrm>
        <a:graphic>
          <a:graphicData uri="http://schemas.openxmlformats.org/presentationml/2006/ole">
            <mc:AlternateContent xmlns:mc="http://schemas.openxmlformats.org/markup-compatibility/2006">
              <mc:Choice xmlns:v="urn:schemas-microsoft-com:vml" Requires="v">
                <p:oleObj spid="_x0000_s274442" name="Presentation" r:id="rId3" imgW="4489659" imgH="3366629" progId="PowerPoint.Show.8">
                  <p:embed/>
                </p:oleObj>
              </mc:Choice>
              <mc:Fallback>
                <p:oleObj name="Presentation" r:id="rId3" imgW="4489659" imgH="3366629"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134938"/>
                        <a:ext cx="8964613" cy="672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5">
            <a:extLst>
              <a:ext uri="{FF2B5EF4-FFF2-40B4-BE49-F238E27FC236}">
                <a16:creationId xmlns:a16="http://schemas.microsoft.com/office/drawing/2014/main" id="{8FFE2A03-64B7-4B63-AE42-607EFF92D933}"/>
              </a:ext>
            </a:extLst>
          </p:cNvPr>
          <p:cNvSpPr>
            <a:spLocks noGrp="1" noChangeArrowheads="1"/>
          </p:cNvSpPr>
          <p:nvPr>
            <p:ph type="title"/>
          </p:nvPr>
        </p:nvSpPr>
        <p:spPr/>
        <p:txBody>
          <a:bodyPr/>
          <a:lstStyle/>
          <a:p>
            <a:endParaRPr lang="ro-RO" altLang="en-US"/>
          </a:p>
        </p:txBody>
      </p:sp>
      <p:graphicFrame>
        <p:nvGraphicFramePr>
          <p:cNvPr id="275459" name="Object 4">
            <a:extLst>
              <a:ext uri="{FF2B5EF4-FFF2-40B4-BE49-F238E27FC236}">
                <a16:creationId xmlns:a16="http://schemas.microsoft.com/office/drawing/2014/main" id="{10D3A765-F6B5-42E2-9EFA-3F0F357AD28B}"/>
              </a:ext>
            </a:extLst>
          </p:cNvPr>
          <p:cNvGraphicFramePr>
            <a:graphicFrameLocks noGrp="1" noChangeAspect="1"/>
          </p:cNvGraphicFramePr>
          <p:nvPr>
            <p:ph idx="1"/>
          </p:nvPr>
        </p:nvGraphicFramePr>
        <p:xfrm>
          <a:off x="-36513" y="0"/>
          <a:ext cx="9144001" cy="7010400"/>
        </p:xfrm>
        <a:graphic>
          <a:graphicData uri="http://schemas.openxmlformats.org/presentationml/2006/ole">
            <mc:AlternateContent xmlns:mc="http://schemas.openxmlformats.org/markup-compatibility/2006">
              <mc:Choice xmlns:v="urn:schemas-microsoft-com:vml" Requires="v">
                <p:oleObj spid="_x0000_s275466"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144001"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5">
            <a:extLst>
              <a:ext uri="{FF2B5EF4-FFF2-40B4-BE49-F238E27FC236}">
                <a16:creationId xmlns:a16="http://schemas.microsoft.com/office/drawing/2014/main" id="{8C5D2B72-FD7E-4AAD-8315-038DABC29E0B}"/>
              </a:ext>
            </a:extLst>
          </p:cNvPr>
          <p:cNvSpPr>
            <a:spLocks noGrp="1" noChangeArrowheads="1"/>
          </p:cNvSpPr>
          <p:nvPr>
            <p:ph type="title"/>
          </p:nvPr>
        </p:nvSpPr>
        <p:spPr/>
        <p:txBody>
          <a:bodyPr/>
          <a:lstStyle/>
          <a:p>
            <a:endParaRPr lang="ro-RO" altLang="en-US"/>
          </a:p>
        </p:txBody>
      </p:sp>
      <p:graphicFrame>
        <p:nvGraphicFramePr>
          <p:cNvPr id="276483" name="Object 4">
            <a:extLst>
              <a:ext uri="{FF2B5EF4-FFF2-40B4-BE49-F238E27FC236}">
                <a16:creationId xmlns:a16="http://schemas.microsoft.com/office/drawing/2014/main" id="{C96AFD28-A164-4357-9D96-841738EFB221}"/>
              </a:ext>
            </a:extLst>
          </p:cNvPr>
          <p:cNvGraphicFramePr>
            <a:graphicFrameLocks noGrp="1" noChangeAspect="1"/>
          </p:cNvGraphicFramePr>
          <p:nvPr>
            <p:ph idx="1"/>
          </p:nvPr>
        </p:nvGraphicFramePr>
        <p:xfrm>
          <a:off x="215900" y="225425"/>
          <a:ext cx="8928100" cy="6480175"/>
        </p:xfrm>
        <a:graphic>
          <a:graphicData uri="http://schemas.openxmlformats.org/presentationml/2006/ole">
            <mc:AlternateContent xmlns:mc="http://schemas.openxmlformats.org/markup-compatibility/2006">
              <mc:Choice xmlns:v="urn:schemas-microsoft-com:vml" Requires="v">
                <p:oleObj spid="_x0000_s27649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25425"/>
                        <a:ext cx="8928100"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5" descr="tabel 201-2.png">
            <a:extLst>
              <a:ext uri="{FF2B5EF4-FFF2-40B4-BE49-F238E27FC236}">
                <a16:creationId xmlns:a16="http://schemas.microsoft.com/office/drawing/2014/main" id="{921756D3-3BFD-4EB5-AEBF-6834798B70F0}"/>
              </a:ext>
            </a:extLst>
          </p:cNvPr>
          <p:cNvPicPr>
            <a:picLocks noChangeAspect="1"/>
          </p:cNvPicPr>
          <p:nvPr/>
        </p:nvPicPr>
        <p:blipFill>
          <a:blip r:embed="rId2">
            <a:extLst>
              <a:ext uri="{28A0092B-C50C-407E-A947-70E740481C1C}">
                <a14:useLocalDpi xmlns:a14="http://schemas.microsoft.com/office/drawing/2010/main" val="0"/>
              </a:ext>
            </a:extLst>
          </a:blip>
          <a:srcRect b="21590"/>
          <a:stretch>
            <a:fillRect/>
          </a:stretch>
        </p:blipFill>
        <p:spPr bwMode="auto">
          <a:xfrm>
            <a:off x="684213" y="1268413"/>
            <a:ext cx="76882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7" name="Picture 4">
            <a:extLst>
              <a:ext uri="{FF2B5EF4-FFF2-40B4-BE49-F238E27FC236}">
                <a16:creationId xmlns:a16="http://schemas.microsoft.com/office/drawing/2014/main" id="{5F597096-02E4-40CB-8A37-7AE05BE7B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a:extLst>
              <a:ext uri="{FF2B5EF4-FFF2-40B4-BE49-F238E27FC236}">
                <a16:creationId xmlns:a16="http://schemas.microsoft.com/office/drawing/2014/main" id="{003D8073-524C-495B-B487-46E8A9050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Rectangle 5">
            <a:extLst>
              <a:ext uri="{FF2B5EF4-FFF2-40B4-BE49-F238E27FC236}">
                <a16:creationId xmlns:a16="http://schemas.microsoft.com/office/drawing/2014/main" id="{EE8EA817-0C44-49F2-8C65-DABB0D3DB315}"/>
              </a:ext>
            </a:extLst>
          </p:cNvPr>
          <p:cNvSpPr>
            <a:spLocks noGrp="1" noChangeArrowheads="1"/>
          </p:cNvSpPr>
          <p:nvPr>
            <p:ph type="title" idx="4294967295"/>
          </p:nvPr>
        </p:nvSpPr>
        <p:spPr>
          <a:xfrm>
            <a:off x="684213" y="476250"/>
            <a:ext cx="8280400" cy="641350"/>
          </a:xfrm>
          <a:noFill/>
        </p:spPr>
        <p:txBody>
          <a:bodyPr>
            <a:spAutoFit/>
          </a:bodyPr>
          <a:lstStyle/>
          <a:p>
            <a:pPr eaLnBrk="1" hangingPunct="1"/>
            <a:r>
              <a:rPr lang="en-US" altLang="en-US" sz="1800" b="1"/>
              <a:t>Relative culture change, effort, calendar time, and automation required to implement the SRE tasks</a:t>
            </a:r>
            <a:r>
              <a:rPr lang="en-US" altLang="en-US" sz="1800" b="1" i="1"/>
              <a:t> </a:t>
            </a:r>
            <a:r>
              <a:rPr lang="en-US" altLang="en-US" sz="1800" b="1"/>
              <a:t>(Cont’)</a:t>
            </a:r>
            <a:endParaRPr lang="en-US" altLang="en-US" sz="1800"/>
          </a:p>
        </p:txBody>
      </p:sp>
    </p:spTree>
  </p:cSld>
  <p:clrMapOvr>
    <a:masterClrMapping/>
  </p:clrMapOvr>
  <p:transition>
    <p:fade thruBlk="1"/>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Content Placeholder 3" descr="tabel 201-3.png">
            <a:extLst>
              <a:ext uri="{FF2B5EF4-FFF2-40B4-BE49-F238E27FC236}">
                <a16:creationId xmlns:a16="http://schemas.microsoft.com/office/drawing/2014/main" id="{CE97446E-F420-46A1-ABCD-BC277693177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9750" y="1125538"/>
            <a:ext cx="8023225" cy="4143375"/>
          </a:xfrm>
        </p:spPr>
      </p:pic>
      <p:pic>
        <p:nvPicPr>
          <p:cNvPr id="278531" name="Picture 4">
            <a:extLst>
              <a:ext uri="{FF2B5EF4-FFF2-40B4-BE49-F238E27FC236}">
                <a16:creationId xmlns:a16="http://schemas.microsoft.com/office/drawing/2014/main" id="{B0DC7E2B-FE73-4278-852C-004B49194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2" name="Picture 4">
            <a:extLst>
              <a:ext uri="{FF2B5EF4-FFF2-40B4-BE49-F238E27FC236}">
                <a16:creationId xmlns:a16="http://schemas.microsoft.com/office/drawing/2014/main" id="{2BEFEC17-BD6E-44B5-88F2-08858DBAA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Rectangle 5">
            <a:extLst>
              <a:ext uri="{FF2B5EF4-FFF2-40B4-BE49-F238E27FC236}">
                <a16:creationId xmlns:a16="http://schemas.microsoft.com/office/drawing/2014/main" id="{CC25E02B-2F07-447B-895D-199BECA49BAC}"/>
              </a:ext>
            </a:extLst>
          </p:cNvPr>
          <p:cNvSpPr>
            <a:spLocks noChangeArrowheads="1"/>
          </p:cNvSpPr>
          <p:nvPr/>
        </p:nvSpPr>
        <p:spPr bwMode="auto">
          <a:xfrm>
            <a:off x="4860925" y="63515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eaLnBrk="1" hangingPunct="1">
              <a:spcBef>
                <a:spcPct val="0"/>
              </a:spcBef>
              <a:buFontTx/>
              <a:buNone/>
            </a:pPr>
            <a:r>
              <a:rPr lang="en-US" altLang="en-US" sz="1200" b="0">
                <a:latin typeface="Calibri" panose="020F0502020204030204" pitchFamily="34" charset="0"/>
                <a:cs typeface="Arial" panose="020B0604020202020204" pitchFamily="34" charset="0"/>
              </a:rPr>
              <a:t>Source: IEEE Recommended Practice on Software Reliability, </a:t>
            </a:r>
            <a:r>
              <a:rPr lang="en-US" altLang="en-US" sz="1200" b="0" i="0">
                <a:latin typeface="Calibri" panose="020F0502020204030204" pitchFamily="34" charset="0"/>
                <a:cs typeface="Arial" panose="020B0604020202020204" pitchFamily="34" charset="0"/>
              </a:rPr>
              <a:t>IEEE Std 1633™-2016</a:t>
            </a:r>
            <a:endParaRPr lang="en-US" altLang="en-US" sz="1200" b="0">
              <a:latin typeface="Calibri" panose="020F0502020204030204" pitchFamily="34" charset="0"/>
              <a:cs typeface="Arial" panose="020B0604020202020204" pitchFamily="34" charset="0"/>
            </a:endParaRPr>
          </a:p>
        </p:txBody>
      </p:sp>
      <p:sp>
        <p:nvSpPr>
          <p:cNvPr id="278534" name="Rectangle 5">
            <a:extLst>
              <a:ext uri="{FF2B5EF4-FFF2-40B4-BE49-F238E27FC236}">
                <a16:creationId xmlns:a16="http://schemas.microsoft.com/office/drawing/2014/main" id="{8E93FA7B-6F0F-445C-9AE0-92BE4D358664}"/>
              </a:ext>
            </a:extLst>
          </p:cNvPr>
          <p:cNvSpPr>
            <a:spLocks noGrp="1" noChangeArrowheads="1"/>
          </p:cNvSpPr>
          <p:nvPr>
            <p:ph type="title" idx="4294967295"/>
          </p:nvPr>
        </p:nvSpPr>
        <p:spPr>
          <a:xfrm>
            <a:off x="719138" y="368300"/>
            <a:ext cx="8172450" cy="641350"/>
          </a:xfrm>
          <a:noFill/>
        </p:spPr>
        <p:txBody>
          <a:bodyPr>
            <a:spAutoFit/>
          </a:bodyPr>
          <a:lstStyle/>
          <a:p>
            <a:pPr eaLnBrk="1" hangingPunct="1"/>
            <a:r>
              <a:rPr lang="en-US" altLang="en-US" sz="1800" b="1"/>
              <a:t>Relative culture change, effort, calendar time, and automation required to implement the SRE tasks (Cont1’)</a:t>
            </a:r>
            <a:endParaRPr lang="en-US" altLang="en-US" sz="1800"/>
          </a:p>
        </p:txBody>
      </p:sp>
      <p:sp>
        <p:nvSpPr>
          <p:cNvPr id="278535" name="Rectangle 7">
            <a:extLst>
              <a:ext uri="{FF2B5EF4-FFF2-40B4-BE49-F238E27FC236}">
                <a16:creationId xmlns:a16="http://schemas.microsoft.com/office/drawing/2014/main" id="{2FE8B429-FE0B-4568-998B-DFF0A2CF9574}"/>
              </a:ext>
            </a:extLst>
          </p:cNvPr>
          <p:cNvSpPr>
            <a:spLocks noChangeArrowheads="1"/>
          </p:cNvSpPr>
          <p:nvPr/>
        </p:nvSpPr>
        <p:spPr bwMode="auto">
          <a:xfrm>
            <a:off x="755650" y="5084763"/>
            <a:ext cx="439261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1100" b="0" i="0">
                <a:latin typeface="Calibri" panose="020F0502020204030204" pitchFamily="34" charset="0"/>
                <a:cs typeface="Times New Roman" panose="02020603050405020304" pitchFamily="18" charset="0"/>
              </a:rPr>
              <a:t>Key:</a:t>
            </a:r>
            <a:br>
              <a:rPr lang="en-US" altLang="en-US" sz="1100" b="0" i="0">
                <a:latin typeface="Calibri" panose="020F0502020204030204" pitchFamily="34" charset="0"/>
                <a:cs typeface="Times New Roman" panose="02020603050405020304" pitchFamily="18" charset="0"/>
              </a:rPr>
            </a:br>
            <a:r>
              <a:rPr lang="en-US" altLang="en-US" sz="1100" b="0" i="0">
                <a:latin typeface="Calibri" panose="020F0502020204030204" pitchFamily="34" charset="0"/>
                <a:cs typeface="Times New Roman" panose="02020603050405020304" pitchFamily="18" charset="0"/>
              </a:rPr>
              <a:t>L—Low</a:t>
            </a:r>
            <a:br>
              <a:rPr lang="en-US" altLang="en-US" sz="1100" b="0" i="0">
                <a:latin typeface="Calibri" panose="020F0502020204030204" pitchFamily="34" charset="0"/>
                <a:cs typeface="Times New Roman" panose="02020603050405020304" pitchFamily="18" charset="0"/>
              </a:rPr>
            </a:br>
            <a:r>
              <a:rPr lang="en-US" altLang="en-US" sz="1100" b="0" i="0">
                <a:latin typeface="Calibri" panose="020F0502020204030204" pitchFamily="34" charset="0"/>
                <a:cs typeface="Times New Roman" panose="02020603050405020304" pitchFamily="18" charset="0"/>
              </a:rPr>
              <a:t>M—Medium</a:t>
            </a:r>
            <a:br>
              <a:rPr lang="en-US" altLang="en-US" sz="1100" b="0" i="0">
                <a:latin typeface="Calibri" panose="020F0502020204030204" pitchFamily="34" charset="0"/>
                <a:cs typeface="Times New Roman" panose="02020603050405020304" pitchFamily="18" charset="0"/>
              </a:rPr>
            </a:br>
            <a:r>
              <a:rPr lang="en-US" altLang="en-US" sz="1100" b="0" i="0">
                <a:latin typeface="Calibri" panose="020F0502020204030204" pitchFamily="34" charset="0"/>
                <a:cs typeface="Times New Roman" panose="02020603050405020304" pitchFamily="18" charset="0"/>
              </a:rPr>
              <a:t>H—High</a:t>
            </a:r>
            <a:br>
              <a:rPr lang="en-US" altLang="en-US" sz="1100" b="0" i="0">
                <a:latin typeface="Calibri" panose="020F0502020204030204" pitchFamily="34" charset="0"/>
                <a:cs typeface="Times New Roman" panose="02020603050405020304" pitchFamily="18" charset="0"/>
              </a:rPr>
            </a:br>
            <a:r>
              <a:rPr lang="en-US" altLang="en-US" sz="1100" b="0" i="0">
                <a:latin typeface="Calibri" panose="020F0502020204030204" pitchFamily="34" charset="0"/>
                <a:cs typeface="Times New Roman" panose="02020603050405020304" pitchFamily="18" charset="0"/>
              </a:rPr>
              <a:t>V—Varies depending on the scope selected</a:t>
            </a:r>
            <a:br>
              <a:rPr lang="en-US" altLang="en-US" sz="1200" b="0" i="0">
                <a:latin typeface="Calibri" panose="020F0502020204030204" pitchFamily="34" charset="0"/>
                <a:cs typeface="Times New Roman" panose="02020603050405020304" pitchFamily="18" charset="0"/>
              </a:rPr>
            </a:br>
            <a:r>
              <a:rPr lang="en-US" altLang="en-US" sz="1200" b="0" i="0">
                <a:latin typeface="Calibri" panose="020F0502020204030204" pitchFamily="34" charset="0"/>
                <a:cs typeface="Times New Roman" panose="02020603050405020304" pitchFamily="18" charset="0"/>
              </a:rPr>
              <a:t>*The same tools used for hardware reliability can be used for SR.</a:t>
            </a:r>
            <a:br>
              <a:rPr lang="en-US" altLang="en-US" sz="1200" b="0" i="0">
                <a:latin typeface="Calibri" panose="020F0502020204030204" pitchFamily="34" charset="0"/>
                <a:cs typeface="Times New Roman" panose="02020603050405020304" pitchFamily="18" charset="0"/>
              </a:rPr>
            </a:br>
            <a:r>
              <a:rPr lang="en-US" altLang="en-US" sz="1200" b="0" i="0">
                <a:latin typeface="Calibri" panose="020F0502020204030204" pitchFamily="34" charset="0"/>
                <a:cs typeface="Times New Roman" panose="02020603050405020304" pitchFamily="18" charset="0"/>
              </a:rPr>
              <a:t>B—Basic tools such as spreadsheets, etc.</a:t>
            </a:r>
            <a:endParaRPr lang="en-US" altLang="en-US" sz="1800" b="0" i="0">
              <a:cs typeface="Arial" panose="020B0604020202020204" pitchFamily="34" charset="0"/>
            </a:endParaRPr>
          </a:p>
        </p:txBody>
      </p:sp>
    </p:spTree>
  </p:cSld>
  <p:clrMapOvr>
    <a:masterClrMapping/>
  </p:clrMapOvr>
  <p:transition>
    <p:fade thruBlk="1"/>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A82CEA51-6969-4B58-8A3A-1AA54086328E}"/>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It need to …</a:t>
            </a:r>
            <a:endParaRPr lang="en-US" altLang="en-US" b="1">
              <a:latin typeface="Times New Roman" panose="02020603050405020304" pitchFamily="18" charset="0"/>
            </a:endParaRPr>
          </a:p>
        </p:txBody>
      </p:sp>
      <p:sp>
        <p:nvSpPr>
          <p:cNvPr id="279555" name="Rectangle 3">
            <a:extLst>
              <a:ext uri="{FF2B5EF4-FFF2-40B4-BE49-F238E27FC236}">
                <a16:creationId xmlns:a16="http://schemas.microsoft.com/office/drawing/2014/main" id="{63916585-970C-4261-82DD-5D4C783E4968}"/>
              </a:ext>
            </a:extLst>
          </p:cNvPr>
          <p:cNvSpPr>
            <a:spLocks noGrp="1" noChangeArrowheads="1"/>
          </p:cNvSpPr>
          <p:nvPr>
            <p:ph type="body" idx="1"/>
          </p:nvPr>
        </p:nvSpPr>
        <p:spPr>
          <a:xfrm>
            <a:off x="838200" y="1371600"/>
            <a:ext cx="8305800" cy="5029200"/>
          </a:xfrm>
        </p:spPr>
        <p:txBody>
          <a:bodyPr/>
          <a:lstStyle/>
          <a:p>
            <a:pPr eaLnBrk="1" hangingPunct="1">
              <a:lnSpc>
                <a:spcPct val="90000"/>
              </a:lnSpc>
            </a:pPr>
            <a:r>
              <a:rPr lang="en-GB" altLang="en-US" i="0">
                <a:latin typeface="Times New Roman" panose="02020603050405020304" pitchFamily="18" charset="0"/>
              </a:rPr>
              <a:t>Firstly it needs to be emphasised that we do need to express our dependability requirements in the language of probability.</a:t>
            </a:r>
          </a:p>
          <a:p>
            <a:pPr lvl="1" eaLnBrk="1" hangingPunct="1">
              <a:lnSpc>
                <a:spcPct val="90000"/>
              </a:lnSpc>
              <a:buFont typeface="Wingdings" panose="05000000000000000000" pitchFamily="2" charset="2"/>
              <a:buChar char="§"/>
            </a:pPr>
            <a:r>
              <a:rPr lang="en-GB" altLang="en-US" i="0">
                <a:latin typeface="Times New Roman" panose="02020603050405020304" pitchFamily="18" charset="0"/>
              </a:rPr>
              <a:t>The sources of uncertainty we have met earlier are still present:</a:t>
            </a:r>
          </a:p>
          <a:p>
            <a:pPr lvl="2" eaLnBrk="1" hangingPunct="1">
              <a:lnSpc>
                <a:spcPct val="90000"/>
              </a:lnSpc>
              <a:buFont typeface="Times New Roman" panose="02020603050405020304" pitchFamily="18" charset="0"/>
              <a:buChar char="-"/>
            </a:pPr>
            <a:r>
              <a:rPr lang="en-GB" altLang="en-US" i="0">
                <a:latin typeface="Times New Roman" panose="02020603050405020304" pitchFamily="18" charset="0"/>
              </a:rPr>
              <a:t>Operational environment</a:t>
            </a:r>
          </a:p>
          <a:p>
            <a:pPr lvl="2" eaLnBrk="1" hangingPunct="1">
              <a:lnSpc>
                <a:spcPct val="90000"/>
              </a:lnSpc>
              <a:buFont typeface="Times New Roman" panose="02020603050405020304" pitchFamily="18" charset="0"/>
              <a:buChar char="-"/>
            </a:pPr>
            <a:r>
              <a:rPr lang="en-GB" altLang="en-US" i="0">
                <a:latin typeface="Times New Roman" panose="02020603050405020304" pitchFamily="18" charset="0"/>
              </a:rPr>
              <a:t>Incomplete knowledge of possible behaviour</a:t>
            </a:r>
          </a:p>
          <a:p>
            <a:pPr lvl="1" eaLnBrk="1" hangingPunct="1">
              <a:lnSpc>
                <a:spcPct val="90000"/>
              </a:lnSpc>
              <a:buFont typeface="Wingdings" panose="05000000000000000000" pitchFamily="2" charset="2"/>
              <a:buChar char="§"/>
            </a:pPr>
            <a:r>
              <a:rPr lang="en-GB" altLang="en-US" i="0">
                <a:latin typeface="Times New Roman" panose="02020603050405020304" pitchFamily="18" charset="0"/>
              </a:rPr>
              <a:t>Informally we need to have sufficient confidence that the system will fail sufficiently infrequently (or, for a one-shot system, with sufficiently low probability, etc).</a:t>
            </a:r>
            <a:endParaRPr lang="en-US" altLang="en-US" i="0">
              <a:latin typeface="Times New Roman" panose="02020603050405020304" pitchFamily="18" charset="0"/>
            </a:endParaRPr>
          </a:p>
        </p:txBody>
      </p:sp>
      <p:pic>
        <p:nvPicPr>
          <p:cNvPr id="279556" name="Picture 4">
            <a:extLst>
              <a:ext uri="{FF2B5EF4-FFF2-40B4-BE49-F238E27FC236}">
                <a16:creationId xmlns:a16="http://schemas.microsoft.com/office/drawing/2014/main" id="{81DCA94D-A687-4B29-9E77-9C70EFC6A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5">
            <a:extLst>
              <a:ext uri="{FF2B5EF4-FFF2-40B4-BE49-F238E27FC236}">
                <a16:creationId xmlns:a16="http://schemas.microsoft.com/office/drawing/2014/main" id="{7D6391ED-2E7D-4874-8399-BD6E6B93E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46FB53EC-3C5E-42E3-B31E-E4FCC2FEC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96863"/>
            <a:ext cx="29337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03" name="Picture 3">
            <a:extLst>
              <a:ext uri="{FF2B5EF4-FFF2-40B4-BE49-F238E27FC236}">
                <a16:creationId xmlns:a16="http://schemas.microsoft.com/office/drawing/2014/main" id="{B6E23F60-10A3-43B2-9BA7-EFFDCF63B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341438"/>
            <a:ext cx="85677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04" name="Picture 4">
            <a:extLst>
              <a:ext uri="{FF2B5EF4-FFF2-40B4-BE49-F238E27FC236}">
                <a16:creationId xmlns:a16="http://schemas.microsoft.com/office/drawing/2014/main" id="{2255A3E6-B2E0-4745-AC3E-0FA0DA728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a:extLst>
              <a:ext uri="{FF2B5EF4-FFF2-40B4-BE49-F238E27FC236}">
                <a16:creationId xmlns:a16="http://schemas.microsoft.com/office/drawing/2014/main" id="{B7B5F5F1-BB1A-486C-8333-34B5C354C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Dreptunghi 5">
            <a:extLst>
              <a:ext uri="{FF2B5EF4-FFF2-40B4-BE49-F238E27FC236}">
                <a16:creationId xmlns:a16="http://schemas.microsoft.com/office/drawing/2014/main" id="{7F4E0FED-5F17-462D-870B-17EEBB33F9C3}"/>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B020ABAE-C46C-49BC-BB1F-843FDDAA4041}"/>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How might we gain confidence in ultrahigh reliability?   </a:t>
            </a:r>
            <a:endParaRPr lang="en-US" altLang="en-US" b="1">
              <a:latin typeface="Times New Roman" panose="02020603050405020304" pitchFamily="18" charset="0"/>
            </a:endParaRPr>
          </a:p>
        </p:txBody>
      </p:sp>
      <p:sp>
        <p:nvSpPr>
          <p:cNvPr id="280579" name="Rectangle 3">
            <a:extLst>
              <a:ext uri="{FF2B5EF4-FFF2-40B4-BE49-F238E27FC236}">
                <a16:creationId xmlns:a16="http://schemas.microsoft.com/office/drawing/2014/main" id="{ADD061F9-1FE0-4B8C-83A1-75CBBCAEF999}"/>
              </a:ext>
            </a:extLst>
          </p:cNvPr>
          <p:cNvSpPr>
            <a:spLocks noGrp="1" noChangeArrowheads="1"/>
          </p:cNvSpPr>
          <p:nvPr>
            <p:ph type="body" idx="1"/>
          </p:nvPr>
        </p:nvSpPr>
        <p:spPr>
          <a:xfrm>
            <a:off x="838200" y="1376363"/>
            <a:ext cx="8305800" cy="5029200"/>
          </a:xfrm>
        </p:spPr>
        <p:txBody>
          <a:bodyPr/>
          <a:lstStyle/>
          <a:p>
            <a:pPr eaLnBrk="1" hangingPunct="1">
              <a:lnSpc>
                <a:spcPct val="80000"/>
              </a:lnSpc>
            </a:pPr>
            <a:r>
              <a:rPr lang="en-GB" altLang="en-US" sz="2800" i="0">
                <a:latin typeface="Times New Roman" panose="02020603050405020304" pitchFamily="18" charset="0"/>
              </a:rPr>
              <a:t> Direct observation of operational behaviour of the system (e.g. in test or simulation) is not going to give assurance of ultra-high reliability:</a:t>
            </a:r>
          </a:p>
          <a:p>
            <a:pPr lvl="1" eaLnBrk="1" hangingPunct="1">
              <a:lnSpc>
                <a:spcPct val="80000"/>
              </a:lnSpc>
              <a:buFont typeface="Wingdings" panose="05000000000000000000" pitchFamily="2" charset="2"/>
              <a:buChar char="§"/>
            </a:pPr>
            <a:r>
              <a:rPr lang="en-GB" altLang="en-US" sz="2400" i="0">
                <a:latin typeface="Times New Roman" panose="02020603050405020304" pitchFamily="18" charset="0"/>
              </a:rPr>
              <a:t>The problem of ‘representativeness’ of input cases</a:t>
            </a:r>
          </a:p>
          <a:p>
            <a:pPr lvl="1" eaLnBrk="1" hangingPunct="1">
              <a:lnSpc>
                <a:spcPct val="80000"/>
              </a:lnSpc>
              <a:buFont typeface="Wingdings" panose="05000000000000000000" pitchFamily="2" charset="2"/>
              <a:buChar char="§"/>
            </a:pPr>
            <a:r>
              <a:rPr lang="en-GB" altLang="en-US" sz="2400" i="0">
                <a:latin typeface="Times New Roman" panose="02020603050405020304" pitchFamily="18" charset="0"/>
              </a:rPr>
              <a:t>The law of diminishing returns …</a:t>
            </a:r>
          </a:p>
          <a:p>
            <a:pPr eaLnBrk="1" hangingPunct="1">
              <a:lnSpc>
                <a:spcPct val="80000"/>
              </a:lnSpc>
            </a:pPr>
            <a:r>
              <a:rPr lang="en-US" altLang="en-US" sz="2800" i="0">
                <a:latin typeface="Times New Roman" panose="02020603050405020304" pitchFamily="18" charset="0"/>
              </a:rPr>
              <a:t>Aids to be used to obtain confidence in software designs:</a:t>
            </a:r>
          </a:p>
          <a:p>
            <a:pPr lvl="1" eaLnBrk="1" hangingPunct="1">
              <a:lnSpc>
                <a:spcPct val="80000"/>
              </a:lnSpc>
              <a:buFont typeface="Wingdings" panose="05000000000000000000" pitchFamily="2" charset="2"/>
              <a:buChar char="§"/>
            </a:pPr>
            <a:r>
              <a:rPr lang="en-US" altLang="en-US" sz="2400" i="0">
                <a:latin typeface="Times New Roman" panose="02020603050405020304" pitchFamily="18" charset="0"/>
              </a:rPr>
              <a:t>Past experience with similar products, or products of the same process</a:t>
            </a:r>
          </a:p>
          <a:p>
            <a:pPr lvl="1" eaLnBrk="1" hangingPunct="1">
              <a:lnSpc>
                <a:spcPct val="80000"/>
              </a:lnSpc>
              <a:buFont typeface="Wingdings" panose="05000000000000000000" pitchFamily="2" charset="2"/>
              <a:buChar char="§"/>
            </a:pPr>
            <a:r>
              <a:rPr lang="en-GB" altLang="en-US" sz="2400" i="0">
                <a:latin typeface="Times New Roman" panose="02020603050405020304" pitchFamily="18" charset="0"/>
              </a:rPr>
              <a:t>Structural reliability modelling</a:t>
            </a:r>
          </a:p>
          <a:p>
            <a:pPr lvl="1" eaLnBrk="1" hangingPunct="1">
              <a:lnSpc>
                <a:spcPct val="80000"/>
              </a:lnSpc>
              <a:buFont typeface="Wingdings" panose="05000000000000000000" pitchFamily="2" charset="2"/>
              <a:buChar char="§"/>
            </a:pPr>
            <a:r>
              <a:rPr lang="en-GB" altLang="en-US" sz="2400" i="0">
                <a:latin typeface="Times New Roman" panose="02020603050405020304" pitchFamily="18" charset="0"/>
              </a:rPr>
              <a:t>Proofs and formal methods</a:t>
            </a:r>
          </a:p>
          <a:p>
            <a:pPr lvl="1" eaLnBrk="1" hangingPunct="1">
              <a:lnSpc>
                <a:spcPct val="80000"/>
              </a:lnSpc>
              <a:buFont typeface="Wingdings" panose="05000000000000000000" pitchFamily="2" charset="2"/>
              <a:buChar char="§"/>
            </a:pPr>
            <a:r>
              <a:rPr lang="en-US" altLang="en-US" sz="2400" i="0">
                <a:latin typeface="Times New Roman" panose="02020603050405020304" pitchFamily="18" charset="0"/>
              </a:rPr>
              <a:t>Combination of different kinds of evidence</a:t>
            </a:r>
          </a:p>
          <a:p>
            <a:pPr lvl="1" eaLnBrk="1" hangingPunct="1">
              <a:lnSpc>
                <a:spcPct val="80000"/>
              </a:lnSpc>
              <a:buFont typeface="Wingdings" panose="05000000000000000000" pitchFamily="2" charset="2"/>
              <a:buChar char="§"/>
            </a:pPr>
            <a:r>
              <a:rPr lang="en-US" altLang="en-US" sz="2400" i="0">
                <a:latin typeface="Times New Roman" panose="02020603050405020304" pitchFamily="18" charset="0"/>
              </a:rPr>
              <a:t>Validation by stepwise improvement of a product</a:t>
            </a:r>
            <a:endParaRPr lang="en-GB" altLang="en-US" sz="2400" i="0">
              <a:latin typeface="Times New Roman" panose="02020603050405020304" pitchFamily="18" charset="0"/>
            </a:endParaRPr>
          </a:p>
          <a:p>
            <a:pPr lvl="1" eaLnBrk="1" hangingPunct="1">
              <a:lnSpc>
                <a:spcPct val="80000"/>
              </a:lnSpc>
              <a:buFont typeface="Wingdings" panose="05000000000000000000" pitchFamily="2" charset="2"/>
              <a:buNone/>
            </a:pPr>
            <a:endParaRPr lang="en-US" altLang="en-US" sz="2400" i="0">
              <a:latin typeface="Times New Roman" panose="02020603050405020304" pitchFamily="18" charset="0"/>
            </a:endParaRPr>
          </a:p>
        </p:txBody>
      </p:sp>
      <p:pic>
        <p:nvPicPr>
          <p:cNvPr id="280580" name="Picture 4">
            <a:extLst>
              <a:ext uri="{FF2B5EF4-FFF2-40B4-BE49-F238E27FC236}">
                <a16:creationId xmlns:a16="http://schemas.microsoft.com/office/drawing/2014/main" id="{E60D1F56-52F9-4FAD-8A29-54AB2F372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1" name="Picture 5">
            <a:extLst>
              <a:ext uri="{FF2B5EF4-FFF2-40B4-BE49-F238E27FC236}">
                <a16:creationId xmlns:a16="http://schemas.microsoft.com/office/drawing/2014/main" id="{47CA4705-E867-446C-9936-ACAD6F41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82F18D16-7574-49EB-8721-DD8ACEA1CFE2}"/>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‘Heroic debugging’ does not work   </a:t>
            </a:r>
            <a:endParaRPr lang="en-US" altLang="en-US" b="1">
              <a:latin typeface="Times New Roman" panose="02020603050405020304" pitchFamily="18" charset="0"/>
            </a:endParaRPr>
          </a:p>
        </p:txBody>
      </p:sp>
      <p:sp>
        <p:nvSpPr>
          <p:cNvPr id="281603" name="Rectangle 3">
            <a:extLst>
              <a:ext uri="{FF2B5EF4-FFF2-40B4-BE49-F238E27FC236}">
                <a16:creationId xmlns:a16="http://schemas.microsoft.com/office/drawing/2014/main" id="{41799C5E-0492-42D6-A674-1668291466E1}"/>
              </a:ext>
            </a:extLst>
          </p:cNvPr>
          <p:cNvSpPr>
            <a:spLocks noGrp="1" noChangeArrowheads="1"/>
          </p:cNvSpPr>
          <p:nvPr>
            <p:ph type="body" idx="1"/>
          </p:nvPr>
        </p:nvSpPr>
        <p:spPr>
          <a:xfrm>
            <a:off x="838200" y="5661025"/>
            <a:ext cx="8305800" cy="955675"/>
          </a:xfrm>
        </p:spPr>
        <p:txBody>
          <a:bodyPr/>
          <a:lstStyle/>
          <a:p>
            <a:pPr eaLnBrk="1" hangingPunct="1">
              <a:buFontTx/>
              <a:buNone/>
            </a:pPr>
            <a:r>
              <a:rPr lang="en-GB" altLang="en-US" sz="2800" i="0">
                <a:latin typeface="Times New Roman" panose="02020603050405020304" pitchFamily="18" charset="0"/>
              </a:rPr>
              <a:t>Later improvements in the MTTF require proportionally longer testing.</a:t>
            </a:r>
            <a:endParaRPr lang="en-US" altLang="en-US" sz="2800" i="0">
              <a:latin typeface="Times New Roman" panose="02020603050405020304" pitchFamily="18" charset="0"/>
            </a:endParaRPr>
          </a:p>
        </p:txBody>
      </p:sp>
      <p:pic>
        <p:nvPicPr>
          <p:cNvPr id="281604" name="Picture 4">
            <a:extLst>
              <a:ext uri="{FF2B5EF4-FFF2-40B4-BE49-F238E27FC236}">
                <a16:creationId xmlns:a16="http://schemas.microsoft.com/office/drawing/2014/main" id="{98EC2F51-DF4A-4034-976B-1DC759617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5" name="Picture 5">
            <a:extLst>
              <a:ext uri="{FF2B5EF4-FFF2-40B4-BE49-F238E27FC236}">
                <a16:creationId xmlns:a16="http://schemas.microsoft.com/office/drawing/2014/main" id="{77D7D554-96A3-4DFA-BD8B-823C4BD41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6" name="Picture 7">
            <a:extLst>
              <a:ext uri="{FF2B5EF4-FFF2-40B4-BE49-F238E27FC236}">
                <a16:creationId xmlns:a16="http://schemas.microsoft.com/office/drawing/2014/main" id="{81D1C705-CB93-4C26-BAE3-DC706E0C9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25" y="1309688"/>
            <a:ext cx="676275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3D08E5B2-F345-4D92-AC9A-279B38F9C6E6}"/>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Adams effect </a:t>
            </a:r>
            <a:endParaRPr lang="en-US" altLang="en-US" b="1">
              <a:latin typeface="Times New Roman" panose="02020603050405020304" pitchFamily="18" charset="0"/>
            </a:endParaRPr>
          </a:p>
        </p:txBody>
      </p:sp>
      <p:sp>
        <p:nvSpPr>
          <p:cNvPr id="282627" name="Rectangle 3">
            <a:extLst>
              <a:ext uri="{FF2B5EF4-FFF2-40B4-BE49-F238E27FC236}">
                <a16:creationId xmlns:a16="http://schemas.microsoft.com/office/drawing/2014/main" id="{E1EF9D5A-6776-477F-A8CA-2F79C00BDE5C}"/>
              </a:ext>
            </a:extLst>
          </p:cNvPr>
          <p:cNvSpPr>
            <a:spLocks noGrp="1" noChangeArrowheads="1"/>
          </p:cNvSpPr>
          <p:nvPr>
            <p:ph type="body" idx="1"/>
          </p:nvPr>
        </p:nvSpPr>
        <p:spPr>
          <a:xfrm>
            <a:off x="6022975" y="1412875"/>
            <a:ext cx="3121025" cy="5148263"/>
          </a:xfrm>
        </p:spPr>
        <p:txBody>
          <a:bodyPr/>
          <a:lstStyle/>
          <a:p>
            <a:pPr eaLnBrk="1" hangingPunct="1">
              <a:lnSpc>
                <a:spcPct val="80000"/>
              </a:lnSpc>
            </a:pPr>
            <a:r>
              <a:rPr lang="en-GB" altLang="en-US" sz="1800" i="0">
                <a:latin typeface="Times New Roman" panose="02020603050405020304" pitchFamily="18" charset="0"/>
              </a:rPr>
              <a:t>Field data on many copies of a system undergoing failures as a result of both software and hardware design faults; points are ‘current rate’ estimates from LV, curve fitted by eye.</a:t>
            </a:r>
          </a:p>
          <a:p>
            <a:pPr eaLnBrk="1" hangingPunct="1">
              <a:lnSpc>
                <a:spcPct val="80000"/>
              </a:lnSpc>
            </a:pPr>
            <a:r>
              <a:rPr lang="en-GB" altLang="en-US" sz="1800" i="0">
                <a:latin typeface="Times New Roman" panose="02020603050405020304" pitchFamily="18" charset="0"/>
              </a:rPr>
              <a:t>Again a strong law of diminishing returns</a:t>
            </a:r>
          </a:p>
          <a:p>
            <a:pPr eaLnBrk="1" hangingPunct="1">
              <a:lnSpc>
                <a:spcPct val="80000"/>
              </a:lnSpc>
            </a:pPr>
            <a:r>
              <a:rPr lang="en-GB" altLang="en-US" sz="1800" i="0">
                <a:latin typeface="Times New Roman" panose="02020603050405020304" pitchFamily="18" charset="0"/>
              </a:rPr>
              <a:t>To get very low rate will take extremely long time even if achievable (what is asymptote?)</a:t>
            </a:r>
          </a:p>
          <a:p>
            <a:pPr eaLnBrk="1" hangingPunct="1">
              <a:lnSpc>
                <a:spcPct val="80000"/>
              </a:lnSpc>
            </a:pPr>
            <a:r>
              <a:rPr lang="en-GB" altLang="en-US" sz="1800" i="0">
                <a:latin typeface="Times New Roman" panose="02020603050405020304" pitchFamily="18" charset="0"/>
              </a:rPr>
              <a:t>Adams effect: rates of faults differ by order of magnitude; system eventually is depleted of the ‘large’ ones; unreliability then comes from many small faults; fixes have little effect upon unreliability. </a:t>
            </a:r>
            <a:endParaRPr lang="en-US" altLang="en-US" sz="1800" i="0">
              <a:latin typeface="Times New Roman" panose="02020603050405020304" pitchFamily="18" charset="0"/>
            </a:endParaRPr>
          </a:p>
        </p:txBody>
      </p:sp>
      <p:pic>
        <p:nvPicPr>
          <p:cNvPr id="282628" name="Picture 4">
            <a:extLst>
              <a:ext uri="{FF2B5EF4-FFF2-40B4-BE49-F238E27FC236}">
                <a16:creationId xmlns:a16="http://schemas.microsoft.com/office/drawing/2014/main" id="{231CAE37-C344-408D-AAE3-C8BDA21FE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9" name="Picture 5">
            <a:extLst>
              <a:ext uri="{FF2B5EF4-FFF2-40B4-BE49-F238E27FC236}">
                <a16:creationId xmlns:a16="http://schemas.microsoft.com/office/drawing/2014/main" id="{B590CB17-EAD1-4FB5-82DC-B8AB58183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0" name="Picture 7">
            <a:extLst>
              <a:ext uri="{FF2B5EF4-FFF2-40B4-BE49-F238E27FC236}">
                <a16:creationId xmlns:a16="http://schemas.microsoft.com/office/drawing/2014/main" id="{359809AF-C3DA-456A-871C-0F033EEAF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341438"/>
            <a:ext cx="5370512"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4">
            <a:extLst>
              <a:ext uri="{FF2B5EF4-FFF2-40B4-BE49-F238E27FC236}">
                <a16:creationId xmlns:a16="http://schemas.microsoft.com/office/drawing/2014/main" id="{609A682F-73F6-4CDD-B89B-3D2114FA5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5">
            <a:extLst>
              <a:ext uri="{FF2B5EF4-FFF2-40B4-BE49-F238E27FC236}">
                <a16:creationId xmlns:a16="http://schemas.microsoft.com/office/drawing/2014/main" id="{7B3C2EA8-3FE6-4D8F-B550-6C0FA49E2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4">
            <a:extLst>
              <a:ext uri="{FF2B5EF4-FFF2-40B4-BE49-F238E27FC236}">
                <a16:creationId xmlns:a16="http://schemas.microsoft.com/office/drawing/2014/main" id="{F0BF113A-5A64-4352-BEF7-52F05E377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25" y="260350"/>
            <a:ext cx="39608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3653" name="Picture 5">
            <a:extLst>
              <a:ext uri="{FF2B5EF4-FFF2-40B4-BE49-F238E27FC236}">
                <a16:creationId xmlns:a16="http://schemas.microsoft.com/office/drawing/2014/main" id="{60ABB67E-B52E-44B5-BD79-C33A9B16B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304925"/>
            <a:ext cx="7272338"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4">
            <a:extLst>
              <a:ext uri="{FF2B5EF4-FFF2-40B4-BE49-F238E27FC236}">
                <a16:creationId xmlns:a16="http://schemas.microsoft.com/office/drawing/2014/main" id="{DEA57179-68BE-4902-B1A1-9D793D679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5">
            <a:extLst>
              <a:ext uri="{FF2B5EF4-FFF2-40B4-BE49-F238E27FC236}">
                <a16:creationId xmlns:a16="http://schemas.microsoft.com/office/drawing/2014/main" id="{CF3ABEE1-BF66-4CFE-825E-5A477EBA7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6" name="Picture 4">
            <a:extLst>
              <a:ext uri="{FF2B5EF4-FFF2-40B4-BE49-F238E27FC236}">
                <a16:creationId xmlns:a16="http://schemas.microsoft.com/office/drawing/2014/main" id="{0F5ABFC6-102D-49F8-B9A8-FD9321E9C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60350"/>
            <a:ext cx="46085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4677" name="Picture 5">
            <a:extLst>
              <a:ext uri="{FF2B5EF4-FFF2-40B4-BE49-F238E27FC236}">
                <a16:creationId xmlns:a16="http://schemas.microsoft.com/office/drawing/2014/main" id="{54E46935-F1D8-480F-86F3-0E55879E5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024063"/>
            <a:ext cx="831691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a:extLst>
              <a:ext uri="{FF2B5EF4-FFF2-40B4-BE49-F238E27FC236}">
                <a16:creationId xmlns:a16="http://schemas.microsoft.com/office/drawing/2014/main" id="{1F1B39FA-FF0B-4BFA-8F1A-5C685C3C2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92150"/>
            <a:ext cx="853281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5699" name="Picture 4">
            <a:extLst>
              <a:ext uri="{FF2B5EF4-FFF2-40B4-BE49-F238E27FC236}">
                <a16:creationId xmlns:a16="http://schemas.microsoft.com/office/drawing/2014/main" id="{4D698F0A-3F3A-4CFC-9C05-E7C6266D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5">
            <a:extLst>
              <a:ext uri="{FF2B5EF4-FFF2-40B4-BE49-F238E27FC236}">
                <a16:creationId xmlns:a16="http://schemas.microsoft.com/office/drawing/2014/main" id="{59DD2DCE-05B5-4A94-8E1C-7F1E3F701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890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4">
            <a:extLst>
              <a:ext uri="{FF2B5EF4-FFF2-40B4-BE49-F238E27FC236}">
                <a16:creationId xmlns:a16="http://schemas.microsoft.com/office/drawing/2014/main" id="{AE19626B-4F12-4815-B5DA-B8D513359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a:extLst>
              <a:ext uri="{FF2B5EF4-FFF2-40B4-BE49-F238E27FC236}">
                <a16:creationId xmlns:a16="http://schemas.microsoft.com/office/drawing/2014/main" id="{E0AEF97B-53A1-45CF-A731-625CF678C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49275"/>
            <a:ext cx="838835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24" name="Picture 5">
            <a:extLst>
              <a:ext uri="{FF2B5EF4-FFF2-40B4-BE49-F238E27FC236}">
                <a16:creationId xmlns:a16="http://schemas.microsoft.com/office/drawing/2014/main" id="{8FE90948-BEC2-4FC0-8243-90E1E81AC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a:extLst>
              <a:ext uri="{FF2B5EF4-FFF2-40B4-BE49-F238E27FC236}">
                <a16:creationId xmlns:a16="http://schemas.microsoft.com/office/drawing/2014/main" id="{90BC42E0-84E4-4558-8577-450CD20EA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7" name="Picture 3">
            <a:extLst>
              <a:ext uri="{FF2B5EF4-FFF2-40B4-BE49-F238E27FC236}">
                <a16:creationId xmlns:a16="http://schemas.microsoft.com/office/drawing/2014/main" id="{D10CD7C7-E2BB-4C92-88EA-486412718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12763"/>
            <a:ext cx="7920037"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7748" name="Picture 5">
            <a:extLst>
              <a:ext uri="{FF2B5EF4-FFF2-40B4-BE49-F238E27FC236}">
                <a16:creationId xmlns:a16="http://schemas.microsoft.com/office/drawing/2014/main" id="{DA7FBD3D-BE83-425A-BEC2-2549B9BD5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a:extLst>
              <a:ext uri="{FF2B5EF4-FFF2-40B4-BE49-F238E27FC236}">
                <a16:creationId xmlns:a16="http://schemas.microsoft.com/office/drawing/2014/main" id="{C1EF7A75-686A-4E56-81D3-75207255F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84313"/>
            <a:ext cx="831691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8771" name="Picture 4">
            <a:extLst>
              <a:ext uri="{FF2B5EF4-FFF2-40B4-BE49-F238E27FC236}">
                <a16:creationId xmlns:a16="http://schemas.microsoft.com/office/drawing/2014/main" id="{34722B3B-937A-4AD9-943C-C6B665A0F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5">
            <a:extLst>
              <a:ext uri="{FF2B5EF4-FFF2-40B4-BE49-F238E27FC236}">
                <a16:creationId xmlns:a16="http://schemas.microsoft.com/office/drawing/2014/main" id="{A74C6C57-F5AE-4749-8B97-95BDC5F15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61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a:extLst>
              <a:ext uri="{FF2B5EF4-FFF2-40B4-BE49-F238E27FC236}">
                <a16:creationId xmlns:a16="http://schemas.microsoft.com/office/drawing/2014/main" id="{39D569BD-3B49-4CE7-8857-8FD286BF6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5" name="Picture 3">
            <a:extLst>
              <a:ext uri="{FF2B5EF4-FFF2-40B4-BE49-F238E27FC236}">
                <a16:creationId xmlns:a16="http://schemas.microsoft.com/office/drawing/2014/main" id="{D1CA5B2E-D697-4614-AC14-F8B30F432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20825"/>
            <a:ext cx="853281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9796" name="Picture 5">
            <a:extLst>
              <a:ext uri="{FF2B5EF4-FFF2-40B4-BE49-F238E27FC236}">
                <a16:creationId xmlns:a16="http://schemas.microsoft.com/office/drawing/2014/main" id="{7B36E0AA-0713-48B9-9A4F-DD4EFCB7B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61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946328D-76C3-4A45-BDB6-38430FE9B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68300"/>
            <a:ext cx="38481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7" name="Picture 3">
            <a:extLst>
              <a:ext uri="{FF2B5EF4-FFF2-40B4-BE49-F238E27FC236}">
                <a16:creationId xmlns:a16="http://schemas.microsoft.com/office/drawing/2014/main" id="{0D0E9FE3-8F22-4982-B657-207DC444D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60463"/>
            <a:ext cx="88201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8" name="Picture 4">
            <a:extLst>
              <a:ext uri="{FF2B5EF4-FFF2-40B4-BE49-F238E27FC236}">
                <a16:creationId xmlns:a16="http://schemas.microsoft.com/office/drawing/2014/main" id="{6C2073A2-928B-4535-8020-94616A87D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59AFAF9B-A944-4016-8479-2481B7295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Dreptunghi 5">
            <a:extLst>
              <a:ext uri="{FF2B5EF4-FFF2-40B4-BE49-F238E27FC236}">
                <a16:creationId xmlns:a16="http://schemas.microsoft.com/office/drawing/2014/main" id="{57ECECF2-BCB3-4D0C-9D87-789F302CEDA9}"/>
              </a:ext>
            </a:extLst>
          </p:cNvPr>
          <p:cNvSpPr>
            <a:spLocks noChangeArrowheads="1"/>
          </p:cNvSpPr>
          <p:nvPr/>
        </p:nvSpPr>
        <p:spPr bwMode="auto">
          <a:xfrm>
            <a:off x="1439863" y="6550025"/>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4">
            <a:extLst>
              <a:ext uri="{FF2B5EF4-FFF2-40B4-BE49-F238E27FC236}">
                <a16:creationId xmlns:a16="http://schemas.microsoft.com/office/drawing/2014/main" id="{A19CFB69-99EA-4180-892F-A28F9C111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3">
            <a:extLst>
              <a:ext uri="{FF2B5EF4-FFF2-40B4-BE49-F238E27FC236}">
                <a16:creationId xmlns:a16="http://schemas.microsoft.com/office/drawing/2014/main" id="{443ACF8D-CC12-4BB8-A86D-5C8E6A255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0"/>
            <a:ext cx="4376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a:extLst>
              <a:ext uri="{FF2B5EF4-FFF2-40B4-BE49-F238E27FC236}">
                <a16:creationId xmlns:a16="http://schemas.microsoft.com/office/drawing/2014/main" id="{1927F501-7495-4B21-9B5E-CF7A7C893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3" name="Picture 3">
            <a:extLst>
              <a:ext uri="{FF2B5EF4-FFF2-40B4-BE49-F238E27FC236}">
                <a16:creationId xmlns:a16="http://schemas.microsoft.com/office/drawing/2014/main" id="{FEC7A35A-1D1B-4089-A3EE-9CD664947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0"/>
            <a:ext cx="5799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4">
            <a:extLst>
              <a:ext uri="{FF2B5EF4-FFF2-40B4-BE49-F238E27FC236}">
                <a16:creationId xmlns:a16="http://schemas.microsoft.com/office/drawing/2014/main" id="{9EE7E91E-4DC6-443C-AB5F-0B131655C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7" name="Picture 3">
            <a:extLst>
              <a:ext uri="{FF2B5EF4-FFF2-40B4-BE49-F238E27FC236}">
                <a16:creationId xmlns:a16="http://schemas.microsoft.com/office/drawing/2014/main" id="{1CBA2E5B-39AA-49F9-9915-ED174E0D1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96863"/>
            <a:ext cx="8316912"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4">
            <a:extLst>
              <a:ext uri="{FF2B5EF4-FFF2-40B4-BE49-F238E27FC236}">
                <a16:creationId xmlns:a16="http://schemas.microsoft.com/office/drawing/2014/main" id="{102B7409-FBFF-4A17-90EB-6ABFB0551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1" name="Picture 3">
            <a:extLst>
              <a:ext uri="{FF2B5EF4-FFF2-40B4-BE49-F238E27FC236}">
                <a16:creationId xmlns:a16="http://schemas.microsoft.com/office/drawing/2014/main" id="{F85D39ED-B371-4340-897D-0D6A9B26F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3892" name="Picture 5">
            <a:extLst>
              <a:ext uri="{FF2B5EF4-FFF2-40B4-BE49-F238E27FC236}">
                <a16:creationId xmlns:a16="http://schemas.microsoft.com/office/drawing/2014/main" id="{BA3D41FB-ACC6-4EF1-ADA5-3871BA39C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2888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4">
            <a:extLst>
              <a:ext uri="{FF2B5EF4-FFF2-40B4-BE49-F238E27FC236}">
                <a16:creationId xmlns:a16="http://schemas.microsoft.com/office/drawing/2014/main" id="{A6B96D29-7F07-47C1-B849-03143373A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3">
            <a:extLst>
              <a:ext uri="{FF2B5EF4-FFF2-40B4-BE49-F238E27FC236}">
                <a16:creationId xmlns:a16="http://schemas.microsoft.com/office/drawing/2014/main" id="{86652CC3-1D70-4ED2-A3E9-1F3784E84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0"/>
            <a:ext cx="520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4">
            <a:extLst>
              <a:ext uri="{FF2B5EF4-FFF2-40B4-BE49-F238E27FC236}">
                <a16:creationId xmlns:a16="http://schemas.microsoft.com/office/drawing/2014/main" id="{332E3290-722E-4900-B700-2B121710A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39" name="Picture 3">
            <a:extLst>
              <a:ext uri="{FF2B5EF4-FFF2-40B4-BE49-F238E27FC236}">
                <a16:creationId xmlns:a16="http://schemas.microsoft.com/office/drawing/2014/main" id="{9A51CF5F-D41C-4C0F-AC69-4EA532567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0"/>
            <a:ext cx="4897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4">
            <a:extLst>
              <a:ext uri="{FF2B5EF4-FFF2-40B4-BE49-F238E27FC236}">
                <a16:creationId xmlns:a16="http://schemas.microsoft.com/office/drawing/2014/main" id="{98DC543C-A87E-4E9B-91DD-EEA30DB03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a:extLst>
              <a:ext uri="{FF2B5EF4-FFF2-40B4-BE49-F238E27FC236}">
                <a16:creationId xmlns:a16="http://schemas.microsoft.com/office/drawing/2014/main" id="{ECF7B431-5EBB-4604-8F53-42514723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6964" name="Picture 5">
            <a:extLst>
              <a:ext uri="{FF2B5EF4-FFF2-40B4-BE49-F238E27FC236}">
                <a16:creationId xmlns:a16="http://schemas.microsoft.com/office/drawing/2014/main" id="{CF05FB1E-3F8E-41B2-B72B-18FB16DD3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16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4">
            <a:extLst>
              <a:ext uri="{FF2B5EF4-FFF2-40B4-BE49-F238E27FC236}">
                <a16:creationId xmlns:a16="http://schemas.microsoft.com/office/drawing/2014/main" id="{DC9C555D-D1C3-460B-90F8-FE7F49F6A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7" name="Picture 3">
            <a:extLst>
              <a:ext uri="{FF2B5EF4-FFF2-40B4-BE49-F238E27FC236}">
                <a16:creationId xmlns:a16="http://schemas.microsoft.com/office/drawing/2014/main" id="{6201DDA4-6115-4172-AAB2-99BAA22D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60350"/>
            <a:ext cx="7488237"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a:extLst>
              <a:ext uri="{FF2B5EF4-FFF2-40B4-BE49-F238E27FC236}">
                <a16:creationId xmlns:a16="http://schemas.microsoft.com/office/drawing/2014/main" id="{CBC8E0CE-B85B-445E-AC1C-3B53B487A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1" name="Picture 3">
            <a:extLst>
              <a:ext uri="{FF2B5EF4-FFF2-40B4-BE49-F238E27FC236}">
                <a16:creationId xmlns:a16="http://schemas.microsoft.com/office/drawing/2014/main" id="{67870BCA-82AC-4458-9CAA-46DE733A4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96850"/>
            <a:ext cx="741680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4">
            <a:extLst>
              <a:ext uri="{FF2B5EF4-FFF2-40B4-BE49-F238E27FC236}">
                <a16:creationId xmlns:a16="http://schemas.microsoft.com/office/drawing/2014/main" id="{4989CB91-A31C-4F7C-A3E5-3A65BC1BB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5" name="Picture 3">
            <a:extLst>
              <a:ext uri="{FF2B5EF4-FFF2-40B4-BE49-F238E27FC236}">
                <a16:creationId xmlns:a16="http://schemas.microsoft.com/office/drawing/2014/main" id="{8B4F1688-76BC-4581-9F59-C894DE607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0"/>
            <a:ext cx="533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0036" name="Picture 5">
            <a:extLst>
              <a:ext uri="{FF2B5EF4-FFF2-40B4-BE49-F238E27FC236}">
                <a16:creationId xmlns:a16="http://schemas.microsoft.com/office/drawing/2014/main" id="{FA3A4064-4A73-4167-AE34-4BEDA4B76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333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71BF15D-041D-4240-A3BF-8A5AD58EDA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135" y="857251"/>
            <a:ext cx="5264944" cy="290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a:extLst>
              <a:ext uri="{FF2B5EF4-FFF2-40B4-BE49-F238E27FC236}">
                <a16:creationId xmlns:a16="http://schemas.microsoft.com/office/drawing/2014/main" id="{64762A8C-EE41-4741-B968-3BEAE3F9E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135" y="3764757"/>
            <a:ext cx="2415778" cy="227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56292DB3-AD6B-494B-8444-BF740C2EE7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0912" y="3764757"/>
            <a:ext cx="5653088" cy="223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a:extLst>
              <a:ext uri="{FF2B5EF4-FFF2-40B4-BE49-F238E27FC236}">
                <a16:creationId xmlns:a16="http://schemas.microsoft.com/office/drawing/2014/main" id="{DF1109A6-53C8-4DC0-AF3D-357CE79135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8173" y="1251347"/>
            <a:ext cx="2826544"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BF48B1C-D09F-45CE-8614-8A72B5F3A9D5}"/>
              </a:ext>
            </a:extLst>
          </p:cNvPr>
          <p:cNvSpPr>
            <a:spLocks noGrp="1" noChangeArrowheads="1"/>
          </p:cNvSpPr>
          <p:nvPr>
            <p:ph type="title" idx="4294967295"/>
          </p:nvPr>
        </p:nvSpPr>
        <p:spPr>
          <a:xfrm>
            <a:off x="762000" y="0"/>
            <a:ext cx="8382000" cy="685800"/>
          </a:xfrm>
        </p:spPr>
        <p:txBody>
          <a:bodyPr/>
          <a:lstStyle/>
          <a:p>
            <a:pPr eaLnBrk="1" hangingPunct="1"/>
            <a:r>
              <a:rPr lang="en-GB" altLang="en-US" b="1">
                <a:latin typeface="Times New Roman" panose="02020603050405020304" pitchFamily="18" charset="0"/>
              </a:rPr>
              <a:t> Failure classification</a:t>
            </a:r>
            <a:endParaRPr lang="en-US" altLang="en-US" b="1">
              <a:latin typeface="Times New Roman" panose="02020603050405020304" pitchFamily="18" charset="0"/>
            </a:endParaRPr>
          </a:p>
        </p:txBody>
      </p:sp>
      <p:pic>
        <p:nvPicPr>
          <p:cNvPr id="27651" name="Picture 4">
            <a:extLst>
              <a:ext uri="{FF2B5EF4-FFF2-40B4-BE49-F238E27FC236}">
                <a16:creationId xmlns:a16="http://schemas.microsoft.com/office/drawing/2014/main" id="{FD2782AC-088E-4C57-A7B4-AA8E22B2D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a:extLst>
              <a:ext uri="{FF2B5EF4-FFF2-40B4-BE49-F238E27FC236}">
                <a16:creationId xmlns:a16="http://schemas.microsoft.com/office/drawing/2014/main" id="{A0821EC4-8EE3-40AE-A2F5-F0761667A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6166" name="Group 38">
            <a:extLst>
              <a:ext uri="{FF2B5EF4-FFF2-40B4-BE49-F238E27FC236}">
                <a16:creationId xmlns:a16="http://schemas.microsoft.com/office/drawing/2014/main" id="{47C35FF8-D0E8-4731-AD49-A71556EF1FFD}"/>
              </a:ext>
            </a:extLst>
          </p:cNvPr>
          <p:cNvGraphicFramePr>
            <a:graphicFrameLocks noGrp="1"/>
          </p:cNvGraphicFramePr>
          <p:nvPr/>
        </p:nvGraphicFramePr>
        <p:xfrm>
          <a:off x="863600" y="1397000"/>
          <a:ext cx="7921625" cy="5157788"/>
        </p:xfrm>
        <a:graphic>
          <a:graphicData uri="http://schemas.openxmlformats.org/drawingml/2006/table">
            <a:tbl>
              <a:tblPr/>
              <a:tblGrid>
                <a:gridCol w="2413000">
                  <a:extLst>
                    <a:ext uri="{9D8B030D-6E8A-4147-A177-3AD203B41FA5}">
                      <a16:colId xmlns:a16="http://schemas.microsoft.com/office/drawing/2014/main" val="20000"/>
                    </a:ext>
                  </a:extLst>
                </a:gridCol>
                <a:gridCol w="5508625">
                  <a:extLst>
                    <a:ext uri="{9D8B030D-6E8A-4147-A177-3AD203B41FA5}">
                      <a16:colId xmlns:a16="http://schemas.microsoft.com/office/drawing/2014/main" val="20001"/>
                    </a:ext>
                  </a:extLst>
                </a:gridCol>
              </a:tblGrid>
              <a:tr h="5810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Failure class</a:t>
                      </a:r>
                      <a:endParaRPr kumimoji="0" lang="en-US" sz="2800" b="1" i="1"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Times New Roman" pitchFamily="18" charset="0"/>
                        </a:rPr>
                        <a:t>Description</a:t>
                      </a:r>
                      <a:endParaRPr kumimoji="0" lang="en-US" sz="2800" b="1" i="1"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5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Transient</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Occurs only with certain inputs</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Permanent</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Occurs with all inputs</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9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Recoverable</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System can recover without operator intervention</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9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Unrecoverable</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Operator intervention needed to recover from failure</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49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Non-corrupting</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Failure does not corrupt system state or data</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0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Corrupting</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New Roman" pitchFamily="18" charset="0"/>
                        </a:rPr>
                        <a:t>Failure corrupts system state or data</a:t>
                      </a:r>
                      <a:endParaRPr kumimoji="0" lang="en-US" sz="2800" b="0" i="0" u="none" strike="noStrike" cap="none" normalizeH="0" baseline="0">
                        <a:ln>
                          <a:noFill/>
                        </a:ln>
                        <a:solidFill>
                          <a:schemeClr val="tx1"/>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fade thruBlk="1"/>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4">
            <a:extLst>
              <a:ext uri="{FF2B5EF4-FFF2-40B4-BE49-F238E27FC236}">
                <a16:creationId xmlns:a16="http://schemas.microsoft.com/office/drawing/2014/main" id="{144B9A40-0793-4BB8-B3D6-359FE4447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59" name="Picture 3">
            <a:extLst>
              <a:ext uri="{FF2B5EF4-FFF2-40B4-BE49-F238E27FC236}">
                <a16:creationId xmlns:a16="http://schemas.microsoft.com/office/drawing/2014/main" id="{09DDD975-1361-440B-BBFE-18775A2AB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04813"/>
            <a:ext cx="817245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1060" name="Picture 5">
            <a:extLst>
              <a:ext uri="{FF2B5EF4-FFF2-40B4-BE49-F238E27FC236}">
                <a16:creationId xmlns:a16="http://schemas.microsoft.com/office/drawing/2014/main" id="{270F75B2-86DD-4107-8617-324928BF7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4">
            <a:extLst>
              <a:ext uri="{FF2B5EF4-FFF2-40B4-BE49-F238E27FC236}">
                <a16:creationId xmlns:a16="http://schemas.microsoft.com/office/drawing/2014/main" id="{9E05785F-F871-4371-B9BC-502BE01AB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3" name="Picture 3">
            <a:extLst>
              <a:ext uri="{FF2B5EF4-FFF2-40B4-BE49-F238E27FC236}">
                <a16:creationId xmlns:a16="http://schemas.microsoft.com/office/drawing/2014/main" id="{A83070BB-0C53-4E48-92D2-2C8773425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0"/>
            <a:ext cx="606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2084" name="Picture 5">
            <a:extLst>
              <a:ext uri="{FF2B5EF4-FFF2-40B4-BE49-F238E27FC236}">
                <a16:creationId xmlns:a16="http://schemas.microsoft.com/office/drawing/2014/main" id="{129EE53A-9FD3-4EED-B1AB-B49A86F6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6572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4">
            <a:extLst>
              <a:ext uri="{FF2B5EF4-FFF2-40B4-BE49-F238E27FC236}">
                <a16:creationId xmlns:a16="http://schemas.microsoft.com/office/drawing/2014/main" id="{D888BB97-8550-47EB-BFE7-73F44BB76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7" name="Picture 3">
            <a:extLst>
              <a:ext uri="{FF2B5EF4-FFF2-40B4-BE49-F238E27FC236}">
                <a16:creationId xmlns:a16="http://schemas.microsoft.com/office/drawing/2014/main" id="{63388C4D-7562-4D66-9A70-D960A1AE4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0"/>
            <a:ext cx="502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3108" name="Picture 5">
            <a:extLst>
              <a:ext uri="{FF2B5EF4-FFF2-40B4-BE49-F238E27FC236}">
                <a16:creationId xmlns:a16="http://schemas.microsoft.com/office/drawing/2014/main" id="{C34047D3-3896-49DE-89D3-9BE1CA01D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1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a:extLst>
              <a:ext uri="{FF2B5EF4-FFF2-40B4-BE49-F238E27FC236}">
                <a16:creationId xmlns:a16="http://schemas.microsoft.com/office/drawing/2014/main" id="{2C112B5A-8E70-48DF-B3DC-91EC3C322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1" name="Picture 3">
            <a:extLst>
              <a:ext uri="{FF2B5EF4-FFF2-40B4-BE49-F238E27FC236}">
                <a16:creationId xmlns:a16="http://schemas.microsoft.com/office/drawing/2014/main" id="{064B6A50-2685-4B5F-8DBB-29D374B40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0"/>
            <a:ext cx="6056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4132" name="Picture 5">
            <a:extLst>
              <a:ext uri="{FF2B5EF4-FFF2-40B4-BE49-F238E27FC236}">
                <a16:creationId xmlns:a16="http://schemas.microsoft.com/office/drawing/2014/main" id="{AE6F7949-D51A-4D55-AF3B-0539E0BC1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72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4">
            <a:extLst>
              <a:ext uri="{FF2B5EF4-FFF2-40B4-BE49-F238E27FC236}">
                <a16:creationId xmlns:a16="http://schemas.microsoft.com/office/drawing/2014/main" id="{9A12ED38-9ADB-4BAF-AACD-59EA8A1F4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3">
            <a:extLst>
              <a:ext uri="{FF2B5EF4-FFF2-40B4-BE49-F238E27FC236}">
                <a16:creationId xmlns:a16="http://schemas.microsoft.com/office/drawing/2014/main" id="{6B6AF9A3-E7B8-4D86-BE86-5E36BF7A7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614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5156" name="Picture 5">
            <a:extLst>
              <a:ext uri="{FF2B5EF4-FFF2-40B4-BE49-F238E27FC236}">
                <a16:creationId xmlns:a16="http://schemas.microsoft.com/office/drawing/2014/main" id="{9BB1561A-F680-4763-9EFB-F5F7E432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603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a:extLst>
              <a:ext uri="{FF2B5EF4-FFF2-40B4-BE49-F238E27FC236}">
                <a16:creationId xmlns:a16="http://schemas.microsoft.com/office/drawing/2014/main" id="{01923DB5-1B08-4BF2-BEE9-70F0AA2EE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79" name="Picture 3">
            <a:extLst>
              <a:ext uri="{FF2B5EF4-FFF2-40B4-BE49-F238E27FC236}">
                <a16:creationId xmlns:a16="http://schemas.microsoft.com/office/drawing/2014/main" id="{F69A5245-1B75-4752-AC6A-8A20F2A72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0"/>
            <a:ext cx="5062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4">
            <a:extLst>
              <a:ext uri="{FF2B5EF4-FFF2-40B4-BE49-F238E27FC236}">
                <a16:creationId xmlns:a16="http://schemas.microsoft.com/office/drawing/2014/main" id="{8A461005-B882-42E4-9A63-DE8BD4A16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3" name="Picture 3">
            <a:extLst>
              <a:ext uri="{FF2B5EF4-FFF2-40B4-BE49-F238E27FC236}">
                <a16:creationId xmlns:a16="http://schemas.microsoft.com/office/drawing/2014/main" id="{B79F1DD4-8DDC-43D5-9F3B-49F04AD52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583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204" name="Picture 5">
            <a:extLst>
              <a:ext uri="{FF2B5EF4-FFF2-40B4-BE49-F238E27FC236}">
                <a16:creationId xmlns:a16="http://schemas.microsoft.com/office/drawing/2014/main" id="{3C1E348C-588C-4574-B766-7E2432FF7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4">
            <a:extLst>
              <a:ext uri="{FF2B5EF4-FFF2-40B4-BE49-F238E27FC236}">
                <a16:creationId xmlns:a16="http://schemas.microsoft.com/office/drawing/2014/main" id="{154B6403-7BA7-4F9F-A3B1-A4FAE508D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7" name="Picture 3">
            <a:extLst>
              <a:ext uri="{FF2B5EF4-FFF2-40B4-BE49-F238E27FC236}">
                <a16:creationId xmlns:a16="http://schemas.microsoft.com/office/drawing/2014/main" id="{6A45E605-525D-4D06-8CAF-F07BD5CAE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0"/>
            <a:ext cx="493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8228" name="Picture 5">
            <a:extLst>
              <a:ext uri="{FF2B5EF4-FFF2-40B4-BE49-F238E27FC236}">
                <a16:creationId xmlns:a16="http://schemas.microsoft.com/office/drawing/2014/main" id="{4CECC7BF-AE4A-4128-9935-9A7757CB2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492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a:extLst>
              <a:ext uri="{FF2B5EF4-FFF2-40B4-BE49-F238E27FC236}">
                <a16:creationId xmlns:a16="http://schemas.microsoft.com/office/drawing/2014/main" id="{EB53608D-D273-40D3-862C-5B966ABB5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728663"/>
            <a:ext cx="8208963"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9251" name="Picture 4">
            <a:extLst>
              <a:ext uri="{FF2B5EF4-FFF2-40B4-BE49-F238E27FC236}">
                <a16:creationId xmlns:a16="http://schemas.microsoft.com/office/drawing/2014/main" id="{CFF1695C-78D0-4655-AFE2-38588BA4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2" name="Picture 5">
            <a:extLst>
              <a:ext uri="{FF2B5EF4-FFF2-40B4-BE49-F238E27FC236}">
                <a16:creationId xmlns:a16="http://schemas.microsoft.com/office/drawing/2014/main" id="{6F69A847-E280-4F21-927C-329B435CE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478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4">
            <a:extLst>
              <a:ext uri="{FF2B5EF4-FFF2-40B4-BE49-F238E27FC236}">
                <a16:creationId xmlns:a16="http://schemas.microsoft.com/office/drawing/2014/main" id="{AF931B8B-0443-4F64-8592-E471626B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5" name="Picture 3">
            <a:extLst>
              <a:ext uri="{FF2B5EF4-FFF2-40B4-BE49-F238E27FC236}">
                <a16:creationId xmlns:a16="http://schemas.microsoft.com/office/drawing/2014/main" id="{542F1C39-A6E2-4D9C-B90C-3BE0DBB6B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5768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0276" name="Picture 5">
            <a:extLst>
              <a:ext uri="{FF2B5EF4-FFF2-40B4-BE49-F238E27FC236}">
                <a16:creationId xmlns:a16="http://schemas.microsoft.com/office/drawing/2014/main" id="{0BFD7AED-F76E-4D64-B005-C6FC6D247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92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7B1F10B-399B-406E-9AA8-BA1C3A928FED}"/>
              </a:ext>
            </a:extLst>
          </p:cNvPr>
          <p:cNvSpPr>
            <a:spLocks noGrp="1" noChangeArrowheads="1"/>
          </p:cNvSpPr>
          <p:nvPr>
            <p:ph type="title" idx="4294967295"/>
          </p:nvPr>
        </p:nvSpPr>
        <p:spPr>
          <a:xfrm>
            <a:off x="533400" y="228600"/>
            <a:ext cx="8610600" cy="685800"/>
          </a:xfrm>
        </p:spPr>
        <p:txBody>
          <a:bodyPr/>
          <a:lstStyle/>
          <a:p>
            <a:pPr eaLnBrk="1" hangingPunct="1"/>
            <a:r>
              <a:rPr lang="en-GB" altLang="en-US" b="1">
                <a:latin typeface="Times New Roman" panose="02020603050405020304" pitchFamily="18" charset="0"/>
              </a:rPr>
              <a:t>   </a:t>
            </a:r>
            <a:r>
              <a:rPr lang="en-GB" altLang="en-US" sz="3200" b="1">
                <a:latin typeface="Times New Roman" panose="02020603050405020304" pitchFamily="18" charset="0"/>
              </a:rPr>
              <a:t>The relationship between faults and failures</a:t>
            </a:r>
            <a:endParaRPr lang="en-US" altLang="en-US" sz="3200" b="1">
              <a:latin typeface="Times New Roman" panose="02020603050405020304" pitchFamily="18" charset="0"/>
            </a:endParaRPr>
          </a:p>
        </p:txBody>
      </p:sp>
      <p:sp>
        <p:nvSpPr>
          <p:cNvPr id="28675" name="Rectangle 3">
            <a:extLst>
              <a:ext uri="{FF2B5EF4-FFF2-40B4-BE49-F238E27FC236}">
                <a16:creationId xmlns:a16="http://schemas.microsoft.com/office/drawing/2014/main" id="{FB7AA57C-78EF-4D27-BB6D-592DBFB1E9D4}"/>
              </a:ext>
            </a:extLst>
          </p:cNvPr>
          <p:cNvSpPr>
            <a:spLocks noGrp="1" noChangeArrowheads="1"/>
          </p:cNvSpPr>
          <p:nvPr>
            <p:ph type="body" idx="4294967295"/>
          </p:nvPr>
        </p:nvSpPr>
        <p:spPr>
          <a:xfrm>
            <a:off x="838200" y="4724400"/>
            <a:ext cx="8305800" cy="1676400"/>
          </a:xfrm>
        </p:spPr>
        <p:txBody>
          <a:bodyPr/>
          <a:lstStyle/>
          <a:p>
            <a:pPr eaLnBrk="1" hangingPunct="1">
              <a:lnSpc>
                <a:spcPct val="80000"/>
              </a:lnSpc>
              <a:buFontTx/>
              <a:buNone/>
            </a:pPr>
            <a:r>
              <a:rPr lang="en-GB" altLang="en-US" sz="2400" b="1" i="0">
                <a:latin typeface="Times New Roman" panose="02020603050405020304" pitchFamily="18" charset="0"/>
              </a:rPr>
              <a:t>(MTTF = Mean Time To Failure)</a:t>
            </a:r>
          </a:p>
          <a:p>
            <a:pPr eaLnBrk="1" hangingPunct="1">
              <a:lnSpc>
                <a:spcPct val="80000"/>
              </a:lnSpc>
              <a:buFontTx/>
              <a:buNone/>
            </a:pPr>
            <a:r>
              <a:rPr lang="en-GB" altLang="en-US" sz="2400" b="1" i="0">
                <a:latin typeface="Times New Roman" panose="02020603050405020304" pitchFamily="18" charset="0"/>
              </a:rPr>
              <a:t>Sample from 9 major software products, each with many thousands of years logged use world-wide.</a:t>
            </a:r>
          </a:p>
          <a:p>
            <a:pPr eaLnBrk="1" hangingPunct="1">
              <a:lnSpc>
                <a:spcPct val="80000"/>
              </a:lnSpc>
              <a:buFontTx/>
              <a:buNone/>
            </a:pPr>
            <a:r>
              <a:rPr lang="en-GB" altLang="en-US" sz="1800" i="0">
                <a:latin typeface="Times New Roman" panose="02020603050405020304" pitchFamily="18" charset="0"/>
              </a:rPr>
              <a:t>Ref: Adams E., Optimizing preventive service of software products”, IBM J Research &amp; Development.</a:t>
            </a:r>
            <a:endParaRPr lang="en-US" altLang="en-US" sz="1800" i="0">
              <a:latin typeface="Times New Roman" panose="02020603050405020304" pitchFamily="18" charset="0"/>
            </a:endParaRPr>
          </a:p>
        </p:txBody>
      </p:sp>
      <p:pic>
        <p:nvPicPr>
          <p:cNvPr id="28676" name="Picture 4">
            <a:extLst>
              <a:ext uri="{FF2B5EF4-FFF2-40B4-BE49-F238E27FC236}">
                <a16:creationId xmlns:a16="http://schemas.microsoft.com/office/drawing/2014/main" id="{4214ED42-395D-4744-9425-0698E51EB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a:extLst>
              <a:ext uri="{FF2B5EF4-FFF2-40B4-BE49-F238E27FC236}">
                <a16:creationId xmlns:a16="http://schemas.microsoft.com/office/drawing/2014/main" id="{9A06AD25-EDD1-4A36-9167-0D3127A03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a:extLst>
              <a:ext uri="{FF2B5EF4-FFF2-40B4-BE49-F238E27FC236}">
                <a16:creationId xmlns:a16="http://schemas.microsoft.com/office/drawing/2014/main" id="{A3F49E5C-654D-4742-9138-0A0F0EDB3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449388"/>
            <a:ext cx="35052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a:extLst>
              <a:ext uri="{FF2B5EF4-FFF2-40B4-BE49-F238E27FC236}">
                <a16:creationId xmlns:a16="http://schemas.microsoft.com/office/drawing/2014/main" id="{8CF010F1-A565-4792-B8D4-01CD68AF5564}"/>
              </a:ext>
            </a:extLst>
          </p:cNvPr>
          <p:cNvSpPr txBox="1">
            <a:spLocks noChangeArrowheads="1"/>
          </p:cNvSpPr>
          <p:nvPr/>
        </p:nvSpPr>
        <p:spPr bwMode="auto">
          <a:xfrm>
            <a:off x="2971800" y="1905000"/>
            <a:ext cx="2209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Very rare faults MTTF &gt; 5000 years</a:t>
            </a:r>
            <a:endParaRPr lang="en-US" altLang="en-US" sz="1800" i="0"/>
          </a:p>
        </p:txBody>
      </p:sp>
      <p:sp>
        <p:nvSpPr>
          <p:cNvPr id="28680" name="Text Box 8">
            <a:extLst>
              <a:ext uri="{FF2B5EF4-FFF2-40B4-BE49-F238E27FC236}">
                <a16:creationId xmlns:a16="http://schemas.microsoft.com/office/drawing/2014/main" id="{D24DA33F-3D65-423B-ADC0-E685A6361D51}"/>
              </a:ext>
            </a:extLst>
          </p:cNvPr>
          <p:cNvSpPr txBox="1">
            <a:spLocks noChangeArrowheads="1"/>
          </p:cNvSpPr>
          <p:nvPr/>
        </p:nvSpPr>
        <p:spPr bwMode="auto">
          <a:xfrm>
            <a:off x="1905000" y="35052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GB" altLang="en-US" sz="1800" i="0"/>
              <a:t>             Rare faults </a:t>
            </a:r>
          </a:p>
          <a:p>
            <a:pPr>
              <a:spcBef>
                <a:spcPct val="0"/>
              </a:spcBef>
              <a:buFontTx/>
              <a:buNone/>
            </a:pPr>
            <a:r>
              <a:rPr lang="en-GB" altLang="en-US" sz="1800" i="0"/>
              <a:t>1600 &lt; MTTF &lt; 5000 years</a:t>
            </a:r>
            <a:endParaRPr lang="en-US" altLang="en-US" sz="1800" i="0"/>
          </a:p>
        </p:txBody>
      </p:sp>
      <p:sp>
        <p:nvSpPr>
          <p:cNvPr id="28681" name="Text Box 9">
            <a:extLst>
              <a:ext uri="{FF2B5EF4-FFF2-40B4-BE49-F238E27FC236}">
                <a16:creationId xmlns:a16="http://schemas.microsoft.com/office/drawing/2014/main" id="{13C1F8EB-6DA2-4009-8CD3-DF1B1AF672A0}"/>
              </a:ext>
            </a:extLst>
          </p:cNvPr>
          <p:cNvSpPr txBox="1">
            <a:spLocks noChangeArrowheads="1"/>
          </p:cNvSpPr>
          <p:nvPr/>
        </p:nvSpPr>
        <p:spPr bwMode="auto">
          <a:xfrm>
            <a:off x="4953000" y="365760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         Fairly rare faults 500 &lt; MTTF &lt; 1600 years</a:t>
            </a:r>
            <a:endParaRPr lang="en-US" altLang="en-US" sz="1800" i="0"/>
          </a:p>
        </p:txBody>
      </p:sp>
      <p:sp>
        <p:nvSpPr>
          <p:cNvPr id="28682" name="Text Box 10">
            <a:extLst>
              <a:ext uri="{FF2B5EF4-FFF2-40B4-BE49-F238E27FC236}">
                <a16:creationId xmlns:a16="http://schemas.microsoft.com/office/drawing/2014/main" id="{6626A1C7-764A-47D2-9FC7-9758E557C1DB}"/>
              </a:ext>
            </a:extLst>
          </p:cNvPr>
          <p:cNvSpPr txBox="1">
            <a:spLocks noChangeArrowheads="1"/>
          </p:cNvSpPr>
          <p:nvPr/>
        </p:nvSpPr>
        <p:spPr bwMode="auto">
          <a:xfrm>
            <a:off x="5105400" y="27432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Faults with 160 &lt; MTTF &lt; 500 years</a:t>
            </a:r>
            <a:endParaRPr lang="en-US" altLang="en-US" sz="1800" i="0"/>
          </a:p>
        </p:txBody>
      </p:sp>
      <p:sp>
        <p:nvSpPr>
          <p:cNvPr id="28683" name="Text Box 11">
            <a:extLst>
              <a:ext uri="{FF2B5EF4-FFF2-40B4-BE49-F238E27FC236}">
                <a16:creationId xmlns:a16="http://schemas.microsoft.com/office/drawing/2014/main" id="{596AC1A0-C08F-4E37-AAAD-AA2D5D5D6014}"/>
              </a:ext>
            </a:extLst>
          </p:cNvPr>
          <p:cNvSpPr txBox="1">
            <a:spLocks noChangeArrowheads="1"/>
          </p:cNvSpPr>
          <p:nvPr/>
        </p:nvSpPr>
        <p:spPr bwMode="auto">
          <a:xfrm>
            <a:off x="6400800" y="17526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      Faults with 50&lt;MTTF&lt;160 years</a:t>
            </a:r>
            <a:endParaRPr lang="en-US" altLang="en-US" sz="1800" i="0"/>
          </a:p>
        </p:txBody>
      </p:sp>
      <p:sp>
        <p:nvSpPr>
          <p:cNvPr id="28684" name="Text Box 12">
            <a:extLst>
              <a:ext uri="{FF2B5EF4-FFF2-40B4-BE49-F238E27FC236}">
                <a16:creationId xmlns:a16="http://schemas.microsoft.com/office/drawing/2014/main" id="{CDC66086-B705-4251-B52D-1E06700D8CE6}"/>
              </a:ext>
            </a:extLst>
          </p:cNvPr>
          <p:cNvSpPr txBox="1">
            <a:spLocks noChangeArrowheads="1"/>
          </p:cNvSpPr>
          <p:nvPr/>
        </p:nvSpPr>
        <p:spPr bwMode="auto">
          <a:xfrm>
            <a:off x="4953000" y="1295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1800" i="0"/>
              <a:t>Common faults: MTTF &lt; 50 years</a:t>
            </a:r>
            <a:endParaRPr lang="en-US" altLang="en-US" sz="1800" i="0"/>
          </a:p>
        </p:txBody>
      </p:sp>
      <p:sp>
        <p:nvSpPr>
          <p:cNvPr id="28685" name="Line 13">
            <a:extLst>
              <a:ext uri="{FF2B5EF4-FFF2-40B4-BE49-F238E27FC236}">
                <a16:creationId xmlns:a16="http://schemas.microsoft.com/office/drawing/2014/main" id="{C82BBE12-E7D3-4B80-9676-9F21A484271C}"/>
              </a:ext>
            </a:extLst>
          </p:cNvPr>
          <p:cNvSpPr>
            <a:spLocks noChangeShapeType="1"/>
          </p:cNvSpPr>
          <p:nvPr/>
        </p:nvSpPr>
        <p:spPr bwMode="auto">
          <a:xfrm flipH="1">
            <a:off x="5486400" y="19812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686" name="Line 14">
            <a:extLst>
              <a:ext uri="{FF2B5EF4-FFF2-40B4-BE49-F238E27FC236}">
                <a16:creationId xmlns:a16="http://schemas.microsoft.com/office/drawing/2014/main" id="{B31DBDBF-3DB2-4E87-853B-386C2A7E7569}"/>
              </a:ext>
            </a:extLst>
          </p:cNvPr>
          <p:cNvSpPr>
            <a:spLocks noChangeShapeType="1"/>
          </p:cNvSpPr>
          <p:nvPr/>
        </p:nvSpPr>
        <p:spPr bwMode="auto">
          <a:xfrm flipH="1">
            <a:off x="4953000" y="1447800"/>
            <a:ext cx="152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p:fade thruBlk="1"/>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4">
            <a:extLst>
              <a:ext uri="{FF2B5EF4-FFF2-40B4-BE49-F238E27FC236}">
                <a16:creationId xmlns:a16="http://schemas.microsoft.com/office/drawing/2014/main" id="{1C612985-AD71-4DD8-9FD6-2369B5F0D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99" name="Picture 3">
            <a:extLst>
              <a:ext uri="{FF2B5EF4-FFF2-40B4-BE49-F238E27FC236}">
                <a16:creationId xmlns:a16="http://schemas.microsoft.com/office/drawing/2014/main" id="{151B6159-CBFC-4874-85C4-C3139F692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101013"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1300" name="Picture 5">
            <a:extLst>
              <a:ext uri="{FF2B5EF4-FFF2-40B4-BE49-F238E27FC236}">
                <a16:creationId xmlns:a16="http://schemas.microsoft.com/office/drawing/2014/main" id="{DE88C1E8-CD66-4E42-A2CF-E434D82A8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7732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4">
            <a:extLst>
              <a:ext uri="{FF2B5EF4-FFF2-40B4-BE49-F238E27FC236}">
                <a16:creationId xmlns:a16="http://schemas.microsoft.com/office/drawing/2014/main" id="{7B2B1708-9C97-40F0-AD1E-0F8018C22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3">
            <a:extLst>
              <a:ext uri="{FF2B5EF4-FFF2-40B4-BE49-F238E27FC236}">
                <a16:creationId xmlns:a16="http://schemas.microsoft.com/office/drawing/2014/main" id="{61AA9605-6FCA-42B7-B255-88400AE8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0"/>
            <a:ext cx="590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2324" name="Picture 5">
            <a:extLst>
              <a:ext uri="{FF2B5EF4-FFF2-40B4-BE49-F238E27FC236}">
                <a16:creationId xmlns:a16="http://schemas.microsoft.com/office/drawing/2014/main" id="{A173315E-C796-4A5E-8145-FBF6CE18A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6207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4">
            <a:extLst>
              <a:ext uri="{FF2B5EF4-FFF2-40B4-BE49-F238E27FC236}">
                <a16:creationId xmlns:a16="http://schemas.microsoft.com/office/drawing/2014/main" id="{4F237A82-41D5-459C-BD59-B1D30A4D5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3">
            <a:extLst>
              <a:ext uri="{FF2B5EF4-FFF2-40B4-BE49-F238E27FC236}">
                <a16:creationId xmlns:a16="http://schemas.microsoft.com/office/drawing/2014/main" id="{0968D421-5C57-4DB4-B048-C37F94D8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0"/>
            <a:ext cx="486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3348" name="Picture 5">
            <a:extLst>
              <a:ext uri="{FF2B5EF4-FFF2-40B4-BE49-F238E27FC236}">
                <a16:creationId xmlns:a16="http://schemas.microsoft.com/office/drawing/2014/main" id="{168D3DB2-2A9E-4102-8DC2-6497E71C7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4">
            <a:extLst>
              <a:ext uri="{FF2B5EF4-FFF2-40B4-BE49-F238E27FC236}">
                <a16:creationId xmlns:a16="http://schemas.microsoft.com/office/drawing/2014/main" id="{7E9D26C3-80D6-4F7E-B76B-83AD5024B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1" name="Picture 3">
            <a:extLst>
              <a:ext uri="{FF2B5EF4-FFF2-40B4-BE49-F238E27FC236}">
                <a16:creationId xmlns:a16="http://schemas.microsoft.com/office/drawing/2014/main" id="{A3EEA43A-9B93-4146-8C58-44B6470B0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0"/>
            <a:ext cx="595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4372" name="Picture 5">
            <a:extLst>
              <a:ext uri="{FF2B5EF4-FFF2-40B4-BE49-F238E27FC236}">
                <a16:creationId xmlns:a16="http://schemas.microsoft.com/office/drawing/2014/main" id="{EA2A87C5-412D-4BAB-A450-A7F52E870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492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4">
            <a:extLst>
              <a:ext uri="{FF2B5EF4-FFF2-40B4-BE49-F238E27FC236}">
                <a16:creationId xmlns:a16="http://schemas.microsoft.com/office/drawing/2014/main" id="{E9DB42E2-FF17-4A5E-A9E1-AFB8ACAD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5" name="Picture 3">
            <a:extLst>
              <a:ext uri="{FF2B5EF4-FFF2-40B4-BE49-F238E27FC236}">
                <a16:creationId xmlns:a16="http://schemas.microsoft.com/office/drawing/2014/main" id="{F4DD9527-9C1B-4DCE-8A46-97BCD20B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412875"/>
            <a:ext cx="84963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5396" name="Picture 5">
            <a:extLst>
              <a:ext uri="{FF2B5EF4-FFF2-40B4-BE49-F238E27FC236}">
                <a16:creationId xmlns:a16="http://schemas.microsoft.com/office/drawing/2014/main" id="{2FEC565A-CC6E-41CA-9D38-57DCE593A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923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4">
            <a:extLst>
              <a:ext uri="{FF2B5EF4-FFF2-40B4-BE49-F238E27FC236}">
                <a16:creationId xmlns:a16="http://schemas.microsoft.com/office/drawing/2014/main" id="{EB3176A5-B15D-4E9B-A644-D09856662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19" name="Picture 3">
            <a:extLst>
              <a:ext uri="{FF2B5EF4-FFF2-40B4-BE49-F238E27FC236}">
                <a16:creationId xmlns:a16="http://schemas.microsoft.com/office/drawing/2014/main" id="{FD2DDF94-F692-4AA0-AFD4-D38AB1155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0"/>
            <a:ext cx="6124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6420" name="Picture 5">
            <a:extLst>
              <a:ext uri="{FF2B5EF4-FFF2-40B4-BE49-F238E27FC236}">
                <a16:creationId xmlns:a16="http://schemas.microsoft.com/office/drawing/2014/main" id="{978E7FBB-949D-4D83-8289-C1147D825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6921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a:extLst>
              <a:ext uri="{FF2B5EF4-FFF2-40B4-BE49-F238E27FC236}">
                <a16:creationId xmlns:a16="http://schemas.microsoft.com/office/drawing/2014/main" id="{F1F891E4-A1CA-465E-A93F-BA5D1659B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692150"/>
            <a:ext cx="8351837"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443" name="Picture 4">
            <a:extLst>
              <a:ext uri="{FF2B5EF4-FFF2-40B4-BE49-F238E27FC236}">
                <a16:creationId xmlns:a16="http://schemas.microsoft.com/office/drawing/2014/main" id="{1D4E5F62-1DA4-4827-8F3F-A5DBE0FA4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4" name="Picture 5">
            <a:extLst>
              <a:ext uri="{FF2B5EF4-FFF2-40B4-BE49-F238E27FC236}">
                <a16:creationId xmlns:a16="http://schemas.microsoft.com/office/drawing/2014/main" id="{561755F1-5017-4C43-81BE-C7357427C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3495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4">
            <a:extLst>
              <a:ext uri="{FF2B5EF4-FFF2-40B4-BE49-F238E27FC236}">
                <a16:creationId xmlns:a16="http://schemas.microsoft.com/office/drawing/2014/main" id="{82063196-E466-47F2-A2DC-DC3355C83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3">
            <a:extLst>
              <a:ext uri="{FF2B5EF4-FFF2-40B4-BE49-F238E27FC236}">
                <a16:creationId xmlns:a16="http://schemas.microsoft.com/office/drawing/2014/main" id="{DED14B74-0D49-424E-B14D-013FB357D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267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8468" name="Picture 4">
            <a:extLst>
              <a:ext uri="{FF2B5EF4-FFF2-40B4-BE49-F238E27FC236}">
                <a16:creationId xmlns:a16="http://schemas.microsoft.com/office/drawing/2014/main" id="{73C84BCE-AB2D-4072-BB3E-DD6024555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512763"/>
            <a:ext cx="54006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4">
            <a:extLst>
              <a:ext uri="{FF2B5EF4-FFF2-40B4-BE49-F238E27FC236}">
                <a16:creationId xmlns:a16="http://schemas.microsoft.com/office/drawing/2014/main" id="{D32B8906-66D1-4BF9-B624-4FED05010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1" name="Picture 3">
            <a:extLst>
              <a:ext uri="{FF2B5EF4-FFF2-40B4-BE49-F238E27FC236}">
                <a16:creationId xmlns:a16="http://schemas.microsoft.com/office/drawing/2014/main" id="{24E4B084-ADB5-4D60-B729-F77D00F3B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56438"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9492" name="Picture 5">
            <a:extLst>
              <a:ext uri="{FF2B5EF4-FFF2-40B4-BE49-F238E27FC236}">
                <a16:creationId xmlns:a16="http://schemas.microsoft.com/office/drawing/2014/main" id="{2C56D415-6C07-4AAF-968C-FED16F75F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762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4">
            <a:extLst>
              <a:ext uri="{FF2B5EF4-FFF2-40B4-BE49-F238E27FC236}">
                <a16:creationId xmlns:a16="http://schemas.microsoft.com/office/drawing/2014/main" id="{9A9310D1-0628-488D-A12C-100505B7A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5" name="Picture 3">
            <a:extLst>
              <a:ext uri="{FF2B5EF4-FFF2-40B4-BE49-F238E27FC236}">
                <a16:creationId xmlns:a16="http://schemas.microsoft.com/office/drawing/2014/main" id="{D98196B3-9B86-4690-8FA8-14E7B2A83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77788"/>
            <a:ext cx="7296150"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0516" name="Picture 5">
            <a:extLst>
              <a:ext uri="{FF2B5EF4-FFF2-40B4-BE49-F238E27FC236}">
                <a16:creationId xmlns:a16="http://schemas.microsoft.com/office/drawing/2014/main" id="{5FC66D81-B395-4F33-8558-B9024222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127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8F36C0C-6FE3-4AD3-8BB7-D69D63238B78}"/>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29699" name="Rectangle 3">
            <a:extLst>
              <a:ext uri="{FF2B5EF4-FFF2-40B4-BE49-F238E27FC236}">
                <a16:creationId xmlns:a16="http://schemas.microsoft.com/office/drawing/2014/main" id="{040A46E3-82B8-490C-AF21-079E0DE2F210}"/>
              </a:ext>
            </a:extLst>
          </p:cNvPr>
          <p:cNvSpPr>
            <a:spLocks noGrp="1" noChangeArrowheads="1"/>
          </p:cNvSpPr>
          <p:nvPr>
            <p:ph type="body" idx="4294967295"/>
          </p:nvPr>
        </p:nvSpPr>
        <p:spPr>
          <a:xfrm>
            <a:off x="5943600" y="1219200"/>
            <a:ext cx="3200400" cy="5638800"/>
          </a:xfrm>
        </p:spPr>
        <p:txBody>
          <a:bodyPr/>
          <a:lstStyle/>
          <a:p>
            <a:pPr eaLnBrk="1" hangingPunct="1">
              <a:lnSpc>
                <a:spcPct val="80000"/>
              </a:lnSpc>
              <a:spcBef>
                <a:spcPct val="0"/>
              </a:spcBef>
            </a:pPr>
            <a:r>
              <a:rPr lang="en-GB" altLang="en-US" sz="1600" i="0">
                <a:latin typeface="Times New Roman" panose="02020603050405020304" pitchFamily="18" charset="0"/>
              </a:rPr>
              <a:t>Software faults persist even in well-debugged programs. Edward N. Adams of IBM found that bugs that remained in a system were primarily “5000-year” bugs – that is, each of them would produce a failure only once in 5000 years (top). Such faults make debugging an exercise in diminishing returns: in the test of a military command-and-control system (bottom), the time needed to remove the bugs begins to outpace by far the resulting improvement in the estimated reliability, measured in terms of estimated achieved MTTF. </a:t>
            </a:r>
          </a:p>
          <a:p>
            <a:pPr eaLnBrk="1" hangingPunct="1">
              <a:lnSpc>
                <a:spcPct val="80000"/>
              </a:lnSpc>
              <a:spcBef>
                <a:spcPct val="0"/>
              </a:spcBef>
            </a:pPr>
            <a:endParaRPr lang="en-GB" altLang="en-US" sz="1600" i="0">
              <a:latin typeface="Times New Roman" panose="02020603050405020304" pitchFamily="18" charset="0"/>
            </a:endParaRPr>
          </a:p>
          <a:p>
            <a:pPr eaLnBrk="1" hangingPunct="1">
              <a:lnSpc>
                <a:spcPct val="80000"/>
              </a:lnSpc>
              <a:spcBef>
                <a:spcPct val="0"/>
              </a:spcBef>
            </a:pPr>
            <a:r>
              <a:rPr lang="en-GB" altLang="en-US" sz="1600" i="0">
                <a:latin typeface="Times New Roman" panose="02020603050405020304" pitchFamily="18" charset="0"/>
              </a:rPr>
              <a:t>For visual clarity, the graphs have been plotted on different time scales.</a:t>
            </a:r>
          </a:p>
          <a:p>
            <a:pPr eaLnBrk="1" hangingPunct="1">
              <a:lnSpc>
                <a:spcPct val="80000"/>
              </a:lnSpc>
              <a:spcBef>
                <a:spcPct val="0"/>
              </a:spcBef>
            </a:pPr>
            <a:endParaRPr lang="en-GB" altLang="en-US" sz="1600" i="0">
              <a:latin typeface="Times New Roman" panose="02020603050405020304" pitchFamily="18" charset="0"/>
            </a:endParaRPr>
          </a:p>
          <a:p>
            <a:pPr eaLnBrk="1" hangingPunct="1">
              <a:lnSpc>
                <a:spcPct val="80000"/>
              </a:lnSpc>
              <a:spcBef>
                <a:spcPct val="0"/>
              </a:spcBef>
            </a:pPr>
            <a:r>
              <a:rPr lang="en-GB" altLang="en-US" sz="1600" i="0">
                <a:latin typeface="Times New Roman" panose="02020603050405020304" pitchFamily="18" charset="0"/>
              </a:rPr>
              <a:t>Source: Littlewood B., Strigini L., The Risks of Software, Scientific American, Nov., 1992, 62-75.  </a:t>
            </a:r>
            <a:endParaRPr lang="en-US" altLang="en-US" sz="1600" i="0">
              <a:latin typeface="Times New Roman" panose="02020603050405020304" pitchFamily="18" charset="0"/>
            </a:endParaRPr>
          </a:p>
        </p:txBody>
      </p:sp>
      <p:pic>
        <p:nvPicPr>
          <p:cNvPr id="29700" name="Picture 4">
            <a:extLst>
              <a:ext uri="{FF2B5EF4-FFF2-40B4-BE49-F238E27FC236}">
                <a16:creationId xmlns:a16="http://schemas.microsoft.com/office/drawing/2014/main" id="{44D1066E-0B78-4215-B7C9-F7F5E54A5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2C6E64D4-8BA4-4D60-B7AD-934545982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8">
            <a:extLst>
              <a:ext uri="{FF2B5EF4-FFF2-40B4-BE49-F238E27FC236}">
                <a16:creationId xmlns:a16="http://schemas.microsoft.com/office/drawing/2014/main" id="{5941D412-6DE0-4BC7-96E3-16EC5EC7EE21}"/>
              </a:ext>
            </a:extLst>
          </p:cNvPr>
          <p:cNvSpPr>
            <a:spLocks noChangeArrowheads="1"/>
          </p:cNvSpPr>
          <p:nvPr/>
        </p:nvSpPr>
        <p:spPr bwMode="auto">
          <a:xfrm>
            <a:off x="533400" y="2286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GB" altLang="en-US" sz="4000" i="0">
                <a:solidFill>
                  <a:schemeClr val="tx2"/>
                </a:solidFill>
                <a:latin typeface="Times New Roman" panose="02020603050405020304" pitchFamily="18" charset="0"/>
              </a:rPr>
              <a:t>Diminishing returns</a:t>
            </a:r>
            <a:endParaRPr lang="en-US" altLang="en-US" i="0">
              <a:solidFill>
                <a:schemeClr val="tx2"/>
              </a:solidFill>
              <a:latin typeface="Times New Roman" panose="02020603050405020304" pitchFamily="18" charset="0"/>
            </a:endParaRPr>
          </a:p>
        </p:txBody>
      </p:sp>
      <p:pic>
        <p:nvPicPr>
          <p:cNvPr id="29703" name="Picture 9">
            <a:extLst>
              <a:ext uri="{FF2B5EF4-FFF2-40B4-BE49-F238E27FC236}">
                <a16:creationId xmlns:a16="http://schemas.microsoft.com/office/drawing/2014/main" id="{C44A6CB1-D27B-458C-8531-9679195B3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615">
            <a:off x="609600" y="1525588"/>
            <a:ext cx="558165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4">
            <a:extLst>
              <a:ext uri="{FF2B5EF4-FFF2-40B4-BE49-F238E27FC236}">
                <a16:creationId xmlns:a16="http://schemas.microsoft.com/office/drawing/2014/main" id="{4348F4B7-E750-471D-BB2D-209C7145D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39" name="Picture 3">
            <a:extLst>
              <a:ext uri="{FF2B5EF4-FFF2-40B4-BE49-F238E27FC236}">
                <a16:creationId xmlns:a16="http://schemas.microsoft.com/office/drawing/2014/main" id="{3CED5B8A-8D74-4D59-812E-11E3AB88E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0"/>
            <a:ext cx="650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1540" name="Picture 5">
            <a:extLst>
              <a:ext uri="{FF2B5EF4-FFF2-40B4-BE49-F238E27FC236}">
                <a16:creationId xmlns:a16="http://schemas.microsoft.com/office/drawing/2014/main" id="{7AE9FADA-9205-4399-8D08-F017FC478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086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4">
            <a:extLst>
              <a:ext uri="{FF2B5EF4-FFF2-40B4-BE49-F238E27FC236}">
                <a16:creationId xmlns:a16="http://schemas.microsoft.com/office/drawing/2014/main" id="{477F17CA-F61E-43FB-8EBA-4EA09158B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3" name="Picture 3">
            <a:extLst>
              <a:ext uri="{FF2B5EF4-FFF2-40B4-BE49-F238E27FC236}">
                <a16:creationId xmlns:a16="http://schemas.microsoft.com/office/drawing/2014/main" id="{3B394DCB-00B8-432B-8C5D-8B51EC892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92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2564" name="Picture 5">
            <a:extLst>
              <a:ext uri="{FF2B5EF4-FFF2-40B4-BE49-F238E27FC236}">
                <a16:creationId xmlns:a16="http://schemas.microsoft.com/office/drawing/2014/main" id="{8B959D54-1581-4ADF-87DD-9AF8E042B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8688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4">
            <a:extLst>
              <a:ext uri="{FF2B5EF4-FFF2-40B4-BE49-F238E27FC236}">
                <a16:creationId xmlns:a16="http://schemas.microsoft.com/office/drawing/2014/main" id="{C5D274F7-7638-421C-91D0-5E766895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7" name="Picture 3">
            <a:extLst>
              <a:ext uri="{FF2B5EF4-FFF2-40B4-BE49-F238E27FC236}">
                <a16:creationId xmlns:a16="http://schemas.microsoft.com/office/drawing/2014/main" id="{2B7A489B-47E9-40E4-A66A-0955C9B5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0"/>
            <a:ext cx="532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3588" name="Picture 5">
            <a:extLst>
              <a:ext uri="{FF2B5EF4-FFF2-40B4-BE49-F238E27FC236}">
                <a16:creationId xmlns:a16="http://schemas.microsoft.com/office/drawing/2014/main" id="{CADBF6C0-A6B2-4C77-8BD6-CD5350705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053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4">
            <a:extLst>
              <a:ext uri="{FF2B5EF4-FFF2-40B4-BE49-F238E27FC236}">
                <a16:creationId xmlns:a16="http://schemas.microsoft.com/office/drawing/2014/main" id="{4C8D3C54-6B0C-40E3-8617-174FFB23C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1" name="Picture 3">
            <a:extLst>
              <a:ext uri="{FF2B5EF4-FFF2-40B4-BE49-F238E27FC236}">
                <a16:creationId xmlns:a16="http://schemas.microsoft.com/office/drawing/2014/main" id="{91F74ED0-3FFF-4AB6-A5CE-E8A5EEBB4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633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4612" name="Picture 5">
            <a:extLst>
              <a:ext uri="{FF2B5EF4-FFF2-40B4-BE49-F238E27FC236}">
                <a16:creationId xmlns:a16="http://schemas.microsoft.com/office/drawing/2014/main" id="{3F430485-5A82-425A-B508-A13F4DEFD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657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4">
            <a:extLst>
              <a:ext uri="{FF2B5EF4-FFF2-40B4-BE49-F238E27FC236}">
                <a16:creationId xmlns:a16="http://schemas.microsoft.com/office/drawing/2014/main" id="{CA247F49-914F-4364-B9B6-DB9C6428F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5" name="Picture 3">
            <a:extLst>
              <a:ext uri="{FF2B5EF4-FFF2-40B4-BE49-F238E27FC236}">
                <a16:creationId xmlns:a16="http://schemas.microsoft.com/office/drawing/2014/main" id="{4A0801CD-79DF-4139-AB90-3534125D8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0"/>
            <a:ext cx="641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5636" name="Picture 5">
            <a:extLst>
              <a:ext uri="{FF2B5EF4-FFF2-40B4-BE49-F238E27FC236}">
                <a16:creationId xmlns:a16="http://schemas.microsoft.com/office/drawing/2014/main" id="{AD524FCB-CB16-458C-9FF7-6FE024F7B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3006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4">
            <a:extLst>
              <a:ext uri="{FF2B5EF4-FFF2-40B4-BE49-F238E27FC236}">
                <a16:creationId xmlns:a16="http://schemas.microsoft.com/office/drawing/2014/main" id="{731A8306-C4E3-49A6-81D9-0AA4A1C7E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59" name="Picture 3">
            <a:extLst>
              <a:ext uri="{FF2B5EF4-FFF2-40B4-BE49-F238E27FC236}">
                <a16:creationId xmlns:a16="http://schemas.microsoft.com/office/drawing/2014/main" id="{FA02E1E6-A906-406F-A8D0-C3CEE7C49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0"/>
            <a:ext cx="4967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6660" name="Picture 5">
            <a:extLst>
              <a:ext uri="{FF2B5EF4-FFF2-40B4-BE49-F238E27FC236}">
                <a16:creationId xmlns:a16="http://schemas.microsoft.com/office/drawing/2014/main" id="{09F2A325-F024-463A-9E53-FB9CDFB28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974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4">
            <a:extLst>
              <a:ext uri="{FF2B5EF4-FFF2-40B4-BE49-F238E27FC236}">
                <a16:creationId xmlns:a16="http://schemas.microsoft.com/office/drawing/2014/main" id="{32E7254C-7116-412D-9D13-CA70A371F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3" name="Picture 3">
            <a:extLst>
              <a:ext uri="{FF2B5EF4-FFF2-40B4-BE49-F238E27FC236}">
                <a16:creationId xmlns:a16="http://schemas.microsoft.com/office/drawing/2014/main" id="{4ECB3EDE-AFAE-4FFB-871C-5C7B0325E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6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684" name="Picture 5">
            <a:extLst>
              <a:ext uri="{FF2B5EF4-FFF2-40B4-BE49-F238E27FC236}">
                <a16:creationId xmlns:a16="http://schemas.microsoft.com/office/drawing/2014/main" id="{0CAA117D-8042-4AAB-B4A4-7E9679B79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39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4">
            <a:extLst>
              <a:ext uri="{FF2B5EF4-FFF2-40B4-BE49-F238E27FC236}">
                <a16:creationId xmlns:a16="http://schemas.microsoft.com/office/drawing/2014/main" id="{AD363DE0-D3DE-474D-A2CD-1931C5F49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7" name="Picture 3">
            <a:extLst>
              <a:ext uri="{FF2B5EF4-FFF2-40B4-BE49-F238E27FC236}">
                <a16:creationId xmlns:a16="http://schemas.microsoft.com/office/drawing/2014/main" id="{0654A1B1-A69F-4963-AC62-1A242B45E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0"/>
            <a:ext cx="6243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8708" name="Picture 5">
            <a:extLst>
              <a:ext uri="{FF2B5EF4-FFF2-40B4-BE49-F238E27FC236}">
                <a16:creationId xmlns:a16="http://schemas.microsoft.com/office/drawing/2014/main" id="{93C11272-126A-4C0A-B3ED-A52474791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2657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4">
            <a:extLst>
              <a:ext uri="{FF2B5EF4-FFF2-40B4-BE49-F238E27FC236}">
                <a16:creationId xmlns:a16="http://schemas.microsoft.com/office/drawing/2014/main" id="{02B7CA43-A00E-49F6-8C7A-B27050E53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1" name="Picture 3">
            <a:extLst>
              <a:ext uri="{FF2B5EF4-FFF2-40B4-BE49-F238E27FC236}">
                <a16:creationId xmlns:a16="http://schemas.microsoft.com/office/drawing/2014/main" id="{2A687BF1-1A3E-491B-9375-26A203435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0"/>
            <a:ext cx="6467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9732" name="Picture 5">
            <a:extLst>
              <a:ext uri="{FF2B5EF4-FFF2-40B4-BE49-F238E27FC236}">
                <a16:creationId xmlns:a16="http://schemas.microsoft.com/office/drawing/2014/main" id="{D0114670-6F95-40FF-98D1-6B1800789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06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158E37A2-394B-4AEE-89C5-17243328BF12}"/>
              </a:ext>
            </a:extLst>
          </p:cNvPr>
          <p:cNvSpPr>
            <a:spLocks noGrp="1" noChangeArrowheads="1"/>
          </p:cNvSpPr>
          <p:nvPr>
            <p:ph type="title" idx="4294967295"/>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330755" name="Rectangle 3">
            <a:extLst>
              <a:ext uri="{FF2B5EF4-FFF2-40B4-BE49-F238E27FC236}">
                <a16:creationId xmlns:a16="http://schemas.microsoft.com/office/drawing/2014/main" id="{CE2B4D20-58FA-4C89-B7CA-3CCB601A6059}"/>
              </a:ext>
            </a:extLst>
          </p:cNvPr>
          <p:cNvSpPr>
            <a:spLocks noGrp="1" noChangeArrowheads="1"/>
          </p:cNvSpPr>
          <p:nvPr>
            <p:ph type="body" idx="4294967295"/>
          </p:nvPr>
        </p:nvSpPr>
        <p:spPr>
          <a:xfrm>
            <a:off x="755650" y="1304925"/>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b="1"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Learned</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330756" name="Picture 4">
            <a:extLst>
              <a:ext uri="{FF2B5EF4-FFF2-40B4-BE49-F238E27FC236}">
                <a16:creationId xmlns:a16="http://schemas.microsoft.com/office/drawing/2014/main" id="{FB603B77-4277-4EE6-AFFA-BA186C39E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7" name="Picture 5">
            <a:extLst>
              <a:ext uri="{FF2B5EF4-FFF2-40B4-BE49-F238E27FC236}">
                <a16:creationId xmlns:a16="http://schemas.microsoft.com/office/drawing/2014/main" id="{1BAE9B6A-2B46-4B02-8BA2-F3CE8A680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id="{F954FB1B-C835-45BF-9049-16A4703DEF27}"/>
              </a:ext>
            </a:extLst>
          </p:cNvPr>
          <p:cNvSpPr>
            <a:spLocks noGrp="1" noChangeArrowheads="1"/>
          </p:cNvSpPr>
          <p:nvPr>
            <p:ph type="title"/>
          </p:nvPr>
        </p:nvSpPr>
        <p:spPr/>
        <p:txBody>
          <a:bodyPr/>
          <a:lstStyle/>
          <a:p>
            <a:endParaRPr lang="ro-RO" altLang="en-US"/>
          </a:p>
        </p:txBody>
      </p:sp>
      <p:graphicFrame>
        <p:nvGraphicFramePr>
          <p:cNvPr id="30723" name="Object 4">
            <a:extLst>
              <a:ext uri="{FF2B5EF4-FFF2-40B4-BE49-F238E27FC236}">
                <a16:creationId xmlns:a16="http://schemas.microsoft.com/office/drawing/2014/main" id="{B20ACC2A-7FBB-43AE-BD6C-C5298F76ECE1}"/>
              </a:ext>
            </a:extLst>
          </p:cNvPr>
          <p:cNvGraphicFramePr>
            <a:graphicFrameLocks noGrp="1" noChangeAspect="1"/>
          </p:cNvGraphicFramePr>
          <p:nvPr>
            <p:ph idx="1"/>
          </p:nvPr>
        </p:nvGraphicFramePr>
        <p:xfrm>
          <a:off x="0" y="0"/>
          <a:ext cx="9144000" cy="8145463"/>
        </p:xfrm>
        <a:graphic>
          <a:graphicData uri="http://schemas.openxmlformats.org/presentationml/2006/ole">
            <mc:AlternateContent xmlns:mc="http://schemas.openxmlformats.org/markup-compatibility/2006">
              <mc:Choice xmlns:v="urn:schemas-microsoft-com:vml" Requires="v">
                <p:oleObj spid="_x0000_s3073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14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1FAB2DFE-CAAD-497E-8AE4-C5370B5F3F50}"/>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6. </a:t>
            </a:r>
            <a:r>
              <a:rPr lang="en-GB" altLang="en-US" sz="3200" b="1">
                <a:latin typeface="Times New Roman" panose="02020603050405020304" pitchFamily="18" charset="0"/>
              </a:rPr>
              <a:t>Software Reliability Engineering Practice</a:t>
            </a:r>
            <a:endParaRPr lang="en-US" altLang="en-US" sz="3200" b="1">
              <a:latin typeface="Times New Roman" panose="02020603050405020304" pitchFamily="18" charset="0"/>
            </a:endParaRPr>
          </a:p>
        </p:txBody>
      </p:sp>
      <p:sp>
        <p:nvSpPr>
          <p:cNvPr id="331779" name="Rectangle 3">
            <a:extLst>
              <a:ext uri="{FF2B5EF4-FFF2-40B4-BE49-F238E27FC236}">
                <a16:creationId xmlns:a16="http://schemas.microsoft.com/office/drawing/2014/main" id="{44C961B8-C37A-4622-98DC-99D6BB954325}"/>
              </a:ext>
            </a:extLst>
          </p:cNvPr>
          <p:cNvSpPr>
            <a:spLocks noGrp="1" noChangeArrowheads="1"/>
          </p:cNvSpPr>
          <p:nvPr>
            <p:ph type="body" idx="1"/>
          </p:nvPr>
        </p:nvSpPr>
        <p:spPr>
          <a:xfrm>
            <a:off x="838200" y="1371600"/>
            <a:ext cx="8305800" cy="5029200"/>
          </a:xfrm>
        </p:spPr>
        <p:txBody>
          <a:bodyPr/>
          <a:lstStyle/>
          <a:p>
            <a:pPr eaLnBrk="1" hangingPunct="1">
              <a:lnSpc>
                <a:spcPct val="90000"/>
              </a:lnSpc>
            </a:pPr>
            <a:r>
              <a:rPr lang="en-GB" altLang="en-US" i="0">
                <a:latin typeface="Times New Roman" panose="02020603050405020304" pitchFamily="18" charset="0"/>
              </a:rPr>
              <a:t>Software Reliability Tools</a:t>
            </a:r>
          </a:p>
          <a:p>
            <a:pPr eaLnBrk="1" hangingPunct="1">
              <a:lnSpc>
                <a:spcPct val="90000"/>
              </a:lnSpc>
            </a:pPr>
            <a:r>
              <a:rPr lang="en-GB" altLang="en-US" i="0">
                <a:latin typeface="Times New Roman" panose="02020603050405020304" pitchFamily="18" charset="0"/>
              </a:rPr>
              <a:t>SMERFS Main Features </a:t>
            </a:r>
          </a:p>
          <a:p>
            <a:pPr eaLnBrk="1" hangingPunct="1">
              <a:lnSpc>
                <a:spcPct val="90000"/>
              </a:lnSpc>
            </a:pPr>
            <a:r>
              <a:rPr lang="en-GB" altLang="en-US" i="0">
                <a:latin typeface="Times New Roman" panose="02020603050405020304" pitchFamily="18" charset="0"/>
              </a:rPr>
              <a:t>SREPT Main Features</a:t>
            </a:r>
          </a:p>
          <a:p>
            <a:pPr eaLnBrk="1" hangingPunct="1">
              <a:lnSpc>
                <a:spcPct val="90000"/>
              </a:lnSpc>
            </a:pPr>
            <a:r>
              <a:rPr lang="en-GB" altLang="en-US" i="0">
                <a:latin typeface="Times New Roman" panose="02020603050405020304" pitchFamily="18" charset="0"/>
              </a:rPr>
              <a:t>CASRE Main Features </a:t>
            </a:r>
          </a:p>
          <a:p>
            <a:pPr eaLnBrk="1" hangingPunct="1">
              <a:lnSpc>
                <a:spcPct val="90000"/>
              </a:lnSpc>
            </a:pPr>
            <a:r>
              <a:rPr lang="en-GB" altLang="en-US" i="0">
                <a:latin typeface="Times New Roman" panose="02020603050405020304" pitchFamily="18" charset="0"/>
              </a:rPr>
              <a:t>Frestimate Main Features</a:t>
            </a:r>
          </a:p>
          <a:p>
            <a:pPr eaLnBrk="1" hangingPunct="1">
              <a:lnSpc>
                <a:spcPct val="90000"/>
              </a:lnSpc>
            </a:pPr>
            <a:r>
              <a:rPr lang="en-GB" altLang="en-US" i="0">
                <a:latin typeface="Times New Roman" panose="02020603050405020304" pitchFamily="18" charset="0"/>
              </a:rPr>
              <a:t>CASRE in large</a:t>
            </a:r>
          </a:p>
          <a:p>
            <a:pPr eaLnBrk="1" hangingPunct="1">
              <a:lnSpc>
                <a:spcPct val="90000"/>
              </a:lnSpc>
            </a:pPr>
            <a:r>
              <a:rPr lang="en-GB" altLang="en-US" i="0">
                <a:latin typeface="Times New Roman" panose="02020603050405020304" pitchFamily="18" charset="0"/>
              </a:rPr>
              <a:t>Frestimate in large</a:t>
            </a:r>
          </a:p>
          <a:p>
            <a:pPr eaLnBrk="1" hangingPunct="1">
              <a:lnSpc>
                <a:spcPct val="90000"/>
              </a:lnSpc>
            </a:pPr>
            <a:r>
              <a:rPr lang="en-GB" altLang="en-US" i="0">
                <a:latin typeface="Times New Roman" panose="02020603050405020304" pitchFamily="18" charset="0"/>
              </a:rPr>
              <a:t>Examples</a:t>
            </a:r>
          </a:p>
          <a:p>
            <a:pPr eaLnBrk="1" hangingPunct="1">
              <a:lnSpc>
                <a:spcPct val="90000"/>
              </a:lnSpc>
            </a:pPr>
            <a:r>
              <a:rPr lang="en-GB" altLang="en-US" i="0">
                <a:latin typeface="Times New Roman" panose="02020603050405020304" pitchFamily="18" charset="0"/>
              </a:rPr>
              <a:t>Conclusions</a:t>
            </a:r>
            <a:endParaRPr lang="en-US" altLang="en-US" i="0">
              <a:latin typeface="Times New Roman" panose="02020603050405020304" pitchFamily="18" charset="0"/>
            </a:endParaRPr>
          </a:p>
        </p:txBody>
      </p:sp>
      <p:pic>
        <p:nvPicPr>
          <p:cNvPr id="331780" name="Picture 4">
            <a:extLst>
              <a:ext uri="{FF2B5EF4-FFF2-40B4-BE49-F238E27FC236}">
                <a16:creationId xmlns:a16="http://schemas.microsoft.com/office/drawing/2014/main" id="{9100C647-EF49-42DE-8159-876A53F3B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1" name="Picture 5">
            <a:extLst>
              <a:ext uri="{FF2B5EF4-FFF2-40B4-BE49-F238E27FC236}">
                <a16:creationId xmlns:a16="http://schemas.microsoft.com/office/drawing/2014/main" id="{712D3D41-7DB8-40A7-9377-DBB004A27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23BEAEF8-757A-4742-AC33-F8726090F737}"/>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Software Reliability Tools</a:t>
            </a:r>
            <a:endParaRPr lang="en-US" altLang="en-US" b="1">
              <a:latin typeface="Times New Roman" panose="02020603050405020304" pitchFamily="18" charset="0"/>
            </a:endParaRPr>
          </a:p>
        </p:txBody>
      </p:sp>
      <p:sp>
        <p:nvSpPr>
          <p:cNvPr id="332803" name="Rectangle 3">
            <a:extLst>
              <a:ext uri="{FF2B5EF4-FFF2-40B4-BE49-F238E27FC236}">
                <a16:creationId xmlns:a16="http://schemas.microsoft.com/office/drawing/2014/main" id="{DD1CDC82-92E9-4D02-93F6-F6C7BC653454}"/>
              </a:ext>
            </a:extLst>
          </p:cNvPr>
          <p:cNvSpPr>
            <a:spLocks noGrp="1" noChangeArrowheads="1"/>
          </p:cNvSpPr>
          <p:nvPr>
            <p:ph type="body" idx="1"/>
          </p:nvPr>
        </p:nvSpPr>
        <p:spPr>
          <a:xfrm>
            <a:off x="838200" y="1376363"/>
            <a:ext cx="8305800" cy="5029200"/>
          </a:xfrm>
        </p:spPr>
        <p:txBody>
          <a:bodyPr/>
          <a:lstStyle/>
          <a:p>
            <a:pPr eaLnBrk="1" hangingPunct="1">
              <a:lnSpc>
                <a:spcPct val="80000"/>
              </a:lnSpc>
            </a:pPr>
            <a:r>
              <a:rPr lang="en-GB" altLang="en-US" sz="2800" i="0">
                <a:latin typeface="Times New Roman" panose="02020603050405020304" pitchFamily="18" charset="0"/>
              </a:rPr>
              <a:t>Statistical Modelling and Estimation of Reliability Functions for Software (</a:t>
            </a:r>
            <a:r>
              <a:rPr lang="en-GB" altLang="en-US" sz="2800" b="1" i="0">
                <a:latin typeface="Times New Roman" panose="02020603050405020304" pitchFamily="18" charset="0"/>
              </a:rPr>
              <a:t>SMERFS</a:t>
            </a:r>
            <a:r>
              <a:rPr lang="en-GB" altLang="en-US" sz="2800" i="0">
                <a:latin typeface="Times New Roman" panose="02020603050405020304" pitchFamily="18" charset="0"/>
              </a:rPr>
              <a:t>) [William Farr of Naval Surface Warfare Center]</a:t>
            </a:r>
          </a:p>
          <a:p>
            <a:pPr eaLnBrk="1" hangingPunct="1">
              <a:lnSpc>
                <a:spcPct val="80000"/>
              </a:lnSpc>
            </a:pPr>
            <a:r>
              <a:rPr lang="en-GB" altLang="en-US" sz="2800" b="1" i="0">
                <a:latin typeface="Times New Roman" panose="02020603050405020304" pitchFamily="18" charset="0"/>
              </a:rPr>
              <a:t>SREPT</a:t>
            </a:r>
            <a:r>
              <a:rPr lang="en-GB" altLang="en-US" sz="2800" i="0">
                <a:latin typeface="Times New Roman" panose="02020603050405020304" pitchFamily="18" charset="0"/>
              </a:rPr>
              <a:t> (</a:t>
            </a:r>
            <a:r>
              <a:rPr lang="en-US" altLang="en-US" sz="2800" i="0">
                <a:latin typeface="Times New Roman" panose="02020603050405020304" pitchFamily="18" charset="0"/>
              </a:rPr>
              <a:t>Software Reliability Estimation and Prediction Tool) [Center for Advanced Computing and Communication Department of Electrical and Computer Engineering Duke University]</a:t>
            </a:r>
            <a:endParaRPr lang="en-GB" altLang="en-US" sz="2800" i="0">
              <a:latin typeface="Times New Roman" panose="02020603050405020304" pitchFamily="18" charset="0"/>
            </a:endParaRPr>
          </a:p>
          <a:p>
            <a:pPr eaLnBrk="1" hangingPunct="1">
              <a:lnSpc>
                <a:spcPct val="80000"/>
              </a:lnSpc>
            </a:pPr>
            <a:r>
              <a:rPr lang="en-GB" altLang="en-US" sz="2800" i="0">
                <a:latin typeface="Times New Roman" panose="02020603050405020304" pitchFamily="18" charset="0"/>
              </a:rPr>
              <a:t>Computer-Aided Software Reliability Estimation Tool (</a:t>
            </a:r>
            <a:r>
              <a:rPr lang="en-GB" altLang="en-US" sz="2800" b="1" i="0">
                <a:latin typeface="Times New Roman" panose="02020603050405020304" pitchFamily="18" charset="0"/>
              </a:rPr>
              <a:t>CASRE</a:t>
            </a:r>
            <a:r>
              <a:rPr lang="en-GB" altLang="en-US" sz="2800" i="0">
                <a:latin typeface="Times New Roman" panose="02020603050405020304" pitchFamily="18" charset="0"/>
              </a:rPr>
              <a:t>) [Allen Nikora, JPL &amp; Michael Lyu, Chinese University of Hong Kong]</a:t>
            </a:r>
          </a:p>
          <a:p>
            <a:pPr eaLnBrk="1" hangingPunct="1">
              <a:lnSpc>
                <a:spcPct val="80000"/>
              </a:lnSpc>
            </a:pPr>
            <a:r>
              <a:rPr lang="en-GB" altLang="en-US" sz="2800" b="1" i="0">
                <a:latin typeface="Times New Roman" panose="02020603050405020304" pitchFamily="18" charset="0"/>
              </a:rPr>
              <a:t>Frestimate</a:t>
            </a:r>
            <a:r>
              <a:rPr lang="en-GB" altLang="en-US" sz="2800" i="0">
                <a:latin typeface="Times New Roman" panose="02020603050405020304" pitchFamily="18" charset="0"/>
              </a:rPr>
              <a:t> [SoftRel, </a:t>
            </a:r>
            <a:r>
              <a:rPr lang="en-US" altLang="en-US" sz="2800" i="0">
                <a:latin typeface="Times New Roman" panose="02020603050405020304" pitchFamily="18" charset="0"/>
              </a:rPr>
              <a:t>Ann Marie Neufelder, </a:t>
            </a:r>
            <a:r>
              <a:rPr lang="en-US" altLang="en-US" sz="2800" i="0">
                <a:latin typeface="Times New Roman" panose="02020603050405020304" pitchFamily="18" charset="0"/>
                <a:hlinkClick r:id="rId2"/>
              </a:rPr>
              <a:t>http://www.softrel.com/prod01.htm</a:t>
            </a:r>
            <a:endParaRPr lang="en-US" altLang="en-US" sz="2800" i="0">
              <a:latin typeface="Times New Roman" panose="02020603050405020304" pitchFamily="18" charset="0"/>
            </a:endParaRPr>
          </a:p>
          <a:p>
            <a:pPr eaLnBrk="1" hangingPunct="1">
              <a:lnSpc>
                <a:spcPct val="80000"/>
              </a:lnSpc>
            </a:pPr>
            <a:r>
              <a:rPr lang="en-GB" altLang="en-US" sz="2800" i="0">
                <a:latin typeface="Times New Roman" panose="02020603050405020304" pitchFamily="18" charset="0"/>
              </a:rPr>
              <a:t>etc.</a:t>
            </a:r>
            <a:endParaRPr lang="en-US" altLang="en-US" sz="2800" i="0">
              <a:latin typeface="Times New Roman" panose="02020603050405020304" pitchFamily="18" charset="0"/>
            </a:endParaRPr>
          </a:p>
        </p:txBody>
      </p:sp>
      <p:pic>
        <p:nvPicPr>
          <p:cNvPr id="332804" name="Picture 4">
            <a:extLst>
              <a:ext uri="{FF2B5EF4-FFF2-40B4-BE49-F238E27FC236}">
                <a16:creationId xmlns:a16="http://schemas.microsoft.com/office/drawing/2014/main" id="{A6BAD91C-6990-45DB-B8BB-BCA69F5AE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5" name="Picture 5">
            <a:extLst>
              <a:ext uri="{FF2B5EF4-FFF2-40B4-BE49-F238E27FC236}">
                <a16:creationId xmlns:a16="http://schemas.microsoft.com/office/drawing/2014/main" id="{F086CCFB-517D-476F-AF79-C014C35F7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1A710532-6B08-48CF-9299-26BBBB181375}"/>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SMERFS Main Features  </a:t>
            </a:r>
            <a:endParaRPr lang="en-US" altLang="en-US" b="1">
              <a:latin typeface="Times New Roman" panose="02020603050405020304" pitchFamily="18" charset="0"/>
            </a:endParaRPr>
          </a:p>
        </p:txBody>
      </p:sp>
      <p:sp>
        <p:nvSpPr>
          <p:cNvPr id="333827" name="Rectangle 3">
            <a:extLst>
              <a:ext uri="{FF2B5EF4-FFF2-40B4-BE49-F238E27FC236}">
                <a16:creationId xmlns:a16="http://schemas.microsoft.com/office/drawing/2014/main" id="{78C381B3-33D4-4791-BA75-CEA48475BD04}"/>
              </a:ext>
            </a:extLst>
          </p:cNvPr>
          <p:cNvSpPr>
            <a:spLocks noGrp="1" noChangeArrowheads="1"/>
          </p:cNvSpPr>
          <p:nvPr>
            <p:ph type="body" idx="1"/>
          </p:nvPr>
        </p:nvSpPr>
        <p:spPr>
          <a:xfrm>
            <a:off x="838200" y="1376363"/>
            <a:ext cx="8305800" cy="5029200"/>
          </a:xfrm>
        </p:spPr>
        <p:txBody>
          <a:bodyPr/>
          <a:lstStyle/>
          <a:p>
            <a:pPr eaLnBrk="1" hangingPunct="1">
              <a:lnSpc>
                <a:spcPct val="80000"/>
              </a:lnSpc>
            </a:pPr>
            <a:r>
              <a:rPr lang="en-GB" altLang="en-US" sz="2800" i="0">
                <a:latin typeface="Times New Roman" panose="02020603050405020304" pitchFamily="18" charset="0"/>
              </a:rPr>
              <a:t>Multiple Models (12)</a:t>
            </a:r>
          </a:p>
          <a:p>
            <a:pPr eaLnBrk="1" hangingPunct="1">
              <a:lnSpc>
                <a:spcPct val="80000"/>
              </a:lnSpc>
            </a:pPr>
            <a:r>
              <a:rPr lang="en-GB" altLang="en-US" sz="2800" i="0">
                <a:latin typeface="Times New Roman" panose="02020603050405020304" pitchFamily="18" charset="0"/>
              </a:rPr>
              <a:t>Model Application Scheme:  Single Execution</a:t>
            </a:r>
          </a:p>
          <a:p>
            <a:pPr eaLnBrk="1" hangingPunct="1">
              <a:lnSpc>
                <a:spcPct val="80000"/>
              </a:lnSpc>
            </a:pPr>
            <a:r>
              <a:rPr lang="en-GB" altLang="en-US" sz="2800" i="0">
                <a:latin typeface="Times New Roman" panose="02020603050405020304" pitchFamily="18" charset="0"/>
              </a:rPr>
              <a:t>Data Format:  Failure-Counts and Time-Between Failures</a:t>
            </a:r>
          </a:p>
          <a:p>
            <a:pPr eaLnBrk="1" hangingPunct="1">
              <a:lnSpc>
                <a:spcPct val="80000"/>
              </a:lnSpc>
            </a:pPr>
            <a:r>
              <a:rPr lang="en-GB" altLang="en-US" sz="2800" i="0">
                <a:latin typeface="Times New Roman" panose="02020603050405020304" pitchFamily="18" charset="0"/>
              </a:rPr>
              <a:t>On-line Model Description Manual</a:t>
            </a:r>
          </a:p>
          <a:p>
            <a:pPr eaLnBrk="1" hangingPunct="1">
              <a:lnSpc>
                <a:spcPct val="80000"/>
              </a:lnSpc>
            </a:pPr>
            <a:r>
              <a:rPr lang="en-GB" altLang="en-US" sz="2800" i="0">
                <a:latin typeface="Times New Roman" panose="02020603050405020304" pitchFamily="18" charset="0"/>
              </a:rPr>
              <a:t>Two parameter Estimation Methods</a:t>
            </a:r>
          </a:p>
          <a:p>
            <a:pPr eaLnBrk="1" hangingPunct="1">
              <a:lnSpc>
                <a:spcPct val="80000"/>
              </a:lnSpc>
            </a:pPr>
            <a:r>
              <a:rPr lang="en-GB" altLang="en-US" sz="2800" i="0">
                <a:latin typeface="Times New Roman" panose="02020603050405020304" pitchFamily="18" charset="0"/>
              </a:rPr>
              <a:t>Least Square Method</a:t>
            </a:r>
          </a:p>
          <a:p>
            <a:pPr eaLnBrk="1" hangingPunct="1">
              <a:lnSpc>
                <a:spcPct val="80000"/>
              </a:lnSpc>
            </a:pPr>
            <a:r>
              <a:rPr lang="en-GB" altLang="en-US" sz="2800" i="0">
                <a:latin typeface="Times New Roman" panose="02020603050405020304" pitchFamily="18" charset="0"/>
              </a:rPr>
              <a:t>Maximum Likelihood Method</a:t>
            </a:r>
          </a:p>
          <a:p>
            <a:pPr eaLnBrk="1" hangingPunct="1">
              <a:lnSpc>
                <a:spcPct val="80000"/>
              </a:lnSpc>
            </a:pPr>
            <a:r>
              <a:rPr lang="en-GB" altLang="en-US" sz="2800" i="0">
                <a:latin typeface="Times New Roman" panose="02020603050405020304" pitchFamily="18" charset="0"/>
              </a:rPr>
              <a:t>Goodness-of-fit Criteria:  Chi-Square Test, KS Test</a:t>
            </a:r>
          </a:p>
          <a:p>
            <a:pPr eaLnBrk="1" hangingPunct="1">
              <a:lnSpc>
                <a:spcPct val="80000"/>
              </a:lnSpc>
            </a:pPr>
            <a:r>
              <a:rPr lang="en-GB" altLang="en-US" sz="2800" i="0">
                <a:latin typeface="Times New Roman" panose="02020603050405020304" pitchFamily="18" charset="0"/>
              </a:rPr>
              <a:t>Model Applicability - Prequential Likelihood, Bias, Bias Trend, Model Noise</a:t>
            </a:r>
          </a:p>
          <a:p>
            <a:pPr eaLnBrk="1" hangingPunct="1">
              <a:lnSpc>
                <a:spcPct val="80000"/>
              </a:lnSpc>
            </a:pPr>
            <a:r>
              <a:rPr lang="en-GB" altLang="en-US" sz="2800" i="0">
                <a:latin typeface="Times New Roman" panose="02020603050405020304" pitchFamily="18" charset="0"/>
              </a:rPr>
              <a:t>Simple Plots </a:t>
            </a:r>
            <a:endParaRPr lang="en-US" altLang="en-US" sz="2800" i="0">
              <a:latin typeface="Times New Roman" panose="02020603050405020304" pitchFamily="18" charset="0"/>
            </a:endParaRPr>
          </a:p>
        </p:txBody>
      </p:sp>
      <p:pic>
        <p:nvPicPr>
          <p:cNvPr id="333828" name="Picture 4">
            <a:extLst>
              <a:ext uri="{FF2B5EF4-FFF2-40B4-BE49-F238E27FC236}">
                <a16:creationId xmlns:a16="http://schemas.microsoft.com/office/drawing/2014/main" id="{F856FD3A-4699-487A-A7FD-3C66AADA3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9" name="Picture 5">
            <a:extLst>
              <a:ext uri="{FF2B5EF4-FFF2-40B4-BE49-F238E27FC236}">
                <a16:creationId xmlns:a16="http://schemas.microsoft.com/office/drawing/2014/main" id="{73ABFA9D-296E-4362-8C9D-D7CABE600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BDBCBB9E-F7EC-4AE0-AA07-3A711F9FDD7B}"/>
              </a:ext>
            </a:extLst>
          </p:cNvPr>
          <p:cNvSpPr>
            <a:spLocks noGrp="1" noChangeArrowheads="1"/>
          </p:cNvSpPr>
          <p:nvPr>
            <p:ph type="title"/>
          </p:nvPr>
        </p:nvSpPr>
        <p:spPr>
          <a:xfrm>
            <a:off x="863600" y="368300"/>
            <a:ext cx="1871663" cy="6119813"/>
          </a:xfrm>
        </p:spPr>
        <p:txBody>
          <a:bodyPr/>
          <a:lstStyle/>
          <a:p>
            <a:pPr eaLnBrk="1" hangingPunct="1"/>
            <a:r>
              <a:rPr lang="en-GB" altLang="en-US" b="1">
                <a:latin typeface="Times New Roman" panose="02020603050405020304" pitchFamily="18" charset="0"/>
              </a:rPr>
              <a:t>SREPT</a:t>
            </a:r>
            <a:endParaRPr lang="en-US" altLang="en-US" b="1">
              <a:latin typeface="Times New Roman" panose="02020603050405020304" pitchFamily="18" charset="0"/>
            </a:endParaRPr>
          </a:p>
        </p:txBody>
      </p:sp>
      <p:pic>
        <p:nvPicPr>
          <p:cNvPr id="334851" name="Picture 4">
            <a:extLst>
              <a:ext uri="{FF2B5EF4-FFF2-40B4-BE49-F238E27FC236}">
                <a16:creationId xmlns:a16="http://schemas.microsoft.com/office/drawing/2014/main" id="{F685E16D-871A-44A4-BA60-FC37541F4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2" name="Picture 9">
            <a:extLst>
              <a:ext uri="{FF2B5EF4-FFF2-40B4-BE49-F238E27FC236}">
                <a16:creationId xmlns:a16="http://schemas.microsoft.com/office/drawing/2014/main" id="{57E67EDB-779E-417B-85B2-D8744A0E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0"/>
            <a:ext cx="48482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4853" name="Picture 11">
            <a:extLst>
              <a:ext uri="{FF2B5EF4-FFF2-40B4-BE49-F238E27FC236}">
                <a16:creationId xmlns:a16="http://schemas.microsoft.com/office/drawing/2014/main" id="{2DF30DA8-A7C0-4833-91BC-55148F121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3352800"/>
            <a:ext cx="43719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10396575-8F97-4B7C-97F2-24913106AE5F}"/>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CASRE Main Features   </a:t>
            </a:r>
            <a:endParaRPr lang="en-US" altLang="en-US" b="1">
              <a:latin typeface="Times New Roman" panose="02020603050405020304" pitchFamily="18" charset="0"/>
            </a:endParaRPr>
          </a:p>
        </p:txBody>
      </p:sp>
      <p:sp>
        <p:nvSpPr>
          <p:cNvPr id="335875" name="Rectangle 3">
            <a:extLst>
              <a:ext uri="{FF2B5EF4-FFF2-40B4-BE49-F238E27FC236}">
                <a16:creationId xmlns:a16="http://schemas.microsoft.com/office/drawing/2014/main" id="{0483F29D-B802-4184-A583-96AA30E138E1}"/>
              </a:ext>
            </a:extLst>
          </p:cNvPr>
          <p:cNvSpPr>
            <a:spLocks noGrp="1" noChangeArrowheads="1"/>
          </p:cNvSpPr>
          <p:nvPr>
            <p:ph type="body" idx="1"/>
          </p:nvPr>
        </p:nvSpPr>
        <p:spPr>
          <a:xfrm>
            <a:off x="838200" y="1376363"/>
            <a:ext cx="8305800" cy="5029200"/>
          </a:xfrm>
        </p:spPr>
        <p:txBody>
          <a:bodyPr/>
          <a:lstStyle/>
          <a:p>
            <a:pPr eaLnBrk="1" hangingPunct="1"/>
            <a:r>
              <a:rPr lang="en-US" altLang="en-US" sz="2800" i="0">
                <a:latin typeface="Times New Roman" panose="02020603050405020304" pitchFamily="18" charset="0"/>
              </a:rPr>
              <a:t>Multiple Models (12)</a:t>
            </a:r>
          </a:p>
          <a:p>
            <a:pPr eaLnBrk="1" hangingPunct="1"/>
            <a:r>
              <a:rPr lang="en-US" altLang="en-US" sz="2800" i="0">
                <a:latin typeface="Times New Roman" panose="02020603050405020304" pitchFamily="18" charset="0"/>
              </a:rPr>
              <a:t>Model Application Scheme:  Multiple Iterations</a:t>
            </a:r>
          </a:p>
          <a:p>
            <a:pPr eaLnBrk="1" hangingPunct="1"/>
            <a:r>
              <a:rPr lang="en-US" altLang="en-US" sz="2800" i="0">
                <a:latin typeface="Times New Roman" panose="02020603050405020304" pitchFamily="18" charset="0"/>
              </a:rPr>
              <a:t>Goodness-of-Fit Criteria - Chi-Square Test, KS Test</a:t>
            </a:r>
          </a:p>
          <a:p>
            <a:pPr eaLnBrk="1" hangingPunct="1"/>
            <a:r>
              <a:rPr lang="en-US" altLang="en-US" sz="2800" i="0">
                <a:latin typeface="Times New Roman" panose="02020603050405020304" pitchFamily="18" charset="0"/>
              </a:rPr>
              <a:t>Multiple Evaluation Criteria - Prequential Likelihood, Bias, Bias Trend, Model Noise</a:t>
            </a:r>
          </a:p>
          <a:p>
            <a:pPr eaLnBrk="1" hangingPunct="1"/>
            <a:r>
              <a:rPr lang="en-US" altLang="en-US" sz="2800" i="0">
                <a:latin typeface="Times New Roman" panose="02020603050405020304" pitchFamily="18" charset="0"/>
              </a:rPr>
              <a:t>Conversions between Failure-Counts Data and Time-Between-Failures Data</a:t>
            </a:r>
          </a:p>
          <a:p>
            <a:pPr eaLnBrk="1" hangingPunct="1"/>
            <a:r>
              <a:rPr lang="en-US" altLang="en-US" sz="2800" i="0">
                <a:latin typeface="Times New Roman" panose="02020603050405020304" pitchFamily="18" charset="0"/>
              </a:rPr>
              <a:t>Menu-Driven, High-Resolution Graphical User Interface</a:t>
            </a:r>
          </a:p>
          <a:p>
            <a:pPr eaLnBrk="1" hangingPunct="1"/>
            <a:r>
              <a:rPr lang="en-US" altLang="en-US" sz="2800" i="0">
                <a:latin typeface="Times New Roman" panose="02020603050405020304" pitchFamily="18" charset="0"/>
              </a:rPr>
              <a:t>Capability to Make Linear Combination Models</a:t>
            </a:r>
          </a:p>
        </p:txBody>
      </p:sp>
      <p:pic>
        <p:nvPicPr>
          <p:cNvPr id="335876" name="Picture 4">
            <a:extLst>
              <a:ext uri="{FF2B5EF4-FFF2-40B4-BE49-F238E27FC236}">
                <a16:creationId xmlns:a16="http://schemas.microsoft.com/office/drawing/2014/main" id="{C6135CAE-E529-4F39-84B1-C07E6B5D6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77" name="Picture 5">
            <a:extLst>
              <a:ext uri="{FF2B5EF4-FFF2-40B4-BE49-F238E27FC236}">
                <a16:creationId xmlns:a16="http://schemas.microsoft.com/office/drawing/2014/main" id="{69203C46-EE55-4D71-89FA-40C525BA2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A1B43007-A0B9-493E-BB1A-4B445146FD2B}"/>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High-Level Architecture</a:t>
            </a:r>
            <a:endParaRPr lang="en-US" altLang="en-US" b="1">
              <a:latin typeface="Times New Roman" panose="02020603050405020304" pitchFamily="18" charset="0"/>
            </a:endParaRPr>
          </a:p>
        </p:txBody>
      </p:sp>
      <p:pic>
        <p:nvPicPr>
          <p:cNvPr id="336899" name="Picture 4">
            <a:extLst>
              <a:ext uri="{FF2B5EF4-FFF2-40B4-BE49-F238E27FC236}">
                <a16:creationId xmlns:a16="http://schemas.microsoft.com/office/drawing/2014/main" id="{8EBB0371-4418-416A-8B12-1A3638FF5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5">
            <a:extLst>
              <a:ext uri="{FF2B5EF4-FFF2-40B4-BE49-F238E27FC236}">
                <a16:creationId xmlns:a16="http://schemas.microsoft.com/office/drawing/2014/main" id="{AB5695C4-229D-4806-AEE0-E8853B715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6901" name="Object 7">
            <a:hlinkClick r:id="" action="ppaction://ole?verb=0"/>
            <a:extLst>
              <a:ext uri="{FF2B5EF4-FFF2-40B4-BE49-F238E27FC236}">
                <a16:creationId xmlns:a16="http://schemas.microsoft.com/office/drawing/2014/main" id="{BFF558E3-20EE-4612-8A73-15282DAE77CC}"/>
              </a:ext>
            </a:extLst>
          </p:cNvPr>
          <p:cNvGraphicFramePr>
            <a:graphicFrameLocks/>
          </p:cNvGraphicFramePr>
          <p:nvPr/>
        </p:nvGraphicFramePr>
        <p:xfrm>
          <a:off x="827088" y="1341438"/>
          <a:ext cx="8137525" cy="5516562"/>
        </p:xfrm>
        <a:graphic>
          <a:graphicData uri="http://schemas.openxmlformats.org/presentationml/2006/ole">
            <mc:AlternateContent xmlns:mc="http://schemas.openxmlformats.org/markup-compatibility/2006">
              <mc:Choice xmlns:v="urn:schemas-microsoft-com:vml" Requires="v">
                <p:oleObj spid="_x0000_s336908" name="Paintbrush Picture" r:id="rId5" imgW="5093891" imgH="3961905" progId="PBrush">
                  <p:embed/>
                </p:oleObj>
              </mc:Choice>
              <mc:Fallback>
                <p:oleObj name="Paintbrush Picture" r:id="rId5" imgW="5093891" imgH="3961905" progId="PBrush">
                  <p:embed/>
                  <p:pic>
                    <p:nvPicPr>
                      <p:cNvPr id="0" name="Object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341438"/>
                        <a:ext cx="8137525"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thruBlk="1"/>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88CA0254-F9BF-43F5-8C19-6E8AFD8AFE9D}"/>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Screen Shot</a:t>
            </a:r>
            <a:endParaRPr lang="en-US" altLang="en-US" b="1">
              <a:latin typeface="Times New Roman" panose="02020603050405020304" pitchFamily="18" charset="0"/>
            </a:endParaRPr>
          </a:p>
        </p:txBody>
      </p:sp>
      <p:pic>
        <p:nvPicPr>
          <p:cNvPr id="337923" name="Picture 4">
            <a:extLst>
              <a:ext uri="{FF2B5EF4-FFF2-40B4-BE49-F238E27FC236}">
                <a16:creationId xmlns:a16="http://schemas.microsoft.com/office/drawing/2014/main" id="{82C4DAEC-CAB3-4D76-8FC2-F52B38879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4" name="Picture 5">
            <a:extLst>
              <a:ext uri="{FF2B5EF4-FFF2-40B4-BE49-F238E27FC236}">
                <a16:creationId xmlns:a16="http://schemas.microsoft.com/office/drawing/2014/main" id="{CDE3DDC6-8F50-47BF-94AA-E0560E45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5" name="Picture 7">
            <a:extLst>
              <a:ext uri="{FF2B5EF4-FFF2-40B4-BE49-F238E27FC236}">
                <a16:creationId xmlns:a16="http://schemas.microsoft.com/office/drawing/2014/main" id="{CB49D9B9-FBD5-4FCF-A5EC-A05CFBBBB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268413"/>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C720EA3-F53D-46CE-9E03-3E49EF73E17A}"/>
              </a:ext>
            </a:extLst>
          </p:cNvPr>
          <p:cNvSpPr>
            <a:spLocks noGrp="1" noChangeArrowheads="1"/>
          </p:cNvSpPr>
          <p:nvPr>
            <p:ph type="title"/>
          </p:nvPr>
        </p:nvSpPr>
        <p:spPr>
          <a:xfrm>
            <a:off x="762000" y="225425"/>
            <a:ext cx="8382000" cy="685800"/>
          </a:xfrm>
        </p:spPr>
        <p:txBody>
          <a:bodyPr/>
          <a:lstStyle/>
          <a:p>
            <a:pPr eaLnBrk="1" hangingPunct="1"/>
            <a:r>
              <a:rPr lang="en-GB" altLang="en-US" sz="3600" b="1">
                <a:latin typeface="Times New Roman" panose="02020603050405020304" pitchFamily="18" charset="0"/>
              </a:rPr>
              <a:t>CASRE – Running average Trend Test</a:t>
            </a:r>
            <a:endParaRPr lang="en-US" altLang="en-US" sz="3600" b="1">
              <a:latin typeface="Times New Roman" panose="02020603050405020304" pitchFamily="18" charset="0"/>
            </a:endParaRPr>
          </a:p>
        </p:txBody>
      </p:sp>
      <p:pic>
        <p:nvPicPr>
          <p:cNvPr id="338947" name="Picture 4">
            <a:extLst>
              <a:ext uri="{FF2B5EF4-FFF2-40B4-BE49-F238E27FC236}">
                <a16:creationId xmlns:a16="http://schemas.microsoft.com/office/drawing/2014/main" id="{A93A6DE4-507F-4E85-B274-9CEA5F249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8" name="Picture 5">
            <a:extLst>
              <a:ext uri="{FF2B5EF4-FFF2-40B4-BE49-F238E27FC236}">
                <a16:creationId xmlns:a16="http://schemas.microsoft.com/office/drawing/2014/main" id="{EF690C3A-0B5B-4903-8D95-1C97EC377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9" name="Picture 8">
            <a:extLst>
              <a:ext uri="{FF2B5EF4-FFF2-40B4-BE49-F238E27FC236}">
                <a16:creationId xmlns:a16="http://schemas.microsoft.com/office/drawing/2014/main" id="{A6B9F07E-1807-4FF3-A359-FB4CF6807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268413"/>
            <a:ext cx="657225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8950" name="Picture 7">
            <a:extLst>
              <a:ext uri="{FF2B5EF4-FFF2-40B4-BE49-F238E27FC236}">
                <a16:creationId xmlns:a16="http://schemas.microsoft.com/office/drawing/2014/main" id="{7261578D-F2A1-4CA4-8E3E-FC77B7EDD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233488"/>
            <a:ext cx="48006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0F811DB5-2468-45BA-B6F3-540903B2D1F9}"/>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 Laplace Test</a:t>
            </a:r>
            <a:endParaRPr lang="en-US" altLang="en-US" b="1">
              <a:latin typeface="Times New Roman" panose="02020603050405020304" pitchFamily="18" charset="0"/>
            </a:endParaRPr>
          </a:p>
        </p:txBody>
      </p:sp>
      <p:pic>
        <p:nvPicPr>
          <p:cNvPr id="339971" name="Picture 4">
            <a:extLst>
              <a:ext uri="{FF2B5EF4-FFF2-40B4-BE49-F238E27FC236}">
                <a16:creationId xmlns:a16="http://schemas.microsoft.com/office/drawing/2014/main" id="{B67928A4-48CB-4CA4-AC36-9096AF0F0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2" name="Picture 5">
            <a:extLst>
              <a:ext uri="{FF2B5EF4-FFF2-40B4-BE49-F238E27FC236}">
                <a16:creationId xmlns:a16="http://schemas.microsoft.com/office/drawing/2014/main" id="{F9E8869E-F963-4B21-9F15-E81E453FF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3" name="Picture 7">
            <a:extLst>
              <a:ext uri="{FF2B5EF4-FFF2-40B4-BE49-F238E27FC236}">
                <a16:creationId xmlns:a16="http://schemas.microsoft.com/office/drawing/2014/main" id="{E97CCDBC-3AFF-4972-BC3A-42D8DC894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239838"/>
            <a:ext cx="7489825"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6828E08C-E02F-4406-B83D-BD7DA61A89F5}"/>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 Select and Run Models</a:t>
            </a:r>
            <a:endParaRPr lang="en-US" altLang="en-US" b="1">
              <a:latin typeface="Times New Roman" panose="02020603050405020304" pitchFamily="18" charset="0"/>
            </a:endParaRPr>
          </a:p>
        </p:txBody>
      </p:sp>
      <p:pic>
        <p:nvPicPr>
          <p:cNvPr id="340995" name="Picture 4">
            <a:extLst>
              <a:ext uri="{FF2B5EF4-FFF2-40B4-BE49-F238E27FC236}">
                <a16:creationId xmlns:a16="http://schemas.microsoft.com/office/drawing/2014/main" id="{DFC5FC35-E9F3-4E55-AEBA-FB9A0697C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5">
            <a:extLst>
              <a:ext uri="{FF2B5EF4-FFF2-40B4-BE49-F238E27FC236}">
                <a16:creationId xmlns:a16="http://schemas.microsoft.com/office/drawing/2014/main" id="{F446142C-C0BB-476B-A093-712E1B9EF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7" name="Picture 7">
            <a:extLst>
              <a:ext uri="{FF2B5EF4-FFF2-40B4-BE49-F238E27FC236}">
                <a16:creationId xmlns:a16="http://schemas.microsoft.com/office/drawing/2014/main" id="{B66630E0-A751-4919-8720-1E27107B9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33488"/>
            <a:ext cx="745172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0998" name="Picture 8">
            <a:extLst>
              <a:ext uri="{FF2B5EF4-FFF2-40B4-BE49-F238E27FC236}">
                <a16:creationId xmlns:a16="http://schemas.microsoft.com/office/drawing/2014/main" id="{4FBE2DE6-323B-4731-BD91-B8D75B6C9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213" y="1952625"/>
            <a:ext cx="43957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D3E4BA1-28D2-4B54-AC47-32D54DFF37E7}"/>
              </a:ext>
            </a:extLst>
          </p:cNvPr>
          <p:cNvSpPr>
            <a:spLocks noGrp="1" noChangeArrowheads="1"/>
          </p:cNvSpPr>
          <p:nvPr>
            <p:ph type="title" idx="4294967295"/>
          </p:nvPr>
        </p:nvSpPr>
        <p:spPr>
          <a:xfrm>
            <a:off x="762000" y="228600"/>
            <a:ext cx="8382000" cy="685800"/>
          </a:xfrm>
        </p:spPr>
        <p:txBody>
          <a:bodyPr/>
          <a:lstStyle/>
          <a:p>
            <a:r>
              <a:rPr lang="en-GB" altLang="en-US" b="1">
                <a:latin typeface="Times New Roman" panose="02020603050405020304" pitchFamily="18" charset="0"/>
              </a:rPr>
              <a:t>   Case study: Therac 25 – 1986</a:t>
            </a:r>
            <a:endParaRPr lang="en-US" altLang="en-US" b="1">
              <a:latin typeface="Times New Roman" panose="02020603050405020304" pitchFamily="18" charset="0"/>
            </a:endParaRPr>
          </a:p>
        </p:txBody>
      </p:sp>
      <p:pic>
        <p:nvPicPr>
          <p:cNvPr id="31747" name="Picture 5">
            <a:extLst>
              <a:ext uri="{FF2B5EF4-FFF2-40B4-BE49-F238E27FC236}">
                <a16:creationId xmlns:a16="http://schemas.microsoft.com/office/drawing/2014/main" id="{A9BA7955-5B57-419D-B646-CEC6167F9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0">
            <a:extLst>
              <a:ext uri="{FF2B5EF4-FFF2-40B4-BE49-F238E27FC236}">
                <a16:creationId xmlns:a16="http://schemas.microsoft.com/office/drawing/2014/main" id="{10163384-4FDE-4A68-80D7-E6666ED10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384300"/>
            <a:ext cx="77819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DECE2414-2927-4250-8022-BC29AA0121D3}"/>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 Display modelling results</a:t>
            </a:r>
            <a:endParaRPr lang="en-US" altLang="en-US" b="1">
              <a:latin typeface="Times New Roman" panose="02020603050405020304" pitchFamily="18" charset="0"/>
            </a:endParaRPr>
          </a:p>
        </p:txBody>
      </p:sp>
      <p:pic>
        <p:nvPicPr>
          <p:cNvPr id="342019" name="Picture 4">
            <a:extLst>
              <a:ext uri="{FF2B5EF4-FFF2-40B4-BE49-F238E27FC236}">
                <a16:creationId xmlns:a16="http://schemas.microsoft.com/office/drawing/2014/main" id="{F20DB29B-D65B-4285-B08F-28F3677B6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0" name="Picture 5">
            <a:extLst>
              <a:ext uri="{FF2B5EF4-FFF2-40B4-BE49-F238E27FC236}">
                <a16:creationId xmlns:a16="http://schemas.microsoft.com/office/drawing/2014/main" id="{F7A455AD-C159-44DE-908C-D3776048D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1" name="Picture 7">
            <a:extLst>
              <a:ext uri="{FF2B5EF4-FFF2-40B4-BE49-F238E27FC236}">
                <a16:creationId xmlns:a16="http://schemas.microsoft.com/office/drawing/2014/main" id="{AC0B6C13-C20B-4BA5-9EC0-837471FC0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322388"/>
            <a:ext cx="7380288"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4E3C3E1A-CE93-4274-92BD-5EE8D2576155}"/>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CASRE – Ranking Models</a:t>
            </a:r>
            <a:endParaRPr lang="en-US" altLang="en-US" b="1">
              <a:latin typeface="Times New Roman" panose="02020603050405020304" pitchFamily="18" charset="0"/>
            </a:endParaRPr>
          </a:p>
        </p:txBody>
      </p:sp>
      <p:pic>
        <p:nvPicPr>
          <p:cNvPr id="343043" name="Picture 4">
            <a:extLst>
              <a:ext uri="{FF2B5EF4-FFF2-40B4-BE49-F238E27FC236}">
                <a16:creationId xmlns:a16="http://schemas.microsoft.com/office/drawing/2014/main" id="{D79114A0-7B40-4AAB-8318-414C39C1E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5">
            <a:extLst>
              <a:ext uri="{FF2B5EF4-FFF2-40B4-BE49-F238E27FC236}">
                <a16:creationId xmlns:a16="http://schemas.microsoft.com/office/drawing/2014/main" id="{743B0167-7E77-468B-982D-ED1CEA21C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Picture 7">
            <a:extLst>
              <a:ext uri="{FF2B5EF4-FFF2-40B4-BE49-F238E27FC236}">
                <a16:creationId xmlns:a16="http://schemas.microsoft.com/office/drawing/2014/main" id="{5661169B-14EC-405B-A2B3-16345535C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320800"/>
            <a:ext cx="73818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fade thruBlk="1"/>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1BEFDC60-BAEE-4434-8D14-74E84C466A1E}"/>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Frestimate Main Features</a:t>
            </a:r>
            <a:endParaRPr lang="en-US" altLang="en-US" b="1">
              <a:latin typeface="Times New Roman" panose="02020603050405020304" pitchFamily="18" charset="0"/>
            </a:endParaRPr>
          </a:p>
        </p:txBody>
      </p:sp>
      <p:sp>
        <p:nvSpPr>
          <p:cNvPr id="344067" name="Rectangle 3">
            <a:extLst>
              <a:ext uri="{FF2B5EF4-FFF2-40B4-BE49-F238E27FC236}">
                <a16:creationId xmlns:a16="http://schemas.microsoft.com/office/drawing/2014/main" id="{7CCFCA06-D776-47C4-A8E0-467FEE43B943}"/>
              </a:ext>
            </a:extLst>
          </p:cNvPr>
          <p:cNvSpPr>
            <a:spLocks noGrp="1" noChangeArrowheads="1"/>
          </p:cNvSpPr>
          <p:nvPr>
            <p:ph type="body" idx="1"/>
          </p:nvPr>
        </p:nvSpPr>
        <p:spPr>
          <a:xfrm>
            <a:off x="838200" y="1376363"/>
            <a:ext cx="8305800" cy="1512887"/>
          </a:xfrm>
        </p:spPr>
        <p:txBody>
          <a:bodyPr/>
          <a:lstStyle/>
          <a:p>
            <a:pPr eaLnBrk="1" hangingPunct="1">
              <a:lnSpc>
                <a:spcPct val="90000"/>
              </a:lnSpc>
            </a:pPr>
            <a:r>
              <a:rPr lang="en-US" altLang="en-US" b="1" i="0">
                <a:latin typeface="Times New Roman" panose="02020603050405020304" pitchFamily="18" charset="0"/>
              </a:rPr>
              <a:t>Frestimate</a:t>
            </a:r>
            <a:r>
              <a:rPr lang="en-US" altLang="en-US" i="0">
                <a:latin typeface="Times New Roman" panose="02020603050405020304" pitchFamily="18" charset="0"/>
              </a:rPr>
              <a:t> is a software reliability tool providing basic software prediction capabilities.</a:t>
            </a:r>
          </a:p>
        </p:txBody>
      </p:sp>
      <p:pic>
        <p:nvPicPr>
          <p:cNvPr id="344068" name="Picture 4">
            <a:extLst>
              <a:ext uri="{FF2B5EF4-FFF2-40B4-BE49-F238E27FC236}">
                <a16:creationId xmlns:a16="http://schemas.microsoft.com/office/drawing/2014/main" id="{78D8B458-39BC-432F-B3AD-9DE7F967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9" name="Picture 5">
            <a:extLst>
              <a:ext uri="{FF2B5EF4-FFF2-40B4-BE49-F238E27FC236}">
                <a16:creationId xmlns:a16="http://schemas.microsoft.com/office/drawing/2014/main" id="{36942D2E-3823-4E1E-A61D-5235E7AC3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70" name="Picture 9">
            <a:extLst>
              <a:ext uri="{FF2B5EF4-FFF2-40B4-BE49-F238E27FC236}">
                <a16:creationId xmlns:a16="http://schemas.microsoft.com/office/drawing/2014/main" id="{F020B195-7E22-44DB-AE1E-95A36673D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63" y="2941638"/>
            <a:ext cx="4237037"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71" name="Picture 10">
            <a:extLst>
              <a:ext uri="{FF2B5EF4-FFF2-40B4-BE49-F238E27FC236}">
                <a16:creationId xmlns:a16="http://schemas.microsoft.com/office/drawing/2014/main" id="{653F16D8-2EEA-440D-A1DB-BFA1C955C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2952750"/>
            <a:ext cx="417671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29EDCE77-69A9-47B4-88CB-EA774EE7055D}"/>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FRESTIMATE -  topics</a:t>
            </a:r>
            <a:endParaRPr lang="en-US" altLang="en-US" b="1">
              <a:latin typeface="Times New Roman" panose="02020603050405020304" pitchFamily="18" charset="0"/>
            </a:endParaRPr>
          </a:p>
        </p:txBody>
      </p:sp>
      <p:sp>
        <p:nvSpPr>
          <p:cNvPr id="345091" name="Rectangle 3">
            <a:extLst>
              <a:ext uri="{FF2B5EF4-FFF2-40B4-BE49-F238E27FC236}">
                <a16:creationId xmlns:a16="http://schemas.microsoft.com/office/drawing/2014/main" id="{1E089DA5-A222-4C4F-A62B-4AFEEFEA5670}"/>
              </a:ext>
            </a:extLst>
          </p:cNvPr>
          <p:cNvSpPr>
            <a:spLocks noGrp="1" noChangeArrowheads="1"/>
          </p:cNvSpPr>
          <p:nvPr>
            <p:ph type="body" idx="4294967295"/>
          </p:nvPr>
        </p:nvSpPr>
        <p:spPr>
          <a:xfrm>
            <a:off x="838200" y="1376363"/>
            <a:ext cx="8305800" cy="1260475"/>
          </a:xfrm>
        </p:spPr>
        <p:txBody>
          <a:bodyPr/>
          <a:lstStyle/>
          <a:p>
            <a:pPr eaLnBrk="1" hangingPunct="1"/>
            <a:r>
              <a:rPr lang="en-GB" altLang="en-US" i="0">
                <a:latin typeface="Times New Roman" panose="02020603050405020304" pitchFamily="18" charset="0"/>
              </a:rPr>
              <a:t>Frestimate – prediction/estimation models</a:t>
            </a:r>
            <a:endParaRPr lang="en-US" altLang="en-US" i="0">
              <a:latin typeface="Times New Roman" panose="02020603050405020304" pitchFamily="18" charset="0"/>
            </a:endParaRPr>
          </a:p>
          <a:p>
            <a:pPr eaLnBrk="1" hangingPunct="1"/>
            <a:r>
              <a:rPr lang="en-US" altLang="en-US" i="0">
                <a:latin typeface="Times New Roman" panose="02020603050405020304" pitchFamily="18" charset="0"/>
              </a:rPr>
              <a:t>Frestimate versus CASRE/SMERFS</a:t>
            </a:r>
          </a:p>
        </p:txBody>
      </p:sp>
      <p:pic>
        <p:nvPicPr>
          <p:cNvPr id="345092" name="Picture 4">
            <a:extLst>
              <a:ext uri="{FF2B5EF4-FFF2-40B4-BE49-F238E27FC236}">
                <a16:creationId xmlns:a16="http://schemas.microsoft.com/office/drawing/2014/main" id="{F79BC06D-F191-4E6C-9F52-E4FC5E085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3" name="Picture 5">
            <a:extLst>
              <a:ext uri="{FF2B5EF4-FFF2-40B4-BE49-F238E27FC236}">
                <a16:creationId xmlns:a16="http://schemas.microsoft.com/office/drawing/2014/main" id="{C3ABE0C2-F1C0-4CDA-84D0-419E41AF9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4" name="Picture 8">
            <a:extLst>
              <a:ext uri="{FF2B5EF4-FFF2-40B4-BE49-F238E27FC236}">
                <a16:creationId xmlns:a16="http://schemas.microsoft.com/office/drawing/2014/main" id="{7D66B49D-D576-49C7-9494-B386A391F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2816225"/>
            <a:ext cx="849788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267ED7F9-93CA-4C5D-95A5-D824F5A93C98}"/>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Frestimate: prediction models </a:t>
            </a:r>
            <a:endParaRPr lang="en-US" altLang="en-US" b="1">
              <a:latin typeface="Times New Roman" panose="02020603050405020304" pitchFamily="18" charset="0"/>
            </a:endParaRPr>
          </a:p>
        </p:txBody>
      </p:sp>
      <p:sp>
        <p:nvSpPr>
          <p:cNvPr id="346115" name="Rectangle 3">
            <a:extLst>
              <a:ext uri="{FF2B5EF4-FFF2-40B4-BE49-F238E27FC236}">
                <a16:creationId xmlns:a16="http://schemas.microsoft.com/office/drawing/2014/main" id="{92F87488-A9C1-4A56-A771-A5239EFEF64E}"/>
              </a:ext>
            </a:extLst>
          </p:cNvPr>
          <p:cNvSpPr>
            <a:spLocks noGrp="1" noChangeArrowheads="1"/>
          </p:cNvSpPr>
          <p:nvPr>
            <p:ph type="body" idx="1"/>
          </p:nvPr>
        </p:nvSpPr>
        <p:spPr>
          <a:xfrm>
            <a:off x="468313" y="1089025"/>
            <a:ext cx="8675687" cy="5768975"/>
          </a:xfrm>
        </p:spPr>
        <p:txBody>
          <a:bodyPr/>
          <a:lstStyle/>
          <a:p>
            <a:pPr eaLnBrk="1" hangingPunct="1"/>
            <a:r>
              <a:rPr lang="en-US" altLang="en-US" sz="2800">
                <a:latin typeface="Times New Roman" panose="02020603050405020304" pitchFamily="18" charset="0"/>
              </a:rPr>
              <a:t>Prediction models</a:t>
            </a:r>
            <a:r>
              <a:rPr lang="en-US" altLang="en-US" sz="2800" i="0">
                <a:latin typeface="Times New Roman" panose="02020603050405020304" pitchFamily="18" charset="0"/>
              </a:rPr>
              <a:t> - regardless of whether they are for software reliability or any other application - are developed by collecting trained data and observing relationships in that features and some outcome. In the case of software reliability the outcome is delivered defects normalized by code size.  </a:t>
            </a:r>
          </a:p>
          <a:p>
            <a:pPr eaLnBrk="1" hangingPunct="1"/>
            <a:endParaRPr lang="en-US" altLang="en-US" sz="2800" i="0">
              <a:latin typeface="Times New Roman" panose="02020603050405020304" pitchFamily="18" charset="0"/>
            </a:endParaRPr>
          </a:p>
          <a:p>
            <a:pPr eaLnBrk="1" hangingPunct="1"/>
            <a:r>
              <a:rPr lang="en-US" altLang="en-US" sz="2800">
                <a:latin typeface="Times New Roman" panose="02020603050405020304" pitchFamily="18" charset="0"/>
              </a:rPr>
              <a:t>The features</a:t>
            </a:r>
            <a:r>
              <a:rPr lang="en-US" altLang="en-US" sz="2800" i="0">
                <a:latin typeface="Times New Roman" panose="02020603050405020304" pitchFamily="18" charset="0"/>
              </a:rPr>
              <a:t> vary from model to model and are generally related to development practices.  Some models have only one feature.  Some models have many features. The model is the mathematical expression that determines some outcome given some set of features.</a:t>
            </a:r>
          </a:p>
        </p:txBody>
      </p:sp>
      <p:pic>
        <p:nvPicPr>
          <p:cNvPr id="346116" name="Picture 4">
            <a:extLst>
              <a:ext uri="{FF2B5EF4-FFF2-40B4-BE49-F238E27FC236}">
                <a16:creationId xmlns:a16="http://schemas.microsoft.com/office/drawing/2014/main" id="{82279D52-0B2E-421B-A107-784DEF542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7" name="Picture 5">
            <a:extLst>
              <a:ext uri="{FF2B5EF4-FFF2-40B4-BE49-F238E27FC236}">
                <a16:creationId xmlns:a16="http://schemas.microsoft.com/office/drawing/2014/main" id="{FDCDFA2B-36A4-4A23-9CF7-B3F695518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080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71AD2389-90D2-40FD-9C7C-44730088AA4A}"/>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Frestimate: prediction models (Cont1’)</a:t>
            </a:r>
            <a:endParaRPr lang="en-US" altLang="en-US" b="1">
              <a:latin typeface="Times New Roman" panose="02020603050405020304" pitchFamily="18" charset="0"/>
            </a:endParaRPr>
          </a:p>
        </p:txBody>
      </p:sp>
      <p:sp>
        <p:nvSpPr>
          <p:cNvPr id="347139" name="Rectangle 3">
            <a:extLst>
              <a:ext uri="{FF2B5EF4-FFF2-40B4-BE49-F238E27FC236}">
                <a16:creationId xmlns:a16="http://schemas.microsoft.com/office/drawing/2014/main" id="{4A6E9908-B7D7-4D95-8F7E-D672E37E7436}"/>
              </a:ext>
            </a:extLst>
          </p:cNvPr>
          <p:cNvSpPr>
            <a:spLocks noGrp="1" noChangeArrowheads="1"/>
          </p:cNvSpPr>
          <p:nvPr>
            <p:ph type="body" idx="4294967295"/>
          </p:nvPr>
        </p:nvSpPr>
        <p:spPr>
          <a:xfrm>
            <a:off x="647700" y="1196975"/>
            <a:ext cx="8496300" cy="5481638"/>
          </a:xfrm>
        </p:spPr>
        <p:txBody>
          <a:bodyPr/>
          <a:lstStyle/>
          <a:p>
            <a:pPr eaLnBrk="1" hangingPunct="1"/>
            <a:r>
              <a:rPr lang="en-US" altLang="en-US" i="0">
                <a:latin typeface="Times New Roman" panose="02020603050405020304" pitchFamily="18" charset="0"/>
              </a:rPr>
              <a:t>Predictors are used early in the development lifecycle to:</a:t>
            </a:r>
          </a:p>
          <a:p>
            <a:pPr lvl="1" eaLnBrk="1" hangingPunct="1">
              <a:buFont typeface="Times New Roman" panose="02020603050405020304" pitchFamily="18" charset="0"/>
              <a:buChar char="-"/>
            </a:pPr>
            <a:r>
              <a:rPr lang="en-US" altLang="en-US" i="0">
                <a:latin typeface="Times New Roman" panose="02020603050405020304" pitchFamily="18" charset="0"/>
              </a:rPr>
              <a:t>Determine whether the current capabilities/development practices are suitable for meeting a system reliability objective</a:t>
            </a:r>
          </a:p>
          <a:p>
            <a:pPr lvl="1" eaLnBrk="1" hangingPunct="1">
              <a:buFont typeface="Times New Roman" panose="02020603050405020304" pitchFamily="18" charset="0"/>
              <a:buChar char="-"/>
            </a:pPr>
            <a:r>
              <a:rPr lang="en-US" altLang="en-US" i="0">
                <a:latin typeface="Times New Roman" panose="02020603050405020304" pitchFamily="18" charset="0"/>
              </a:rPr>
              <a:t>Select the development practices that would allow the system reliability objective to be met</a:t>
            </a:r>
          </a:p>
          <a:p>
            <a:pPr lvl="1" eaLnBrk="1" hangingPunct="1">
              <a:buFont typeface="Times New Roman" panose="02020603050405020304" pitchFamily="18" charset="0"/>
              <a:buChar char="-"/>
            </a:pPr>
            <a:r>
              <a:rPr lang="en-US" altLang="en-US" i="0">
                <a:latin typeface="Times New Roman" panose="02020603050405020304" pitchFamily="18" charset="0"/>
              </a:rPr>
              <a:t>Determine whether vendor supplied software will meet a system objective</a:t>
            </a:r>
          </a:p>
        </p:txBody>
      </p:sp>
      <p:pic>
        <p:nvPicPr>
          <p:cNvPr id="347140" name="Picture 4">
            <a:extLst>
              <a:ext uri="{FF2B5EF4-FFF2-40B4-BE49-F238E27FC236}">
                <a16:creationId xmlns:a16="http://schemas.microsoft.com/office/drawing/2014/main" id="{2CFD181B-A337-48C4-AF6A-E054DF59A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1" name="Picture 5">
            <a:extLst>
              <a:ext uri="{FF2B5EF4-FFF2-40B4-BE49-F238E27FC236}">
                <a16:creationId xmlns:a16="http://schemas.microsoft.com/office/drawing/2014/main" id="{9E160A87-C67B-474B-8CE8-D0D99BE3C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7D4877C6-109B-415D-9278-DD343CA7779A}"/>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Frestimate: prediction models (Cont2’)</a:t>
            </a:r>
            <a:endParaRPr lang="en-US" altLang="en-US" b="1">
              <a:latin typeface="Times New Roman" panose="02020603050405020304" pitchFamily="18" charset="0"/>
            </a:endParaRPr>
          </a:p>
        </p:txBody>
      </p:sp>
      <p:sp>
        <p:nvSpPr>
          <p:cNvPr id="348163" name="Rectangle 3">
            <a:extLst>
              <a:ext uri="{FF2B5EF4-FFF2-40B4-BE49-F238E27FC236}">
                <a16:creationId xmlns:a16="http://schemas.microsoft.com/office/drawing/2014/main" id="{67052EE6-4C1B-4B82-99E1-33B51018967E}"/>
              </a:ext>
            </a:extLst>
          </p:cNvPr>
          <p:cNvSpPr>
            <a:spLocks noGrp="1" noChangeArrowheads="1"/>
          </p:cNvSpPr>
          <p:nvPr>
            <p:ph type="body" idx="4294967295"/>
          </p:nvPr>
        </p:nvSpPr>
        <p:spPr>
          <a:xfrm>
            <a:off x="647700" y="1196975"/>
            <a:ext cx="8496300" cy="5481638"/>
          </a:xfrm>
        </p:spPr>
        <p:txBody>
          <a:bodyPr/>
          <a:lstStyle/>
          <a:p>
            <a:pPr eaLnBrk="1" hangingPunct="1"/>
            <a:r>
              <a:rPr lang="en-US" altLang="en-US" i="0">
                <a:latin typeface="Times New Roman" panose="02020603050405020304" pitchFamily="18" charset="0"/>
              </a:rPr>
              <a:t>Predictors are used early in the development lifecycle to:</a:t>
            </a:r>
          </a:p>
          <a:p>
            <a:pPr lvl="1" eaLnBrk="1" hangingPunct="1">
              <a:buFont typeface="Times New Roman" panose="02020603050405020304" pitchFamily="18" charset="0"/>
              <a:buChar char="-"/>
            </a:pPr>
            <a:r>
              <a:rPr lang="en-US" altLang="en-US" i="0">
                <a:latin typeface="Times New Roman" panose="02020603050405020304" pitchFamily="18" charset="0"/>
              </a:rPr>
              <a:t>Determine suitable quality and reliability objectives for the software</a:t>
            </a:r>
          </a:p>
          <a:p>
            <a:pPr lvl="1" eaLnBrk="1" hangingPunct="1">
              <a:buFont typeface="Times New Roman" panose="02020603050405020304" pitchFamily="18" charset="0"/>
              <a:buChar char="-"/>
            </a:pPr>
            <a:r>
              <a:rPr lang="en-US" altLang="en-US" i="0">
                <a:latin typeface="Times New Roman" panose="02020603050405020304" pitchFamily="18" charset="0"/>
              </a:rPr>
              <a:t>Determine staffing requirements for maintenance and testing</a:t>
            </a:r>
          </a:p>
          <a:p>
            <a:pPr lvl="1" eaLnBrk="1" hangingPunct="1">
              <a:buFont typeface="Times New Roman" panose="02020603050405020304" pitchFamily="18" charset="0"/>
              <a:buChar char="-"/>
            </a:pPr>
            <a:r>
              <a:rPr lang="en-US" altLang="en-US" i="0">
                <a:latin typeface="Times New Roman" panose="02020603050405020304" pitchFamily="18" charset="0"/>
              </a:rPr>
              <a:t>Predict the inherent number of defects in the software at the start and end of testing  </a:t>
            </a:r>
          </a:p>
        </p:txBody>
      </p:sp>
      <p:pic>
        <p:nvPicPr>
          <p:cNvPr id="348164" name="Picture 4">
            <a:extLst>
              <a:ext uri="{FF2B5EF4-FFF2-40B4-BE49-F238E27FC236}">
                <a16:creationId xmlns:a16="http://schemas.microsoft.com/office/drawing/2014/main" id="{6A3F1AB1-7CEE-4159-8BC8-5AE715158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5" name="Picture 5">
            <a:extLst>
              <a:ext uri="{FF2B5EF4-FFF2-40B4-BE49-F238E27FC236}">
                <a16:creationId xmlns:a16="http://schemas.microsoft.com/office/drawing/2014/main" id="{C1412238-AEE0-4462-A95A-6500771D7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BE456C2C-BC5F-47DB-ADAE-18E4419C487D}"/>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Frestimate: estimation </a:t>
            </a:r>
            <a:endParaRPr lang="en-US" altLang="en-US" b="1">
              <a:latin typeface="Times New Roman" panose="02020603050405020304" pitchFamily="18" charset="0"/>
            </a:endParaRPr>
          </a:p>
        </p:txBody>
      </p:sp>
      <p:sp>
        <p:nvSpPr>
          <p:cNvPr id="349187" name="Rectangle 3">
            <a:extLst>
              <a:ext uri="{FF2B5EF4-FFF2-40B4-BE49-F238E27FC236}">
                <a16:creationId xmlns:a16="http://schemas.microsoft.com/office/drawing/2014/main" id="{2780E16B-6132-43BA-933F-EE3A1B450657}"/>
              </a:ext>
            </a:extLst>
          </p:cNvPr>
          <p:cNvSpPr>
            <a:spLocks noGrp="1" noChangeArrowheads="1"/>
          </p:cNvSpPr>
          <p:nvPr>
            <p:ph type="body" idx="4294967295"/>
          </p:nvPr>
        </p:nvSpPr>
        <p:spPr>
          <a:xfrm>
            <a:off x="647700" y="1376363"/>
            <a:ext cx="8496300" cy="4860925"/>
          </a:xfrm>
        </p:spPr>
        <p:txBody>
          <a:bodyPr/>
          <a:lstStyle/>
          <a:p>
            <a:pPr eaLnBrk="1" hangingPunct="1">
              <a:lnSpc>
                <a:spcPct val="80000"/>
              </a:lnSpc>
            </a:pPr>
            <a:r>
              <a:rPr lang="en-US" altLang="en-US" sz="3600">
                <a:latin typeface="Times New Roman" panose="02020603050405020304" pitchFamily="18" charset="0"/>
              </a:rPr>
              <a:t>Estimation models</a:t>
            </a:r>
            <a:r>
              <a:rPr lang="en-US" altLang="en-US" sz="3600" i="0">
                <a:latin typeface="Times New Roman" panose="02020603050405020304" pitchFamily="18" charset="0"/>
              </a:rPr>
              <a:t> - are models that project the future based on what has happened in the immediate past - on this project.  </a:t>
            </a:r>
          </a:p>
          <a:p>
            <a:pPr eaLnBrk="1" hangingPunct="1">
              <a:lnSpc>
                <a:spcPct val="80000"/>
              </a:lnSpc>
              <a:buFontTx/>
              <a:buNone/>
            </a:pPr>
            <a:endParaRPr lang="en-US" altLang="en-US" sz="3600" i="0">
              <a:latin typeface="Times New Roman" panose="02020603050405020304" pitchFamily="18" charset="0"/>
            </a:endParaRPr>
          </a:p>
          <a:p>
            <a:pPr eaLnBrk="1" hangingPunct="1">
              <a:lnSpc>
                <a:spcPct val="80000"/>
              </a:lnSpc>
            </a:pPr>
            <a:r>
              <a:rPr lang="en-US" altLang="en-US" sz="3600">
                <a:latin typeface="Times New Roman" panose="02020603050405020304" pitchFamily="18" charset="0"/>
              </a:rPr>
              <a:t>Estimators</a:t>
            </a:r>
            <a:r>
              <a:rPr lang="en-US" altLang="en-US" sz="3600" i="0">
                <a:latin typeface="Times New Roman" panose="02020603050405020304" pitchFamily="18" charset="0"/>
              </a:rPr>
              <a:t> do not use trained data like predictors, they use data collecting only from the project in which we are interested in measuring. </a:t>
            </a:r>
          </a:p>
        </p:txBody>
      </p:sp>
      <p:pic>
        <p:nvPicPr>
          <p:cNvPr id="349188" name="Picture 4">
            <a:extLst>
              <a:ext uri="{FF2B5EF4-FFF2-40B4-BE49-F238E27FC236}">
                <a16:creationId xmlns:a16="http://schemas.microsoft.com/office/drawing/2014/main" id="{C32EB31C-8CD8-4CC3-8BA8-DEF11663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9" name="Picture 5">
            <a:extLst>
              <a:ext uri="{FF2B5EF4-FFF2-40B4-BE49-F238E27FC236}">
                <a16:creationId xmlns:a16="http://schemas.microsoft.com/office/drawing/2014/main" id="{134C4954-245F-44B2-A3B0-9256580B6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97A9BC72-E378-4471-8502-FDCB73010030}"/>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Frestimate: estimation (Cont1’)</a:t>
            </a:r>
            <a:endParaRPr lang="en-US" altLang="en-US" b="1">
              <a:latin typeface="Times New Roman" panose="02020603050405020304" pitchFamily="18" charset="0"/>
            </a:endParaRPr>
          </a:p>
        </p:txBody>
      </p:sp>
      <p:sp>
        <p:nvSpPr>
          <p:cNvPr id="350211" name="Rectangle 3">
            <a:extLst>
              <a:ext uri="{FF2B5EF4-FFF2-40B4-BE49-F238E27FC236}">
                <a16:creationId xmlns:a16="http://schemas.microsoft.com/office/drawing/2014/main" id="{7FBC76B4-37D5-4A53-AC32-EE274E1624FB}"/>
              </a:ext>
            </a:extLst>
          </p:cNvPr>
          <p:cNvSpPr>
            <a:spLocks noGrp="1" noChangeArrowheads="1"/>
          </p:cNvSpPr>
          <p:nvPr>
            <p:ph type="body" idx="4294967295"/>
          </p:nvPr>
        </p:nvSpPr>
        <p:spPr>
          <a:xfrm>
            <a:off x="647700" y="1376363"/>
            <a:ext cx="8496300" cy="5221287"/>
          </a:xfrm>
        </p:spPr>
        <p:txBody>
          <a:bodyPr/>
          <a:lstStyle/>
          <a:p>
            <a:pPr eaLnBrk="1" hangingPunct="1">
              <a:lnSpc>
                <a:spcPct val="80000"/>
              </a:lnSpc>
            </a:pPr>
            <a:r>
              <a:rPr lang="en-US" altLang="en-US" sz="4000">
                <a:latin typeface="Times New Roman" panose="02020603050405020304" pitchFamily="18" charset="0"/>
              </a:rPr>
              <a:t>Estimators</a:t>
            </a:r>
            <a:r>
              <a:rPr lang="en-US" altLang="en-US" sz="4000" i="0">
                <a:latin typeface="Times New Roman" panose="02020603050405020304" pitchFamily="18" charset="0"/>
              </a:rPr>
              <a:t> have a variety of purposes including:</a:t>
            </a:r>
          </a:p>
          <a:p>
            <a:pPr lvl="1" eaLnBrk="1" hangingPunct="1">
              <a:lnSpc>
                <a:spcPct val="80000"/>
              </a:lnSpc>
              <a:buFont typeface="Times New Roman" panose="02020603050405020304" pitchFamily="18" charset="0"/>
              <a:buChar char="-"/>
            </a:pPr>
            <a:r>
              <a:rPr lang="en-US" altLang="en-US" sz="4000" i="0">
                <a:latin typeface="Times New Roman" panose="02020603050405020304" pitchFamily="18" charset="0"/>
              </a:rPr>
              <a:t>Projecting how many more hours of testing are needed to reach some reliability objective</a:t>
            </a:r>
          </a:p>
          <a:p>
            <a:pPr lvl="1" eaLnBrk="1" hangingPunct="1">
              <a:lnSpc>
                <a:spcPct val="80000"/>
              </a:lnSpc>
              <a:buFont typeface="Times New Roman" panose="02020603050405020304" pitchFamily="18" charset="0"/>
              <a:buChar char="-"/>
            </a:pPr>
            <a:r>
              <a:rPr lang="en-US" altLang="en-US" sz="4000" i="0">
                <a:latin typeface="Times New Roman" panose="02020603050405020304" pitchFamily="18" charset="0"/>
              </a:rPr>
              <a:t>Projecting how many more defects must be detected and then fixed to reach some reliability objective.</a:t>
            </a:r>
          </a:p>
          <a:p>
            <a:pPr lvl="1" eaLnBrk="1" hangingPunct="1">
              <a:lnSpc>
                <a:spcPct val="80000"/>
              </a:lnSpc>
              <a:buFont typeface="Times New Roman" panose="02020603050405020304" pitchFamily="18" charset="0"/>
              <a:buChar char="-"/>
            </a:pPr>
            <a:r>
              <a:rPr lang="en-US" altLang="en-US" sz="4000" i="0">
                <a:latin typeface="Times New Roman" panose="02020603050405020304" pitchFamily="18" charset="0"/>
              </a:rPr>
              <a:t>Validating a reliability prediction</a:t>
            </a:r>
          </a:p>
        </p:txBody>
      </p:sp>
      <p:pic>
        <p:nvPicPr>
          <p:cNvPr id="350212" name="Picture 4">
            <a:extLst>
              <a:ext uri="{FF2B5EF4-FFF2-40B4-BE49-F238E27FC236}">
                <a16:creationId xmlns:a16="http://schemas.microsoft.com/office/drawing/2014/main" id="{11FA5AA0-E78C-49FD-8DEC-56880429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3" name="Picture 5">
            <a:extLst>
              <a:ext uri="{FF2B5EF4-FFF2-40B4-BE49-F238E27FC236}">
                <a16:creationId xmlns:a16="http://schemas.microsoft.com/office/drawing/2014/main" id="{0A06484B-890B-41C6-BAA2-3A264F323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DF2A062D-4C49-4756-A8F0-31D851B27D27}"/>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Frestimate / trained data</a:t>
            </a:r>
            <a:endParaRPr lang="en-US" altLang="en-US" b="1">
              <a:latin typeface="Times New Roman" panose="02020603050405020304" pitchFamily="18" charset="0"/>
            </a:endParaRPr>
          </a:p>
        </p:txBody>
      </p:sp>
      <p:sp>
        <p:nvSpPr>
          <p:cNvPr id="351235" name="Rectangle 3">
            <a:extLst>
              <a:ext uri="{FF2B5EF4-FFF2-40B4-BE49-F238E27FC236}">
                <a16:creationId xmlns:a16="http://schemas.microsoft.com/office/drawing/2014/main" id="{FFEFA6BB-89FC-4291-8EC3-4E781525F17C}"/>
              </a:ext>
            </a:extLst>
          </p:cNvPr>
          <p:cNvSpPr>
            <a:spLocks noGrp="1" noChangeArrowheads="1"/>
          </p:cNvSpPr>
          <p:nvPr>
            <p:ph type="body" idx="1"/>
          </p:nvPr>
        </p:nvSpPr>
        <p:spPr>
          <a:xfrm>
            <a:off x="838200" y="1376363"/>
            <a:ext cx="8305800" cy="5481637"/>
          </a:xfrm>
        </p:spPr>
        <p:txBody>
          <a:bodyPr/>
          <a:lstStyle/>
          <a:p>
            <a:pPr eaLnBrk="1" hangingPunct="1">
              <a:lnSpc>
                <a:spcPct val="90000"/>
              </a:lnSpc>
            </a:pPr>
            <a:r>
              <a:rPr lang="en-US" altLang="en-US" i="0">
                <a:latin typeface="Times New Roman" panose="02020603050405020304" pitchFamily="18" charset="0"/>
              </a:rPr>
              <a:t>Because the actual fielded defect density is known for the sample, it is called </a:t>
            </a:r>
            <a:r>
              <a:rPr lang="en-US" altLang="en-US" b="1" i="0">
                <a:latin typeface="Times New Roman" panose="02020603050405020304" pitchFamily="18" charset="0"/>
              </a:rPr>
              <a:t>trained data</a:t>
            </a:r>
            <a:r>
              <a:rPr lang="en-US" altLang="en-US" i="0">
                <a:latin typeface="Times New Roman" panose="02020603050405020304" pitchFamily="18" charset="0"/>
              </a:rPr>
              <a:t>.  </a:t>
            </a:r>
          </a:p>
          <a:p>
            <a:pPr eaLnBrk="1" hangingPunct="1">
              <a:lnSpc>
                <a:spcPct val="90000"/>
              </a:lnSpc>
              <a:buFontTx/>
              <a:buNone/>
            </a:pPr>
            <a:endParaRPr lang="en-US" altLang="en-US" i="0">
              <a:latin typeface="Times New Roman" panose="02020603050405020304" pitchFamily="18" charset="0"/>
            </a:endParaRPr>
          </a:p>
          <a:p>
            <a:pPr eaLnBrk="1" hangingPunct="1">
              <a:lnSpc>
                <a:spcPct val="90000"/>
              </a:lnSpc>
            </a:pPr>
            <a:r>
              <a:rPr lang="en-US" altLang="en-US" i="0">
                <a:latin typeface="Times New Roman" panose="02020603050405020304" pitchFamily="18" charset="0"/>
              </a:rPr>
              <a:t>By exploring relationships between the development practices and observed defect density in trained data, we can develop mathematical models to predict defect density for organizations in which  the development practices are known but the defect density is not known</a:t>
            </a:r>
            <a:r>
              <a:rPr lang="en-US" altLang="en-US" i="0"/>
              <a:t>.</a:t>
            </a:r>
            <a:r>
              <a:rPr lang="en-US" altLang="en-US"/>
              <a:t> </a:t>
            </a:r>
          </a:p>
        </p:txBody>
      </p:sp>
      <p:pic>
        <p:nvPicPr>
          <p:cNvPr id="351236" name="Picture 4">
            <a:extLst>
              <a:ext uri="{FF2B5EF4-FFF2-40B4-BE49-F238E27FC236}">
                <a16:creationId xmlns:a16="http://schemas.microsoft.com/office/drawing/2014/main" id="{77AA0A20-DECF-48AF-BA4E-62D398D99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a:extLst>
              <a:ext uri="{FF2B5EF4-FFF2-40B4-BE49-F238E27FC236}">
                <a16:creationId xmlns:a16="http://schemas.microsoft.com/office/drawing/2014/main" id="{B55949F0-FFE8-4586-BC15-E2250AEA2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EE85E06-BC30-4DD2-BE79-2F42BE8C9414}"/>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Therac 25 Failure  </a:t>
            </a:r>
            <a:endParaRPr lang="en-US" altLang="en-US" b="1">
              <a:latin typeface="Times New Roman" panose="02020603050405020304" pitchFamily="18" charset="0"/>
            </a:endParaRPr>
          </a:p>
        </p:txBody>
      </p:sp>
      <p:sp>
        <p:nvSpPr>
          <p:cNvPr id="32771" name="Rectangle 3">
            <a:extLst>
              <a:ext uri="{FF2B5EF4-FFF2-40B4-BE49-F238E27FC236}">
                <a16:creationId xmlns:a16="http://schemas.microsoft.com/office/drawing/2014/main" id="{70DD7150-D4D9-4938-8A4E-A6DE05D1773D}"/>
              </a:ext>
            </a:extLst>
          </p:cNvPr>
          <p:cNvSpPr>
            <a:spLocks noGrp="1" noChangeArrowheads="1"/>
          </p:cNvSpPr>
          <p:nvPr>
            <p:ph type="body" idx="1"/>
          </p:nvPr>
        </p:nvSpPr>
        <p:spPr>
          <a:xfrm>
            <a:off x="685800" y="1219200"/>
            <a:ext cx="8458200" cy="4724400"/>
          </a:xfrm>
        </p:spPr>
        <p:txBody>
          <a:bodyPr/>
          <a:lstStyle/>
          <a:p>
            <a:pPr eaLnBrk="1" hangingPunct="1">
              <a:spcBef>
                <a:spcPct val="0"/>
              </a:spcBef>
            </a:pPr>
            <a:r>
              <a:rPr lang="en-GB" altLang="en-US" sz="2800" i="0">
                <a:latin typeface="Times New Roman" panose="02020603050405020304" pitchFamily="18" charset="0"/>
              </a:rPr>
              <a:t>Location: East Texas Cancer Center</a:t>
            </a:r>
          </a:p>
          <a:p>
            <a:pPr eaLnBrk="1" hangingPunct="1">
              <a:spcBef>
                <a:spcPct val="0"/>
              </a:spcBef>
            </a:pPr>
            <a:r>
              <a:rPr lang="en-GB" altLang="en-US" sz="2800" i="0">
                <a:latin typeface="Times New Roman" panose="02020603050405020304" pitchFamily="18" charset="0"/>
              </a:rPr>
              <a:t>Timing: 21 March 1986 (#treatment hours unknown)</a:t>
            </a:r>
          </a:p>
          <a:p>
            <a:pPr eaLnBrk="1" hangingPunct="1">
              <a:spcBef>
                <a:spcPct val="0"/>
              </a:spcBef>
            </a:pPr>
            <a:r>
              <a:rPr lang="en-GB" altLang="en-US" sz="2800" i="0">
                <a:latin typeface="Times New Roman" panose="02020603050405020304" pitchFamily="18" charset="0"/>
              </a:rPr>
              <a:t>Mode: ‘Malfunction 54’on operator screen</a:t>
            </a:r>
          </a:p>
          <a:p>
            <a:pPr eaLnBrk="1" hangingPunct="1">
              <a:spcBef>
                <a:spcPct val="0"/>
              </a:spcBef>
            </a:pPr>
            <a:r>
              <a:rPr lang="en-GB" altLang="en-US" sz="2800" i="0">
                <a:latin typeface="Times New Roman" panose="02020603050405020304" pitchFamily="18" charset="0"/>
              </a:rPr>
              <a:t>Effect: Beam strength too great by factor of 100</a:t>
            </a:r>
          </a:p>
          <a:p>
            <a:pPr eaLnBrk="1" hangingPunct="1">
              <a:spcBef>
                <a:spcPct val="0"/>
              </a:spcBef>
            </a:pPr>
            <a:r>
              <a:rPr lang="en-GB" altLang="en-US" sz="2800" i="0">
                <a:latin typeface="Times New Roman" panose="02020603050405020304" pitchFamily="18" charset="0"/>
              </a:rPr>
              <a:t>Mechanism: Use of up arrow key corrupted internal software variable</a:t>
            </a:r>
          </a:p>
          <a:p>
            <a:pPr eaLnBrk="1" hangingPunct="1">
              <a:spcBef>
                <a:spcPct val="0"/>
              </a:spcBef>
            </a:pPr>
            <a:r>
              <a:rPr lang="en-GB" altLang="en-US" sz="2800" i="0">
                <a:latin typeface="Times New Roman" panose="02020603050405020304" pitchFamily="18" charset="0"/>
              </a:rPr>
              <a:t>Cause: Unintentional design fault</a:t>
            </a:r>
          </a:p>
          <a:p>
            <a:pPr eaLnBrk="1" hangingPunct="1">
              <a:spcBef>
                <a:spcPct val="0"/>
              </a:spcBef>
            </a:pPr>
            <a:r>
              <a:rPr lang="en-GB" altLang="en-US" sz="2800" i="0">
                <a:latin typeface="Times New Roman" panose="02020603050405020304" pitchFamily="18" charset="0"/>
              </a:rPr>
              <a:t>Severity: Critical (loss of life)</a:t>
            </a:r>
          </a:p>
          <a:p>
            <a:pPr eaLnBrk="1" hangingPunct="1">
              <a:spcBef>
                <a:spcPct val="0"/>
              </a:spcBef>
            </a:pPr>
            <a:r>
              <a:rPr lang="en-GB" altLang="en-US" sz="2800" i="0">
                <a:latin typeface="Times New Roman" panose="02020603050405020304" pitchFamily="18" charset="0"/>
              </a:rPr>
              <a:t>Cost: Financial loss in </a:t>
            </a:r>
          </a:p>
          <a:p>
            <a:pPr eaLnBrk="1" hangingPunct="1">
              <a:spcBef>
                <a:spcPct val="0"/>
              </a:spcBef>
              <a:buFontTx/>
              <a:buNone/>
            </a:pPr>
            <a:r>
              <a:rPr lang="en-GB" altLang="en-US" sz="2800" i="0">
                <a:latin typeface="Times New Roman" panose="02020603050405020304" pitchFamily="18" charset="0"/>
              </a:rPr>
              <a:t>                    litigation/investigation</a:t>
            </a:r>
            <a:r>
              <a:rPr lang="en-GB" altLang="en-US" i="0">
                <a:latin typeface="Times New Roman" panose="02020603050405020304" pitchFamily="18" charset="0"/>
              </a:rPr>
              <a:t> </a:t>
            </a:r>
            <a:endParaRPr lang="en-US" altLang="en-US" i="0">
              <a:latin typeface="Times New Roman" panose="02020603050405020304" pitchFamily="18" charset="0"/>
            </a:endParaRPr>
          </a:p>
        </p:txBody>
      </p:sp>
      <p:pic>
        <p:nvPicPr>
          <p:cNvPr id="32772" name="Picture 4">
            <a:extLst>
              <a:ext uri="{FF2B5EF4-FFF2-40B4-BE49-F238E27FC236}">
                <a16:creationId xmlns:a16="http://schemas.microsoft.com/office/drawing/2014/main" id="{DA9A9150-E533-4B65-A2E5-69F600FD3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B54E063D-90A4-46DB-858E-9BF785FFC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E0E5ADDB-4CD5-4FF7-B76C-1E556ACB4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800"/>
            <a:ext cx="28194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7">
            <a:extLst>
              <a:ext uri="{FF2B5EF4-FFF2-40B4-BE49-F238E27FC236}">
                <a16:creationId xmlns:a16="http://schemas.microsoft.com/office/drawing/2014/main" id="{03171F16-00B0-4CE5-98F4-EF1E566BEE85}"/>
              </a:ext>
            </a:extLst>
          </p:cNvPr>
          <p:cNvSpPr>
            <a:spLocks noChangeArrowheads="1"/>
          </p:cNvSpPr>
          <p:nvPr/>
        </p:nvSpPr>
        <p:spPr bwMode="auto">
          <a:xfrm>
            <a:off x="1150938" y="6092825"/>
            <a:ext cx="7620000" cy="533400"/>
          </a:xfrm>
          <a:prstGeom prst="rect">
            <a:avLst/>
          </a:prstGeom>
          <a:solidFill>
            <a:schemeClr val="accent1"/>
          </a:solidFill>
          <a:ln w="9525" algn="ctr">
            <a:solidFill>
              <a:schemeClr val="tx1"/>
            </a:solidFill>
            <a:round/>
            <a:headEnd/>
            <a:tailEnd/>
          </a:ln>
        </p:spPr>
        <p:txBody>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2400" i="0"/>
              <a:t>You cannot predict what you cannot measure!</a:t>
            </a:r>
          </a:p>
        </p:txBody>
      </p:sp>
    </p:spTree>
  </p:cSld>
  <p:clrMapOvr>
    <a:masterClrMapping/>
  </p:clrMapOvr>
  <p:transition>
    <p:fade thruBlk="1"/>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EFBF2FB1-BE9E-4532-BE8E-CAD7A8955A3D}"/>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Rome Laboratory Model </a:t>
            </a:r>
            <a:endParaRPr lang="en-US" altLang="en-US" b="1">
              <a:latin typeface="Times New Roman" panose="02020603050405020304" pitchFamily="18" charset="0"/>
            </a:endParaRPr>
          </a:p>
        </p:txBody>
      </p:sp>
      <p:sp>
        <p:nvSpPr>
          <p:cNvPr id="352259" name="Rectangle 3">
            <a:extLst>
              <a:ext uri="{FF2B5EF4-FFF2-40B4-BE49-F238E27FC236}">
                <a16:creationId xmlns:a16="http://schemas.microsoft.com/office/drawing/2014/main" id="{7FE32718-9F66-495C-B639-64F8E29C512D}"/>
              </a:ext>
            </a:extLst>
          </p:cNvPr>
          <p:cNvSpPr>
            <a:spLocks noGrp="1" noChangeArrowheads="1"/>
          </p:cNvSpPr>
          <p:nvPr>
            <p:ph type="body" idx="1"/>
          </p:nvPr>
        </p:nvSpPr>
        <p:spPr>
          <a:xfrm>
            <a:off x="838200" y="1304925"/>
            <a:ext cx="8305800" cy="1981200"/>
          </a:xfrm>
        </p:spPr>
        <p:txBody>
          <a:bodyPr/>
          <a:lstStyle/>
          <a:p>
            <a:pPr>
              <a:lnSpc>
                <a:spcPct val="90000"/>
              </a:lnSpc>
            </a:pPr>
            <a:r>
              <a:rPr lang="en-US" altLang="en-US" i="0">
                <a:latin typeface="Times New Roman" panose="02020603050405020304" pitchFamily="18" charset="0"/>
              </a:rPr>
              <a:t>The Air Force's Rome Laboratory developed predictions of fault density that could be transformed into other reliability measures such as failure rates.</a:t>
            </a:r>
          </a:p>
          <a:p>
            <a:pPr>
              <a:lnSpc>
                <a:spcPct val="90000"/>
              </a:lnSpc>
              <a:buFontTx/>
              <a:buNone/>
            </a:pPr>
            <a:endParaRPr lang="en-US" altLang="en-US" i="0">
              <a:latin typeface="Times New Roman" panose="02020603050405020304" pitchFamily="18" charset="0"/>
            </a:endParaRPr>
          </a:p>
        </p:txBody>
      </p:sp>
      <p:pic>
        <p:nvPicPr>
          <p:cNvPr id="352260" name="Picture 4">
            <a:extLst>
              <a:ext uri="{FF2B5EF4-FFF2-40B4-BE49-F238E27FC236}">
                <a16:creationId xmlns:a16="http://schemas.microsoft.com/office/drawing/2014/main" id="{1773C9DD-DD3F-4F8B-91D9-016B80645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1" name="Picture 5">
            <a:extLst>
              <a:ext uri="{FF2B5EF4-FFF2-40B4-BE49-F238E27FC236}">
                <a16:creationId xmlns:a16="http://schemas.microsoft.com/office/drawing/2014/main" id="{DAA30CE8-E31A-40D5-B6B9-528A84D23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2" name="Content Placeholder 3" descr="rl model.bmp">
            <a:extLst>
              <a:ext uri="{FF2B5EF4-FFF2-40B4-BE49-F238E27FC236}">
                <a16:creationId xmlns:a16="http://schemas.microsoft.com/office/drawing/2014/main" id="{BA101A23-E755-42F1-A3F9-EA91DCC250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2025" y="3181350"/>
            <a:ext cx="61722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040DA005-1F51-462E-A98C-1537DE88A311}"/>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Rome Laboratory Model (Cont1’)</a:t>
            </a:r>
            <a:endParaRPr lang="en-US" altLang="en-US" b="1">
              <a:latin typeface="Times New Roman" panose="02020603050405020304" pitchFamily="18" charset="0"/>
            </a:endParaRPr>
          </a:p>
        </p:txBody>
      </p:sp>
      <p:sp>
        <p:nvSpPr>
          <p:cNvPr id="353283" name="Rectangle 3">
            <a:extLst>
              <a:ext uri="{FF2B5EF4-FFF2-40B4-BE49-F238E27FC236}">
                <a16:creationId xmlns:a16="http://schemas.microsoft.com/office/drawing/2014/main" id="{66581E0D-3A7B-4B27-8B51-791CBC836220}"/>
              </a:ext>
            </a:extLst>
          </p:cNvPr>
          <p:cNvSpPr>
            <a:spLocks noGrp="1" noChangeArrowheads="1"/>
          </p:cNvSpPr>
          <p:nvPr>
            <p:ph type="body" idx="4294967295"/>
          </p:nvPr>
        </p:nvSpPr>
        <p:spPr>
          <a:xfrm>
            <a:off x="647700" y="1268413"/>
            <a:ext cx="8496300" cy="5329237"/>
          </a:xfrm>
        </p:spPr>
        <p:txBody>
          <a:bodyPr/>
          <a:lstStyle/>
          <a:p>
            <a:pPr>
              <a:lnSpc>
                <a:spcPct val="80000"/>
              </a:lnSpc>
              <a:buFontTx/>
              <a:buNone/>
            </a:pPr>
            <a:r>
              <a:rPr lang="en-US" altLang="en-US" sz="2400" i="0">
                <a:latin typeface="Times New Roman" panose="02020603050405020304" pitchFamily="18" charset="0"/>
              </a:rPr>
              <a:t>A number of factors were selected: </a:t>
            </a:r>
          </a:p>
          <a:p>
            <a:pPr>
              <a:lnSpc>
                <a:spcPct val="80000"/>
              </a:lnSpc>
              <a:buFontTx/>
              <a:buNone/>
            </a:pPr>
            <a:endParaRPr lang="en-US" altLang="en-US" sz="2400" i="0">
              <a:latin typeface="Times New Roman" panose="02020603050405020304" pitchFamily="18" charset="0"/>
            </a:endParaRPr>
          </a:p>
          <a:p>
            <a:pPr>
              <a:lnSpc>
                <a:spcPct val="80000"/>
              </a:lnSpc>
              <a:buFontTx/>
              <a:buNone/>
            </a:pPr>
            <a:r>
              <a:rPr lang="en-US" altLang="en-US" sz="2400" i="0">
                <a:latin typeface="Times New Roman" panose="02020603050405020304" pitchFamily="18" charset="0"/>
              </a:rPr>
              <a:t>A - </a:t>
            </a:r>
            <a:r>
              <a:rPr lang="en-US" altLang="en-US" sz="2400" b="1" i="0">
                <a:latin typeface="Times New Roman" panose="02020603050405020304" pitchFamily="18" charset="0"/>
              </a:rPr>
              <a:t>Application type</a:t>
            </a:r>
            <a:r>
              <a:rPr lang="en-US" altLang="en-US" sz="2400" i="0">
                <a:latin typeface="Times New Roman" panose="02020603050405020304" pitchFamily="18" charset="0"/>
              </a:rPr>
              <a:t> (e.g., real-time control systems, scientific, information management), </a:t>
            </a:r>
          </a:p>
          <a:p>
            <a:pPr>
              <a:lnSpc>
                <a:spcPct val="80000"/>
              </a:lnSpc>
              <a:buFontTx/>
              <a:buNone/>
            </a:pPr>
            <a:r>
              <a:rPr lang="en-US" altLang="en-US" sz="2400" i="0">
                <a:latin typeface="Times New Roman" panose="02020603050405020304" pitchFamily="18" charset="0"/>
              </a:rPr>
              <a:t>D - </a:t>
            </a:r>
            <a:r>
              <a:rPr lang="en-US" altLang="en-US" sz="2400" b="1" i="0">
                <a:latin typeface="Times New Roman" panose="02020603050405020304" pitchFamily="18" charset="0"/>
              </a:rPr>
              <a:t>Development environment</a:t>
            </a:r>
            <a:r>
              <a:rPr lang="en-US" altLang="en-US" sz="2400" i="0">
                <a:latin typeface="Times New Roman" panose="02020603050405020304" pitchFamily="18" charset="0"/>
              </a:rPr>
              <a:t> (methodology, tools, languages), </a:t>
            </a:r>
          </a:p>
          <a:p>
            <a:pPr>
              <a:lnSpc>
                <a:spcPct val="80000"/>
              </a:lnSpc>
              <a:buFontTx/>
              <a:buNone/>
            </a:pPr>
            <a:r>
              <a:rPr lang="en-US" altLang="en-US" sz="2400" b="1" i="0">
                <a:latin typeface="Times New Roman" panose="02020603050405020304" pitchFamily="18" charset="0"/>
              </a:rPr>
              <a:t>Requirements and design representation metrics</a:t>
            </a:r>
            <a:r>
              <a:rPr lang="en-US" altLang="en-US" sz="2400" i="0">
                <a:latin typeface="Times New Roman" panose="02020603050405020304" pitchFamily="18" charset="0"/>
              </a:rPr>
              <a:t> (AM - anomaly management, ST - traceability, QR - incorporation of quality review results), </a:t>
            </a:r>
          </a:p>
          <a:p>
            <a:pPr>
              <a:lnSpc>
                <a:spcPct val="80000"/>
              </a:lnSpc>
              <a:buFontTx/>
              <a:buNone/>
            </a:pPr>
            <a:r>
              <a:rPr lang="en-US" altLang="en-US" sz="2400" b="1" i="0">
                <a:latin typeface="Times New Roman" panose="02020603050405020304" pitchFamily="18" charset="0"/>
              </a:rPr>
              <a:t>Software implementation metrics</a:t>
            </a:r>
            <a:r>
              <a:rPr lang="en-US" altLang="en-US" sz="2400" i="0">
                <a:latin typeface="Times New Roman" panose="02020603050405020304" pitchFamily="18" charset="0"/>
              </a:rPr>
              <a:t> (SL - language type [assembly, high-order, object-oriented, etc.), SS - program size, SM - modularity, SU - extent of reuse, SX - complexity, SR - incorporation of standards review results into the software).</a:t>
            </a:r>
          </a:p>
          <a:p>
            <a:pPr>
              <a:lnSpc>
                <a:spcPct val="80000"/>
              </a:lnSpc>
              <a:buFontTx/>
              <a:buNone/>
            </a:pPr>
            <a:endParaRPr lang="en-US" altLang="en-US" sz="2400" i="0">
              <a:latin typeface="Times New Roman" panose="02020603050405020304" pitchFamily="18" charset="0"/>
            </a:endParaRPr>
          </a:p>
          <a:p>
            <a:pPr>
              <a:lnSpc>
                <a:spcPct val="80000"/>
              </a:lnSpc>
              <a:buFontTx/>
              <a:buNone/>
            </a:pPr>
            <a:r>
              <a:rPr lang="en-US" altLang="en-US" sz="2800" i="0">
                <a:latin typeface="Times New Roman" panose="02020603050405020304" pitchFamily="18" charset="0"/>
              </a:rPr>
              <a:t>The initial fault density prediction is given by the product </a:t>
            </a:r>
          </a:p>
          <a:p>
            <a:pPr>
              <a:lnSpc>
                <a:spcPct val="80000"/>
              </a:lnSpc>
              <a:buFontTx/>
              <a:buNone/>
            </a:pPr>
            <a:r>
              <a:rPr lang="en-US" altLang="en-US" sz="2800" i="0">
                <a:latin typeface="Times New Roman" panose="02020603050405020304" pitchFamily="18" charset="0"/>
                <a:sym typeface="Symbol" panose="05050102010706020507" pitchFamily="18" charset="2"/>
              </a:rPr>
              <a:t></a:t>
            </a:r>
            <a:r>
              <a:rPr lang="en-US" altLang="en-US" sz="2800" i="0" baseline="-25000">
                <a:latin typeface="Times New Roman" panose="02020603050405020304" pitchFamily="18" charset="0"/>
                <a:sym typeface="Symbol" panose="05050102010706020507" pitchFamily="18" charset="2"/>
              </a:rPr>
              <a:t>0</a:t>
            </a:r>
            <a:r>
              <a:rPr lang="en-US" altLang="en-US" sz="2800" i="0">
                <a:latin typeface="Times New Roman" panose="02020603050405020304" pitchFamily="18" charset="0"/>
                <a:sym typeface="Symbol" panose="05050102010706020507" pitchFamily="18" charset="2"/>
              </a:rPr>
              <a:t> = </a:t>
            </a:r>
            <a:r>
              <a:rPr lang="en-US" altLang="en-US" sz="2800" i="0">
                <a:latin typeface="Times New Roman" panose="02020603050405020304" pitchFamily="18" charset="0"/>
              </a:rPr>
              <a:t>A*D*(AM*ST*QR)*(SL*SS*SM*SU*SX*SR).</a:t>
            </a:r>
            <a:r>
              <a:rPr lang="en-GB" altLang="en-US" sz="2800" i="0">
                <a:latin typeface="Times New Roman" panose="02020603050405020304" pitchFamily="18" charset="0"/>
              </a:rPr>
              <a:t> </a:t>
            </a:r>
            <a:endParaRPr lang="en-US" altLang="en-US" sz="2800" i="0">
              <a:latin typeface="Times New Roman" panose="02020603050405020304" pitchFamily="18" charset="0"/>
            </a:endParaRPr>
          </a:p>
        </p:txBody>
      </p:sp>
      <p:pic>
        <p:nvPicPr>
          <p:cNvPr id="353284" name="Picture 4">
            <a:extLst>
              <a:ext uri="{FF2B5EF4-FFF2-40B4-BE49-F238E27FC236}">
                <a16:creationId xmlns:a16="http://schemas.microsoft.com/office/drawing/2014/main" id="{579B8F0B-8E68-40E1-BD78-9BF0E386F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5">
            <a:extLst>
              <a:ext uri="{FF2B5EF4-FFF2-40B4-BE49-F238E27FC236}">
                <a16:creationId xmlns:a16="http://schemas.microsoft.com/office/drawing/2014/main" id="{044289A6-A325-42BF-8E97-48F4A6DAD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7EEBDEB8-A7C2-4BE6-A678-855F7931D4EE}"/>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Rome Laboratory Model (Cont2’)</a:t>
            </a:r>
            <a:endParaRPr lang="en-US" altLang="en-US" b="1">
              <a:latin typeface="Times New Roman" panose="02020603050405020304" pitchFamily="18" charset="0"/>
            </a:endParaRPr>
          </a:p>
        </p:txBody>
      </p:sp>
      <p:sp>
        <p:nvSpPr>
          <p:cNvPr id="354307" name="Rectangle 3">
            <a:extLst>
              <a:ext uri="{FF2B5EF4-FFF2-40B4-BE49-F238E27FC236}">
                <a16:creationId xmlns:a16="http://schemas.microsoft.com/office/drawing/2014/main" id="{DA7D9F8C-4E24-4DE4-B7FB-FFA57D922021}"/>
              </a:ext>
            </a:extLst>
          </p:cNvPr>
          <p:cNvSpPr>
            <a:spLocks noGrp="1" noChangeArrowheads="1"/>
          </p:cNvSpPr>
          <p:nvPr>
            <p:ph type="body" idx="4294967295"/>
          </p:nvPr>
        </p:nvSpPr>
        <p:spPr>
          <a:xfrm>
            <a:off x="838200" y="1376363"/>
            <a:ext cx="8305800" cy="5113337"/>
          </a:xfrm>
        </p:spPr>
        <p:txBody>
          <a:bodyPr/>
          <a:lstStyle/>
          <a:p>
            <a:pPr>
              <a:buFontTx/>
              <a:buNone/>
            </a:pPr>
            <a:r>
              <a:rPr lang="en-US" altLang="en-US" i="0">
                <a:latin typeface="Times New Roman" panose="02020603050405020304" pitchFamily="18" charset="0"/>
              </a:rPr>
              <a:t>A prediction of </a:t>
            </a:r>
            <a:r>
              <a:rPr lang="en-US" altLang="en-US" b="1">
                <a:latin typeface="Times New Roman" panose="02020603050405020304" pitchFamily="18" charset="0"/>
              </a:rPr>
              <a:t>the initial failure rate</a:t>
            </a:r>
            <a:r>
              <a:rPr lang="en-US" altLang="en-US" i="0">
                <a:latin typeface="Times New Roman" panose="02020603050405020304" pitchFamily="18" charset="0"/>
              </a:rPr>
              <a:t> is made as [Musa]</a:t>
            </a:r>
            <a:r>
              <a:rPr lang="en-US" altLang="en-US" i="0"/>
              <a:t> </a:t>
            </a:r>
            <a:r>
              <a:rPr lang="en-US" altLang="en-US" i="0">
                <a:sym typeface="Symbol" panose="05050102010706020507" pitchFamily="18" charset="2"/>
              </a:rPr>
              <a:t></a:t>
            </a:r>
            <a:r>
              <a:rPr lang="en-US" altLang="en-US" i="0" baseline="-25000"/>
              <a:t>0</a:t>
            </a:r>
            <a:r>
              <a:rPr lang="en-US" altLang="en-US" i="0"/>
              <a:t>=F*K*</a:t>
            </a:r>
            <a:r>
              <a:rPr lang="en-US" altLang="en-US" i="0">
                <a:sym typeface="Symbol" panose="05050102010706020507" pitchFamily="18" charset="2"/>
              </a:rPr>
              <a:t></a:t>
            </a:r>
            <a:r>
              <a:rPr lang="en-US" altLang="en-US" baseline="-25000">
                <a:latin typeface="Times New Roman" panose="02020603050405020304" pitchFamily="18" charset="0"/>
              </a:rPr>
              <a:t>0</a:t>
            </a:r>
            <a:r>
              <a:rPr lang="en-US" altLang="en-US">
                <a:latin typeface="Times New Roman" panose="02020603050405020304" pitchFamily="18" charset="0"/>
              </a:rPr>
              <a:t>*number of lines of source code</a:t>
            </a:r>
            <a:r>
              <a:rPr lang="en-US" altLang="en-US" i="0">
                <a:latin typeface="Times New Roman" panose="02020603050405020304" pitchFamily="18" charset="0"/>
              </a:rPr>
              <a:t> = F*K*W</a:t>
            </a:r>
            <a:r>
              <a:rPr lang="en-US" altLang="en-US" i="0" baseline="-25000">
                <a:latin typeface="Times New Roman" panose="02020603050405020304" pitchFamily="18" charset="0"/>
              </a:rPr>
              <a:t>0</a:t>
            </a:r>
            <a:r>
              <a:rPr lang="en-US" altLang="en-US" i="0">
                <a:latin typeface="Times New Roman" panose="02020603050405020304" pitchFamily="18" charset="0"/>
              </a:rPr>
              <a:t>, where:</a:t>
            </a:r>
          </a:p>
          <a:p>
            <a:pPr>
              <a:buFontTx/>
              <a:buNone/>
            </a:pPr>
            <a:endParaRPr lang="en-US" altLang="en-US" i="0">
              <a:latin typeface="Times New Roman" panose="02020603050405020304" pitchFamily="18" charset="0"/>
            </a:endParaRPr>
          </a:p>
          <a:p>
            <a:pPr lvl="1">
              <a:buFont typeface="Wingdings" panose="05000000000000000000" pitchFamily="2" charset="2"/>
              <a:buChar char="§"/>
            </a:pPr>
            <a:r>
              <a:rPr lang="en-US" altLang="en-US" i="0">
                <a:latin typeface="Times New Roman" panose="02020603050405020304" pitchFamily="18" charset="0"/>
              </a:rPr>
              <a:t>W</a:t>
            </a:r>
            <a:r>
              <a:rPr lang="en-US" altLang="en-US" i="0" baseline="-25000">
                <a:latin typeface="Times New Roman" panose="02020603050405020304" pitchFamily="18" charset="0"/>
              </a:rPr>
              <a:t>0</a:t>
            </a:r>
            <a:r>
              <a:rPr lang="en-US" altLang="en-US" i="0">
                <a:latin typeface="Times New Roman" panose="02020603050405020304" pitchFamily="18" charset="0"/>
              </a:rPr>
              <a:t> is called also ‘The number of inherent faults’</a:t>
            </a:r>
          </a:p>
          <a:p>
            <a:pPr lvl="1">
              <a:buFont typeface="Wingdings" panose="05000000000000000000" pitchFamily="2" charset="2"/>
              <a:buChar char="§"/>
            </a:pPr>
            <a:r>
              <a:rPr lang="en-US" altLang="en-US" i="0">
                <a:latin typeface="Times New Roman" panose="02020603050405020304" pitchFamily="18" charset="0"/>
              </a:rPr>
              <a:t>F is the linear execution frequency of the program</a:t>
            </a:r>
          </a:p>
          <a:p>
            <a:pPr lvl="1">
              <a:buFont typeface="Wingdings" panose="05000000000000000000" pitchFamily="2" charset="2"/>
              <a:buChar char="§"/>
            </a:pPr>
            <a:r>
              <a:rPr lang="en-US" altLang="en-US" i="0">
                <a:latin typeface="Times New Roman" panose="02020603050405020304" pitchFamily="18" charset="0"/>
              </a:rPr>
              <a:t>K is the fault expose ratio (1.4E-7&lt;=K&lt;=10.6E-7). The </a:t>
            </a:r>
            <a:r>
              <a:rPr lang="en-US" altLang="en-US">
                <a:latin typeface="Times New Roman" panose="02020603050405020304" pitchFamily="18" charset="0"/>
              </a:rPr>
              <a:t>fault exposure ratio</a:t>
            </a:r>
            <a:r>
              <a:rPr lang="en-US" altLang="en-US" i="0">
                <a:latin typeface="Times New Roman" panose="02020603050405020304" pitchFamily="18" charset="0"/>
              </a:rPr>
              <a:t>, K, is an important factor that controls the per-fault hazard rate, and hence, the effectiveness of the testing of software. </a:t>
            </a:r>
          </a:p>
        </p:txBody>
      </p:sp>
      <p:pic>
        <p:nvPicPr>
          <p:cNvPr id="354308" name="Picture 4">
            <a:extLst>
              <a:ext uri="{FF2B5EF4-FFF2-40B4-BE49-F238E27FC236}">
                <a16:creationId xmlns:a16="http://schemas.microsoft.com/office/drawing/2014/main" id="{7768B540-BF39-4D31-A24C-0A49E41DD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9" name="Picture 5">
            <a:extLst>
              <a:ext uri="{FF2B5EF4-FFF2-40B4-BE49-F238E27FC236}">
                <a16:creationId xmlns:a16="http://schemas.microsoft.com/office/drawing/2014/main" id="{16180C1B-8C6B-42A1-A19C-81F9774E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442E066F-0510-4613-8368-1DC7388248BC}"/>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Rome Laboratory Model (Cont3’)</a:t>
            </a:r>
            <a:endParaRPr lang="en-US" altLang="en-US" b="1">
              <a:latin typeface="Times New Roman" panose="02020603050405020304" pitchFamily="18" charset="0"/>
            </a:endParaRPr>
          </a:p>
        </p:txBody>
      </p:sp>
      <p:sp>
        <p:nvSpPr>
          <p:cNvPr id="355331" name="Rectangle 3">
            <a:extLst>
              <a:ext uri="{FF2B5EF4-FFF2-40B4-BE49-F238E27FC236}">
                <a16:creationId xmlns:a16="http://schemas.microsoft.com/office/drawing/2014/main" id="{0214A61A-4950-4D55-A428-C1D2FD1BBE5D}"/>
              </a:ext>
            </a:extLst>
          </p:cNvPr>
          <p:cNvSpPr>
            <a:spLocks noGrp="1" noChangeArrowheads="1"/>
          </p:cNvSpPr>
          <p:nvPr>
            <p:ph type="body" idx="4294967295"/>
          </p:nvPr>
        </p:nvSpPr>
        <p:spPr>
          <a:xfrm>
            <a:off x="838200" y="1376363"/>
            <a:ext cx="8305800" cy="5113337"/>
          </a:xfrm>
        </p:spPr>
        <p:txBody>
          <a:bodyPr/>
          <a:lstStyle/>
          <a:p>
            <a:pPr>
              <a:lnSpc>
                <a:spcPct val="90000"/>
              </a:lnSpc>
              <a:buFontTx/>
              <a:buNone/>
            </a:pPr>
            <a:r>
              <a:rPr lang="en-US" altLang="en-US" i="0">
                <a:latin typeface="Times New Roman" panose="02020603050405020304" pitchFamily="18" charset="0"/>
              </a:rPr>
              <a:t>The initial failure rate can be expressed also by letting F=R/I, where :</a:t>
            </a:r>
          </a:p>
          <a:p>
            <a:pPr>
              <a:lnSpc>
                <a:spcPct val="90000"/>
              </a:lnSpc>
            </a:pPr>
            <a:r>
              <a:rPr lang="en-US" altLang="en-US" i="0">
                <a:latin typeface="Times New Roman" panose="02020603050405020304" pitchFamily="18" charset="0"/>
              </a:rPr>
              <a:t>R is the average instruction rate and </a:t>
            </a:r>
          </a:p>
          <a:p>
            <a:pPr>
              <a:lnSpc>
                <a:spcPct val="90000"/>
              </a:lnSpc>
            </a:pPr>
            <a:r>
              <a:rPr lang="en-US" altLang="en-US" i="0">
                <a:latin typeface="Times New Roman" panose="02020603050405020304" pitchFamily="18" charset="0"/>
              </a:rPr>
              <a:t>I is the number of object instructions in the program,</a:t>
            </a:r>
          </a:p>
          <a:p>
            <a:pPr>
              <a:lnSpc>
                <a:spcPct val="90000"/>
              </a:lnSpc>
              <a:buFontTx/>
              <a:buNone/>
            </a:pPr>
            <a:r>
              <a:rPr lang="en-US" altLang="en-US" i="0">
                <a:latin typeface="Times New Roman" panose="02020603050405020304" pitchFamily="18" charset="0"/>
              </a:rPr>
              <a:t>and then further rewriting I as I</a:t>
            </a:r>
            <a:r>
              <a:rPr lang="en-US" altLang="en-US" i="0" baseline="-25000">
                <a:latin typeface="Times New Roman" panose="02020603050405020304" pitchFamily="18" charset="0"/>
              </a:rPr>
              <a:t>s</a:t>
            </a:r>
            <a:r>
              <a:rPr lang="en-US" altLang="en-US" i="0">
                <a:latin typeface="Times New Roman" panose="02020603050405020304" pitchFamily="18" charset="0"/>
              </a:rPr>
              <a:t>*Q</a:t>
            </a:r>
            <a:r>
              <a:rPr lang="en-US" altLang="en-US" i="0" baseline="-25000">
                <a:latin typeface="Times New Roman" panose="02020603050405020304" pitchFamily="18" charset="0"/>
              </a:rPr>
              <a:t>x</a:t>
            </a:r>
            <a:r>
              <a:rPr lang="en-US" altLang="en-US" i="0">
                <a:latin typeface="Times New Roman" panose="02020603050405020304" pitchFamily="18" charset="0"/>
              </a:rPr>
              <a:t>, where </a:t>
            </a:r>
          </a:p>
          <a:p>
            <a:pPr>
              <a:lnSpc>
                <a:spcPct val="90000"/>
              </a:lnSpc>
            </a:pPr>
            <a:r>
              <a:rPr lang="en-US" altLang="en-US" i="0">
                <a:latin typeface="Times New Roman" panose="02020603050405020304" pitchFamily="18" charset="0"/>
              </a:rPr>
              <a:t>I</a:t>
            </a:r>
            <a:r>
              <a:rPr lang="en-US" altLang="en-US" i="0" baseline="-25000">
                <a:latin typeface="Times New Roman" panose="02020603050405020304" pitchFamily="18" charset="0"/>
              </a:rPr>
              <a:t>s</a:t>
            </a:r>
            <a:r>
              <a:rPr lang="en-US" altLang="en-US" i="0">
                <a:latin typeface="Times New Roman" panose="02020603050405020304" pitchFamily="18" charset="0"/>
              </a:rPr>
              <a:t> is the number of source instructions and</a:t>
            </a:r>
          </a:p>
          <a:p>
            <a:pPr>
              <a:lnSpc>
                <a:spcPct val="90000"/>
              </a:lnSpc>
            </a:pPr>
            <a:r>
              <a:rPr lang="en-US" altLang="en-US" i="0">
                <a:latin typeface="Times New Roman" panose="02020603050405020304" pitchFamily="18" charset="0"/>
              </a:rPr>
              <a:t>Q</a:t>
            </a:r>
            <a:r>
              <a:rPr lang="en-US" altLang="en-US" i="0" baseline="-25000">
                <a:latin typeface="Times New Roman" panose="02020603050405020304" pitchFamily="18" charset="0"/>
              </a:rPr>
              <a:t>x</a:t>
            </a:r>
            <a:r>
              <a:rPr lang="en-US" altLang="en-US" i="0">
                <a:latin typeface="Times New Roman" panose="02020603050405020304" pitchFamily="18" charset="0"/>
              </a:rPr>
              <a:t> is the code expansion ratio (the ratio of machine instructions to source instructions - an average value of 4 is indicated).</a:t>
            </a:r>
          </a:p>
        </p:txBody>
      </p:sp>
      <p:pic>
        <p:nvPicPr>
          <p:cNvPr id="355332" name="Picture 4">
            <a:extLst>
              <a:ext uri="{FF2B5EF4-FFF2-40B4-BE49-F238E27FC236}">
                <a16:creationId xmlns:a16="http://schemas.microsoft.com/office/drawing/2014/main" id="{A1EBB5A9-688A-49C2-926C-4736A71B0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3" name="Picture 5">
            <a:extLst>
              <a:ext uri="{FF2B5EF4-FFF2-40B4-BE49-F238E27FC236}">
                <a16:creationId xmlns:a16="http://schemas.microsoft.com/office/drawing/2014/main" id="{F6594AFA-9BBF-4F7F-B883-85B519354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E88B5E29-4E73-4A03-986B-56C85B7939A0}"/>
              </a:ext>
            </a:extLst>
          </p:cNvPr>
          <p:cNvSpPr>
            <a:spLocks noGrp="1" noChangeArrowheads="1"/>
          </p:cNvSpPr>
          <p:nvPr>
            <p:ph type="title" idx="4294967295"/>
          </p:nvPr>
        </p:nvSpPr>
        <p:spPr>
          <a:xfrm>
            <a:off x="611188" y="225425"/>
            <a:ext cx="8713787" cy="685800"/>
          </a:xfrm>
        </p:spPr>
        <p:txBody>
          <a:bodyPr/>
          <a:lstStyle/>
          <a:p>
            <a:pPr eaLnBrk="1" hangingPunct="1"/>
            <a:r>
              <a:rPr lang="en-GB" altLang="en-US" b="1">
                <a:latin typeface="Times New Roman" panose="02020603050405020304" pitchFamily="18" charset="0"/>
              </a:rPr>
              <a:t>Rome Laboratory Model @Frestimate</a:t>
            </a:r>
            <a:endParaRPr lang="en-US" altLang="en-US" b="1">
              <a:latin typeface="Times New Roman" panose="02020603050405020304" pitchFamily="18" charset="0"/>
            </a:endParaRPr>
          </a:p>
        </p:txBody>
      </p:sp>
      <p:pic>
        <p:nvPicPr>
          <p:cNvPr id="356355" name="Picture 4">
            <a:extLst>
              <a:ext uri="{FF2B5EF4-FFF2-40B4-BE49-F238E27FC236}">
                <a16:creationId xmlns:a16="http://schemas.microsoft.com/office/drawing/2014/main" id="{355D47B4-B0D4-4C52-A652-574E3D2E7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5">
            <a:extLst>
              <a:ext uri="{FF2B5EF4-FFF2-40B4-BE49-F238E27FC236}">
                <a16:creationId xmlns:a16="http://schemas.microsoft.com/office/drawing/2014/main" id="{6205A5E8-F4EE-4715-9248-9E7F28936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6">
            <a:extLst>
              <a:ext uri="{FF2B5EF4-FFF2-40B4-BE49-F238E27FC236}">
                <a16:creationId xmlns:a16="http://schemas.microsoft.com/office/drawing/2014/main" id="{0EB550C9-30FC-4F9D-9656-D3EFBE3FD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1196975"/>
            <a:ext cx="51911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7">
            <a:extLst>
              <a:ext uri="{FF2B5EF4-FFF2-40B4-BE49-F238E27FC236}">
                <a16:creationId xmlns:a16="http://schemas.microsoft.com/office/drawing/2014/main" id="{FD69391C-7A3A-4DDA-ACD4-06CF4D45C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744788"/>
            <a:ext cx="3429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C62E3727-223B-4D52-ADDC-B6EE393416EE}"/>
              </a:ext>
            </a:extLst>
          </p:cNvPr>
          <p:cNvSpPr>
            <a:spLocks noGrp="1" noChangeArrowheads="1"/>
          </p:cNvSpPr>
          <p:nvPr>
            <p:ph type="title"/>
          </p:nvPr>
        </p:nvSpPr>
        <p:spPr>
          <a:xfrm>
            <a:off x="762000" y="225425"/>
            <a:ext cx="8382000" cy="685800"/>
          </a:xfrm>
        </p:spPr>
        <p:txBody>
          <a:bodyPr/>
          <a:lstStyle/>
          <a:p>
            <a:pPr algn="ctr" eaLnBrk="1" hangingPunct="1"/>
            <a:r>
              <a:rPr lang="en-GB" altLang="en-US" b="1">
                <a:latin typeface="Times New Roman" panose="02020603050405020304" pitchFamily="18" charset="0"/>
              </a:rPr>
              <a:t>   </a:t>
            </a:r>
            <a:r>
              <a:rPr lang="en-GB" altLang="en-US" sz="3200" b="1">
                <a:latin typeface="Times New Roman" panose="02020603050405020304" pitchFamily="18" charset="0"/>
              </a:rPr>
              <a:t>FRESTIMATE ‘against’ CASRE and SMERFS</a:t>
            </a:r>
            <a:endParaRPr lang="en-US" altLang="en-US" sz="3200" b="1">
              <a:latin typeface="Times New Roman" panose="02020603050405020304" pitchFamily="18" charset="0"/>
            </a:endParaRPr>
          </a:p>
        </p:txBody>
      </p:sp>
      <p:pic>
        <p:nvPicPr>
          <p:cNvPr id="357379" name="Picture 4">
            <a:extLst>
              <a:ext uri="{FF2B5EF4-FFF2-40B4-BE49-F238E27FC236}">
                <a16:creationId xmlns:a16="http://schemas.microsoft.com/office/drawing/2014/main" id="{443B4BF7-AC99-4182-B5EF-E2777204B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5">
            <a:extLst>
              <a:ext uri="{FF2B5EF4-FFF2-40B4-BE49-F238E27FC236}">
                <a16:creationId xmlns:a16="http://schemas.microsoft.com/office/drawing/2014/main" id="{9694534A-2BA4-49C2-9863-6026BAF77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1" name="Picture 8">
            <a:extLst>
              <a:ext uri="{FF2B5EF4-FFF2-40B4-BE49-F238E27FC236}">
                <a16:creationId xmlns:a16="http://schemas.microsoft.com/office/drawing/2014/main" id="{969D77D2-8691-46A1-A296-39BB9E852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304925"/>
            <a:ext cx="82804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8B9FDCD7-6B3B-4066-A3C1-78C04DC0813A}"/>
              </a:ext>
            </a:extLst>
          </p:cNvPr>
          <p:cNvSpPr>
            <a:spLocks noGrp="1" noChangeArrowheads="1"/>
          </p:cNvSpPr>
          <p:nvPr>
            <p:ph type="title" idx="4294967295"/>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358403" name="Rectangle 3">
            <a:extLst>
              <a:ext uri="{FF2B5EF4-FFF2-40B4-BE49-F238E27FC236}">
                <a16:creationId xmlns:a16="http://schemas.microsoft.com/office/drawing/2014/main" id="{D707220A-33FA-445E-82B6-EEA32CE4DC2B}"/>
              </a:ext>
            </a:extLst>
          </p:cNvPr>
          <p:cNvSpPr>
            <a:spLocks noGrp="1" noChangeArrowheads="1"/>
          </p:cNvSpPr>
          <p:nvPr>
            <p:ph type="body" idx="4294967295"/>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b="1" i="0">
                <a:latin typeface="Times New Roman" panose="02020603050405020304" pitchFamily="18" charset="0"/>
              </a:rPr>
              <a:t>Lessons Learned</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358404" name="Picture 4">
            <a:extLst>
              <a:ext uri="{FF2B5EF4-FFF2-40B4-BE49-F238E27FC236}">
                <a16:creationId xmlns:a16="http://schemas.microsoft.com/office/drawing/2014/main" id="{399C0EEC-3E51-4866-AB71-EDA8C9BF2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5" name="Picture 5">
            <a:extLst>
              <a:ext uri="{FF2B5EF4-FFF2-40B4-BE49-F238E27FC236}">
                <a16:creationId xmlns:a16="http://schemas.microsoft.com/office/drawing/2014/main" id="{288B5EBD-8E5A-439E-A18E-95CFC3BCF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BD2F3152-F3B9-444C-AAFD-3702038A304C}"/>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7. Lessons learned</a:t>
            </a:r>
            <a:endParaRPr lang="en-US" altLang="en-US" b="1">
              <a:latin typeface="Times New Roman" panose="02020603050405020304" pitchFamily="18" charset="0"/>
            </a:endParaRPr>
          </a:p>
        </p:txBody>
      </p:sp>
      <p:sp>
        <p:nvSpPr>
          <p:cNvPr id="359427" name="Rectangle 3">
            <a:extLst>
              <a:ext uri="{FF2B5EF4-FFF2-40B4-BE49-F238E27FC236}">
                <a16:creationId xmlns:a16="http://schemas.microsoft.com/office/drawing/2014/main" id="{CCD2726A-9DBF-4906-B778-C29A12CD1AE7}"/>
              </a:ext>
            </a:extLst>
          </p:cNvPr>
          <p:cNvSpPr>
            <a:spLocks noGrp="1" noChangeArrowheads="1"/>
          </p:cNvSpPr>
          <p:nvPr>
            <p:ph type="body" idx="4294967295"/>
          </p:nvPr>
        </p:nvSpPr>
        <p:spPr>
          <a:xfrm>
            <a:off x="838200" y="1376363"/>
            <a:ext cx="8305800" cy="5029200"/>
          </a:xfrm>
        </p:spPr>
        <p:txBody>
          <a:bodyPr/>
          <a:lstStyle/>
          <a:p>
            <a:pPr eaLnBrk="1" hangingPunct="1">
              <a:lnSpc>
                <a:spcPct val="90000"/>
              </a:lnSpc>
            </a:pPr>
            <a:r>
              <a:rPr lang="en-US" altLang="en-US" i="0">
                <a:latin typeface="Times New Roman" panose="02020603050405020304" pitchFamily="18" charset="0"/>
              </a:rPr>
              <a:t>The </a:t>
            </a:r>
            <a:r>
              <a:rPr lang="en-US" altLang="en-US">
                <a:latin typeface="Times New Roman" panose="02020603050405020304" pitchFamily="18" charset="0"/>
              </a:rPr>
              <a:t>increase in software-based systems</a:t>
            </a:r>
            <a:r>
              <a:rPr lang="en-US" altLang="en-US" i="0">
                <a:latin typeface="Times New Roman" panose="02020603050405020304" pitchFamily="18" charset="0"/>
              </a:rPr>
              <a:t> for </a:t>
            </a:r>
            <a:r>
              <a:rPr lang="en-US" altLang="en-US">
                <a:latin typeface="Times New Roman" panose="02020603050405020304" pitchFamily="18" charset="0"/>
              </a:rPr>
              <a:t>safety functions</a:t>
            </a:r>
            <a:r>
              <a:rPr lang="en-US" altLang="en-US" i="0">
                <a:latin typeface="Times New Roman" panose="02020603050405020304" pitchFamily="18" charset="0"/>
              </a:rPr>
              <a:t> requires </a:t>
            </a:r>
            <a:r>
              <a:rPr lang="en-US" altLang="en-US">
                <a:latin typeface="Times New Roman" panose="02020603050405020304" pitchFamily="18" charset="0"/>
              </a:rPr>
              <a:t>systematic evaluation of software reliability. </a:t>
            </a:r>
          </a:p>
          <a:p>
            <a:pPr eaLnBrk="1" hangingPunct="1">
              <a:lnSpc>
                <a:spcPct val="90000"/>
              </a:lnSpc>
            </a:pPr>
            <a:r>
              <a:rPr lang="en-US" altLang="en-US" i="0">
                <a:latin typeface="Times New Roman" panose="02020603050405020304" pitchFamily="18" charset="0"/>
              </a:rPr>
              <a:t>Software reliability estimation is still </a:t>
            </a:r>
            <a:r>
              <a:rPr lang="en-US" altLang="en-US">
                <a:latin typeface="Times New Roman" panose="02020603050405020304" pitchFamily="18" charset="0"/>
              </a:rPr>
              <a:t>an unresolved issue</a:t>
            </a:r>
            <a:r>
              <a:rPr lang="en-US" altLang="en-US" i="0">
                <a:latin typeface="Times New Roman" panose="02020603050405020304" pitchFamily="18" charset="0"/>
              </a:rPr>
              <a:t> and existing </a:t>
            </a:r>
            <a:r>
              <a:rPr lang="en-US" altLang="en-US">
                <a:latin typeface="Times New Roman" panose="02020603050405020304" pitchFamily="18" charset="0"/>
              </a:rPr>
              <a:t>approaches</a:t>
            </a:r>
            <a:r>
              <a:rPr lang="en-US" altLang="en-US" i="0">
                <a:latin typeface="Times New Roman" panose="02020603050405020304" pitchFamily="18" charset="0"/>
              </a:rPr>
              <a:t> have </a:t>
            </a:r>
            <a:r>
              <a:rPr lang="en-US" altLang="en-US">
                <a:latin typeface="Times New Roman" panose="02020603050405020304" pitchFamily="18" charset="0"/>
              </a:rPr>
              <a:t>limitations</a:t>
            </a:r>
            <a:r>
              <a:rPr lang="en-US" altLang="en-US" i="0">
                <a:latin typeface="Times New Roman" panose="02020603050405020304" pitchFamily="18" charset="0"/>
              </a:rPr>
              <a:t> and assumptions that are not acceptable for safety applications.</a:t>
            </a:r>
          </a:p>
          <a:p>
            <a:pPr eaLnBrk="1" hangingPunct="1">
              <a:lnSpc>
                <a:spcPct val="90000"/>
              </a:lnSpc>
            </a:pPr>
            <a:r>
              <a:rPr lang="en-US" altLang="en-US">
                <a:latin typeface="Times New Roman" panose="02020603050405020304" pitchFamily="18" charset="0"/>
              </a:rPr>
              <a:t>Direct observation</a:t>
            </a:r>
            <a:r>
              <a:rPr lang="en-US" altLang="en-US" i="0">
                <a:latin typeface="Times New Roman" panose="02020603050405020304" pitchFamily="18" charset="0"/>
              </a:rPr>
              <a:t> of operational behaviour of the system (e.g. in test or simulation) is </a:t>
            </a:r>
            <a:r>
              <a:rPr lang="en-US" altLang="en-US">
                <a:latin typeface="Times New Roman" panose="02020603050405020304" pitchFamily="18" charset="0"/>
              </a:rPr>
              <a:t>not going to give assurance of ultra-high reliability</a:t>
            </a:r>
          </a:p>
        </p:txBody>
      </p:sp>
      <p:pic>
        <p:nvPicPr>
          <p:cNvPr id="359428" name="Picture 4">
            <a:extLst>
              <a:ext uri="{FF2B5EF4-FFF2-40B4-BE49-F238E27FC236}">
                <a16:creationId xmlns:a16="http://schemas.microsoft.com/office/drawing/2014/main" id="{FDF6284A-3432-476E-B4D2-097901137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9" name="Picture 5">
            <a:extLst>
              <a:ext uri="{FF2B5EF4-FFF2-40B4-BE49-F238E27FC236}">
                <a16:creationId xmlns:a16="http://schemas.microsoft.com/office/drawing/2014/main" id="{CE243A43-B70A-4A72-B4E4-4D07933A4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C668D572-54ED-415E-9BBD-F4D05BCF811E}"/>
              </a:ext>
            </a:extLst>
          </p:cNvPr>
          <p:cNvSpPr>
            <a:spLocks noGrp="1" noChangeArrowheads="1"/>
          </p:cNvSpPr>
          <p:nvPr>
            <p:ph type="title"/>
          </p:nvPr>
        </p:nvSpPr>
        <p:spPr>
          <a:xfrm>
            <a:off x="576263" y="228600"/>
            <a:ext cx="8567737" cy="685800"/>
          </a:xfrm>
        </p:spPr>
        <p:txBody>
          <a:bodyPr/>
          <a:lstStyle/>
          <a:p>
            <a:pPr eaLnBrk="1" hangingPunct="1"/>
            <a:r>
              <a:rPr lang="en-GB" altLang="en-US" b="1">
                <a:latin typeface="Times New Roman" panose="02020603050405020304" pitchFamily="18" charset="0"/>
              </a:rPr>
              <a:t>Tentative summary of the story so far:  </a:t>
            </a:r>
            <a:endParaRPr lang="en-US" altLang="en-US" b="1">
              <a:latin typeface="Times New Roman" panose="02020603050405020304" pitchFamily="18" charset="0"/>
            </a:endParaRPr>
          </a:p>
        </p:txBody>
      </p:sp>
      <p:sp>
        <p:nvSpPr>
          <p:cNvPr id="360451" name="Rectangle 3">
            <a:extLst>
              <a:ext uri="{FF2B5EF4-FFF2-40B4-BE49-F238E27FC236}">
                <a16:creationId xmlns:a16="http://schemas.microsoft.com/office/drawing/2014/main" id="{C9939DD3-5776-4092-A86C-782486EC35CB}"/>
              </a:ext>
            </a:extLst>
          </p:cNvPr>
          <p:cNvSpPr>
            <a:spLocks noGrp="1" noChangeArrowheads="1"/>
          </p:cNvSpPr>
          <p:nvPr>
            <p:ph type="body" idx="1"/>
          </p:nvPr>
        </p:nvSpPr>
        <p:spPr>
          <a:xfrm>
            <a:off x="838200" y="1371600"/>
            <a:ext cx="8305800" cy="4829175"/>
          </a:xfrm>
        </p:spPr>
        <p:txBody>
          <a:bodyPr/>
          <a:lstStyle/>
          <a:p>
            <a:pPr eaLnBrk="1" hangingPunct="1"/>
            <a:r>
              <a:rPr lang="en-GB" altLang="en-US" sz="2800">
                <a:latin typeface="Times New Roman" panose="02020603050405020304" pitchFamily="18" charset="0"/>
              </a:rPr>
              <a:t>Lots of models</a:t>
            </a:r>
            <a:r>
              <a:rPr lang="en-GB" altLang="en-US" sz="2800" i="0">
                <a:latin typeface="Times New Roman" panose="02020603050405020304" pitchFamily="18" charset="0"/>
              </a:rPr>
              <a:t> but no single “best buy”</a:t>
            </a:r>
          </a:p>
          <a:p>
            <a:pPr eaLnBrk="1" hangingPunct="1"/>
            <a:r>
              <a:rPr lang="en-GB" altLang="en-US" sz="2800" i="0">
                <a:latin typeface="Times New Roman" panose="02020603050405020304" pitchFamily="18" charset="0"/>
              </a:rPr>
              <a:t>The </a:t>
            </a:r>
            <a:r>
              <a:rPr lang="en-GB" altLang="en-US" sz="2800">
                <a:latin typeface="Times New Roman" panose="02020603050405020304" pitchFamily="18" charset="0"/>
              </a:rPr>
              <a:t>bad news</a:t>
            </a:r>
            <a:r>
              <a:rPr lang="en-GB" altLang="en-US" sz="2800" i="0">
                <a:latin typeface="Times New Roman" panose="02020603050405020304" pitchFamily="18" charset="0"/>
              </a:rPr>
              <a:t>: some models almost universally bad, all models occasionally bad!</a:t>
            </a:r>
          </a:p>
          <a:p>
            <a:pPr eaLnBrk="1" hangingPunct="1"/>
            <a:r>
              <a:rPr lang="en-GB" altLang="en-US" sz="2800" i="0">
                <a:latin typeface="Times New Roman" panose="02020603050405020304" pitchFamily="18" charset="0"/>
              </a:rPr>
              <a:t>The </a:t>
            </a:r>
            <a:r>
              <a:rPr lang="en-GB" altLang="en-US" sz="2800">
                <a:latin typeface="Times New Roman" panose="02020603050405020304" pitchFamily="18" charset="0"/>
              </a:rPr>
              <a:t>good news</a:t>
            </a:r>
            <a:r>
              <a:rPr lang="en-GB" altLang="en-US" sz="2800" i="0">
                <a:latin typeface="Times New Roman" panose="02020603050405020304" pitchFamily="18" charset="0"/>
              </a:rPr>
              <a:t>: some models OK sometimes</a:t>
            </a:r>
          </a:p>
          <a:p>
            <a:pPr eaLnBrk="1" hangingPunct="1"/>
            <a:r>
              <a:rPr lang="en-GB" altLang="en-US" sz="2800" i="0">
                <a:latin typeface="Times New Roman" panose="02020603050405020304" pitchFamily="18" charset="0"/>
              </a:rPr>
              <a:t>Cannot select </a:t>
            </a:r>
            <a:r>
              <a:rPr lang="en-GB" altLang="en-US" sz="2800">
                <a:latin typeface="Times New Roman" panose="02020603050405020304" pitchFamily="18" charset="0"/>
              </a:rPr>
              <a:t>a model a priori and trust it</a:t>
            </a:r>
            <a:r>
              <a:rPr lang="en-GB" altLang="en-US" sz="2800" i="0">
                <a:latin typeface="Times New Roman" panose="02020603050405020304" pitchFamily="18" charset="0"/>
              </a:rPr>
              <a:t> to work (even if it worked well on a previous project, and you think the current project is ‘similar’)</a:t>
            </a:r>
          </a:p>
          <a:p>
            <a:pPr eaLnBrk="1" hangingPunct="1"/>
            <a:r>
              <a:rPr lang="en-GB" altLang="en-US" sz="2800">
                <a:latin typeface="Times New Roman" panose="02020603050405020304" pitchFamily="18" charset="0"/>
              </a:rPr>
              <a:t>Be eclectic</a:t>
            </a:r>
            <a:r>
              <a:rPr lang="en-GB" altLang="en-US" sz="2800" i="0">
                <a:latin typeface="Times New Roman" panose="02020603050405020304" pitchFamily="18" charset="0"/>
              </a:rPr>
              <a:t>: try many models on your data and check for accuracy of predictions</a:t>
            </a:r>
            <a:endParaRPr lang="en-US" altLang="en-US" sz="2800" i="0">
              <a:latin typeface="Times New Roman" panose="02020603050405020304" pitchFamily="18" charset="0"/>
            </a:endParaRPr>
          </a:p>
        </p:txBody>
      </p:sp>
      <p:pic>
        <p:nvPicPr>
          <p:cNvPr id="360452" name="Picture 4">
            <a:extLst>
              <a:ext uri="{FF2B5EF4-FFF2-40B4-BE49-F238E27FC236}">
                <a16:creationId xmlns:a16="http://schemas.microsoft.com/office/drawing/2014/main" id="{2EFB75EF-E707-456E-8EB9-C9D60B0D2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3" name="Picture 5">
            <a:extLst>
              <a:ext uri="{FF2B5EF4-FFF2-40B4-BE49-F238E27FC236}">
                <a16:creationId xmlns:a16="http://schemas.microsoft.com/office/drawing/2014/main" id="{2C99F8B5-2B6D-4C42-A3DC-3F29E560C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4" name="Rectangle 8">
            <a:extLst>
              <a:ext uri="{FF2B5EF4-FFF2-40B4-BE49-F238E27FC236}">
                <a16:creationId xmlns:a16="http://schemas.microsoft.com/office/drawing/2014/main" id="{3E2E71A1-9963-465E-A77B-60A7A6E56068}"/>
              </a:ext>
            </a:extLst>
          </p:cNvPr>
          <p:cNvSpPr>
            <a:spLocks noChangeArrowheads="1"/>
          </p:cNvSpPr>
          <p:nvPr/>
        </p:nvSpPr>
        <p:spPr bwMode="auto">
          <a:xfrm>
            <a:off x="792163" y="5805488"/>
            <a:ext cx="8172450" cy="863600"/>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GB" altLang="en-US" sz="1800" i="0"/>
              <a:t>It is USUALLY possible to predict software reliability with </a:t>
            </a:r>
          </a:p>
          <a:p>
            <a:pPr algn="ctr">
              <a:spcBef>
                <a:spcPct val="0"/>
              </a:spcBef>
              <a:buFontTx/>
              <a:buNone/>
            </a:pPr>
            <a:r>
              <a:rPr lang="en-GB" altLang="en-US" sz="1800" i="0"/>
              <a:t>REASONABLE accuracy and have SOME CONFIDENCE you have done so. </a:t>
            </a:r>
            <a:endParaRPr lang="en-US" altLang="en-US" sz="1800" i="0"/>
          </a:p>
        </p:txBody>
      </p:sp>
    </p:spTree>
  </p:cSld>
  <p:clrMapOvr>
    <a:masterClrMapping/>
  </p:clrMapOvr>
  <p:transition>
    <p:fade thruBlk="1"/>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388968A1-CA58-4A06-AB0C-8267035ED799}"/>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General conclusions</a:t>
            </a:r>
            <a:endParaRPr lang="en-US" altLang="en-US" b="1">
              <a:latin typeface="Times New Roman" panose="02020603050405020304" pitchFamily="18" charset="0"/>
            </a:endParaRPr>
          </a:p>
        </p:txBody>
      </p:sp>
      <p:sp>
        <p:nvSpPr>
          <p:cNvPr id="361475" name="Rectangle 3">
            <a:extLst>
              <a:ext uri="{FF2B5EF4-FFF2-40B4-BE49-F238E27FC236}">
                <a16:creationId xmlns:a16="http://schemas.microsoft.com/office/drawing/2014/main" id="{FC516BC5-6ECE-429A-87E2-278AD2B9EE51}"/>
              </a:ext>
            </a:extLst>
          </p:cNvPr>
          <p:cNvSpPr>
            <a:spLocks noGrp="1" noChangeArrowheads="1"/>
          </p:cNvSpPr>
          <p:nvPr>
            <p:ph type="body" idx="1"/>
          </p:nvPr>
        </p:nvSpPr>
        <p:spPr>
          <a:xfrm>
            <a:off x="838200" y="1371600"/>
            <a:ext cx="8305800" cy="5029200"/>
          </a:xfrm>
        </p:spPr>
        <p:txBody>
          <a:bodyPr/>
          <a:lstStyle/>
          <a:p>
            <a:pPr eaLnBrk="1" hangingPunct="1">
              <a:lnSpc>
                <a:spcPct val="80000"/>
              </a:lnSpc>
            </a:pPr>
            <a:r>
              <a:rPr lang="en-GB" altLang="en-US" sz="2800">
                <a:latin typeface="Times New Roman" panose="02020603050405020304" pitchFamily="18" charset="0"/>
              </a:rPr>
              <a:t>The bad news</a:t>
            </a:r>
            <a:r>
              <a:rPr lang="en-GB" altLang="en-US" sz="2800" i="0">
                <a:latin typeface="Times New Roman" panose="02020603050405020304" pitchFamily="18" charset="0"/>
              </a:rPr>
              <a:t> …</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No perfect model</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No way of selecting the best models </a:t>
            </a:r>
            <a:r>
              <a:rPr lang="en-GB" altLang="en-US" sz="2400">
                <a:latin typeface="Times New Roman" panose="02020603050405020304" pitchFamily="18" charset="0"/>
              </a:rPr>
              <a:t>a priori</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All models sometimes inaccurate</a:t>
            </a:r>
          </a:p>
          <a:p>
            <a:pPr eaLnBrk="1" hangingPunct="1">
              <a:lnSpc>
                <a:spcPct val="80000"/>
              </a:lnSpc>
            </a:pPr>
            <a:r>
              <a:rPr lang="en-GB" altLang="en-US" sz="2800" i="0">
                <a:latin typeface="Times New Roman" panose="02020603050405020304" pitchFamily="18" charset="0"/>
              </a:rPr>
              <a:t>… </a:t>
            </a:r>
            <a:r>
              <a:rPr lang="en-GB" altLang="en-US" sz="2800">
                <a:latin typeface="Times New Roman" panose="02020603050405020304" pitchFamily="18" charset="0"/>
              </a:rPr>
              <a:t>the good news</a:t>
            </a:r>
            <a:r>
              <a:rPr lang="en-GB" altLang="en-US" sz="2800" i="0">
                <a:latin typeface="Times New Roman" panose="02020603050405020304" pitchFamily="18" charset="0"/>
              </a:rPr>
              <a:t> …</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Can analyse predictive accuracy dynamically</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Recalibration often improve accuracy</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Can usually obtain accurate reliability estimates and </a:t>
            </a:r>
            <a:r>
              <a:rPr lang="en-GB" altLang="en-US" sz="2400">
                <a:latin typeface="Times New Roman" panose="02020603050405020304" pitchFamily="18" charset="0"/>
              </a:rPr>
              <a:t>know they are accurate</a:t>
            </a:r>
            <a:endParaRPr lang="en-GB" altLang="en-US" sz="2400" i="0">
              <a:latin typeface="Times New Roman" panose="02020603050405020304" pitchFamily="18" charset="0"/>
            </a:endParaRPr>
          </a:p>
          <a:p>
            <a:pPr eaLnBrk="1" hangingPunct="1">
              <a:lnSpc>
                <a:spcPct val="80000"/>
              </a:lnSpc>
            </a:pPr>
            <a:r>
              <a:rPr lang="en-GB" altLang="en-US" sz="2800" i="0">
                <a:latin typeface="Times New Roman" panose="02020603050405020304" pitchFamily="18" charset="0"/>
              </a:rPr>
              <a:t>… </a:t>
            </a:r>
            <a:r>
              <a:rPr lang="en-GB" altLang="en-US" sz="2800">
                <a:latin typeface="Times New Roman" panose="02020603050405020304" pitchFamily="18" charset="0"/>
              </a:rPr>
              <a:t>and the warning</a:t>
            </a:r>
            <a:r>
              <a:rPr lang="en-GB" altLang="en-US" sz="2800" i="0">
                <a:latin typeface="Times New Roman" panose="02020603050405020304" pitchFamily="18" charset="0"/>
              </a:rPr>
              <a:t> … </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These techniques only work for modest reliability levels</a:t>
            </a:r>
          </a:p>
          <a:p>
            <a:pPr lvl="1" eaLnBrk="1" hangingPunct="1">
              <a:lnSpc>
                <a:spcPct val="80000"/>
              </a:lnSpc>
              <a:buFont typeface="Times New Roman" panose="02020603050405020304" pitchFamily="18" charset="0"/>
              <a:buChar char="-"/>
            </a:pPr>
            <a:r>
              <a:rPr lang="en-GB" altLang="en-US" sz="2400" i="0">
                <a:latin typeface="Times New Roman" panose="02020603050405020304" pitchFamily="18" charset="0"/>
              </a:rPr>
              <a:t>They are essential no way assuring that ultrahigh reliability has been achieved </a:t>
            </a:r>
            <a:endParaRPr lang="en-US" altLang="en-US" sz="2400" i="0">
              <a:latin typeface="Times New Roman" panose="02020603050405020304" pitchFamily="18" charset="0"/>
            </a:endParaRPr>
          </a:p>
        </p:txBody>
      </p:sp>
      <p:pic>
        <p:nvPicPr>
          <p:cNvPr id="361476" name="Picture 4">
            <a:extLst>
              <a:ext uri="{FF2B5EF4-FFF2-40B4-BE49-F238E27FC236}">
                <a16:creationId xmlns:a16="http://schemas.microsoft.com/office/drawing/2014/main" id="{7F525A40-143D-43D9-A877-E194D0E3D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77" name="Picture 5">
            <a:extLst>
              <a:ext uri="{FF2B5EF4-FFF2-40B4-BE49-F238E27FC236}">
                <a16:creationId xmlns:a16="http://schemas.microsoft.com/office/drawing/2014/main" id="{B03DB7E4-71F8-4C20-A052-D3F0AF27C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668150D-7A8F-46C5-9808-B66AB772C07D}"/>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Case study: Therac 25</a:t>
            </a:r>
            <a:endParaRPr lang="en-US" altLang="en-US" b="1">
              <a:latin typeface="Times New Roman" panose="02020603050405020304" pitchFamily="18" charset="0"/>
            </a:endParaRPr>
          </a:p>
        </p:txBody>
      </p:sp>
      <p:sp>
        <p:nvSpPr>
          <p:cNvPr id="33795" name="Rectangle 3">
            <a:extLst>
              <a:ext uri="{FF2B5EF4-FFF2-40B4-BE49-F238E27FC236}">
                <a16:creationId xmlns:a16="http://schemas.microsoft.com/office/drawing/2014/main" id="{6A7DEBFE-D485-426E-9D9F-C72CAD80F411}"/>
              </a:ext>
            </a:extLst>
          </p:cNvPr>
          <p:cNvSpPr>
            <a:spLocks noGrp="1" noChangeArrowheads="1"/>
          </p:cNvSpPr>
          <p:nvPr>
            <p:ph type="body" idx="1"/>
          </p:nvPr>
        </p:nvSpPr>
        <p:spPr>
          <a:xfrm>
            <a:off x="838200" y="1371600"/>
            <a:ext cx="8305800" cy="5029200"/>
          </a:xfrm>
        </p:spPr>
        <p:txBody>
          <a:bodyPr/>
          <a:lstStyle/>
          <a:p>
            <a:pPr eaLnBrk="1" hangingPunct="1">
              <a:lnSpc>
                <a:spcPct val="80000"/>
              </a:lnSpc>
            </a:pPr>
            <a:r>
              <a:rPr lang="en-GB" altLang="en-US" sz="2800" i="0">
                <a:latin typeface="Times New Roman" panose="02020603050405020304" pitchFamily="18" charset="0"/>
              </a:rPr>
              <a:t> Radiotherapy machine failure</a:t>
            </a:r>
          </a:p>
          <a:p>
            <a:pPr eaLnBrk="1" hangingPunct="1">
              <a:lnSpc>
                <a:spcPct val="80000"/>
              </a:lnSpc>
              <a:buFontTx/>
              <a:buNone/>
            </a:pPr>
            <a:r>
              <a:rPr lang="en-GB" altLang="en-US" sz="2800" i="0">
                <a:latin typeface="Times New Roman" panose="02020603050405020304" pitchFamily="18" charset="0"/>
              </a:rPr>
              <a:t>     - 2 deaths, several injuries </a:t>
            </a:r>
          </a:p>
          <a:p>
            <a:pPr eaLnBrk="1" hangingPunct="1">
              <a:lnSpc>
                <a:spcPct val="80000"/>
              </a:lnSpc>
            </a:pPr>
            <a:r>
              <a:rPr lang="en-GB" altLang="en-US" sz="2800" i="0">
                <a:latin typeface="Times New Roman" panose="02020603050405020304" pitchFamily="18" charset="0"/>
              </a:rPr>
              <a:t>2 modes of operation</a:t>
            </a:r>
          </a:p>
          <a:p>
            <a:pPr eaLnBrk="1" hangingPunct="1">
              <a:lnSpc>
                <a:spcPct val="80000"/>
              </a:lnSpc>
              <a:buFontTx/>
              <a:buNone/>
            </a:pPr>
            <a:r>
              <a:rPr lang="en-GB" altLang="en-US" sz="2800" i="0">
                <a:latin typeface="Times New Roman" panose="02020603050405020304" pitchFamily="18" charset="0"/>
              </a:rPr>
              <a:t>     - X-ray: high-intensity beam strikes tungsten target</a:t>
            </a:r>
          </a:p>
          <a:p>
            <a:pPr eaLnBrk="1" hangingPunct="1">
              <a:lnSpc>
                <a:spcPct val="80000"/>
              </a:lnSpc>
              <a:buFontTx/>
              <a:buNone/>
            </a:pPr>
            <a:r>
              <a:rPr lang="en-GB" altLang="en-US" sz="2800" i="0">
                <a:latin typeface="Times New Roman" panose="02020603050405020304" pitchFamily="18" charset="0"/>
              </a:rPr>
              <a:t>     - electron: low-intensity beam with target retracted</a:t>
            </a:r>
          </a:p>
          <a:p>
            <a:pPr eaLnBrk="1" hangingPunct="1">
              <a:lnSpc>
                <a:spcPct val="80000"/>
              </a:lnSpc>
              <a:buFontTx/>
              <a:buNone/>
            </a:pPr>
            <a:r>
              <a:rPr lang="en-GB" altLang="en-US" sz="2800" i="0">
                <a:latin typeface="Times New Roman" panose="02020603050405020304" pitchFamily="18" charset="0"/>
              </a:rPr>
              <a:t>     - treatment programmed using monitor and keyboard </a:t>
            </a:r>
          </a:p>
          <a:p>
            <a:pPr eaLnBrk="1" hangingPunct="1">
              <a:lnSpc>
                <a:spcPct val="80000"/>
              </a:lnSpc>
            </a:pPr>
            <a:r>
              <a:rPr lang="en-GB" altLang="en-US" sz="2800" i="0">
                <a:latin typeface="Times New Roman" panose="02020603050405020304" pitchFamily="18" charset="0"/>
              </a:rPr>
              <a:t>The accidents</a:t>
            </a:r>
          </a:p>
          <a:p>
            <a:pPr eaLnBrk="1" hangingPunct="1">
              <a:lnSpc>
                <a:spcPct val="80000"/>
              </a:lnSpc>
              <a:buFontTx/>
              <a:buNone/>
            </a:pPr>
            <a:r>
              <a:rPr lang="en-GB" altLang="en-US" sz="2800" i="0">
                <a:latin typeface="Times New Roman" panose="02020603050405020304" pitchFamily="18" charset="0"/>
              </a:rPr>
              <a:t>     - high-intensity beam, with target retracted</a:t>
            </a:r>
          </a:p>
          <a:p>
            <a:pPr eaLnBrk="1" hangingPunct="1">
              <a:lnSpc>
                <a:spcPct val="80000"/>
              </a:lnSpc>
              <a:buFontTx/>
              <a:buNone/>
            </a:pPr>
            <a:r>
              <a:rPr lang="en-GB" altLang="en-US" sz="2800" i="0">
                <a:latin typeface="Times New Roman" panose="02020603050405020304" pitchFamily="18" charset="0"/>
              </a:rPr>
              <a:t>     - “Malfunction 54”</a:t>
            </a:r>
          </a:p>
          <a:p>
            <a:pPr eaLnBrk="1" hangingPunct="1">
              <a:lnSpc>
                <a:spcPct val="80000"/>
              </a:lnSpc>
            </a:pPr>
            <a:r>
              <a:rPr lang="en-GB" altLang="en-US" sz="2800" i="0">
                <a:latin typeface="Times New Roman" panose="02020603050405020304" pitchFamily="18" charset="0"/>
              </a:rPr>
              <a:t>The trigger</a:t>
            </a:r>
          </a:p>
          <a:p>
            <a:pPr eaLnBrk="1" hangingPunct="1">
              <a:lnSpc>
                <a:spcPct val="80000"/>
              </a:lnSpc>
              <a:buFontTx/>
              <a:buNone/>
            </a:pPr>
            <a:endParaRPr lang="en-GB" altLang="en-US" sz="2800" i="0">
              <a:latin typeface="Times New Roman" panose="02020603050405020304" pitchFamily="18" charset="0"/>
            </a:endParaRPr>
          </a:p>
          <a:p>
            <a:pPr eaLnBrk="1" hangingPunct="1">
              <a:lnSpc>
                <a:spcPct val="80000"/>
              </a:lnSpc>
              <a:buFontTx/>
              <a:buNone/>
            </a:pPr>
            <a:r>
              <a:rPr lang="en-GB" altLang="en-US" sz="2800" i="0">
                <a:latin typeface="Times New Roman" panose="02020603050405020304" pitchFamily="18" charset="0"/>
              </a:rPr>
              <a:t>     - use of              to correct a typing error</a:t>
            </a:r>
            <a:endParaRPr lang="en-US" altLang="en-US" sz="2800" i="0">
              <a:latin typeface="Times New Roman" panose="02020603050405020304" pitchFamily="18" charset="0"/>
            </a:endParaRPr>
          </a:p>
        </p:txBody>
      </p:sp>
      <p:pic>
        <p:nvPicPr>
          <p:cNvPr id="33796" name="Picture 4">
            <a:extLst>
              <a:ext uri="{FF2B5EF4-FFF2-40B4-BE49-F238E27FC236}">
                <a16:creationId xmlns:a16="http://schemas.microsoft.com/office/drawing/2014/main" id="{84D63170-9752-452F-9334-245DB64FC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F29393E6-F8C8-41D9-A724-59BD6565C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up-arrow-keyboard">
            <a:extLst>
              <a:ext uri="{FF2B5EF4-FFF2-40B4-BE49-F238E27FC236}">
                <a16:creationId xmlns:a16="http://schemas.microsoft.com/office/drawing/2014/main" id="{4D82DA78-5EBB-49F7-8045-EC6DBB8F1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791200"/>
            <a:ext cx="838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73931"/>
            <a:ext cx="7716441" cy="78105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BE CLEVER WHILE DESIGN, IMPLEMENT, TEST, AND VALIDATE</a:t>
            </a:r>
            <a:endParaRPr lang="en-US" b="1" dirty="0">
              <a:solidFill>
                <a:schemeClr val="bg1"/>
              </a:solidFill>
            </a:endParaRPr>
          </a:p>
        </p:txBody>
      </p:sp>
      <p:sp>
        <p:nvSpPr>
          <p:cNvPr id="4" name="Rectangle: Rounded Corners 3"/>
          <p:cNvSpPr/>
          <p:nvPr/>
        </p:nvSpPr>
        <p:spPr>
          <a:xfrm>
            <a:off x="902494" y="4617133"/>
            <a:ext cx="8123635" cy="13824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bg1"/>
                </a:solidFill>
              </a:rPr>
              <a:t>Software, the Invisible Technology. By G. Pascal Zachary, Oct., 2016 </a:t>
            </a:r>
          </a:p>
          <a:p>
            <a:pPr algn="ctr">
              <a:defRPr/>
            </a:pPr>
            <a:r>
              <a:rPr lang="en-US" sz="1800" dirty="0">
                <a:solidFill>
                  <a:schemeClr val="bg1"/>
                </a:solidFill>
              </a:rPr>
              <a:t>http://spectrum.ieee.org/computing/software/software-the-invisible-technology</a:t>
            </a:r>
          </a:p>
        </p:txBody>
      </p:sp>
      <p:pic>
        <p:nvPicPr>
          <p:cNvPr id="87045" name="Picture 6"/>
          <p:cNvPicPr>
            <a:picLocks noChangeAspect="1"/>
          </p:cNvPicPr>
          <p:nvPr/>
        </p:nvPicPr>
        <p:blipFill>
          <a:blip r:embed="rId3" cstate="print"/>
          <a:srcRect/>
          <a:stretch>
            <a:fillRect/>
          </a:stretch>
        </p:blipFill>
        <p:spPr bwMode="auto">
          <a:xfrm>
            <a:off x="1439652" y="692696"/>
            <a:ext cx="6705383" cy="3427689"/>
          </a:xfrm>
          <a:prstGeom prst="rect">
            <a:avLst/>
          </a:prstGeom>
          <a:noFill/>
          <a:ln w="9525">
            <a:noFill/>
            <a:miter lim="800000"/>
            <a:headEnd/>
            <a:tailEnd/>
          </a:ln>
        </p:spPr>
      </p:pic>
    </p:spTree>
  </p:cSld>
  <p:clrMapOvr>
    <a:masterClrMapping/>
  </p:clrMapOvr>
  <p:transition>
    <p:fade thruBlk="1"/>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1E82F1FE-33DD-46D1-9AD5-2D0979920C2B}"/>
              </a:ext>
            </a:extLst>
          </p:cNvPr>
          <p:cNvSpPr>
            <a:spLocks noGrp="1" noChangeArrowheads="1"/>
          </p:cNvSpPr>
          <p:nvPr>
            <p:ph type="title" idx="4294967295"/>
          </p:nvPr>
        </p:nvSpPr>
        <p:spPr>
          <a:xfrm>
            <a:off x="971550" y="260350"/>
            <a:ext cx="8893175" cy="865188"/>
          </a:xfrm>
        </p:spPr>
        <p:txBody>
          <a:bodyPr/>
          <a:lstStyle/>
          <a:p>
            <a:pPr eaLnBrk="1" hangingPunct="1"/>
            <a:r>
              <a:rPr lang="en-GB" altLang="en-US" sz="3600" b="1"/>
              <a:t>Be clever while</a:t>
            </a:r>
            <a:br>
              <a:rPr lang="en-US" altLang="en-US" sz="3600" b="1"/>
            </a:br>
            <a:r>
              <a:rPr lang="en-GB" altLang="en-US" sz="3600" b="1"/>
              <a:t>programming!</a:t>
            </a:r>
            <a:endParaRPr lang="en-US" altLang="en-US" sz="3600" b="1"/>
          </a:p>
        </p:txBody>
      </p:sp>
      <p:sp>
        <p:nvSpPr>
          <p:cNvPr id="362499" name="Rectangle 3">
            <a:extLst>
              <a:ext uri="{FF2B5EF4-FFF2-40B4-BE49-F238E27FC236}">
                <a16:creationId xmlns:a16="http://schemas.microsoft.com/office/drawing/2014/main" id="{83451E56-709B-4A7B-87BA-D5076CFA1EC4}"/>
              </a:ext>
            </a:extLst>
          </p:cNvPr>
          <p:cNvSpPr>
            <a:spLocks noGrp="1" noChangeArrowheads="1"/>
          </p:cNvSpPr>
          <p:nvPr>
            <p:ph idx="4294967295"/>
          </p:nvPr>
        </p:nvSpPr>
        <p:spPr>
          <a:xfrm>
            <a:off x="395288" y="1546225"/>
            <a:ext cx="5003800" cy="4824413"/>
          </a:xfrm>
        </p:spPr>
        <p:txBody>
          <a:bodyPr/>
          <a:lstStyle/>
          <a:p>
            <a:pPr eaLnBrk="1" hangingPunct="1">
              <a:buFontTx/>
              <a:buNone/>
            </a:pPr>
            <a:r>
              <a:rPr lang="en-US" altLang="en-US" b="1"/>
              <a:t>“Everyone knows that debugging is twice as hard as writing a program in the first place. </a:t>
            </a:r>
          </a:p>
          <a:p>
            <a:pPr eaLnBrk="1" hangingPunct="1">
              <a:buFontTx/>
              <a:buNone/>
            </a:pPr>
            <a:r>
              <a:rPr lang="en-US" altLang="en-US" b="1"/>
              <a:t>So if you're as clever as you can be when you write it, how will you ever debug it?”</a:t>
            </a:r>
            <a:endParaRPr lang="en-US" altLang="en-US"/>
          </a:p>
        </p:txBody>
      </p:sp>
      <p:sp>
        <p:nvSpPr>
          <p:cNvPr id="362500" name="Text Box 7">
            <a:extLst>
              <a:ext uri="{FF2B5EF4-FFF2-40B4-BE49-F238E27FC236}">
                <a16:creationId xmlns:a16="http://schemas.microsoft.com/office/drawing/2014/main" id="{6C223F79-5DAC-4985-86C4-5EE49FCF74E9}"/>
              </a:ext>
            </a:extLst>
          </p:cNvPr>
          <p:cNvSpPr txBox="1">
            <a:spLocks noChangeArrowheads="1"/>
          </p:cNvSpPr>
          <p:nvPr/>
        </p:nvSpPr>
        <p:spPr bwMode="auto">
          <a:xfrm>
            <a:off x="5810250" y="4976813"/>
            <a:ext cx="27717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50000"/>
              </a:spcBef>
              <a:buFontTx/>
              <a:buNone/>
            </a:pPr>
            <a:r>
              <a:rPr lang="en-US" altLang="en-US" sz="1800" i="0">
                <a:cs typeface="Arial" panose="020B0604020202020204" pitchFamily="34" charset="0"/>
                <a:hlinkClick r:id="rId2"/>
              </a:rPr>
              <a:t>Brian W. Kernighan</a:t>
            </a:r>
            <a:endParaRPr lang="en-US" altLang="en-US" sz="1800" i="0">
              <a:cs typeface="Arial" panose="020B0604020202020204" pitchFamily="34" charset="0"/>
            </a:endParaRPr>
          </a:p>
          <a:p>
            <a:pPr eaLnBrk="1" hangingPunct="1">
              <a:spcBef>
                <a:spcPct val="50000"/>
              </a:spcBef>
              <a:buFontTx/>
              <a:buNone/>
            </a:pPr>
            <a:endParaRPr lang="en-US" altLang="en-US" sz="1800" b="0" i="0">
              <a:cs typeface="Arial" panose="020B0604020202020204" pitchFamily="34" charset="0"/>
            </a:endParaRPr>
          </a:p>
        </p:txBody>
      </p:sp>
      <p:pic>
        <p:nvPicPr>
          <p:cNvPr id="362501" name="Picture 9" descr="maxresdefault">
            <a:extLst>
              <a:ext uri="{FF2B5EF4-FFF2-40B4-BE49-F238E27FC236}">
                <a16:creationId xmlns:a16="http://schemas.microsoft.com/office/drawing/2014/main" id="{6E6CB9C6-50CE-42FB-A308-6D3F8673D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963" y="2312988"/>
            <a:ext cx="3563937"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2" name="Picture 5">
            <a:extLst>
              <a:ext uri="{FF2B5EF4-FFF2-40B4-BE49-F238E27FC236}">
                <a16:creationId xmlns:a16="http://schemas.microsoft.com/office/drawing/2014/main" id="{78005733-CF02-4240-9FE6-DEB0B163D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3049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8">
            <a:extLst>
              <a:ext uri="{FF2B5EF4-FFF2-40B4-BE49-F238E27FC236}">
                <a16:creationId xmlns:a16="http://schemas.microsoft.com/office/drawing/2014/main" id="{5F29CF8C-1229-4DEB-A53B-7DE816BE6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68413"/>
            <a:ext cx="59039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3523" name="Rectangle 2">
            <a:extLst>
              <a:ext uri="{FF2B5EF4-FFF2-40B4-BE49-F238E27FC236}">
                <a16:creationId xmlns:a16="http://schemas.microsoft.com/office/drawing/2014/main" id="{8F5761DD-0766-441E-A336-B5AE07F8050A}"/>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Why Such Inactivity?</a:t>
            </a:r>
            <a:endParaRPr lang="en-US" altLang="en-US" b="1">
              <a:latin typeface="Times New Roman" panose="02020603050405020304" pitchFamily="18" charset="0"/>
            </a:endParaRPr>
          </a:p>
        </p:txBody>
      </p:sp>
      <p:sp>
        <p:nvSpPr>
          <p:cNvPr id="363524" name="Rectangle 3">
            <a:extLst>
              <a:ext uri="{FF2B5EF4-FFF2-40B4-BE49-F238E27FC236}">
                <a16:creationId xmlns:a16="http://schemas.microsoft.com/office/drawing/2014/main" id="{5E4D4E03-408D-43DA-826D-20C359882D6B}"/>
              </a:ext>
            </a:extLst>
          </p:cNvPr>
          <p:cNvSpPr>
            <a:spLocks noGrp="1" noChangeArrowheads="1"/>
          </p:cNvSpPr>
          <p:nvPr>
            <p:ph type="body" idx="1"/>
          </p:nvPr>
        </p:nvSpPr>
        <p:spPr>
          <a:xfrm>
            <a:off x="838200" y="3789363"/>
            <a:ext cx="8305800" cy="2544762"/>
          </a:xfrm>
        </p:spPr>
        <p:txBody>
          <a:bodyPr/>
          <a:lstStyle/>
          <a:p>
            <a:pPr eaLnBrk="1" hangingPunct="1">
              <a:lnSpc>
                <a:spcPct val="90000"/>
              </a:lnSpc>
              <a:buFontTx/>
              <a:buNone/>
            </a:pPr>
            <a:r>
              <a:rPr lang="en-GB" altLang="en-US" sz="2400" i="0">
                <a:latin typeface="Times New Roman" panose="02020603050405020304" pitchFamily="18" charset="0"/>
              </a:rPr>
              <a:t>There are a number of reasons for this inactivity:</a:t>
            </a:r>
          </a:p>
          <a:p>
            <a:pPr eaLnBrk="1" hangingPunct="1">
              <a:lnSpc>
                <a:spcPct val="90000"/>
              </a:lnSpc>
            </a:pPr>
            <a:r>
              <a:rPr lang="en-GB" altLang="en-US" sz="2400" i="0">
                <a:latin typeface="Times New Roman" panose="02020603050405020304" pitchFamily="18" charset="0"/>
              </a:rPr>
              <a:t>Lack of awareness/training</a:t>
            </a:r>
          </a:p>
          <a:p>
            <a:pPr eaLnBrk="1" hangingPunct="1">
              <a:lnSpc>
                <a:spcPct val="90000"/>
              </a:lnSpc>
            </a:pPr>
            <a:r>
              <a:rPr lang="en-GB" altLang="en-US" sz="2400" i="0">
                <a:latin typeface="Times New Roman" panose="02020603050405020304" pitchFamily="18" charset="0"/>
              </a:rPr>
              <a:t>Disillusionment following “false starts” with immature measures and models. “</a:t>
            </a:r>
            <a:r>
              <a:rPr lang="en-GB" altLang="en-US" sz="2400" i="0"/>
              <a:t>All Models are Wrong - Some are Useful” </a:t>
            </a:r>
            <a:r>
              <a:rPr lang="en-GB" altLang="en-US" sz="2400" i="0">
                <a:latin typeface="Times New Roman" panose="02020603050405020304" pitchFamily="18" charset="0"/>
              </a:rPr>
              <a:t>(George E. P. Box)</a:t>
            </a:r>
          </a:p>
          <a:p>
            <a:pPr eaLnBrk="1" hangingPunct="1">
              <a:lnSpc>
                <a:spcPct val="90000"/>
              </a:lnSpc>
            </a:pPr>
            <a:r>
              <a:rPr lang="en-GB" altLang="en-US" sz="2400" i="0">
                <a:latin typeface="Times New Roman" panose="02020603050405020304" pitchFamily="18" charset="0"/>
              </a:rPr>
              <a:t>Too busy grappling with the current crisis to see long term </a:t>
            </a:r>
            <a:endParaRPr lang="en-US" altLang="en-US" sz="2400" i="0">
              <a:latin typeface="Times New Roman" panose="02020603050405020304" pitchFamily="18" charset="0"/>
            </a:endParaRPr>
          </a:p>
        </p:txBody>
      </p:sp>
      <p:pic>
        <p:nvPicPr>
          <p:cNvPr id="363525" name="Picture 4">
            <a:extLst>
              <a:ext uri="{FF2B5EF4-FFF2-40B4-BE49-F238E27FC236}">
                <a16:creationId xmlns:a16="http://schemas.microsoft.com/office/drawing/2014/main" id="{2F61A5A4-665A-48DE-9F97-A2C448217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6" name="Picture 5">
            <a:extLst>
              <a:ext uri="{FF2B5EF4-FFF2-40B4-BE49-F238E27FC236}">
                <a16:creationId xmlns:a16="http://schemas.microsoft.com/office/drawing/2014/main" id="{E3A9AE86-F523-486E-A6AA-D53ECC7A5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4427447D-9EA0-4960-97B3-5C3F98196046}"/>
              </a:ext>
            </a:extLst>
          </p:cNvPr>
          <p:cNvSpPr>
            <a:spLocks noGrp="1" noChangeArrowheads="1"/>
          </p:cNvSpPr>
          <p:nvPr>
            <p:ph type="title" idx="4294967295"/>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364547" name="Rectangle 3">
            <a:extLst>
              <a:ext uri="{FF2B5EF4-FFF2-40B4-BE49-F238E27FC236}">
                <a16:creationId xmlns:a16="http://schemas.microsoft.com/office/drawing/2014/main" id="{D53F1226-C35A-4B3D-98C1-B16672579FED}"/>
              </a:ext>
            </a:extLst>
          </p:cNvPr>
          <p:cNvSpPr>
            <a:spLocks noGrp="1" noChangeArrowheads="1"/>
          </p:cNvSpPr>
          <p:nvPr>
            <p:ph type="body" idx="4294967295"/>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Learned</a:t>
            </a:r>
          </a:p>
          <a:p>
            <a:pPr marL="609600" indent="-609600" eaLnBrk="1" hangingPunct="1">
              <a:buFontTx/>
              <a:buAutoNum type="arabicPeriod"/>
            </a:pPr>
            <a:r>
              <a:rPr lang="en-GB" altLang="en-US" b="1" i="0">
                <a:latin typeface="Times New Roman" panose="02020603050405020304" pitchFamily="18" charset="0"/>
              </a:rPr>
              <a:t>Background Literature</a:t>
            </a:r>
            <a:endParaRPr lang="en-US" altLang="en-US" b="1" i="0">
              <a:latin typeface="Times New Roman" panose="02020603050405020304" pitchFamily="18" charset="0"/>
            </a:endParaRPr>
          </a:p>
        </p:txBody>
      </p:sp>
      <p:pic>
        <p:nvPicPr>
          <p:cNvPr id="364548" name="Picture 4">
            <a:extLst>
              <a:ext uri="{FF2B5EF4-FFF2-40B4-BE49-F238E27FC236}">
                <a16:creationId xmlns:a16="http://schemas.microsoft.com/office/drawing/2014/main" id="{2AB7A95A-0824-4003-BAF7-F3008BFB8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a:extLst>
              <a:ext uri="{FF2B5EF4-FFF2-40B4-BE49-F238E27FC236}">
                <a16:creationId xmlns:a16="http://schemas.microsoft.com/office/drawing/2014/main" id="{6C89CEA8-D5F7-4213-BE00-3FD76A5B9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82B14014-7691-4502-A8A7-D94B9DAD68AD}"/>
              </a:ext>
            </a:extLst>
          </p:cNvPr>
          <p:cNvSpPr>
            <a:spLocks noGrp="1" noChangeArrowheads="1"/>
          </p:cNvSpPr>
          <p:nvPr>
            <p:ph type="title" idx="4294967295"/>
          </p:nvPr>
        </p:nvSpPr>
        <p:spPr>
          <a:xfrm>
            <a:off x="576263" y="3608388"/>
            <a:ext cx="3017837" cy="685800"/>
          </a:xfrm>
        </p:spPr>
        <p:txBody>
          <a:bodyPr/>
          <a:lstStyle/>
          <a:p>
            <a:pPr eaLnBrk="1" hangingPunct="1"/>
            <a:r>
              <a:rPr lang="en-GB" altLang="en-US" b="1">
                <a:latin typeface="Times New Roman" panose="02020603050405020304" pitchFamily="18" charset="0"/>
              </a:rPr>
              <a:t>   References</a:t>
            </a:r>
            <a:endParaRPr lang="en-US" altLang="en-US" b="1">
              <a:latin typeface="Times New Roman" panose="02020603050405020304" pitchFamily="18" charset="0"/>
            </a:endParaRPr>
          </a:p>
        </p:txBody>
      </p:sp>
      <p:pic>
        <p:nvPicPr>
          <p:cNvPr id="365571" name="Picture 4">
            <a:extLst>
              <a:ext uri="{FF2B5EF4-FFF2-40B4-BE49-F238E27FC236}">
                <a16:creationId xmlns:a16="http://schemas.microsoft.com/office/drawing/2014/main" id="{F724D860-1EF6-4271-9E57-9FA1F493E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2" name="Picture 7" descr="cover">
            <a:extLst>
              <a:ext uri="{FF2B5EF4-FFF2-40B4-BE49-F238E27FC236}">
                <a16:creationId xmlns:a16="http://schemas.microsoft.com/office/drawing/2014/main" id="{7D407D94-4322-4B9C-89FA-A1E1DCD08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2198687"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3" name="Picture 9" descr="large-0387951067">
            <a:extLst>
              <a:ext uri="{FF2B5EF4-FFF2-40B4-BE49-F238E27FC236}">
                <a16:creationId xmlns:a16="http://schemas.microsoft.com/office/drawing/2014/main" id="{D42DEB06-50EA-41AF-B831-60AE4D2FE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0"/>
            <a:ext cx="205263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4" name="Picture 11" descr="41NmyTkiF3L">
            <a:extLst>
              <a:ext uri="{FF2B5EF4-FFF2-40B4-BE49-F238E27FC236}">
                <a16:creationId xmlns:a16="http://schemas.microsoft.com/office/drawing/2014/main" id="{4C0FD729-042A-4863-9EAD-5E6101E1E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0"/>
            <a:ext cx="2014537"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5" name="Picture 14">
            <a:extLst>
              <a:ext uri="{FF2B5EF4-FFF2-40B4-BE49-F238E27FC236}">
                <a16:creationId xmlns:a16="http://schemas.microsoft.com/office/drawing/2014/main" id="{1EA0F537-EC36-42D7-8F52-11FBCAF1F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3325" y="3933825"/>
            <a:ext cx="19367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6" name="Picture 16" descr="System Software Reliability">
            <a:extLst>
              <a:ext uri="{FF2B5EF4-FFF2-40B4-BE49-F238E27FC236}">
                <a16:creationId xmlns:a16="http://schemas.microsoft.com/office/drawing/2014/main" id="{B553292A-3A5B-43D2-AA12-4E153FBA9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4473575"/>
            <a:ext cx="1428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7" name="Picture 18" descr="Software Reliability Modelling">
            <a:extLst>
              <a:ext uri="{FF2B5EF4-FFF2-40B4-BE49-F238E27FC236}">
                <a16:creationId xmlns:a16="http://schemas.microsoft.com/office/drawing/2014/main" id="{E83F6AC0-4D45-4C4E-A094-2C18A1F075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0"/>
            <a:ext cx="20574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8" name="Picture 20" descr="beichelt_book">
            <a:extLst>
              <a:ext uri="{FF2B5EF4-FFF2-40B4-BE49-F238E27FC236}">
                <a16:creationId xmlns:a16="http://schemas.microsoft.com/office/drawing/2014/main" id="{E7AAAB0D-D2D1-426D-94A1-3B2D716A31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3033713"/>
            <a:ext cx="2524125"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9" name="Rectangle 21">
            <a:extLst>
              <a:ext uri="{FF2B5EF4-FFF2-40B4-BE49-F238E27FC236}">
                <a16:creationId xmlns:a16="http://schemas.microsoft.com/office/drawing/2014/main" id="{145922A0-341C-4803-925E-97F85E281BD0}"/>
              </a:ext>
            </a:extLst>
          </p:cNvPr>
          <p:cNvSpPr>
            <a:spLocks noChangeArrowheads="1"/>
          </p:cNvSpPr>
          <p:nvPr/>
        </p:nvSpPr>
        <p:spPr bwMode="auto">
          <a:xfrm>
            <a:off x="576263" y="3249613"/>
            <a:ext cx="5256212" cy="215900"/>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b="0" i="0"/>
              <a:t>http://www.cse.cuhk.edu.hk/~lyu/book/reliability/</a:t>
            </a:r>
          </a:p>
        </p:txBody>
      </p:sp>
    </p:spTree>
  </p:cSld>
  <p:clrMapOvr>
    <a:masterClrMapping/>
  </p:clrMapOvr>
  <p:transition>
    <p:fade thruBlk="1"/>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4">
            <a:extLst>
              <a:ext uri="{FF2B5EF4-FFF2-40B4-BE49-F238E27FC236}">
                <a16:creationId xmlns:a16="http://schemas.microsoft.com/office/drawing/2014/main" id="{0CF08E8C-EFC8-47C7-8933-AE283DFDB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4">
            <a:extLst>
              <a:ext uri="{FF2B5EF4-FFF2-40B4-BE49-F238E27FC236}">
                <a16:creationId xmlns:a16="http://schemas.microsoft.com/office/drawing/2014/main" id="{313C64A6-4839-4E70-B6EB-D22F4FF59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6" name="WordArt 6">
            <a:extLst>
              <a:ext uri="{FF2B5EF4-FFF2-40B4-BE49-F238E27FC236}">
                <a16:creationId xmlns:a16="http://schemas.microsoft.com/office/drawing/2014/main" id="{2F865774-EEC7-4206-84DE-03FD2CCAC7B9}"/>
              </a:ext>
            </a:extLst>
          </p:cNvPr>
          <p:cNvSpPr>
            <a:spLocks noChangeArrowheads="1" noChangeShapeType="1" noTextEdit="1"/>
          </p:cNvSpPr>
          <p:nvPr/>
        </p:nvSpPr>
        <p:spPr bwMode="auto">
          <a:xfrm>
            <a:off x="1584325" y="1268413"/>
            <a:ext cx="6227763" cy="4608512"/>
          </a:xfrm>
          <a:prstGeom prst="rect">
            <a:avLst/>
          </a:prstGeom>
        </p:spPr>
        <p:txBody>
          <a:bodyPr wrap="none" fromWordArt="1">
            <a:prstTxWarp prst="textSlantUp">
              <a:avLst>
                <a:gd name="adj" fmla="val 55556"/>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Appendix</a:t>
            </a:r>
          </a:p>
        </p:txBody>
      </p:sp>
    </p:spTree>
  </p:cSld>
  <p:clrMapOvr>
    <a:masterClrMapping/>
  </p:clrMapOvr>
  <p:transition>
    <p:fade thruBlk="1"/>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4">
            <a:extLst>
              <a:ext uri="{FF2B5EF4-FFF2-40B4-BE49-F238E27FC236}">
                <a16:creationId xmlns:a16="http://schemas.microsoft.com/office/drawing/2014/main" id="{1CF968C9-BAB0-43A6-8D63-513B34C7B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9" name="Picture 4">
            <a:extLst>
              <a:ext uri="{FF2B5EF4-FFF2-40B4-BE49-F238E27FC236}">
                <a16:creationId xmlns:a16="http://schemas.microsoft.com/office/drawing/2014/main" id="{DC129A23-43F6-46FF-A4AF-FED1B6E3F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0"/>
            <a:ext cx="46482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7620" name="Picture 4">
            <a:extLst>
              <a:ext uri="{FF2B5EF4-FFF2-40B4-BE49-F238E27FC236}">
                <a16:creationId xmlns:a16="http://schemas.microsoft.com/office/drawing/2014/main" id="{FEC5387D-3334-4A1D-92C9-DB2D8F50D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4">
            <a:extLst>
              <a:ext uri="{FF2B5EF4-FFF2-40B4-BE49-F238E27FC236}">
                <a16:creationId xmlns:a16="http://schemas.microsoft.com/office/drawing/2014/main" id="{2DFAACBB-E3A3-445B-817C-2BC86BD5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4">
            <a:extLst>
              <a:ext uri="{FF2B5EF4-FFF2-40B4-BE49-F238E27FC236}">
                <a16:creationId xmlns:a16="http://schemas.microsoft.com/office/drawing/2014/main" id="{8627E8D4-E752-4752-B516-581E39824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4" name="Picture 5">
            <a:extLst>
              <a:ext uri="{FF2B5EF4-FFF2-40B4-BE49-F238E27FC236}">
                <a16:creationId xmlns:a16="http://schemas.microsoft.com/office/drawing/2014/main" id="{7EF4CAC1-3068-4484-966F-72D68C941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11200"/>
            <a:ext cx="734377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4">
            <a:extLst>
              <a:ext uri="{FF2B5EF4-FFF2-40B4-BE49-F238E27FC236}">
                <a16:creationId xmlns:a16="http://schemas.microsoft.com/office/drawing/2014/main" id="{EE6CED90-3F9C-4C4B-8F5A-D2F25D056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4">
            <a:extLst>
              <a:ext uri="{FF2B5EF4-FFF2-40B4-BE49-F238E27FC236}">
                <a16:creationId xmlns:a16="http://schemas.microsoft.com/office/drawing/2014/main" id="{007D6806-8E0E-4620-B517-6D8DFFF7F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8" name="Picture 4">
            <a:extLst>
              <a:ext uri="{FF2B5EF4-FFF2-40B4-BE49-F238E27FC236}">
                <a16:creationId xmlns:a16="http://schemas.microsoft.com/office/drawing/2014/main" id="{8F38EA96-2289-4531-8CDA-285A79C9D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0"/>
            <a:ext cx="650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4">
            <a:extLst>
              <a:ext uri="{FF2B5EF4-FFF2-40B4-BE49-F238E27FC236}">
                <a16:creationId xmlns:a16="http://schemas.microsoft.com/office/drawing/2014/main" id="{DB406B1F-2DA4-420B-85F5-51BE4DAE5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1" name="Picture 4">
            <a:extLst>
              <a:ext uri="{FF2B5EF4-FFF2-40B4-BE49-F238E27FC236}">
                <a16:creationId xmlns:a16="http://schemas.microsoft.com/office/drawing/2014/main" id="{1B7DFE7E-A226-4F78-9386-7CB333B0F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2" name="Picture 4">
            <a:extLst>
              <a:ext uri="{FF2B5EF4-FFF2-40B4-BE49-F238E27FC236}">
                <a16:creationId xmlns:a16="http://schemas.microsoft.com/office/drawing/2014/main" id="{F6121987-B0A0-4673-B562-4314DD6DD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0"/>
            <a:ext cx="531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B783724-F672-4EF7-8A0E-FEF9B3EFBD53}"/>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disasters   </a:t>
            </a:r>
            <a:endParaRPr lang="en-US" altLang="en-US" b="1">
              <a:latin typeface="Times New Roman" panose="02020603050405020304" pitchFamily="18" charset="0"/>
            </a:endParaRPr>
          </a:p>
        </p:txBody>
      </p:sp>
      <p:sp>
        <p:nvSpPr>
          <p:cNvPr id="34819" name="Rectangle 3">
            <a:extLst>
              <a:ext uri="{FF2B5EF4-FFF2-40B4-BE49-F238E27FC236}">
                <a16:creationId xmlns:a16="http://schemas.microsoft.com/office/drawing/2014/main" id="{494C53B0-B9D5-446E-AE46-FE11D5195A8F}"/>
              </a:ext>
            </a:extLst>
          </p:cNvPr>
          <p:cNvSpPr>
            <a:spLocks noGrp="1" noChangeArrowheads="1"/>
          </p:cNvSpPr>
          <p:nvPr>
            <p:ph type="body" idx="1"/>
          </p:nvPr>
        </p:nvSpPr>
        <p:spPr>
          <a:xfrm>
            <a:off x="838200" y="1371600"/>
            <a:ext cx="8305800" cy="5029200"/>
          </a:xfrm>
        </p:spPr>
        <p:txBody>
          <a:bodyPr/>
          <a:lstStyle/>
          <a:p>
            <a:pPr eaLnBrk="1" hangingPunct="1">
              <a:lnSpc>
                <a:spcPct val="90000"/>
              </a:lnSpc>
            </a:pPr>
            <a:r>
              <a:rPr lang="en-GB" altLang="en-US" sz="2400" b="1" i="0">
                <a:latin typeface="Times New Roman" panose="02020603050405020304" pitchFamily="18" charset="0"/>
              </a:rPr>
              <a:t>Therac 25</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Software controlled radiation therapy.</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Software interlock governed high/low beam strength.</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Interaction of operator error and software fault -&gt; high strenth beam. without shield in place</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Killed 2, injured others.</a:t>
            </a:r>
          </a:p>
          <a:p>
            <a:pPr lvl="1" eaLnBrk="1" hangingPunct="1">
              <a:lnSpc>
                <a:spcPct val="90000"/>
              </a:lnSpc>
              <a:buFontTx/>
              <a:buNone/>
            </a:pPr>
            <a:endParaRPr lang="en-GB" altLang="en-US" sz="2000" i="0">
              <a:latin typeface="Times New Roman" panose="02020603050405020304" pitchFamily="18" charset="0"/>
            </a:endParaRPr>
          </a:p>
          <a:p>
            <a:pPr eaLnBrk="1" hangingPunct="1">
              <a:lnSpc>
                <a:spcPct val="90000"/>
              </a:lnSpc>
            </a:pPr>
            <a:r>
              <a:rPr lang="en-GB" altLang="en-US" sz="2400" b="1" i="0">
                <a:latin typeface="Times New Roman" panose="02020603050405020304" pitchFamily="18" charset="0"/>
              </a:rPr>
              <a:t>Citibank (1990)</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Electronic funds transfer through CHAPS.</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Lost : 2 billions pounds in 30 minutes</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Interaction of operator error and design fault -&gt; wrong date supplied.</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Repeated previous day’s transfers.</a:t>
            </a:r>
          </a:p>
          <a:p>
            <a:pPr lvl="1" eaLnBrk="1" hangingPunct="1">
              <a:lnSpc>
                <a:spcPct val="90000"/>
              </a:lnSpc>
              <a:buFont typeface="Times New Roman" panose="02020603050405020304" pitchFamily="18" charset="0"/>
              <a:buChar char="‾"/>
            </a:pPr>
            <a:r>
              <a:rPr lang="en-GB" altLang="en-US" sz="2000" i="0">
                <a:latin typeface="Times New Roman" panose="02020603050405020304" pitchFamily="18" charset="0"/>
              </a:rPr>
              <a:t>Money recovered within 2 days!</a:t>
            </a:r>
          </a:p>
        </p:txBody>
      </p:sp>
      <p:pic>
        <p:nvPicPr>
          <p:cNvPr id="34820" name="Picture 4">
            <a:extLst>
              <a:ext uri="{FF2B5EF4-FFF2-40B4-BE49-F238E27FC236}">
                <a16:creationId xmlns:a16="http://schemas.microsoft.com/office/drawing/2014/main" id="{F5AD75F6-BCF1-4297-B4B6-CD010C2F1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A92BB4CE-CCDC-41FE-B40A-C2002E3CD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4">
            <a:extLst>
              <a:ext uri="{FF2B5EF4-FFF2-40B4-BE49-F238E27FC236}">
                <a16:creationId xmlns:a16="http://schemas.microsoft.com/office/drawing/2014/main" id="{33C1B48E-67D0-47F7-8DDD-3E02E4D97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5" name="Picture 4">
            <a:extLst>
              <a:ext uri="{FF2B5EF4-FFF2-40B4-BE49-F238E27FC236}">
                <a16:creationId xmlns:a16="http://schemas.microsoft.com/office/drawing/2014/main" id="{B6EAE6A9-742C-4474-B606-BD44A8C3E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6" name="Picture 4">
            <a:extLst>
              <a:ext uri="{FF2B5EF4-FFF2-40B4-BE49-F238E27FC236}">
                <a16:creationId xmlns:a16="http://schemas.microsoft.com/office/drawing/2014/main" id="{B594321E-E579-486A-A825-BAB7BA794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76313"/>
            <a:ext cx="7667625"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4">
            <a:extLst>
              <a:ext uri="{FF2B5EF4-FFF2-40B4-BE49-F238E27FC236}">
                <a16:creationId xmlns:a16="http://schemas.microsoft.com/office/drawing/2014/main" id="{0B92C0EA-4B75-49D6-879C-B0CF6DF60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39" name="Picture 4">
            <a:extLst>
              <a:ext uri="{FF2B5EF4-FFF2-40B4-BE49-F238E27FC236}">
                <a16:creationId xmlns:a16="http://schemas.microsoft.com/office/drawing/2014/main" id="{62645A19-17A7-47A6-8DE4-B1DDF2516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Picture 4">
            <a:extLst>
              <a:ext uri="{FF2B5EF4-FFF2-40B4-BE49-F238E27FC236}">
                <a16:creationId xmlns:a16="http://schemas.microsoft.com/office/drawing/2014/main" id="{C62D6E28-4C4D-42DC-ABA1-A0D96058B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125538"/>
            <a:ext cx="76327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4">
            <a:extLst>
              <a:ext uri="{FF2B5EF4-FFF2-40B4-BE49-F238E27FC236}">
                <a16:creationId xmlns:a16="http://schemas.microsoft.com/office/drawing/2014/main" id="{13581608-0295-48BF-AA99-465B030BE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3" name="Picture 4">
            <a:extLst>
              <a:ext uri="{FF2B5EF4-FFF2-40B4-BE49-F238E27FC236}">
                <a16:creationId xmlns:a16="http://schemas.microsoft.com/office/drawing/2014/main" id="{1948939A-EF00-4CB6-B468-E3910DD29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4" name="Picture 4">
            <a:extLst>
              <a:ext uri="{FF2B5EF4-FFF2-40B4-BE49-F238E27FC236}">
                <a16:creationId xmlns:a16="http://schemas.microsoft.com/office/drawing/2014/main" id="{7A8679ED-07B0-4A5E-805C-63540E80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57338"/>
            <a:ext cx="75612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4">
            <a:extLst>
              <a:ext uri="{FF2B5EF4-FFF2-40B4-BE49-F238E27FC236}">
                <a16:creationId xmlns:a16="http://schemas.microsoft.com/office/drawing/2014/main" id="{365C483F-1914-4E54-8C98-B478AA747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7" name="Picture 4">
            <a:extLst>
              <a:ext uri="{FF2B5EF4-FFF2-40B4-BE49-F238E27FC236}">
                <a16:creationId xmlns:a16="http://schemas.microsoft.com/office/drawing/2014/main" id="{68B4F8BA-0844-4876-B953-C09C5A9C4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8" name="Picture 4">
            <a:extLst>
              <a:ext uri="{FF2B5EF4-FFF2-40B4-BE49-F238E27FC236}">
                <a16:creationId xmlns:a16="http://schemas.microsoft.com/office/drawing/2014/main" id="{3907CB37-B089-46BB-8E25-0AE47E26B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19163"/>
            <a:ext cx="69850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4">
            <a:extLst>
              <a:ext uri="{FF2B5EF4-FFF2-40B4-BE49-F238E27FC236}">
                <a16:creationId xmlns:a16="http://schemas.microsoft.com/office/drawing/2014/main" id="{30B6C671-5215-4015-A160-9721B85CF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1" name="Picture 4">
            <a:extLst>
              <a:ext uri="{FF2B5EF4-FFF2-40B4-BE49-F238E27FC236}">
                <a16:creationId xmlns:a16="http://schemas.microsoft.com/office/drawing/2014/main" id="{C0A17234-AE11-4D79-9AA7-CA6A0E5E4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2" name="Picture 4">
            <a:extLst>
              <a:ext uri="{FF2B5EF4-FFF2-40B4-BE49-F238E27FC236}">
                <a16:creationId xmlns:a16="http://schemas.microsoft.com/office/drawing/2014/main" id="{8B51D7EC-F731-4300-9B46-4AB10C07E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7463"/>
            <a:ext cx="7129462"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4">
            <a:extLst>
              <a:ext uri="{FF2B5EF4-FFF2-40B4-BE49-F238E27FC236}">
                <a16:creationId xmlns:a16="http://schemas.microsoft.com/office/drawing/2014/main" id="{EF58EED1-A119-4C31-B372-31C3FEEF8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5" name="Picture 4">
            <a:extLst>
              <a:ext uri="{FF2B5EF4-FFF2-40B4-BE49-F238E27FC236}">
                <a16:creationId xmlns:a16="http://schemas.microsoft.com/office/drawing/2014/main" id="{547FDD72-6CA0-4413-83E1-10BEADBA6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6" name="Picture 4">
            <a:extLst>
              <a:ext uri="{FF2B5EF4-FFF2-40B4-BE49-F238E27FC236}">
                <a16:creationId xmlns:a16="http://schemas.microsoft.com/office/drawing/2014/main" id="{8D59AF34-E01F-406C-9DBF-80DF9C66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4">
            <a:extLst>
              <a:ext uri="{FF2B5EF4-FFF2-40B4-BE49-F238E27FC236}">
                <a16:creationId xmlns:a16="http://schemas.microsoft.com/office/drawing/2014/main" id="{F17601EE-A976-47AF-BA46-81F085DA8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59" name="Picture 4">
            <a:extLst>
              <a:ext uri="{FF2B5EF4-FFF2-40B4-BE49-F238E27FC236}">
                <a16:creationId xmlns:a16="http://schemas.microsoft.com/office/drawing/2014/main" id="{61637971-60D6-4061-B66C-BA151DDD8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4">
            <a:extLst>
              <a:ext uri="{FF2B5EF4-FFF2-40B4-BE49-F238E27FC236}">
                <a16:creationId xmlns:a16="http://schemas.microsoft.com/office/drawing/2014/main" id="{A9A226BA-6D9A-45EB-9D38-991DA3867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56565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4">
            <a:extLst>
              <a:ext uri="{FF2B5EF4-FFF2-40B4-BE49-F238E27FC236}">
                <a16:creationId xmlns:a16="http://schemas.microsoft.com/office/drawing/2014/main" id="{FFD9C42A-0A47-40C7-A668-8D035BFF2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3" name="Picture 4">
            <a:extLst>
              <a:ext uri="{FF2B5EF4-FFF2-40B4-BE49-F238E27FC236}">
                <a16:creationId xmlns:a16="http://schemas.microsoft.com/office/drawing/2014/main" id="{A65897BA-0922-46DB-A87F-6C30F341B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4" name="Picture 4">
            <a:extLst>
              <a:ext uri="{FF2B5EF4-FFF2-40B4-BE49-F238E27FC236}">
                <a16:creationId xmlns:a16="http://schemas.microsoft.com/office/drawing/2014/main" id="{3F8D7699-0082-497D-A167-CAD182ACD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0"/>
            <a:ext cx="4960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a:extLst>
              <a:ext uri="{FF2B5EF4-FFF2-40B4-BE49-F238E27FC236}">
                <a16:creationId xmlns:a16="http://schemas.microsoft.com/office/drawing/2014/main" id="{0A0E9AAB-4798-4731-9ABE-B4E5FE430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a:extLst>
              <a:ext uri="{FF2B5EF4-FFF2-40B4-BE49-F238E27FC236}">
                <a16:creationId xmlns:a16="http://schemas.microsoft.com/office/drawing/2014/main" id="{A3C44791-AFCA-4936-BA81-8EC117255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4">
            <a:extLst>
              <a:ext uri="{FF2B5EF4-FFF2-40B4-BE49-F238E27FC236}">
                <a16:creationId xmlns:a16="http://schemas.microsoft.com/office/drawing/2014/main" id="{56E73DF0-68F4-484B-B008-A315BE8C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00050"/>
            <a:ext cx="6950075"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4">
            <a:extLst>
              <a:ext uri="{FF2B5EF4-FFF2-40B4-BE49-F238E27FC236}">
                <a16:creationId xmlns:a16="http://schemas.microsoft.com/office/drawing/2014/main" id="{5642AA5D-6037-488D-A278-DFBB5DE8B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1" name="Picture 4">
            <a:extLst>
              <a:ext uri="{FF2B5EF4-FFF2-40B4-BE49-F238E27FC236}">
                <a16:creationId xmlns:a16="http://schemas.microsoft.com/office/drawing/2014/main" id="{321998FC-3F61-49B4-9E03-4439540D9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2" name="Picture 4">
            <a:extLst>
              <a:ext uri="{FF2B5EF4-FFF2-40B4-BE49-F238E27FC236}">
                <a16:creationId xmlns:a16="http://schemas.microsoft.com/office/drawing/2014/main" id="{415F0428-48A5-4B08-87D1-CF5A2D915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35088"/>
            <a:ext cx="79216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3EB0885E-75F5-46C5-A77A-520ABD1D0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4FB3289-6806-46FF-879E-6E563771FDA9}"/>
              </a:ext>
            </a:extLst>
          </p:cNvPr>
          <p:cNvSpPr txBox="1">
            <a:spLocks noChangeArrowheads="1"/>
          </p:cNvSpPr>
          <p:nvPr/>
        </p:nvSpPr>
        <p:spPr>
          <a:xfrm>
            <a:off x="935038" y="188913"/>
            <a:ext cx="7165975" cy="900112"/>
          </a:xfrm>
          <a:prstGeom prst="rect">
            <a:avLst/>
          </a:prstGeom>
        </p:spPr>
        <p:txBody>
          <a:bodyP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GB" altLang="en-US" sz="4400" dirty="0">
                <a:latin typeface="+mn-lt"/>
                <a:cs typeface="Times New Roman" panose="02020603050405020304" pitchFamily="18" charset="0"/>
              </a:rPr>
              <a:t>Intel Pentium </a:t>
            </a:r>
            <a:r>
              <a:rPr lang="en-GB" altLang="en-US" sz="4400" dirty="0" err="1">
                <a:latin typeface="+mn-lt"/>
                <a:cs typeface="Times New Roman" panose="02020603050405020304" pitchFamily="18" charset="0"/>
              </a:rPr>
              <a:t>FDIV</a:t>
            </a:r>
            <a:r>
              <a:rPr lang="en-GB" altLang="en-US" sz="4400" dirty="0">
                <a:latin typeface="+mn-lt"/>
                <a:cs typeface="Times New Roman" panose="02020603050405020304" pitchFamily="18" charset="0"/>
              </a:rPr>
              <a:t> Bug (1993)</a:t>
            </a:r>
            <a:endParaRPr lang="en-US" altLang="en-US" sz="4400" dirty="0">
              <a:latin typeface="+mn-lt"/>
              <a:cs typeface="Times New Roman" panose="02020603050405020304" pitchFamily="18" charset="0"/>
            </a:endParaRPr>
          </a:p>
        </p:txBody>
      </p:sp>
      <p:pic>
        <p:nvPicPr>
          <p:cNvPr id="35844" name="Picture 3">
            <a:extLst>
              <a:ext uri="{FF2B5EF4-FFF2-40B4-BE49-F238E27FC236}">
                <a16:creationId xmlns:a16="http://schemas.microsoft.com/office/drawing/2014/main" id="{8F0F1DA5-1990-489A-81FD-5533370419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5024438"/>
            <a:ext cx="536416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a:extLst>
              <a:ext uri="{FF2B5EF4-FFF2-40B4-BE49-F238E27FC236}">
                <a16:creationId xmlns:a16="http://schemas.microsoft.com/office/drawing/2014/main" id="{7DBFCA2D-63C9-4535-BB2E-6482C7DF0C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73188"/>
            <a:ext cx="3000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65C9D1F-4A15-4F46-8BBB-F6F08819073A}"/>
              </a:ext>
            </a:extLst>
          </p:cNvPr>
          <p:cNvSpPr/>
          <p:nvPr/>
        </p:nvSpPr>
        <p:spPr>
          <a:xfrm>
            <a:off x="5638800" y="1160463"/>
            <a:ext cx="3490913" cy="5241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800" b="0">
                <a:solidFill>
                  <a:srgbClr val="FFFFFF"/>
                </a:solidFill>
                <a:latin typeface="Calibri" pitchFamily="34" charset="0"/>
              </a:rPr>
              <a:t> </a:t>
            </a:r>
            <a:r>
              <a:rPr lang="en-US" sz="2000" b="0">
                <a:solidFill>
                  <a:srgbClr val="FFFFFF"/>
                </a:solidFill>
                <a:latin typeface="Calibri" pitchFamily="34" charset="0"/>
                <a:cs typeface="Times New Roman" pitchFamily="18" charset="0"/>
              </a:rPr>
              <a:t>The FDIV instructions on the Pentium used a lookup table (Programmable Logic Array) to speed calculation.  This PLA had 1066 entries, which were mostly correct except 5 out of the 1066 did not get written to the PLA due to a programming error, so any calculation that hit one of those 5 cells, would result in an erroneous result</a:t>
            </a:r>
            <a:r>
              <a:rPr lang="en-US" sz="2400" b="0">
                <a:solidFill>
                  <a:srgbClr val="FFFFFF"/>
                </a:solidFill>
                <a:latin typeface="Calibri" pitchFamily="34" charset="0"/>
              </a:rPr>
              <a:t>. </a:t>
            </a:r>
          </a:p>
        </p:txBody>
      </p:sp>
      <p:sp>
        <p:nvSpPr>
          <p:cNvPr id="7" name="Rectangle: Rounded Corners 6">
            <a:extLst>
              <a:ext uri="{FF2B5EF4-FFF2-40B4-BE49-F238E27FC236}">
                <a16:creationId xmlns:a16="http://schemas.microsoft.com/office/drawing/2014/main" id="{156AD9F1-78AE-4787-A0E6-67BEB5A71B14}"/>
              </a:ext>
            </a:extLst>
          </p:cNvPr>
          <p:cNvSpPr/>
          <p:nvPr/>
        </p:nvSpPr>
        <p:spPr>
          <a:xfrm>
            <a:off x="431800" y="6542088"/>
            <a:ext cx="8280400" cy="30956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b="0"/>
              <a:t>http://www.cpushack.com/tag/intel/</a:t>
            </a:r>
          </a:p>
        </p:txBody>
      </p:sp>
    </p:spTree>
  </p:cSld>
  <p:clrMapOvr>
    <a:masterClrMapping/>
  </p:clrMapOvr>
  <p:transition>
    <p:fade thruBlk="1"/>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4">
            <a:extLst>
              <a:ext uri="{FF2B5EF4-FFF2-40B4-BE49-F238E27FC236}">
                <a16:creationId xmlns:a16="http://schemas.microsoft.com/office/drawing/2014/main" id="{A87FC648-99CD-4004-A418-1107947C9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4">
            <a:extLst>
              <a:ext uri="{FF2B5EF4-FFF2-40B4-BE49-F238E27FC236}">
                <a16:creationId xmlns:a16="http://schemas.microsoft.com/office/drawing/2014/main" id="{E2B6C49B-7091-42F3-86CB-69E4E22A7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6" name="Picture 4">
            <a:extLst>
              <a:ext uri="{FF2B5EF4-FFF2-40B4-BE49-F238E27FC236}">
                <a16:creationId xmlns:a16="http://schemas.microsoft.com/office/drawing/2014/main" id="{1C4A8C0C-5249-403C-9B6A-AD91BC60B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477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4">
            <a:extLst>
              <a:ext uri="{FF2B5EF4-FFF2-40B4-BE49-F238E27FC236}">
                <a16:creationId xmlns:a16="http://schemas.microsoft.com/office/drawing/2014/main" id="{B3F49E76-B474-4A0B-8EA1-1550DF41D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79" name="Picture 4">
            <a:extLst>
              <a:ext uri="{FF2B5EF4-FFF2-40B4-BE49-F238E27FC236}">
                <a16:creationId xmlns:a16="http://schemas.microsoft.com/office/drawing/2014/main" id="{35106A75-E427-4AFB-B91E-7EFE1E3C0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a:extLst>
              <a:ext uri="{FF2B5EF4-FFF2-40B4-BE49-F238E27FC236}">
                <a16:creationId xmlns:a16="http://schemas.microsoft.com/office/drawing/2014/main" id="{8A5CEDFB-0018-4EE9-953E-7DDCA2401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549275"/>
            <a:ext cx="6732588"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4">
            <a:extLst>
              <a:ext uri="{FF2B5EF4-FFF2-40B4-BE49-F238E27FC236}">
                <a16:creationId xmlns:a16="http://schemas.microsoft.com/office/drawing/2014/main" id="{2340007C-96C4-4183-B4A0-5F947C054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3" name="Picture 4">
            <a:extLst>
              <a:ext uri="{FF2B5EF4-FFF2-40B4-BE49-F238E27FC236}">
                <a16:creationId xmlns:a16="http://schemas.microsoft.com/office/drawing/2014/main" id="{72E5DEDA-05FD-4FC9-AF48-334AFAED2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4" name="Picture 4">
            <a:extLst>
              <a:ext uri="{FF2B5EF4-FFF2-40B4-BE49-F238E27FC236}">
                <a16:creationId xmlns:a16="http://schemas.microsoft.com/office/drawing/2014/main" id="{35560027-0A1D-4FEB-B831-6BCE61475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0"/>
            <a:ext cx="4675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4">
            <a:extLst>
              <a:ext uri="{FF2B5EF4-FFF2-40B4-BE49-F238E27FC236}">
                <a16:creationId xmlns:a16="http://schemas.microsoft.com/office/drawing/2014/main" id="{2431C0CC-1402-441C-B9DF-87F119519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27" name="Picture 4">
            <a:extLst>
              <a:ext uri="{FF2B5EF4-FFF2-40B4-BE49-F238E27FC236}">
                <a16:creationId xmlns:a16="http://schemas.microsoft.com/office/drawing/2014/main" id="{0D70A02E-DCB0-4A11-99A2-1B33B516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28" name="Picture 4">
            <a:extLst>
              <a:ext uri="{FF2B5EF4-FFF2-40B4-BE49-F238E27FC236}">
                <a16:creationId xmlns:a16="http://schemas.microsoft.com/office/drawing/2014/main" id="{0726C08D-ED33-4C70-A9D9-70A4C542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0"/>
            <a:ext cx="4425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4">
            <a:extLst>
              <a:ext uri="{FF2B5EF4-FFF2-40B4-BE49-F238E27FC236}">
                <a16:creationId xmlns:a16="http://schemas.microsoft.com/office/drawing/2014/main" id="{48CC95D7-2509-4708-91B8-093AA88DE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1" name="Picture 4">
            <a:extLst>
              <a:ext uri="{FF2B5EF4-FFF2-40B4-BE49-F238E27FC236}">
                <a16:creationId xmlns:a16="http://schemas.microsoft.com/office/drawing/2014/main" id="{6F3C6FDB-732F-41FE-8A11-0C33284CB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2" name="Picture 4">
            <a:extLst>
              <a:ext uri="{FF2B5EF4-FFF2-40B4-BE49-F238E27FC236}">
                <a16:creationId xmlns:a16="http://schemas.microsoft.com/office/drawing/2014/main" id="{E85696A5-6E70-467E-9651-D710A3017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449388"/>
            <a:ext cx="62642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4">
            <a:extLst>
              <a:ext uri="{FF2B5EF4-FFF2-40B4-BE49-F238E27FC236}">
                <a16:creationId xmlns:a16="http://schemas.microsoft.com/office/drawing/2014/main" id="{DF5A6DFF-3E9D-43FD-9160-4208E82A9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5" name="Picture 4">
            <a:extLst>
              <a:ext uri="{FF2B5EF4-FFF2-40B4-BE49-F238E27FC236}">
                <a16:creationId xmlns:a16="http://schemas.microsoft.com/office/drawing/2014/main" id="{9680551D-CADD-4C5E-B636-40F989030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6" name="Picture 4">
            <a:extLst>
              <a:ext uri="{FF2B5EF4-FFF2-40B4-BE49-F238E27FC236}">
                <a16:creationId xmlns:a16="http://schemas.microsoft.com/office/drawing/2014/main" id="{E659B0F1-4904-4109-8520-CED86C90B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675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4">
            <a:extLst>
              <a:ext uri="{FF2B5EF4-FFF2-40B4-BE49-F238E27FC236}">
                <a16:creationId xmlns:a16="http://schemas.microsoft.com/office/drawing/2014/main" id="{5002A5F2-2CC6-43F9-923B-13447FD78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099" name="Picture 4">
            <a:extLst>
              <a:ext uri="{FF2B5EF4-FFF2-40B4-BE49-F238E27FC236}">
                <a16:creationId xmlns:a16="http://schemas.microsoft.com/office/drawing/2014/main" id="{F7769A8B-3E3B-4DFB-834C-E8A53D693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0" name="Picture 4">
            <a:extLst>
              <a:ext uri="{FF2B5EF4-FFF2-40B4-BE49-F238E27FC236}">
                <a16:creationId xmlns:a16="http://schemas.microsoft.com/office/drawing/2014/main" id="{4F52C6E9-C3E7-4EC6-A1B4-B04DAC29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0"/>
            <a:ext cx="494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4">
            <a:extLst>
              <a:ext uri="{FF2B5EF4-FFF2-40B4-BE49-F238E27FC236}">
                <a16:creationId xmlns:a16="http://schemas.microsoft.com/office/drawing/2014/main" id="{0CB07AB0-B075-4EAA-8E16-107247D62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3" name="Picture 4">
            <a:extLst>
              <a:ext uri="{FF2B5EF4-FFF2-40B4-BE49-F238E27FC236}">
                <a16:creationId xmlns:a16="http://schemas.microsoft.com/office/drawing/2014/main" id="{40466C8F-1B98-4047-AA7A-C38868EAE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4" name="Picture 4">
            <a:extLst>
              <a:ext uri="{FF2B5EF4-FFF2-40B4-BE49-F238E27FC236}">
                <a16:creationId xmlns:a16="http://schemas.microsoft.com/office/drawing/2014/main" id="{500DE5FB-CB3F-47C8-B1BC-C787C355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575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4">
            <a:extLst>
              <a:ext uri="{FF2B5EF4-FFF2-40B4-BE49-F238E27FC236}">
                <a16:creationId xmlns:a16="http://schemas.microsoft.com/office/drawing/2014/main" id="{6395BAEA-EFE7-4908-B1A9-1AA525842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7" name="Picture 4">
            <a:extLst>
              <a:ext uri="{FF2B5EF4-FFF2-40B4-BE49-F238E27FC236}">
                <a16:creationId xmlns:a16="http://schemas.microsoft.com/office/drawing/2014/main" id="{B1E8E5C1-6810-4F86-9763-47A26F1E4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8" name="Picture 4">
            <a:extLst>
              <a:ext uri="{FF2B5EF4-FFF2-40B4-BE49-F238E27FC236}">
                <a16:creationId xmlns:a16="http://schemas.microsoft.com/office/drawing/2014/main" id="{7C9E7B5E-D885-4E50-B094-CC1BA624D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0"/>
            <a:ext cx="477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4">
            <a:extLst>
              <a:ext uri="{FF2B5EF4-FFF2-40B4-BE49-F238E27FC236}">
                <a16:creationId xmlns:a16="http://schemas.microsoft.com/office/drawing/2014/main" id="{E540CEEB-ECC2-4745-98FC-557E7E0CC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1" name="Picture 4">
            <a:extLst>
              <a:ext uri="{FF2B5EF4-FFF2-40B4-BE49-F238E27FC236}">
                <a16:creationId xmlns:a16="http://schemas.microsoft.com/office/drawing/2014/main" id="{4D22ED2B-0F2E-4206-AC1E-D3367AD7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2" name="Picture 4">
            <a:extLst>
              <a:ext uri="{FF2B5EF4-FFF2-40B4-BE49-F238E27FC236}">
                <a16:creationId xmlns:a16="http://schemas.microsoft.com/office/drawing/2014/main" id="{EF227D1B-5D37-4509-86A6-D3B418787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692150"/>
            <a:ext cx="6842125"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7DAE3A0C-C430-47A7-8DA4-D991734E0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404813"/>
            <a:ext cx="58578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67" name="Picture 3">
            <a:extLst>
              <a:ext uri="{FF2B5EF4-FFF2-40B4-BE49-F238E27FC236}">
                <a16:creationId xmlns:a16="http://schemas.microsoft.com/office/drawing/2014/main" id="{4881D88D-B085-4698-B434-AB642FC11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484313"/>
            <a:ext cx="87852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68" name="Picture 5">
            <a:extLst>
              <a:ext uri="{FF2B5EF4-FFF2-40B4-BE49-F238E27FC236}">
                <a16:creationId xmlns:a16="http://schemas.microsoft.com/office/drawing/2014/main" id="{096CB4BE-65E3-4E45-BE53-8C5550158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ANd9GcQjR1w64d7DgTy2o87OGnCwEDjPTmZeaoLLk_mhlmvcE1LLkopY">
            <a:extLst>
              <a:ext uri="{FF2B5EF4-FFF2-40B4-BE49-F238E27FC236}">
                <a16:creationId xmlns:a16="http://schemas.microsoft.com/office/drawing/2014/main" id="{20F8D2A8-E7D1-4EAE-BC00-E7A869D6F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5" y="1449388"/>
            <a:ext cx="30321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4">
            <a:extLst>
              <a:ext uri="{FF2B5EF4-FFF2-40B4-BE49-F238E27FC236}">
                <a16:creationId xmlns:a16="http://schemas.microsoft.com/office/drawing/2014/main" id="{E1F2329B-8BF4-4ED1-98D0-F181A76EE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5" name="Picture 4">
            <a:extLst>
              <a:ext uri="{FF2B5EF4-FFF2-40B4-BE49-F238E27FC236}">
                <a16:creationId xmlns:a16="http://schemas.microsoft.com/office/drawing/2014/main" id="{7EF0C0C0-CBCD-4A63-8EFA-53C643148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4">
            <a:extLst>
              <a:ext uri="{FF2B5EF4-FFF2-40B4-BE49-F238E27FC236}">
                <a16:creationId xmlns:a16="http://schemas.microsoft.com/office/drawing/2014/main" id="{D8005465-08D3-4AE8-B64E-FB251E007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620713"/>
            <a:ext cx="7705725"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4">
            <a:extLst>
              <a:ext uri="{FF2B5EF4-FFF2-40B4-BE49-F238E27FC236}">
                <a16:creationId xmlns:a16="http://schemas.microsoft.com/office/drawing/2014/main" id="{7B99F040-AA29-4AE0-B629-303C6F3D1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19" name="Picture 4">
            <a:extLst>
              <a:ext uri="{FF2B5EF4-FFF2-40B4-BE49-F238E27FC236}">
                <a16:creationId xmlns:a16="http://schemas.microsoft.com/office/drawing/2014/main" id="{F60879D6-EF1B-43C8-A7DC-A46147D1B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0" name="Picture 4">
            <a:extLst>
              <a:ext uri="{FF2B5EF4-FFF2-40B4-BE49-F238E27FC236}">
                <a16:creationId xmlns:a16="http://schemas.microsoft.com/office/drawing/2014/main" id="{FBBB213B-8668-4926-AB73-E7AA1652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84275"/>
            <a:ext cx="6084888"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4">
            <a:extLst>
              <a:ext uri="{FF2B5EF4-FFF2-40B4-BE49-F238E27FC236}">
                <a16:creationId xmlns:a16="http://schemas.microsoft.com/office/drawing/2014/main" id="{F390EDE9-0F32-493A-880F-D8FED660A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3" name="Picture 4">
            <a:extLst>
              <a:ext uri="{FF2B5EF4-FFF2-40B4-BE49-F238E27FC236}">
                <a16:creationId xmlns:a16="http://schemas.microsoft.com/office/drawing/2014/main" id="{071FEB5C-6175-450C-AC77-B0A69EB77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4" name="Picture 4">
            <a:extLst>
              <a:ext uri="{FF2B5EF4-FFF2-40B4-BE49-F238E27FC236}">
                <a16:creationId xmlns:a16="http://schemas.microsoft.com/office/drawing/2014/main" id="{32D6FA49-9AAF-46E4-BC40-33DE0620D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0"/>
            <a:ext cx="5053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4">
            <a:extLst>
              <a:ext uri="{FF2B5EF4-FFF2-40B4-BE49-F238E27FC236}">
                <a16:creationId xmlns:a16="http://schemas.microsoft.com/office/drawing/2014/main" id="{EDE80980-57C8-4334-ADE7-9CE1E01F5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7" name="Picture 4">
            <a:extLst>
              <a:ext uri="{FF2B5EF4-FFF2-40B4-BE49-F238E27FC236}">
                <a16:creationId xmlns:a16="http://schemas.microsoft.com/office/drawing/2014/main" id="{CB56E73F-49FD-4BFD-BAA6-2844A3CFF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a:extLst>
              <a:ext uri="{FF2B5EF4-FFF2-40B4-BE49-F238E27FC236}">
                <a16:creationId xmlns:a16="http://schemas.microsoft.com/office/drawing/2014/main" id="{EBB5FD46-FD79-4CCA-BB1D-3292289DC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25425"/>
            <a:ext cx="6661150"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4">
            <a:extLst>
              <a:ext uri="{FF2B5EF4-FFF2-40B4-BE49-F238E27FC236}">
                <a16:creationId xmlns:a16="http://schemas.microsoft.com/office/drawing/2014/main" id="{61F5373F-718A-4C31-ABDD-E052886D4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4">
            <a:extLst>
              <a:ext uri="{FF2B5EF4-FFF2-40B4-BE49-F238E27FC236}">
                <a16:creationId xmlns:a16="http://schemas.microsoft.com/office/drawing/2014/main" id="{C32B8CE6-2095-4E16-AAD7-8F8C69BCB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2" name="Picture 4">
            <a:extLst>
              <a:ext uri="{FF2B5EF4-FFF2-40B4-BE49-F238E27FC236}">
                <a16:creationId xmlns:a16="http://schemas.microsoft.com/office/drawing/2014/main" id="{2CF6A957-92C9-4B8C-8615-772EBE019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687705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4">
            <a:extLst>
              <a:ext uri="{FF2B5EF4-FFF2-40B4-BE49-F238E27FC236}">
                <a16:creationId xmlns:a16="http://schemas.microsoft.com/office/drawing/2014/main" id="{5A438368-E103-467C-B319-736638D5D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5" name="Picture 4">
            <a:extLst>
              <a:ext uri="{FF2B5EF4-FFF2-40B4-BE49-F238E27FC236}">
                <a16:creationId xmlns:a16="http://schemas.microsoft.com/office/drawing/2014/main" id="{A3CDA423-A2E3-4B56-92C4-C5BDE8137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6" name="Picture 4">
            <a:extLst>
              <a:ext uri="{FF2B5EF4-FFF2-40B4-BE49-F238E27FC236}">
                <a16:creationId xmlns:a16="http://schemas.microsoft.com/office/drawing/2014/main" id="{549122D5-818D-45F1-B1F5-1E92BB997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773238"/>
            <a:ext cx="76676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4">
            <a:extLst>
              <a:ext uri="{FF2B5EF4-FFF2-40B4-BE49-F238E27FC236}">
                <a16:creationId xmlns:a16="http://schemas.microsoft.com/office/drawing/2014/main" id="{2FB5C9D6-B106-409D-B63C-CD96249F7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39" name="Picture 4">
            <a:extLst>
              <a:ext uri="{FF2B5EF4-FFF2-40B4-BE49-F238E27FC236}">
                <a16:creationId xmlns:a16="http://schemas.microsoft.com/office/drawing/2014/main" id="{39D6585B-28AA-46C3-B607-7B8BBE714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0" name="Picture 4">
            <a:extLst>
              <a:ext uri="{FF2B5EF4-FFF2-40B4-BE49-F238E27FC236}">
                <a16:creationId xmlns:a16="http://schemas.microsoft.com/office/drawing/2014/main" id="{3E2DF48A-D7D5-43C3-9BFE-1E9F91F7F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0"/>
            <a:ext cx="4583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4">
            <a:extLst>
              <a:ext uri="{FF2B5EF4-FFF2-40B4-BE49-F238E27FC236}">
                <a16:creationId xmlns:a16="http://schemas.microsoft.com/office/drawing/2014/main" id="{E94E608E-184E-4651-9CAE-46042C731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3" name="Picture 4">
            <a:extLst>
              <a:ext uri="{FF2B5EF4-FFF2-40B4-BE49-F238E27FC236}">
                <a16:creationId xmlns:a16="http://schemas.microsoft.com/office/drawing/2014/main" id="{614F3ABC-65B5-4BE6-A25B-E8DAACE77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4" name="Picture 4">
            <a:extLst>
              <a:ext uri="{FF2B5EF4-FFF2-40B4-BE49-F238E27FC236}">
                <a16:creationId xmlns:a16="http://schemas.microsoft.com/office/drawing/2014/main" id="{3D36B5CA-97EA-400D-8EA2-4BD32321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4">
            <a:extLst>
              <a:ext uri="{FF2B5EF4-FFF2-40B4-BE49-F238E27FC236}">
                <a16:creationId xmlns:a16="http://schemas.microsoft.com/office/drawing/2014/main" id="{C082E702-7534-4858-B9A9-BB6E31F21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7" name="Picture 4">
            <a:extLst>
              <a:ext uri="{FF2B5EF4-FFF2-40B4-BE49-F238E27FC236}">
                <a16:creationId xmlns:a16="http://schemas.microsoft.com/office/drawing/2014/main" id="{C6718A21-BE59-45E6-A814-B04A7FF1E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14C24ACA-F99B-4851-B710-E84A48A8F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0"/>
            <a:ext cx="476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4">
            <a:extLst>
              <a:ext uri="{FF2B5EF4-FFF2-40B4-BE49-F238E27FC236}">
                <a16:creationId xmlns:a16="http://schemas.microsoft.com/office/drawing/2014/main" id="{27DEBB80-6DE4-45E4-A468-C2BAFAC4E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1" name="Picture 4">
            <a:extLst>
              <a:ext uri="{FF2B5EF4-FFF2-40B4-BE49-F238E27FC236}">
                <a16:creationId xmlns:a16="http://schemas.microsoft.com/office/drawing/2014/main" id="{BB686D9E-F6CE-4657-B017-E75EA57E1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2" name="Picture 4">
            <a:extLst>
              <a:ext uri="{FF2B5EF4-FFF2-40B4-BE49-F238E27FC236}">
                <a16:creationId xmlns:a16="http://schemas.microsoft.com/office/drawing/2014/main" id="{BE8FEED4-CD0C-424D-A63E-B7F8CC829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050"/>
            <a:ext cx="74168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a:extLst>
              <a:ext uri="{FF2B5EF4-FFF2-40B4-BE49-F238E27FC236}">
                <a16:creationId xmlns:a16="http://schemas.microsoft.com/office/drawing/2014/main" id="{449B1DEF-8E1E-43A5-93B8-9FC1607245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1806" y="4098131"/>
            <a:ext cx="14382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a:extLst>
              <a:ext uri="{FF2B5EF4-FFF2-40B4-BE49-F238E27FC236}">
                <a16:creationId xmlns:a16="http://schemas.microsoft.com/office/drawing/2014/main" id="{FEDE72C1-7AF2-4645-A512-98794CC3B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466" y="3580210"/>
            <a:ext cx="3065859" cy="229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77D1D170-7E32-4450-B16F-2BB06D05D1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2235" y="4018360"/>
            <a:ext cx="1751409" cy="174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FC633721-32AC-412B-90A1-683CBC89E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819" y="857250"/>
            <a:ext cx="6784181" cy="233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1">
            <a:extLst>
              <a:ext uri="{FF2B5EF4-FFF2-40B4-BE49-F238E27FC236}">
                <a16:creationId xmlns:a16="http://schemas.microsoft.com/office/drawing/2014/main" id="{CE4D3589-003B-4AB6-BBED-DC26E6A48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497" y="857250"/>
            <a:ext cx="2618184" cy="233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E8116AE2-4991-4E1B-A0D6-2AB61106C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142875"/>
            <a:ext cx="766762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891" name="Picture 4" descr="http://personal.victoria.ac.nz/stephen_marshall/SE/Failures/media/MCO_Launch.jpg">
            <a:extLst>
              <a:ext uri="{FF2B5EF4-FFF2-40B4-BE49-F238E27FC236}">
                <a16:creationId xmlns:a16="http://schemas.microsoft.com/office/drawing/2014/main" id="{E47F6CF0-0929-4D17-BDE8-193020663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5035550"/>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http://personal.victoria.ac.nz/stephen_marshall/SE/Failures/media/MCO_Orbit.jpg">
            <a:extLst>
              <a:ext uri="{FF2B5EF4-FFF2-40B4-BE49-F238E27FC236}">
                <a16:creationId xmlns:a16="http://schemas.microsoft.com/office/drawing/2014/main" id="{C5A9C4D4-A8F4-4D64-A082-6E9751523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706938"/>
            <a:ext cx="27051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4">
            <a:extLst>
              <a:ext uri="{FF2B5EF4-FFF2-40B4-BE49-F238E27FC236}">
                <a16:creationId xmlns:a16="http://schemas.microsoft.com/office/drawing/2014/main" id="{E1717CFC-134F-4AEC-A3B7-A3725BDA3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5" name="Picture 4">
            <a:extLst>
              <a:ext uri="{FF2B5EF4-FFF2-40B4-BE49-F238E27FC236}">
                <a16:creationId xmlns:a16="http://schemas.microsoft.com/office/drawing/2014/main" id="{2704B836-5591-4AE3-9C4E-82BBA41F5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6" name="Picture 4">
            <a:extLst>
              <a:ext uri="{FF2B5EF4-FFF2-40B4-BE49-F238E27FC236}">
                <a16:creationId xmlns:a16="http://schemas.microsoft.com/office/drawing/2014/main" id="{7CC5C6BA-6470-43E6-8ED1-8CFC04E6D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557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4">
            <a:extLst>
              <a:ext uri="{FF2B5EF4-FFF2-40B4-BE49-F238E27FC236}">
                <a16:creationId xmlns:a16="http://schemas.microsoft.com/office/drawing/2014/main" id="{FC6920C4-33C5-416B-BD69-03F2AE53F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4">
            <a:extLst>
              <a:ext uri="{FF2B5EF4-FFF2-40B4-BE49-F238E27FC236}">
                <a16:creationId xmlns:a16="http://schemas.microsoft.com/office/drawing/2014/main" id="{DEE6ADAB-4646-4EF3-AFFD-39BE78E49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0" name="Picture 4">
            <a:extLst>
              <a:ext uri="{FF2B5EF4-FFF2-40B4-BE49-F238E27FC236}">
                <a16:creationId xmlns:a16="http://schemas.microsoft.com/office/drawing/2014/main" id="{5E02068C-5B6E-43AE-84F1-8770C0C91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4">
            <a:extLst>
              <a:ext uri="{FF2B5EF4-FFF2-40B4-BE49-F238E27FC236}">
                <a16:creationId xmlns:a16="http://schemas.microsoft.com/office/drawing/2014/main" id="{F8CF021F-84CB-4714-8B28-F978AB584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Picture 4">
            <a:extLst>
              <a:ext uri="{FF2B5EF4-FFF2-40B4-BE49-F238E27FC236}">
                <a16:creationId xmlns:a16="http://schemas.microsoft.com/office/drawing/2014/main" id="{1E6F0BDA-5E28-4EBE-A5D6-613526999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Picture 4">
            <a:extLst>
              <a:ext uri="{FF2B5EF4-FFF2-40B4-BE49-F238E27FC236}">
                <a16:creationId xmlns:a16="http://schemas.microsoft.com/office/drawing/2014/main" id="{0BE07402-D80F-42B2-A524-2C55E9A4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0"/>
            <a:ext cx="496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4">
            <a:extLst>
              <a:ext uri="{FF2B5EF4-FFF2-40B4-BE49-F238E27FC236}">
                <a16:creationId xmlns:a16="http://schemas.microsoft.com/office/drawing/2014/main" id="{37A4057E-3874-4AC7-BDB1-D39A40EDF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7" name="Picture 4">
            <a:extLst>
              <a:ext uri="{FF2B5EF4-FFF2-40B4-BE49-F238E27FC236}">
                <a16:creationId xmlns:a16="http://schemas.microsoft.com/office/drawing/2014/main" id="{63EDE2D5-AC7D-42B6-A2AC-7E619DB64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8" name="Picture 4">
            <a:extLst>
              <a:ext uri="{FF2B5EF4-FFF2-40B4-BE49-F238E27FC236}">
                <a16:creationId xmlns:a16="http://schemas.microsoft.com/office/drawing/2014/main" id="{925963D9-401F-4071-B590-1C5370A3D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4">
            <a:extLst>
              <a:ext uri="{FF2B5EF4-FFF2-40B4-BE49-F238E27FC236}">
                <a16:creationId xmlns:a16="http://schemas.microsoft.com/office/drawing/2014/main" id="{44720DFB-7005-4F53-A7AB-E30103A85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1" name="Picture 4">
            <a:extLst>
              <a:ext uri="{FF2B5EF4-FFF2-40B4-BE49-F238E27FC236}">
                <a16:creationId xmlns:a16="http://schemas.microsoft.com/office/drawing/2014/main" id="{07B15F36-58D3-4AE2-8EAD-A2F73364D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2" name="Picture 4">
            <a:extLst>
              <a:ext uri="{FF2B5EF4-FFF2-40B4-BE49-F238E27FC236}">
                <a16:creationId xmlns:a16="http://schemas.microsoft.com/office/drawing/2014/main" id="{F8EEDC1A-C1CA-407E-B635-171F76B4D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0"/>
            <a:ext cx="6484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4">
            <a:extLst>
              <a:ext uri="{FF2B5EF4-FFF2-40B4-BE49-F238E27FC236}">
                <a16:creationId xmlns:a16="http://schemas.microsoft.com/office/drawing/2014/main" id="{041A55CE-6332-4855-8652-7E4D6BEF5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5" name="Picture 4">
            <a:extLst>
              <a:ext uri="{FF2B5EF4-FFF2-40B4-BE49-F238E27FC236}">
                <a16:creationId xmlns:a16="http://schemas.microsoft.com/office/drawing/2014/main" id="{2E9F9320-805D-4A98-8FFB-EAA95CA07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6" name="Picture 4">
            <a:extLst>
              <a:ext uri="{FF2B5EF4-FFF2-40B4-BE49-F238E27FC236}">
                <a16:creationId xmlns:a16="http://schemas.microsoft.com/office/drawing/2014/main" id="{6640B67F-2FBE-4654-99AA-F41C03C4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728663"/>
            <a:ext cx="6985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a:extLst>
              <a:ext uri="{FF2B5EF4-FFF2-40B4-BE49-F238E27FC236}">
                <a16:creationId xmlns:a16="http://schemas.microsoft.com/office/drawing/2014/main" id="{5FCD37C4-79F2-4E45-BF9E-C38863F42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79" name="Picture 4">
            <a:extLst>
              <a:ext uri="{FF2B5EF4-FFF2-40B4-BE49-F238E27FC236}">
                <a16:creationId xmlns:a16="http://schemas.microsoft.com/office/drawing/2014/main" id="{BCF7A526-FC16-4C1E-A211-9106EAA85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0" name="Picture 4">
            <a:extLst>
              <a:ext uri="{FF2B5EF4-FFF2-40B4-BE49-F238E27FC236}">
                <a16:creationId xmlns:a16="http://schemas.microsoft.com/office/drawing/2014/main" id="{80B1F7AD-C90C-4FDC-9586-9A977D3A7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0"/>
            <a:ext cx="6745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4">
            <a:extLst>
              <a:ext uri="{FF2B5EF4-FFF2-40B4-BE49-F238E27FC236}">
                <a16:creationId xmlns:a16="http://schemas.microsoft.com/office/drawing/2014/main" id="{150A2A6B-3F6C-4C5B-90F5-4EF5B5DFB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3" name="Picture 4">
            <a:extLst>
              <a:ext uri="{FF2B5EF4-FFF2-40B4-BE49-F238E27FC236}">
                <a16:creationId xmlns:a16="http://schemas.microsoft.com/office/drawing/2014/main" id="{440CF669-0DA9-4329-AAEE-D6B0DD1E9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4" name="Picture 4">
            <a:extLst>
              <a:ext uri="{FF2B5EF4-FFF2-40B4-BE49-F238E27FC236}">
                <a16:creationId xmlns:a16="http://schemas.microsoft.com/office/drawing/2014/main" id="{3E64F462-204D-46FF-8028-2B39CBDFA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728663"/>
            <a:ext cx="72009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4">
            <a:extLst>
              <a:ext uri="{FF2B5EF4-FFF2-40B4-BE49-F238E27FC236}">
                <a16:creationId xmlns:a16="http://schemas.microsoft.com/office/drawing/2014/main" id="{5814BF4B-E509-432F-BAC4-4B4D79258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7" name="Picture 4">
            <a:extLst>
              <a:ext uri="{FF2B5EF4-FFF2-40B4-BE49-F238E27FC236}">
                <a16:creationId xmlns:a16="http://schemas.microsoft.com/office/drawing/2014/main" id="{00DFBC49-1D37-4AA0-B1A6-9FB482B6C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8" name="Picture 4">
            <a:extLst>
              <a:ext uri="{FF2B5EF4-FFF2-40B4-BE49-F238E27FC236}">
                <a16:creationId xmlns:a16="http://schemas.microsoft.com/office/drawing/2014/main" id="{99AEE05C-5F2C-4717-8CC8-0A93CAAF3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0"/>
            <a:ext cx="5618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4">
            <a:extLst>
              <a:ext uri="{FF2B5EF4-FFF2-40B4-BE49-F238E27FC236}">
                <a16:creationId xmlns:a16="http://schemas.microsoft.com/office/drawing/2014/main" id="{E2C2611E-CB7B-450B-AC0D-2F0403205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1" name="Picture 4">
            <a:extLst>
              <a:ext uri="{FF2B5EF4-FFF2-40B4-BE49-F238E27FC236}">
                <a16:creationId xmlns:a16="http://schemas.microsoft.com/office/drawing/2014/main" id="{BE5A3C93-59D4-4B07-AB8C-3647188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2" name="Picture 4">
            <a:extLst>
              <a:ext uri="{FF2B5EF4-FFF2-40B4-BE49-F238E27FC236}">
                <a16:creationId xmlns:a16="http://schemas.microsoft.com/office/drawing/2014/main" id="{49A79C64-30EF-4A03-9358-7C6330B68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04813"/>
            <a:ext cx="7345363"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79F5A22-0FFF-4BB0-ADA8-FD3DE9EB9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441325"/>
            <a:ext cx="52863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5" name="Picture 3">
            <a:extLst>
              <a:ext uri="{FF2B5EF4-FFF2-40B4-BE49-F238E27FC236}">
                <a16:creationId xmlns:a16="http://schemas.microsoft.com/office/drawing/2014/main" id="{9FB6DE76-8E3A-4A37-888E-CF82FC8F7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04925"/>
            <a:ext cx="874871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6" name="Picture 4">
            <a:extLst>
              <a:ext uri="{FF2B5EF4-FFF2-40B4-BE49-F238E27FC236}">
                <a16:creationId xmlns:a16="http://schemas.microsoft.com/office/drawing/2014/main" id="{6EC98351-ACA3-480D-8CF5-09D787E18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C6C8348E-5516-4AEC-8869-5EB0EB4FA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Dreptunghi 5">
            <a:extLst>
              <a:ext uri="{FF2B5EF4-FFF2-40B4-BE49-F238E27FC236}">
                <a16:creationId xmlns:a16="http://schemas.microsoft.com/office/drawing/2014/main" id="{EAD0126F-5CF3-4C4B-B10A-573046B4D420}"/>
              </a:ext>
            </a:extLst>
          </p:cNvPr>
          <p:cNvSpPr>
            <a:spLocks noChangeArrowheads="1"/>
          </p:cNvSpPr>
          <p:nvPr/>
        </p:nvSpPr>
        <p:spPr bwMode="auto">
          <a:xfrm>
            <a:off x="1476375" y="6345238"/>
            <a:ext cx="6624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4">
            <a:extLst>
              <a:ext uri="{FF2B5EF4-FFF2-40B4-BE49-F238E27FC236}">
                <a16:creationId xmlns:a16="http://schemas.microsoft.com/office/drawing/2014/main" id="{0DFB42CD-5AD5-4EDA-8B5E-126811225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5" name="Picture 4">
            <a:extLst>
              <a:ext uri="{FF2B5EF4-FFF2-40B4-BE49-F238E27FC236}">
                <a16:creationId xmlns:a16="http://schemas.microsoft.com/office/drawing/2014/main" id="{0B1CF74A-97B0-43AD-A71B-38D3914D9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6" name="Picture 4">
            <a:extLst>
              <a:ext uri="{FF2B5EF4-FFF2-40B4-BE49-F238E27FC236}">
                <a16:creationId xmlns:a16="http://schemas.microsoft.com/office/drawing/2014/main" id="{C9EE40B9-3289-4C4D-943B-73D6BE318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0"/>
            <a:ext cx="536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4">
            <a:extLst>
              <a:ext uri="{FF2B5EF4-FFF2-40B4-BE49-F238E27FC236}">
                <a16:creationId xmlns:a16="http://schemas.microsoft.com/office/drawing/2014/main" id="{F7897AE1-6C89-4DDD-A3D6-11DCF759F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9" name="Picture 4">
            <a:extLst>
              <a:ext uri="{FF2B5EF4-FFF2-40B4-BE49-F238E27FC236}">
                <a16:creationId xmlns:a16="http://schemas.microsoft.com/office/drawing/2014/main" id="{3998A035-7481-44F5-95EB-B9522E01F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00" name="Picture 4">
            <a:extLst>
              <a:ext uri="{FF2B5EF4-FFF2-40B4-BE49-F238E27FC236}">
                <a16:creationId xmlns:a16="http://schemas.microsoft.com/office/drawing/2014/main" id="{21D1E18C-4A2A-4E0F-B9F3-1CFD0AF97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0"/>
            <a:ext cx="5427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4">
            <a:extLst>
              <a:ext uri="{FF2B5EF4-FFF2-40B4-BE49-F238E27FC236}">
                <a16:creationId xmlns:a16="http://schemas.microsoft.com/office/drawing/2014/main" id="{0875D169-EED7-4CC6-B444-8FE4EE93A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4">
            <a:extLst>
              <a:ext uri="{FF2B5EF4-FFF2-40B4-BE49-F238E27FC236}">
                <a16:creationId xmlns:a16="http://schemas.microsoft.com/office/drawing/2014/main" id="{0FA238E9-A2F2-42AB-9895-6A10FD75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4" name="Picture 4">
            <a:extLst>
              <a:ext uri="{FF2B5EF4-FFF2-40B4-BE49-F238E27FC236}">
                <a16:creationId xmlns:a16="http://schemas.microsoft.com/office/drawing/2014/main" id="{BAB26A60-DD4A-486E-8554-43BAEF6B0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0"/>
            <a:ext cx="608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4">
            <a:extLst>
              <a:ext uri="{FF2B5EF4-FFF2-40B4-BE49-F238E27FC236}">
                <a16:creationId xmlns:a16="http://schemas.microsoft.com/office/drawing/2014/main" id="{D47D17BE-9D5C-415C-846D-993D90C0D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47" name="Picture 4">
            <a:extLst>
              <a:ext uri="{FF2B5EF4-FFF2-40B4-BE49-F238E27FC236}">
                <a16:creationId xmlns:a16="http://schemas.microsoft.com/office/drawing/2014/main" id="{7EDBE76F-B8AE-4590-87AA-BE098417A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5"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Text Box 4">
            <a:extLst>
              <a:ext uri="{FF2B5EF4-FFF2-40B4-BE49-F238E27FC236}">
                <a16:creationId xmlns:a16="http://schemas.microsoft.com/office/drawing/2014/main" id="{66F54094-ACEA-42F2-828C-19F5E3BFD105}"/>
              </a:ext>
            </a:extLst>
          </p:cNvPr>
          <p:cNvSpPr txBox="1">
            <a:spLocks noChangeArrowheads="1"/>
          </p:cNvSpPr>
          <p:nvPr/>
        </p:nvSpPr>
        <p:spPr bwMode="auto">
          <a:xfrm>
            <a:off x="863600" y="188913"/>
            <a:ext cx="7092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4000" i="0">
                <a:latin typeface="Times New Roman" panose="02020603050405020304" pitchFamily="18" charset="0"/>
              </a:rPr>
              <a:t>DOF – Degrees Of Freedom</a:t>
            </a:r>
            <a:endParaRPr lang="en-US" altLang="en-US" sz="4000" i="0">
              <a:latin typeface="Times New Roman" panose="02020603050405020304" pitchFamily="18" charset="0"/>
            </a:endParaRPr>
          </a:p>
        </p:txBody>
      </p:sp>
      <p:sp>
        <p:nvSpPr>
          <p:cNvPr id="415749" name="Text Box 5">
            <a:extLst>
              <a:ext uri="{FF2B5EF4-FFF2-40B4-BE49-F238E27FC236}">
                <a16:creationId xmlns:a16="http://schemas.microsoft.com/office/drawing/2014/main" id="{27D368AD-E80D-4F8F-A092-ACDB56E29192}"/>
              </a:ext>
            </a:extLst>
          </p:cNvPr>
          <p:cNvSpPr txBox="1">
            <a:spLocks noChangeArrowheads="1"/>
          </p:cNvSpPr>
          <p:nvPr/>
        </p:nvSpPr>
        <p:spPr bwMode="auto">
          <a:xfrm>
            <a:off x="611188" y="908050"/>
            <a:ext cx="80645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US" altLang="en-US" sz="2400" b="0" i="0">
                <a:latin typeface="Times New Roman" panose="02020603050405020304" pitchFamily="18" charset="0"/>
              </a:rPr>
              <a:t>In </a:t>
            </a:r>
            <a:r>
              <a:rPr lang="en-US" altLang="en-US" sz="2400" i="0">
                <a:latin typeface="Times New Roman" panose="02020603050405020304" pitchFamily="18" charset="0"/>
              </a:rPr>
              <a:t>statistics</a:t>
            </a:r>
            <a:r>
              <a:rPr lang="en-US" altLang="en-US" sz="2400" b="0" i="0">
                <a:latin typeface="Times New Roman" panose="02020603050405020304" pitchFamily="18" charset="0"/>
              </a:rPr>
              <a:t>, </a:t>
            </a:r>
            <a:r>
              <a:rPr lang="en-US" altLang="en-US" sz="2400" b="0">
                <a:latin typeface="Times New Roman" panose="02020603050405020304" pitchFamily="18" charset="0"/>
              </a:rPr>
              <a:t>the number of degrees of freedom is the number of values in the final calculation of a statistic that are free to vary</a:t>
            </a:r>
            <a:r>
              <a:rPr lang="en-US" altLang="en-US" sz="2400" b="0" i="0">
                <a:latin typeface="Times New Roman" panose="02020603050405020304" pitchFamily="18" charset="0"/>
              </a:rPr>
              <a:t>.</a:t>
            </a:r>
          </a:p>
          <a:p>
            <a:pPr>
              <a:spcBef>
                <a:spcPct val="50000"/>
              </a:spcBef>
              <a:buFontTx/>
              <a:buNone/>
            </a:pPr>
            <a:endParaRPr lang="en-US" altLang="en-US" sz="2000" i="0">
              <a:latin typeface="Times New Roman" panose="02020603050405020304" pitchFamily="18" charset="0"/>
            </a:endParaRPr>
          </a:p>
          <a:p>
            <a:pPr>
              <a:spcBef>
                <a:spcPct val="50000"/>
              </a:spcBef>
              <a:buFontTx/>
              <a:buNone/>
            </a:pPr>
            <a:r>
              <a:rPr lang="en-US" altLang="en-US" sz="2200" b="0" i="0">
                <a:latin typeface="Times New Roman" panose="02020603050405020304" pitchFamily="18" charset="0"/>
              </a:rPr>
              <a:t>A data set contains a number of observations, say, </a:t>
            </a:r>
            <a:r>
              <a:rPr lang="en-US" altLang="en-US" sz="2200" b="0">
                <a:latin typeface="Times New Roman" panose="02020603050405020304" pitchFamily="18" charset="0"/>
              </a:rPr>
              <a:t>n</a:t>
            </a:r>
            <a:r>
              <a:rPr lang="en-US" altLang="en-US" sz="2200" b="0" i="0">
                <a:latin typeface="Times New Roman" panose="02020603050405020304" pitchFamily="18" charset="0"/>
              </a:rPr>
              <a:t>. They constitute </a:t>
            </a:r>
            <a:r>
              <a:rPr lang="en-US" altLang="en-US" sz="2200" b="0">
                <a:latin typeface="Times New Roman" panose="02020603050405020304" pitchFamily="18" charset="0"/>
              </a:rPr>
              <a:t>n</a:t>
            </a:r>
            <a:r>
              <a:rPr lang="en-US" altLang="en-US" sz="2200" b="0" i="0">
                <a:latin typeface="Times New Roman" panose="02020603050405020304" pitchFamily="18" charset="0"/>
              </a:rPr>
              <a:t> individual pieces of information. These pieces of information can be used either to </a:t>
            </a:r>
            <a:r>
              <a:rPr lang="en-US" altLang="en-US" sz="2200" b="0">
                <a:latin typeface="Times New Roman" panose="02020603050405020304" pitchFamily="18" charset="0"/>
              </a:rPr>
              <a:t>estimate parameters</a:t>
            </a:r>
            <a:r>
              <a:rPr lang="en-US" altLang="en-US" sz="2200" b="0" i="0">
                <a:latin typeface="Times New Roman" panose="02020603050405020304" pitchFamily="18" charset="0"/>
              </a:rPr>
              <a:t> or </a:t>
            </a:r>
            <a:r>
              <a:rPr lang="en-US" altLang="en-US" sz="2200" b="0">
                <a:latin typeface="Times New Roman" panose="02020603050405020304" pitchFamily="18" charset="0"/>
              </a:rPr>
              <a:t>variability</a:t>
            </a:r>
            <a:r>
              <a:rPr lang="en-US" altLang="en-US" sz="2200" b="0" i="0">
                <a:latin typeface="Times New Roman" panose="02020603050405020304" pitchFamily="18" charset="0"/>
              </a:rPr>
              <a:t>. In general, </a:t>
            </a:r>
            <a:r>
              <a:rPr lang="en-US" altLang="en-US" sz="2200" i="0">
                <a:latin typeface="Times New Roman" panose="02020603050405020304" pitchFamily="18" charset="0"/>
              </a:rPr>
              <a:t>each item being estimated costs one degree of freedom</a:t>
            </a:r>
            <a:r>
              <a:rPr lang="en-US" altLang="en-US" sz="2200" b="0" i="0">
                <a:latin typeface="Times New Roman" panose="02020603050405020304" pitchFamily="18" charset="0"/>
              </a:rPr>
              <a:t>. The remaining degrees of freedom are used to estimate variability.</a:t>
            </a:r>
          </a:p>
          <a:p>
            <a:pPr>
              <a:spcBef>
                <a:spcPct val="50000"/>
              </a:spcBef>
              <a:buFontTx/>
              <a:buNone/>
            </a:pPr>
            <a:r>
              <a:rPr lang="en-US" altLang="en-US" sz="2200" i="0">
                <a:latin typeface="Times New Roman" panose="02020603050405020304" pitchFamily="18" charset="0"/>
              </a:rPr>
              <a:t>A single sample:</a:t>
            </a:r>
            <a:r>
              <a:rPr lang="en-US" altLang="en-US" sz="2200" b="0" i="0">
                <a:latin typeface="Times New Roman" panose="02020603050405020304" pitchFamily="18" charset="0"/>
              </a:rPr>
              <a:t> There are </a:t>
            </a:r>
            <a:r>
              <a:rPr lang="en-US" altLang="en-US" sz="2200" b="0">
                <a:latin typeface="Times New Roman" panose="02020603050405020304" pitchFamily="18" charset="0"/>
              </a:rPr>
              <a:t>n</a:t>
            </a:r>
            <a:r>
              <a:rPr lang="en-US" altLang="en-US" sz="2200" b="0" i="0">
                <a:latin typeface="Times New Roman" panose="02020603050405020304" pitchFamily="18" charset="0"/>
              </a:rPr>
              <a:t> observations. There's one parameter (the mean) that needs to be estimated. That leaves n-1 degrees of freedom for estimating variability.</a:t>
            </a:r>
          </a:p>
          <a:p>
            <a:pPr>
              <a:spcBef>
                <a:spcPct val="50000"/>
              </a:spcBef>
              <a:buFontTx/>
              <a:buNone/>
            </a:pPr>
            <a:r>
              <a:rPr lang="en-US" altLang="en-US" sz="2200" i="0">
                <a:latin typeface="Times New Roman" panose="02020603050405020304" pitchFamily="18" charset="0"/>
              </a:rPr>
              <a:t>Two samples:</a:t>
            </a:r>
            <a:r>
              <a:rPr lang="en-US" altLang="en-US" sz="2200" b="0" i="0">
                <a:latin typeface="Times New Roman" panose="02020603050405020304" pitchFamily="18" charset="0"/>
              </a:rPr>
              <a:t> There are n</a:t>
            </a:r>
            <a:r>
              <a:rPr lang="en-US" altLang="en-US" sz="2200" b="0" i="0" baseline="-25000">
                <a:latin typeface="Times New Roman" panose="02020603050405020304" pitchFamily="18" charset="0"/>
              </a:rPr>
              <a:t>1</a:t>
            </a:r>
            <a:r>
              <a:rPr lang="en-US" altLang="en-US" sz="2200" b="0" i="0">
                <a:latin typeface="Times New Roman" panose="02020603050405020304" pitchFamily="18" charset="0"/>
              </a:rPr>
              <a:t>+n</a:t>
            </a:r>
            <a:r>
              <a:rPr lang="en-US" altLang="en-US" sz="2200" b="0" i="0" baseline="-25000">
                <a:latin typeface="Times New Roman" panose="02020603050405020304" pitchFamily="18" charset="0"/>
              </a:rPr>
              <a:t>2</a:t>
            </a:r>
            <a:r>
              <a:rPr lang="en-US" altLang="en-US" sz="2200" b="0" i="0">
                <a:latin typeface="Times New Roman" panose="02020603050405020304" pitchFamily="18" charset="0"/>
              </a:rPr>
              <a:t> observations. There are two means to be estimated. That leaves n</a:t>
            </a:r>
            <a:r>
              <a:rPr lang="en-US" altLang="en-US" sz="2200" b="0" i="0" baseline="-25000">
                <a:latin typeface="Times New Roman" panose="02020603050405020304" pitchFamily="18" charset="0"/>
              </a:rPr>
              <a:t>1</a:t>
            </a:r>
            <a:r>
              <a:rPr lang="en-US" altLang="en-US" sz="2200" b="0" i="0">
                <a:latin typeface="Times New Roman" panose="02020603050405020304" pitchFamily="18" charset="0"/>
              </a:rPr>
              <a:t>+n</a:t>
            </a:r>
            <a:r>
              <a:rPr lang="en-US" altLang="en-US" sz="2200" b="0" i="0" baseline="-25000">
                <a:latin typeface="Times New Roman" panose="02020603050405020304" pitchFamily="18" charset="0"/>
              </a:rPr>
              <a:t>2</a:t>
            </a:r>
            <a:r>
              <a:rPr lang="en-US" altLang="en-US" sz="2200" b="0" i="0">
                <a:latin typeface="Times New Roman" panose="02020603050405020304" pitchFamily="18" charset="0"/>
              </a:rPr>
              <a:t>-2 degrees of freedom for estimating variability. </a:t>
            </a:r>
          </a:p>
        </p:txBody>
      </p:sp>
      <p:sp>
        <p:nvSpPr>
          <p:cNvPr id="415750" name="Rectangle 6">
            <a:extLst>
              <a:ext uri="{FF2B5EF4-FFF2-40B4-BE49-F238E27FC236}">
                <a16:creationId xmlns:a16="http://schemas.microsoft.com/office/drawing/2014/main" id="{DE14E535-2935-4DC3-B2BC-196DDAA28093}"/>
              </a:ext>
            </a:extLst>
          </p:cNvPr>
          <p:cNvSpPr>
            <a:spLocks noChangeArrowheads="1"/>
          </p:cNvSpPr>
          <p:nvPr/>
        </p:nvSpPr>
        <p:spPr bwMode="auto">
          <a:xfrm>
            <a:off x="719138" y="1773238"/>
            <a:ext cx="7740650" cy="504825"/>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2000" i="0">
                <a:latin typeface="Times New Roman" panose="02020603050405020304" pitchFamily="18" charset="0"/>
              </a:rPr>
              <a:t>http://en.wikipedia.org/wiki/Degrees_of_freedom_%28statistics%29</a:t>
            </a:r>
          </a:p>
        </p:txBody>
      </p:sp>
    </p:spTree>
  </p:cSld>
  <p:clrMapOvr>
    <a:masterClrMapping/>
  </p:clrMapOvr>
  <p:transition>
    <p:fade thruBlk="1"/>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4">
            <a:extLst>
              <a:ext uri="{FF2B5EF4-FFF2-40B4-BE49-F238E27FC236}">
                <a16:creationId xmlns:a16="http://schemas.microsoft.com/office/drawing/2014/main" id="{9888D3B5-51B5-4369-B141-26CC8C5B8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71" name="Picture 4">
            <a:extLst>
              <a:ext uri="{FF2B5EF4-FFF2-40B4-BE49-F238E27FC236}">
                <a16:creationId xmlns:a16="http://schemas.microsoft.com/office/drawing/2014/main" id="{B818EEF2-DA7E-4D36-BB98-390006EB9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825" y="-701675"/>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ext Box 4">
            <a:extLst>
              <a:ext uri="{FF2B5EF4-FFF2-40B4-BE49-F238E27FC236}">
                <a16:creationId xmlns:a16="http://schemas.microsoft.com/office/drawing/2014/main" id="{C3021FFE-1831-4E4A-98A4-0F13382474E7}"/>
              </a:ext>
            </a:extLst>
          </p:cNvPr>
          <p:cNvSpPr txBox="1">
            <a:spLocks noChangeArrowheads="1"/>
          </p:cNvSpPr>
          <p:nvPr/>
        </p:nvSpPr>
        <p:spPr bwMode="auto">
          <a:xfrm>
            <a:off x="1116013" y="2133600"/>
            <a:ext cx="7092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4000" i="0">
                <a:latin typeface="Times New Roman" panose="02020603050405020304" pitchFamily="18" charset="0"/>
              </a:rPr>
              <a:t>EOC – End Of Course!</a:t>
            </a:r>
            <a:endParaRPr lang="en-US" altLang="en-US" sz="4000" i="0">
              <a:latin typeface="Times New Roman" panose="02020603050405020304" pitchFamily="18" charset="0"/>
            </a:endParaRPr>
          </a:p>
        </p:txBody>
      </p:sp>
      <p:sp>
        <p:nvSpPr>
          <p:cNvPr id="416773" name="Rectangle 6">
            <a:extLst>
              <a:ext uri="{FF2B5EF4-FFF2-40B4-BE49-F238E27FC236}">
                <a16:creationId xmlns:a16="http://schemas.microsoft.com/office/drawing/2014/main" id="{6E570AB1-E5B2-4F24-928F-F09F300749A2}"/>
              </a:ext>
            </a:extLst>
          </p:cNvPr>
          <p:cNvSpPr>
            <a:spLocks noChangeArrowheads="1"/>
          </p:cNvSpPr>
          <p:nvPr/>
        </p:nvSpPr>
        <p:spPr bwMode="auto">
          <a:xfrm>
            <a:off x="1128713" y="3200400"/>
            <a:ext cx="6950075" cy="2430463"/>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http://www2.imm.dtu.dk/~popen/pec/pec.html/</a:t>
            </a:r>
          </a:p>
        </p:txBody>
      </p:sp>
      <p:sp>
        <p:nvSpPr>
          <p:cNvPr id="416774" name="Rectangle 6">
            <a:extLst>
              <a:ext uri="{FF2B5EF4-FFF2-40B4-BE49-F238E27FC236}">
                <a16:creationId xmlns:a16="http://schemas.microsoft.com/office/drawing/2014/main" id="{D711B1EA-AF1A-4CD6-9CEC-1D3462C1CA02}"/>
              </a:ext>
            </a:extLst>
          </p:cNvPr>
          <p:cNvSpPr>
            <a:spLocks noChangeArrowheads="1"/>
          </p:cNvSpPr>
          <p:nvPr/>
        </p:nvSpPr>
        <p:spPr bwMode="auto">
          <a:xfrm>
            <a:off x="1054100" y="3192463"/>
            <a:ext cx="6950075" cy="2430462"/>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http://www2.imm.dtu.dk/~popen/pec/pec.html/</a:t>
            </a:r>
          </a:p>
        </p:txBody>
      </p:sp>
      <p:sp>
        <p:nvSpPr>
          <p:cNvPr id="416775" name="Rectangle 6">
            <a:extLst>
              <a:ext uri="{FF2B5EF4-FFF2-40B4-BE49-F238E27FC236}">
                <a16:creationId xmlns:a16="http://schemas.microsoft.com/office/drawing/2014/main" id="{13B2A27C-2D91-4B1C-BBFA-A602B462BC91}"/>
              </a:ext>
            </a:extLst>
          </p:cNvPr>
          <p:cNvSpPr>
            <a:spLocks noChangeArrowheads="1"/>
          </p:cNvSpPr>
          <p:nvPr/>
        </p:nvSpPr>
        <p:spPr bwMode="auto">
          <a:xfrm>
            <a:off x="676275" y="4652963"/>
            <a:ext cx="7999413" cy="1327150"/>
          </a:xfrm>
          <a:prstGeom prst="rect">
            <a:avLst/>
          </a:prstGeom>
          <a:solidFill>
            <a:schemeClr val="accent1"/>
          </a:solidFill>
          <a:ln w="9525" algn="ctr">
            <a:solidFill>
              <a:schemeClr val="tx1"/>
            </a:solidFill>
            <a:miter lim="800000"/>
            <a:headEnd/>
            <a:tailEnd/>
          </a:ln>
        </p:spPr>
        <p:txBody>
          <a:bodyPr wrap="none" anchor="ct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en-US" altLang="en-US" sz="1800" i="0"/>
              <a:t>https://www.cs.drexel.edu/~spiros/teaching/CS576/slides/9.reliability.pdf</a:t>
            </a: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AC5A4A7E-EC58-47DB-8EF5-A77C25E1D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296863"/>
            <a:ext cx="4924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39" name="Picture 3">
            <a:extLst>
              <a:ext uri="{FF2B5EF4-FFF2-40B4-BE49-F238E27FC236}">
                <a16:creationId xmlns:a16="http://schemas.microsoft.com/office/drawing/2014/main" id="{17074346-0EB2-477F-8332-917153D8A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268413"/>
            <a:ext cx="82804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40" name="Picture 5">
            <a:extLst>
              <a:ext uri="{FF2B5EF4-FFF2-40B4-BE49-F238E27FC236}">
                <a16:creationId xmlns:a16="http://schemas.microsoft.com/office/drawing/2014/main" id="{51EB3502-C892-4724-9621-E13047AD9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foto_1_3">
            <a:extLst>
              <a:ext uri="{FF2B5EF4-FFF2-40B4-BE49-F238E27FC236}">
                <a16:creationId xmlns:a16="http://schemas.microsoft.com/office/drawing/2014/main" id="{427E6189-43CB-4EEA-A8DB-483C34C5D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9226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1163DFA-334E-4EF1-A26C-1539EB9BA208}"/>
              </a:ext>
            </a:extLst>
          </p:cNvPr>
          <p:cNvSpPr>
            <a:spLocks noGrp="1" noChangeArrowheads="1"/>
          </p:cNvSpPr>
          <p:nvPr>
            <p:ph type="title" idx="4294967295"/>
          </p:nvPr>
        </p:nvSpPr>
        <p:spPr>
          <a:xfrm>
            <a:off x="482600" y="188913"/>
            <a:ext cx="8661400" cy="685800"/>
          </a:xfrm>
        </p:spPr>
        <p:txBody>
          <a:bodyPr/>
          <a:lstStyle/>
          <a:p>
            <a:r>
              <a:rPr lang="fr-FR" altLang="ko-KR" b="1">
                <a:latin typeface="Times New Roman" panose="02020603050405020304" pitchFamily="18" charset="0"/>
                <a:ea typeface="굴림" panose="020B0600000101010101" pitchFamily="34" charset="-127"/>
                <a:cs typeface="Times New Roman" panose="02020603050405020304" pitchFamily="18" charset="0"/>
              </a:rPr>
              <a:t>     Infusion Pumps 2005-2009 </a:t>
            </a:r>
            <a:endParaRPr lang="en-US" altLang="en-US" b="1">
              <a:latin typeface="Times New Roman" panose="02020603050405020304" pitchFamily="18" charset="0"/>
              <a:ea typeface="굴림" panose="020B0600000101010101" pitchFamily="34" charset="-127"/>
              <a:cs typeface="Times New Roman" panose="02020603050405020304" pitchFamily="18" charset="0"/>
            </a:endParaRPr>
          </a:p>
        </p:txBody>
      </p:sp>
      <p:sp>
        <p:nvSpPr>
          <p:cNvPr id="40963" name="Rectangle 3">
            <a:extLst>
              <a:ext uri="{FF2B5EF4-FFF2-40B4-BE49-F238E27FC236}">
                <a16:creationId xmlns:a16="http://schemas.microsoft.com/office/drawing/2014/main" id="{516CDF35-60D9-486F-98DA-8822819DE951}"/>
              </a:ext>
            </a:extLst>
          </p:cNvPr>
          <p:cNvSpPr>
            <a:spLocks noGrp="1" noChangeArrowheads="1"/>
          </p:cNvSpPr>
          <p:nvPr>
            <p:ph type="body" idx="4294967295"/>
          </p:nvPr>
        </p:nvSpPr>
        <p:spPr>
          <a:xfrm>
            <a:off x="1030288" y="1238250"/>
            <a:ext cx="4454525" cy="5402263"/>
          </a:xfrm>
        </p:spPr>
        <p:txBody>
          <a:bodyPr/>
          <a:lstStyle/>
          <a:p>
            <a:pPr algn="just"/>
            <a:r>
              <a:rPr lang="fr-FR" altLang="ko-KR" sz="2000">
                <a:ea typeface="굴림" panose="020B0600000101010101" pitchFamily="34" charset="-127"/>
              </a:rPr>
              <a:t> </a:t>
            </a:r>
            <a:r>
              <a:rPr lang="en-US" altLang="en-US" sz="2400" i="0">
                <a:latin typeface="Times New Roman" panose="02020603050405020304" pitchFamily="18" charset="0"/>
                <a:cs typeface="Times New Roman" panose="02020603050405020304" pitchFamily="18" charset="0"/>
              </a:rPr>
              <a:t>Many of the problems that have been reported are related to software malfunctions. For example, some pumps fail to activate pre-programmed alarms when problems occur, while others activate an alarm in the absence of a problem. </a:t>
            </a:r>
            <a:endParaRPr lang="en-US" altLang="ko-KR" sz="2400" i="0">
              <a:latin typeface="Times New Roman" panose="02020603050405020304" pitchFamily="18" charset="0"/>
              <a:ea typeface="굴림" panose="020B0600000101010101" pitchFamily="34" charset="-127"/>
              <a:cs typeface="Times New Roman" panose="02020603050405020304" pitchFamily="18" charset="0"/>
            </a:endParaRPr>
          </a:p>
          <a:p>
            <a:pPr algn="just">
              <a:lnSpc>
                <a:spcPct val="80000"/>
              </a:lnSpc>
            </a:pPr>
            <a:r>
              <a:rPr lang="en-US" altLang="ko-KR" sz="2400" i="0">
                <a:latin typeface="Times New Roman" panose="02020603050405020304" pitchFamily="18" charset="0"/>
                <a:ea typeface="굴림" panose="020B0600000101010101" pitchFamily="34" charset="-127"/>
                <a:cs typeface="Times New Roman" panose="02020603050405020304" pitchFamily="18" charset="0"/>
              </a:rPr>
              <a:t>According to the FDA, in five years it has received 56,000 reports of problems caused by drug infusion pumps, including 500 deaths. Between 2005 and 2009, 87 drug infusion pumps have been recalled because of safety issues.</a:t>
            </a:r>
            <a:endParaRPr lang="en-US" altLang="en-US" sz="2400" i="0">
              <a:latin typeface="Times New Roman" panose="02020603050405020304" pitchFamily="18" charset="0"/>
              <a:cs typeface="Times New Roman" panose="02020603050405020304" pitchFamily="18" charset="0"/>
            </a:endParaRPr>
          </a:p>
        </p:txBody>
      </p:sp>
      <p:pic>
        <p:nvPicPr>
          <p:cNvPr id="40964" name="Picture 5">
            <a:extLst>
              <a:ext uri="{FF2B5EF4-FFF2-40B4-BE49-F238E27FC236}">
                <a16:creationId xmlns:a16="http://schemas.microsoft.com/office/drawing/2014/main" id="{C799AB6A-D626-4F04-AE0C-201D29C38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0" descr="http://bpm-consortium.typepad.com/.a/6a010536b4792f970c01b8d0c96f6b970c-pi">
            <a:extLst>
              <a:ext uri="{FF2B5EF4-FFF2-40B4-BE49-F238E27FC236}">
                <a16:creationId xmlns:a16="http://schemas.microsoft.com/office/drawing/2014/main" id="{FC91D0B5-9C3A-4FD3-9DA9-DB2881BBE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1881188"/>
            <a:ext cx="35861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6" name="Object 6">
            <a:extLst>
              <a:ext uri="{FF2B5EF4-FFF2-40B4-BE49-F238E27FC236}">
                <a16:creationId xmlns:a16="http://schemas.microsoft.com/office/drawing/2014/main" id="{D1FB4D10-D16C-4630-A46A-323479A8EACA}"/>
              </a:ext>
            </a:extLst>
          </p:cNvPr>
          <p:cNvGraphicFramePr>
            <a:graphicFrameLocks noChangeAspect="1"/>
          </p:cNvGraphicFramePr>
          <p:nvPr/>
        </p:nvGraphicFramePr>
        <p:xfrm>
          <a:off x="4105275" y="3186113"/>
          <a:ext cx="933450" cy="485775"/>
        </p:xfrm>
        <a:graphic>
          <a:graphicData uri="http://schemas.openxmlformats.org/presentationml/2006/ole">
            <mc:AlternateContent xmlns:mc="http://schemas.openxmlformats.org/markup-compatibility/2006">
              <mc:Choice xmlns:v="urn:schemas-microsoft-com:vml" Requires="v">
                <p:oleObj spid="_x0000_s40973" name="Package" r:id="rId5" imgW="933651" imgH="481263" progId="Package">
                  <p:embed/>
                </p:oleObj>
              </mc:Choice>
              <mc:Fallback>
                <p:oleObj name="Package" r:id="rId5" imgW="933651" imgH="481263" progId="Pack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275" y="3186113"/>
                        <a:ext cx="9334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ADC6474E-504E-4D5D-ABFE-3E4B4FB5C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12875"/>
            <a:ext cx="76676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87" name="Picture 5">
            <a:extLst>
              <a:ext uri="{FF2B5EF4-FFF2-40B4-BE49-F238E27FC236}">
                <a16:creationId xmlns:a16="http://schemas.microsoft.com/office/drawing/2014/main" id="{C526DAA3-2C6A-4BF8-9635-B29D0C1D1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8">
            <a:extLst>
              <a:ext uri="{FF2B5EF4-FFF2-40B4-BE49-F238E27FC236}">
                <a16:creationId xmlns:a16="http://schemas.microsoft.com/office/drawing/2014/main" id="{5861DAF0-37C9-4925-AAE4-B5469A115A2D}"/>
              </a:ext>
            </a:extLst>
          </p:cNvPr>
          <p:cNvSpPr txBox="1">
            <a:spLocks noChangeArrowheads="1"/>
          </p:cNvSpPr>
          <p:nvPr/>
        </p:nvSpPr>
        <p:spPr bwMode="auto">
          <a:xfrm>
            <a:off x="358775" y="188913"/>
            <a:ext cx="8245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fr-FR" altLang="ko-KR" sz="4000" i="0">
                <a:latin typeface="Times New Roman" panose="02020603050405020304" pitchFamily="18" charset="0"/>
                <a:ea typeface="굴림" panose="020B0600000101010101" pitchFamily="34" charset="-127"/>
              </a:rPr>
              <a:t>Amazon Cloud Outage</a:t>
            </a:r>
            <a:r>
              <a:rPr lang="en-US" altLang="ko-KR" sz="4000" i="0">
                <a:latin typeface="Times New Roman" panose="02020603050405020304" pitchFamily="18" charset="0"/>
                <a:ea typeface="굴림" panose="020B0600000101010101" pitchFamily="34" charset="-127"/>
              </a:rPr>
              <a:t>  2011</a:t>
            </a:r>
            <a:endParaRPr lang="en-US" altLang="en-US" sz="4000" i="0">
              <a:latin typeface="Times New Roman" panose="02020603050405020304" pitchFamily="18" charset="0"/>
            </a:endParaRPr>
          </a:p>
        </p:txBody>
      </p:sp>
      <p:pic>
        <p:nvPicPr>
          <p:cNvPr id="41989" name="Picture 10" descr="amazon, netflix, reddit, amazon web services, aws, amazon cloud, pinterest">
            <a:extLst>
              <a:ext uri="{FF2B5EF4-FFF2-40B4-BE49-F238E27FC236}">
                <a16:creationId xmlns:a16="http://schemas.microsoft.com/office/drawing/2014/main" id="{86295716-D927-4A11-B7C9-E89D789FF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75" y="1736725"/>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90" name="Object 6">
            <a:extLst>
              <a:ext uri="{FF2B5EF4-FFF2-40B4-BE49-F238E27FC236}">
                <a16:creationId xmlns:a16="http://schemas.microsoft.com/office/drawing/2014/main" id="{0C8C64F9-FFC4-4A10-8E69-89929D502ADA}"/>
              </a:ext>
            </a:extLst>
          </p:cNvPr>
          <p:cNvGraphicFramePr>
            <a:graphicFrameLocks noChangeAspect="1"/>
          </p:cNvGraphicFramePr>
          <p:nvPr/>
        </p:nvGraphicFramePr>
        <p:xfrm>
          <a:off x="4105275" y="3186113"/>
          <a:ext cx="933450" cy="485775"/>
        </p:xfrm>
        <a:graphic>
          <a:graphicData uri="http://schemas.openxmlformats.org/presentationml/2006/ole">
            <mc:AlternateContent xmlns:mc="http://schemas.openxmlformats.org/markup-compatibility/2006">
              <mc:Choice xmlns:v="urn:schemas-microsoft-com:vml" Requires="v">
                <p:oleObj spid="_x0000_s42011" name="Package" r:id="rId6" imgW="933651" imgH="481263" progId="Package">
                  <p:embed/>
                </p:oleObj>
              </mc:Choice>
              <mc:Fallback>
                <p:oleObj name="Package" r:id="rId6" imgW="933651" imgH="481263" progId="Packag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5275" y="3186113"/>
                        <a:ext cx="9334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1" name="Object 7">
            <a:extLst>
              <a:ext uri="{FF2B5EF4-FFF2-40B4-BE49-F238E27FC236}">
                <a16:creationId xmlns:a16="http://schemas.microsoft.com/office/drawing/2014/main" id="{5E0AF9C0-2751-464A-9EB8-AD09B49546CE}"/>
              </a:ext>
            </a:extLst>
          </p:cNvPr>
          <p:cNvGraphicFramePr>
            <a:graphicFrameLocks noChangeAspect="1"/>
          </p:cNvGraphicFramePr>
          <p:nvPr/>
        </p:nvGraphicFramePr>
        <p:xfrm>
          <a:off x="4105275" y="3186113"/>
          <a:ext cx="933450" cy="485775"/>
        </p:xfrm>
        <a:graphic>
          <a:graphicData uri="http://schemas.openxmlformats.org/presentationml/2006/ole">
            <mc:AlternateContent xmlns:mc="http://schemas.openxmlformats.org/markup-compatibility/2006">
              <mc:Choice xmlns:v="urn:schemas-microsoft-com:vml" Requires="v">
                <p:oleObj spid="_x0000_s42012" name="Package" r:id="rId8" imgW="933651" imgH="481263" progId="Package">
                  <p:embed/>
                </p:oleObj>
              </mc:Choice>
              <mc:Fallback>
                <p:oleObj name="Package" r:id="rId8" imgW="933651" imgH="481263" progId="Packag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5275" y="3186113"/>
                        <a:ext cx="9334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2" name="Object 8">
            <a:extLst>
              <a:ext uri="{FF2B5EF4-FFF2-40B4-BE49-F238E27FC236}">
                <a16:creationId xmlns:a16="http://schemas.microsoft.com/office/drawing/2014/main" id="{9E3C79A3-B74C-4B91-BD61-68C53D4F17EE}"/>
              </a:ext>
            </a:extLst>
          </p:cNvPr>
          <p:cNvGraphicFramePr>
            <a:graphicFrameLocks noChangeAspect="1"/>
          </p:cNvGraphicFramePr>
          <p:nvPr/>
        </p:nvGraphicFramePr>
        <p:xfrm>
          <a:off x="4105275" y="3186113"/>
          <a:ext cx="933450" cy="485775"/>
        </p:xfrm>
        <a:graphic>
          <a:graphicData uri="http://schemas.openxmlformats.org/presentationml/2006/ole">
            <mc:AlternateContent xmlns:mc="http://schemas.openxmlformats.org/markup-compatibility/2006">
              <mc:Choice xmlns:v="urn:schemas-microsoft-com:vml" Requires="v">
                <p:oleObj spid="_x0000_s42013" name="Package" r:id="rId10" imgW="933651" imgH="481263" progId="Package">
                  <p:embed/>
                </p:oleObj>
              </mc:Choice>
              <mc:Fallback>
                <p:oleObj name="Package" r:id="rId10" imgW="933651" imgH="481263" progId="Package">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275" y="3186113"/>
                        <a:ext cx="9334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4484B637-33B0-4545-B636-D8F0CA703831}"/>
              </a:ext>
            </a:extLst>
          </p:cNvPr>
          <p:cNvSpPr>
            <a:spLocks noGrp="1" noChangeArrowheads="1"/>
          </p:cNvSpPr>
          <p:nvPr>
            <p:ph type="title"/>
          </p:nvPr>
        </p:nvSpPr>
        <p:spPr/>
        <p:txBody>
          <a:bodyPr/>
          <a:lstStyle/>
          <a:p>
            <a:endParaRPr lang="ro-RO" altLang="en-US"/>
          </a:p>
        </p:txBody>
      </p:sp>
      <p:graphicFrame>
        <p:nvGraphicFramePr>
          <p:cNvPr id="43011" name="Object 4">
            <a:extLst>
              <a:ext uri="{FF2B5EF4-FFF2-40B4-BE49-F238E27FC236}">
                <a16:creationId xmlns:a16="http://schemas.microsoft.com/office/drawing/2014/main" id="{EFE0248D-21BB-4396-8D31-71957AFEF480}"/>
              </a:ext>
            </a:extLst>
          </p:cNvPr>
          <p:cNvGraphicFramePr>
            <a:graphicFrameLocks noGrp="1" noChangeAspect="1"/>
          </p:cNvGraphicFramePr>
          <p:nvPr>
            <p:ph idx="1"/>
          </p:nvPr>
        </p:nvGraphicFramePr>
        <p:xfrm>
          <a:off x="0" y="0"/>
          <a:ext cx="9144000" cy="6669088"/>
        </p:xfrm>
        <a:graphic>
          <a:graphicData uri="http://schemas.openxmlformats.org/presentationml/2006/ole">
            <mc:AlternateContent xmlns:mc="http://schemas.openxmlformats.org/markup-compatibility/2006">
              <mc:Choice xmlns:v="urn:schemas-microsoft-com:vml" Requires="v">
                <p:oleObj spid="_x0000_s43018"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bwMode="auto">
          <a:xfrm>
            <a:off x="956479" y="634007"/>
            <a:ext cx="7429500" cy="601266"/>
          </a:xfrm>
        </p:spPr>
        <p:txBody>
          <a:bodyPr wrap="square" numCol="1" anchorCtr="0" compatLnSpc="1">
            <a:prstTxWarp prst="textNoShape">
              <a:avLst/>
            </a:prstTxWarp>
            <a:normAutofit fontScale="90000"/>
          </a:bodyPr>
          <a:lstStyle/>
          <a:p>
            <a:pPr algn="ctr" eaLnBrk="1" hangingPunct="1"/>
            <a:r>
              <a:rPr lang="en-US" altLang="en-US" b="1" cap="none" dirty="0">
                <a:solidFill>
                  <a:schemeClr val="bg1"/>
                </a:solidFill>
                <a:latin typeface="Calibri" pitchFamily="34" charset="0"/>
                <a:cs typeface="Calibri" pitchFamily="34" charset="0"/>
              </a:rPr>
              <a:t>RELIABILITY DOES MATTER (</a:t>
            </a:r>
            <a:r>
              <a:rPr lang="en-US" altLang="en-US" b="1" cap="none" dirty="0" err="1">
                <a:solidFill>
                  <a:schemeClr val="bg1"/>
                </a:solidFill>
                <a:latin typeface="Calibri" pitchFamily="34" charset="0"/>
                <a:cs typeface="Calibri" pitchFamily="34" charset="0"/>
              </a:rPr>
              <a:t>cont</a:t>
            </a:r>
            <a:r>
              <a:rPr lang="en-US" altLang="en-US" b="1" cap="none" dirty="0">
                <a:solidFill>
                  <a:schemeClr val="bg1"/>
                </a:solidFill>
                <a:latin typeface="Calibri" pitchFamily="34" charset="0"/>
                <a:cs typeface="Calibri" pitchFamily="34" charset="0"/>
              </a:rPr>
              <a:t>)</a:t>
            </a:r>
          </a:p>
        </p:txBody>
      </p:sp>
      <p:sp>
        <p:nvSpPr>
          <p:cNvPr id="9" name="Rectangle 8"/>
          <p:cNvSpPr/>
          <p:nvPr/>
        </p:nvSpPr>
        <p:spPr>
          <a:xfrm>
            <a:off x="954793" y="5892742"/>
            <a:ext cx="7564040" cy="3631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https://youtu.be/YNnM_8WahcQ</a:t>
            </a:r>
          </a:p>
        </p:txBody>
      </p:sp>
      <p:sp>
        <p:nvSpPr>
          <p:cNvPr id="46084" name="TextBox 3"/>
          <p:cNvSpPr txBox="1">
            <a:spLocks noChangeArrowheads="1"/>
          </p:cNvSpPr>
          <p:nvPr/>
        </p:nvSpPr>
        <p:spPr bwMode="auto">
          <a:xfrm>
            <a:off x="1050131" y="1555264"/>
            <a:ext cx="4741069" cy="1569660"/>
          </a:xfrm>
          <a:prstGeom prst="rect">
            <a:avLst/>
          </a:prstGeom>
          <a:noFill/>
          <a:ln w="9525">
            <a:solidFill>
              <a:srgbClr val="FFC000"/>
            </a:solidFill>
            <a:miter lim="800000"/>
            <a:headEnd/>
            <a:tailEnd/>
          </a:ln>
        </p:spPr>
        <p:txBody>
          <a:bodyPr wrap="square">
            <a:spAutoFit/>
          </a:bodyPr>
          <a:lstStyle/>
          <a:p>
            <a:r>
              <a:rPr lang="en-US" sz="2400" dirty="0">
                <a:solidFill>
                  <a:schemeClr val="bg1"/>
                </a:solidFill>
                <a:latin typeface="Tw Cen MT" pitchFamily="34" charset="0"/>
              </a:rPr>
              <a:t>The combination of slow lift-off speed and the extreme </a:t>
            </a:r>
            <a:r>
              <a:rPr lang="en-US" sz="2400" b="1" dirty="0">
                <a:solidFill>
                  <a:schemeClr val="bg1"/>
                </a:solidFill>
                <a:latin typeface="Tw Cen MT" pitchFamily="34" charset="0"/>
              </a:rPr>
              <a:t>angle of attack </a:t>
            </a:r>
            <a:r>
              <a:rPr lang="en-US" sz="2400" dirty="0">
                <a:solidFill>
                  <a:schemeClr val="bg1"/>
                </a:solidFill>
                <a:latin typeface="Tw Cen MT" pitchFamily="34" charset="0"/>
              </a:rPr>
              <a:t>resulted in an unrecoverable stall, yaw, and descent.</a:t>
            </a:r>
            <a:endParaRPr lang="en-US" altLang="en-US" sz="2400" dirty="0">
              <a:solidFill>
                <a:schemeClr val="bg1"/>
              </a:solidFill>
              <a:latin typeface="Calibri" pitchFamily="34" charset="0"/>
              <a:cs typeface="Calibri" pitchFamily="34" charset="0"/>
            </a:endParaRPr>
          </a:p>
        </p:txBody>
      </p:sp>
      <p:sp>
        <p:nvSpPr>
          <p:cNvPr id="5" name="Rectangle 4"/>
          <p:cNvSpPr/>
          <p:nvPr/>
        </p:nvSpPr>
        <p:spPr>
          <a:xfrm rot="16200000">
            <a:off x="7345336" y="2099587"/>
            <a:ext cx="1947863"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dirty="0">
                <a:solidFill>
                  <a:schemeClr val="bg1"/>
                </a:solidFill>
                <a:latin typeface="Calibri" panose="020F0502020204030204" pitchFamily="34" charset="0"/>
                <a:cs typeface="Calibri" panose="020F0502020204030204" pitchFamily="34" charset="0"/>
              </a:rPr>
              <a:t>B-2’s crash</a:t>
            </a:r>
          </a:p>
        </p:txBody>
      </p:sp>
      <p:pic>
        <p:nvPicPr>
          <p:cNvPr id="46086" name="Picture 6"/>
          <p:cNvPicPr>
            <a:picLocks noChangeAspect="1"/>
          </p:cNvPicPr>
          <p:nvPr/>
        </p:nvPicPr>
        <p:blipFill>
          <a:blip r:embed="rId2" cstate="print"/>
          <a:srcRect/>
          <a:stretch>
            <a:fillRect/>
          </a:stretch>
        </p:blipFill>
        <p:spPr bwMode="auto">
          <a:xfrm>
            <a:off x="4226613" y="3543976"/>
            <a:ext cx="4355413" cy="1845985"/>
          </a:xfrm>
          <a:prstGeom prst="rect">
            <a:avLst/>
          </a:prstGeom>
          <a:noFill/>
          <a:ln w="9525">
            <a:noFill/>
            <a:miter lim="800000"/>
            <a:headEnd/>
            <a:tailEnd/>
          </a:ln>
        </p:spPr>
      </p:pic>
      <p:pic>
        <p:nvPicPr>
          <p:cNvPr id="46088" name="Picture 2"/>
          <p:cNvPicPr>
            <a:picLocks noChangeAspect="1" noChangeArrowheads="1"/>
          </p:cNvPicPr>
          <p:nvPr/>
        </p:nvPicPr>
        <p:blipFill>
          <a:blip r:embed="rId3" cstate="print"/>
          <a:srcRect/>
          <a:stretch>
            <a:fillRect/>
          </a:stretch>
        </p:blipFill>
        <p:spPr bwMode="auto">
          <a:xfrm>
            <a:off x="683567" y="3524722"/>
            <a:ext cx="3430043" cy="1844997"/>
          </a:xfrm>
          <a:prstGeom prst="rect">
            <a:avLst/>
          </a:prstGeom>
          <a:noFill/>
          <a:ln w="9525">
            <a:noFill/>
            <a:miter lim="800000"/>
            <a:headEnd/>
            <a:tailEnd/>
          </a:ln>
        </p:spPr>
      </p:pic>
      <p:pic>
        <p:nvPicPr>
          <p:cNvPr id="46089" name="Picture 4" descr="Imagine similară"/>
          <p:cNvPicPr>
            <a:picLocks noChangeAspect="1" noChangeArrowheads="1"/>
          </p:cNvPicPr>
          <p:nvPr/>
        </p:nvPicPr>
        <p:blipFill>
          <a:blip r:embed="rId4" cstate="print"/>
          <a:srcRect/>
          <a:stretch>
            <a:fillRect/>
          </a:stretch>
        </p:blipFill>
        <p:spPr bwMode="auto">
          <a:xfrm>
            <a:off x="6256735" y="1558420"/>
            <a:ext cx="1602581" cy="1572816"/>
          </a:xfrm>
          <a:prstGeom prst="rect">
            <a:avLst/>
          </a:prstGeom>
          <a:noFill/>
          <a:ln w="9525">
            <a:noFill/>
            <a:miter lim="800000"/>
            <a:headEnd/>
            <a:tailEnd/>
          </a:ln>
        </p:spPr>
      </p:pic>
    </p:spTree>
    <p:extLst>
      <p:ext uri="{BB962C8B-B14F-4D97-AF65-F5344CB8AC3E}">
        <p14:creationId xmlns:p14="http://schemas.microsoft.com/office/powerpoint/2010/main" val="2295447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3" name="Content Placeholder 2"/>
          <p:cNvSpPr>
            <a:spLocks noGrp="1"/>
          </p:cNvSpPr>
          <p:nvPr>
            <p:ph idx="1"/>
          </p:nvPr>
        </p:nvSpPr>
        <p:spPr>
          <a:xfrm>
            <a:off x="5675710" y="1810942"/>
            <a:ext cx="3319463" cy="3936206"/>
          </a:xfrm>
          <a:ln>
            <a:solidFill>
              <a:schemeClr val="bg1"/>
            </a:solidFill>
          </a:ln>
        </p:spPr>
        <p:txBody>
          <a:bodyPr rtlCol="0">
            <a:normAutofit fontScale="77500" lnSpcReduction="20000"/>
          </a:bodyPr>
          <a:lstStyle/>
          <a:p>
            <a:pPr marL="137160" indent="-137160" eaLnBrk="1" fontAlgn="auto" hangingPunct="1">
              <a:defRPr/>
            </a:pPr>
            <a:endParaRPr lang="en-US" dirty="0">
              <a:solidFill>
                <a:schemeClr val="bg1"/>
              </a:solidFill>
            </a:endParaRPr>
          </a:p>
          <a:p>
            <a:pPr marL="137160" indent="-137160" eaLnBrk="1" fontAlgn="auto" hangingPunct="1">
              <a:defRPr/>
            </a:pPr>
            <a:r>
              <a:rPr lang="en-US" dirty="0">
                <a:solidFill>
                  <a:schemeClr val="bg1"/>
                </a:solidFill>
              </a:rPr>
              <a:t>The angle of attack (AOA) sensor </a:t>
            </a:r>
            <a:r>
              <a:rPr lang="en-US" b="1" dirty="0">
                <a:solidFill>
                  <a:schemeClr val="bg1"/>
                </a:solidFill>
              </a:rPr>
              <a:t>was replaced </a:t>
            </a:r>
            <a:r>
              <a:rPr lang="en-US" dirty="0">
                <a:solidFill>
                  <a:schemeClr val="bg1"/>
                </a:solidFill>
              </a:rPr>
              <a:t>after a flight from Manado, in North Sulawesi to </a:t>
            </a:r>
            <a:r>
              <a:rPr lang="en-US" dirty="0" err="1">
                <a:solidFill>
                  <a:schemeClr val="bg1"/>
                </a:solidFill>
              </a:rPr>
              <a:t>Denpasar</a:t>
            </a:r>
            <a:r>
              <a:rPr lang="en-US" dirty="0">
                <a:solidFill>
                  <a:schemeClr val="bg1"/>
                </a:solidFill>
              </a:rPr>
              <a:t>, Bali </a:t>
            </a:r>
            <a:r>
              <a:rPr lang="en-US" b="1" dirty="0">
                <a:solidFill>
                  <a:schemeClr val="bg1"/>
                </a:solidFill>
              </a:rPr>
              <a:t>on October 28, 2018. </a:t>
            </a:r>
          </a:p>
          <a:p>
            <a:pPr marL="137160" indent="-137160" eaLnBrk="1" fontAlgn="auto" hangingPunct="1">
              <a:buFont typeface="Wingdings" pitchFamily="2" charset="2"/>
              <a:buNone/>
              <a:defRPr/>
            </a:pPr>
            <a:r>
              <a:rPr lang="en-US" b="1" dirty="0">
                <a:solidFill>
                  <a:schemeClr val="bg1"/>
                </a:solidFill>
              </a:rPr>
              <a:t>   </a:t>
            </a:r>
            <a:r>
              <a:rPr lang="en-US" dirty="0">
                <a:solidFill>
                  <a:schemeClr val="bg1"/>
                </a:solidFill>
              </a:rPr>
              <a:t>The new Boeing 737 MAX 8 </a:t>
            </a:r>
            <a:r>
              <a:rPr lang="en-US" b="1" dirty="0">
                <a:solidFill>
                  <a:schemeClr val="bg1"/>
                </a:solidFill>
              </a:rPr>
              <a:t>crashed into the sea on October 29</a:t>
            </a:r>
            <a:r>
              <a:rPr lang="en-US" dirty="0">
                <a:solidFill>
                  <a:schemeClr val="bg1"/>
                </a:solidFill>
              </a:rPr>
              <a:t>, 13 minutes after taking off from Jakarta.</a:t>
            </a:r>
          </a:p>
          <a:p>
            <a:pPr marL="137160" indent="-137160" eaLnBrk="1" fontAlgn="auto" hangingPunct="1">
              <a:buFont typeface="Wingdings" pitchFamily="2" charset="2"/>
              <a:buNone/>
              <a:defRPr/>
            </a:pPr>
            <a:r>
              <a:rPr lang="en-US" dirty="0">
                <a:solidFill>
                  <a:schemeClr val="bg1"/>
                </a:solidFill>
              </a:rPr>
              <a:t>Boeing Company … published an update to the flight crew operations manual for its 737 Max 8, warning of a </a:t>
            </a:r>
            <a:r>
              <a:rPr lang="en-US" b="1" dirty="0">
                <a:solidFill>
                  <a:schemeClr val="bg1"/>
                </a:solidFill>
              </a:rPr>
              <a:t>possible fault in the aircraft’s angle of attack system </a:t>
            </a:r>
            <a:r>
              <a:rPr lang="en-US" dirty="0">
                <a:solidFill>
                  <a:schemeClr val="bg1"/>
                </a:solidFill>
              </a:rPr>
              <a:t>that could cause the aircraft to violently pitch nose down.</a:t>
            </a:r>
          </a:p>
          <a:p>
            <a:pPr marL="137160" indent="-137160" eaLnBrk="1" fontAlgn="auto" hangingPunct="1">
              <a:buFont typeface="Wingdings" pitchFamily="2" charset="2"/>
              <a:buNone/>
              <a:defRPr/>
            </a:pPr>
            <a:endParaRPr lang="en-US" dirty="0">
              <a:solidFill>
                <a:schemeClr val="bg1"/>
              </a:solidFill>
            </a:endParaRPr>
          </a:p>
          <a:p>
            <a:pPr marL="137160" indent="-137160" eaLnBrk="1" fontAlgn="auto" hangingPunct="1">
              <a:defRPr/>
            </a:pPr>
            <a:endParaRPr lang="en-US" dirty="0">
              <a:solidFill>
                <a:schemeClr val="bg1"/>
              </a:solidFill>
            </a:endParaRPr>
          </a:p>
          <a:p>
            <a:pPr marL="137160" indent="-137160" eaLnBrk="1" fontAlgn="auto" hangingPunct="1">
              <a:defRPr/>
            </a:pPr>
            <a:endParaRPr lang="en-US" b="1" dirty="0">
              <a:solidFill>
                <a:schemeClr val="bg1"/>
              </a:solidFill>
            </a:endParaRPr>
          </a:p>
          <a:p>
            <a:pPr marL="137160" indent="-137160" eaLnBrk="1" fontAlgn="auto" hangingPunct="1">
              <a:defRPr/>
            </a:pPr>
            <a:endParaRPr lang="en-US" b="1" dirty="0">
              <a:solidFill>
                <a:schemeClr val="bg1"/>
              </a:solidFill>
            </a:endParaRPr>
          </a:p>
          <a:p>
            <a:pPr marL="137160" indent="-137160" eaLnBrk="1" fontAlgn="auto" hangingPunct="1">
              <a:defRPr/>
            </a:pPr>
            <a:endParaRPr lang="en-US" dirty="0"/>
          </a:p>
        </p:txBody>
      </p:sp>
      <p:pic>
        <p:nvPicPr>
          <p:cNvPr id="54277" name="Picture 2" descr="lion air "/>
          <p:cNvPicPr>
            <a:picLocks noChangeAspect="1" noChangeArrowheads="1"/>
          </p:cNvPicPr>
          <p:nvPr/>
        </p:nvPicPr>
        <p:blipFill>
          <a:blip r:embed="rId2" cstate="print"/>
          <a:srcRect/>
          <a:stretch>
            <a:fillRect/>
          </a:stretch>
        </p:blipFill>
        <p:spPr bwMode="auto">
          <a:xfrm>
            <a:off x="901304" y="1826419"/>
            <a:ext cx="4679156" cy="2628900"/>
          </a:xfrm>
          <a:prstGeom prst="rect">
            <a:avLst/>
          </a:prstGeom>
          <a:noFill/>
          <a:ln w="9525">
            <a:noFill/>
            <a:miter lim="800000"/>
            <a:headEnd/>
            <a:tailEnd/>
          </a:ln>
        </p:spPr>
      </p:pic>
      <p:sp>
        <p:nvSpPr>
          <p:cNvPr id="6" name="Rectangle 5"/>
          <p:cNvSpPr/>
          <p:nvPr/>
        </p:nvSpPr>
        <p:spPr>
          <a:xfrm>
            <a:off x="815579" y="4752975"/>
            <a:ext cx="4750594"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bg1"/>
                </a:solidFill>
              </a:rPr>
              <a:t>The crash killed all on board: 181 passengers (178 adults and three children), as well as six cabin crew and two pilots.</a:t>
            </a:r>
          </a:p>
        </p:txBody>
      </p:sp>
    </p:spTree>
    <p:extLst>
      <p:ext uri="{BB962C8B-B14F-4D97-AF65-F5344CB8AC3E}">
        <p14:creationId xmlns:p14="http://schemas.microsoft.com/office/powerpoint/2010/main" val="3966834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6" name="Rectangle 5"/>
          <p:cNvSpPr/>
          <p:nvPr/>
        </p:nvSpPr>
        <p:spPr>
          <a:xfrm>
            <a:off x="835055" y="4423553"/>
            <a:ext cx="8218884" cy="1338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bg1"/>
                </a:solidFill>
              </a:rPr>
              <a:t> On 10 March 2019, the Boeing 737 MAX 8 aircraft which operated the </a:t>
            </a:r>
            <a:r>
              <a:rPr lang="en-US" sz="1800" b="1" dirty="0">
                <a:solidFill>
                  <a:schemeClr val="bg1"/>
                </a:solidFill>
              </a:rPr>
              <a:t>Ethiopian Airlines Flight 302</a:t>
            </a:r>
            <a:r>
              <a:rPr lang="en-US" sz="1800" dirty="0">
                <a:solidFill>
                  <a:schemeClr val="bg1"/>
                </a:solidFill>
              </a:rPr>
              <a:t> crashed near the town of </a:t>
            </a:r>
            <a:r>
              <a:rPr lang="en-US" sz="1800" dirty="0" err="1">
                <a:solidFill>
                  <a:schemeClr val="bg1"/>
                </a:solidFill>
              </a:rPr>
              <a:t>Bishoftu</a:t>
            </a:r>
            <a:r>
              <a:rPr lang="en-US" sz="1800" dirty="0">
                <a:solidFill>
                  <a:schemeClr val="bg1"/>
                </a:solidFill>
              </a:rPr>
              <a:t> six minutes after takeoff. All passengers and crew on board, 157 in total, were killed in the accident.</a:t>
            </a:r>
          </a:p>
          <a:p>
            <a:pPr algn="ctr">
              <a:defRPr/>
            </a:pPr>
            <a:r>
              <a:rPr lang="en-US" sz="1800" dirty="0">
                <a:solidFill>
                  <a:schemeClr val="bg1"/>
                </a:solidFill>
              </a:rPr>
              <a:t>in both flights the </a:t>
            </a:r>
            <a:r>
              <a:rPr lang="en-US" sz="1800" b="1" dirty="0">
                <a:solidFill>
                  <a:schemeClr val="bg1"/>
                </a:solidFill>
              </a:rPr>
              <a:t>Maneuvering Characteristics Augmentation System</a:t>
            </a:r>
            <a:r>
              <a:rPr lang="en-US" sz="1800" dirty="0">
                <a:solidFill>
                  <a:schemeClr val="bg1"/>
                </a:solidFill>
              </a:rPr>
              <a:t>, known as MCAS, activated in response to erroneous angle of attack information.</a:t>
            </a:r>
          </a:p>
        </p:txBody>
      </p:sp>
      <p:pic>
        <p:nvPicPr>
          <p:cNvPr id="54277" name="Picture 4" descr="A large passenger jet sitting on an airport runway&#10;&#10;Description automatically generated"/>
          <p:cNvPicPr>
            <a:picLocks noChangeAspect="1"/>
          </p:cNvPicPr>
          <p:nvPr/>
        </p:nvPicPr>
        <p:blipFill>
          <a:blip r:embed="rId2" cstate="print"/>
          <a:srcRect/>
          <a:stretch>
            <a:fillRect/>
          </a:stretch>
        </p:blipFill>
        <p:spPr bwMode="auto">
          <a:xfrm>
            <a:off x="5217319" y="1919287"/>
            <a:ext cx="3926681" cy="2347913"/>
          </a:xfrm>
          <a:prstGeom prst="rect">
            <a:avLst/>
          </a:prstGeom>
          <a:noFill/>
          <a:ln w="9525">
            <a:noFill/>
            <a:miter lim="800000"/>
            <a:headEnd/>
            <a:tailEnd/>
          </a:ln>
        </p:spPr>
      </p:pic>
      <p:pic>
        <p:nvPicPr>
          <p:cNvPr id="54278" name="Picture 9"/>
          <p:cNvPicPr>
            <a:picLocks noChangeAspect="1"/>
          </p:cNvPicPr>
          <p:nvPr/>
        </p:nvPicPr>
        <p:blipFill>
          <a:blip r:embed="rId3" cstate="print"/>
          <a:srcRect/>
          <a:stretch>
            <a:fillRect/>
          </a:stretch>
        </p:blipFill>
        <p:spPr bwMode="auto">
          <a:xfrm>
            <a:off x="834835" y="1939165"/>
            <a:ext cx="4165997" cy="2347913"/>
          </a:xfrm>
          <a:prstGeom prst="rect">
            <a:avLst/>
          </a:prstGeom>
          <a:noFill/>
          <a:ln w="9525">
            <a:noFill/>
            <a:miter lim="800000"/>
            <a:headEnd/>
            <a:tailEnd/>
          </a:ln>
        </p:spPr>
      </p:pic>
      <p:sp>
        <p:nvSpPr>
          <p:cNvPr id="11" name="Rectangle: Rounded Corners 10"/>
          <p:cNvSpPr/>
          <p:nvPr/>
        </p:nvSpPr>
        <p:spPr>
          <a:xfrm>
            <a:off x="1902619" y="5877272"/>
            <a:ext cx="66294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chemeClr val="bg1"/>
                </a:solidFill>
              </a:rPr>
              <a:t>https://www.youtube.com/watch?v=0kgG03pVQRg</a:t>
            </a:r>
          </a:p>
        </p:txBody>
      </p:sp>
    </p:spTree>
    <p:extLst>
      <p:ext uri="{BB962C8B-B14F-4D97-AF65-F5344CB8AC3E}">
        <p14:creationId xmlns:p14="http://schemas.microsoft.com/office/powerpoint/2010/main" val="4093810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2214E58-7B91-4CEE-B178-9BB6DD1CF288}"/>
              </a:ext>
            </a:extLst>
          </p:cNvPr>
          <p:cNvSpPr>
            <a:spLocks noGrp="1" noChangeArrowheads="1"/>
          </p:cNvSpPr>
          <p:nvPr>
            <p:ph type="title" idx="4294967295"/>
          </p:nvPr>
        </p:nvSpPr>
        <p:spPr>
          <a:xfrm>
            <a:off x="0" y="228600"/>
            <a:ext cx="9144000" cy="685800"/>
          </a:xfrm>
        </p:spPr>
        <p:txBody>
          <a:bodyPr/>
          <a:lstStyle/>
          <a:p>
            <a:pPr eaLnBrk="1" hangingPunct="1"/>
            <a:r>
              <a:rPr lang="en-GB" altLang="en-US" b="1">
                <a:latin typeface="Times New Roman" panose="02020603050405020304" pitchFamily="18" charset="0"/>
              </a:rPr>
              <a:t>     When are software faults introduced?</a:t>
            </a:r>
            <a:endParaRPr lang="en-US" altLang="en-US" b="1">
              <a:latin typeface="Times New Roman" panose="02020603050405020304" pitchFamily="18" charset="0"/>
            </a:endParaRPr>
          </a:p>
        </p:txBody>
      </p:sp>
      <p:sp>
        <p:nvSpPr>
          <p:cNvPr id="44035" name="Rectangle 3">
            <a:extLst>
              <a:ext uri="{FF2B5EF4-FFF2-40B4-BE49-F238E27FC236}">
                <a16:creationId xmlns:a16="http://schemas.microsoft.com/office/drawing/2014/main" id="{FFB974E3-F627-4D64-806B-09E9ABF3F26F}"/>
              </a:ext>
            </a:extLst>
          </p:cNvPr>
          <p:cNvSpPr>
            <a:spLocks noGrp="1" noChangeArrowheads="1"/>
          </p:cNvSpPr>
          <p:nvPr>
            <p:ph type="body" sz="half" idx="4294967295"/>
          </p:nvPr>
        </p:nvSpPr>
        <p:spPr>
          <a:xfrm>
            <a:off x="762000" y="5791200"/>
            <a:ext cx="8077200" cy="838200"/>
          </a:xfrm>
        </p:spPr>
        <p:txBody>
          <a:bodyPr/>
          <a:lstStyle/>
          <a:p>
            <a:pPr eaLnBrk="1" hangingPunct="1">
              <a:lnSpc>
                <a:spcPct val="90000"/>
              </a:lnSpc>
              <a:buFontTx/>
              <a:buNone/>
            </a:pPr>
            <a:r>
              <a:rPr lang="en-GB" altLang="en-US" sz="2400" b="1" i="0">
                <a:latin typeface="Times New Roman" panose="02020603050405020304" pitchFamily="18" charset="0"/>
              </a:rPr>
              <a:t>Requirements faults give most serious failures but …</a:t>
            </a:r>
          </a:p>
          <a:p>
            <a:pPr eaLnBrk="1" hangingPunct="1">
              <a:lnSpc>
                <a:spcPct val="90000"/>
              </a:lnSpc>
              <a:buFontTx/>
              <a:buNone/>
            </a:pPr>
            <a:r>
              <a:rPr lang="en-GB" altLang="en-US" sz="2400" b="1" i="0">
                <a:latin typeface="Times New Roman" panose="02020603050405020304" pitchFamily="18" charset="0"/>
              </a:rPr>
              <a:t>     … can we ensure against failures that are “deliberate”?</a:t>
            </a:r>
            <a:endParaRPr lang="en-US" altLang="en-US" sz="2400" b="1" i="0">
              <a:latin typeface="Times New Roman" panose="02020603050405020304" pitchFamily="18" charset="0"/>
            </a:endParaRPr>
          </a:p>
        </p:txBody>
      </p:sp>
      <p:pic>
        <p:nvPicPr>
          <p:cNvPr id="44036" name="Picture 4">
            <a:extLst>
              <a:ext uri="{FF2B5EF4-FFF2-40B4-BE49-F238E27FC236}">
                <a16:creationId xmlns:a16="http://schemas.microsoft.com/office/drawing/2014/main" id="{C8B63602-CA0C-4887-BE0A-0E59BCA80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a:extLst>
              <a:ext uri="{FF2B5EF4-FFF2-40B4-BE49-F238E27FC236}">
                <a16:creationId xmlns:a16="http://schemas.microsoft.com/office/drawing/2014/main" id="{DCCF3183-DAA4-493C-A782-B14BD1E4B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15" name="Group 31">
            <a:extLst>
              <a:ext uri="{FF2B5EF4-FFF2-40B4-BE49-F238E27FC236}">
                <a16:creationId xmlns:a16="http://schemas.microsoft.com/office/drawing/2014/main" id="{75090DD1-EAE9-4D29-93C5-2FFC46EF7A9A}"/>
              </a:ext>
            </a:extLst>
          </p:cNvPr>
          <p:cNvGraphicFramePr>
            <a:graphicFrameLocks noGrp="1"/>
          </p:cNvGraphicFramePr>
          <p:nvPr>
            <p:ph sz="half" idx="4294967295"/>
          </p:nvPr>
        </p:nvGraphicFramePr>
        <p:xfrm>
          <a:off x="685800" y="1295400"/>
          <a:ext cx="8305800" cy="4427538"/>
        </p:xfrm>
        <a:graphic>
          <a:graphicData uri="http://schemas.openxmlformats.org/drawingml/2006/table">
            <a:tbl>
              <a:tblPr/>
              <a:tblGrid>
                <a:gridCol w="2230438">
                  <a:extLst>
                    <a:ext uri="{9D8B030D-6E8A-4147-A177-3AD203B41FA5}">
                      <a16:colId xmlns:a16="http://schemas.microsoft.com/office/drawing/2014/main" val="20000"/>
                    </a:ext>
                  </a:extLst>
                </a:gridCol>
                <a:gridCol w="6075362">
                  <a:extLst>
                    <a:ext uri="{9D8B030D-6E8A-4147-A177-3AD203B41FA5}">
                      <a16:colId xmlns:a16="http://schemas.microsoft.com/office/drawing/2014/main" val="20001"/>
                    </a:ext>
                  </a:extLst>
                </a:gridCol>
              </a:tblGrid>
              <a:tr h="823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Requirements:</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Gripen: “control laws”, ICL (Fujitsu Service) “usability problems”</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System design:</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Therac: no fault-tolerance (H/W interlock)</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Software specification:</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Mariner: missing “bar” in mathematical formula</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Coding:</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Mercury orbiter: “dot for comma”</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Compilation:</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Pascal compilers: -ve exponential, floating point I/P</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3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Maintenance:</a:t>
                      </a:r>
                      <a:endParaRPr kumimoji="0" lang="en-US" sz="2400" b="1" i="0" u="none" strike="noStrike" cap="none" normalizeH="0" baseline="0">
                        <a:ln>
                          <a:noFill/>
                        </a:ln>
                        <a:solidFill>
                          <a:schemeClr val="tx1"/>
                        </a:solidFill>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LAS(2): London Ambulance Service “memory leak”</a:t>
                      </a:r>
                      <a:endParaRPr kumimoji="0" lang="en-US" sz="24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3" cstate="print"/>
          <a:srcRect/>
          <a:stretch>
            <a:fillRect/>
          </a:stretch>
        </p:blipFill>
        <p:spPr bwMode="auto">
          <a:xfrm>
            <a:off x="1075135" y="857251"/>
            <a:ext cx="5264944" cy="2907506"/>
          </a:xfrm>
          <a:prstGeom prst="rect">
            <a:avLst/>
          </a:prstGeom>
          <a:noFill/>
          <a:ln w="9525">
            <a:noFill/>
            <a:miter lim="800000"/>
            <a:headEnd/>
            <a:tailEnd/>
          </a:ln>
        </p:spPr>
      </p:pic>
      <p:pic>
        <p:nvPicPr>
          <p:cNvPr id="19459" name="Picture 6"/>
          <p:cNvPicPr>
            <a:picLocks noChangeAspect="1"/>
          </p:cNvPicPr>
          <p:nvPr/>
        </p:nvPicPr>
        <p:blipFill>
          <a:blip r:embed="rId4" cstate="print"/>
          <a:srcRect/>
          <a:stretch>
            <a:fillRect/>
          </a:stretch>
        </p:blipFill>
        <p:spPr bwMode="auto">
          <a:xfrm>
            <a:off x="1075135" y="3764757"/>
            <a:ext cx="2415778" cy="2270522"/>
          </a:xfrm>
          <a:prstGeom prst="rect">
            <a:avLst/>
          </a:prstGeom>
          <a:noFill/>
          <a:ln w="9525">
            <a:noFill/>
            <a:miter lim="800000"/>
            <a:headEnd/>
            <a:tailEnd/>
          </a:ln>
        </p:spPr>
      </p:pic>
      <p:pic>
        <p:nvPicPr>
          <p:cNvPr id="19460" name="Picture 8"/>
          <p:cNvPicPr>
            <a:picLocks noChangeAspect="1"/>
          </p:cNvPicPr>
          <p:nvPr/>
        </p:nvPicPr>
        <p:blipFill>
          <a:blip r:embed="rId5" cstate="print"/>
          <a:srcRect/>
          <a:stretch>
            <a:fillRect/>
          </a:stretch>
        </p:blipFill>
        <p:spPr bwMode="auto">
          <a:xfrm>
            <a:off x="3490912" y="3764757"/>
            <a:ext cx="5653088" cy="2235994"/>
          </a:xfrm>
          <a:prstGeom prst="rect">
            <a:avLst/>
          </a:prstGeom>
          <a:noFill/>
          <a:ln w="9525">
            <a:noFill/>
            <a:miter lim="800000"/>
            <a:headEnd/>
            <a:tailEnd/>
          </a:ln>
        </p:spPr>
      </p:pic>
      <p:pic>
        <p:nvPicPr>
          <p:cNvPr id="19461" name="Picture 11"/>
          <p:cNvPicPr>
            <a:picLocks noChangeAspect="1"/>
          </p:cNvPicPr>
          <p:nvPr/>
        </p:nvPicPr>
        <p:blipFill>
          <a:blip r:embed="rId6" cstate="print"/>
          <a:srcRect/>
          <a:stretch>
            <a:fillRect/>
          </a:stretch>
        </p:blipFill>
        <p:spPr bwMode="auto">
          <a:xfrm>
            <a:off x="6340079" y="1466850"/>
            <a:ext cx="2826544" cy="2119313"/>
          </a:xfrm>
          <a:prstGeom prst="rect">
            <a:avLst/>
          </a:prstGeom>
          <a:noFill/>
          <a:ln w="9525">
            <a:noFill/>
            <a:miter lim="800000"/>
            <a:headEnd/>
            <a:tailEnd/>
          </a:ln>
        </p:spPr>
      </p:pic>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7C6910F-A69B-4645-A6FE-103629293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1277938"/>
            <a:ext cx="7561263"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059" name="Picture 3">
            <a:extLst>
              <a:ext uri="{FF2B5EF4-FFF2-40B4-BE49-F238E27FC236}">
                <a16:creationId xmlns:a16="http://schemas.microsoft.com/office/drawing/2014/main" id="{A47821DA-F060-4ECA-ADC0-2C8FFC225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8913"/>
            <a:ext cx="8651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060" name="Picture 4">
            <a:extLst>
              <a:ext uri="{FF2B5EF4-FFF2-40B4-BE49-F238E27FC236}">
                <a16:creationId xmlns:a16="http://schemas.microsoft.com/office/drawing/2014/main" id="{EDF57980-3F60-4EE2-A97D-198870CAE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D439EF1D-A066-4500-9A50-5788CC70E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7CB65605-44F0-4075-9A91-D3F57A60A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133475"/>
            <a:ext cx="8248650"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6083" name="Picture 3">
            <a:extLst>
              <a:ext uri="{FF2B5EF4-FFF2-40B4-BE49-F238E27FC236}">
                <a16:creationId xmlns:a16="http://schemas.microsoft.com/office/drawing/2014/main" id="{3B7D3820-0623-4827-864D-ECDFCD1E2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68300"/>
            <a:ext cx="59150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6084" name="Picture 4">
            <a:extLst>
              <a:ext uri="{FF2B5EF4-FFF2-40B4-BE49-F238E27FC236}">
                <a16:creationId xmlns:a16="http://schemas.microsoft.com/office/drawing/2014/main" id="{20A838FB-BC6E-4265-9A7A-D48B6ECE2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a:extLst>
              <a:ext uri="{FF2B5EF4-FFF2-40B4-BE49-F238E27FC236}">
                <a16:creationId xmlns:a16="http://schemas.microsoft.com/office/drawing/2014/main" id="{FC78D305-E937-48BB-867D-145E1AB56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90805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E5ACA08-D66C-426D-9F2C-2AF5B25901C3}"/>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What is “dependability”? </a:t>
            </a:r>
            <a:endParaRPr lang="en-US" altLang="en-US" b="1">
              <a:latin typeface="Times New Roman" panose="02020603050405020304" pitchFamily="18" charset="0"/>
            </a:endParaRPr>
          </a:p>
        </p:txBody>
      </p:sp>
      <p:sp>
        <p:nvSpPr>
          <p:cNvPr id="47107" name="Rectangle 3">
            <a:extLst>
              <a:ext uri="{FF2B5EF4-FFF2-40B4-BE49-F238E27FC236}">
                <a16:creationId xmlns:a16="http://schemas.microsoft.com/office/drawing/2014/main" id="{FAA45996-6307-408B-B8CC-349AAF32DDAF}"/>
              </a:ext>
            </a:extLst>
          </p:cNvPr>
          <p:cNvSpPr>
            <a:spLocks noGrp="1" noChangeArrowheads="1"/>
          </p:cNvSpPr>
          <p:nvPr>
            <p:ph type="body" idx="1"/>
          </p:nvPr>
        </p:nvSpPr>
        <p:spPr>
          <a:xfrm>
            <a:off x="838200" y="1371600"/>
            <a:ext cx="8305800" cy="5029200"/>
          </a:xfrm>
        </p:spPr>
        <p:txBody>
          <a:bodyPr/>
          <a:lstStyle/>
          <a:p>
            <a:pPr eaLnBrk="1" hangingPunct="1">
              <a:lnSpc>
                <a:spcPct val="90000"/>
              </a:lnSpc>
              <a:buFontTx/>
              <a:buNone/>
            </a:pPr>
            <a:r>
              <a:rPr lang="en-GB" altLang="en-US">
                <a:latin typeface="Times New Roman" panose="02020603050405020304" pitchFamily="18" charset="0"/>
              </a:rPr>
              <a:t>Defined as:</a:t>
            </a:r>
          </a:p>
          <a:p>
            <a:pPr eaLnBrk="1" hangingPunct="1">
              <a:lnSpc>
                <a:spcPct val="90000"/>
              </a:lnSpc>
              <a:buFontTx/>
              <a:buNone/>
            </a:pPr>
            <a:r>
              <a:rPr lang="en-GB" altLang="en-US" i="0">
                <a:latin typeface="Times New Roman" panose="02020603050405020304" pitchFamily="18" charset="0"/>
              </a:rPr>
              <a:t>   “The extent to which the user can justifiably depend on the service delivered by a system.”</a:t>
            </a:r>
          </a:p>
          <a:p>
            <a:pPr eaLnBrk="1" hangingPunct="1">
              <a:lnSpc>
                <a:spcPct val="90000"/>
              </a:lnSpc>
              <a:buFontTx/>
              <a:buNone/>
            </a:pPr>
            <a:r>
              <a:rPr lang="en-GB" altLang="en-US">
                <a:latin typeface="Times New Roman" panose="02020603050405020304" pitchFamily="18" charset="0"/>
              </a:rPr>
              <a:t>J-C. Laprie: Dependability: basic concepts and terminology</a:t>
            </a:r>
          </a:p>
          <a:p>
            <a:pPr eaLnBrk="1" hangingPunct="1">
              <a:lnSpc>
                <a:spcPct val="90000"/>
              </a:lnSpc>
              <a:buFontTx/>
              <a:buNone/>
            </a:pPr>
            <a:r>
              <a:rPr lang="en-GB" altLang="en-US" i="0">
                <a:latin typeface="Times New Roman" panose="02020603050405020304" pitchFamily="18" charset="0"/>
              </a:rPr>
              <a:t>Important concepts: “required service”, “user”, “system”</a:t>
            </a:r>
          </a:p>
          <a:p>
            <a:pPr eaLnBrk="1" hangingPunct="1">
              <a:lnSpc>
                <a:spcPct val="90000"/>
              </a:lnSpc>
              <a:buFontTx/>
              <a:buNone/>
            </a:pPr>
            <a:r>
              <a:rPr lang="en-GB" altLang="en-US" i="0">
                <a:latin typeface="Times New Roman" panose="02020603050405020304" pitchFamily="18" charset="0"/>
              </a:rPr>
              <a:t>“Umbrella” term: not measurable attributes</a:t>
            </a:r>
          </a:p>
          <a:p>
            <a:pPr eaLnBrk="1" hangingPunct="1">
              <a:lnSpc>
                <a:spcPct val="90000"/>
              </a:lnSpc>
              <a:buFontTx/>
              <a:buNone/>
            </a:pPr>
            <a:r>
              <a:rPr lang="en-GB" altLang="en-US" i="0">
                <a:latin typeface="Times New Roman" panose="02020603050405020304" pitchFamily="18" charset="0"/>
              </a:rPr>
              <a:t>Different authors use different sets of attributes (Laprie, BS5760)</a:t>
            </a:r>
            <a:endParaRPr lang="en-US" altLang="en-US" i="0">
              <a:latin typeface="Times New Roman" panose="02020603050405020304" pitchFamily="18" charset="0"/>
            </a:endParaRPr>
          </a:p>
        </p:txBody>
      </p:sp>
      <p:pic>
        <p:nvPicPr>
          <p:cNvPr id="47108" name="Picture 4">
            <a:extLst>
              <a:ext uri="{FF2B5EF4-FFF2-40B4-BE49-F238E27FC236}">
                <a16:creationId xmlns:a16="http://schemas.microsoft.com/office/drawing/2014/main" id="{3C60604E-9110-4F18-AFD0-AAFE843A5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01DE3B27-E26A-4BFA-92F6-123B04511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7904CDD-CB17-4074-A2CC-145FA7230656}"/>
              </a:ext>
            </a:extLst>
          </p:cNvPr>
          <p:cNvSpPr>
            <a:spLocks noGrp="1" noChangeArrowheads="1"/>
          </p:cNvSpPr>
          <p:nvPr>
            <p:ph type="title"/>
          </p:nvPr>
        </p:nvSpPr>
        <p:spPr>
          <a:xfrm>
            <a:off x="533400" y="152400"/>
            <a:ext cx="8610600" cy="838200"/>
          </a:xfrm>
        </p:spPr>
        <p:txBody>
          <a:bodyPr/>
          <a:lstStyle/>
          <a:p>
            <a:pPr algn="ctr" eaLnBrk="1" hangingPunct="1"/>
            <a:r>
              <a:rPr lang="en-GB" altLang="en-US" sz="3600" b="1">
                <a:latin typeface="Times New Roman" panose="02020603050405020304" pitchFamily="18" charset="0"/>
              </a:rPr>
              <a:t>Definitions of dependability attributes </a:t>
            </a:r>
            <a:r>
              <a:rPr lang="en-GB" altLang="en-US" sz="2400" b="1">
                <a:latin typeface="Times New Roman" panose="02020603050405020304" pitchFamily="18" charset="0"/>
              </a:rPr>
              <a:t>“RAMURSES”</a:t>
            </a:r>
            <a:r>
              <a:rPr lang="en-GB" altLang="en-US" b="1">
                <a:latin typeface="Times New Roman" panose="02020603050405020304" pitchFamily="18" charset="0"/>
              </a:rPr>
              <a:t>   </a:t>
            </a:r>
            <a:endParaRPr lang="en-US" altLang="en-US" b="1">
              <a:latin typeface="Times New Roman" panose="02020603050405020304" pitchFamily="18" charset="0"/>
            </a:endParaRPr>
          </a:p>
        </p:txBody>
      </p:sp>
      <p:pic>
        <p:nvPicPr>
          <p:cNvPr id="48131" name="Picture 4">
            <a:extLst>
              <a:ext uri="{FF2B5EF4-FFF2-40B4-BE49-F238E27FC236}">
                <a16:creationId xmlns:a16="http://schemas.microsoft.com/office/drawing/2014/main" id="{3DF7CC46-76B0-475E-BDFA-483E99AE6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a:extLst>
              <a:ext uri="{FF2B5EF4-FFF2-40B4-BE49-F238E27FC236}">
                <a16:creationId xmlns:a16="http://schemas.microsoft.com/office/drawing/2014/main" id="{8B94E9E3-A3FA-42D8-9939-D031BB944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2389" name="Group 69">
            <a:extLst>
              <a:ext uri="{FF2B5EF4-FFF2-40B4-BE49-F238E27FC236}">
                <a16:creationId xmlns:a16="http://schemas.microsoft.com/office/drawing/2014/main" id="{05E0CFF4-14B1-4DCE-AE53-71BFDFDDA38A}"/>
              </a:ext>
            </a:extLst>
          </p:cNvPr>
          <p:cNvGraphicFramePr>
            <a:graphicFrameLocks noGrp="1"/>
          </p:cNvGraphicFramePr>
          <p:nvPr>
            <p:ph idx="1"/>
          </p:nvPr>
        </p:nvGraphicFramePr>
        <p:xfrm>
          <a:off x="685800" y="1295400"/>
          <a:ext cx="8153400" cy="5081588"/>
        </p:xfrm>
        <a:graphic>
          <a:graphicData uri="http://schemas.openxmlformats.org/drawingml/2006/table">
            <a:tbl>
              <a:tblPr/>
              <a:tblGrid>
                <a:gridCol w="2516188">
                  <a:extLst>
                    <a:ext uri="{9D8B030D-6E8A-4147-A177-3AD203B41FA5}">
                      <a16:colId xmlns:a16="http://schemas.microsoft.com/office/drawing/2014/main" val="20000"/>
                    </a:ext>
                  </a:extLst>
                </a:gridCol>
                <a:gridCol w="5637212">
                  <a:extLst>
                    <a:ext uri="{9D8B030D-6E8A-4147-A177-3AD203B41FA5}">
                      <a16:colId xmlns:a16="http://schemas.microsoft.com/office/drawing/2014/main" val="20001"/>
                    </a:ext>
                  </a:extLst>
                </a:gridCol>
              </a:tblGrid>
              <a:tr h="495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Attribute …</a:t>
                      </a:r>
                      <a:endParaRPr kumimoji="0" lang="en-US" sz="2400" b="1" i="0"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Times New Roman" pitchFamily="18" charset="0"/>
                        </a:rPr>
                        <a:t>… defined as ability of a system to …</a:t>
                      </a:r>
                      <a:endParaRPr kumimoji="0" lang="en-US" sz="2400" b="1" i="0"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3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R</a:t>
                      </a:r>
                      <a:r>
                        <a:rPr kumimoji="0" lang="en-GB" sz="2000" b="0" i="1" u="none" strike="noStrike" cap="none" normalizeH="0" baseline="0">
                          <a:ln>
                            <a:noFill/>
                          </a:ln>
                          <a:solidFill>
                            <a:schemeClr val="tx1"/>
                          </a:solidFill>
                          <a:effectLst/>
                          <a:latin typeface="Times New Roman" pitchFamily="18" charset="0"/>
                        </a:rPr>
                        <a:t>eliability: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deliver required service </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A</a:t>
                      </a:r>
                      <a:r>
                        <a:rPr kumimoji="0" lang="en-GB" sz="2000" b="0" i="1" u="none" strike="noStrike" cap="none" normalizeH="0" baseline="0">
                          <a:ln>
                            <a:noFill/>
                          </a:ln>
                          <a:solidFill>
                            <a:schemeClr val="tx1"/>
                          </a:solidFill>
                          <a:effectLst/>
                          <a:latin typeface="Times New Roman" pitchFamily="18" charset="0"/>
                        </a:rPr>
                        <a:t>vailability: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be in an “up” state</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7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M</a:t>
                      </a:r>
                      <a:r>
                        <a:rPr kumimoji="0" lang="en-GB" sz="2000" b="0" i="1" u="none" strike="noStrike" cap="none" normalizeH="0" baseline="0">
                          <a:ln>
                            <a:noFill/>
                          </a:ln>
                          <a:solidFill>
                            <a:schemeClr val="tx1"/>
                          </a:solidFill>
                          <a:effectLst/>
                          <a:latin typeface="Times New Roman" pitchFamily="18" charset="0"/>
                        </a:rPr>
                        <a:t>aintainability: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Corrective… be repaired to remove faults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Adaptive … be modified for new environment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Perfective … be enhanced to improve service</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5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U</a:t>
                      </a:r>
                      <a:r>
                        <a:rPr kumimoji="0" lang="en-GB" sz="2000" b="0" i="1" u="none" strike="noStrike" cap="none" normalizeH="0" baseline="0">
                          <a:ln>
                            <a:noFill/>
                          </a:ln>
                          <a:solidFill>
                            <a:schemeClr val="tx1"/>
                          </a:solidFill>
                          <a:effectLst/>
                          <a:latin typeface="Times New Roman" pitchFamily="18" charset="0"/>
                        </a:rPr>
                        <a:t>sability: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provide ease of access for user </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2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R</a:t>
                      </a:r>
                      <a:r>
                        <a:rPr kumimoji="0" lang="en-GB" sz="2000" b="0" i="1" u="none" strike="noStrike" cap="none" normalizeH="0" baseline="0">
                          <a:ln>
                            <a:noFill/>
                          </a:ln>
                          <a:solidFill>
                            <a:schemeClr val="tx1"/>
                          </a:solidFill>
                          <a:effectLst/>
                          <a:latin typeface="Times New Roman" pitchFamily="18" charset="0"/>
                        </a:rPr>
                        <a:t>ecoverability: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resume service after failure</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5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S</a:t>
                      </a:r>
                      <a:r>
                        <a:rPr kumimoji="0" lang="en-GB" sz="2000" b="0" i="1" u="none" strike="noStrike" cap="none" normalizeH="0" baseline="0">
                          <a:ln>
                            <a:noFill/>
                          </a:ln>
                          <a:solidFill>
                            <a:schemeClr val="tx1"/>
                          </a:solidFill>
                          <a:effectLst/>
                          <a:latin typeface="Times New Roman" pitchFamily="18" charset="0"/>
                        </a:rPr>
                        <a:t>afety: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be used without accident</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3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E</a:t>
                      </a:r>
                      <a:r>
                        <a:rPr kumimoji="0" lang="en-GB" sz="2000" b="0" i="1" u="none" strike="noStrike" cap="none" normalizeH="0" baseline="0">
                          <a:ln>
                            <a:noFill/>
                          </a:ln>
                          <a:solidFill>
                            <a:schemeClr val="tx1"/>
                          </a:solidFill>
                          <a:effectLst/>
                          <a:latin typeface="Times New Roman" pitchFamily="18" charset="0"/>
                        </a:rPr>
                        <a:t>fficiency: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complete task within given resources</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5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1" u="none" strike="noStrike" cap="none" normalizeH="0" baseline="0">
                          <a:ln>
                            <a:noFill/>
                          </a:ln>
                          <a:solidFill>
                            <a:schemeClr val="tx1"/>
                          </a:solidFill>
                          <a:effectLst/>
                          <a:latin typeface="Times New Roman" pitchFamily="18" charset="0"/>
                        </a:rPr>
                        <a:t>S</a:t>
                      </a:r>
                      <a:r>
                        <a:rPr kumimoji="0" lang="en-GB" sz="2000" b="0" i="1" u="none" strike="noStrike" cap="none" normalizeH="0" baseline="0">
                          <a:ln>
                            <a:noFill/>
                          </a:ln>
                          <a:solidFill>
                            <a:schemeClr val="tx1"/>
                          </a:solidFill>
                          <a:effectLst/>
                          <a:latin typeface="Times New Roman" pitchFamily="18" charset="0"/>
                        </a:rPr>
                        <a:t>ecurity:</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Times New Roman" pitchFamily="18" charset="0"/>
                        </a:rPr>
                        <a:t>… resist unauthorised interference</a:t>
                      </a:r>
                      <a:endParaRPr kumimoji="0" lang="en-US" sz="2000" b="0" i="1" u="none" strike="noStrike" cap="none" normalizeH="0" baseline="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1BADB77-CB77-4637-A3EC-25B529221D0C}"/>
              </a:ext>
            </a:extLst>
          </p:cNvPr>
          <p:cNvSpPr>
            <a:spLocks noGrp="1" noChangeArrowheads="1"/>
          </p:cNvSpPr>
          <p:nvPr>
            <p:ph type="title"/>
          </p:nvPr>
        </p:nvSpPr>
        <p:spPr>
          <a:xfrm>
            <a:off x="609600" y="304800"/>
            <a:ext cx="8534400" cy="685800"/>
          </a:xfrm>
        </p:spPr>
        <p:txBody>
          <a:bodyPr/>
          <a:lstStyle/>
          <a:p>
            <a:pPr eaLnBrk="1" hangingPunct="1"/>
            <a:r>
              <a:rPr lang="en-GB" altLang="en-US" b="1">
                <a:latin typeface="Times New Roman" panose="02020603050405020304" pitchFamily="18" charset="0"/>
              </a:rPr>
              <a:t> Dependable systems  </a:t>
            </a:r>
            <a:endParaRPr lang="en-US" altLang="en-US" b="1">
              <a:latin typeface="Times New Roman" panose="02020603050405020304" pitchFamily="18" charset="0"/>
            </a:endParaRPr>
          </a:p>
        </p:txBody>
      </p:sp>
      <p:sp>
        <p:nvSpPr>
          <p:cNvPr id="49155" name="Rectangle 3">
            <a:extLst>
              <a:ext uri="{FF2B5EF4-FFF2-40B4-BE49-F238E27FC236}">
                <a16:creationId xmlns:a16="http://schemas.microsoft.com/office/drawing/2014/main" id="{DDD8CF3D-F14D-46D2-B276-BA3CD7611014}"/>
              </a:ext>
            </a:extLst>
          </p:cNvPr>
          <p:cNvSpPr>
            <a:spLocks noGrp="1" noChangeArrowheads="1"/>
          </p:cNvSpPr>
          <p:nvPr>
            <p:ph type="body" sz="half" idx="1"/>
          </p:nvPr>
        </p:nvSpPr>
        <p:spPr>
          <a:xfrm>
            <a:off x="685800" y="1219200"/>
            <a:ext cx="8305800" cy="685800"/>
          </a:xfrm>
        </p:spPr>
        <p:txBody>
          <a:bodyPr/>
          <a:lstStyle/>
          <a:p>
            <a:pPr eaLnBrk="1" hangingPunct="1">
              <a:buFontTx/>
              <a:buNone/>
            </a:pPr>
            <a:r>
              <a:rPr lang="en-GB" altLang="en-US" sz="2800" i="0">
                <a:latin typeface="Times New Roman" panose="02020603050405020304" pitchFamily="18" charset="0"/>
              </a:rPr>
              <a:t>We need depend on systems. They must be:</a:t>
            </a:r>
            <a:endParaRPr lang="en-US" altLang="en-US" sz="2800" i="0">
              <a:latin typeface="Times New Roman" panose="02020603050405020304" pitchFamily="18" charset="0"/>
            </a:endParaRPr>
          </a:p>
        </p:txBody>
      </p:sp>
      <p:pic>
        <p:nvPicPr>
          <p:cNvPr id="49156" name="Picture 4">
            <a:extLst>
              <a:ext uri="{FF2B5EF4-FFF2-40B4-BE49-F238E27FC236}">
                <a16:creationId xmlns:a16="http://schemas.microsoft.com/office/drawing/2014/main" id="{32444BBB-4B90-4A2F-9F25-98DD1BF8F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id="{1AF7433D-9E62-4E75-829C-96D5CF909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3390" name="Group 46">
            <a:extLst>
              <a:ext uri="{FF2B5EF4-FFF2-40B4-BE49-F238E27FC236}">
                <a16:creationId xmlns:a16="http://schemas.microsoft.com/office/drawing/2014/main" id="{4527130E-34BD-4261-809C-C151906C3618}"/>
              </a:ext>
            </a:extLst>
          </p:cNvPr>
          <p:cNvGraphicFramePr>
            <a:graphicFrameLocks noGrp="1"/>
          </p:cNvGraphicFramePr>
          <p:nvPr>
            <p:ph sz="half" idx="2"/>
          </p:nvPr>
        </p:nvGraphicFramePr>
        <p:xfrm>
          <a:off x="762000" y="1981200"/>
          <a:ext cx="8229600" cy="4206875"/>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609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Reliable: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Deliver the required service under given time.</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Safe: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not kill people.</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Secure: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not allow unauthorised access.</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Usable: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be “friendly”: easy to learn and use.</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1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Maintainable: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be quick to recover after failure, and easy to repair so that they do not fail again.</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Available: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be ready for use a high proportion of time.</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1" u="none" strike="noStrike" cap="none" normalizeH="0" baseline="0">
                          <a:ln>
                            <a:noFill/>
                          </a:ln>
                          <a:solidFill>
                            <a:schemeClr val="tx1"/>
                          </a:solidFill>
                          <a:effectLst/>
                          <a:latin typeface="Arial" charset="0"/>
                        </a:rPr>
                        <a:t>Extendable:</a:t>
                      </a:r>
                      <a:endParaRPr kumimoji="0" lang="en-US" sz="2000" b="1" i="1" u="none" strike="noStrike" cap="none" normalizeH="0" baseline="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rPr>
                        <a:t>Must be easy to enhance to perform new functions.</a:t>
                      </a:r>
                      <a:endParaRPr kumimoji="0" lang="en-US" sz="2000" b="0" i="1"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36C519B-6AD9-4CFF-B625-C9901C7ABCEB}"/>
              </a:ext>
            </a:extLst>
          </p:cNvPr>
          <p:cNvSpPr>
            <a:spLocks noGrp="1" noChangeArrowheads="1"/>
          </p:cNvSpPr>
          <p:nvPr>
            <p:ph type="title" idx="4294967295"/>
          </p:nvPr>
        </p:nvSpPr>
        <p:spPr>
          <a:xfrm>
            <a:off x="719138" y="0"/>
            <a:ext cx="8424862" cy="1127125"/>
          </a:xfrm>
        </p:spPr>
        <p:txBody>
          <a:bodyPr/>
          <a:lstStyle/>
          <a:p>
            <a:pPr eaLnBrk="1" hangingPunct="1"/>
            <a:r>
              <a:rPr lang="en-GB" altLang="en-US" b="1">
                <a:latin typeface="Times New Roman" panose="02020603050405020304" pitchFamily="18" charset="0"/>
              </a:rPr>
              <a:t> How to make software-based systems more dependable</a:t>
            </a:r>
            <a:endParaRPr lang="en-US" altLang="en-US" b="1">
              <a:latin typeface="Times New Roman" panose="02020603050405020304" pitchFamily="18" charset="0"/>
            </a:endParaRPr>
          </a:p>
        </p:txBody>
      </p:sp>
      <p:pic>
        <p:nvPicPr>
          <p:cNvPr id="50179" name="Picture 4">
            <a:extLst>
              <a:ext uri="{FF2B5EF4-FFF2-40B4-BE49-F238E27FC236}">
                <a16:creationId xmlns:a16="http://schemas.microsoft.com/office/drawing/2014/main" id="{03022E0B-23A4-4ED7-A629-33967C50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696F5DF8-1BAA-4F92-BF70-A3F5E9898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684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7013" name="Group 5">
            <a:extLst>
              <a:ext uri="{FF2B5EF4-FFF2-40B4-BE49-F238E27FC236}">
                <a16:creationId xmlns:a16="http://schemas.microsoft.com/office/drawing/2014/main" id="{656884A7-DC0A-4630-A934-DF2FB747D7E4}"/>
              </a:ext>
            </a:extLst>
          </p:cNvPr>
          <p:cNvGraphicFramePr>
            <a:graphicFrameLocks noGrp="1"/>
          </p:cNvGraphicFramePr>
          <p:nvPr/>
        </p:nvGraphicFramePr>
        <p:xfrm>
          <a:off x="792163" y="1449388"/>
          <a:ext cx="8351837" cy="5121275"/>
        </p:xfrm>
        <a:graphic>
          <a:graphicData uri="http://schemas.openxmlformats.org/drawingml/2006/table">
            <a:tbl>
              <a:tblPr/>
              <a:tblGrid>
                <a:gridCol w="3059112">
                  <a:extLst>
                    <a:ext uri="{9D8B030D-6E8A-4147-A177-3AD203B41FA5}">
                      <a16:colId xmlns:a16="http://schemas.microsoft.com/office/drawing/2014/main" val="20000"/>
                    </a:ext>
                  </a:extLst>
                </a:gridCol>
                <a:gridCol w="5292725">
                  <a:extLst>
                    <a:ext uri="{9D8B030D-6E8A-4147-A177-3AD203B41FA5}">
                      <a16:colId xmlns:a16="http://schemas.microsoft.com/office/drawing/2014/main" val="20001"/>
                    </a:ext>
                  </a:extLst>
                </a:gridCol>
              </a:tblGrid>
              <a:tr h="1281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Fault avoidance:</a:t>
                      </a:r>
                      <a:endParaRPr kumimoji="0" lang="en-US" sz="2800" b="1"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Good management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Disciplined process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Careful requirements capture &amp; design</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795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Fault removal:</a:t>
                      </a:r>
                      <a:endParaRPr kumimoji="0" lang="en-US" sz="2800" b="1"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Design and code inspection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Static analysis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Testing</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81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Fault tolerance:</a:t>
                      </a:r>
                      <a:endParaRPr kumimoji="0" lang="en-US" sz="2800" b="1"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Defensive design: “belt &amp; braces”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Diverse redundant modules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Manual back-up</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795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Dependability measurement:</a:t>
                      </a:r>
                      <a:endParaRPr kumimoji="0" lang="en-US" sz="2800" b="1" i="1"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Realistic trial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Collect data (failures, faults, operating time)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rPr>
                        <a:t>Analyse data to evaluate “</a:t>
                      </a:r>
                      <a:r>
                        <a:rPr kumimoji="0" lang="en-GB" sz="2000" b="1" i="0" u="none" strike="noStrike" cap="none" normalizeH="0" baseline="0">
                          <a:ln>
                            <a:noFill/>
                          </a:ln>
                          <a:solidFill>
                            <a:schemeClr val="tx1"/>
                          </a:solidFill>
                          <a:effectLst/>
                          <a:latin typeface="Arial" charset="0"/>
                        </a:rPr>
                        <a:t>RAMURSES</a:t>
                      </a:r>
                      <a:r>
                        <a:rPr kumimoji="0" lang="en-GB" sz="2000" b="0" i="0" u="none" strike="noStrike" cap="none" normalizeH="0" baseline="0">
                          <a:ln>
                            <a:noFill/>
                          </a:ln>
                          <a:solidFill>
                            <a:schemeClr val="tx1"/>
                          </a:solidFill>
                          <a:effectLst/>
                          <a:latin typeface="Arial" charset="0"/>
                        </a:rPr>
                        <a:t>”</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D9B44E48-4449-4C75-96B6-295A46497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296863"/>
            <a:ext cx="3000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3" name="Picture 3">
            <a:extLst>
              <a:ext uri="{FF2B5EF4-FFF2-40B4-BE49-F238E27FC236}">
                <a16:creationId xmlns:a16="http://schemas.microsoft.com/office/drawing/2014/main" id="{C01C7838-B15E-45B2-8AC3-BEBFD80F1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65288"/>
            <a:ext cx="8524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4" name="Picture 4">
            <a:extLst>
              <a:ext uri="{FF2B5EF4-FFF2-40B4-BE49-F238E27FC236}">
                <a16:creationId xmlns:a16="http://schemas.microsoft.com/office/drawing/2014/main" id="{04A481C7-54B5-4E0F-AA28-5EE3338A9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a:extLst>
              <a:ext uri="{FF2B5EF4-FFF2-40B4-BE49-F238E27FC236}">
                <a16:creationId xmlns:a16="http://schemas.microsoft.com/office/drawing/2014/main" id="{2B2159DF-ACFD-4138-AB3E-CB5A63A5C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Dreptunghi 5">
            <a:extLst>
              <a:ext uri="{FF2B5EF4-FFF2-40B4-BE49-F238E27FC236}">
                <a16:creationId xmlns:a16="http://schemas.microsoft.com/office/drawing/2014/main" id="{813932CB-4330-4DB2-AF05-55348AB841D7}"/>
              </a:ext>
            </a:extLst>
          </p:cNvPr>
          <p:cNvSpPr>
            <a:spLocks noChangeArrowheads="1"/>
          </p:cNvSpPr>
          <p:nvPr/>
        </p:nvSpPr>
        <p:spPr bwMode="auto">
          <a:xfrm>
            <a:off x="1223963" y="6345238"/>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892F8C88-76D3-475F-BB5D-D676FF07E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65288"/>
            <a:ext cx="885825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27" name="Rectangle 2">
            <a:extLst>
              <a:ext uri="{FF2B5EF4-FFF2-40B4-BE49-F238E27FC236}">
                <a16:creationId xmlns:a16="http://schemas.microsoft.com/office/drawing/2014/main" id="{7C28B27A-CB1C-4C95-B640-A56D3497D5DB}"/>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IEC 61508 Standard</a:t>
            </a:r>
            <a:endParaRPr lang="en-US" altLang="en-US" b="1">
              <a:latin typeface="Times New Roman" panose="02020603050405020304" pitchFamily="18" charset="0"/>
            </a:endParaRPr>
          </a:p>
        </p:txBody>
      </p:sp>
      <p:pic>
        <p:nvPicPr>
          <p:cNvPr id="52228" name="Picture 4">
            <a:extLst>
              <a:ext uri="{FF2B5EF4-FFF2-40B4-BE49-F238E27FC236}">
                <a16:creationId xmlns:a16="http://schemas.microsoft.com/office/drawing/2014/main" id="{58FB6EFE-264A-4A71-AC2A-A345F6056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a:extLst>
              <a:ext uri="{FF2B5EF4-FFF2-40B4-BE49-F238E27FC236}">
                <a16:creationId xmlns:a16="http://schemas.microsoft.com/office/drawing/2014/main" id="{A3417C05-9929-45D6-8DC4-78BD00B69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Dreptunghi 5">
            <a:extLst>
              <a:ext uri="{FF2B5EF4-FFF2-40B4-BE49-F238E27FC236}">
                <a16:creationId xmlns:a16="http://schemas.microsoft.com/office/drawing/2014/main" id="{54FAFBF0-0FAA-4190-A239-A0973329A0FC}"/>
              </a:ext>
            </a:extLst>
          </p:cNvPr>
          <p:cNvSpPr>
            <a:spLocks noChangeArrowheads="1"/>
          </p:cNvSpPr>
          <p:nvPr/>
        </p:nvSpPr>
        <p:spPr bwMode="auto">
          <a:xfrm>
            <a:off x="1042988" y="6273800"/>
            <a:ext cx="662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44745CCF-E190-44CF-8C7C-E66E53694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a:extLst>
              <a:ext uri="{FF2B5EF4-FFF2-40B4-BE49-F238E27FC236}">
                <a16:creationId xmlns:a16="http://schemas.microsoft.com/office/drawing/2014/main" id="{9AC4C0A9-7AB4-4D39-9290-D30B56E8C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a:extLst>
              <a:ext uri="{FF2B5EF4-FFF2-40B4-BE49-F238E27FC236}">
                <a16:creationId xmlns:a16="http://schemas.microsoft.com/office/drawing/2014/main" id="{F103983A-DF3F-4E28-A9AE-B65CE4D26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04813"/>
            <a:ext cx="69135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3" name="Picture 5">
            <a:extLst>
              <a:ext uri="{FF2B5EF4-FFF2-40B4-BE49-F238E27FC236}">
                <a16:creationId xmlns:a16="http://schemas.microsoft.com/office/drawing/2014/main" id="{B6C5B524-8320-4E08-A94F-E0CB2B389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873125"/>
            <a:ext cx="8351837"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4" name="Dreptunghi 5">
            <a:extLst>
              <a:ext uri="{FF2B5EF4-FFF2-40B4-BE49-F238E27FC236}">
                <a16:creationId xmlns:a16="http://schemas.microsoft.com/office/drawing/2014/main" id="{A992E368-16AA-4AD6-B00E-F973360E4DDD}"/>
              </a:ext>
            </a:extLst>
          </p:cNvPr>
          <p:cNvSpPr>
            <a:spLocks noChangeArrowheads="1"/>
          </p:cNvSpPr>
          <p:nvPr/>
        </p:nvSpPr>
        <p:spPr bwMode="auto">
          <a:xfrm>
            <a:off x="1584325" y="6550025"/>
            <a:ext cx="6624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0"/>
              </a:spcBef>
              <a:buFontTx/>
              <a:buNone/>
            </a:pPr>
            <a:r>
              <a:rPr lang="ro-RO" altLang="en-US" sz="1400" i="0">
                <a:latin typeface="Times New Roman" panose="02020603050405020304" pitchFamily="18" charset="0"/>
              </a:rPr>
              <a:t>http://www.imm.dtu.dk/English/Teaching/IMM%20Courses.aspx?coursecode=02228</a:t>
            </a:r>
          </a:p>
        </p:txBody>
      </p:sp>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9C7303F-CA3D-4F42-BA31-FDA1E2D49690}"/>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Hancock’s Half Hour   </a:t>
            </a:r>
            <a:endParaRPr lang="en-US" altLang="en-US" b="1">
              <a:latin typeface="Times New Roman" panose="02020603050405020304" pitchFamily="18" charset="0"/>
            </a:endParaRPr>
          </a:p>
        </p:txBody>
      </p:sp>
      <p:sp>
        <p:nvSpPr>
          <p:cNvPr id="54275" name="Rectangle 3">
            <a:extLst>
              <a:ext uri="{FF2B5EF4-FFF2-40B4-BE49-F238E27FC236}">
                <a16:creationId xmlns:a16="http://schemas.microsoft.com/office/drawing/2014/main" id="{F5026C14-4222-4E40-ADEA-22DA0508FF12}"/>
              </a:ext>
            </a:extLst>
          </p:cNvPr>
          <p:cNvSpPr>
            <a:spLocks noGrp="1" noChangeArrowheads="1"/>
          </p:cNvSpPr>
          <p:nvPr>
            <p:ph type="body" idx="1"/>
          </p:nvPr>
        </p:nvSpPr>
        <p:spPr>
          <a:xfrm>
            <a:off x="838200" y="1371600"/>
            <a:ext cx="5638800" cy="5029200"/>
          </a:xfrm>
        </p:spPr>
        <p:txBody>
          <a:bodyPr/>
          <a:lstStyle/>
          <a:p>
            <a:pPr eaLnBrk="1" hangingPunct="1">
              <a:buFontTx/>
              <a:buNone/>
            </a:pPr>
            <a:r>
              <a:rPr lang="en-GB" altLang="en-US">
                <a:latin typeface="Times New Roman" panose="02020603050405020304" pitchFamily="18" charset="0"/>
              </a:rPr>
              <a:t>Tony Hancock:</a:t>
            </a:r>
            <a:r>
              <a:rPr lang="en-GB" altLang="en-US" i="0">
                <a:latin typeface="Times New Roman" panose="02020603050405020304" pitchFamily="18" charset="0"/>
              </a:rPr>
              <a:t> “But I’ve just been throttled half to death by a flamin’ python! Why won’t the insurance company pay out?”</a:t>
            </a:r>
          </a:p>
          <a:p>
            <a:pPr eaLnBrk="1" hangingPunct="1">
              <a:buFontTx/>
              <a:buNone/>
            </a:pPr>
            <a:r>
              <a:rPr lang="en-GB" altLang="en-US">
                <a:latin typeface="Times New Roman" panose="02020603050405020304" pitchFamily="18" charset="0"/>
              </a:rPr>
              <a:t>Sid James:</a:t>
            </a:r>
            <a:r>
              <a:rPr lang="en-GB" altLang="en-US" i="0">
                <a:latin typeface="Times New Roman" panose="02020603050405020304" pitchFamily="18" charset="0"/>
              </a:rPr>
              <a:t>  “Well, you see, they only insured you against accident, but the snake meant it!”</a:t>
            </a:r>
            <a:endParaRPr lang="en-US" altLang="en-US" i="0">
              <a:latin typeface="Times New Roman" panose="02020603050405020304" pitchFamily="18" charset="0"/>
            </a:endParaRPr>
          </a:p>
        </p:txBody>
      </p:sp>
      <p:pic>
        <p:nvPicPr>
          <p:cNvPr id="54276" name="Picture 4">
            <a:extLst>
              <a:ext uri="{FF2B5EF4-FFF2-40B4-BE49-F238E27FC236}">
                <a16:creationId xmlns:a16="http://schemas.microsoft.com/office/drawing/2014/main" id="{9A39425B-F120-400F-B677-8A2A5E23A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a:extLst>
              <a:ext uri="{FF2B5EF4-FFF2-40B4-BE49-F238E27FC236}">
                <a16:creationId xmlns:a16="http://schemas.microsoft.com/office/drawing/2014/main" id="{8A84B571-8A42-4A27-B703-E618E534B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220px-Tony-hancock">
            <a:extLst>
              <a:ext uri="{FF2B5EF4-FFF2-40B4-BE49-F238E27FC236}">
                <a16:creationId xmlns:a16="http://schemas.microsoft.com/office/drawing/2014/main" id="{C0FBD312-E2ED-4A8B-BEAA-25B2FE9C3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95400"/>
            <a:ext cx="18176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9" descr="File:Sid James B&amp;W.jpg">
            <a:extLst>
              <a:ext uri="{FF2B5EF4-FFF2-40B4-BE49-F238E27FC236}">
                <a16:creationId xmlns:a16="http://schemas.microsoft.com/office/drawing/2014/main" id="{6FE42938-9033-413C-8366-B57CACA13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886200"/>
            <a:ext cx="18811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94" y="1070373"/>
            <a:ext cx="7928372" cy="1131094"/>
          </a:xfrm>
        </p:spPr>
        <p:txBody>
          <a:bodyPr/>
          <a:lstStyle/>
          <a:p>
            <a:pPr eaLnBrk="1" fontAlgn="auto" hangingPunct="1">
              <a:spcAft>
                <a:spcPts val="0"/>
              </a:spcAft>
              <a:defRPr/>
            </a:pPr>
            <a:r>
              <a:rPr lang="en-US" b="1" dirty="0">
                <a:solidFill>
                  <a:schemeClr val="bg1"/>
                </a:solidFill>
              </a:rPr>
              <a:t>University</a:t>
            </a:r>
            <a:r>
              <a:rPr lang="en-US" dirty="0">
                <a:solidFill>
                  <a:schemeClr val="bg1"/>
                </a:solidFill>
              </a:rPr>
              <a:t> “</a:t>
            </a:r>
            <a:r>
              <a:rPr lang="en-US" b="1" dirty="0" err="1">
                <a:solidFill>
                  <a:schemeClr val="bg1"/>
                </a:solidFill>
              </a:rPr>
              <a:t>Politehnica</a:t>
            </a:r>
            <a:r>
              <a:rPr lang="en-US" b="1" dirty="0">
                <a:solidFill>
                  <a:schemeClr val="bg1"/>
                </a:solidFill>
              </a:rPr>
              <a:t>” of BUCHAREST</a:t>
            </a:r>
          </a:p>
        </p:txBody>
      </p:sp>
      <p:pic>
        <p:nvPicPr>
          <p:cNvPr id="21507" name="Picture 6"/>
          <p:cNvPicPr>
            <a:picLocks noChangeAspect="1"/>
          </p:cNvPicPr>
          <p:nvPr/>
        </p:nvPicPr>
        <p:blipFill>
          <a:blip r:embed="rId2" cstate="print"/>
          <a:srcRect/>
          <a:stretch>
            <a:fillRect/>
          </a:stretch>
        </p:blipFill>
        <p:spPr bwMode="auto">
          <a:xfrm>
            <a:off x="0" y="2201466"/>
            <a:ext cx="5886450" cy="3799284"/>
          </a:xfrm>
          <a:prstGeom prst="rect">
            <a:avLst/>
          </a:prstGeom>
          <a:noFill/>
          <a:ln w="9525">
            <a:noFill/>
            <a:miter lim="800000"/>
            <a:headEnd/>
            <a:tailEnd/>
          </a:ln>
        </p:spPr>
      </p:pic>
      <p:pic>
        <p:nvPicPr>
          <p:cNvPr id="21508" name="Picture 8"/>
          <p:cNvPicPr>
            <a:picLocks noChangeAspect="1"/>
          </p:cNvPicPr>
          <p:nvPr/>
        </p:nvPicPr>
        <p:blipFill>
          <a:blip r:embed="rId3" cstate="print"/>
          <a:srcRect/>
          <a:stretch>
            <a:fillRect/>
          </a:stretch>
        </p:blipFill>
        <p:spPr bwMode="auto">
          <a:xfrm>
            <a:off x="5886450" y="2201466"/>
            <a:ext cx="3257550" cy="2426494"/>
          </a:xfrm>
          <a:prstGeom prst="rect">
            <a:avLst/>
          </a:prstGeom>
          <a:noFill/>
          <a:ln w="9525">
            <a:noFill/>
            <a:miter lim="800000"/>
            <a:headEnd/>
            <a:tailEnd/>
          </a:ln>
        </p:spPr>
      </p:pic>
      <p:pic>
        <p:nvPicPr>
          <p:cNvPr id="21509" name="Picture 10"/>
          <p:cNvPicPr>
            <a:picLocks noChangeAspect="1"/>
          </p:cNvPicPr>
          <p:nvPr/>
        </p:nvPicPr>
        <p:blipFill>
          <a:blip r:embed="rId4" cstate="print"/>
          <a:srcRect/>
          <a:stretch>
            <a:fillRect/>
          </a:stretch>
        </p:blipFill>
        <p:spPr bwMode="auto">
          <a:xfrm>
            <a:off x="5886450" y="4627960"/>
            <a:ext cx="3257550" cy="1372790"/>
          </a:xfrm>
          <a:prstGeom prst="rect">
            <a:avLst/>
          </a:prstGeom>
          <a:noFill/>
          <a:ln w="9525">
            <a:noFill/>
            <a:miter lim="800000"/>
            <a:headEnd/>
            <a:tailEnd/>
          </a:ln>
        </p:spPr>
      </p:pic>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A1FB01B-84A0-430E-A623-FAF6CB637032}"/>
              </a:ext>
            </a:extLst>
          </p:cNvPr>
          <p:cNvSpPr>
            <a:spLocks noGrp="1" noChangeArrowheads="1"/>
          </p:cNvSpPr>
          <p:nvPr>
            <p:ph type="title"/>
          </p:nvPr>
        </p:nvSpPr>
        <p:spPr>
          <a:xfrm>
            <a:off x="0" y="381000"/>
            <a:ext cx="9144000" cy="685800"/>
          </a:xfrm>
        </p:spPr>
        <p:txBody>
          <a:bodyPr/>
          <a:lstStyle/>
          <a:p>
            <a:pPr algn="ctr" eaLnBrk="1" hangingPunct="1"/>
            <a:r>
              <a:rPr lang="en-GB" altLang="en-US" b="1">
                <a:latin typeface="Times New Roman" panose="02020603050405020304" pitchFamily="18" charset="0"/>
              </a:rPr>
              <a:t>    Software Reliability Course - Agenda</a:t>
            </a:r>
            <a:r>
              <a:rPr lang="en-GB" altLang="en-US"/>
              <a:t> </a:t>
            </a:r>
            <a:endParaRPr lang="en-US" altLang="en-US"/>
          </a:p>
        </p:txBody>
      </p:sp>
      <p:sp>
        <p:nvSpPr>
          <p:cNvPr id="55299" name="Rectangle 3">
            <a:extLst>
              <a:ext uri="{FF2B5EF4-FFF2-40B4-BE49-F238E27FC236}">
                <a16:creationId xmlns:a16="http://schemas.microsoft.com/office/drawing/2014/main" id="{2B7CA1F9-ED45-449E-8566-F52EB3F6B993}"/>
              </a:ext>
            </a:extLst>
          </p:cNvPr>
          <p:cNvSpPr>
            <a:spLocks noGrp="1" noChangeArrowheads="1"/>
          </p:cNvSpPr>
          <p:nvPr>
            <p:ph type="body" idx="1"/>
          </p:nvPr>
        </p:nvSpPr>
        <p:spPr>
          <a:xfrm>
            <a:off x="762000" y="1295400"/>
            <a:ext cx="8229600" cy="5410200"/>
          </a:xfrm>
        </p:spPr>
        <p:txBody>
          <a:bodyPr/>
          <a:lstStyle/>
          <a:p>
            <a:pPr marL="609600" indent="-609600" eaLnBrk="1" hangingPunct="1">
              <a:buFontTx/>
              <a:buAutoNum type="arabicPeriod"/>
            </a:pPr>
            <a:r>
              <a:rPr lang="en-GB" altLang="en-US" i="0">
                <a:latin typeface="Times New Roman" panose="02020603050405020304" pitchFamily="18" charset="0"/>
              </a:rPr>
              <a:t>Motivation</a:t>
            </a:r>
          </a:p>
          <a:p>
            <a:pPr marL="609600" indent="-609600" eaLnBrk="1" hangingPunct="1">
              <a:buFontTx/>
              <a:buAutoNum type="arabicPeriod"/>
            </a:pPr>
            <a:r>
              <a:rPr lang="en-GB" altLang="en-US" b="1" i="0">
                <a:latin typeface="Times New Roman" panose="02020603050405020304" pitchFamily="18" charset="0"/>
              </a:rPr>
              <a:t>Introduction to Software Engineering</a:t>
            </a:r>
          </a:p>
          <a:p>
            <a:pPr marL="609600" indent="-609600" eaLnBrk="1" hangingPunct="1">
              <a:buFontTx/>
              <a:buAutoNum type="arabicPeriod"/>
            </a:pPr>
            <a:r>
              <a:rPr lang="en-GB" altLang="en-US" i="0">
                <a:latin typeface="Times New Roman" panose="02020603050405020304" pitchFamily="18" charset="0"/>
              </a:rPr>
              <a:t>Measuring Software Reliability</a:t>
            </a:r>
          </a:p>
          <a:p>
            <a:pPr marL="609600" indent="-609600" eaLnBrk="1" hangingPunct="1">
              <a:buFontTx/>
              <a:buAutoNum type="arabicPeriod"/>
            </a:pPr>
            <a:r>
              <a:rPr lang="en-GB" altLang="en-US" i="0">
                <a:latin typeface="Times New Roman" panose="02020603050405020304" pitchFamily="18" charset="0"/>
              </a:rPr>
              <a:t>Software Reliability Techniques and Tools</a:t>
            </a:r>
          </a:p>
          <a:p>
            <a:pPr marL="609600" indent="-609600" eaLnBrk="1" hangingPunct="1">
              <a:buFontTx/>
              <a:buAutoNum type="arabicPeriod"/>
            </a:pPr>
            <a:r>
              <a:rPr lang="en-GB" altLang="en-US" i="0">
                <a:latin typeface="Times New Roman" panose="02020603050405020304" pitchFamily="18" charset="0"/>
              </a:rPr>
              <a:t>Experiences in Software Reliability</a:t>
            </a:r>
          </a:p>
          <a:p>
            <a:pPr marL="609600" indent="-609600" eaLnBrk="1" hangingPunct="1">
              <a:buFontTx/>
              <a:buAutoNum type="arabicPeriod"/>
            </a:pPr>
            <a:r>
              <a:rPr lang="en-GB" altLang="en-US" i="0">
                <a:latin typeface="Times New Roman" panose="02020603050405020304" pitchFamily="18" charset="0"/>
              </a:rPr>
              <a:t>Software Reliability Engineering Practice</a:t>
            </a:r>
          </a:p>
          <a:p>
            <a:pPr marL="609600" indent="-609600" eaLnBrk="1" hangingPunct="1">
              <a:buFontTx/>
              <a:buAutoNum type="arabicPeriod"/>
            </a:pPr>
            <a:r>
              <a:rPr lang="en-GB" altLang="en-US" i="0">
                <a:latin typeface="Times New Roman" panose="02020603050405020304" pitchFamily="18" charset="0"/>
              </a:rPr>
              <a:t>Lessons Learned</a:t>
            </a:r>
          </a:p>
          <a:p>
            <a:pPr marL="609600" indent="-609600" eaLnBrk="1" hangingPunct="1">
              <a:buFontTx/>
              <a:buAutoNum type="arabicPeriod"/>
            </a:pPr>
            <a:r>
              <a:rPr lang="en-GB" altLang="en-US" i="0">
                <a:latin typeface="Times New Roman" panose="02020603050405020304" pitchFamily="18" charset="0"/>
              </a:rPr>
              <a:t>Background Literature</a:t>
            </a:r>
            <a:endParaRPr lang="en-US" altLang="en-US" i="0">
              <a:latin typeface="Times New Roman" panose="02020603050405020304" pitchFamily="18" charset="0"/>
            </a:endParaRPr>
          </a:p>
        </p:txBody>
      </p:sp>
      <p:pic>
        <p:nvPicPr>
          <p:cNvPr id="55300" name="Picture 4">
            <a:extLst>
              <a:ext uri="{FF2B5EF4-FFF2-40B4-BE49-F238E27FC236}">
                <a16:creationId xmlns:a16="http://schemas.microsoft.com/office/drawing/2014/main" id="{E512B173-033E-40E1-AD60-28A81E4C5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031B7A91-744C-4409-B26F-BFC810DBF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83A2EFF-401A-4468-A2A5-A7AABCF4145C}"/>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2. </a:t>
            </a:r>
            <a:r>
              <a:rPr lang="en-GB" altLang="en-US" sz="3600" b="1">
                <a:latin typeface="Times New Roman" panose="02020603050405020304" pitchFamily="18" charset="0"/>
              </a:rPr>
              <a:t>Introduction to Software Engineering</a:t>
            </a:r>
            <a:r>
              <a:rPr lang="en-GB" altLang="en-US" b="1">
                <a:latin typeface="Times New Roman" panose="02020603050405020304" pitchFamily="18" charset="0"/>
              </a:rPr>
              <a:t> </a:t>
            </a:r>
            <a:endParaRPr lang="en-US" altLang="en-US" b="1">
              <a:latin typeface="Times New Roman" panose="02020603050405020304" pitchFamily="18" charset="0"/>
            </a:endParaRPr>
          </a:p>
        </p:txBody>
      </p:sp>
      <p:sp>
        <p:nvSpPr>
          <p:cNvPr id="56323" name="Rectangle 3">
            <a:extLst>
              <a:ext uri="{FF2B5EF4-FFF2-40B4-BE49-F238E27FC236}">
                <a16:creationId xmlns:a16="http://schemas.microsoft.com/office/drawing/2014/main" id="{44ECE8BE-093A-4897-9A99-89E9CABBED7D}"/>
              </a:ext>
            </a:extLst>
          </p:cNvPr>
          <p:cNvSpPr>
            <a:spLocks noGrp="1" noChangeArrowheads="1"/>
          </p:cNvSpPr>
          <p:nvPr>
            <p:ph type="body" idx="1"/>
          </p:nvPr>
        </p:nvSpPr>
        <p:spPr>
          <a:xfrm>
            <a:off x="838200" y="1371600"/>
            <a:ext cx="8305800" cy="5029200"/>
          </a:xfrm>
        </p:spPr>
        <p:txBody>
          <a:bodyPr/>
          <a:lstStyle/>
          <a:p>
            <a:pPr eaLnBrk="1" hangingPunct="1"/>
            <a:r>
              <a:rPr lang="en-GB" altLang="en-US" i="0">
                <a:latin typeface="Times New Roman" panose="02020603050405020304" pitchFamily="18" charset="0"/>
              </a:rPr>
              <a:t>The phases of a software project</a:t>
            </a:r>
          </a:p>
          <a:p>
            <a:pPr eaLnBrk="1" hangingPunct="1"/>
            <a:r>
              <a:rPr lang="en-GB" altLang="en-US" i="0">
                <a:latin typeface="Times New Roman" panose="02020603050405020304" pitchFamily="18" charset="0"/>
              </a:rPr>
              <a:t>Types of software</a:t>
            </a:r>
          </a:p>
          <a:p>
            <a:pPr eaLnBrk="1" hangingPunct="1"/>
            <a:r>
              <a:rPr lang="en-GB" altLang="en-US" i="0">
                <a:latin typeface="Times New Roman" panose="02020603050405020304" pitchFamily="18" charset="0"/>
              </a:rPr>
              <a:t>Achieving software reliability: diverse sources of information</a:t>
            </a:r>
          </a:p>
          <a:p>
            <a:pPr eaLnBrk="1" hangingPunct="1"/>
            <a:r>
              <a:rPr lang="en-GB" altLang="en-US" i="0">
                <a:latin typeface="Times New Roman" panose="02020603050405020304" pitchFamily="18" charset="0"/>
              </a:rPr>
              <a:t>Products, processes, and resources</a:t>
            </a:r>
          </a:p>
          <a:p>
            <a:pPr eaLnBrk="1" hangingPunct="1"/>
            <a:r>
              <a:rPr lang="en-GB" altLang="en-US" i="0">
                <a:latin typeface="Times New Roman" panose="02020603050405020304" pitchFamily="18" charset="0"/>
              </a:rPr>
              <a:t>Achieving software reliability: diverse approaches </a:t>
            </a:r>
            <a:endParaRPr lang="en-US" altLang="en-US" i="0">
              <a:latin typeface="Times New Roman" panose="02020603050405020304" pitchFamily="18" charset="0"/>
            </a:endParaRPr>
          </a:p>
        </p:txBody>
      </p:sp>
      <p:pic>
        <p:nvPicPr>
          <p:cNvPr id="56324" name="Picture 4">
            <a:extLst>
              <a:ext uri="{FF2B5EF4-FFF2-40B4-BE49-F238E27FC236}">
                <a16:creationId xmlns:a16="http://schemas.microsoft.com/office/drawing/2014/main" id="{20270E00-203F-4544-9D6A-38EFCBE68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B48DE89C-6053-44BB-B02D-53615A892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EEC1B1E-BBE6-4E9B-9ED7-B4427A86ECC5}"/>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What is “Software Engineering”</a:t>
            </a:r>
            <a:endParaRPr lang="en-US" altLang="en-US" b="1">
              <a:latin typeface="Times New Roman" panose="02020603050405020304" pitchFamily="18" charset="0"/>
            </a:endParaRPr>
          </a:p>
        </p:txBody>
      </p:sp>
      <p:pic>
        <p:nvPicPr>
          <p:cNvPr id="57347" name="Picture 4">
            <a:extLst>
              <a:ext uri="{FF2B5EF4-FFF2-40B4-BE49-F238E27FC236}">
                <a16:creationId xmlns:a16="http://schemas.microsoft.com/office/drawing/2014/main" id="{0C16E13C-AB20-4DEF-91F7-8EDAAFDDE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a:extLst>
              <a:ext uri="{FF2B5EF4-FFF2-40B4-BE49-F238E27FC236}">
                <a16:creationId xmlns:a16="http://schemas.microsoft.com/office/drawing/2014/main" id="{CA77A537-D7E7-4AC1-A54B-A0008A5F8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3E971562-6C99-440E-9038-85FB1CF264E9}"/>
              </a:ext>
            </a:extLst>
          </p:cNvPr>
          <p:cNvSpPr txBox="1">
            <a:spLocks noChangeArrowheads="1"/>
          </p:cNvSpPr>
          <p:nvPr/>
        </p:nvSpPr>
        <p:spPr bwMode="auto">
          <a:xfrm>
            <a:off x="792163" y="1952625"/>
            <a:ext cx="835183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000" b="0" i="0">
                <a:latin typeface="Times New Roman" panose="02020603050405020304" pitchFamily="18" charset="0"/>
              </a:rPr>
              <a:t> </a:t>
            </a:r>
            <a:r>
              <a:rPr lang="en-GB" altLang="en-US" b="0" i="0">
                <a:latin typeface="Times New Roman" panose="02020603050405020304" pitchFamily="18" charset="0"/>
              </a:rPr>
              <a:t>Application of mathematical, scientific, organisational principles</a:t>
            </a:r>
          </a:p>
          <a:p>
            <a:pPr>
              <a:spcBef>
                <a:spcPct val="50000"/>
              </a:spcBef>
            </a:pPr>
            <a:r>
              <a:rPr lang="en-GB" altLang="en-US" b="0" i="0">
                <a:latin typeface="Times New Roman" panose="02020603050405020304" pitchFamily="18" charset="0"/>
              </a:rPr>
              <a:t> Concept, design, implementation, maintenance</a:t>
            </a:r>
          </a:p>
          <a:p>
            <a:pPr>
              <a:spcBef>
                <a:spcPct val="50000"/>
              </a:spcBef>
            </a:pPr>
            <a:r>
              <a:rPr lang="en-GB" altLang="en-US" b="0" i="0">
                <a:latin typeface="Times New Roman" panose="02020603050405020304" pitchFamily="18" charset="0"/>
              </a:rPr>
              <a:t> Achieve adequate quality with given time and resources</a:t>
            </a:r>
          </a:p>
          <a:p>
            <a:pPr>
              <a:spcBef>
                <a:spcPct val="50000"/>
              </a:spcBef>
            </a:pPr>
            <a:r>
              <a:rPr lang="en-GB" altLang="en-US" b="0" i="0">
                <a:latin typeface="Times New Roman" panose="02020603050405020304" pitchFamily="18" charset="0"/>
              </a:rPr>
              <a:t> Large projects</a:t>
            </a:r>
            <a:endParaRPr lang="en-US" altLang="en-US" b="0" i="0">
              <a:latin typeface="Times New Roman" panose="02020603050405020304" pitchFamily="18" charset="0"/>
            </a:endParaRPr>
          </a:p>
        </p:txBody>
      </p:sp>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125C4ED-C90D-434D-8AD5-B2B467B91FB4}"/>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The Phases of a Software Project   </a:t>
            </a:r>
            <a:endParaRPr lang="en-US" altLang="en-US" b="1">
              <a:latin typeface="Times New Roman" panose="02020603050405020304" pitchFamily="18" charset="0"/>
            </a:endParaRPr>
          </a:p>
        </p:txBody>
      </p:sp>
      <p:sp>
        <p:nvSpPr>
          <p:cNvPr id="58371" name="Rectangle 3">
            <a:extLst>
              <a:ext uri="{FF2B5EF4-FFF2-40B4-BE49-F238E27FC236}">
                <a16:creationId xmlns:a16="http://schemas.microsoft.com/office/drawing/2014/main" id="{87F314AF-20B2-44DD-96BF-E2549388C1CB}"/>
              </a:ext>
            </a:extLst>
          </p:cNvPr>
          <p:cNvSpPr>
            <a:spLocks noGrp="1" noChangeArrowheads="1"/>
          </p:cNvSpPr>
          <p:nvPr>
            <p:ph type="body" idx="1"/>
          </p:nvPr>
        </p:nvSpPr>
        <p:spPr>
          <a:xfrm>
            <a:off x="838200" y="1371600"/>
            <a:ext cx="8305800" cy="5029200"/>
          </a:xfrm>
        </p:spPr>
        <p:txBody>
          <a:bodyPr/>
          <a:lstStyle/>
          <a:p>
            <a:pPr eaLnBrk="1" hangingPunct="1"/>
            <a:r>
              <a:rPr lang="en-GB" altLang="en-US" i="0">
                <a:latin typeface="Times New Roman" panose="02020603050405020304" pitchFamily="18" charset="0"/>
              </a:rPr>
              <a:t>Enthusiasm</a:t>
            </a:r>
          </a:p>
          <a:p>
            <a:pPr eaLnBrk="1" hangingPunct="1"/>
            <a:r>
              <a:rPr lang="en-GB" altLang="en-US" i="0">
                <a:latin typeface="Times New Roman" panose="02020603050405020304" pitchFamily="18" charset="0"/>
              </a:rPr>
              <a:t>Disillusionment</a:t>
            </a:r>
          </a:p>
          <a:p>
            <a:pPr eaLnBrk="1" hangingPunct="1"/>
            <a:r>
              <a:rPr lang="en-GB" altLang="en-US" i="0">
                <a:latin typeface="Times New Roman" panose="02020603050405020304" pitchFamily="18" charset="0"/>
              </a:rPr>
              <a:t>Panic</a:t>
            </a:r>
          </a:p>
          <a:p>
            <a:pPr eaLnBrk="1" hangingPunct="1"/>
            <a:r>
              <a:rPr lang="en-GB" altLang="en-US" i="0">
                <a:latin typeface="Times New Roman" panose="02020603050405020304" pitchFamily="18" charset="0"/>
              </a:rPr>
              <a:t>Collapse</a:t>
            </a:r>
          </a:p>
          <a:p>
            <a:pPr eaLnBrk="1" hangingPunct="1"/>
            <a:r>
              <a:rPr lang="en-GB" altLang="en-US" i="0">
                <a:latin typeface="Times New Roman" panose="02020603050405020304" pitchFamily="18" charset="0"/>
              </a:rPr>
              <a:t>Search for the guilty</a:t>
            </a:r>
          </a:p>
          <a:p>
            <a:pPr eaLnBrk="1" hangingPunct="1"/>
            <a:r>
              <a:rPr lang="en-GB" altLang="en-US" i="0">
                <a:latin typeface="Times New Roman" panose="02020603050405020304" pitchFamily="18" charset="0"/>
              </a:rPr>
              <a:t>Punishment of the innocent</a:t>
            </a:r>
          </a:p>
          <a:p>
            <a:pPr eaLnBrk="1" hangingPunct="1"/>
            <a:r>
              <a:rPr lang="en-GB" altLang="en-US" i="0">
                <a:latin typeface="Times New Roman" panose="02020603050405020304" pitchFamily="18" charset="0"/>
              </a:rPr>
              <a:t>Rewards and honours for those not involved </a:t>
            </a:r>
            <a:endParaRPr lang="en-US" altLang="en-US" i="0">
              <a:latin typeface="Times New Roman" panose="02020603050405020304" pitchFamily="18" charset="0"/>
            </a:endParaRPr>
          </a:p>
        </p:txBody>
      </p:sp>
      <p:pic>
        <p:nvPicPr>
          <p:cNvPr id="58372" name="Picture 4">
            <a:extLst>
              <a:ext uri="{FF2B5EF4-FFF2-40B4-BE49-F238E27FC236}">
                <a16:creationId xmlns:a16="http://schemas.microsoft.com/office/drawing/2014/main" id="{7A9EAA65-4203-4C39-BB3D-35723CED0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a:extLst>
              <a:ext uri="{FF2B5EF4-FFF2-40B4-BE49-F238E27FC236}">
                <a16:creationId xmlns:a16="http://schemas.microsoft.com/office/drawing/2014/main" id="{37011F63-A1B4-4CF0-BBEC-BFDDDD127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B67D4A2A-4A40-4080-8AE3-BB0E135C5E58}"/>
              </a:ext>
            </a:extLst>
          </p:cNvPr>
          <p:cNvSpPr>
            <a:spLocks noGrp="1" noChangeArrowheads="1"/>
          </p:cNvSpPr>
          <p:nvPr>
            <p:ph type="title"/>
          </p:nvPr>
        </p:nvSpPr>
        <p:spPr/>
        <p:txBody>
          <a:bodyPr/>
          <a:lstStyle/>
          <a:p>
            <a:endParaRPr lang="ro-RO" altLang="en-US"/>
          </a:p>
        </p:txBody>
      </p:sp>
      <p:graphicFrame>
        <p:nvGraphicFramePr>
          <p:cNvPr id="59395" name="Object 4">
            <a:extLst>
              <a:ext uri="{FF2B5EF4-FFF2-40B4-BE49-F238E27FC236}">
                <a16:creationId xmlns:a16="http://schemas.microsoft.com/office/drawing/2014/main" id="{3DBFF788-2A4D-4F0D-85F8-30E1F215DD89}"/>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9402"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FCD600AA-6653-44BC-8C19-79143FEC4371}"/>
              </a:ext>
            </a:extLst>
          </p:cNvPr>
          <p:cNvSpPr>
            <a:spLocks noGrp="1" noChangeArrowheads="1"/>
          </p:cNvSpPr>
          <p:nvPr>
            <p:ph type="title"/>
          </p:nvPr>
        </p:nvSpPr>
        <p:spPr/>
        <p:txBody>
          <a:bodyPr/>
          <a:lstStyle/>
          <a:p>
            <a:endParaRPr lang="ro-RO" altLang="en-US"/>
          </a:p>
        </p:txBody>
      </p:sp>
      <p:graphicFrame>
        <p:nvGraphicFramePr>
          <p:cNvPr id="60419" name="Object 4">
            <a:extLst>
              <a:ext uri="{FF2B5EF4-FFF2-40B4-BE49-F238E27FC236}">
                <a16:creationId xmlns:a16="http://schemas.microsoft.com/office/drawing/2014/main" id="{4B97A89E-B5DB-4559-A563-6097C2784FE1}"/>
              </a:ext>
            </a:extLst>
          </p:cNvPr>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0426"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D92B9EC-7548-4851-B5C2-9A0376FCA6D1}"/>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 Types of software  </a:t>
            </a:r>
            <a:endParaRPr lang="en-US" altLang="en-US" b="1">
              <a:latin typeface="Times New Roman" panose="02020603050405020304" pitchFamily="18" charset="0"/>
            </a:endParaRPr>
          </a:p>
        </p:txBody>
      </p:sp>
      <p:sp>
        <p:nvSpPr>
          <p:cNvPr id="61443" name="Rectangle 3">
            <a:extLst>
              <a:ext uri="{FF2B5EF4-FFF2-40B4-BE49-F238E27FC236}">
                <a16:creationId xmlns:a16="http://schemas.microsoft.com/office/drawing/2014/main" id="{1E09822E-B47F-4123-BD4F-558BFBADC1C6}"/>
              </a:ext>
            </a:extLst>
          </p:cNvPr>
          <p:cNvSpPr>
            <a:spLocks noGrp="1" noChangeArrowheads="1"/>
          </p:cNvSpPr>
          <p:nvPr>
            <p:ph type="body" idx="1"/>
          </p:nvPr>
        </p:nvSpPr>
        <p:spPr>
          <a:xfrm>
            <a:off x="838200" y="1449388"/>
            <a:ext cx="8305800" cy="5029200"/>
          </a:xfrm>
        </p:spPr>
        <p:txBody>
          <a:bodyPr/>
          <a:lstStyle/>
          <a:p>
            <a:pPr eaLnBrk="1" hangingPunct="1">
              <a:lnSpc>
                <a:spcPct val="80000"/>
              </a:lnSpc>
            </a:pPr>
            <a:r>
              <a:rPr lang="en-GB" altLang="en-US" sz="2400" i="0">
                <a:latin typeface="Times New Roman" panose="02020603050405020304" pitchFamily="18" charset="0"/>
              </a:rPr>
              <a:t>Games</a:t>
            </a:r>
          </a:p>
          <a:p>
            <a:pPr eaLnBrk="1" hangingPunct="1">
              <a:lnSpc>
                <a:spcPct val="80000"/>
              </a:lnSpc>
            </a:pPr>
            <a:r>
              <a:rPr lang="en-GB" altLang="en-US" sz="2400" i="0">
                <a:latin typeface="Times New Roman" panose="02020603050405020304" pitchFamily="18" charset="0"/>
              </a:rPr>
              <a:t>Working machine programs</a:t>
            </a:r>
          </a:p>
          <a:p>
            <a:pPr eaLnBrk="1" hangingPunct="1">
              <a:lnSpc>
                <a:spcPct val="80000"/>
              </a:lnSpc>
            </a:pPr>
            <a:r>
              <a:rPr lang="en-GB" altLang="en-US" sz="2400" i="0">
                <a:latin typeface="Times New Roman" panose="02020603050405020304" pitchFamily="18" charset="0"/>
              </a:rPr>
              <a:t>Operating systems</a:t>
            </a:r>
          </a:p>
          <a:p>
            <a:pPr eaLnBrk="1" hangingPunct="1">
              <a:lnSpc>
                <a:spcPct val="80000"/>
              </a:lnSpc>
            </a:pPr>
            <a:r>
              <a:rPr lang="en-GB" altLang="en-US" sz="2400" i="0">
                <a:latin typeface="Times New Roman" panose="02020603050405020304" pitchFamily="18" charset="0"/>
              </a:rPr>
              <a:t>Commercial applications</a:t>
            </a:r>
          </a:p>
          <a:p>
            <a:pPr eaLnBrk="1" hangingPunct="1">
              <a:lnSpc>
                <a:spcPct val="80000"/>
              </a:lnSpc>
            </a:pPr>
            <a:r>
              <a:rPr lang="en-GB" altLang="en-US" sz="2400" i="0">
                <a:latin typeface="Times New Roman" panose="02020603050405020304" pitchFamily="18" charset="0"/>
              </a:rPr>
              <a:t>Process control</a:t>
            </a:r>
          </a:p>
          <a:p>
            <a:pPr eaLnBrk="1" hangingPunct="1">
              <a:lnSpc>
                <a:spcPct val="80000"/>
              </a:lnSpc>
            </a:pPr>
            <a:r>
              <a:rPr lang="en-GB" altLang="en-US" sz="2400" i="0">
                <a:latin typeface="Times New Roman" panose="02020603050405020304" pitchFamily="18" charset="0"/>
              </a:rPr>
              <a:t>Embedded military &amp; nuclear</a:t>
            </a:r>
          </a:p>
          <a:p>
            <a:pPr eaLnBrk="1" hangingPunct="1">
              <a:lnSpc>
                <a:spcPct val="80000"/>
              </a:lnSpc>
            </a:pPr>
            <a:r>
              <a:rPr lang="en-GB" altLang="en-US" sz="2400" i="0">
                <a:latin typeface="Times New Roman" panose="02020603050405020304" pitchFamily="18" charset="0"/>
              </a:rPr>
              <a:t>Flight-critical (‘Fly-by-wire’, e.g. A330-340)</a:t>
            </a:r>
          </a:p>
          <a:p>
            <a:pPr eaLnBrk="1" hangingPunct="1">
              <a:lnSpc>
                <a:spcPct val="80000"/>
              </a:lnSpc>
              <a:buFontTx/>
              <a:buNone/>
            </a:pPr>
            <a:r>
              <a:rPr lang="en-GB" altLang="en-US" sz="2400" i="0">
                <a:latin typeface="Times New Roman" panose="02020603050405020304" pitchFamily="18" charset="0"/>
              </a:rPr>
              <a:t>What is ‘quality’ in each case?</a:t>
            </a:r>
          </a:p>
          <a:p>
            <a:pPr eaLnBrk="1" hangingPunct="1">
              <a:lnSpc>
                <a:spcPct val="80000"/>
              </a:lnSpc>
              <a:buFontTx/>
              <a:buNone/>
            </a:pPr>
            <a:r>
              <a:rPr lang="en-GB" altLang="en-US" sz="2400" i="0">
                <a:latin typeface="Times New Roman" panose="02020603050405020304" pitchFamily="18" charset="0"/>
              </a:rPr>
              <a:t>   ‘Quality is conformance to requirements’. Philip B. Crosby</a:t>
            </a:r>
          </a:p>
          <a:p>
            <a:pPr eaLnBrk="1" hangingPunct="1">
              <a:lnSpc>
                <a:spcPct val="80000"/>
              </a:lnSpc>
              <a:buFontTx/>
              <a:buNone/>
            </a:pPr>
            <a:r>
              <a:rPr lang="en-GB" altLang="en-US" sz="2400" i="0">
                <a:latin typeface="Times New Roman" panose="02020603050405020304" pitchFamily="18" charset="0"/>
              </a:rPr>
              <a:t>    ‘Quality is free, but </a:t>
            </a:r>
            <a:r>
              <a:rPr lang="en-GB" altLang="en-US" sz="2400" i="0">
                <a:solidFill>
                  <a:schemeClr val="tx2"/>
                </a:solidFill>
                <a:latin typeface="Times New Roman" panose="02020603050405020304" pitchFamily="18" charset="0"/>
              </a:rPr>
              <a:t>only</a:t>
            </a:r>
            <a:r>
              <a:rPr lang="en-GB" altLang="en-US" sz="2400" i="0">
                <a:latin typeface="Times New Roman" panose="02020603050405020304" pitchFamily="18" charset="0"/>
              </a:rPr>
              <a:t> to those who are willing to pay heavily for it’ </a:t>
            </a:r>
            <a:r>
              <a:rPr lang="en-US" altLang="en-US" sz="1400">
                <a:solidFill>
                  <a:schemeClr val="folHlink"/>
                </a:solidFill>
                <a:hlinkClick r:id="rId2"/>
              </a:rPr>
              <a:t>T</a:t>
            </a:r>
            <a:r>
              <a:rPr lang="en-US" altLang="en-US" sz="2400">
                <a:solidFill>
                  <a:schemeClr val="folHlink"/>
                </a:solidFill>
                <a:hlinkClick r:id="rId2"/>
              </a:rPr>
              <a:t>. </a:t>
            </a:r>
            <a:r>
              <a:rPr lang="en-US" altLang="en-US" sz="1600">
                <a:solidFill>
                  <a:schemeClr val="folHlink"/>
                </a:solidFill>
                <a:hlinkClick r:id="rId2"/>
              </a:rPr>
              <a:t>DeMarco and T. Lister</a:t>
            </a:r>
            <a:r>
              <a:rPr lang="en-US" altLang="en-US" sz="1600">
                <a:solidFill>
                  <a:srgbClr val="000066"/>
                </a:solidFill>
                <a:hlinkClick r:id="rId2"/>
              </a:rPr>
              <a:t> </a:t>
            </a:r>
            <a:r>
              <a:rPr lang="en-US" altLang="en-US" sz="1600">
                <a:solidFill>
                  <a:schemeClr val="accent2"/>
                </a:solidFill>
              </a:rPr>
              <a:t>,</a:t>
            </a:r>
            <a:r>
              <a:rPr lang="en-US" altLang="en-US" sz="1600"/>
              <a:t> Peopleware : Productive Projects and Teams, 2nd Ed. by Tom Demarco, Timothy R. Lister , ISBN: 0932633439 </a:t>
            </a:r>
            <a:endParaRPr lang="en-GB" altLang="en-US" sz="1600" i="0">
              <a:latin typeface="Times New Roman" panose="02020603050405020304" pitchFamily="18" charset="0"/>
            </a:endParaRPr>
          </a:p>
          <a:p>
            <a:pPr eaLnBrk="1" hangingPunct="1">
              <a:lnSpc>
                <a:spcPct val="80000"/>
              </a:lnSpc>
              <a:buFontTx/>
              <a:buNone/>
            </a:pPr>
            <a:r>
              <a:rPr lang="en-GB" altLang="en-US" sz="2400" i="0">
                <a:latin typeface="Times New Roman" panose="02020603050405020304" pitchFamily="18" charset="0"/>
              </a:rPr>
              <a:t>So what are the requirements?</a:t>
            </a:r>
          </a:p>
          <a:p>
            <a:pPr eaLnBrk="1" hangingPunct="1">
              <a:lnSpc>
                <a:spcPct val="80000"/>
              </a:lnSpc>
              <a:buFontTx/>
              <a:buNone/>
            </a:pPr>
            <a:r>
              <a:rPr lang="en-GB" altLang="en-US" sz="2400" i="0">
                <a:latin typeface="Times New Roman" panose="02020603050405020304" pitchFamily="18" charset="0"/>
              </a:rPr>
              <a:t>    ‘Horses for courses!’</a:t>
            </a:r>
            <a:endParaRPr lang="en-US" altLang="en-US" sz="2400" i="0">
              <a:latin typeface="Times New Roman" panose="02020603050405020304" pitchFamily="18" charset="0"/>
            </a:endParaRPr>
          </a:p>
        </p:txBody>
      </p:sp>
      <p:pic>
        <p:nvPicPr>
          <p:cNvPr id="61444" name="Picture 4">
            <a:extLst>
              <a:ext uri="{FF2B5EF4-FFF2-40B4-BE49-F238E27FC236}">
                <a16:creationId xmlns:a16="http://schemas.microsoft.com/office/drawing/2014/main" id="{F27411C4-AA3F-46E7-9BCB-6C955812E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id="{B06C8390-4A5F-4F2B-BBE6-65733316A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a:extLst>
              <a:ext uri="{FF2B5EF4-FFF2-40B4-BE49-F238E27FC236}">
                <a16:creationId xmlns:a16="http://schemas.microsoft.com/office/drawing/2014/main" id="{DDCB2D8F-A22D-4C70-8443-44EB7BE4E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4149725"/>
            <a:ext cx="504031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a:extLst>
              <a:ext uri="{FF2B5EF4-FFF2-40B4-BE49-F238E27FC236}">
                <a16:creationId xmlns:a16="http://schemas.microsoft.com/office/drawing/2014/main" id="{9206AD1F-BD93-4781-B999-732DFFFA8678}"/>
              </a:ext>
            </a:extLst>
          </p:cNvPr>
          <p:cNvSpPr>
            <a:spLocks noGrp="1" noChangeArrowheads="1"/>
          </p:cNvSpPr>
          <p:nvPr>
            <p:ph type="title"/>
          </p:nvPr>
        </p:nvSpPr>
        <p:spPr>
          <a:xfrm>
            <a:off x="762000" y="228600"/>
            <a:ext cx="8382000" cy="685800"/>
          </a:xfrm>
        </p:spPr>
        <p:txBody>
          <a:bodyPr/>
          <a:lstStyle/>
          <a:p>
            <a:pPr eaLnBrk="1" hangingPunct="1"/>
            <a:r>
              <a:rPr lang="en-GB" altLang="en-US" b="1">
                <a:latin typeface="Times New Roman" panose="02020603050405020304" pitchFamily="18" charset="0"/>
              </a:rPr>
              <a:t>Software Development Phases   </a:t>
            </a:r>
            <a:endParaRPr lang="en-US" altLang="en-US" b="1">
              <a:latin typeface="Times New Roman" panose="02020603050405020304" pitchFamily="18" charset="0"/>
            </a:endParaRPr>
          </a:p>
        </p:txBody>
      </p:sp>
      <p:sp>
        <p:nvSpPr>
          <p:cNvPr id="62468" name="Rectangle 3">
            <a:extLst>
              <a:ext uri="{FF2B5EF4-FFF2-40B4-BE49-F238E27FC236}">
                <a16:creationId xmlns:a16="http://schemas.microsoft.com/office/drawing/2014/main" id="{21F19983-A370-4DC9-BC1C-7475F7DB71E5}"/>
              </a:ext>
            </a:extLst>
          </p:cNvPr>
          <p:cNvSpPr>
            <a:spLocks noGrp="1" noChangeArrowheads="1"/>
          </p:cNvSpPr>
          <p:nvPr>
            <p:ph type="body" idx="1"/>
          </p:nvPr>
        </p:nvSpPr>
        <p:spPr>
          <a:xfrm>
            <a:off x="755650" y="1304925"/>
            <a:ext cx="5173663" cy="5029200"/>
          </a:xfrm>
        </p:spPr>
        <p:txBody>
          <a:bodyPr/>
          <a:lstStyle/>
          <a:p>
            <a:pPr eaLnBrk="1" hangingPunct="1">
              <a:lnSpc>
                <a:spcPct val="90000"/>
              </a:lnSpc>
            </a:pPr>
            <a:r>
              <a:rPr lang="en-GB" altLang="en-US" sz="2800" i="0">
                <a:latin typeface="Times New Roman" panose="02020603050405020304" pitchFamily="18" charset="0"/>
              </a:rPr>
              <a:t>Concept</a:t>
            </a:r>
          </a:p>
          <a:p>
            <a:pPr eaLnBrk="1" hangingPunct="1">
              <a:lnSpc>
                <a:spcPct val="90000"/>
              </a:lnSpc>
            </a:pPr>
            <a:r>
              <a:rPr lang="en-US" altLang="en-US" sz="2800" i="0">
                <a:latin typeface="Times New Roman" panose="02020603050405020304" pitchFamily="18" charset="0"/>
              </a:rPr>
              <a:t>Software Requirements</a:t>
            </a:r>
          </a:p>
          <a:p>
            <a:pPr eaLnBrk="1" hangingPunct="1">
              <a:lnSpc>
                <a:spcPct val="90000"/>
              </a:lnSpc>
            </a:pPr>
            <a:r>
              <a:rPr lang="en-US" altLang="en-US" sz="2800" i="0">
                <a:latin typeface="Times New Roman" panose="02020603050405020304" pitchFamily="18" charset="0"/>
              </a:rPr>
              <a:t>Top Level Design</a:t>
            </a:r>
          </a:p>
          <a:p>
            <a:pPr eaLnBrk="1" hangingPunct="1">
              <a:lnSpc>
                <a:spcPct val="90000"/>
              </a:lnSpc>
            </a:pPr>
            <a:r>
              <a:rPr lang="en-US" altLang="en-US" sz="2800" i="0">
                <a:latin typeface="Times New Roman" panose="02020603050405020304" pitchFamily="18" charset="0"/>
              </a:rPr>
              <a:t>Detailed Design</a:t>
            </a:r>
          </a:p>
          <a:p>
            <a:pPr eaLnBrk="1" hangingPunct="1">
              <a:lnSpc>
                <a:spcPct val="90000"/>
              </a:lnSpc>
            </a:pPr>
            <a:r>
              <a:rPr lang="en-US" altLang="en-US" sz="2800" i="0">
                <a:latin typeface="Times New Roman" panose="02020603050405020304" pitchFamily="18" charset="0"/>
              </a:rPr>
              <a:t>Code/implementation</a:t>
            </a:r>
          </a:p>
          <a:p>
            <a:pPr eaLnBrk="1" hangingPunct="1">
              <a:lnSpc>
                <a:spcPct val="90000"/>
              </a:lnSpc>
            </a:pPr>
            <a:r>
              <a:rPr lang="en-US" altLang="en-US" sz="2800" i="0">
                <a:latin typeface="Times New Roman" panose="02020603050405020304" pitchFamily="18" charset="0"/>
              </a:rPr>
              <a:t>Unit/development Test</a:t>
            </a:r>
          </a:p>
          <a:p>
            <a:pPr eaLnBrk="1" hangingPunct="1">
              <a:lnSpc>
                <a:spcPct val="90000"/>
              </a:lnSpc>
            </a:pPr>
            <a:r>
              <a:rPr lang="en-US" altLang="en-US" sz="2800" i="0">
                <a:latin typeface="Times New Roman" panose="02020603050405020304" pitchFamily="18" charset="0"/>
              </a:rPr>
              <a:t>System/verification/validation Test</a:t>
            </a:r>
          </a:p>
          <a:p>
            <a:pPr eaLnBrk="1" hangingPunct="1">
              <a:lnSpc>
                <a:spcPct val="90000"/>
              </a:lnSpc>
            </a:pPr>
            <a:r>
              <a:rPr lang="en-US" altLang="en-US" sz="2800" i="0">
                <a:latin typeface="Times New Roman" panose="02020603050405020304" pitchFamily="18" charset="0"/>
              </a:rPr>
              <a:t>Operational Test</a:t>
            </a:r>
          </a:p>
          <a:p>
            <a:pPr eaLnBrk="1" hangingPunct="1">
              <a:lnSpc>
                <a:spcPct val="90000"/>
              </a:lnSpc>
            </a:pPr>
            <a:r>
              <a:rPr lang="en-US" altLang="en-US" sz="2800" i="0">
                <a:latin typeface="Times New Roman" panose="02020603050405020304" pitchFamily="18" charset="0"/>
              </a:rPr>
              <a:t>Operation</a:t>
            </a:r>
          </a:p>
        </p:txBody>
      </p:sp>
      <p:pic>
        <p:nvPicPr>
          <p:cNvPr id="62469" name="Picture 4">
            <a:extLst>
              <a:ext uri="{FF2B5EF4-FFF2-40B4-BE49-F238E27FC236}">
                <a16:creationId xmlns:a16="http://schemas.microsoft.com/office/drawing/2014/main" id="{73D20025-F03D-4C22-86D9-D8A5A51B4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a:extLst>
              <a:ext uri="{FF2B5EF4-FFF2-40B4-BE49-F238E27FC236}">
                <a16:creationId xmlns:a16="http://schemas.microsoft.com/office/drawing/2014/main" id="{A5910217-FD8C-4C67-98C3-89E6E9392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9">
            <a:extLst>
              <a:ext uri="{FF2B5EF4-FFF2-40B4-BE49-F238E27FC236}">
                <a16:creationId xmlns:a16="http://schemas.microsoft.com/office/drawing/2014/main" id="{8E5A5E0C-0926-460B-8248-08084ED8A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268413"/>
            <a:ext cx="43561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B25506F-6F01-436D-9838-68AE93504E5E}"/>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Software Development Overview</a:t>
            </a:r>
            <a:endParaRPr lang="en-US" altLang="en-US" b="1">
              <a:latin typeface="Times New Roman" panose="02020603050405020304" pitchFamily="18" charset="0"/>
            </a:endParaRPr>
          </a:p>
        </p:txBody>
      </p:sp>
      <p:pic>
        <p:nvPicPr>
          <p:cNvPr id="63491" name="Picture 4">
            <a:extLst>
              <a:ext uri="{FF2B5EF4-FFF2-40B4-BE49-F238E27FC236}">
                <a16:creationId xmlns:a16="http://schemas.microsoft.com/office/drawing/2014/main" id="{290E106C-E3DF-4A16-B98D-DA6C25B63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a:extLst>
              <a:ext uri="{FF2B5EF4-FFF2-40B4-BE49-F238E27FC236}">
                <a16:creationId xmlns:a16="http://schemas.microsoft.com/office/drawing/2014/main" id="{449756ED-1EC0-47B2-B861-7BEEEAD1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a:extLst>
              <a:ext uri="{FF2B5EF4-FFF2-40B4-BE49-F238E27FC236}">
                <a16:creationId xmlns:a16="http://schemas.microsoft.com/office/drawing/2014/main" id="{F17A0525-5604-4647-82D6-8B8A2DC1A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8" y="1449388"/>
            <a:ext cx="8399462"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descr="agile">
            <a:extLst>
              <a:ext uri="{FF2B5EF4-FFF2-40B4-BE49-F238E27FC236}">
                <a16:creationId xmlns:a16="http://schemas.microsoft.com/office/drawing/2014/main" id="{DFE965CF-8F39-452A-85BF-97D1CBEDA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0"/>
            <a:ext cx="774065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10" descr="http://ciosp3.us/wp-content/uploads/2012/03/ATSC_AgileDevMethodology_V3.png">
            <a:extLst>
              <a:ext uri="{FF2B5EF4-FFF2-40B4-BE49-F238E27FC236}">
                <a16:creationId xmlns:a16="http://schemas.microsoft.com/office/drawing/2014/main" id="{DA3BC4E1-92FF-47F9-A3DE-29ABAF164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3068638"/>
            <a:ext cx="7561262"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a:extLst>
              <a:ext uri="{FF2B5EF4-FFF2-40B4-BE49-F238E27FC236}">
                <a16:creationId xmlns:a16="http://schemas.microsoft.com/office/drawing/2014/main" id="{D0537674-0A90-473B-A4F9-2B2929975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16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94" y="1070372"/>
            <a:ext cx="7337822" cy="751284"/>
          </a:xfrm>
        </p:spPr>
        <p:txBody>
          <a:bodyPr/>
          <a:lstStyle/>
          <a:p>
            <a:pPr algn="ctr" eaLnBrk="1" fontAlgn="auto" hangingPunct="1">
              <a:spcAft>
                <a:spcPts val="0"/>
              </a:spcAft>
              <a:defRPr/>
            </a:pPr>
            <a:r>
              <a:rPr lang="en-US" b="1" dirty="0">
                <a:solidFill>
                  <a:schemeClr val="bg1">
                    <a:lumMod val="95000"/>
                    <a:lumOff val="5000"/>
                  </a:schemeClr>
                </a:solidFill>
                <a:latin typeface="Calibri" panose="020F0502020204030204" pitchFamily="34" charset="0"/>
                <a:cs typeface="Calibri" panose="020F0502020204030204" pitchFamily="34" charset="0"/>
              </a:rPr>
              <a:t>The PRECIS PROJECT</a:t>
            </a:r>
            <a:endParaRPr lang="en-US" b="1" dirty="0">
              <a:solidFill>
                <a:schemeClr val="bg1"/>
              </a:solidFill>
            </a:endParaRPr>
          </a:p>
        </p:txBody>
      </p:sp>
      <p:pic>
        <p:nvPicPr>
          <p:cNvPr id="4" name="Picture 3">
            <a:extLst>
              <a:ext uri="{FF2B5EF4-FFF2-40B4-BE49-F238E27FC236}">
                <a16:creationId xmlns:a16="http://schemas.microsoft.com/office/drawing/2014/main" id="{1146502D-A23E-4BCA-B6AF-1FF1683C0B3A}"/>
              </a:ext>
            </a:extLst>
          </p:cNvPr>
          <p:cNvPicPr>
            <a:picLocks noChangeAspect="1"/>
          </p:cNvPicPr>
          <p:nvPr/>
        </p:nvPicPr>
        <p:blipFill>
          <a:blip r:embed="rId2"/>
          <a:stretch>
            <a:fillRect/>
          </a:stretch>
        </p:blipFill>
        <p:spPr>
          <a:xfrm>
            <a:off x="0" y="676701"/>
            <a:ext cx="9144000" cy="5504597"/>
          </a:xfrm>
          <a:prstGeom prst="rect">
            <a:avLst/>
          </a:prstGeom>
        </p:spPr>
      </p:pic>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 descr="http://blogs.msdn.com/cfs-filesystemfile.ashx/__key/communityserver-blogs-components-weblogfiles/00-00-00-48-03-metablogapi/3007.image_5F00_13A3CE30.png">
            <a:extLst>
              <a:ext uri="{FF2B5EF4-FFF2-40B4-BE49-F238E27FC236}">
                <a16:creationId xmlns:a16="http://schemas.microsoft.com/office/drawing/2014/main" id="{198249F8-6726-4A25-809B-B19802D4C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9646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2" descr="XP_Practices">
            <a:extLst>
              <a:ext uri="{FF2B5EF4-FFF2-40B4-BE49-F238E27FC236}">
                <a16:creationId xmlns:a16="http://schemas.microsoft.com/office/drawing/2014/main" id="{1AEFB5A7-AD08-4858-B9F9-8EDFD66DD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573463"/>
            <a:ext cx="6985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a:extLst>
              <a:ext uri="{FF2B5EF4-FFF2-40B4-BE49-F238E27FC236}">
                <a16:creationId xmlns:a16="http://schemas.microsoft.com/office/drawing/2014/main" id="{03BAB6B5-21A1-439F-BB6E-1383253F5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7" descr="http://upload.wikimedia.org/wikipedia/commons/thumb/a/af/Pair_programming_1.jpg/495px-Pair_programming_1.jpg">
            <a:extLst>
              <a:ext uri="{FF2B5EF4-FFF2-40B4-BE49-F238E27FC236}">
                <a16:creationId xmlns:a16="http://schemas.microsoft.com/office/drawing/2014/main" id="{BF63BD6E-AD03-4230-8468-BBCEBADEB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1688" y="2041525"/>
            <a:ext cx="1992312"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8BE98188-D064-4895-8656-508EF133159B}"/>
              </a:ext>
            </a:extLst>
          </p:cNvPr>
          <p:cNvSpPr>
            <a:spLocks noGrp="1" noChangeArrowheads="1"/>
          </p:cNvSpPr>
          <p:nvPr>
            <p:ph type="ctrTitle" idx="4294967295"/>
          </p:nvPr>
        </p:nvSpPr>
        <p:spPr>
          <a:xfrm>
            <a:off x="900113" y="188913"/>
            <a:ext cx="7772400" cy="936625"/>
          </a:xfrm>
        </p:spPr>
        <p:txBody>
          <a:bodyPr/>
          <a:lstStyle/>
          <a:p>
            <a:r>
              <a:rPr lang="en-US" altLang="en-US" sz="2800" b="1"/>
              <a:t>DevOps - Overview</a:t>
            </a:r>
            <a:endParaRPr lang="en-US" altLang="en-US" sz="2800"/>
          </a:p>
        </p:txBody>
      </p:sp>
      <p:sp>
        <p:nvSpPr>
          <p:cNvPr id="66563" name="Subtitle 2">
            <a:extLst>
              <a:ext uri="{FF2B5EF4-FFF2-40B4-BE49-F238E27FC236}">
                <a16:creationId xmlns:a16="http://schemas.microsoft.com/office/drawing/2014/main" id="{6D2A5538-5D9C-487D-B281-AEB7CA6303D2}"/>
              </a:ext>
            </a:extLst>
          </p:cNvPr>
          <p:cNvSpPr>
            <a:spLocks noGrp="1" noChangeArrowheads="1"/>
          </p:cNvSpPr>
          <p:nvPr>
            <p:ph type="subTitle" idx="4294967295"/>
          </p:nvPr>
        </p:nvSpPr>
        <p:spPr>
          <a:xfrm>
            <a:off x="971550" y="1125538"/>
            <a:ext cx="7920038" cy="5732462"/>
          </a:xfrm>
        </p:spPr>
        <p:txBody>
          <a:bodyPr/>
          <a:lstStyle/>
          <a:p>
            <a:pPr marL="0" indent="0" algn="just">
              <a:lnSpc>
                <a:spcPct val="80000"/>
              </a:lnSpc>
              <a:buFontTx/>
              <a:buNone/>
            </a:pPr>
            <a:endParaRPr lang="en-US" altLang="en-US" sz="2400" b="1"/>
          </a:p>
          <a:p>
            <a:pPr marL="0" indent="0" algn="just">
              <a:lnSpc>
                <a:spcPct val="80000"/>
              </a:lnSpc>
              <a:buFontTx/>
              <a:buNone/>
            </a:pPr>
            <a:r>
              <a:rPr lang="en-US" altLang="en-US" sz="2400" b="1"/>
              <a:t>DevOps</a:t>
            </a:r>
            <a:r>
              <a:rPr lang="en-US" altLang="en-US" sz="2400"/>
              <a:t> (a </a:t>
            </a:r>
            <a:r>
              <a:rPr lang="en-US" altLang="en-US" sz="2400">
                <a:hlinkClick r:id="rId2" tooltip="Clipped compound"/>
              </a:rPr>
              <a:t>clipped compound</a:t>
            </a:r>
            <a:r>
              <a:rPr lang="en-US" altLang="en-US" sz="2400"/>
              <a:t> of "</a:t>
            </a:r>
            <a:r>
              <a:rPr lang="en-US" altLang="en-US" sz="2400">
                <a:hlinkClick r:id="rId3" tooltip="Software development"/>
              </a:rPr>
              <a:t>software </a:t>
            </a:r>
            <a:r>
              <a:rPr lang="en-US" altLang="en-US" sz="2400" b="1">
                <a:hlinkClick r:id="rId3" tooltip="Software development"/>
              </a:rPr>
              <a:t>DEV</a:t>
            </a:r>
            <a:r>
              <a:rPr lang="en-US" altLang="en-US" sz="2400">
                <a:hlinkClick r:id="rId3" tooltip="Software development"/>
              </a:rPr>
              <a:t>elopment</a:t>
            </a:r>
            <a:r>
              <a:rPr lang="en-US" altLang="en-US" sz="2400"/>
              <a:t>" and "</a:t>
            </a:r>
            <a:r>
              <a:rPr lang="en-US" altLang="en-US" sz="2400">
                <a:hlinkClick r:id="rId4" tooltip="Information technology operations"/>
              </a:rPr>
              <a:t>information technology </a:t>
            </a:r>
            <a:r>
              <a:rPr lang="en-US" altLang="en-US" sz="2400" b="1">
                <a:hlinkClick r:id="rId4" tooltip="Information technology operations"/>
              </a:rPr>
              <a:t>OP</a:t>
            </a:r>
            <a:r>
              <a:rPr lang="en-US" altLang="en-US" sz="2400">
                <a:hlinkClick r:id="rId4" tooltip="Information technology operations"/>
              </a:rPr>
              <a:t>eration</a:t>
            </a:r>
            <a:r>
              <a:rPr lang="en-US" altLang="en-US" sz="2400" b="1">
                <a:hlinkClick r:id="rId4" tooltip="Information technology operations"/>
              </a:rPr>
              <a:t>S</a:t>
            </a:r>
            <a:r>
              <a:rPr lang="en-US" altLang="en-US" sz="2400"/>
              <a:t>") is a term used to refer to a set of practices that emphasize the collaboration and communication of both </a:t>
            </a:r>
            <a:r>
              <a:rPr lang="en-US" altLang="en-US" sz="2400">
                <a:hlinkClick r:id="rId5" tooltip="Software developer"/>
              </a:rPr>
              <a:t>software developers</a:t>
            </a:r>
            <a:r>
              <a:rPr lang="en-US" altLang="en-US" sz="2400"/>
              <a:t> and </a:t>
            </a:r>
            <a:r>
              <a:rPr lang="en-US" altLang="en-US" sz="2400">
                <a:hlinkClick r:id="rId6" tooltip="Information technology"/>
              </a:rPr>
              <a:t>information technology</a:t>
            </a:r>
            <a:r>
              <a:rPr lang="en-US" altLang="en-US" sz="2400"/>
              <a:t> (IT) professionals while automating the process of </a:t>
            </a:r>
            <a:r>
              <a:rPr lang="en-US" altLang="en-US" sz="2400">
                <a:hlinkClick r:id="rId7" tooltip="Software delivery"/>
              </a:rPr>
              <a:t>software delivery</a:t>
            </a:r>
            <a:r>
              <a:rPr lang="en-US" altLang="en-US" sz="2400"/>
              <a:t> and infrastructure changes. </a:t>
            </a:r>
          </a:p>
          <a:p>
            <a:pPr marL="0" indent="0" algn="just">
              <a:lnSpc>
                <a:spcPct val="80000"/>
              </a:lnSpc>
              <a:buFontTx/>
              <a:buNone/>
            </a:pPr>
            <a:endParaRPr lang="en-US" altLang="en-US" sz="2400"/>
          </a:p>
          <a:p>
            <a:pPr marL="0" indent="0" algn="just">
              <a:lnSpc>
                <a:spcPct val="80000"/>
              </a:lnSpc>
              <a:buFontTx/>
              <a:buNone/>
            </a:pPr>
            <a:r>
              <a:rPr lang="en-US" altLang="en-US" sz="2400"/>
              <a:t>Because DevOps is a cultural shift and collaboration (between development, operations and testing), there is no single</a:t>
            </a:r>
          </a:p>
          <a:p>
            <a:pPr marL="0" indent="0" algn="just">
              <a:lnSpc>
                <a:spcPct val="80000"/>
              </a:lnSpc>
              <a:buFontTx/>
              <a:buNone/>
            </a:pPr>
            <a:endParaRPr lang="en-US" altLang="en-US" sz="2400"/>
          </a:p>
          <a:p>
            <a:pPr marL="0" indent="0" algn="just">
              <a:lnSpc>
                <a:spcPct val="80000"/>
              </a:lnSpc>
              <a:buFontTx/>
              <a:buNone/>
            </a:pPr>
            <a:r>
              <a:rPr lang="en-US" altLang="en-US" sz="2400"/>
              <a:t>"DevOps tool": it is rather a set (or "</a:t>
            </a:r>
            <a:r>
              <a:rPr lang="en-US" altLang="en-US" sz="2400">
                <a:hlinkClick r:id="rId8" tooltip="DevOps toolchain"/>
              </a:rPr>
              <a:t>DevOps toolchain</a:t>
            </a:r>
            <a:r>
              <a:rPr lang="en-US" altLang="en-US" sz="2400"/>
              <a:t>"), consisting of multiple tools. Generally, DevOps tools fit into one or more of these categories, which is reflective of key aspects of the </a:t>
            </a:r>
            <a:r>
              <a:rPr lang="en-US" altLang="en-US" sz="2400">
                <a:hlinkClick r:id="rId9" tooltip="Software development process"/>
              </a:rPr>
              <a:t>software development</a:t>
            </a:r>
            <a:r>
              <a:rPr lang="en-US" altLang="en-US" sz="2400"/>
              <a:t> and </a:t>
            </a:r>
            <a:r>
              <a:rPr lang="en-US" altLang="en-US" sz="2400">
                <a:hlinkClick r:id="rId7" tooltip="Software delivery"/>
              </a:rPr>
              <a:t>delivery process</a:t>
            </a:r>
            <a:endParaRPr lang="en-US" altLang="en-US" sz="2400"/>
          </a:p>
          <a:p>
            <a:pPr marL="0" indent="0" algn="just">
              <a:lnSpc>
                <a:spcPct val="80000"/>
              </a:lnSpc>
              <a:buFontTx/>
              <a:buNone/>
            </a:pPr>
            <a:endParaRPr lang="en-US" altLang="en-US" sz="2400"/>
          </a:p>
        </p:txBody>
      </p:sp>
      <p:pic>
        <p:nvPicPr>
          <p:cNvPr id="66564" name="Picture 4">
            <a:extLst>
              <a:ext uri="{FF2B5EF4-FFF2-40B4-BE49-F238E27FC236}">
                <a16:creationId xmlns:a16="http://schemas.microsoft.com/office/drawing/2014/main" id="{DD302FB5-2B24-4DBF-B48C-FDCB8D9E14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a:extLst>
              <a:ext uri="{FF2B5EF4-FFF2-40B4-BE49-F238E27FC236}">
                <a16:creationId xmlns:a16="http://schemas.microsoft.com/office/drawing/2014/main" id="{2C11C5E0-EA5E-4585-8672-2BB6041493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B177BBB-D247-48C1-AA2E-5F1FEE53EA8E}"/>
              </a:ext>
            </a:extLst>
          </p:cNvPr>
          <p:cNvSpPr>
            <a:spLocks noGrp="1" noChangeArrowheads="1"/>
          </p:cNvSpPr>
          <p:nvPr>
            <p:ph type="title" idx="4294967295"/>
          </p:nvPr>
        </p:nvSpPr>
        <p:spPr>
          <a:xfrm>
            <a:off x="503238" y="-76200"/>
            <a:ext cx="8640762" cy="1020763"/>
          </a:xfrm>
        </p:spPr>
        <p:txBody>
          <a:bodyPr/>
          <a:lstStyle/>
          <a:p>
            <a:r>
              <a:rPr lang="en-US" altLang="en-US" sz="3200" b="1"/>
              <a:t>DevOps  toolchain (Cont`)</a:t>
            </a:r>
            <a:endParaRPr lang="en-US" altLang="en-US" sz="3200"/>
          </a:p>
        </p:txBody>
      </p:sp>
      <p:sp>
        <p:nvSpPr>
          <p:cNvPr id="67587" name="Content Placeholder 2">
            <a:extLst>
              <a:ext uri="{FF2B5EF4-FFF2-40B4-BE49-F238E27FC236}">
                <a16:creationId xmlns:a16="http://schemas.microsoft.com/office/drawing/2014/main" id="{7B7C87DD-4180-47DB-82BA-DEB90D32FC10}"/>
              </a:ext>
            </a:extLst>
          </p:cNvPr>
          <p:cNvSpPr>
            <a:spLocks noGrp="1" noChangeArrowheads="1"/>
          </p:cNvSpPr>
          <p:nvPr>
            <p:ph idx="4294967295"/>
          </p:nvPr>
        </p:nvSpPr>
        <p:spPr>
          <a:xfrm>
            <a:off x="827088" y="1196975"/>
            <a:ext cx="8316912" cy="5661025"/>
          </a:xfrm>
        </p:spPr>
        <p:txBody>
          <a:bodyPr/>
          <a:lstStyle/>
          <a:p>
            <a:pPr marL="609600" indent="-609600"/>
            <a:endParaRPr lang="en-US" altLang="en-US" sz="2600"/>
          </a:p>
          <a:p>
            <a:pPr marL="933450" lvl="1" indent="-533400">
              <a:buFont typeface="Calibri" panose="020F0502020204030204" pitchFamily="34" charset="0"/>
              <a:buAutoNum type="arabicPeriod"/>
            </a:pPr>
            <a:r>
              <a:rPr lang="en-US" altLang="en-US" sz="2200"/>
              <a:t>Code — Code development and review, </a:t>
            </a:r>
            <a:r>
              <a:rPr lang="en-US" altLang="en-US" sz="2200">
                <a:hlinkClick r:id="rId2" tooltip="List of version control software"/>
              </a:rPr>
              <a:t>version control</a:t>
            </a:r>
            <a:r>
              <a:rPr lang="en-US" altLang="en-US" sz="2200"/>
              <a:t> tools, code merging;</a:t>
            </a:r>
          </a:p>
          <a:p>
            <a:pPr marL="933450" lvl="1" indent="-533400">
              <a:buFont typeface="Calibri" panose="020F0502020204030204" pitchFamily="34" charset="0"/>
              <a:buAutoNum type="arabicPeriod"/>
            </a:pPr>
            <a:r>
              <a:rPr lang="en-US" altLang="en-US" sz="2200"/>
              <a:t>Build — </a:t>
            </a:r>
            <a:r>
              <a:rPr lang="en-US" altLang="en-US" sz="2200">
                <a:hlinkClick r:id="rId3" tooltip="Continuous integration"/>
              </a:rPr>
              <a:t>Continuous integration</a:t>
            </a:r>
            <a:r>
              <a:rPr lang="en-US" altLang="en-US" sz="2200"/>
              <a:t> tools, build status;</a:t>
            </a:r>
          </a:p>
          <a:p>
            <a:pPr marL="933450" lvl="1" indent="-533400">
              <a:buFont typeface="Calibri" panose="020F0502020204030204" pitchFamily="34" charset="0"/>
              <a:buAutoNum type="arabicPeriod"/>
            </a:pPr>
            <a:r>
              <a:rPr lang="en-US" altLang="en-US" sz="2200"/>
              <a:t>Test — Test and results determine performance;</a:t>
            </a:r>
          </a:p>
          <a:p>
            <a:pPr marL="933450" lvl="1" indent="-533400">
              <a:buFont typeface="Calibri" panose="020F0502020204030204" pitchFamily="34" charset="0"/>
              <a:buAutoNum type="arabicPeriod"/>
            </a:pPr>
            <a:r>
              <a:rPr lang="en-US" altLang="en-US" sz="2400"/>
              <a:t>Package — </a:t>
            </a:r>
            <a:r>
              <a:rPr lang="en-US" altLang="en-US" sz="2400">
                <a:hlinkClick r:id="rId4" tooltip="Binary repository manager"/>
              </a:rPr>
              <a:t>Artifact repository</a:t>
            </a:r>
            <a:r>
              <a:rPr lang="en-US" altLang="en-US" sz="2400"/>
              <a:t>, application pre-deployment staging;</a:t>
            </a:r>
          </a:p>
          <a:p>
            <a:pPr marL="933450" lvl="1" indent="-533400">
              <a:buFont typeface="Calibri" panose="020F0502020204030204" pitchFamily="34" charset="0"/>
              <a:buAutoNum type="arabicPeriod"/>
            </a:pPr>
            <a:r>
              <a:rPr lang="en-US" altLang="en-US" sz="2400"/>
              <a:t>5. 	Release — Change management, release approvals, </a:t>
            </a:r>
            <a:r>
              <a:rPr lang="en-US" altLang="en-US" sz="2400">
                <a:hlinkClick r:id="rId5" tooltip="Application release automation"/>
              </a:rPr>
              <a:t>release automation</a:t>
            </a:r>
            <a:r>
              <a:rPr lang="en-US" altLang="en-US" sz="2400"/>
              <a:t>;</a:t>
            </a:r>
          </a:p>
          <a:p>
            <a:pPr marL="933450" lvl="1" indent="-533400">
              <a:buFontTx/>
              <a:buNone/>
            </a:pPr>
            <a:r>
              <a:rPr lang="en-US" altLang="en-US" sz="2400"/>
              <a:t>6.	Configure — Infrastructure configuration and management, </a:t>
            </a:r>
            <a:r>
              <a:rPr lang="en-US" altLang="en-US" sz="2400">
                <a:hlinkClick r:id="rId6" tooltip="Infrastructure as Code"/>
              </a:rPr>
              <a:t>Infrastructure as Code</a:t>
            </a:r>
            <a:r>
              <a:rPr lang="en-US" altLang="en-US" sz="2400"/>
              <a:t> tools;</a:t>
            </a:r>
          </a:p>
          <a:p>
            <a:pPr marL="933450" lvl="1" indent="-533400">
              <a:buFontTx/>
              <a:buNone/>
            </a:pPr>
            <a:r>
              <a:rPr lang="en-US" altLang="en-US" sz="2400"/>
              <a:t>7. 	Monitor — </a:t>
            </a:r>
            <a:r>
              <a:rPr lang="en-US" altLang="en-US" sz="2400">
                <a:hlinkClick r:id="rId7" tooltip="Application performance management"/>
              </a:rPr>
              <a:t>Applications performance monitoring</a:t>
            </a:r>
            <a:r>
              <a:rPr lang="en-US" altLang="en-US" sz="2400"/>
              <a:t>, end–user experience.</a:t>
            </a:r>
          </a:p>
          <a:p>
            <a:pPr marL="933450" lvl="1" indent="-533400">
              <a:buFont typeface="Calibri" panose="020F0502020204030204" pitchFamily="34" charset="0"/>
              <a:buAutoNum type="arabicPeriod"/>
            </a:pPr>
            <a:endParaRPr lang="en-US" altLang="en-US" sz="2600"/>
          </a:p>
          <a:p>
            <a:pPr marL="609600" indent="-609600">
              <a:buFontTx/>
              <a:buNone/>
            </a:pPr>
            <a:endParaRPr lang="en-US" altLang="en-US"/>
          </a:p>
          <a:p>
            <a:pPr marL="609600" indent="-609600"/>
            <a:endParaRPr lang="en-US" altLang="en-US"/>
          </a:p>
        </p:txBody>
      </p:sp>
      <p:pic>
        <p:nvPicPr>
          <p:cNvPr id="67588" name="Picture 4">
            <a:extLst>
              <a:ext uri="{FF2B5EF4-FFF2-40B4-BE49-F238E27FC236}">
                <a16:creationId xmlns:a16="http://schemas.microsoft.com/office/drawing/2014/main" id="{5830CE6A-71FB-4EC1-80FF-A0D988BBAD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3" y="0"/>
            <a:ext cx="6762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a:extLst>
              <a:ext uri="{FF2B5EF4-FFF2-40B4-BE49-F238E27FC236}">
                <a16:creationId xmlns:a16="http://schemas.microsoft.com/office/drawing/2014/main" id="{B31FC28C-10A4-448E-B6D9-C826701F51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8002541F-4E31-41EB-B1D6-BAB323DAB31F}"/>
              </a:ext>
            </a:extLst>
          </p:cNvPr>
          <p:cNvSpPr>
            <a:spLocks noGrp="1" noChangeArrowheads="1"/>
          </p:cNvSpPr>
          <p:nvPr>
            <p:ph type="title" idx="4294967295"/>
          </p:nvPr>
        </p:nvSpPr>
        <p:spPr>
          <a:xfrm>
            <a:off x="1150938" y="0"/>
            <a:ext cx="9144000" cy="908050"/>
          </a:xfrm>
        </p:spPr>
        <p:txBody>
          <a:bodyPr/>
          <a:lstStyle/>
          <a:p>
            <a:r>
              <a:rPr lang="en-US" altLang="en-US" sz="2800" b="1"/>
              <a:t>DevOps  toolchain (Cont1`)</a:t>
            </a:r>
            <a:endParaRPr lang="en-US" altLang="en-US" sz="2800"/>
          </a:p>
        </p:txBody>
      </p:sp>
      <p:sp>
        <p:nvSpPr>
          <p:cNvPr id="68611" name="Rectangle 3">
            <a:extLst>
              <a:ext uri="{FF2B5EF4-FFF2-40B4-BE49-F238E27FC236}">
                <a16:creationId xmlns:a16="http://schemas.microsoft.com/office/drawing/2014/main" id="{E5B24BBB-D7B0-415B-8106-6A59FE4E9DCE}"/>
              </a:ext>
            </a:extLst>
          </p:cNvPr>
          <p:cNvSpPr>
            <a:spLocks noChangeArrowheads="1"/>
          </p:cNvSpPr>
          <p:nvPr/>
        </p:nvSpPr>
        <p:spPr bwMode="auto">
          <a:xfrm>
            <a:off x="684213" y="1268413"/>
            <a:ext cx="8208962"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400" b="0" i="0">
                <a:cs typeface="Arial" panose="020B0604020202020204" pitchFamily="34" charset="0"/>
              </a:rPr>
              <a:t>It aims at establishing a culture and environment where </a:t>
            </a:r>
            <a:r>
              <a:rPr lang="en-US" altLang="en-US" sz="2400" b="0" i="0">
                <a:cs typeface="Arial" panose="020B0604020202020204" pitchFamily="34" charset="0"/>
                <a:hlinkClick r:id="rId2" tooltip="Software build"/>
              </a:rPr>
              <a:t>building</a:t>
            </a:r>
            <a:r>
              <a:rPr lang="en-US" altLang="en-US" sz="2400" b="0" i="0">
                <a:cs typeface="Arial" panose="020B0604020202020204" pitchFamily="34" charset="0"/>
              </a:rPr>
              <a:t>, </a:t>
            </a:r>
            <a:r>
              <a:rPr lang="en-US" altLang="en-US" sz="2400" b="0" i="0">
                <a:cs typeface="Arial" panose="020B0604020202020204" pitchFamily="34" charset="0"/>
                <a:hlinkClick r:id="rId3" tooltip="Software testing"/>
              </a:rPr>
              <a:t>testing</a:t>
            </a:r>
            <a:r>
              <a:rPr lang="en-US" altLang="en-US" sz="2400" b="0" i="0">
                <a:cs typeface="Arial" panose="020B0604020202020204" pitchFamily="34" charset="0"/>
              </a:rPr>
              <a:t>, and </a:t>
            </a:r>
            <a:r>
              <a:rPr lang="en-US" altLang="en-US" sz="2400" b="0" i="0">
                <a:cs typeface="Arial" panose="020B0604020202020204" pitchFamily="34" charset="0"/>
                <a:hlinkClick r:id="rId4" tooltip="Software release life cycle"/>
              </a:rPr>
              <a:t>releasing software</a:t>
            </a:r>
            <a:r>
              <a:rPr lang="en-US" altLang="en-US" sz="2400" b="0" i="0">
                <a:cs typeface="Arial" panose="020B0604020202020204" pitchFamily="34" charset="0"/>
              </a:rPr>
              <a:t> can happen rapidly, frequently, and more reliably.</a:t>
            </a:r>
          </a:p>
          <a:p>
            <a:pPr eaLnBrk="1" hangingPunct="1">
              <a:spcBef>
                <a:spcPct val="0"/>
              </a:spcBef>
              <a:buFontTx/>
              <a:buNone/>
            </a:pPr>
            <a:endParaRPr lang="en-US" altLang="en-US" sz="2400" b="0" i="0">
              <a:latin typeface="Calibri" panose="020F0502020204030204" pitchFamily="34" charset="0"/>
            </a:endParaRPr>
          </a:p>
          <a:p>
            <a:pPr eaLnBrk="1" hangingPunct="1">
              <a:spcBef>
                <a:spcPct val="0"/>
              </a:spcBef>
              <a:buFontTx/>
              <a:buNone/>
            </a:pPr>
            <a:r>
              <a:rPr lang="en-US" altLang="en-US" sz="2400" b="0" i="0">
                <a:latin typeface="Calibri" panose="020F0502020204030204" pitchFamily="34" charset="0"/>
              </a:rPr>
              <a:t>Though there are many tools available, certain categories of them are essential in the DevOps toolchain setup for use in an organization. Some attempts to identify those basic tools can be found in the existing literature.</a:t>
            </a:r>
          </a:p>
          <a:p>
            <a:pPr eaLnBrk="1" hangingPunct="1">
              <a:spcBef>
                <a:spcPct val="0"/>
              </a:spcBef>
              <a:buFontTx/>
              <a:buNone/>
            </a:pPr>
            <a:endParaRPr lang="en-US" altLang="en-US" sz="2400" b="0" i="0">
              <a:latin typeface="Calibri" panose="020F0502020204030204" pitchFamily="34" charset="0"/>
            </a:endParaRPr>
          </a:p>
          <a:p>
            <a:pPr eaLnBrk="1" hangingPunct="1">
              <a:spcBef>
                <a:spcPct val="0"/>
              </a:spcBef>
              <a:buFontTx/>
              <a:buNone/>
            </a:pPr>
            <a:r>
              <a:rPr lang="en-US" altLang="en-US" sz="2400" b="0" i="0">
                <a:latin typeface="Calibri" panose="020F0502020204030204" pitchFamily="34" charset="0"/>
              </a:rPr>
              <a:t>Tools such as </a:t>
            </a:r>
            <a:r>
              <a:rPr lang="en-US" altLang="en-US" sz="2400" b="0" i="0">
                <a:latin typeface="Calibri" panose="020F0502020204030204" pitchFamily="34" charset="0"/>
                <a:hlinkClick r:id="rId5" tooltip="Docker (software)"/>
              </a:rPr>
              <a:t>Docker</a:t>
            </a:r>
            <a:r>
              <a:rPr lang="en-US" altLang="en-US" sz="2400" b="0" i="0">
                <a:latin typeface="Calibri" panose="020F0502020204030204" pitchFamily="34" charset="0"/>
              </a:rPr>
              <a:t> (</a:t>
            </a:r>
            <a:r>
              <a:rPr lang="en-US" altLang="en-US" sz="2400" b="0" i="0">
                <a:latin typeface="Calibri" panose="020F0502020204030204" pitchFamily="34" charset="0"/>
                <a:hlinkClick r:id="rId6" tooltip="Software container"/>
              </a:rPr>
              <a:t>containerization</a:t>
            </a:r>
            <a:r>
              <a:rPr lang="en-US" altLang="en-US" sz="2400" b="0" i="0">
                <a:latin typeface="Calibri" panose="020F0502020204030204" pitchFamily="34" charset="0"/>
              </a:rPr>
              <a:t>), </a:t>
            </a:r>
            <a:r>
              <a:rPr lang="en-US" altLang="en-US" sz="2400" b="0" i="0">
                <a:latin typeface="Calibri" panose="020F0502020204030204" pitchFamily="34" charset="0"/>
                <a:hlinkClick r:id="rId7" tooltip="Jenkins (software)"/>
              </a:rPr>
              <a:t>Jenkins</a:t>
            </a:r>
            <a:r>
              <a:rPr lang="en-US" altLang="en-US" sz="2400" b="0" i="0">
                <a:latin typeface="Calibri" panose="020F0502020204030204" pitchFamily="34" charset="0"/>
              </a:rPr>
              <a:t> (continuous integration), </a:t>
            </a:r>
            <a:r>
              <a:rPr lang="en-US" altLang="en-US" sz="2400" b="0" i="0">
                <a:latin typeface="Calibri" panose="020F0502020204030204" pitchFamily="34" charset="0"/>
                <a:hlinkClick r:id="rId8" tooltip="Puppet (software)"/>
              </a:rPr>
              <a:t>Puppet</a:t>
            </a:r>
            <a:r>
              <a:rPr lang="en-US" altLang="en-US" sz="2400" b="0" i="0">
                <a:latin typeface="Calibri" panose="020F0502020204030204" pitchFamily="34" charset="0"/>
              </a:rPr>
              <a:t> (Infrastructure as Code) and </a:t>
            </a:r>
            <a:r>
              <a:rPr lang="en-US" altLang="en-US" sz="2400" b="0" i="0">
                <a:latin typeface="Calibri" panose="020F0502020204030204" pitchFamily="34" charset="0"/>
                <a:hlinkClick r:id="rId9" tooltip="Vagrant (software)"/>
              </a:rPr>
              <a:t>Vagrant</a:t>
            </a:r>
            <a:r>
              <a:rPr lang="en-US" altLang="en-US" sz="2400" b="0" i="0">
                <a:latin typeface="Calibri" panose="020F0502020204030204" pitchFamily="34" charset="0"/>
              </a:rPr>
              <a:t> (virtualization platform)—among many others—are often used and frequently referenced in DevOps tooling discussions</a:t>
            </a:r>
          </a:p>
        </p:txBody>
      </p:sp>
      <p:pic>
        <p:nvPicPr>
          <p:cNvPr id="68612" name="Picture 4">
            <a:extLst>
              <a:ext uri="{FF2B5EF4-FFF2-40B4-BE49-F238E27FC236}">
                <a16:creationId xmlns:a16="http://schemas.microsoft.com/office/drawing/2014/main" id="{04CA46D5-BE5F-4D2C-96E0-8046A047C2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a:extLst>
              <a:ext uri="{FF2B5EF4-FFF2-40B4-BE49-F238E27FC236}">
                <a16:creationId xmlns:a16="http://schemas.microsoft.com/office/drawing/2014/main" id="{EE5D0585-D974-4792-B08C-1EB36B405F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ADE3548-677F-4EC6-8C07-26579F04D39A}"/>
              </a:ext>
            </a:extLst>
          </p:cNvPr>
          <p:cNvSpPr>
            <a:spLocks noGrp="1" noChangeArrowheads="1"/>
          </p:cNvSpPr>
          <p:nvPr>
            <p:ph type="title" idx="4294967295"/>
          </p:nvPr>
        </p:nvSpPr>
        <p:spPr>
          <a:xfrm>
            <a:off x="647700" y="404813"/>
            <a:ext cx="8316913" cy="685800"/>
          </a:xfrm>
        </p:spPr>
        <p:txBody>
          <a:bodyPr/>
          <a:lstStyle/>
          <a:p>
            <a:r>
              <a:rPr lang="en-US" altLang="en-US" sz="1600">
                <a:hlinkClick r:id="rId2" tooltip="Venn diagram"/>
              </a:rPr>
              <a:t>Venn diagram</a:t>
            </a:r>
            <a:r>
              <a:rPr lang="en-US" altLang="en-US" sz="1600"/>
              <a:t> showing DevOps as the intersection of </a:t>
            </a:r>
            <a:r>
              <a:rPr lang="en-US" altLang="en-US" sz="1600">
                <a:hlinkClick r:id="rId3" tooltip="Software development"/>
              </a:rPr>
              <a:t>development</a:t>
            </a:r>
            <a:r>
              <a:rPr lang="en-US" altLang="en-US" sz="1600"/>
              <a:t> (software engineering), </a:t>
            </a:r>
            <a:r>
              <a:rPr lang="en-US" altLang="en-US" sz="1600">
                <a:hlinkClick r:id="rId4" tooltip="Information technology operations"/>
              </a:rPr>
              <a:t>operations</a:t>
            </a:r>
            <a:r>
              <a:rPr lang="en-US" altLang="en-US" sz="1600"/>
              <a:t> and </a:t>
            </a:r>
            <a:r>
              <a:rPr lang="en-US" altLang="en-US" sz="1600">
                <a:hlinkClick r:id="rId5" tooltip="Quality assurance"/>
              </a:rPr>
              <a:t>quality assurance</a:t>
            </a:r>
            <a:r>
              <a:rPr lang="en-US" altLang="en-US" sz="1600"/>
              <a:t> (QA)</a:t>
            </a:r>
          </a:p>
        </p:txBody>
      </p:sp>
      <p:pic>
        <p:nvPicPr>
          <p:cNvPr id="69635" name="Picture 4">
            <a:extLst>
              <a:ext uri="{FF2B5EF4-FFF2-40B4-BE49-F238E27FC236}">
                <a16:creationId xmlns:a16="http://schemas.microsoft.com/office/drawing/2014/main" id="{5693022E-784C-4AB9-A5B0-50164D84B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a:extLst>
              <a:ext uri="{FF2B5EF4-FFF2-40B4-BE49-F238E27FC236}">
                <a16:creationId xmlns:a16="http://schemas.microsoft.com/office/drawing/2014/main" id="{B8308FB5-4888-4EE8-AE96-003609B0C7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1557338"/>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Devops.svg.png">
            <a:extLst>
              <a:ext uri="{FF2B5EF4-FFF2-40B4-BE49-F238E27FC236}">
                <a16:creationId xmlns:a16="http://schemas.microsoft.com/office/drawing/2014/main" id="{991B2242-2226-4BA5-840E-E866793EF70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088" y="2492375"/>
            <a:ext cx="35909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6">
            <a:extLst>
              <a:ext uri="{FF2B5EF4-FFF2-40B4-BE49-F238E27FC236}">
                <a16:creationId xmlns:a16="http://schemas.microsoft.com/office/drawing/2014/main" id="{59597448-A817-45EB-BA89-5DD5E81E35BC}"/>
              </a:ext>
            </a:extLst>
          </p:cNvPr>
          <p:cNvSpPr>
            <a:spLocks noChangeArrowheads="1"/>
          </p:cNvSpPr>
          <p:nvPr/>
        </p:nvSpPr>
        <p:spPr bwMode="auto">
          <a:xfrm>
            <a:off x="4822825" y="3068638"/>
            <a:ext cx="432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600" b="0" i="0">
                <a:latin typeface="Calibri" panose="020F0502020204030204" pitchFamily="34" charset="0"/>
              </a:rPr>
              <a:t>Illustration showing stages in a DevOps toolchain</a:t>
            </a:r>
          </a:p>
        </p:txBody>
      </p:sp>
      <p:pic>
        <p:nvPicPr>
          <p:cNvPr id="69639" name="Picture 7" descr="untitled.png">
            <a:extLst>
              <a:ext uri="{FF2B5EF4-FFF2-40B4-BE49-F238E27FC236}">
                <a16:creationId xmlns:a16="http://schemas.microsoft.com/office/drawing/2014/main" id="{F6FC167A-C3C3-4C7D-ACFE-57F03254371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9338" y="3789363"/>
            <a:ext cx="403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9D0D6FF-D3EC-47D7-816E-54A79DFDB9EF}"/>
              </a:ext>
            </a:extLst>
          </p:cNvPr>
          <p:cNvSpPr>
            <a:spLocks noGrp="1" noChangeArrowheads="1"/>
          </p:cNvSpPr>
          <p:nvPr>
            <p:ph type="title" idx="4294967295"/>
          </p:nvPr>
        </p:nvSpPr>
        <p:spPr>
          <a:xfrm>
            <a:off x="762000" y="260350"/>
            <a:ext cx="8382000" cy="685800"/>
          </a:xfrm>
        </p:spPr>
        <p:txBody>
          <a:bodyPr/>
          <a:lstStyle/>
          <a:p>
            <a:pPr eaLnBrk="1" hangingPunct="1"/>
            <a:r>
              <a:rPr lang="en-GB" altLang="en-US" b="1">
                <a:latin typeface="Times New Roman" panose="02020603050405020304" pitchFamily="18" charset="0"/>
              </a:rPr>
              <a:t> System Requirements Analysis</a:t>
            </a:r>
            <a:endParaRPr lang="en-US" altLang="en-US" b="1">
              <a:latin typeface="Times New Roman" panose="02020603050405020304" pitchFamily="18" charset="0"/>
            </a:endParaRPr>
          </a:p>
        </p:txBody>
      </p:sp>
      <p:pic>
        <p:nvPicPr>
          <p:cNvPr id="70659" name="Picture 4">
            <a:extLst>
              <a:ext uri="{FF2B5EF4-FFF2-40B4-BE49-F238E27FC236}">
                <a16:creationId xmlns:a16="http://schemas.microsoft.com/office/drawing/2014/main" id="{FE8C4CE6-6992-4FF3-9706-CB5AE487F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a:extLst>
              <a:ext uri="{FF2B5EF4-FFF2-40B4-BE49-F238E27FC236}">
                <a16:creationId xmlns:a16="http://schemas.microsoft.com/office/drawing/2014/main" id="{8A4643AC-5D13-456C-A0C5-099003E3E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a:extLst>
              <a:ext uri="{FF2B5EF4-FFF2-40B4-BE49-F238E27FC236}">
                <a16:creationId xmlns:a16="http://schemas.microsoft.com/office/drawing/2014/main" id="{50038102-1DCC-443A-82C2-354AF307B1EE}"/>
              </a:ext>
            </a:extLst>
          </p:cNvPr>
          <p:cNvSpPr txBox="1">
            <a:spLocks noChangeArrowheads="1"/>
          </p:cNvSpPr>
          <p:nvPr/>
        </p:nvSpPr>
        <p:spPr bwMode="auto">
          <a:xfrm>
            <a:off x="863600" y="1520825"/>
            <a:ext cx="7993063"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200" i="0">
                <a:latin typeface="Times New Roman" panose="02020603050405020304" pitchFamily="18" charset="0"/>
              </a:rPr>
              <a:t>Establish need and feasibility</a:t>
            </a:r>
          </a:p>
          <a:p>
            <a:pPr lvl="1">
              <a:spcBef>
                <a:spcPct val="0"/>
              </a:spcBef>
              <a:buFontTx/>
              <a:buChar char="-"/>
            </a:pPr>
            <a:r>
              <a:rPr lang="en-GB" altLang="en-US" sz="2200" b="0" i="0">
                <a:latin typeface="Times New Roman" panose="02020603050405020304" pitchFamily="18" charset="0"/>
              </a:rPr>
              <a:t>Overall functional requirements</a:t>
            </a:r>
          </a:p>
          <a:p>
            <a:pPr lvl="1">
              <a:spcBef>
                <a:spcPct val="0"/>
              </a:spcBef>
              <a:buFontTx/>
              <a:buChar char="-"/>
            </a:pPr>
            <a:r>
              <a:rPr lang="en-GB" altLang="en-US" sz="2200" b="0" i="0">
                <a:latin typeface="Times New Roman" panose="02020603050405020304" pitchFamily="18" charset="0"/>
              </a:rPr>
              <a:t>Dependability requirements</a:t>
            </a:r>
          </a:p>
          <a:p>
            <a:pPr lvl="1">
              <a:spcBef>
                <a:spcPct val="0"/>
              </a:spcBef>
              <a:buFontTx/>
              <a:buChar char="-"/>
            </a:pPr>
            <a:r>
              <a:rPr lang="en-GB" altLang="en-US" sz="2200" b="0" i="0">
                <a:latin typeface="Times New Roman" panose="02020603050405020304" pitchFamily="18" charset="0"/>
              </a:rPr>
              <a:t>Cost and schedule constraints</a:t>
            </a:r>
          </a:p>
          <a:p>
            <a:pPr>
              <a:spcBef>
                <a:spcPct val="50000"/>
              </a:spcBef>
            </a:pPr>
            <a:r>
              <a:rPr lang="en-GB" altLang="en-US" sz="2200" i="0">
                <a:latin typeface="Times New Roman" panose="02020603050405020304" pitchFamily="18" charset="0"/>
              </a:rPr>
              <a:t>Subsystem/component breakdown</a:t>
            </a:r>
          </a:p>
          <a:p>
            <a:pPr lvl="1">
              <a:spcBef>
                <a:spcPct val="0"/>
              </a:spcBef>
              <a:buFontTx/>
              <a:buChar char="-"/>
            </a:pPr>
            <a:r>
              <a:rPr lang="en-GB" altLang="en-US" sz="2200" b="0" i="0">
                <a:latin typeface="Times New Roman" panose="02020603050405020304" pitchFamily="18" charset="0"/>
              </a:rPr>
              <a:t>Identify system elements</a:t>
            </a:r>
          </a:p>
          <a:p>
            <a:pPr lvl="1">
              <a:spcBef>
                <a:spcPct val="0"/>
              </a:spcBef>
              <a:buFontTx/>
              <a:buChar char="-"/>
            </a:pPr>
            <a:r>
              <a:rPr lang="en-GB" altLang="en-US" sz="2200" b="0" i="0">
                <a:latin typeface="Times New Roman" panose="02020603050405020304" pitchFamily="18" charset="0"/>
              </a:rPr>
              <a:t>Define the process carried out by each</a:t>
            </a:r>
          </a:p>
          <a:p>
            <a:pPr lvl="1">
              <a:spcBef>
                <a:spcPct val="0"/>
              </a:spcBef>
              <a:buFontTx/>
              <a:buChar char="-"/>
            </a:pPr>
            <a:r>
              <a:rPr lang="en-GB" altLang="en-US" sz="2200" b="0" i="0">
                <a:latin typeface="Times New Roman" panose="02020603050405020304" pitchFamily="18" charset="0"/>
              </a:rPr>
              <a:t>Define interfaces</a:t>
            </a:r>
          </a:p>
          <a:p>
            <a:pPr lvl="1">
              <a:spcBef>
                <a:spcPct val="0"/>
              </a:spcBef>
              <a:buFontTx/>
              <a:buChar char="-"/>
            </a:pPr>
            <a:r>
              <a:rPr lang="en-GB" altLang="en-US" sz="2200" b="0" i="0">
                <a:latin typeface="Times New Roman" panose="02020603050405020304" pitchFamily="18" charset="0"/>
              </a:rPr>
              <a:t>Apportion dependability among elements</a:t>
            </a:r>
          </a:p>
          <a:p>
            <a:pPr>
              <a:spcBef>
                <a:spcPct val="50000"/>
              </a:spcBef>
            </a:pPr>
            <a:r>
              <a:rPr lang="en-GB" altLang="en-US" sz="2200" i="0">
                <a:latin typeface="Times New Roman" panose="02020603050405020304" pitchFamily="18" charset="0"/>
              </a:rPr>
              <a:t>Identify software elements</a:t>
            </a:r>
          </a:p>
          <a:p>
            <a:pPr lvl="1">
              <a:spcBef>
                <a:spcPct val="0"/>
              </a:spcBef>
              <a:buFontTx/>
              <a:buChar char="-"/>
            </a:pPr>
            <a:r>
              <a:rPr lang="en-GB" altLang="en-US" sz="2200" b="0" i="0">
                <a:latin typeface="Times New Roman" panose="02020603050405020304" pitchFamily="18" charset="0"/>
              </a:rPr>
              <a:t>Define software FRs and NFRs</a:t>
            </a:r>
          </a:p>
          <a:p>
            <a:pPr lvl="1">
              <a:spcBef>
                <a:spcPct val="0"/>
              </a:spcBef>
              <a:buFontTx/>
              <a:buChar char="-"/>
            </a:pPr>
            <a:r>
              <a:rPr lang="en-GB" altLang="en-US" sz="2200" b="0" i="0">
                <a:latin typeface="Times New Roman" panose="02020603050405020304" pitchFamily="18" charset="0"/>
              </a:rPr>
              <a:t>Initial statement of software requirements</a:t>
            </a:r>
          </a:p>
          <a:p>
            <a:pPr lvl="1">
              <a:spcBef>
                <a:spcPct val="0"/>
              </a:spcBef>
              <a:buFontTx/>
              <a:buChar char="-"/>
            </a:pPr>
            <a:r>
              <a:rPr lang="en-GB" altLang="en-US" sz="2200" b="0" i="0">
                <a:latin typeface="Times New Roman" panose="02020603050405020304" pitchFamily="18" charset="0"/>
              </a:rPr>
              <a:t>Develop software requirements specification</a:t>
            </a:r>
            <a:endParaRPr lang="en-US" altLang="en-US" sz="2200" b="0" i="0">
              <a:latin typeface="Times New Roman" panose="02020603050405020304" pitchFamily="18" charset="0"/>
            </a:endParaRP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FCC1E01-4D51-4FBB-8B4D-7B8B8AEC21EC}"/>
              </a:ext>
            </a:extLst>
          </p:cNvPr>
          <p:cNvSpPr>
            <a:spLocks noGrp="1" noChangeArrowheads="1"/>
          </p:cNvSpPr>
          <p:nvPr>
            <p:ph type="title" idx="4294967295"/>
          </p:nvPr>
        </p:nvSpPr>
        <p:spPr>
          <a:xfrm>
            <a:off x="762000" y="296863"/>
            <a:ext cx="8382000" cy="685800"/>
          </a:xfrm>
        </p:spPr>
        <p:txBody>
          <a:bodyPr/>
          <a:lstStyle/>
          <a:p>
            <a:pPr eaLnBrk="1" hangingPunct="1"/>
            <a:r>
              <a:rPr lang="en-GB" altLang="en-US" b="1">
                <a:latin typeface="Times New Roman" panose="02020603050405020304" pitchFamily="18" charset="0"/>
              </a:rPr>
              <a:t> Reliability specification</a:t>
            </a:r>
            <a:endParaRPr lang="en-US" altLang="en-US" b="1">
              <a:latin typeface="Times New Roman" panose="02020603050405020304" pitchFamily="18" charset="0"/>
            </a:endParaRPr>
          </a:p>
        </p:txBody>
      </p:sp>
      <p:pic>
        <p:nvPicPr>
          <p:cNvPr id="71683" name="Picture 4">
            <a:extLst>
              <a:ext uri="{FF2B5EF4-FFF2-40B4-BE49-F238E27FC236}">
                <a16:creationId xmlns:a16="http://schemas.microsoft.com/office/drawing/2014/main" id="{4A78DCEB-1D5B-41CF-AE8A-D023092F7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6C5A61B5-D0ED-4D29-A01F-FC8D7B726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a:extLst>
              <a:ext uri="{FF2B5EF4-FFF2-40B4-BE49-F238E27FC236}">
                <a16:creationId xmlns:a16="http://schemas.microsoft.com/office/drawing/2014/main" id="{D8817D71-9260-46B1-A6B2-07FC11B583B7}"/>
              </a:ext>
            </a:extLst>
          </p:cNvPr>
          <p:cNvSpPr txBox="1">
            <a:spLocks noChangeArrowheads="1"/>
          </p:cNvSpPr>
          <p:nvPr/>
        </p:nvSpPr>
        <p:spPr bwMode="auto">
          <a:xfrm>
            <a:off x="900113" y="1592263"/>
            <a:ext cx="8243887"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Reliability requirements are only rarely expressed in a quantitative, verifiable way.</a:t>
            </a:r>
          </a:p>
          <a:p>
            <a:pPr>
              <a:spcBef>
                <a:spcPct val="50000"/>
              </a:spcBef>
            </a:pPr>
            <a:r>
              <a:rPr lang="en-GB" altLang="en-US" b="0" i="0">
                <a:latin typeface="Times New Roman" panose="02020603050405020304" pitchFamily="18" charset="0"/>
              </a:rPr>
              <a:t>To verify reliability metrics, an operational profile must be specified as part of the test plan.</a:t>
            </a:r>
          </a:p>
          <a:p>
            <a:pPr>
              <a:spcBef>
                <a:spcPct val="50000"/>
              </a:spcBef>
            </a:pPr>
            <a:r>
              <a:rPr lang="en-GB" altLang="en-US" b="0" i="0">
                <a:latin typeface="Times New Roman" panose="02020603050405020304" pitchFamily="18" charset="0"/>
              </a:rPr>
              <a:t>Reliability is dynamic – reliability specifications related to the source code are meaningless.</a:t>
            </a:r>
          </a:p>
          <a:p>
            <a:pPr lvl="1">
              <a:spcBef>
                <a:spcPct val="50000"/>
              </a:spcBef>
            </a:pPr>
            <a:r>
              <a:rPr lang="en-GB" altLang="en-US" b="0" i="0">
                <a:latin typeface="Times New Roman" panose="02020603050405020304" pitchFamily="18" charset="0"/>
              </a:rPr>
              <a:t>No more than N faults/1000 lines</a:t>
            </a:r>
          </a:p>
          <a:p>
            <a:pPr lvl="1">
              <a:spcBef>
                <a:spcPct val="50000"/>
              </a:spcBef>
            </a:pPr>
            <a:r>
              <a:rPr lang="en-GB" altLang="en-US" b="0" i="0">
                <a:latin typeface="Times New Roman" panose="02020603050405020304" pitchFamily="18" charset="0"/>
              </a:rPr>
              <a:t>This is only useful for a post-delivery process analysis</a:t>
            </a:r>
            <a:endParaRPr lang="en-US" altLang="en-US" b="0" i="0">
              <a:latin typeface="Times New Roman" panose="02020603050405020304" pitchFamily="18" charset="0"/>
            </a:endParaRP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322EC16-155D-4592-AE99-CA8768DD9FFA}"/>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Specification validation</a:t>
            </a:r>
            <a:endParaRPr lang="en-US" altLang="en-US" b="1">
              <a:latin typeface="Times New Roman" panose="02020603050405020304" pitchFamily="18" charset="0"/>
            </a:endParaRPr>
          </a:p>
        </p:txBody>
      </p:sp>
      <p:pic>
        <p:nvPicPr>
          <p:cNvPr id="72707" name="Picture 4">
            <a:extLst>
              <a:ext uri="{FF2B5EF4-FFF2-40B4-BE49-F238E27FC236}">
                <a16:creationId xmlns:a16="http://schemas.microsoft.com/office/drawing/2014/main" id="{2645D244-DA74-49BA-B770-A3F9B5484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a:extLst>
              <a:ext uri="{FF2B5EF4-FFF2-40B4-BE49-F238E27FC236}">
                <a16:creationId xmlns:a16="http://schemas.microsoft.com/office/drawing/2014/main" id="{9AADDCB3-7E0A-4ED4-B096-65F92DA28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a:extLst>
              <a:ext uri="{FF2B5EF4-FFF2-40B4-BE49-F238E27FC236}">
                <a16:creationId xmlns:a16="http://schemas.microsoft.com/office/drawing/2014/main" id="{B93F73BB-9C16-4144-B35F-027C70FF0A4B}"/>
              </a:ext>
            </a:extLst>
          </p:cNvPr>
          <p:cNvSpPr txBox="1">
            <a:spLocks noChangeArrowheads="1"/>
          </p:cNvSpPr>
          <p:nvPr/>
        </p:nvSpPr>
        <p:spPr bwMode="auto">
          <a:xfrm>
            <a:off x="827088" y="1484313"/>
            <a:ext cx="80660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 It is impossible to empirically validate very high reliability specifications.</a:t>
            </a:r>
          </a:p>
          <a:p>
            <a:pPr>
              <a:spcBef>
                <a:spcPct val="50000"/>
              </a:spcBef>
            </a:pPr>
            <a:r>
              <a:rPr lang="en-GB" altLang="en-US" b="0" i="0">
                <a:latin typeface="Times New Roman" panose="02020603050405020304" pitchFamily="18" charset="0"/>
              </a:rPr>
              <a:t> No database corruption means PODOF of less than 1 in 200 million.</a:t>
            </a:r>
          </a:p>
          <a:p>
            <a:pPr>
              <a:spcBef>
                <a:spcPct val="50000"/>
              </a:spcBef>
            </a:pPr>
            <a:r>
              <a:rPr lang="en-GB" altLang="en-US" b="0" i="0">
                <a:latin typeface="Times New Roman" panose="02020603050405020304" pitchFamily="18" charset="0"/>
              </a:rPr>
              <a:t> If a transaction takes 1 second, then simulating one day’s transaction takes 3.5 days.</a:t>
            </a:r>
          </a:p>
          <a:p>
            <a:pPr>
              <a:spcBef>
                <a:spcPct val="50000"/>
              </a:spcBef>
            </a:pPr>
            <a:r>
              <a:rPr lang="en-GB" altLang="en-US" b="0" i="0">
                <a:latin typeface="Times New Roman" panose="02020603050405020304" pitchFamily="18" charset="0"/>
              </a:rPr>
              <a:t>It would take longer than the system’s lifetime to test for reliability.</a:t>
            </a:r>
            <a:endParaRPr lang="en-US" altLang="en-US" b="0" i="0">
              <a:latin typeface="Times New Roman" panose="02020603050405020304" pitchFamily="18" charset="0"/>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F18A540-9D7F-402B-B134-4B3A2078B7EC}"/>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Steps to reliability specification</a:t>
            </a:r>
            <a:endParaRPr lang="en-US" altLang="en-US" b="1">
              <a:latin typeface="Times New Roman" panose="02020603050405020304" pitchFamily="18" charset="0"/>
            </a:endParaRPr>
          </a:p>
        </p:txBody>
      </p:sp>
      <p:pic>
        <p:nvPicPr>
          <p:cNvPr id="73731" name="Picture 4">
            <a:extLst>
              <a:ext uri="{FF2B5EF4-FFF2-40B4-BE49-F238E27FC236}">
                <a16:creationId xmlns:a16="http://schemas.microsoft.com/office/drawing/2014/main" id="{E086BC4B-927C-44D3-89F4-982E2965E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a:extLst>
              <a:ext uri="{FF2B5EF4-FFF2-40B4-BE49-F238E27FC236}">
                <a16:creationId xmlns:a16="http://schemas.microsoft.com/office/drawing/2014/main" id="{D3E28776-91AB-41BB-B573-495EBDAB6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1A7D54B6-9CBB-40C5-B2C6-90E0589B8A73}"/>
              </a:ext>
            </a:extLst>
          </p:cNvPr>
          <p:cNvSpPr txBox="1">
            <a:spLocks noChangeArrowheads="1"/>
          </p:cNvSpPr>
          <p:nvPr/>
        </p:nvSpPr>
        <p:spPr bwMode="auto">
          <a:xfrm>
            <a:off x="755650" y="1520825"/>
            <a:ext cx="81010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For each sub-system, analyse the consequences of possible system failures.</a:t>
            </a:r>
          </a:p>
          <a:p>
            <a:pPr>
              <a:spcBef>
                <a:spcPct val="50000"/>
              </a:spcBef>
            </a:pPr>
            <a:r>
              <a:rPr lang="en-GB" altLang="en-US" b="0" i="0">
                <a:latin typeface="Times New Roman" panose="02020603050405020304" pitchFamily="18" charset="0"/>
              </a:rPr>
              <a:t>From the system failure analysis, partition failures into appropriate classes.</a:t>
            </a:r>
          </a:p>
          <a:p>
            <a:pPr>
              <a:spcBef>
                <a:spcPct val="50000"/>
              </a:spcBef>
            </a:pPr>
            <a:r>
              <a:rPr lang="en-GB" altLang="en-US" b="0" i="0">
                <a:latin typeface="Times New Roman" panose="02020603050405020304" pitchFamily="18" charset="0"/>
              </a:rPr>
              <a:t>For each failure class identified, set out the reliability using an appropriate metric. Different metrics may be used for different reliability requirements.</a:t>
            </a:r>
            <a:endParaRPr lang="en-US" altLang="en-US" b="0" i="0">
              <a:latin typeface="Times New Roman" panose="02020603050405020304" pitchFamily="18" charset="0"/>
            </a:endParaRP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8673FED-DC8A-4CC4-8429-327DCA997A29}"/>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Examples of a reliable specification</a:t>
            </a:r>
            <a:endParaRPr lang="en-US" altLang="en-US" b="1">
              <a:latin typeface="Times New Roman" panose="02020603050405020304" pitchFamily="18" charset="0"/>
            </a:endParaRPr>
          </a:p>
        </p:txBody>
      </p:sp>
      <p:pic>
        <p:nvPicPr>
          <p:cNvPr id="74755" name="Picture 4">
            <a:extLst>
              <a:ext uri="{FF2B5EF4-FFF2-40B4-BE49-F238E27FC236}">
                <a16:creationId xmlns:a16="http://schemas.microsoft.com/office/drawing/2014/main" id="{0CCF7BFD-8EA9-4009-BC17-490890BC9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a:extLst>
              <a:ext uri="{FF2B5EF4-FFF2-40B4-BE49-F238E27FC236}">
                <a16:creationId xmlns:a16="http://schemas.microsoft.com/office/drawing/2014/main" id="{CFC768C7-BF29-4F70-8F6F-C526DEE46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9660" name="Group 28">
            <a:extLst>
              <a:ext uri="{FF2B5EF4-FFF2-40B4-BE49-F238E27FC236}">
                <a16:creationId xmlns:a16="http://schemas.microsoft.com/office/drawing/2014/main" id="{2CE559B8-0827-4741-9B80-4C0B826DA51D}"/>
              </a:ext>
            </a:extLst>
          </p:cNvPr>
          <p:cNvGraphicFramePr>
            <a:graphicFrameLocks noGrp="1"/>
          </p:cNvGraphicFramePr>
          <p:nvPr/>
        </p:nvGraphicFramePr>
        <p:xfrm>
          <a:off x="576263" y="1304925"/>
          <a:ext cx="8459787" cy="4979988"/>
        </p:xfrm>
        <a:graphic>
          <a:graphicData uri="http://schemas.openxmlformats.org/drawingml/2006/table">
            <a:tbl>
              <a:tblPr/>
              <a:tblGrid>
                <a:gridCol w="1954212">
                  <a:extLst>
                    <a:ext uri="{9D8B030D-6E8A-4147-A177-3AD203B41FA5}">
                      <a16:colId xmlns:a16="http://schemas.microsoft.com/office/drawing/2014/main" val="20000"/>
                    </a:ext>
                  </a:extLst>
                </a:gridCol>
                <a:gridCol w="3768725">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10160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Failure class</a:t>
                      </a:r>
                      <a:endParaRPr kumimoji="0" lang="en-US" sz="2800" b="1" i="1" u="none" strike="noStrike" cap="none" normalizeH="0" baseline="0">
                        <a:ln>
                          <a:noFill/>
                        </a:ln>
                        <a:solidFill>
                          <a:schemeClr val="tx1"/>
                        </a:solidFill>
                        <a:effectLst/>
                        <a:latin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Example</a:t>
                      </a:r>
                      <a:endParaRPr kumimoji="0" lang="en-US" sz="2800" b="1" i="1" u="none" strike="noStrike" cap="none" normalizeH="0" baseline="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1" u="none" strike="noStrike" cap="none" normalizeH="0" baseline="0">
                          <a:ln>
                            <a:noFill/>
                          </a:ln>
                          <a:solidFill>
                            <a:schemeClr val="tx1"/>
                          </a:solidFill>
                          <a:effectLst/>
                          <a:latin typeface="Arial" charset="0"/>
                        </a:rPr>
                        <a:t>Reliability metric</a:t>
                      </a:r>
                      <a:endParaRPr kumimoji="0" lang="en-US" sz="2800" b="1" i="1" u="none" strike="noStrike" cap="none" normalizeH="0" baseline="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326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Permanent, Non-corrupting</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The system fails to operate with any card which is input. Software must be restarted to correct failures.</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ROCOF</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1 occurrence/1000 days</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86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Transient,  Non-corrupting</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The magnetic stripe data cannot be read on an undamaged card which is input</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PODOF</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1 in 1000 transactions</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26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Transient, corrupting</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A pattern of transactions across the network causes database corruption</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200" b="0" i="0" u="none" strike="noStrike" cap="none" normalizeH="0" baseline="0">
                          <a:ln>
                            <a:noFill/>
                          </a:ln>
                          <a:solidFill>
                            <a:schemeClr val="tx1"/>
                          </a:solidFill>
                          <a:effectLst/>
                          <a:latin typeface="Times New Roman" pitchFamily="18" charset="0"/>
                        </a:rPr>
                        <a:t>Unquantifiable! Should never happen in the lifetime of the system</a:t>
                      </a:r>
                      <a:endParaRPr kumimoji="0" lang="en-US" sz="22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94" y="1070373"/>
            <a:ext cx="8102204" cy="721519"/>
          </a:xfrm>
        </p:spPr>
        <p:txBody>
          <a:bodyPr/>
          <a:lstStyle/>
          <a:p>
            <a:pPr algn="ctr" eaLnBrk="1" fontAlgn="auto" hangingPunct="1">
              <a:spcAft>
                <a:spcPts val="0"/>
              </a:spcAft>
              <a:defRPr/>
            </a:pPr>
            <a:r>
              <a:rPr lang="en-US" b="1" dirty="0">
                <a:solidFill>
                  <a:schemeClr val="bg1">
                    <a:lumMod val="95000"/>
                    <a:lumOff val="5000"/>
                  </a:schemeClr>
                </a:solidFill>
                <a:latin typeface="Calibri" panose="020F0502020204030204" pitchFamily="34" charset="0"/>
                <a:cs typeface="Calibri" panose="020F0502020204030204" pitchFamily="34" charset="0"/>
              </a:rPr>
              <a:t>The CAMPUS PROJECT – SMART CITY NETWORKS</a:t>
            </a:r>
            <a:endParaRPr lang="en-US" b="1" dirty="0">
              <a:solidFill>
                <a:schemeClr val="bg1"/>
              </a:solidFill>
            </a:endParaRPr>
          </a:p>
        </p:txBody>
      </p:sp>
      <p:pic>
        <p:nvPicPr>
          <p:cNvPr id="4" name="Picture 3">
            <a:extLst>
              <a:ext uri="{FF2B5EF4-FFF2-40B4-BE49-F238E27FC236}">
                <a16:creationId xmlns:a16="http://schemas.microsoft.com/office/drawing/2014/main" id="{E3BD2324-97FA-495C-8113-3D8C7FC5BB01}"/>
              </a:ext>
            </a:extLst>
          </p:cNvPr>
          <p:cNvPicPr>
            <a:picLocks noChangeAspect="1"/>
          </p:cNvPicPr>
          <p:nvPr/>
        </p:nvPicPr>
        <p:blipFill>
          <a:blip r:embed="rId2"/>
          <a:stretch>
            <a:fillRect/>
          </a:stretch>
        </p:blipFill>
        <p:spPr>
          <a:xfrm>
            <a:off x="0" y="731632"/>
            <a:ext cx="9144000" cy="5394735"/>
          </a:xfrm>
          <a:prstGeom prst="rect">
            <a:avLst/>
          </a:prstGeom>
        </p:spPr>
      </p:pic>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a:extLst>
              <a:ext uri="{FF2B5EF4-FFF2-40B4-BE49-F238E27FC236}">
                <a16:creationId xmlns:a16="http://schemas.microsoft.com/office/drawing/2014/main" id="{58DA6268-4D2F-4F00-8F72-31C90CE7C4C2}"/>
              </a:ext>
            </a:extLst>
          </p:cNvPr>
          <p:cNvSpPr>
            <a:spLocks noGrp="1" noChangeArrowheads="1"/>
          </p:cNvSpPr>
          <p:nvPr>
            <p:ph type="title"/>
          </p:nvPr>
        </p:nvSpPr>
        <p:spPr/>
        <p:txBody>
          <a:bodyPr/>
          <a:lstStyle/>
          <a:p>
            <a:endParaRPr lang="ro-RO" altLang="en-US"/>
          </a:p>
        </p:txBody>
      </p:sp>
      <p:graphicFrame>
        <p:nvGraphicFramePr>
          <p:cNvPr id="75779" name="Object 4">
            <a:extLst>
              <a:ext uri="{FF2B5EF4-FFF2-40B4-BE49-F238E27FC236}">
                <a16:creationId xmlns:a16="http://schemas.microsoft.com/office/drawing/2014/main" id="{4299694C-1C55-4D4A-BA51-28E86C52E2BC}"/>
              </a:ext>
            </a:extLst>
          </p:cNvPr>
          <p:cNvGraphicFramePr>
            <a:graphicFrameLocks noGrp="1" noChangeAspect="1"/>
          </p:cNvGraphicFramePr>
          <p:nvPr>
            <p:ph idx="1"/>
          </p:nvPr>
        </p:nvGraphicFramePr>
        <p:xfrm>
          <a:off x="179388" y="214313"/>
          <a:ext cx="9612312" cy="6643687"/>
        </p:xfrm>
        <a:graphic>
          <a:graphicData uri="http://schemas.openxmlformats.org/presentationml/2006/ole">
            <mc:AlternateContent xmlns:mc="http://schemas.openxmlformats.org/markup-compatibility/2006">
              <mc:Choice xmlns:v="urn:schemas-microsoft-com:vml" Requires="v">
                <p:oleObj spid="_x0000_s75786"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14313"/>
                        <a:ext cx="9612312"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a:extLst>
              <a:ext uri="{FF2B5EF4-FFF2-40B4-BE49-F238E27FC236}">
                <a16:creationId xmlns:a16="http://schemas.microsoft.com/office/drawing/2014/main" id="{EC69A7B0-77BC-4656-B6F1-3B52563E463D}"/>
              </a:ext>
            </a:extLst>
          </p:cNvPr>
          <p:cNvSpPr>
            <a:spLocks noGrp="1" noChangeArrowheads="1"/>
          </p:cNvSpPr>
          <p:nvPr>
            <p:ph type="title"/>
          </p:nvPr>
        </p:nvSpPr>
        <p:spPr/>
        <p:txBody>
          <a:bodyPr/>
          <a:lstStyle/>
          <a:p>
            <a:endParaRPr lang="ro-RO" altLang="en-US"/>
          </a:p>
        </p:txBody>
      </p:sp>
      <p:graphicFrame>
        <p:nvGraphicFramePr>
          <p:cNvPr id="76803" name="Object 4">
            <a:extLst>
              <a:ext uri="{FF2B5EF4-FFF2-40B4-BE49-F238E27FC236}">
                <a16:creationId xmlns:a16="http://schemas.microsoft.com/office/drawing/2014/main" id="{5F711EC5-C4F7-4CE2-98E0-3B7A924B1E33}"/>
              </a:ext>
            </a:extLst>
          </p:cNvPr>
          <p:cNvGraphicFramePr>
            <a:graphicFrameLocks noGrp="1" noChangeAspect="1"/>
          </p:cNvGraphicFramePr>
          <p:nvPr>
            <p:ph idx="1"/>
          </p:nvPr>
        </p:nvGraphicFramePr>
        <p:xfrm>
          <a:off x="0" y="0"/>
          <a:ext cx="9144000" cy="7010400"/>
        </p:xfrm>
        <a:graphic>
          <a:graphicData uri="http://schemas.openxmlformats.org/presentationml/2006/ole">
            <mc:AlternateContent xmlns:mc="http://schemas.openxmlformats.org/markup-compatibility/2006">
              <mc:Choice xmlns:v="urn:schemas-microsoft-com:vml" Requires="v">
                <p:oleObj spid="_x0000_s76810" name="Presentation" r:id="rId3" imgW="4572180" imgH="3429001" progId="PowerPoint.Show.8">
                  <p:embed/>
                </p:oleObj>
              </mc:Choice>
              <mc:Fallback>
                <p:oleObj name="Presentation" r:id="rId3" imgW="4572180" imgH="3429001"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2D497253-BDF2-426B-97BF-7E2C02D3A097}"/>
              </a:ext>
            </a:extLst>
          </p:cNvPr>
          <p:cNvSpPr>
            <a:spLocks noGrp="1" noChangeArrowheads="1"/>
          </p:cNvSpPr>
          <p:nvPr>
            <p:ph type="ctrTitle"/>
          </p:nvPr>
        </p:nvSpPr>
        <p:spPr>
          <a:xfrm>
            <a:off x="1258888" y="188913"/>
            <a:ext cx="7634287" cy="792162"/>
          </a:xfrm>
        </p:spPr>
        <p:txBody>
          <a:bodyPr/>
          <a:lstStyle/>
          <a:p>
            <a:pPr eaLnBrk="1" hangingPunct="1"/>
            <a:r>
              <a:rPr lang="en-US" altLang="en-US" sz="3200" b="1"/>
              <a:t>Develop failure modes model</a:t>
            </a:r>
            <a:endParaRPr lang="en-US" altLang="en-US" sz="3200"/>
          </a:p>
        </p:txBody>
      </p:sp>
      <p:pic>
        <p:nvPicPr>
          <p:cNvPr id="77827" name="Picture 4">
            <a:extLst>
              <a:ext uri="{FF2B5EF4-FFF2-40B4-BE49-F238E27FC236}">
                <a16:creationId xmlns:a16="http://schemas.microsoft.com/office/drawing/2014/main" id="{31D3CE23-D373-48B9-A77F-092713776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a:extLst>
              <a:ext uri="{FF2B5EF4-FFF2-40B4-BE49-F238E27FC236}">
                <a16:creationId xmlns:a16="http://schemas.microsoft.com/office/drawing/2014/main" id="{61D08DE2-0BEB-479A-A229-DE0B7E3D2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a:extLst>
              <a:ext uri="{FF2B5EF4-FFF2-40B4-BE49-F238E27FC236}">
                <a16:creationId xmlns:a16="http://schemas.microsoft.com/office/drawing/2014/main" id="{9C04E737-8673-4012-8E88-EF97A220E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341438"/>
            <a:ext cx="8340725"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5">
            <a:extLst>
              <a:ext uri="{FF2B5EF4-FFF2-40B4-BE49-F238E27FC236}">
                <a16:creationId xmlns:a16="http://schemas.microsoft.com/office/drawing/2014/main" id="{C7B0507A-D1CA-4FC9-B5B5-ACD745081D01}"/>
              </a:ext>
            </a:extLst>
          </p:cNvPr>
          <p:cNvSpPr>
            <a:spLocks noChangeArrowheads="1"/>
          </p:cNvSpPr>
          <p:nvPr/>
        </p:nvSpPr>
        <p:spPr bwMode="auto">
          <a:xfrm>
            <a:off x="5435600" y="6237288"/>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r">
              <a:spcBef>
                <a:spcPct val="0"/>
              </a:spcBef>
              <a:buFontTx/>
              <a:buNone/>
            </a:pPr>
            <a:r>
              <a:rPr lang="en-US" altLang="en-US" sz="1200">
                <a:latin typeface="Calibri" panose="020F0502020204030204" pitchFamily="34" charset="0"/>
              </a:rPr>
              <a:t>Source: IEEE Recommended Practice on Software Reliability, </a:t>
            </a:r>
            <a:r>
              <a:rPr lang="en-US" altLang="en-US" sz="1200" i="0">
                <a:latin typeface="Calibri" panose="020F0502020204030204" pitchFamily="34" charset="0"/>
              </a:rPr>
              <a:t>IEEE Std 1633™-2016</a:t>
            </a:r>
            <a:endParaRPr lang="en-US" altLang="en-US" sz="1200">
              <a:latin typeface="Calibri" panose="020F0502020204030204" pitchFamily="34" charset="0"/>
            </a:endParaRP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3">
            <a:extLst>
              <a:ext uri="{FF2B5EF4-FFF2-40B4-BE49-F238E27FC236}">
                <a16:creationId xmlns:a16="http://schemas.microsoft.com/office/drawing/2014/main" id="{88C98293-D758-44C1-B468-874B1E123E4C}"/>
              </a:ext>
            </a:extLst>
          </p:cNvPr>
          <p:cNvGraphicFramePr>
            <a:graphicFrameLocks noGrp="1" noChangeAspect="1"/>
          </p:cNvGraphicFramePr>
          <p:nvPr>
            <p:ph idx="1"/>
          </p:nvPr>
        </p:nvGraphicFramePr>
        <p:xfrm>
          <a:off x="287338" y="188913"/>
          <a:ext cx="8856662" cy="6443662"/>
        </p:xfrm>
        <a:graphic>
          <a:graphicData uri="http://schemas.openxmlformats.org/presentationml/2006/ole">
            <mc:AlternateContent xmlns:mc="http://schemas.openxmlformats.org/markup-compatibility/2006">
              <mc:Choice xmlns:v="urn:schemas-microsoft-com:vml" Requires="v">
                <p:oleObj spid="_x0000_s78857" name="Presentation" r:id="rId3" imgW="4572180" imgH="3429001" progId="PowerPoint.Show.8">
                  <p:embed/>
                </p:oleObj>
              </mc:Choice>
              <mc:Fallback>
                <p:oleObj name="Presentation" r:id="rId3" imgW="4572180" imgH="3429001" progId="PowerPoint.Show.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188913"/>
                        <a:ext cx="8856662"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B4B08FA-2F39-4DDF-A502-4F259E2228EE}"/>
              </a:ext>
            </a:extLst>
          </p:cNvPr>
          <p:cNvSpPr>
            <a:spLocks noGrp="1" noChangeArrowheads="1"/>
          </p:cNvSpPr>
          <p:nvPr>
            <p:ph type="title" idx="4294967295"/>
          </p:nvPr>
        </p:nvSpPr>
        <p:spPr>
          <a:xfrm>
            <a:off x="762000" y="296863"/>
            <a:ext cx="8382000" cy="685800"/>
          </a:xfrm>
        </p:spPr>
        <p:txBody>
          <a:bodyPr/>
          <a:lstStyle/>
          <a:p>
            <a:pPr eaLnBrk="1" hangingPunct="1"/>
            <a:r>
              <a:rPr lang="en-GB" altLang="en-US" b="1">
                <a:latin typeface="Times New Roman" panose="02020603050405020304" pitchFamily="18" charset="0"/>
              </a:rPr>
              <a:t> Reliability and formal methods </a:t>
            </a:r>
            <a:endParaRPr lang="en-US" altLang="en-US" b="1">
              <a:latin typeface="Times New Roman" panose="02020603050405020304" pitchFamily="18" charset="0"/>
            </a:endParaRPr>
          </a:p>
        </p:txBody>
      </p:sp>
      <p:pic>
        <p:nvPicPr>
          <p:cNvPr id="79875" name="Picture 4">
            <a:extLst>
              <a:ext uri="{FF2B5EF4-FFF2-40B4-BE49-F238E27FC236}">
                <a16:creationId xmlns:a16="http://schemas.microsoft.com/office/drawing/2014/main" id="{F9384E94-DFD1-4164-BC77-AD0317130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a:extLst>
              <a:ext uri="{FF2B5EF4-FFF2-40B4-BE49-F238E27FC236}">
                <a16:creationId xmlns:a16="http://schemas.microsoft.com/office/drawing/2014/main" id="{40325992-3D55-4E97-9189-AE9B8F18C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a:extLst>
              <a:ext uri="{FF2B5EF4-FFF2-40B4-BE49-F238E27FC236}">
                <a16:creationId xmlns:a16="http://schemas.microsoft.com/office/drawing/2014/main" id="{83C41CE8-EE26-4328-A237-D81D89FE28E0}"/>
              </a:ext>
            </a:extLst>
          </p:cNvPr>
          <p:cNvSpPr txBox="1">
            <a:spLocks noChangeArrowheads="1"/>
          </p:cNvSpPr>
          <p:nvPr/>
        </p:nvSpPr>
        <p:spPr bwMode="auto">
          <a:xfrm>
            <a:off x="900113" y="1557338"/>
            <a:ext cx="82438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The use of formal methods of development may lead to more reliable systems as it can be proved that the system conforms to its specification.</a:t>
            </a:r>
          </a:p>
          <a:p>
            <a:pPr>
              <a:spcBef>
                <a:spcPct val="50000"/>
              </a:spcBef>
            </a:pPr>
            <a:r>
              <a:rPr lang="en-GB" altLang="en-US" b="0" i="0">
                <a:latin typeface="Times New Roman" panose="02020603050405020304" pitchFamily="18" charset="0"/>
              </a:rPr>
              <a:t>The development of a formal specification forces a detailed analysis of the system which discovers anomalies and omissions in the specification.</a:t>
            </a:r>
          </a:p>
          <a:p>
            <a:pPr>
              <a:spcBef>
                <a:spcPct val="50000"/>
              </a:spcBef>
            </a:pPr>
            <a:r>
              <a:rPr lang="en-GB" altLang="en-US" b="0" i="0">
                <a:latin typeface="Times New Roman" panose="02020603050405020304" pitchFamily="18" charset="0"/>
              </a:rPr>
              <a:t>However, formal methods may not actually improve reliability.</a:t>
            </a:r>
            <a:endParaRPr lang="en-US" altLang="en-US" b="0" i="0">
              <a:latin typeface="Times New Roman" panose="02020603050405020304" pitchFamily="18" charset="0"/>
            </a:endParaRPr>
          </a:p>
        </p:txBody>
      </p:sp>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7729DD3-FBEC-41BC-82E5-19A7E324E06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a:t>
            </a:r>
            <a:r>
              <a:rPr lang="en-GB" altLang="en-US" sz="3600" b="1">
                <a:latin typeface="Times New Roman" panose="02020603050405020304" pitchFamily="18" charset="0"/>
              </a:rPr>
              <a:t>Reliability and formal methods (Cont’)</a:t>
            </a:r>
            <a:endParaRPr lang="en-US" altLang="en-US" sz="3600" b="1">
              <a:latin typeface="Times New Roman" panose="02020603050405020304" pitchFamily="18" charset="0"/>
            </a:endParaRPr>
          </a:p>
        </p:txBody>
      </p:sp>
      <p:pic>
        <p:nvPicPr>
          <p:cNvPr id="80899" name="Picture 4">
            <a:extLst>
              <a:ext uri="{FF2B5EF4-FFF2-40B4-BE49-F238E27FC236}">
                <a16:creationId xmlns:a16="http://schemas.microsoft.com/office/drawing/2014/main" id="{713E06EA-99D1-4AB4-9D9E-2FC0FC114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a:extLst>
              <a:ext uri="{FF2B5EF4-FFF2-40B4-BE49-F238E27FC236}">
                <a16:creationId xmlns:a16="http://schemas.microsoft.com/office/drawing/2014/main" id="{E9864A35-970E-49B1-811F-58E9EE2D5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7535993F-1157-4FA6-A602-A0AFE5348FCF}"/>
              </a:ext>
            </a:extLst>
          </p:cNvPr>
          <p:cNvSpPr txBox="1">
            <a:spLocks noChangeArrowheads="1"/>
          </p:cNvSpPr>
          <p:nvPr/>
        </p:nvSpPr>
        <p:spPr bwMode="auto">
          <a:xfrm>
            <a:off x="719138" y="1449388"/>
            <a:ext cx="84248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The specification may not reflect the real requirements of system users.</a:t>
            </a:r>
          </a:p>
          <a:p>
            <a:pPr>
              <a:spcBef>
                <a:spcPct val="50000"/>
              </a:spcBef>
            </a:pPr>
            <a:r>
              <a:rPr lang="en-GB" altLang="en-US" b="0" i="0">
                <a:latin typeface="Times New Roman" panose="02020603050405020304" pitchFamily="18" charset="0"/>
              </a:rPr>
              <a:t>A formal specification may hide problems because users don’t understand it.</a:t>
            </a:r>
          </a:p>
          <a:p>
            <a:pPr>
              <a:spcBef>
                <a:spcPct val="50000"/>
              </a:spcBef>
            </a:pPr>
            <a:r>
              <a:rPr lang="en-GB" altLang="en-US" b="0" i="0">
                <a:latin typeface="Times New Roman" panose="02020603050405020304" pitchFamily="18" charset="0"/>
              </a:rPr>
              <a:t>Program proofs usually contain errors.</a:t>
            </a:r>
          </a:p>
          <a:p>
            <a:pPr>
              <a:spcBef>
                <a:spcPct val="50000"/>
              </a:spcBef>
            </a:pPr>
            <a:r>
              <a:rPr lang="en-GB" altLang="en-US" b="0" i="0">
                <a:latin typeface="Times New Roman" panose="02020603050405020304" pitchFamily="18" charset="0"/>
              </a:rPr>
              <a:t>The proof may make assumptions about the system’s environment and use which are incorrect.</a:t>
            </a:r>
            <a:endParaRPr lang="en-US" altLang="en-US" b="0" i="0">
              <a:latin typeface="Times New Roman" panose="02020603050405020304" pitchFamily="18" charset="0"/>
            </a:endParaRPr>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07A62AA-F8DD-4132-9E71-77BB570814D1}"/>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IV &amp; V</a:t>
            </a:r>
            <a:endParaRPr lang="en-US" altLang="en-US" b="1">
              <a:latin typeface="Times New Roman" panose="02020603050405020304" pitchFamily="18" charset="0"/>
            </a:endParaRPr>
          </a:p>
        </p:txBody>
      </p:sp>
      <p:pic>
        <p:nvPicPr>
          <p:cNvPr id="81923" name="Picture 4">
            <a:extLst>
              <a:ext uri="{FF2B5EF4-FFF2-40B4-BE49-F238E27FC236}">
                <a16:creationId xmlns:a16="http://schemas.microsoft.com/office/drawing/2014/main" id="{8135621F-7419-45A7-BC4E-86B7BEE2E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a:extLst>
              <a:ext uri="{FF2B5EF4-FFF2-40B4-BE49-F238E27FC236}">
                <a16:creationId xmlns:a16="http://schemas.microsoft.com/office/drawing/2014/main" id="{9DDE936B-95F5-4A8A-848F-0AF3392A8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a:extLst>
              <a:ext uri="{FF2B5EF4-FFF2-40B4-BE49-F238E27FC236}">
                <a16:creationId xmlns:a16="http://schemas.microsoft.com/office/drawing/2014/main" id="{EB0A85AF-323C-47D4-968A-63127B3B6FAB}"/>
              </a:ext>
            </a:extLst>
          </p:cNvPr>
          <p:cNvSpPr txBox="1">
            <a:spLocks noChangeArrowheads="1"/>
          </p:cNvSpPr>
          <p:nvPr/>
        </p:nvSpPr>
        <p:spPr bwMode="auto">
          <a:xfrm>
            <a:off x="684213" y="1304925"/>
            <a:ext cx="8101012"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1800" b="0" i="0">
                <a:latin typeface="Times New Roman" panose="02020603050405020304" pitchFamily="18" charset="0"/>
              </a:rPr>
              <a:t> </a:t>
            </a:r>
            <a:r>
              <a:rPr lang="en-GB" altLang="en-US" b="0" i="0">
                <a:latin typeface="Times New Roman" panose="02020603050405020304" pitchFamily="18" charset="0"/>
              </a:rPr>
              <a:t>Independent Verification and Validation</a:t>
            </a:r>
          </a:p>
          <a:p>
            <a:pPr lvl="1">
              <a:spcBef>
                <a:spcPct val="50000"/>
              </a:spcBef>
              <a:buFontTx/>
              <a:buChar char="-"/>
            </a:pPr>
            <a:r>
              <a:rPr lang="en-GB" altLang="en-US" sz="1800" b="0" i="0">
                <a:latin typeface="Times New Roman" panose="02020603050405020304" pitchFamily="18" charset="0"/>
              </a:rPr>
              <a:t> </a:t>
            </a:r>
            <a:r>
              <a:rPr lang="en-GB" altLang="en-US" sz="2000" b="0" i="0">
                <a:latin typeface="Times New Roman" panose="02020603050405020304" pitchFamily="18" charset="0"/>
              </a:rPr>
              <a:t>Two contractors: developer and monitor</a:t>
            </a:r>
          </a:p>
          <a:p>
            <a:pPr lvl="1">
              <a:spcBef>
                <a:spcPct val="50000"/>
              </a:spcBef>
              <a:buFontTx/>
              <a:buChar char="-"/>
            </a:pPr>
            <a:r>
              <a:rPr lang="en-GB" altLang="en-US" sz="2000" b="0" i="0">
                <a:latin typeface="Times New Roman" panose="02020603050405020304" pitchFamily="18" charset="0"/>
              </a:rPr>
              <a:t> Commercially independent</a:t>
            </a:r>
          </a:p>
          <a:p>
            <a:pPr lvl="1">
              <a:spcBef>
                <a:spcPct val="50000"/>
              </a:spcBef>
              <a:buFontTx/>
              <a:buChar char="-"/>
            </a:pPr>
            <a:r>
              <a:rPr lang="en-GB" altLang="en-US" sz="2000" b="0" i="0">
                <a:latin typeface="Times New Roman" panose="02020603050405020304" pitchFamily="18" charset="0"/>
              </a:rPr>
              <a:t> Monitor has no vested interest in delivery</a:t>
            </a:r>
          </a:p>
          <a:p>
            <a:pPr lvl="1">
              <a:spcBef>
                <a:spcPct val="50000"/>
              </a:spcBef>
              <a:buFontTx/>
              <a:buChar char="-"/>
            </a:pPr>
            <a:r>
              <a:rPr lang="en-GB" altLang="en-US" sz="2000" b="0" i="0">
                <a:latin typeface="Times New Roman" panose="02020603050405020304" pitchFamily="18" charset="0"/>
              </a:rPr>
              <a:t> Access points contractually defined</a:t>
            </a:r>
          </a:p>
          <a:p>
            <a:pPr>
              <a:spcBef>
                <a:spcPct val="50000"/>
              </a:spcBef>
            </a:pPr>
            <a:r>
              <a:rPr lang="en-GB" altLang="en-US" sz="1800" b="0" i="0">
                <a:latin typeface="Times New Roman" panose="02020603050405020304" pitchFamily="18" charset="0"/>
              </a:rPr>
              <a:t> </a:t>
            </a:r>
            <a:r>
              <a:rPr lang="en-GB" altLang="en-US" b="0" i="0">
                <a:latin typeface="Times New Roman" panose="02020603050405020304" pitchFamily="18" charset="0"/>
              </a:rPr>
              <a:t>Advantages</a:t>
            </a:r>
          </a:p>
          <a:p>
            <a:pPr lvl="1">
              <a:spcBef>
                <a:spcPct val="50000"/>
              </a:spcBef>
              <a:buFontTx/>
              <a:buChar char="-"/>
            </a:pPr>
            <a:r>
              <a:rPr lang="en-GB" altLang="en-US" sz="1800" b="0" i="0">
                <a:latin typeface="Times New Roman" panose="02020603050405020304" pitchFamily="18" charset="0"/>
              </a:rPr>
              <a:t> </a:t>
            </a:r>
            <a:r>
              <a:rPr lang="en-GB" altLang="en-US" sz="2000" b="0" i="0">
                <a:latin typeface="Times New Roman" panose="02020603050405020304" pitchFamily="18" charset="0"/>
              </a:rPr>
              <a:t>Checker is well-motivated</a:t>
            </a:r>
          </a:p>
          <a:p>
            <a:pPr lvl="1">
              <a:spcBef>
                <a:spcPct val="50000"/>
              </a:spcBef>
              <a:buFontTx/>
              <a:buChar char="-"/>
            </a:pPr>
            <a:r>
              <a:rPr lang="en-GB" altLang="en-US" sz="2000" b="0" i="0">
                <a:latin typeface="Times New Roman" panose="02020603050405020304" pitchFamily="18" charset="0"/>
              </a:rPr>
              <a:t> Diversity of approach</a:t>
            </a:r>
          </a:p>
          <a:p>
            <a:pPr>
              <a:spcBef>
                <a:spcPct val="50000"/>
              </a:spcBef>
            </a:pPr>
            <a:r>
              <a:rPr lang="en-GB" altLang="en-US" sz="1800" b="0" i="0">
                <a:latin typeface="Times New Roman" panose="02020603050405020304" pitchFamily="18" charset="0"/>
              </a:rPr>
              <a:t> </a:t>
            </a:r>
            <a:r>
              <a:rPr lang="en-GB" altLang="en-US" b="0" i="0">
                <a:latin typeface="Times New Roman" panose="02020603050405020304" pitchFamily="18" charset="0"/>
              </a:rPr>
              <a:t>Disadvantages</a:t>
            </a:r>
          </a:p>
          <a:p>
            <a:pPr lvl="1">
              <a:spcBef>
                <a:spcPct val="50000"/>
              </a:spcBef>
              <a:buFontTx/>
              <a:buNone/>
            </a:pPr>
            <a:r>
              <a:rPr lang="en-GB" altLang="en-US" sz="1800" b="0" i="0">
                <a:latin typeface="Times New Roman" panose="02020603050405020304" pitchFamily="18" charset="0"/>
              </a:rPr>
              <a:t>- </a:t>
            </a:r>
            <a:r>
              <a:rPr lang="en-GB" altLang="en-US" sz="2000" b="0" i="0">
                <a:latin typeface="Times New Roman" panose="02020603050405020304" pitchFamily="18" charset="0"/>
              </a:rPr>
              <a:t>Expensive (up to 60% on contract)</a:t>
            </a:r>
            <a:endParaRPr lang="en-US" altLang="en-US" sz="2000" b="0" i="0">
              <a:latin typeface="Times New Roman" panose="02020603050405020304" pitchFamily="18" charset="0"/>
            </a:endParaRP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E4E0D2C-BEC5-41D4-8FED-A3F4A718B633}"/>
              </a:ext>
            </a:extLst>
          </p:cNvPr>
          <p:cNvSpPr>
            <a:spLocks noGrp="1" noChangeArrowheads="1"/>
          </p:cNvSpPr>
          <p:nvPr>
            <p:ph type="title" idx="4294967295"/>
          </p:nvPr>
        </p:nvSpPr>
        <p:spPr>
          <a:xfrm>
            <a:off x="762000" y="228600"/>
            <a:ext cx="8382000" cy="685800"/>
          </a:xfrm>
        </p:spPr>
        <p:txBody>
          <a:bodyPr/>
          <a:lstStyle/>
          <a:p>
            <a:pPr eaLnBrk="1" hangingPunct="1"/>
            <a:r>
              <a:rPr lang="en-GB" altLang="en-US" sz="3600" b="1">
                <a:latin typeface="Times New Roman" panose="02020603050405020304" pitchFamily="18" charset="0"/>
              </a:rPr>
              <a:t>VALIDATION AND VERIFICATION</a:t>
            </a:r>
            <a:endParaRPr lang="en-US" altLang="en-US" sz="3600" b="1">
              <a:latin typeface="Times New Roman" panose="02020603050405020304" pitchFamily="18" charset="0"/>
            </a:endParaRPr>
          </a:p>
        </p:txBody>
      </p:sp>
      <p:pic>
        <p:nvPicPr>
          <p:cNvPr id="82947" name="Picture 4">
            <a:extLst>
              <a:ext uri="{FF2B5EF4-FFF2-40B4-BE49-F238E27FC236}">
                <a16:creationId xmlns:a16="http://schemas.microsoft.com/office/drawing/2014/main" id="{827F2048-6B6D-4A42-A7E2-28B8C45DF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a:extLst>
              <a:ext uri="{FF2B5EF4-FFF2-40B4-BE49-F238E27FC236}">
                <a16:creationId xmlns:a16="http://schemas.microsoft.com/office/drawing/2014/main" id="{3BED8B7C-945D-4FE1-B33D-C46DD3AE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E5A02C87-2503-4EE1-B7F4-FE3FB3D8093E}"/>
              </a:ext>
            </a:extLst>
          </p:cNvPr>
          <p:cNvSpPr txBox="1">
            <a:spLocks noChangeArrowheads="1"/>
          </p:cNvSpPr>
          <p:nvPr/>
        </p:nvSpPr>
        <p:spPr bwMode="auto">
          <a:xfrm>
            <a:off x="755650" y="1484313"/>
            <a:ext cx="83883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sz="2400" i="0">
                <a:latin typeface="Times New Roman" panose="02020603050405020304" pitchFamily="18" charset="0"/>
              </a:rPr>
              <a:t>Verification</a:t>
            </a:r>
            <a:r>
              <a:rPr lang="en-GB" altLang="en-US" sz="2400" b="0" i="0">
                <a:latin typeface="Times New Roman" panose="02020603050405020304" pitchFamily="18" charset="0"/>
              </a:rPr>
              <a:t>: Are we building the product </a:t>
            </a:r>
            <a:r>
              <a:rPr lang="en-GB" altLang="en-US" sz="2400" b="0">
                <a:latin typeface="Times New Roman" panose="02020603050405020304" pitchFamily="18" charset="0"/>
              </a:rPr>
              <a:t>right</a:t>
            </a:r>
            <a:r>
              <a:rPr lang="en-GB" altLang="en-US" sz="2400" b="0" i="0">
                <a:latin typeface="Times New Roman" panose="02020603050405020304" pitchFamily="18" charset="0"/>
              </a:rPr>
              <a:t>?</a:t>
            </a:r>
          </a:p>
          <a:p>
            <a:pPr>
              <a:spcBef>
                <a:spcPct val="50000"/>
              </a:spcBef>
              <a:buFontTx/>
              <a:buNone/>
            </a:pPr>
            <a:r>
              <a:rPr lang="en-GB" altLang="en-US" sz="2400" i="0">
                <a:latin typeface="Times New Roman" panose="02020603050405020304" pitchFamily="18" charset="0"/>
              </a:rPr>
              <a:t>Validation</a:t>
            </a:r>
            <a:r>
              <a:rPr lang="en-GB" altLang="en-US" sz="2400" b="0" i="0">
                <a:latin typeface="Times New Roman" panose="02020603050405020304" pitchFamily="18" charset="0"/>
              </a:rPr>
              <a:t>: Are we building the </a:t>
            </a:r>
            <a:r>
              <a:rPr lang="en-GB" altLang="en-US" sz="2400" b="0">
                <a:latin typeface="Times New Roman" panose="02020603050405020304" pitchFamily="18" charset="0"/>
              </a:rPr>
              <a:t>right</a:t>
            </a:r>
            <a:r>
              <a:rPr lang="en-GB" altLang="en-US" sz="2400" b="0" i="0">
                <a:latin typeface="Times New Roman" panose="02020603050405020304" pitchFamily="18" charset="0"/>
              </a:rPr>
              <a:t> product?</a:t>
            </a:r>
            <a:endParaRPr lang="en-US" altLang="en-US" sz="2400" b="0" i="0">
              <a:latin typeface="Times New Roman" panose="02020603050405020304" pitchFamily="18" charset="0"/>
            </a:endParaRPr>
          </a:p>
        </p:txBody>
      </p:sp>
      <p:pic>
        <p:nvPicPr>
          <p:cNvPr id="82950" name="Picture 6">
            <a:extLst>
              <a:ext uri="{FF2B5EF4-FFF2-40B4-BE49-F238E27FC236}">
                <a16:creationId xmlns:a16="http://schemas.microsoft.com/office/drawing/2014/main" id="{FE3F09C0-65CA-497B-9AF7-3DAA56F50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2708275"/>
            <a:ext cx="8243888"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94AFA80-3E1B-4F1C-A519-0C57E9C73E22}"/>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Verification &amp; Validation</a:t>
            </a:r>
            <a:endParaRPr lang="en-US" altLang="en-US" b="1">
              <a:latin typeface="Times New Roman" panose="02020603050405020304" pitchFamily="18" charset="0"/>
            </a:endParaRPr>
          </a:p>
        </p:txBody>
      </p:sp>
      <p:pic>
        <p:nvPicPr>
          <p:cNvPr id="83971" name="Picture 4">
            <a:extLst>
              <a:ext uri="{FF2B5EF4-FFF2-40B4-BE49-F238E27FC236}">
                <a16:creationId xmlns:a16="http://schemas.microsoft.com/office/drawing/2014/main" id="{602F1844-C956-43C2-8549-4AAE64960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a:extLst>
              <a:ext uri="{FF2B5EF4-FFF2-40B4-BE49-F238E27FC236}">
                <a16:creationId xmlns:a16="http://schemas.microsoft.com/office/drawing/2014/main" id="{24D686EA-D3F9-4654-BB94-5E4F5B31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a:extLst>
              <a:ext uri="{FF2B5EF4-FFF2-40B4-BE49-F238E27FC236}">
                <a16:creationId xmlns:a16="http://schemas.microsoft.com/office/drawing/2014/main" id="{3599780F-5800-4BFE-9166-547F559FDDDB}"/>
              </a:ext>
            </a:extLst>
          </p:cNvPr>
          <p:cNvSpPr txBox="1">
            <a:spLocks noChangeArrowheads="1"/>
          </p:cNvSpPr>
          <p:nvPr/>
        </p:nvSpPr>
        <p:spPr bwMode="auto">
          <a:xfrm>
            <a:off x="684213" y="1628775"/>
            <a:ext cx="8459787"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b="0" i="0">
                <a:latin typeface="Times New Roman" panose="02020603050405020304" pitchFamily="18" charset="0"/>
              </a:rPr>
              <a:t>The System may have been </a:t>
            </a:r>
            <a:r>
              <a:rPr lang="en-GB" altLang="en-US" i="0">
                <a:latin typeface="Times New Roman" panose="02020603050405020304" pitchFamily="18" charset="0"/>
              </a:rPr>
              <a:t>verified</a:t>
            </a:r>
            <a:r>
              <a:rPr lang="en-GB" altLang="en-US" b="0" i="0">
                <a:latin typeface="Times New Roman" panose="02020603050405020304" pitchFamily="18" charset="0"/>
              </a:rPr>
              <a:t>;</a:t>
            </a:r>
          </a:p>
          <a:p>
            <a:pPr algn="ctr">
              <a:spcBef>
                <a:spcPct val="50000"/>
              </a:spcBef>
              <a:buFontTx/>
              <a:buNone/>
            </a:pPr>
            <a:r>
              <a:rPr lang="en-GB" altLang="en-US">
                <a:latin typeface="Times New Roman" panose="02020603050405020304" pitchFamily="18" charset="0"/>
              </a:rPr>
              <a:t>Have we built the system “correctly”?</a:t>
            </a:r>
            <a:endParaRPr lang="en-GB" altLang="en-US" b="0" i="0">
              <a:latin typeface="Times New Roman" panose="02020603050405020304" pitchFamily="18" charset="0"/>
            </a:endParaRPr>
          </a:p>
          <a:p>
            <a:pPr algn="ctr">
              <a:spcBef>
                <a:spcPct val="50000"/>
              </a:spcBef>
              <a:buFontTx/>
              <a:buNone/>
            </a:pPr>
            <a:r>
              <a:rPr lang="en-GB" altLang="en-US" b="0" i="0">
                <a:latin typeface="Times New Roman" panose="02020603050405020304" pitchFamily="18" charset="0"/>
              </a:rPr>
              <a:t>But inadequately </a:t>
            </a:r>
            <a:r>
              <a:rPr lang="en-GB" altLang="en-US" i="0">
                <a:latin typeface="Times New Roman" panose="02020603050405020304" pitchFamily="18" charset="0"/>
              </a:rPr>
              <a:t>validated</a:t>
            </a:r>
            <a:r>
              <a:rPr lang="en-GB" altLang="en-US" b="0" i="0">
                <a:latin typeface="Times New Roman" panose="02020603050405020304" pitchFamily="18" charset="0"/>
              </a:rPr>
              <a:t>?</a:t>
            </a:r>
          </a:p>
          <a:p>
            <a:pPr algn="ctr">
              <a:spcBef>
                <a:spcPct val="50000"/>
              </a:spcBef>
              <a:buFontTx/>
              <a:buNone/>
            </a:pPr>
            <a:r>
              <a:rPr lang="en-GB" altLang="en-US">
                <a:latin typeface="Times New Roman" panose="02020603050405020304" pitchFamily="18" charset="0"/>
              </a:rPr>
              <a:t>Have we built the “correct” system?</a:t>
            </a:r>
          </a:p>
          <a:p>
            <a:pPr algn="ctr">
              <a:spcBef>
                <a:spcPct val="50000"/>
              </a:spcBef>
              <a:buFontTx/>
              <a:buNone/>
            </a:pPr>
            <a:endParaRPr lang="en-GB" altLang="en-US">
              <a:latin typeface="Times New Roman" panose="02020603050405020304" pitchFamily="18" charset="0"/>
            </a:endParaRPr>
          </a:p>
          <a:p>
            <a:pPr algn="ctr">
              <a:spcBef>
                <a:spcPct val="50000"/>
              </a:spcBef>
              <a:buFontTx/>
              <a:buNone/>
            </a:pPr>
            <a:r>
              <a:rPr lang="en-GB" altLang="en-US" b="0" i="0">
                <a:latin typeface="Times New Roman" panose="02020603050405020304" pitchFamily="18" charset="0"/>
              </a:rPr>
              <a:t>This is often satirised by customer’s remark:</a:t>
            </a:r>
          </a:p>
          <a:p>
            <a:pPr algn="ctr">
              <a:spcBef>
                <a:spcPct val="50000"/>
              </a:spcBef>
              <a:buFontTx/>
              <a:buNone/>
            </a:pPr>
            <a:r>
              <a:rPr lang="en-GB" altLang="en-US">
                <a:latin typeface="Times New Roman" panose="02020603050405020304" pitchFamily="18" charset="0"/>
              </a:rPr>
              <a:t>It’s just what I asked for, but not what I want!</a:t>
            </a:r>
            <a:endParaRPr lang="en-US" altLang="en-US">
              <a:latin typeface="Times New Roman" panose="02020603050405020304" pitchFamily="18" charset="0"/>
            </a:endParaRPr>
          </a:p>
        </p:txBody>
      </p:sp>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4205EFAD-E0C1-4E9F-9548-2E72A4DE18DB}"/>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Testing Strategies</a:t>
            </a:r>
            <a:endParaRPr lang="en-US" altLang="en-US" b="1">
              <a:latin typeface="Times New Roman" panose="02020603050405020304" pitchFamily="18" charset="0"/>
            </a:endParaRPr>
          </a:p>
        </p:txBody>
      </p:sp>
      <p:pic>
        <p:nvPicPr>
          <p:cNvPr id="84995" name="Picture 4">
            <a:extLst>
              <a:ext uri="{FF2B5EF4-FFF2-40B4-BE49-F238E27FC236}">
                <a16:creationId xmlns:a16="http://schemas.microsoft.com/office/drawing/2014/main" id="{F778BD65-D652-496E-8C76-F8C694874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a:extLst>
              <a:ext uri="{FF2B5EF4-FFF2-40B4-BE49-F238E27FC236}">
                <a16:creationId xmlns:a16="http://schemas.microsoft.com/office/drawing/2014/main" id="{8E02A556-9664-40E4-AD21-2EC7FE19E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5">
            <a:extLst>
              <a:ext uri="{FF2B5EF4-FFF2-40B4-BE49-F238E27FC236}">
                <a16:creationId xmlns:a16="http://schemas.microsoft.com/office/drawing/2014/main" id="{0EAF238A-B0A1-4644-AC02-39EE8718F0B1}"/>
              </a:ext>
            </a:extLst>
          </p:cNvPr>
          <p:cNvSpPr txBox="1">
            <a:spLocks noChangeArrowheads="1"/>
          </p:cNvSpPr>
          <p:nvPr/>
        </p:nvSpPr>
        <p:spPr bwMode="auto">
          <a:xfrm>
            <a:off x="755650" y="1484313"/>
            <a:ext cx="81375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800" i="0">
                <a:latin typeface="Times New Roman" panose="02020603050405020304" pitchFamily="18" charset="0"/>
              </a:rPr>
              <a:t>Dynamic testing Vs Static testing (static analysis)</a:t>
            </a:r>
          </a:p>
          <a:p>
            <a:pPr lvl="1">
              <a:spcBef>
                <a:spcPct val="0"/>
              </a:spcBef>
              <a:buFontTx/>
              <a:buNone/>
            </a:pPr>
            <a:r>
              <a:rPr lang="en-GB" altLang="en-US" sz="2400" b="0" i="0">
                <a:latin typeface="Times New Roman" panose="02020603050405020304" pitchFamily="18" charset="0"/>
              </a:rPr>
              <a:t>-in dynamic testing, the test data is executed on real machine</a:t>
            </a:r>
          </a:p>
          <a:p>
            <a:pPr>
              <a:spcBef>
                <a:spcPct val="50000"/>
              </a:spcBef>
            </a:pPr>
            <a:r>
              <a:rPr lang="en-GB" altLang="en-US" sz="2800" i="0">
                <a:latin typeface="Times New Roman" panose="02020603050405020304" pitchFamily="18" charset="0"/>
              </a:rPr>
              <a:t>Black Box Testing Vs White Box Testing</a:t>
            </a:r>
          </a:p>
          <a:p>
            <a:pPr lvl="1">
              <a:spcBef>
                <a:spcPct val="0"/>
              </a:spcBef>
              <a:buFontTx/>
              <a:buChar char="-"/>
            </a:pPr>
            <a:r>
              <a:rPr lang="en-GB" altLang="en-US" sz="2400" b="0" i="0">
                <a:latin typeface="Times New Roman" panose="02020603050405020304" pitchFamily="18" charset="0"/>
              </a:rPr>
              <a:t>in black box testing, test cases are derived from the specification or requirements without reference to the code itself or its structure</a:t>
            </a:r>
          </a:p>
          <a:p>
            <a:pPr lvl="1">
              <a:spcBef>
                <a:spcPct val="0"/>
              </a:spcBef>
              <a:buFontTx/>
              <a:buChar char="-"/>
            </a:pPr>
            <a:r>
              <a:rPr lang="en-GB" altLang="en-US" sz="2400" b="0" i="0">
                <a:latin typeface="Times New Roman" panose="02020603050405020304" pitchFamily="18" charset="0"/>
              </a:rPr>
              <a:t>in white box testing, test data are derived from the internal program structure</a:t>
            </a:r>
          </a:p>
          <a:p>
            <a:pPr>
              <a:spcBef>
                <a:spcPct val="50000"/>
              </a:spcBef>
            </a:pPr>
            <a:r>
              <a:rPr lang="en-GB" altLang="en-US" sz="2800" i="0">
                <a:latin typeface="Times New Roman" panose="02020603050405020304" pitchFamily="18" charset="0"/>
              </a:rPr>
              <a:t>Testing Random</a:t>
            </a:r>
          </a:p>
          <a:p>
            <a:pPr lvl="1">
              <a:spcBef>
                <a:spcPct val="0"/>
              </a:spcBef>
              <a:buFontTx/>
              <a:buNone/>
            </a:pPr>
            <a:r>
              <a:rPr lang="en-GB" altLang="en-US" sz="2400" b="0" i="0">
                <a:latin typeface="Times New Roman" panose="02020603050405020304" pitchFamily="18" charset="0"/>
              </a:rPr>
              <a:t>-using test cases in which all the test data are random </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6814358-21C4-44DE-8CC6-FF4943A8A439}"/>
              </a:ext>
            </a:extLst>
          </p:cNvPr>
          <p:cNvSpPr>
            <a:spLocks noGrp="1" noChangeArrowheads="1"/>
          </p:cNvSpPr>
          <p:nvPr>
            <p:ph type="title"/>
          </p:nvPr>
        </p:nvSpPr>
        <p:spPr>
          <a:xfrm>
            <a:off x="685800" y="304800"/>
            <a:ext cx="8458200" cy="685800"/>
          </a:xfrm>
        </p:spPr>
        <p:txBody>
          <a:bodyPr/>
          <a:lstStyle/>
          <a:p>
            <a:pPr eaLnBrk="1" hangingPunct="1"/>
            <a:r>
              <a:rPr lang="en-GB" altLang="en-US" sz="3600" b="1">
                <a:latin typeface="Times New Roman" panose="02020603050405020304" pitchFamily="18" charset="0"/>
              </a:rPr>
              <a:t>  Software Reliability - Course Objectives</a:t>
            </a:r>
            <a:endParaRPr lang="en-US" altLang="en-US" sz="3600" b="1">
              <a:latin typeface="Times New Roman" panose="02020603050405020304" pitchFamily="18" charset="0"/>
            </a:endParaRPr>
          </a:p>
        </p:txBody>
      </p:sp>
      <p:sp>
        <p:nvSpPr>
          <p:cNvPr id="5123" name="Rectangle 3">
            <a:extLst>
              <a:ext uri="{FF2B5EF4-FFF2-40B4-BE49-F238E27FC236}">
                <a16:creationId xmlns:a16="http://schemas.microsoft.com/office/drawing/2014/main" id="{0CED132F-A054-4805-BBC1-B85A144065A3}"/>
              </a:ext>
            </a:extLst>
          </p:cNvPr>
          <p:cNvSpPr>
            <a:spLocks noGrp="1" noChangeArrowheads="1"/>
          </p:cNvSpPr>
          <p:nvPr>
            <p:ph type="body" idx="1"/>
          </p:nvPr>
        </p:nvSpPr>
        <p:spPr>
          <a:xfrm>
            <a:off x="762000" y="1600200"/>
            <a:ext cx="8382000" cy="4800600"/>
          </a:xfrm>
        </p:spPr>
        <p:txBody>
          <a:bodyPr/>
          <a:lstStyle/>
          <a:p>
            <a:pPr eaLnBrk="1" hangingPunct="1"/>
            <a:r>
              <a:rPr lang="en-GB" altLang="en-US" i="0">
                <a:latin typeface="Times New Roman" panose="02020603050405020304" pitchFamily="18" charset="0"/>
              </a:rPr>
              <a:t>Measuring software reliability</a:t>
            </a:r>
          </a:p>
          <a:p>
            <a:pPr eaLnBrk="1" hangingPunct="1"/>
            <a:r>
              <a:rPr lang="en-GB" altLang="en-US" i="0">
                <a:latin typeface="Times New Roman" panose="02020603050405020304" pitchFamily="18" charset="0"/>
              </a:rPr>
              <a:t>Generic approach and specific models</a:t>
            </a:r>
          </a:p>
          <a:p>
            <a:pPr eaLnBrk="1" hangingPunct="1"/>
            <a:r>
              <a:rPr lang="en-GB" altLang="en-US" i="0">
                <a:latin typeface="Times New Roman" panose="02020603050405020304" pitchFamily="18" charset="0"/>
              </a:rPr>
              <a:t>Evaluating predictions</a:t>
            </a:r>
          </a:p>
          <a:p>
            <a:pPr eaLnBrk="1" hangingPunct="1"/>
            <a:r>
              <a:rPr lang="en-GB" altLang="en-US" i="0">
                <a:latin typeface="Times New Roman" panose="02020603050405020304" pitchFamily="18" charset="0"/>
              </a:rPr>
              <a:t>Capabilities and limitations</a:t>
            </a:r>
          </a:p>
          <a:p>
            <a:pPr eaLnBrk="1" hangingPunct="1"/>
            <a:r>
              <a:rPr lang="en-GB" altLang="en-US" i="0">
                <a:latin typeface="Times New Roman" panose="02020603050405020304" pitchFamily="18" charset="0"/>
              </a:rPr>
              <a:t>Reliability assessment in the life-cycle</a:t>
            </a:r>
          </a:p>
          <a:p>
            <a:pPr eaLnBrk="1" hangingPunct="1"/>
            <a:r>
              <a:rPr lang="en-GB" altLang="en-US" i="0">
                <a:latin typeface="Times New Roman" panose="02020603050405020304" pitchFamily="18" charset="0"/>
              </a:rPr>
              <a:t>Data collection</a:t>
            </a:r>
          </a:p>
          <a:p>
            <a:pPr eaLnBrk="1" hangingPunct="1"/>
            <a:r>
              <a:rPr lang="en-GB" altLang="en-US" i="0">
                <a:latin typeface="Times New Roman" panose="02020603050405020304" pitchFamily="18" charset="0"/>
              </a:rPr>
              <a:t>Unanswered questions</a:t>
            </a:r>
            <a:endParaRPr lang="en-US" altLang="en-US" i="0">
              <a:latin typeface="Times New Roman" panose="02020603050405020304" pitchFamily="18" charset="0"/>
            </a:endParaRPr>
          </a:p>
        </p:txBody>
      </p:sp>
      <p:pic>
        <p:nvPicPr>
          <p:cNvPr id="5124" name="Picture 4">
            <a:extLst>
              <a:ext uri="{FF2B5EF4-FFF2-40B4-BE49-F238E27FC236}">
                <a16:creationId xmlns:a16="http://schemas.microsoft.com/office/drawing/2014/main" id="{A8BD1526-65D2-405B-AEA7-12DEA3B3C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0D6F9EBA-7E54-445E-A105-1764E4D2A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DF56AB7-F509-44DC-A1ED-C1B76F9AC39A}"/>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Testing has many purposes…</a:t>
            </a:r>
            <a:endParaRPr lang="en-US" altLang="en-US" b="1">
              <a:latin typeface="Times New Roman" panose="02020603050405020304" pitchFamily="18" charset="0"/>
            </a:endParaRPr>
          </a:p>
        </p:txBody>
      </p:sp>
      <p:pic>
        <p:nvPicPr>
          <p:cNvPr id="86019" name="Picture 4">
            <a:extLst>
              <a:ext uri="{FF2B5EF4-FFF2-40B4-BE49-F238E27FC236}">
                <a16:creationId xmlns:a16="http://schemas.microsoft.com/office/drawing/2014/main" id="{3F4E98CF-4F98-4DFD-8DF8-16BB7A11B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C3AE5BC2-9C9C-47D7-ACC8-2C8A324E1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5">
            <a:extLst>
              <a:ext uri="{FF2B5EF4-FFF2-40B4-BE49-F238E27FC236}">
                <a16:creationId xmlns:a16="http://schemas.microsoft.com/office/drawing/2014/main" id="{BE271490-78D1-4801-8354-DB7A9A02AD24}"/>
              </a:ext>
            </a:extLst>
          </p:cNvPr>
          <p:cNvSpPr txBox="1">
            <a:spLocks noChangeArrowheads="1"/>
          </p:cNvSpPr>
          <p:nvPr/>
        </p:nvSpPr>
        <p:spPr bwMode="auto">
          <a:xfrm>
            <a:off x="827088" y="1700213"/>
            <a:ext cx="78486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b="0" i="0">
                <a:latin typeface="Times New Roman" panose="02020603050405020304" pitchFamily="18" charset="0"/>
              </a:rPr>
              <a:t>Reliability testing – measuring reliability</a:t>
            </a:r>
          </a:p>
          <a:p>
            <a:pPr>
              <a:spcBef>
                <a:spcPct val="50000"/>
              </a:spcBef>
            </a:pPr>
            <a:r>
              <a:rPr lang="en-GB" altLang="en-US" b="0" i="0">
                <a:latin typeface="Times New Roman" panose="02020603050405020304" pitchFamily="18" charset="0"/>
              </a:rPr>
              <a:t>Acceptance testing – fit for delivery?</a:t>
            </a:r>
          </a:p>
          <a:p>
            <a:pPr>
              <a:spcBef>
                <a:spcPct val="50000"/>
              </a:spcBef>
            </a:pPr>
            <a:r>
              <a:rPr lang="en-GB" altLang="en-US" b="0" i="0">
                <a:latin typeface="Times New Roman" panose="02020603050405020304" pitchFamily="18" charset="0"/>
              </a:rPr>
              <a:t>Unit testing – modules working on isolation?</a:t>
            </a:r>
          </a:p>
          <a:p>
            <a:pPr>
              <a:spcBef>
                <a:spcPct val="50000"/>
              </a:spcBef>
            </a:pPr>
            <a:r>
              <a:rPr lang="en-GB" altLang="en-US" b="0" i="0">
                <a:latin typeface="Times New Roman" panose="02020603050405020304" pitchFamily="18" charset="0"/>
              </a:rPr>
              <a:t>Integration testing – modules working as a system?</a:t>
            </a:r>
          </a:p>
          <a:p>
            <a:pPr>
              <a:spcBef>
                <a:spcPct val="50000"/>
              </a:spcBef>
            </a:pPr>
            <a:r>
              <a:rPr lang="en-GB" altLang="en-US" b="0" i="0">
                <a:latin typeface="Times New Roman" panose="02020603050405020304" pitchFamily="18" charset="0"/>
              </a:rPr>
              <a:t>Etc…</a:t>
            </a:r>
            <a:endParaRPr lang="en-US" altLang="en-US" b="0" i="0">
              <a:latin typeface="Times New Roman" panose="02020603050405020304" pitchFamily="18" charset="0"/>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E04EBA4-DC23-4234-B31A-47540F9009F4}"/>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 but only one goal</a:t>
            </a:r>
            <a:endParaRPr lang="en-US" altLang="en-US" b="1">
              <a:latin typeface="Times New Roman" panose="02020603050405020304" pitchFamily="18" charset="0"/>
            </a:endParaRPr>
          </a:p>
        </p:txBody>
      </p:sp>
      <p:pic>
        <p:nvPicPr>
          <p:cNvPr id="87043" name="Picture 4">
            <a:extLst>
              <a:ext uri="{FF2B5EF4-FFF2-40B4-BE49-F238E27FC236}">
                <a16:creationId xmlns:a16="http://schemas.microsoft.com/office/drawing/2014/main" id="{5AA1FB55-4564-45E8-B91C-B26FC0DB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a:extLst>
              <a:ext uri="{FF2B5EF4-FFF2-40B4-BE49-F238E27FC236}">
                <a16:creationId xmlns:a16="http://schemas.microsoft.com/office/drawing/2014/main" id="{77D4745D-89B0-4065-9C7D-3BD39138B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5">
            <a:extLst>
              <a:ext uri="{FF2B5EF4-FFF2-40B4-BE49-F238E27FC236}">
                <a16:creationId xmlns:a16="http://schemas.microsoft.com/office/drawing/2014/main" id="{5AF5A9BE-890F-46C3-888B-76BD1C4618AE}"/>
              </a:ext>
            </a:extLst>
          </p:cNvPr>
          <p:cNvSpPr txBox="1">
            <a:spLocks noChangeArrowheads="1"/>
          </p:cNvSpPr>
          <p:nvPr/>
        </p:nvSpPr>
        <p:spPr bwMode="auto">
          <a:xfrm>
            <a:off x="971550" y="2060575"/>
            <a:ext cx="76327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spcBef>
                <a:spcPct val="50000"/>
              </a:spcBef>
              <a:buFontTx/>
              <a:buNone/>
            </a:pPr>
            <a:r>
              <a:rPr lang="en-GB" altLang="en-US" sz="4000" i="0"/>
              <a:t>To discover faults</a:t>
            </a:r>
          </a:p>
          <a:p>
            <a:pPr algn="ctr">
              <a:spcBef>
                <a:spcPct val="50000"/>
              </a:spcBef>
              <a:buFontTx/>
              <a:buNone/>
            </a:pPr>
            <a:endParaRPr lang="en-GB" altLang="en-US" sz="4000" i="0"/>
          </a:p>
          <a:p>
            <a:pPr algn="ctr">
              <a:spcBef>
                <a:spcPct val="50000"/>
              </a:spcBef>
              <a:buFontTx/>
              <a:buNone/>
            </a:pPr>
            <a:endParaRPr lang="en-GB" altLang="en-US" sz="1800" b="0" i="0"/>
          </a:p>
          <a:p>
            <a:pPr>
              <a:spcBef>
                <a:spcPct val="50000"/>
              </a:spcBef>
            </a:pPr>
            <a:r>
              <a:rPr lang="en-GB" altLang="en-US" b="0" i="0">
                <a:latin typeface="Times New Roman" panose="02020603050405020304" pitchFamily="18" charset="0"/>
              </a:rPr>
              <a:t>A successful test is one which establishes the presence of one or more faults in the software being tested.</a:t>
            </a:r>
            <a:endParaRPr lang="en-US" altLang="en-US" b="0" i="0">
              <a:latin typeface="Times New Roman" panose="02020603050405020304" pitchFamily="18" charset="0"/>
            </a:endParaRPr>
          </a:p>
        </p:txBody>
      </p:sp>
    </p:spTree>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6FC1EC9-48E7-4280-8F39-FF1A08DF50C9}"/>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Remember …</a:t>
            </a:r>
            <a:endParaRPr lang="en-US" altLang="en-US" b="1">
              <a:latin typeface="Times New Roman" panose="02020603050405020304" pitchFamily="18" charset="0"/>
            </a:endParaRPr>
          </a:p>
        </p:txBody>
      </p:sp>
      <p:pic>
        <p:nvPicPr>
          <p:cNvPr id="88067" name="Picture 4">
            <a:extLst>
              <a:ext uri="{FF2B5EF4-FFF2-40B4-BE49-F238E27FC236}">
                <a16:creationId xmlns:a16="http://schemas.microsoft.com/office/drawing/2014/main" id="{7C5D77B0-A7C5-4833-9E52-AB08910AE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a:extLst>
              <a:ext uri="{FF2B5EF4-FFF2-40B4-BE49-F238E27FC236}">
                <a16:creationId xmlns:a16="http://schemas.microsoft.com/office/drawing/2014/main" id="{C44A2451-A204-4656-8CAA-C24DDA34D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a:extLst>
              <a:ext uri="{FF2B5EF4-FFF2-40B4-BE49-F238E27FC236}">
                <a16:creationId xmlns:a16="http://schemas.microsoft.com/office/drawing/2014/main" id="{3BA2815C-BBBE-499E-BB64-A450CAED5BEE}"/>
              </a:ext>
            </a:extLst>
          </p:cNvPr>
          <p:cNvSpPr txBox="1">
            <a:spLocks noChangeArrowheads="1"/>
          </p:cNvSpPr>
          <p:nvPr/>
        </p:nvSpPr>
        <p:spPr bwMode="auto">
          <a:xfrm>
            <a:off x="719138" y="2133600"/>
            <a:ext cx="8424862"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buFontTx/>
              <a:buNone/>
            </a:pPr>
            <a:r>
              <a:rPr lang="en-GB" altLang="en-US" b="0" i="0">
                <a:latin typeface="Times New Roman" panose="02020603050405020304" pitchFamily="18" charset="0"/>
              </a:rPr>
              <a:t>… testing aims to find faults.</a:t>
            </a:r>
          </a:p>
          <a:p>
            <a:pPr>
              <a:spcBef>
                <a:spcPct val="50000"/>
              </a:spcBef>
              <a:buFontTx/>
              <a:buNone/>
            </a:pPr>
            <a:r>
              <a:rPr lang="en-GB" altLang="en-US" b="0" i="0">
                <a:latin typeface="Times New Roman" panose="02020603050405020304" pitchFamily="18" charset="0"/>
              </a:rPr>
              <a:t>… testing is finished when the acceptance criteria have been met – not when the time runs out.</a:t>
            </a:r>
          </a:p>
          <a:p>
            <a:pPr>
              <a:spcBef>
                <a:spcPct val="50000"/>
              </a:spcBef>
              <a:buFontTx/>
              <a:buNone/>
            </a:pPr>
            <a:r>
              <a:rPr lang="en-GB" altLang="en-US" b="0" i="0">
                <a:latin typeface="Times New Roman" panose="02020603050405020304" pitchFamily="18" charset="0"/>
              </a:rPr>
              <a:t>… the importance of test specification and planning.</a:t>
            </a:r>
            <a:endParaRPr lang="en-US" altLang="en-US" b="0" i="0">
              <a:latin typeface="Times New Roman" panose="02020603050405020304" pitchFamily="18" charset="0"/>
            </a:endParaRP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74FDE41-3AB0-43D3-BD5E-4B67B8EB436B}"/>
              </a:ext>
            </a:extLst>
          </p:cNvPr>
          <p:cNvSpPr>
            <a:spLocks noGrp="1" noChangeArrowheads="1"/>
          </p:cNvSpPr>
          <p:nvPr>
            <p:ph type="title" idx="4294967295"/>
          </p:nvPr>
        </p:nvSpPr>
        <p:spPr>
          <a:xfrm>
            <a:off x="762000" y="228600"/>
            <a:ext cx="8382000" cy="685800"/>
          </a:xfrm>
        </p:spPr>
        <p:txBody>
          <a:bodyPr/>
          <a:lstStyle/>
          <a:p>
            <a:pPr eaLnBrk="1" hangingPunct="1"/>
            <a:r>
              <a:rPr lang="en-GB" altLang="en-US" b="1">
                <a:latin typeface="Times New Roman" panose="02020603050405020304" pitchFamily="18" charset="0"/>
              </a:rPr>
              <a:t> Testing after development</a:t>
            </a:r>
            <a:endParaRPr lang="en-US" altLang="en-US" b="1">
              <a:latin typeface="Times New Roman" panose="02020603050405020304" pitchFamily="18" charset="0"/>
            </a:endParaRPr>
          </a:p>
        </p:txBody>
      </p:sp>
      <p:pic>
        <p:nvPicPr>
          <p:cNvPr id="89091" name="Picture 4">
            <a:extLst>
              <a:ext uri="{FF2B5EF4-FFF2-40B4-BE49-F238E27FC236}">
                <a16:creationId xmlns:a16="http://schemas.microsoft.com/office/drawing/2014/main" id="{D77FE66D-48E3-42B6-B043-17767E8A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a:extLst>
              <a:ext uri="{FF2B5EF4-FFF2-40B4-BE49-F238E27FC236}">
                <a16:creationId xmlns:a16="http://schemas.microsoft.com/office/drawing/2014/main" id="{3FF06F18-05F5-431C-ADD4-272933E3E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5">
            <a:extLst>
              <a:ext uri="{FF2B5EF4-FFF2-40B4-BE49-F238E27FC236}">
                <a16:creationId xmlns:a16="http://schemas.microsoft.com/office/drawing/2014/main" id="{995503B4-BF83-42C9-AE8E-FBA5250812E1}"/>
              </a:ext>
            </a:extLst>
          </p:cNvPr>
          <p:cNvSpPr txBox="1">
            <a:spLocks noChangeArrowheads="1"/>
          </p:cNvSpPr>
          <p:nvPr/>
        </p:nvSpPr>
        <p:spPr bwMode="auto">
          <a:xfrm>
            <a:off x="611188" y="1412875"/>
            <a:ext cx="8532812"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50000"/>
              </a:spcBef>
            </a:pPr>
            <a:r>
              <a:rPr lang="en-GB" altLang="en-US" sz="2400" b="0" i="0">
                <a:latin typeface="Times New Roman" panose="02020603050405020304" pitchFamily="18" charset="0"/>
              </a:rPr>
              <a:t>Acceptance testing</a:t>
            </a:r>
          </a:p>
          <a:p>
            <a:pPr lvl="1">
              <a:spcBef>
                <a:spcPct val="50000"/>
              </a:spcBef>
              <a:buFontTx/>
              <a:buNone/>
            </a:pPr>
            <a:r>
              <a:rPr lang="en-GB" altLang="en-US" sz="2400" b="0" i="0">
                <a:latin typeface="Times New Roman" panose="02020603050405020304" pitchFamily="18" charset="0"/>
              </a:rPr>
              <a:t>- Completed system Vs requirements of real user</a:t>
            </a:r>
          </a:p>
          <a:p>
            <a:pPr>
              <a:spcBef>
                <a:spcPct val="50000"/>
              </a:spcBef>
            </a:pPr>
            <a:r>
              <a:rPr lang="en-GB" altLang="en-US" sz="2400" b="0" i="0">
                <a:latin typeface="Times New Roman" panose="02020603050405020304" pitchFamily="18" charset="0"/>
              </a:rPr>
              <a:t>Alpha test</a:t>
            </a:r>
          </a:p>
          <a:p>
            <a:pPr lvl="1">
              <a:spcBef>
                <a:spcPct val="50000"/>
              </a:spcBef>
              <a:buFontTx/>
              <a:buNone/>
            </a:pPr>
            <a:r>
              <a:rPr lang="en-GB" altLang="en-US" sz="2400" b="0" i="0">
                <a:latin typeface="Times New Roman" panose="02020603050405020304" pitchFamily="18" charset="0"/>
              </a:rPr>
              <a:t>- User and developer test system using real data</a:t>
            </a:r>
          </a:p>
          <a:p>
            <a:pPr>
              <a:spcBef>
                <a:spcPct val="50000"/>
              </a:spcBef>
            </a:pPr>
            <a:r>
              <a:rPr lang="en-GB" altLang="en-US" sz="2400" b="0" i="0">
                <a:latin typeface="Times New Roman" panose="02020603050405020304" pitchFamily="18" charset="0"/>
              </a:rPr>
              <a:t>Beta test</a:t>
            </a:r>
          </a:p>
          <a:p>
            <a:pPr lvl="1">
              <a:spcBef>
                <a:spcPct val="50000"/>
              </a:spcBef>
              <a:buFontTx/>
              <a:buNone/>
            </a:pPr>
            <a:r>
              <a:rPr lang="en-GB" altLang="en-US" sz="2400" b="0" i="0">
                <a:latin typeface="Times New Roman" panose="02020603050405020304" pitchFamily="18" charset="0"/>
              </a:rPr>
              <a:t>- Release of product to a section of the market for real use</a:t>
            </a:r>
          </a:p>
          <a:p>
            <a:pPr>
              <a:spcBef>
                <a:spcPct val="50000"/>
              </a:spcBef>
            </a:pPr>
            <a:r>
              <a:rPr lang="en-GB" altLang="en-US" sz="2400" b="0" i="0">
                <a:latin typeface="Times New Roman" panose="02020603050405020304" pitchFamily="18" charset="0"/>
              </a:rPr>
              <a:t>Installation testing</a:t>
            </a:r>
          </a:p>
          <a:p>
            <a:pPr lvl="1">
              <a:spcBef>
                <a:spcPct val="50000"/>
              </a:spcBef>
              <a:buFontTx/>
              <a:buNone/>
            </a:pPr>
            <a:r>
              <a:rPr lang="en-GB" altLang="en-US" sz="2400" b="0" i="0">
                <a:latin typeface="Times New Roman" panose="02020603050405020304" pitchFamily="18" charset="0"/>
              </a:rPr>
              <a:t>- Tests to check on the installation process</a:t>
            </a:r>
          </a:p>
          <a:p>
            <a:pPr>
              <a:spcBef>
                <a:spcPct val="50000"/>
              </a:spcBef>
            </a:pPr>
            <a:r>
              <a:rPr lang="en-GB" altLang="en-US" sz="2400" b="0" i="0">
                <a:latin typeface="Times New Roman" panose="02020603050405020304" pitchFamily="18" charset="0"/>
              </a:rPr>
              <a:t>During use</a:t>
            </a:r>
          </a:p>
          <a:p>
            <a:pPr lvl="1">
              <a:spcBef>
                <a:spcPct val="50000"/>
              </a:spcBef>
              <a:buFontTx/>
              <a:buChar char="-"/>
            </a:pPr>
            <a:r>
              <a:rPr lang="en-GB" altLang="en-US" sz="2400" b="0" i="0">
                <a:latin typeface="Times New Roman" panose="02020603050405020304" pitchFamily="18" charset="0"/>
              </a:rPr>
              <a:t>Using spare capacity to do additional automatic testing</a:t>
            </a:r>
            <a:endParaRPr lang="en-US" altLang="en-US" sz="2400" b="0" i="0">
              <a:latin typeface="Times New Roman" panose="02020603050405020304" pitchFamily="18" charset="0"/>
            </a:endParaRPr>
          </a:p>
        </p:txBody>
      </p:sp>
    </p:spTree>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18CED75-5742-405A-BDFB-764A95A3ECED}"/>
              </a:ext>
            </a:extLst>
          </p:cNvPr>
          <p:cNvSpPr>
            <a:spLocks noGrp="1" noChangeArrowheads="1"/>
          </p:cNvSpPr>
          <p:nvPr>
            <p:ph type="title" idx="4294967295"/>
          </p:nvPr>
        </p:nvSpPr>
        <p:spPr>
          <a:xfrm>
            <a:off x="539750" y="228600"/>
            <a:ext cx="8604250" cy="685800"/>
          </a:xfrm>
        </p:spPr>
        <p:txBody>
          <a:bodyPr/>
          <a:lstStyle/>
          <a:p>
            <a:pPr eaLnBrk="1" hangingPunct="1"/>
            <a:r>
              <a:rPr lang="en-GB" altLang="en-US" b="1">
                <a:latin typeface="Times New Roman" panose="02020603050405020304" pitchFamily="18" charset="0"/>
              </a:rPr>
              <a:t> </a:t>
            </a:r>
            <a:r>
              <a:rPr lang="en-GB" altLang="en-US" sz="3600" b="1">
                <a:latin typeface="Times New Roman" panose="02020603050405020304" pitchFamily="18" charset="0"/>
              </a:rPr>
              <a:t>SOFTWARE COST AND SCHEDULE</a:t>
            </a:r>
            <a:endParaRPr lang="en-US" altLang="en-US" sz="3600" b="1">
              <a:latin typeface="Times New Roman" panose="02020603050405020304" pitchFamily="18" charset="0"/>
            </a:endParaRPr>
          </a:p>
        </p:txBody>
      </p:sp>
      <p:pic>
        <p:nvPicPr>
          <p:cNvPr id="90115" name="Picture 4">
            <a:extLst>
              <a:ext uri="{FF2B5EF4-FFF2-40B4-BE49-F238E27FC236}">
                <a16:creationId xmlns:a16="http://schemas.microsoft.com/office/drawing/2014/main" id="{D469439E-D043-445E-AF37-6FF95BAEE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a:extLst>
              <a:ext uri="{FF2B5EF4-FFF2-40B4-BE49-F238E27FC236}">
                <a16:creationId xmlns:a16="http://schemas.microsoft.com/office/drawing/2014/main" id="{D28F9B28-6FED-4C89-BC4D-09316C50A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a:extLst>
              <a:ext uri="{FF2B5EF4-FFF2-40B4-BE49-F238E27FC236}">
                <a16:creationId xmlns:a16="http://schemas.microsoft.com/office/drawing/2014/main" id="{88B32181-1154-4703-A69F-F905FBEC2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773238"/>
            <a:ext cx="82804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a:extLst>
              <a:ext uri="{FF2B5EF4-FFF2-40B4-BE49-F238E27FC236}">
                <a16:creationId xmlns:a16="http://schemas.microsoft.com/office/drawing/2014/main" id="{6DADC7FD-7390-4378-9F3D-8AB46FC28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a:extLst>
              <a:ext uri="{FF2B5EF4-FFF2-40B4-BE49-F238E27FC236}">
                <a16:creationId xmlns:a16="http://schemas.microsoft.com/office/drawing/2014/main" id="{55829FBF-6B2D-4DC6-93B8-15DA28D0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1913"/>
            <a:ext cx="7848600"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1140" name="Picture 5">
            <a:extLst>
              <a:ext uri="{FF2B5EF4-FFF2-40B4-BE49-F238E27FC236}">
                <a16:creationId xmlns:a16="http://schemas.microsoft.com/office/drawing/2014/main" id="{4456BFEE-13F3-49FD-92E0-1B683D4AC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98107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a:extLst>
              <a:ext uri="{FF2B5EF4-FFF2-40B4-BE49-F238E27FC236}">
                <a16:creationId xmlns:a16="http://schemas.microsoft.com/office/drawing/2014/main" id="{BB4D35AD-A904-4A08-B05F-88CA20EFE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a:extLst>
              <a:ext uri="{FF2B5EF4-FFF2-40B4-BE49-F238E27FC236}">
                <a16:creationId xmlns:a16="http://schemas.microsoft.com/office/drawing/2014/main" id="{2D3AC8DB-360E-445E-B5F7-B3D81D5D6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0"/>
            <a:ext cx="7742237"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64" name="Picture 5">
            <a:extLst>
              <a:ext uri="{FF2B5EF4-FFF2-40B4-BE49-F238E27FC236}">
                <a16:creationId xmlns:a16="http://schemas.microsoft.com/office/drawing/2014/main" id="{922DC7A1-7C96-4E5E-AD60-0E735F003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944563"/>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a:extLst>
              <a:ext uri="{FF2B5EF4-FFF2-40B4-BE49-F238E27FC236}">
                <a16:creationId xmlns:a16="http://schemas.microsoft.com/office/drawing/2014/main" id="{EDE4DDF4-95F8-49A0-B4D3-A922BE409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a:extLst>
              <a:ext uri="{FF2B5EF4-FFF2-40B4-BE49-F238E27FC236}">
                <a16:creationId xmlns:a16="http://schemas.microsoft.com/office/drawing/2014/main" id="{CF47DE18-9F84-4188-9021-321582157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657225"/>
            <a:ext cx="8243887"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188" name="Picture 5">
            <a:extLst>
              <a:ext uri="{FF2B5EF4-FFF2-40B4-BE49-F238E27FC236}">
                <a16:creationId xmlns:a16="http://schemas.microsoft.com/office/drawing/2014/main" id="{25E8D4D4-A3C4-46AD-BACC-7D53F3043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304925"/>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03933C3E-E52B-47F6-BDFA-0D1FFE6F95A1}"/>
              </a:ext>
            </a:extLst>
          </p:cNvPr>
          <p:cNvSpPr>
            <a:spLocks noGrp="1" noChangeArrowheads="1"/>
          </p:cNvSpPr>
          <p:nvPr>
            <p:ph type="title"/>
          </p:nvPr>
        </p:nvSpPr>
        <p:spPr>
          <a:xfrm>
            <a:off x="762000" y="225425"/>
            <a:ext cx="8382000" cy="685800"/>
          </a:xfrm>
        </p:spPr>
        <p:txBody>
          <a:bodyPr/>
          <a:lstStyle/>
          <a:p>
            <a:pPr eaLnBrk="1" hangingPunct="1"/>
            <a:r>
              <a:rPr lang="en-GB" altLang="en-US" b="1">
                <a:latin typeface="Times New Roman" panose="02020603050405020304" pitchFamily="18" charset="0"/>
              </a:rPr>
              <a:t>   SEI – Capability Maturity Model</a:t>
            </a:r>
            <a:endParaRPr lang="en-US" altLang="en-US" b="1">
              <a:latin typeface="Times New Roman" panose="02020603050405020304" pitchFamily="18" charset="0"/>
            </a:endParaRPr>
          </a:p>
        </p:txBody>
      </p:sp>
      <p:sp>
        <p:nvSpPr>
          <p:cNvPr id="94211" name="Rectangle 3">
            <a:extLst>
              <a:ext uri="{FF2B5EF4-FFF2-40B4-BE49-F238E27FC236}">
                <a16:creationId xmlns:a16="http://schemas.microsoft.com/office/drawing/2014/main" id="{1710F3BE-971E-43FE-B7FB-B46AA75243F8}"/>
              </a:ext>
            </a:extLst>
          </p:cNvPr>
          <p:cNvSpPr>
            <a:spLocks noGrp="1" noChangeArrowheads="1"/>
          </p:cNvSpPr>
          <p:nvPr>
            <p:ph type="body" idx="1"/>
          </p:nvPr>
        </p:nvSpPr>
        <p:spPr>
          <a:xfrm>
            <a:off x="838200" y="1304925"/>
            <a:ext cx="8305800" cy="1223963"/>
          </a:xfrm>
        </p:spPr>
        <p:txBody>
          <a:bodyPr/>
          <a:lstStyle/>
          <a:p>
            <a:pPr>
              <a:lnSpc>
                <a:spcPct val="80000"/>
              </a:lnSpc>
            </a:pPr>
            <a:r>
              <a:rPr lang="en-US" altLang="en-US" sz="2400" i="0">
                <a:latin typeface="Times New Roman" panose="02020603050405020304" pitchFamily="18" charset="0"/>
              </a:rPr>
              <a:t>CMM was developed by Software Engineering Institute and it is a strategy to improve software quality by improving the process by which software is developed. The five levels of CMM and their characteristics are given below:</a:t>
            </a:r>
            <a:r>
              <a:rPr lang="en-US" altLang="en-US" sz="2400">
                <a:latin typeface="Times New Roman" panose="02020603050405020304" pitchFamily="18" charset="0"/>
              </a:rPr>
              <a:t> </a:t>
            </a:r>
          </a:p>
        </p:txBody>
      </p:sp>
      <p:pic>
        <p:nvPicPr>
          <p:cNvPr id="94212" name="Picture 4">
            <a:extLst>
              <a:ext uri="{FF2B5EF4-FFF2-40B4-BE49-F238E27FC236}">
                <a16:creationId xmlns:a16="http://schemas.microsoft.com/office/drawing/2014/main" id="{E17AEFBD-072C-4547-BC23-ADBAA7541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a:extLst>
              <a:ext uri="{FF2B5EF4-FFF2-40B4-BE49-F238E27FC236}">
                <a16:creationId xmlns:a16="http://schemas.microsoft.com/office/drawing/2014/main" id="{6AD2BB84-D3A0-4576-85EF-469AABD80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60" name="Group 48">
            <a:extLst>
              <a:ext uri="{FF2B5EF4-FFF2-40B4-BE49-F238E27FC236}">
                <a16:creationId xmlns:a16="http://schemas.microsoft.com/office/drawing/2014/main" id="{1F0B1929-0292-41B9-8154-AB3637A4427F}"/>
              </a:ext>
            </a:extLst>
          </p:cNvPr>
          <p:cNvGraphicFramePr>
            <a:graphicFrameLocks noGrp="1"/>
          </p:cNvGraphicFramePr>
          <p:nvPr/>
        </p:nvGraphicFramePr>
        <p:xfrm>
          <a:off x="935038" y="2673350"/>
          <a:ext cx="7993062" cy="4114800"/>
        </p:xfrm>
        <a:graphic>
          <a:graphicData uri="http://schemas.openxmlformats.org/drawingml/2006/table">
            <a:tbl>
              <a:tblPr/>
              <a:tblGrid>
                <a:gridCol w="3421062">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8250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pitchFamily="18" charset="0"/>
                        </a:rPr>
                        <a:t>Maturity Level</a:t>
                      </a:r>
                      <a:endParaRPr kumimoji="0" lang="en-US" sz="2800" b="1" i="0" u="none" strike="noStrike" cap="none" normalizeH="0" baseline="0">
                        <a:ln>
                          <a:noFill/>
                        </a:ln>
                        <a:solidFill>
                          <a:schemeClr val="tx1"/>
                        </a:solidFill>
                        <a:effectLst/>
                        <a:latin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pitchFamily="18" charset="0"/>
                        </a:rPr>
                        <a:t>Characterization</a:t>
                      </a:r>
                      <a:endParaRPr kumimoji="0" lang="en-US" sz="2800" b="1" i="0" u="none" strike="noStrike" cap="none" normalizeH="0" baseline="0">
                        <a:ln>
                          <a:noFill/>
                        </a:ln>
                        <a:solidFill>
                          <a:schemeClr val="tx1"/>
                        </a:solidFill>
                        <a:effectLst/>
                        <a:latin typeface="Times New Roman"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147">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Maturity Level 1 </a:t>
                      </a:r>
                      <a:r>
                        <a:rPr kumimoji="0" lang="en-US" sz="2000" b="1" i="0" u="none" strike="noStrike" cap="none" normalizeH="0" baseline="0">
                          <a:ln>
                            <a:noFill/>
                          </a:ln>
                          <a:solidFill>
                            <a:schemeClr val="tx1"/>
                          </a:solidFill>
                          <a:effectLst/>
                          <a:latin typeface="Times New Roman" pitchFamily="18" charset="0"/>
                        </a:rPr>
                        <a:t>(Initial)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Adhoc process: </a:t>
                      </a:r>
                      <a:r>
                        <a:rPr kumimoji="0" lang="en-US" sz="2000" b="0" i="0" u="none" strike="noStrike" cap="none" normalizeH="0" baseline="0">
                          <a:ln>
                            <a:noFill/>
                          </a:ln>
                          <a:solidFill>
                            <a:schemeClr val="tx1"/>
                          </a:solidFill>
                          <a:effectLst/>
                          <a:latin typeface="Times New Roman" pitchFamily="18" charset="0"/>
                        </a:rPr>
                        <a:t>Cost, schedule and quality are unpredictable</a:t>
                      </a:r>
                      <a:r>
                        <a:rPr kumimoji="0" lang="en-US" sz="2000" b="0" i="1" u="none" strike="noStrike" cap="none" normalizeH="0" baseline="0">
                          <a:ln>
                            <a:noFill/>
                          </a:ln>
                          <a:solidFill>
                            <a:schemeClr val="tx1"/>
                          </a:solidFill>
                          <a:effectLst/>
                          <a:latin typeface="Times New Roman" pitchFamily="18" charset="0"/>
                        </a:rPr>
                        <a:t> </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7735">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Maturity Level 2 </a:t>
                      </a:r>
                      <a:r>
                        <a:rPr kumimoji="0" lang="en-US" sz="2000" b="1" i="0" u="none" strike="noStrike" cap="none" normalizeH="0" baseline="0">
                          <a:ln>
                            <a:noFill/>
                          </a:ln>
                          <a:solidFill>
                            <a:schemeClr val="tx1"/>
                          </a:solidFill>
                          <a:effectLst/>
                          <a:latin typeface="Times New Roman" pitchFamily="18" charset="0"/>
                        </a:rPr>
                        <a:t>(Repeatable)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Basic Project Management: </a:t>
                      </a:r>
                      <a:r>
                        <a:rPr kumimoji="0" lang="en-US" sz="2000" b="0" i="0" u="none" strike="noStrike" cap="none" normalizeH="0" baseline="0">
                          <a:ln>
                            <a:noFill/>
                          </a:ln>
                          <a:solidFill>
                            <a:schemeClr val="tx1"/>
                          </a:solidFill>
                          <a:effectLst/>
                          <a:latin typeface="Times New Roman" pitchFamily="18" charset="0"/>
                        </a:rPr>
                        <a:t>Planning and tracking can be repeated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735">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Maturity Level 3 </a:t>
                      </a:r>
                      <a:r>
                        <a:rPr kumimoji="0" lang="en-US" sz="2000" b="1" i="0" u="none" strike="noStrike" cap="none" normalizeH="0" baseline="0">
                          <a:ln>
                            <a:noFill/>
                          </a:ln>
                          <a:solidFill>
                            <a:schemeClr val="tx1"/>
                          </a:solidFill>
                          <a:effectLst/>
                          <a:latin typeface="Times New Roman" pitchFamily="18" charset="0"/>
                        </a:rPr>
                        <a:t>(Defined)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Process Definition: </a:t>
                      </a:r>
                      <a:r>
                        <a:rPr kumimoji="0" lang="en-US" sz="2000" b="0" i="0" u="none" strike="noStrike" cap="none" normalizeH="0" baseline="0">
                          <a:ln>
                            <a:noFill/>
                          </a:ln>
                          <a:solidFill>
                            <a:schemeClr val="tx1"/>
                          </a:solidFill>
                          <a:effectLst/>
                          <a:latin typeface="Times New Roman" pitchFamily="18" charset="0"/>
                        </a:rPr>
                        <a:t>The process is stable and repeatable</a:t>
                      </a:r>
                      <a:r>
                        <a:rPr kumimoji="0" lang="en-US" sz="2000" b="0" i="1" u="none" strike="noStrike" cap="none" normalizeH="0" baseline="0">
                          <a:ln>
                            <a:noFill/>
                          </a:ln>
                          <a:solidFill>
                            <a:schemeClr val="tx1"/>
                          </a:solidFill>
                          <a:effectLst/>
                          <a:latin typeface="Times New Roman" pitchFamily="18" charset="0"/>
                        </a:rPr>
                        <a:t> </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44">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Maturity Level 4 </a:t>
                      </a:r>
                      <a:r>
                        <a:rPr kumimoji="0" lang="en-US" sz="2000" b="1" i="0" u="none" strike="noStrike" cap="none" normalizeH="0" baseline="0">
                          <a:ln>
                            <a:noFill/>
                          </a:ln>
                          <a:solidFill>
                            <a:schemeClr val="tx1"/>
                          </a:solidFill>
                          <a:effectLst/>
                          <a:latin typeface="Times New Roman" pitchFamily="18" charset="0"/>
                        </a:rPr>
                        <a:t>(Managed)</a:t>
                      </a:r>
                      <a:r>
                        <a:rPr kumimoji="0" lang="en-US" sz="2000" b="0" i="1" u="none" strike="noStrike" cap="none" normalizeH="0" baseline="0">
                          <a:ln>
                            <a:noFill/>
                          </a:ln>
                          <a:solidFill>
                            <a:schemeClr val="tx1"/>
                          </a:solidFill>
                          <a:effectLst/>
                          <a:latin typeface="Times New Roman" pitchFamily="18" charset="0"/>
                        </a:rPr>
                        <a:t>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Process measurement: </a:t>
                      </a:r>
                      <a:r>
                        <a:rPr kumimoji="0" lang="en-US" sz="2000" b="0" i="0" u="none" strike="noStrike" cap="none" normalizeH="0" baseline="0">
                          <a:ln>
                            <a:noFill/>
                          </a:ln>
                          <a:solidFill>
                            <a:schemeClr val="tx1"/>
                          </a:solidFill>
                          <a:effectLst/>
                          <a:latin typeface="Times New Roman" pitchFamily="18" charset="0"/>
                        </a:rPr>
                        <a:t>The process is measured and operates within measured limits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735">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Maturity Level 5 </a:t>
                      </a:r>
                      <a:r>
                        <a:rPr kumimoji="0" lang="en-US" sz="2000" b="1" i="0" u="none" strike="noStrike" cap="none" normalizeH="0" baseline="0">
                          <a:ln>
                            <a:noFill/>
                          </a:ln>
                          <a:solidFill>
                            <a:schemeClr val="tx1"/>
                          </a:solidFill>
                          <a:effectLst/>
                          <a:latin typeface="Times New Roman" pitchFamily="18" charset="0"/>
                        </a:rPr>
                        <a:t>(Optimizing)</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Times New Roman" pitchFamily="18" charset="0"/>
                        </a:rPr>
                        <a:t>Process Control: </a:t>
                      </a:r>
                      <a:r>
                        <a:rPr kumimoji="0" lang="en-US" sz="2000" b="0" i="0" u="none" strike="noStrike" cap="none" normalizeH="0" baseline="0">
                          <a:ln>
                            <a:noFill/>
                          </a:ln>
                          <a:solidFill>
                            <a:schemeClr val="tx1"/>
                          </a:solidFill>
                          <a:effectLst/>
                          <a:latin typeface="Times New Roman" pitchFamily="18" charset="0"/>
                        </a:rPr>
                        <a:t>The focus is on continuous process improvement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910D14B-0970-434A-AAED-25CBC7C96701}"/>
              </a:ext>
            </a:extLst>
          </p:cNvPr>
          <p:cNvSpPr>
            <a:spLocks noGrp="1" noChangeArrowheads="1"/>
          </p:cNvSpPr>
          <p:nvPr>
            <p:ph type="title" idx="4294967295"/>
          </p:nvPr>
        </p:nvSpPr>
        <p:spPr>
          <a:xfrm>
            <a:off x="762000" y="225425"/>
            <a:ext cx="8382000" cy="685800"/>
          </a:xfrm>
        </p:spPr>
        <p:txBody>
          <a:bodyPr/>
          <a:lstStyle/>
          <a:p>
            <a:pPr eaLnBrk="1" hangingPunct="1"/>
            <a:r>
              <a:rPr lang="en-GB" altLang="en-US" b="1">
                <a:latin typeface="Times New Roman" panose="02020603050405020304" pitchFamily="18" charset="0"/>
              </a:rPr>
              <a:t> The Cleanroom Approach </a:t>
            </a:r>
            <a:endParaRPr lang="en-US" altLang="en-US" b="1">
              <a:latin typeface="Times New Roman" panose="02020603050405020304" pitchFamily="18" charset="0"/>
            </a:endParaRPr>
          </a:p>
        </p:txBody>
      </p:sp>
      <p:sp>
        <p:nvSpPr>
          <p:cNvPr id="95235" name="Rectangle 3">
            <a:extLst>
              <a:ext uri="{FF2B5EF4-FFF2-40B4-BE49-F238E27FC236}">
                <a16:creationId xmlns:a16="http://schemas.microsoft.com/office/drawing/2014/main" id="{CF9196C3-CD20-41DA-B694-8449CAD695BC}"/>
              </a:ext>
            </a:extLst>
          </p:cNvPr>
          <p:cNvSpPr>
            <a:spLocks noGrp="1" noChangeArrowheads="1"/>
          </p:cNvSpPr>
          <p:nvPr>
            <p:ph type="body" idx="4294967295"/>
          </p:nvPr>
        </p:nvSpPr>
        <p:spPr>
          <a:xfrm>
            <a:off x="684213" y="1376363"/>
            <a:ext cx="8459787" cy="5005387"/>
          </a:xfrm>
        </p:spPr>
        <p:txBody>
          <a:bodyPr/>
          <a:lstStyle/>
          <a:p>
            <a:pPr eaLnBrk="1" hangingPunct="1">
              <a:lnSpc>
                <a:spcPct val="90000"/>
              </a:lnSpc>
            </a:pPr>
            <a:r>
              <a:rPr lang="en-US" altLang="en-US" sz="3600">
                <a:latin typeface="Times New Roman" panose="02020603050405020304" pitchFamily="18" charset="0"/>
              </a:rPr>
              <a:t>The Cleanroom</a:t>
            </a:r>
            <a:r>
              <a:rPr lang="en-US" altLang="en-US" sz="3600" i="0">
                <a:latin typeface="Times New Roman" panose="02020603050405020304" pitchFamily="18" charset="0"/>
              </a:rPr>
              <a:t> process was originally developed by Harlan Mills from IBM Fellow Department.</a:t>
            </a:r>
          </a:p>
          <a:p>
            <a:pPr eaLnBrk="1" hangingPunct="1">
              <a:lnSpc>
                <a:spcPct val="90000"/>
              </a:lnSpc>
            </a:pPr>
            <a:endParaRPr lang="en-US" altLang="en-US" sz="3600" i="0">
              <a:latin typeface="Times New Roman" panose="02020603050405020304" pitchFamily="18" charset="0"/>
            </a:endParaRPr>
          </a:p>
          <a:p>
            <a:pPr eaLnBrk="1" hangingPunct="1">
              <a:lnSpc>
                <a:spcPct val="90000"/>
              </a:lnSpc>
            </a:pPr>
            <a:r>
              <a:rPr lang="en-US" altLang="en-US" sz="3600" i="0">
                <a:latin typeface="Times New Roman" panose="02020603050405020304" pitchFamily="18" charset="0"/>
              </a:rPr>
              <a:t>The name </a:t>
            </a:r>
            <a:r>
              <a:rPr lang="en-US" altLang="en-US" sz="3600">
                <a:latin typeface="Times New Roman" panose="02020603050405020304" pitchFamily="18" charset="0"/>
              </a:rPr>
              <a:t>Cleanroom</a:t>
            </a:r>
            <a:r>
              <a:rPr lang="en-US" altLang="en-US" sz="3600" i="0">
                <a:latin typeface="Times New Roman" panose="02020603050405020304" pitchFamily="18" charset="0"/>
              </a:rPr>
              <a:t> was chosen to evoke the cleanrooms used in the electronics industry to prevent the introduction of defects during the fabrication of semiconductors.</a:t>
            </a:r>
            <a:endParaRPr lang="en-GB" altLang="en-US" sz="2800" i="0">
              <a:latin typeface="Times New Roman" panose="02020603050405020304" pitchFamily="18" charset="0"/>
            </a:endParaRPr>
          </a:p>
        </p:txBody>
      </p:sp>
      <p:pic>
        <p:nvPicPr>
          <p:cNvPr id="95236" name="Picture 4">
            <a:extLst>
              <a:ext uri="{FF2B5EF4-FFF2-40B4-BE49-F238E27FC236}">
                <a16:creationId xmlns:a16="http://schemas.microsoft.com/office/drawing/2014/main" id="{AA516C73-B234-4FBE-8018-F947389C2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a:extLst>
              <a:ext uri="{FF2B5EF4-FFF2-40B4-BE49-F238E27FC236}">
                <a16:creationId xmlns:a16="http://schemas.microsoft.com/office/drawing/2014/main" id="{4D808649-2513-4528-9355-4B7F97676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66800"/>
            <a:ext cx="91630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001090290">
  <a:themeElements>
    <a:clrScheme name="TS001090290 8">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TS00109029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S00109029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S00109029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S00109029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S00109029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S00109029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S001090290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S001090290 7">
        <a:dk1>
          <a:srgbClr val="969696"/>
        </a:dk1>
        <a:lt1>
          <a:srgbClr val="FFFFFF"/>
        </a:lt1>
        <a:dk2>
          <a:srgbClr val="000000"/>
        </a:dk2>
        <a:lt2>
          <a:srgbClr val="808080"/>
        </a:lt2>
        <a:accent1>
          <a:srgbClr val="C0C0C0"/>
        </a:accent1>
        <a:accent2>
          <a:srgbClr val="0066FF"/>
        </a:accent2>
        <a:accent3>
          <a:srgbClr val="FFFFFF"/>
        </a:accent3>
        <a:accent4>
          <a:srgbClr val="7F7F7F"/>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S001090290 8">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Temă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TS001090290</Template>
  <TotalTime>8681</TotalTime>
  <Words>13977</Words>
  <Application>Microsoft Office PowerPoint</Application>
  <PresentationFormat>On-screen Show (4:3)</PresentationFormat>
  <Paragraphs>1451</Paragraphs>
  <Slides>414</Slides>
  <Notes>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5</vt:i4>
      </vt:variant>
      <vt:variant>
        <vt:lpstr>Slide Titles</vt:lpstr>
      </vt:variant>
      <vt:variant>
        <vt:i4>414</vt:i4>
      </vt:variant>
    </vt:vector>
  </HeadingPairs>
  <TitlesOfParts>
    <vt:vector size="431" baseType="lpstr">
      <vt:lpstr>Arial</vt:lpstr>
      <vt:lpstr>Arial Black</vt:lpstr>
      <vt:lpstr>Arial Unicode MS</vt:lpstr>
      <vt:lpstr>Calibri</vt:lpstr>
      <vt:lpstr>Cambria</vt:lpstr>
      <vt:lpstr>Corbel</vt:lpstr>
      <vt:lpstr>Symbol</vt:lpstr>
      <vt:lpstr>Times New Roman</vt:lpstr>
      <vt:lpstr>Tw Cen MT</vt:lpstr>
      <vt:lpstr>Wingdings</vt:lpstr>
      <vt:lpstr>TS001090290</vt:lpstr>
      <vt:lpstr>Banded</vt:lpstr>
      <vt:lpstr>Presentation</vt:lpstr>
      <vt:lpstr>Package</vt:lpstr>
      <vt:lpstr>Equation</vt:lpstr>
      <vt:lpstr>Bitmap Image</vt:lpstr>
      <vt:lpstr>Paintbrush Picture</vt:lpstr>
      <vt:lpstr>Software Reliability  Engineering </vt:lpstr>
      <vt:lpstr>PowerPoint Presentation</vt:lpstr>
      <vt:lpstr>PowerPoint Presentation</vt:lpstr>
      <vt:lpstr>PowerPoint Presentation</vt:lpstr>
      <vt:lpstr>PowerPoint Presentation</vt:lpstr>
      <vt:lpstr>University “Politehnica” of BUCHAREST</vt:lpstr>
      <vt:lpstr>The PRECIS PROJECT</vt:lpstr>
      <vt:lpstr>The CAMPUS PROJECT – SMART CITY NETWORKS</vt:lpstr>
      <vt:lpstr>  Software Reliability - Course Objectives</vt:lpstr>
      <vt:lpstr>    Software Reliability Course - Agenda </vt:lpstr>
      <vt:lpstr>1. Motivation</vt:lpstr>
      <vt:lpstr> What is “Software”?</vt:lpstr>
      <vt:lpstr> How Hard is Software ?</vt:lpstr>
      <vt:lpstr> What is reliability?  </vt:lpstr>
      <vt:lpstr>   </vt:lpstr>
      <vt:lpstr>Does Software Reliability Make Sense?</vt:lpstr>
      <vt:lpstr> Hardware/Software differences</vt:lpstr>
      <vt:lpstr> Hardware/Software maintenance</vt:lpstr>
      <vt:lpstr>Identify the software LRUs in the system </vt:lpstr>
      <vt:lpstr>   Errors, faults, and failures</vt:lpstr>
      <vt:lpstr>Failures of Complex Systems </vt:lpstr>
      <vt:lpstr> Failures of Complex Systems (Cont’)</vt:lpstr>
      <vt:lpstr> System Failure</vt:lpstr>
      <vt:lpstr> Attributes of failures, faults and changes</vt:lpstr>
      <vt:lpstr>PowerPoint Presentation</vt:lpstr>
      <vt:lpstr>Categories that partition  all software defects (Cont’) </vt:lpstr>
      <vt:lpstr> Failures and faults</vt:lpstr>
      <vt:lpstr>PowerPoint Presentation</vt:lpstr>
      <vt:lpstr>PowerPoint Presentation</vt:lpstr>
      <vt:lpstr> Failure classification</vt:lpstr>
      <vt:lpstr>   The relationship between faults and failures</vt:lpstr>
      <vt:lpstr>   </vt:lpstr>
      <vt:lpstr>PowerPoint Presentation</vt:lpstr>
      <vt:lpstr>   Case study: Therac 25 – 1986</vt:lpstr>
      <vt:lpstr> Therac 25 Failure  </vt:lpstr>
      <vt:lpstr>   Case study: Therac 25</vt:lpstr>
      <vt:lpstr>Software disasters   </vt:lpstr>
      <vt:lpstr>PowerPoint Presentation</vt:lpstr>
      <vt:lpstr>PowerPoint Presentation</vt:lpstr>
      <vt:lpstr>PowerPoint Presentation</vt:lpstr>
      <vt:lpstr>PowerPoint Presentation</vt:lpstr>
      <vt:lpstr>PowerPoint Presentation</vt:lpstr>
      <vt:lpstr>     Infusion Pumps 2005-2009 </vt:lpstr>
      <vt:lpstr>PowerPoint Presentation</vt:lpstr>
      <vt:lpstr>PowerPoint Presentation</vt:lpstr>
      <vt:lpstr>RELIABILITY DOES MATTER (cont)</vt:lpstr>
      <vt:lpstr>RELIABILITY DOES MATTER (cont)</vt:lpstr>
      <vt:lpstr>RELIABILITY DOES MATTER (cont)</vt:lpstr>
      <vt:lpstr>     When are software faults introduced?</vt:lpstr>
      <vt:lpstr>PowerPoint Presentation</vt:lpstr>
      <vt:lpstr>PowerPoint Presentation</vt:lpstr>
      <vt:lpstr>  What is “dependability”? </vt:lpstr>
      <vt:lpstr>Definitions of dependability attributes “RAMURSES”   </vt:lpstr>
      <vt:lpstr> Dependable systems  </vt:lpstr>
      <vt:lpstr> How to make software-based systems more dependable</vt:lpstr>
      <vt:lpstr>PowerPoint Presentation</vt:lpstr>
      <vt:lpstr> IEC 61508 Standard</vt:lpstr>
      <vt:lpstr>PowerPoint Presentation</vt:lpstr>
      <vt:lpstr>Hancock’s Half Hour   </vt:lpstr>
      <vt:lpstr>    Software Reliability Course - Agenda </vt:lpstr>
      <vt:lpstr>2. Introduction to Software Engineering </vt:lpstr>
      <vt:lpstr> What is “Software Engineering”</vt:lpstr>
      <vt:lpstr>The Phases of a Software Project   </vt:lpstr>
      <vt:lpstr>PowerPoint Presentation</vt:lpstr>
      <vt:lpstr>PowerPoint Presentation</vt:lpstr>
      <vt:lpstr> Types of software  </vt:lpstr>
      <vt:lpstr>Software Development Phases   </vt:lpstr>
      <vt:lpstr>   Software Development Overview</vt:lpstr>
      <vt:lpstr>PowerPoint Presentation</vt:lpstr>
      <vt:lpstr>PowerPoint Presentation</vt:lpstr>
      <vt:lpstr>DevOps - Overview</vt:lpstr>
      <vt:lpstr>DevOps  toolchain (Cont`)</vt:lpstr>
      <vt:lpstr>DevOps  toolchain (Cont1`)</vt:lpstr>
      <vt:lpstr>Venn diagram showing DevOps as the intersection of development (software engineering), operations and quality assurance (QA)</vt:lpstr>
      <vt:lpstr> System Requirements Analysis</vt:lpstr>
      <vt:lpstr> Reliability specification</vt:lpstr>
      <vt:lpstr> Specification validation</vt:lpstr>
      <vt:lpstr> Steps to reliability specification</vt:lpstr>
      <vt:lpstr> Examples of a reliable specification</vt:lpstr>
      <vt:lpstr>PowerPoint Presentation</vt:lpstr>
      <vt:lpstr>PowerPoint Presentation</vt:lpstr>
      <vt:lpstr>Develop failure modes model</vt:lpstr>
      <vt:lpstr>PowerPoint Presentation</vt:lpstr>
      <vt:lpstr> Reliability and formal methods </vt:lpstr>
      <vt:lpstr> Reliability and formal methods (Cont’)</vt:lpstr>
      <vt:lpstr> IV &amp; V</vt:lpstr>
      <vt:lpstr>VALIDATION AND VERIFICATION</vt:lpstr>
      <vt:lpstr> Verification &amp; Validation</vt:lpstr>
      <vt:lpstr> Testing Strategies</vt:lpstr>
      <vt:lpstr> Testing has many purposes…</vt:lpstr>
      <vt:lpstr> … but only one goal</vt:lpstr>
      <vt:lpstr>Remember …</vt:lpstr>
      <vt:lpstr> Testing after development</vt:lpstr>
      <vt:lpstr> SOFTWARE COST AND SCHEDULE</vt:lpstr>
      <vt:lpstr>PowerPoint Presentation</vt:lpstr>
      <vt:lpstr>PowerPoint Presentation</vt:lpstr>
      <vt:lpstr>PowerPoint Presentation</vt:lpstr>
      <vt:lpstr>   SEI – Capability Maturity Model</vt:lpstr>
      <vt:lpstr> The Cleanroom Approach </vt:lpstr>
      <vt:lpstr> The Cleanroom Approach (Cont’)</vt:lpstr>
      <vt:lpstr> The Cleanroom Approach (Cont1’) </vt:lpstr>
      <vt:lpstr> The Cleanroom Approach (Cont’2) </vt:lpstr>
      <vt:lpstr>Software Engineering Assessment   </vt:lpstr>
      <vt:lpstr>Process for predicting reliability Figures of Merit early in development</vt:lpstr>
      <vt:lpstr>  Software Reliability Engineering </vt:lpstr>
      <vt:lpstr>Developing an operational profile  </vt:lpstr>
      <vt:lpstr>Operational profile generation</vt:lpstr>
      <vt:lpstr>PowerPoint Presentation</vt:lpstr>
      <vt:lpstr>Predict software reliability during development</vt:lpstr>
      <vt:lpstr> Statistical testing</vt:lpstr>
      <vt:lpstr> Statistical testing procedure</vt:lpstr>
      <vt:lpstr> Statistical testing difficulties</vt:lpstr>
      <vt:lpstr>Overview of software metrics used in  SRE during testing </vt:lpstr>
      <vt:lpstr>Overview of software metrics used in  SRE during testing (Cont’)</vt:lpstr>
      <vt:lpstr>Components of a reliability test suite</vt:lpstr>
      <vt:lpstr>Apply software reliability during testing</vt:lpstr>
      <vt:lpstr>Support release decision</vt:lpstr>
      <vt:lpstr>Deployment acceptance process</vt:lpstr>
      <vt:lpstr>Achieving Software Reliability: diverse sources of information   </vt:lpstr>
      <vt:lpstr>Products, Processes, and Resources   </vt:lpstr>
      <vt:lpstr>  Achieving software reliability: diverse approaches </vt:lpstr>
      <vt:lpstr>PowerPoint Presentation</vt:lpstr>
      <vt:lpstr> WHY USE FAULT TOLERANCE</vt:lpstr>
      <vt:lpstr> SOFTWARE FAULT TOLERANCE PROBLEMS</vt:lpstr>
      <vt:lpstr>PowerPoint Presentation</vt:lpstr>
      <vt:lpstr>Block diagram configurations</vt:lpstr>
      <vt:lpstr>PowerPoint Presentation</vt:lpstr>
      <vt:lpstr>PowerPoint Presentation</vt:lpstr>
      <vt:lpstr>PowerPoint Presentation</vt:lpstr>
      <vt:lpstr>PowerPoint Presentation</vt:lpstr>
      <vt:lpstr>PowerPoint Presentation</vt:lpstr>
      <vt:lpstr>Reliability considerations</vt:lpstr>
      <vt:lpstr>Reliability considerations (Cont’)</vt:lpstr>
      <vt:lpstr>PowerPoint Presentation</vt:lpstr>
      <vt:lpstr>PowerPoint Presentation</vt:lpstr>
      <vt:lpstr>    Software Reliability Course - Agenda </vt:lpstr>
      <vt:lpstr> 3. Measuring Software Reliability</vt:lpstr>
      <vt:lpstr>   Key points </vt:lpstr>
      <vt:lpstr>Key points  (Cont’) </vt:lpstr>
      <vt:lpstr>The predictor distribution of time to failure (TTF).  </vt:lpstr>
      <vt:lpstr> Software Measurement  </vt:lpstr>
      <vt:lpstr> Definition of software reliability  </vt:lpstr>
      <vt:lpstr>Software reliability measurement   </vt:lpstr>
      <vt:lpstr>Prediction versus estimation   </vt:lpstr>
      <vt:lpstr>Prediction versus estimation (Cont’)</vt:lpstr>
      <vt:lpstr>Predictive measures </vt:lpstr>
      <vt:lpstr>Reliability Measurement Goal   </vt:lpstr>
      <vt:lpstr>Software reliability predictions   </vt:lpstr>
      <vt:lpstr>Probabilistic modelling</vt:lpstr>
      <vt:lpstr>Finding errors: does it increase or decrease your confidence in the software reliability?</vt:lpstr>
      <vt:lpstr>Refined data for software reliability models   </vt:lpstr>
      <vt:lpstr>  Why probability? </vt:lpstr>
      <vt:lpstr>Uncertainty Modelling</vt:lpstr>
      <vt:lpstr>Types of uncertainty   </vt:lpstr>
      <vt:lpstr>A conceptual model of the software failure process   </vt:lpstr>
      <vt:lpstr>Software reliability metrics   </vt:lpstr>
      <vt:lpstr> Reliability metrics</vt:lpstr>
      <vt:lpstr> Reliability measurement</vt:lpstr>
      <vt:lpstr> Software reliability</vt:lpstr>
      <vt:lpstr>Reliability economics</vt:lpstr>
      <vt:lpstr>Example of primitive data</vt:lpstr>
      <vt:lpstr>Reliability growth (faults found, failure rate)  </vt:lpstr>
      <vt:lpstr>Reliability growth (failure rate)   </vt:lpstr>
      <vt:lpstr>Random-step reliability growth   </vt:lpstr>
      <vt:lpstr>PowerPoint Presentation</vt:lpstr>
      <vt:lpstr>PowerPoint Presentation</vt:lpstr>
      <vt:lpstr>Same data plotted differently</vt:lpstr>
      <vt:lpstr>Increasing and decreasing fault rate</vt:lpstr>
      <vt:lpstr>Various fault rate trends</vt:lpstr>
      <vt:lpstr>Increasing fault rate trend</vt:lpstr>
      <vt:lpstr>Bathtub curve</vt:lpstr>
      <vt:lpstr>Reliability prediction   </vt:lpstr>
      <vt:lpstr>Software failure rate - example   </vt:lpstr>
      <vt:lpstr> Reliability improvement  </vt:lpstr>
      <vt:lpstr>Some parametric software reliability models</vt:lpstr>
      <vt:lpstr>Jelinski-Moranda [JM]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Criticisms of [JM] model   </vt:lpstr>
      <vt:lpstr>   Musa model [M]</vt:lpstr>
      <vt:lpstr>Littlewood [L] Model  </vt:lpstr>
      <vt:lpstr>PowerPoint Presentation</vt:lpstr>
      <vt:lpstr>PowerPoint Presentation</vt:lpstr>
      <vt:lpstr>PowerPoint Presentation</vt:lpstr>
      <vt:lpstr>PowerPoint Presentation</vt:lpstr>
      <vt:lpstr>[L] - LS Estimates</vt:lpstr>
      <vt:lpstr>PowerPoint Presentation</vt:lpstr>
      <vt:lpstr>   Littlewood-Verrall [LV] Model</vt:lpstr>
      <vt:lpstr> [LV] – LS estimates</vt:lpstr>
      <vt:lpstr> Keiller-Littlewood [KL]</vt:lpstr>
      <vt:lpstr>  The Poisson model (time related)</vt:lpstr>
      <vt:lpstr>  The NHPP distribution</vt:lpstr>
      <vt:lpstr>Goel and Okumoto [GO]   </vt:lpstr>
      <vt:lpstr>Goel-Okumoto [GO]–Assumptions (Cont’)</vt:lpstr>
      <vt:lpstr>Goel-Okumoto [GO]–Assumptions(Cont1’)</vt:lpstr>
      <vt:lpstr>PowerPoint Presentation</vt:lpstr>
      <vt:lpstr> [GO] – ML estimates</vt:lpstr>
      <vt:lpstr>PowerPoint Presentation</vt:lpstr>
      <vt:lpstr>PowerPoint Presentation</vt:lpstr>
      <vt:lpstr>PowerPoint Presentation</vt:lpstr>
      <vt:lpstr>NHPP – S Shaped Model</vt:lpstr>
      <vt:lpstr>    Software Reliability Course - Agenda </vt:lpstr>
      <vt:lpstr>4. Software Reliability Techniques and Tools</vt:lpstr>
      <vt:lpstr>Kolmogorov-Smirnov (KS) Statistics </vt:lpstr>
      <vt:lpstr>Critical Values  for KS-test:  If Dn is less than the established  criteria, the model fits the data  adequately.  </vt:lpstr>
      <vt:lpstr>The u-plot </vt:lpstr>
      <vt:lpstr>The u-plot (Cont’) </vt:lpstr>
      <vt:lpstr>How to draw a u-plot </vt:lpstr>
      <vt:lpstr> Y-plot</vt:lpstr>
      <vt:lpstr> The y-Plot for the LV and JM models (Littlewood, 1981) </vt:lpstr>
      <vt:lpstr>Detecting consistent ‘bias’ and inappropriate ‘noisiness’ in a prediction system  </vt:lpstr>
      <vt:lpstr>Detecting consistent ‘bias’ and inappropriate ‘noisiness’ in a prediction system (Cont’)</vt:lpstr>
      <vt:lpstr>Prequential Likelihood Ratio</vt:lpstr>
      <vt:lpstr>Using PLR as a device for comparing two prediction systems, A and B</vt:lpstr>
      <vt:lpstr>Reliability trend analysis – Laplace test</vt:lpstr>
      <vt:lpstr>   Laplace test - Interpretation</vt:lpstr>
      <vt:lpstr>General trend – Local trend </vt:lpstr>
      <vt:lpstr>PowerPoint Presentation</vt:lpstr>
      <vt:lpstr> TTT plot – Total Time on Test</vt:lpstr>
      <vt:lpstr>The MIL-HDBK-189 Test  </vt:lpstr>
      <vt:lpstr>The MIL-HDBK-189 Test (Cont’) </vt:lpstr>
      <vt:lpstr> Model noise</vt:lpstr>
      <vt:lpstr>Recalibrating Software Reliability Models </vt:lpstr>
      <vt:lpstr>PowerPoint Presentation</vt:lpstr>
      <vt:lpstr>PowerPoint Presentation</vt:lpstr>
      <vt:lpstr>   Combination of predictions</vt:lpstr>
      <vt:lpstr>How should the weights be selected ‘optimally’?</vt:lpstr>
      <vt:lpstr> How well do these work?</vt:lpstr>
      <vt:lpstr>Reliability models in practice - examples</vt:lpstr>
      <vt:lpstr> Data set: Sys1 </vt:lpstr>
      <vt:lpstr>   </vt:lpstr>
      <vt:lpstr>   </vt:lpstr>
      <vt:lpstr>   </vt:lpstr>
      <vt:lpstr>PowerPoint Presentation</vt:lpstr>
      <vt:lpstr>PowerPoint Presentation</vt:lpstr>
      <vt:lpstr>PowerPoint Presentation</vt:lpstr>
      <vt:lpstr>   Optimistic/pessimistic</vt:lpstr>
      <vt:lpstr>   Summary</vt:lpstr>
      <vt:lpstr>    Software Reliability Course - Agenda </vt:lpstr>
      <vt:lpstr>5. Experiences in Software Reliability</vt:lpstr>
      <vt:lpstr>Limits to reliability measurement    </vt:lpstr>
      <vt:lpstr>Limits to reliability measurement (Cont’)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Reliability Guidelines   </vt:lpstr>
      <vt:lpstr>   Use Availability Guidelines</vt:lpstr>
      <vt:lpstr>Software Reliability in Safety Critical Applications: A Case Study from the Nuclear Industry   </vt:lpstr>
      <vt:lpstr>Software Reliability in Safety Critical Applications: A Case Study from the Nuclear Industry (Cont’)  </vt:lpstr>
      <vt:lpstr>PowerPoint Presentation</vt:lpstr>
      <vt:lpstr>PowerPoint Presentation</vt:lpstr>
      <vt:lpstr>PowerPoint Presentation</vt:lpstr>
      <vt:lpstr>PowerPoint Presentation</vt:lpstr>
      <vt:lpstr>PowerPoint Presentation</vt:lpstr>
      <vt:lpstr>PowerPoint Presentation</vt:lpstr>
      <vt:lpstr>Relative culture change, effort, calendar time, and automation required to implement the SRE tasks (Cont’)</vt:lpstr>
      <vt:lpstr>Relative culture change, effort, calendar time, and automation required to implement the SRE tasks (Cont1’)</vt:lpstr>
      <vt:lpstr> It need to …</vt:lpstr>
      <vt:lpstr>How might we gain confidence in ultrahigh reliability?   </vt:lpstr>
      <vt:lpstr>‘Heroic debugging’ does not work   </vt:lpstr>
      <vt:lpstr>   Adams effect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Software Reliability Course - Agenda </vt:lpstr>
      <vt:lpstr>6. Software Reliability Engineering Practice</vt:lpstr>
      <vt:lpstr>Software Reliability Tools</vt:lpstr>
      <vt:lpstr> SMERFS Main Features  </vt:lpstr>
      <vt:lpstr>SREPT</vt:lpstr>
      <vt:lpstr>CASRE Main Features   </vt:lpstr>
      <vt:lpstr>   CASRE High-Level Architecture</vt:lpstr>
      <vt:lpstr>   CASRE Screen Shot</vt:lpstr>
      <vt:lpstr>CASRE – Running average Trend Test</vt:lpstr>
      <vt:lpstr>   CASRE – Laplace Test</vt:lpstr>
      <vt:lpstr>   CASRE – Select and Run Models</vt:lpstr>
      <vt:lpstr>   CASRE – Display modelling results</vt:lpstr>
      <vt:lpstr>   CASRE – Ranking Models</vt:lpstr>
      <vt:lpstr>   Frestimate Main Features</vt:lpstr>
      <vt:lpstr>FRESTIMATE -  topics</vt:lpstr>
      <vt:lpstr>Frestimate: prediction models </vt:lpstr>
      <vt:lpstr>Frestimate: prediction models (Cont1’)</vt:lpstr>
      <vt:lpstr>Frestimate: prediction models (Cont2’)</vt:lpstr>
      <vt:lpstr>Frestimate: estimation </vt:lpstr>
      <vt:lpstr>Frestimate: estimation (Cont1’)</vt:lpstr>
      <vt:lpstr>   Frestimate / trained data</vt:lpstr>
      <vt:lpstr>   Rome Laboratory Model </vt:lpstr>
      <vt:lpstr>   Rome Laboratory Model (Cont1’)</vt:lpstr>
      <vt:lpstr>   Rome Laboratory Model (Cont2’)</vt:lpstr>
      <vt:lpstr>   Rome Laboratory Model (Cont3’)</vt:lpstr>
      <vt:lpstr>Rome Laboratory Model @Frestimate</vt:lpstr>
      <vt:lpstr>   FRESTIMATE ‘against’ CASRE and SMERFS</vt:lpstr>
      <vt:lpstr>    Software Reliability Course - Agenda </vt:lpstr>
      <vt:lpstr>   7. Lessons learned</vt:lpstr>
      <vt:lpstr>Tentative summary of the story so far:  </vt:lpstr>
      <vt:lpstr> General conclusions</vt:lpstr>
      <vt:lpstr>BE CLEVER WHILE DESIGN, IMPLEMENT, TEST, AND VALIDATE</vt:lpstr>
      <vt:lpstr>Be clever while programming!</vt:lpstr>
      <vt:lpstr>   Why Such Inactivity?</vt:lpstr>
      <vt:lpstr>    Software Reliability Course - Agenda </vt:lpstr>
      <vt:lpstr>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quantum</dc:creator>
  <cp:lastModifiedBy>Grigore ALBEANU</cp:lastModifiedBy>
  <cp:revision>385</cp:revision>
  <cp:lastPrinted>1601-01-01T00:00:00Z</cp:lastPrinted>
  <dcterms:created xsi:type="dcterms:W3CDTF">2012-09-08T18:03:18Z</dcterms:created>
  <dcterms:modified xsi:type="dcterms:W3CDTF">2022-03-16T07:03:22Z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arkets">
    <vt:lpwstr/>
  </property>
  <property fmtid="{D5CDD505-2E9C-101B-9397-08002B2CF9AE}" pid="3" name="AssetType">
    <vt:lpwstr>TP</vt:lpwstr>
  </property>
  <property fmtid="{D5CDD505-2E9C-101B-9397-08002B2CF9AE}" pid="4" name="BugNumber">
    <vt:lpwstr>457897L</vt:lpwstr>
  </property>
  <property fmtid="{D5CDD505-2E9C-101B-9397-08002B2CF9AE}" pid="5" name="TPInstallLocation">
    <vt:lpwstr>{Document Themes}</vt:lpwstr>
  </property>
  <property fmtid="{D5CDD505-2E9C-101B-9397-08002B2CF9AE}" pid="6" name="PrimaryImageGen">
    <vt:lpwstr>1</vt:lpwstr>
  </property>
  <property fmtid="{D5CDD505-2E9C-101B-9397-08002B2CF9AE}" pid="7" name="display_urn:schemas-microsoft-com:office:office#APAuthor">
    <vt:lpwstr>REDMOND\cynvey</vt:lpwstr>
  </property>
  <property fmtid="{D5CDD505-2E9C-101B-9397-08002B2CF9AE}" pid="8" name="APAuthor">
    <vt:lpwstr>191</vt:lpwstr>
  </property>
  <property fmtid="{D5CDD505-2E9C-101B-9397-08002B2CF9AE}" pid="9" name="Milestone">
    <vt:lpwstr>Continuous</vt:lpwstr>
  </property>
  <property fmtid="{D5CDD505-2E9C-101B-9397-08002B2CF9AE}" pid="10" name="TPAppVersion">
    <vt:lpwstr>11</vt:lpwstr>
  </property>
  <property fmtid="{D5CDD505-2E9C-101B-9397-08002B2CF9AE}" pid="11" name="TPCommandLine">
    <vt:lpwstr>{PP} {FilePath}</vt:lpwstr>
  </property>
  <property fmtid="{D5CDD505-2E9C-101B-9397-08002B2CF9AE}" pid="12" name="AssetId">
    <vt:lpwstr>TS001090290</vt:lpwstr>
  </property>
  <property fmtid="{D5CDD505-2E9C-101B-9397-08002B2CF9AE}" pid="13" name="IsSearchable">
    <vt:lpwstr>0</vt:lpwstr>
  </property>
  <property fmtid="{D5CDD505-2E9C-101B-9397-08002B2CF9AE}" pid="14" name="NumericId">
    <vt:lpwstr>-1.00000000000000</vt:lpwstr>
  </property>
  <property fmtid="{D5CDD505-2E9C-101B-9397-08002B2CF9AE}" pid="15" name="PublishTargets">
    <vt:lpwstr>OfficeOnline</vt:lpwstr>
  </property>
  <property fmtid="{D5CDD505-2E9C-101B-9397-08002B2CF9AE}" pid="16" name="TPLaunchHelpLinkType">
    <vt:lpwstr>Template</vt:lpwstr>
  </property>
  <property fmtid="{D5CDD505-2E9C-101B-9397-08002B2CF9AE}" pid="17" name="TPFriendlyName">
    <vt:lpwstr>Technological awakening design template</vt:lpwstr>
  </property>
  <property fmtid="{D5CDD505-2E9C-101B-9397-08002B2CF9AE}" pid="18" name="display_urn:schemas-microsoft-com:office:office#APEditor">
    <vt:lpwstr>REDMOND\v-luannv</vt:lpwstr>
  </property>
  <property fmtid="{D5CDD505-2E9C-101B-9397-08002B2CF9AE}" pid="19" name="APEditor">
    <vt:lpwstr>92</vt:lpwstr>
  </property>
  <property fmtid="{D5CDD505-2E9C-101B-9397-08002B2CF9AE}" pid="20" name="Provider">
    <vt:lpwstr>EY001077968</vt:lpwstr>
  </property>
  <property fmtid="{D5CDD505-2E9C-101B-9397-08002B2CF9AE}" pid="21" name="SourceTitle">
    <vt:lpwstr>Technological awakening design template</vt:lpwstr>
  </property>
  <property fmtid="{D5CDD505-2E9C-101B-9397-08002B2CF9AE}" pid="22" name="TPApplication">
    <vt:lpwstr>PowerPoint</vt:lpwstr>
  </property>
  <property fmtid="{D5CDD505-2E9C-101B-9397-08002B2CF9AE}" pid="23" name="TPLaunchHelpLink">
    <vt:lpwstr/>
  </property>
  <property fmtid="{D5CDD505-2E9C-101B-9397-08002B2CF9AE}" pid="24" name="TemplateType">
    <vt:lpwstr>Presentations</vt:lpwstr>
  </property>
  <property fmtid="{D5CDD505-2E9C-101B-9397-08002B2CF9AE}" pid="25" name="OpenTemplate">
    <vt:lpwstr>1</vt:lpwstr>
  </property>
  <property fmtid="{D5CDD505-2E9C-101B-9397-08002B2CF9AE}" pid="26" name="UACurrentWords">
    <vt:lpwstr>0</vt:lpwstr>
  </property>
  <property fmtid="{D5CDD505-2E9C-101B-9397-08002B2CF9AE}" pid="27" name="UALocRecommendation">
    <vt:lpwstr>Localize</vt:lpwstr>
  </property>
  <property fmtid="{D5CDD505-2E9C-101B-9397-08002B2CF9AE}" pid="28" name="Applications">
    <vt:lpwstr>79;#Template 12;#184;#Office 2000;#67;#PowerPoint - Design Templt 12;#182;#Office XP;#66;#PowerPoint - Design Templt 2003;#65;#Microsoft Office PowerPoint 2007;#64;#PowerPoint 2003</vt:lpwstr>
  </property>
  <property fmtid="{D5CDD505-2E9C-101B-9397-08002B2CF9AE}" pid="29" name="TemplateStatus">
    <vt:lpwstr>Complete</vt:lpwstr>
  </property>
  <property fmtid="{D5CDD505-2E9C-101B-9397-08002B2CF9AE}" pid="30" name="ContentTypeId">
    <vt:lpwstr>0x0101006025706CF4CD034688BEBAE97A2E701D020200C3831ACA17D8814887A164412888521E</vt:lpwstr>
  </property>
  <property fmtid="{D5CDD505-2E9C-101B-9397-08002B2CF9AE}" pid="31" name="IsDeleted">
    <vt:lpwstr>0</vt:lpwstr>
  </property>
  <property fmtid="{D5CDD505-2E9C-101B-9397-08002B2CF9AE}" pid="32" name="ShowIn">
    <vt:lpwstr>Show everywhere</vt:lpwstr>
  </property>
  <property fmtid="{D5CDD505-2E9C-101B-9397-08002B2CF9AE}" pid="33" name="UANotes">
    <vt:lpwstr>June 2003 retrofit. 457897L</vt:lpwstr>
  </property>
  <property fmtid="{D5CDD505-2E9C-101B-9397-08002B2CF9AE}" pid="34" name="PublishStatusLookup">
    <vt:lpwstr>258928</vt:lpwstr>
  </property>
  <property fmtid="{D5CDD505-2E9C-101B-9397-08002B2CF9AE}" pid="35" name="TPClientViewer">
    <vt:lpwstr>Microsoft Office PowerPoint</vt:lpwstr>
  </property>
  <property fmtid="{D5CDD505-2E9C-101B-9397-08002B2CF9AE}" pid="36" name="TPComponent">
    <vt:lpwstr>PPTFiles</vt:lpwstr>
  </property>
  <property fmtid="{D5CDD505-2E9C-101B-9397-08002B2CF9AE}" pid="37" name="TPNamespace">
    <vt:lpwstr>POWERPNT</vt:lpwstr>
  </property>
  <property fmtid="{D5CDD505-2E9C-101B-9397-08002B2CF9AE}" pid="38" name="APTrustLevel">
    <vt:lpwstr>1.00000000000000</vt:lpwstr>
  </property>
  <property fmtid="{D5CDD505-2E9C-101B-9397-08002B2CF9AE}" pid="39" name="TrustLevel">
    <vt:lpwstr>Microsoft Managed Content</vt:lpwstr>
  </property>
  <property fmtid="{D5CDD505-2E9C-101B-9397-08002B2CF9AE}" pid="40" name="Content Type">
    <vt:lpwstr>OOFile</vt:lpwstr>
  </property>
  <property fmtid="{D5CDD505-2E9C-101B-9397-08002B2CF9AE}" pid="41" name="AuthoringAssetId">
    <vt:lpwstr>TP001090290</vt:lpwstr>
  </property>
</Properties>
</file>