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Default Extension="ppt" ContentType="application/vnd.ms-powerpoint"/>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1"/>
  </p:sldMasterIdLst>
  <p:notesMasterIdLst>
    <p:notesMasterId r:id="rId63"/>
  </p:notesMasterIdLst>
  <p:sldIdLst>
    <p:sldId id="256" r:id="rId2"/>
    <p:sldId id="280" r:id="rId3"/>
    <p:sldId id="307" r:id="rId4"/>
    <p:sldId id="308" r:id="rId5"/>
    <p:sldId id="281" r:id="rId6"/>
    <p:sldId id="384" r:id="rId7"/>
    <p:sldId id="385" r:id="rId8"/>
    <p:sldId id="257" r:id="rId9"/>
    <p:sldId id="282" r:id="rId10"/>
    <p:sldId id="337" r:id="rId11"/>
    <p:sldId id="338" r:id="rId12"/>
    <p:sldId id="293" r:id="rId13"/>
    <p:sldId id="345" r:id="rId14"/>
    <p:sldId id="318" r:id="rId15"/>
    <p:sldId id="331" r:id="rId16"/>
    <p:sldId id="319" r:id="rId17"/>
    <p:sldId id="330" r:id="rId18"/>
    <p:sldId id="321" r:id="rId19"/>
    <p:sldId id="320" r:id="rId20"/>
    <p:sldId id="380" r:id="rId21"/>
    <p:sldId id="381" r:id="rId22"/>
    <p:sldId id="339" r:id="rId23"/>
    <p:sldId id="382" r:id="rId24"/>
    <p:sldId id="383" r:id="rId25"/>
    <p:sldId id="322" r:id="rId26"/>
    <p:sldId id="327" r:id="rId27"/>
    <p:sldId id="326" r:id="rId28"/>
    <p:sldId id="343" r:id="rId29"/>
    <p:sldId id="342" r:id="rId30"/>
    <p:sldId id="341" r:id="rId31"/>
    <p:sldId id="376" r:id="rId32"/>
    <p:sldId id="377" r:id="rId33"/>
    <p:sldId id="378" r:id="rId34"/>
    <p:sldId id="379" r:id="rId35"/>
    <p:sldId id="323" r:id="rId36"/>
    <p:sldId id="298" r:id="rId37"/>
    <p:sldId id="358" r:id="rId38"/>
    <p:sldId id="359" r:id="rId39"/>
    <p:sldId id="324" r:id="rId40"/>
    <p:sldId id="334" r:id="rId41"/>
    <p:sldId id="333" r:id="rId42"/>
    <p:sldId id="344" r:id="rId43"/>
    <p:sldId id="335" r:id="rId44"/>
    <p:sldId id="346" r:id="rId45"/>
    <p:sldId id="347" r:id="rId46"/>
    <p:sldId id="360" r:id="rId47"/>
    <p:sldId id="332" r:id="rId48"/>
    <p:sldId id="349" r:id="rId49"/>
    <p:sldId id="348" r:id="rId50"/>
    <p:sldId id="356" r:id="rId51"/>
    <p:sldId id="357" r:id="rId52"/>
    <p:sldId id="350" r:id="rId53"/>
    <p:sldId id="351" r:id="rId54"/>
    <p:sldId id="353" r:id="rId55"/>
    <p:sldId id="352" r:id="rId56"/>
    <p:sldId id="354" r:id="rId57"/>
    <p:sldId id="355" r:id="rId58"/>
    <p:sldId id="361" r:id="rId59"/>
    <p:sldId id="362" r:id="rId60"/>
    <p:sldId id="277" r:id="rId61"/>
    <p:sldId id="292" r:id="rId62"/>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00" autoAdjust="0"/>
    <p:restoredTop sz="90167" autoAdjust="0"/>
  </p:normalViewPr>
  <p:slideViewPr>
    <p:cSldViewPr snapToGrid="0">
      <p:cViewPr varScale="1">
        <p:scale>
          <a:sx n="48" d="100"/>
          <a:sy n="48" d="100"/>
        </p:scale>
        <p:origin x="-874" y="-72"/>
      </p:cViewPr>
      <p:guideLst>
        <p:guide orient="horz" pos="2688"/>
        <p:guide pos="3816"/>
      </p:guideLst>
    </p:cSldViewPr>
  </p:slideViewPr>
  <p:notesTextViewPr>
    <p:cViewPr>
      <p:scale>
        <a:sx n="1" d="1"/>
        <a:sy n="1" d="1"/>
      </p:scale>
      <p:origin x="0" y="0"/>
    </p:cViewPr>
  </p:notesTextViewPr>
  <p:sorterViewPr>
    <p:cViewPr>
      <p:scale>
        <a:sx n="100" d="100"/>
        <a:sy n="100" d="100"/>
      </p:scale>
      <p:origin x="0" y="2213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F36FE65-05F0-41E1-9A45-7BC15D49DCE2}" type="datetimeFigureOut">
              <a:rPr lang="en-US"/>
              <a:pPr>
                <a:defRPr/>
              </a:pPr>
              <a:t>5/5/2020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A364B76-E093-4C9D-8FA9-CB36D24C342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6318AC-10A5-47A6-8933-C3983923F2C4}" type="slidenum">
              <a:rPr lang="en-US"/>
              <a:pPr fontAlgn="base">
                <a:spcBef>
                  <a:spcPct val="0"/>
                </a:spcBef>
                <a:spcAft>
                  <a:spcPct val="0"/>
                </a:spcAft>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3BC75B5-E06B-4822-9F67-413F7F1A633C}" type="slidenum">
              <a:rPr lang="en-US" smtClean="0"/>
              <a:pPr>
                <a:defRPr/>
              </a:pPr>
              <a:t>34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F8479983-E166-4D06-BAA0-E2E8E305C314}" type="slidenum">
              <a:rPr lang="en-US" smtClean="0"/>
              <a:pPr>
                <a:defRPr/>
              </a:pPr>
              <a:t>35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92218361-7065-4792-98DA-26BA1BEBECA4}" type="slidenum">
              <a:rPr lang="en-US" smtClean="0"/>
              <a:pPr>
                <a:defRPr/>
              </a:pPr>
              <a:t>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20499776-244A-43A5-BCA6-BEB4D47D6356}" type="slidenum">
              <a:rPr lang="en-US" smtClean="0"/>
              <a:pPr>
                <a:defRPr/>
              </a:pPr>
              <a:t>37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33E76512-A6EC-42DA-A932-DDF1E759C44F}" type="slidenum">
              <a:rPr lang="en-US" smtClean="0"/>
              <a:pPr>
                <a:defRPr/>
              </a:pPr>
              <a:t>38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03D0B0B0-A414-45B5-AC3F-876BA68A8E66}" type="slidenum">
              <a:rPr lang="en-US" smtClean="0"/>
              <a:pPr>
                <a:defRPr/>
              </a:pPr>
              <a:t>47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8B48728-DF36-4452-B396-F526D2FD572D}" type="slidenum">
              <a:rPr lang="en-US" smtClean="0"/>
              <a:pPr>
                <a:defRPr/>
              </a:pPr>
              <a:t>48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AF4BC856-3867-43FE-ADA7-61B196198230}" type="slidenum">
              <a:rPr lang="en-US" smtClean="0"/>
              <a:pPr>
                <a:defRPr/>
              </a:pPr>
              <a:t>54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28529D21-879C-48EB-B4AB-2A226A800A3A}" type="slidenum">
              <a:rPr lang="en-US" smtClean="0"/>
              <a:pPr>
                <a:defRPr/>
              </a:pPr>
              <a:t>57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98FE92E9-6F2A-4E37-BCD4-9CECF8654529}" type="slidenum">
              <a:rPr lang="en-US" smtClean="0"/>
              <a:pPr>
                <a:defRPr/>
              </a:pPr>
              <a:t>58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BD45F411-9A93-43DA-A312-49D5D33C7345}"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A55F5C3-EE5C-435B-919E-F94ABB99C7DA}" type="slidenum">
              <a:rPr lang="en-US" smtClean="0"/>
              <a:pPr>
                <a:defRPr/>
              </a:pPr>
              <a:t>59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26A7DF5E-C4A5-4115-B3BB-C8634F9FB138}"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F29CFB-709F-4986-9DD9-EB125D57F4BA}" type="slidenum">
              <a:rPr lang="en-US"/>
              <a:pPr fontAlgn="base">
                <a:spcBef>
                  <a:spcPct val="0"/>
                </a:spcBef>
                <a:spcAft>
                  <a:spcPct val="0"/>
                </a:spcAft>
                <a:defRPr/>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EC1E7-7E09-40DA-B53F-ECD0F1F8A1E5}" type="slidenum">
              <a:rPr lang="en-US"/>
              <a:pPr fontAlgn="base">
                <a:spcBef>
                  <a:spcPct val="0"/>
                </a:spcBef>
                <a:spcAft>
                  <a:spcPct val="0"/>
                </a:spcAft>
                <a:defRPr/>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34E0BA-55FE-4642-AA20-43CB3B6AE3D9}" type="slidenum">
              <a:rPr lang="en-US"/>
              <a:pPr fontAlgn="base">
                <a:spcBef>
                  <a:spcPct val="0"/>
                </a:spcBef>
                <a:spcAft>
                  <a:spcPct val="0"/>
                </a:spcAft>
                <a:defRPr/>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4CAA4D-DA23-4AA7-8D07-6A70D6CCE08B}" type="slidenum">
              <a:rPr lang="en-US"/>
              <a:pPr fontAlgn="base">
                <a:spcBef>
                  <a:spcPct val="0"/>
                </a:spcBef>
                <a:spcAft>
                  <a:spcPct val="0"/>
                </a:spcAft>
                <a:defRPr/>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D1CB777A-6265-44C1-A55E-C40A18AB9489}" type="slidenum">
              <a:rPr lang="en-US" smtClean="0"/>
              <a:pPr>
                <a:defRPr/>
              </a:pPr>
              <a:t>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3588EB9A-DDCA-467F-9B04-0DD6354701AD}" type="slidenum">
              <a:rPr lang="en-US" smtClean="0"/>
              <a:pPr>
                <a:defRPr/>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p:nvSpPr>
        <p:spPr>
          <a:xfrm>
            <a:off x="-6350" y="2058988"/>
            <a:ext cx="12195175"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D0996BA6-B215-4CB4-86ED-B6191F331449}" type="datetimeFigureOut">
              <a:rPr lang="en-US"/>
              <a:pPr>
                <a:defRPr/>
              </a:pPr>
              <a:t>5/5/2020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991EA7-6CD3-479A-8EFF-BC56E9716BE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B20210D-0A60-46DD-B23B-0D5CBCE366ED}" type="datetimeFigureOut">
              <a:rPr lang="en-US"/>
              <a:pPr>
                <a:defRPr/>
              </a:pPr>
              <a:t>5/5/2020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274DA8-2A24-44EC-AAFB-0EAAE25AFDE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p:nvPr/>
        </p:nvSpPr>
        <p:spPr>
          <a:xfrm>
            <a:off x="9018588"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838200" y="6423025"/>
            <a:ext cx="2743200" cy="365125"/>
          </a:xfrm>
        </p:spPr>
        <p:txBody>
          <a:bodyPr/>
          <a:lstStyle>
            <a:lvl1pPr>
              <a:defRPr/>
            </a:lvl1pPr>
          </a:lstStyle>
          <a:p>
            <a:pPr>
              <a:defRPr/>
            </a:pPr>
            <a:fld id="{6BDC813B-2B79-4A3E-894A-DC035488C5A9}" type="datetimeFigureOut">
              <a:rPr lang="en-US"/>
              <a:pPr>
                <a:defRPr/>
              </a:pPr>
              <a:t>5/5/2020</a:t>
            </a:fld>
            <a:endParaRPr lang="en-US"/>
          </a:p>
        </p:txBody>
      </p:sp>
      <p:sp>
        <p:nvSpPr>
          <p:cNvPr id="6" name="Footer Placeholder 4"/>
          <p:cNvSpPr>
            <a:spLocks noGrp="1"/>
          </p:cNvSpPr>
          <p:nvPr>
            <p:ph type="ftr" sz="quarter" idx="11"/>
          </p:nvPr>
        </p:nvSpPr>
        <p:spPr>
          <a:xfrm>
            <a:off x="3776663" y="6423025"/>
            <a:ext cx="427990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072438" y="6423025"/>
            <a:ext cx="881062" cy="365125"/>
          </a:xfrm>
        </p:spPr>
        <p:txBody>
          <a:bodyPr/>
          <a:lstStyle>
            <a:lvl1pPr>
              <a:defRPr/>
            </a:lvl1pPr>
          </a:lstStyle>
          <a:p>
            <a:pPr>
              <a:defRPr/>
            </a:pPr>
            <a:fld id="{D4F063C7-C5DE-43FB-8869-103EA37DBA5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9E704FA-A4D1-430D-8CB9-6B8ED354C760}" type="datetimeFigureOut">
              <a:rPr lang="en-US"/>
              <a:pPr>
                <a:defRPr/>
              </a:pPr>
              <a:t>5/5/2020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CD7BD8-5F21-416D-B84B-F8F56742309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Rectangle 6"/>
          <p:cNvSpPr/>
          <p:nvPr/>
        </p:nvSpPr>
        <p:spPr>
          <a:xfrm>
            <a:off x="-6350" y="2058988"/>
            <a:ext cx="12195175"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p:txBody>
          <a:bodyPr/>
          <a:lstStyle>
            <a:lvl1pPr>
              <a:defRPr>
                <a:solidFill>
                  <a:schemeClr val="tx2"/>
                </a:solidFill>
              </a:defRPr>
            </a:lvl1pPr>
          </a:lstStyle>
          <a:p>
            <a:pPr>
              <a:defRPr/>
            </a:pPr>
            <a:fld id="{EB1F294B-B434-4285-B1E4-4CBC713A4717}" type="datetimeFigureOut">
              <a:rPr lang="en-US"/>
              <a:pPr>
                <a:defRPr/>
              </a:pPr>
              <a:t>5/5/2020</a:t>
            </a:fld>
            <a:endParaRPr lang="en-US"/>
          </a:p>
        </p:txBody>
      </p:sp>
      <p:sp>
        <p:nvSpPr>
          <p:cNvPr id="6" name="Footer Placeholder 4"/>
          <p:cNvSpPr>
            <a:spLocks noGrp="1"/>
          </p:cNvSpPr>
          <p:nvPr>
            <p:ph type="ftr" sz="quarter" idx="11"/>
          </p:nvPr>
        </p:nvSpPr>
        <p:spPr/>
        <p:txBody>
          <a:bodyPr/>
          <a:lstStyle>
            <a:lvl1pPr>
              <a:defRPr>
                <a:solidFill>
                  <a:schemeClr val="tx2"/>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chemeClr val="tx2"/>
                </a:solidFill>
              </a:defRPr>
            </a:lvl1pPr>
          </a:lstStyle>
          <a:p>
            <a:pPr>
              <a:defRPr/>
            </a:pPr>
            <a:fld id="{E8E38755-D9AA-45B6-8B97-79B903F30CFB}"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10E7090-8C9E-4845-8B96-A9E87122B0A6}" type="datetimeFigureOut">
              <a:rPr lang="en-US"/>
              <a:pPr>
                <a:defRPr/>
              </a:pPr>
              <a:t>5/5/2020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4FD579-F8A1-4FD0-8096-446E658A498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56595FD0-5582-4E5B-84F0-81E99A4D3CE0}" type="datetimeFigureOut">
              <a:rPr lang="en-US"/>
              <a:pPr>
                <a:defRPr/>
              </a:pPr>
              <a:t>5/5/2020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E44CE38-8581-4807-8253-6270ADABECE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854509FA-4F0B-468A-B71F-7E3EE311E699}" type="datetimeFigureOut">
              <a:rPr lang="en-US"/>
              <a:pPr>
                <a:defRPr/>
              </a:pPr>
              <a:t>5/5/2020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D86C7EA-A0C4-4A56-9A9C-39443AC00CD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73ADCD5-6D11-422F-8C9D-F1759E0232EB}" type="datetimeFigureOut">
              <a:rPr lang="en-US"/>
              <a:pPr>
                <a:defRPr/>
              </a:pPr>
              <a:t>5/5/2020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25AF5C24-422B-4741-87DB-7F51544C153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EC60AFF-3515-4CD9-B7B1-3FBC95F65541}" type="datetimeFigureOut">
              <a:rPr lang="en-US"/>
              <a:pPr>
                <a:defRPr/>
              </a:pPr>
              <a:t>5/5/2020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E4B528-5A36-4FEE-838B-C7D163ABD1E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rtlCol="0">
            <a:normAutofit/>
          </a:bodyPr>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7B9AC70-4A04-4CEF-AEDA-90E5B4ADE601}" type="datetimeFigureOut">
              <a:rPr lang="en-US"/>
              <a:pPr>
                <a:defRPr/>
              </a:pPr>
              <a:t>5/5/2020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0268D3-1D8F-477B-9619-0A135A9939C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176213"/>
            <a:ext cx="12188825" cy="1646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3325" y="284163"/>
            <a:ext cx="9783763" cy="15081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1203325" y="2011363"/>
            <a:ext cx="9783763" cy="4206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201738" y="6423025"/>
            <a:ext cx="3001962" cy="365125"/>
          </a:xfrm>
          <a:prstGeom prst="rect">
            <a:avLst/>
          </a:prstGeom>
        </p:spPr>
        <p:txBody>
          <a:bodyPr vert="horz" lIns="91440" tIns="45720" rIns="45720" bIns="45720" rtlCol="0" anchor="ctr"/>
          <a:lstStyle>
            <a:lvl1pPr algn="l" fontAlgn="auto">
              <a:spcBef>
                <a:spcPts val="0"/>
              </a:spcBef>
              <a:spcAft>
                <a:spcPts val="0"/>
              </a:spcAft>
              <a:defRPr sz="1050">
                <a:solidFill>
                  <a:schemeClr val="tx1"/>
                </a:solidFill>
                <a:latin typeface="+mn-lt"/>
              </a:defRPr>
            </a:lvl1pPr>
          </a:lstStyle>
          <a:p>
            <a:pPr>
              <a:defRPr/>
            </a:pPr>
            <a:fld id="{36495DA0-1A5E-4474-8F60-5A7BCEA2FB14}" type="datetimeFigureOut">
              <a:rPr lang="en-US"/>
              <a:pPr>
                <a:defRPr/>
              </a:pPr>
              <a:t>5/5/2020</a:t>
            </a:fld>
            <a:endParaRPr lang="en-US"/>
          </a:p>
        </p:txBody>
      </p:sp>
      <p:sp>
        <p:nvSpPr>
          <p:cNvPr id="5" name="Footer Placeholder 4"/>
          <p:cNvSpPr>
            <a:spLocks noGrp="1"/>
          </p:cNvSpPr>
          <p:nvPr>
            <p:ph type="ftr" sz="quarter" idx="3"/>
          </p:nvPr>
        </p:nvSpPr>
        <p:spPr>
          <a:xfrm>
            <a:off x="5595938" y="6423025"/>
            <a:ext cx="5045075" cy="365125"/>
          </a:xfrm>
          <a:prstGeom prst="rect">
            <a:avLst/>
          </a:prstGeom>
        </p:spPr>
        <p:txBody>
          <a:bodyPr vert="horz" lIns="91440" tIns="45720" rIns="91440" bIns="45720" rtlCol="0" anchor="ctr"/>
          <a:lstStyle>
            <a:lvl1pPr algn="r" fontAlgn="auto">
              <a:spcBef>
                <a:spcPts val="0"/>
              </a:spcBef>
              <a:spcAft>
                <a:spcPts val="0"/>
              </a:spcAft>
              <a:defRPr sz="1050">
                <a:solidFill>
                  <a:schemeClr val="tx1"/>
                </a:solidFill>
                <a:latin typeface="+mn-lt"/>
              </a:defRPr>
            </a:lvl1pPr>
          </a:lstStyle>
          <a:p>
            <a:pPr>
              <a:defRPr/>
            </a:pPr>
            <a:endParaRPr lang="en-US"/>
          </a:p>
        </p:txBody>
      </p:sp>
      <p:sp>
        <p:nvSpPr>
          <p:cNvPr id="6" name="Slide Number Placeholder 5"/>
          <p:cNvSpPr>
            <a:spLocks noGrp="1"/>
          </p:cNvSpPr>
          <p:nvPr>
            <p:ph type="sldNum" sz="quarter" idx="4"/>
          </p:nvPr>
        </p:nvSpPr>
        <p:spPr>
          <a:xfrm>
            <a:off x="10658475" y="6423025"/>
            <a:ext cx="946150" cy="365125"/>
          </a:xfrm>
          <a:prstGeom prst="rect">
            <a:avLst/>
          </a:prstGeom>
        </p:spPr>
        <p:txBody>
          <a:bodyPr vert="horz" lIns="45720" tIns="45720" rIns="91440" bIns="45720" rtlCol="0" anchor="ctr"/>
          <a:lstStyle>
            <a:lvl1pPr algn="l" fontAlgn="auto">
              <a:spcBef>
                <a:spcPts val="0"/>
              </a:spcBef>
              <a:spcAft>
                <a:spcPts val="0"/>
              </a:spcAft>
              <a:defRPr sz="1200" b="0">
                <a:solidFill>
                  <a:schemeClr val="tx1"/>
                </a:solidFill>
                <a:latin typeface="+mn-lt"/>
              </a:defRPr>
            </a:lvl1pPr>
          </a:lstStyle>
          <a:p>
            <a:pPr>
              <a:defRPr/>
            </a:pPr>
            <a:fld id="{9E9575DE-B978-412E-BE03-9B0C561C5E20}"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838" r:id="rId1"/>
    <p:sldLayoutId id="2147483837" r:id="rId2"/>
    <p:sldLayoutId id="2147483839" r:id="rId3"/>
    <p:sldLayoutId id="2147483836" r:id="rId4"/>
    <p:sldLayoutId id="2147483835" r:id="rId5"/>
    <p:sldLayoutId id="2147483834" r:id="rId6"/>
    <p:sldLayoutId id="2147483840" r:id="rId7"/>
    <p:sldLayoutId id="2147483833" r:id="rId8"/>
    <p:sldLayoutId id="2147483832" r:id="rId9"/>
    <p:sldLayoutId id="2147483831" r:id="rId10"/>
    <p:sldLayoutId id="2147483841" r:id="rId11"/>
  </p:sldLayoutIdLst>
  <p:txStyles>
    <p:titleStyle>
      <a:lvl1pPr algn="l" rtl="0" eaLnBrk="0" fontAlgn="base" hangingPunct="0">
        <a:lnSpc>
          <a:spcPct val="85000"/>
        </a:lnSpc>
        <a:spcBef>
          <a:spcPct val="0"/>
        </a:spcBef>
        <a:spcAft>
          <a:spcPct val="0"/>
        </a:spcAft>
        <a:defRPr sz="4000" kern="1200" cap="all">
          <a:solidFill>
            <a:schemeClr val="bg2"/>
          </a:solidFill>
          <a:latin typeface="+mj-lt"/>
          <a:ea typeface="+mj-ea"/>
          <a:cs typeface="+mj-cs"/>
        </a:defRPr>
      </a:lvl1pPr>
      <a:lvl2pPr algn="l" rtl="0" eaLnBrk="0" fontAlgn="base" hangingPunct="0">
        <a:lnSpc>
          <a:spcPct val="85000"/>
        </a:lnSpc>
        <a:spcBef>
          <a:spcPct val="0"/>
        </a:spcBef>
        <a:spcAft>
          <a:spcPct val="0"/>
        </a:spcAft>
        <a:defRPr sz="4000">
          <a:solidFill>
            <a:schemeClr val="bg2"/>
          </a:solidFill>
          <a:latin typeface="Corbel" pitchFamily="34" charset="0"/>
        </a:defRPr>
      </a:lvl2pPr>
      <a:lvl3pPr algn="l" rtl="0" eaLnBrk="0" fontAlgn="base" hangingPunct="0">
        <a:lnSpc>
          <a:spcPct val="85000"/>
        </a:lnSpc>
        <a:spcBef>
          <a:spcPct val="0"/>
        </a:spcBef>
        <a:spcAft>
          <a:spcPct val="0"/>
        </a:spcAft>
        <a:defRPr sz="4000">
          <a:solidFill>
            <a:schemeClr val="bg2"/>
          </a:solidFill>
          <a:latin typeface="Corbel" pitchFamily="34" charset="0"/>
        </a:defRPr>
      </a:lvl3pPr>
      <a:lvl4pPr algn="l" rtl="0" eaLnBrk="0" fontAlgn="base" hangingPunct="0">
        <a:lnSpc>
          <a:spcPct val="85000"/>
        </a:lnSpc>
        <a:spcBef>
          <a:spcPct val="0"/>
        </a:spcBef>
        <a:spcAft>
          <a:spcPct val="0"/>
        </a:spcAft>
        <a:defRPr sz="4000">
          <a:solidFill>
            <a:schemeClr val="bg2"/>
          </a:solidFill>
          <a:latin typeface="Corbel" pitchFamily="34" charset="0"/>
        </a:defRPr>
      </a:lvl4pPr>
      <a:lvl5pPr algn="l" rtl="0" eaLnBrk="0" fontAlgn="base" hangingPunct="0">
        <a:lnSpc>
          <a:spcPct val="85000"/>
        </a:lnSpc>
        <a:spcBef>
          <a:spcPct val="0"/>
        </a:spcBef>
        <a:spcAft>
          <a:spcPct val="0"/>
        </a:spcAft>
        <a:defRPr sz="4000">
          <a:solidFill>
            <a:schemeClr val="bg2"/>
          </a:solidFill>
          <a:latin typeface="Corbel" pitchFamily="34" charset="0"/>
        </a:defRPr>
      </a:lvl5pPr>
      <a:lvl6pPr marL="457200" algn="l" rtl="0" fontAlgn="base">
        <a:lnSpc>
          <a:spcPct val="85000"/>
        </a:lnSpc>
        <a:spcBef>
          <a:spcPct val="0"/>
        </a:spcBef>
        <a:spcAft>
          <a:spcPct val="0"/>
        </a:spcAft>
        <a:defRPr sz="4000">
          <a:solidFill>
            <a:schemeClr val="bg2"/>
          </a:solidFill>
          <a:latin typeface="Corbel" pitchFamily="34" charset="0"/>
        </a:defRPr>
      </a:lvl6pPr>
      <a:lvl7pPr marL="914400" algn="l" rtl="0" fontAlgn="base">
        <a:lnSpc>
          <a:spcPct val="85000"/>
        </a:lnSpc>
        <a:spcBef>
          <a:spcPct val="0"/>
        </a:spcBef>
        <a:spcAft>
          <a:spcPct val="0"/>
        </a:spcAft>
        <a:defRPr sz="4000">
          <a:solidFill>
            <a:schemeClr val="bg2"/>
          </a:solidFill>
          <a:latin typeface="Corbel" pitchFamily="34" charset="0"/>
        </a:defRPr>
      </a:lvl7pPr>
      <a:lvl8pPr marL="1371600" algn="l" rtl="0" fontAlgn="base">
        <a:lnSpc>
          <a:spcPct val="85000"/>
        </a:lnSpc>
        <a:spcBef>
          <a:spcPct val="0"/>
        </a:spcBef>
        <a:spcAft>
          <a:spcPct val="0"/>
        </a:spcAft>
        <a:defRPr sz="4000">
          <a:solidFill>
            <a:schemeClr val="bg2"/>
          </a:solidFill>
          <a:latin typeface="Corbel" pitchFamily="34" charset="0"/>
        </a:defRPr>
      </a:lvl8pPr>
      <a:lvl9pPr marL="1828800" algn="l" rtl="0" fontAlgn="base">
        <a:lnSpc>
          <a:spcPct val="85000"/>
        </a:lnSpc>
        <a:spcBef>
          <a:spcPct val="0"/>
        </a:spcBef>
        <a:spcAft>
          <a:spcPct val="0"/>
        </a:spcAft>
        <a:defRPr sz="4000">
          <a:solidFill>
            <a:schemeClr val="bg2"/>
          </a:solidFill>
          <a:latin typeface="Corbel" pitchFamily="34" charset="0"/>
        </a:defRPr>
      </a:lvl9pPr>
    </p:titleStyle>
    <p:bodyStyle>
      <a:lvl1pPr marL="182563" indent="-182563" algn="l" rtl="0" eaLnBrk="0" fontAlgn="base" hangingPunct="0">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163" indent="-182563" algn="l" rtl="0" eaLnBrk="0" fontAlgn="base" hangingPunct="0">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39763" indent="-182563" algn="l" rtl="0" eaLnBrk="0" fontAlgn="base" hangingPunct="0">
        <a:lnSpc>
          <a:spcPct val="90000"/>
        </a:lnSpc>
        <a:spcBef>
          <a:spcPts val="200"/>
        </a:spcBef>
        <a:spcAft>
          <a:spcPts val="400"/>
        </a:spcAft>
        <a:buClr>
          <a:schemeClr val="tx1"/>
        </a:buClr>
        <a:buFont typeface="Wingdings" pitchFamily="2" charset="2"/>
        <a:buChar char=""/>
        <a:defRPr kern="1200">
          <a:solidFill>
            <a:schemeClr val="tx1"/>
          </a:solidFill>
          <a:latin typeface="+mn-lt"/>
          <a:ea typeface="+mn-ea"/>
          <a:cs typeface="+mn-cs"/>
        </a:defRPr>
      </a:lvl3pPr>
      <a:lvl4pPr marL="868363" indent="-182563" algn="l" rtl="0" eaLnBrk="0" fontAlgn="base" hangingPunct="0">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6963" indent="-182563" algn="l" rtl="0" eaLnBrk="0" fontAlgn="base" hangingPunct="0">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taff.city.ac.uk/~pop/" TargetMode="External"/><Relationship Id="rId2" Type="http://schemas.openxmlformats.org/officeDocument/2006/relationships/hyperlink" Target="mailto:popentiu@imm.dtu.dk" TargetMode="Externa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Office_PowerPoint_97-2003_Presentation1.ppt"/><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Microsoft_Office_PowerPoint_97-2003_Presentation2.ppt"/><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time_continue=8&amp;v=RASBcc4yOOo"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en.wikipedia.org/wiki/Automated_driving_syste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en.wikipedia.org/wiki/Automated_driving_syste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en.wikipedia.org/wiki/Automated_driving_syste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normshield.com/an-attack-on-3rd-party-advertising-company-increased-cyber-risk-of-european-e-commerce-sites/" TargetMode="Externa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hyperlink" Target="https://www.researchgate.net/figure/A-IoT-based-e-health-monitoring-system-architecture_fig1_315665270" TargetMode="Externa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scientific.net/AM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blog.avast.com/hacker-creates-seven-new-variants-of-the-mirai-botnet"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www.extremetech.com/extreme/238161-security-firm-claims-implantable-cardiac-devices-can-be-hacked"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cnbc.com/2015/07/21/hackers-remotely-kill-jeep-engine-on-highway.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ctrTitle"/>
          </p:nvPr>
        </p:nvSpPr>
        <p:spPr>
          <a:xfrm>
            <a:off x="0" y="1678401"/>
            <a:ext cx="12192000" cy="1855787"/>
          </a:xfrm>
        </p:spPr>
        <p:txBody>
          <a:bodyPr>
            <a:noAutofit/>
          </a:bodyPr>
          <a:lstStyle/>
          <a:p>
            <a:pPr eaLnBrk="1" fontAlgn="auto" hangingPunct="1">
              <a:spcAft>
                <a:spcPts val="0"/>
              </a:spcAft>
              <a:defRPr/>
            </a:pPr>
            <a:r>
              <a:rPr lang="ro-RO" sz="4400" b="1" dirty="0" smtClean="0">
                <a:solidFill>
                  <a:srgbClr val="FF0000"/>
                </a:solidFill>
              </a:rPr>
              <a:t>IMPROVING THE DEPENDABILITY OF IoT </a:t>
            </a:r>
            <a:r>
              <a:rPr lang="en-US" sz="4400" b="1" dirty="0" smtClean="0">
                <a:solidFill>
                  <a:srgbClr val="FF0000"/>
                </a:solidFill>
              </a:rPr>
              <a:t>– </a:t>
            </a:r>
            <a:r>
              <a:rPr lang="en-US" sz="4400" b="1" dirty="0">
                <a:solidFill>
                  <a:srgbClr val="FF0000"/>
                </a:solidFill>
              </a:rPr>
              <a:t>Towards A SAFER WORLD</a:t>
            </a:r>
          </a:p>
        </p:txBody>
      </p:sp>
      <p:sp>
        <p:nvSpPr>
          <p:cNvPr id="3" name="Subtitle 2">
            <a:extLst/>
          </p:cNvPr>
          <p:cNvSpPr>
            <a:spLocks noGrp="1"/>
          </p:cNvSpPr>
          <p:nvPr>
            <p:ph type="subTitle" idx="1"/>
          </p:nvPr>
        </p:nvSpPr>
        <p:spPr>
          <a:xfrm>
            <a:off x="1917838" y="3452648"/>
            <a:ext cx="8220075" cy="3106281"/>
          </a:xfrm>
        </p:spPr>
        <p:txBody>
          <a:bodyPr rtlCol="0">
            <a:noAutofit/>
          </a:bodyPr>
          <a:lstStyle/>
          <a:p>
            <a:pPr eaLnBrk="1" fontAlgn="auto" hangingPunct="1">
              <a:defRPr/>
            </a:pPr>
            <a:r>
              <a:rPr lang="en-US" sz="2800" b="1" dirty="0" err="1" smtClean="0">
                <a:solidFill>
                  <a:schemeClr val="bg1"/>
                </a:solidFill>
              </a:rPr>
              <a:t>Prof.Popen</a:t>
            </a:r>
            <a:r>
              <a:rPr lang="ro-RO" sz="2800" b="1" dirty="0">
                <a:solidFill>
                  <a:schemeClr val="bg1"/>
                </a:solidFill>
              </a:rPr>
              <a:t>țiu-Vlădicescu Florin </a:t>
            </a:r>
          </a:p>
          <a:p>
            <a:pPr marL="457200" indent="-457200" eaLnBrk="1" fontAlgn="auto" hangingPunct="1">
              <a:lnSpc>
                <a:spcPct val="100000"/>
              </a:lnSpc>
              <a:spcBef>
                <a:spcPts val="0"/>
              </a:spcBef>
              <a:spcAft>
                <a:spcPts val="0"/>
              </a:spcAft>
              <a:buFont typeface="Wingdings" pitchFamily="2" charset="2"/>
              <a:buAutoNum type="arabicParenBoth"/>
              <a:defRPr/>
            </a:pPr>
            <a:r>
              <a:rPr lang="ro-RO" sz="2800" dirty="0" smtClean="0">
                <a:solidFill>
                  <a:schemeClr val="bg1"/>
                </a:solidFill>
              </a:rPr>
              <a:t> University</a:t>
            </a:r>
            <a:r>
              <a:rPr lang="en-US" sz="2800" dirty="0" smtClean="0">
                <a:solidFill>
                  <a:schemeClr val="bg1"/>
                </a:solidFill>
              </a:rPr>
              <a:t> “</a:t>
            </a:r>
            <a:r>
              <a:rPr lang="en-US" sz="2800" dirty="0" err="1" smtClean="0">
                <a:solidFill>
                  <a:schemeClr val="bg1"/>
                </a:solidFill>
              </a:rPr>
              <a:t>Politehnica”of</a:t>
            </a:r>
            <a:r>
              <a:rPr lang="en-US" sz="2800" dirty="0" smtClean="0">
                <a:solidFill>
                  <a:schemeClr val="bg1"/>
                </a:solidFill>
              </a:rPr>
              <a:t> </a:t>
            </a:r>
            <a:r>
              <a:rPr lang="ro-RO" sz="2800" dirty="0" smtClean="0">
                <a:solidFill>
                  <a:schemeClr val="bg1"/>
                </a:solidFill>
              </a:rPr>
              <a:t> </a:t>
            </a:r>
            <a:r>
              <a:rPr lang="ro-RO" sz="2800" dirty="0">
                <a:solidFill>
                  <a:schemeClr val="bg1"/>
                </a:solidFill>
              </a:rPr>
              <a:t>Bucharest</a:t>
            </a:r>
            <a:r>
              <a:rPr lang="en-US" sz="2800" dirty="0">
                <a:solidFill>
                  <a:schemeClr val="bg1"/>
                </a:solidFill>
              </a:rPr>
              <a:t>  </a:t>
            </a:r>
            <a:r>
              <a:rPr lang="en-US" sz="2800" dirty="0" smtClean="0">
                <a:solidFill>
                  <a:schemeClr val="bg1"/>
                </a:solidFill>
              </a:rPr>
              <a:t>Romania</a:t>
            </a:r>
          </a:p>
          <a:p>
            <a:pPr marL="457200" indent="-457200" eaLnBrk="1" fontAlgn="auto" hangingPunct="1">
              <a:lnSpc>
                <a:spcPct val="100000"/>
              </a:lnSpc>
              <a:spcBef>
                <a:spcPts val="0"/>
              </a:spcBef>
              <a:spcAft>
                <a:spcPts val="0"/>
              </a:spcAft>
              <a:buFont typeface="Wingdings" pitchFamily="2" charset="2"/>
              <a:buAutoNum type="arabicParenBoth"/>
              <a:defRPr/>
            </a:pPr>
            <a:r>
              <a:rPr lang="en-US" sz="2800" dirty="0" smtClean="0">
                <a:solidFill>
                  <a:schemeClr val="bg1"/>
                </a:solidFill>
                <a:hlinkClick r:id="rId2"/>
              </a:rPr>
              <a:t>popentiu@imm.dtu.dk</a:t>
            </a:r>
            <a:endParaRPr lang="en-US" sz="2800" dirty="0" smtClean="0">
              <a:solidFill>
                <a:schemeClr val="bg1"/>
              </a:solidFill>
            </a:endParaRPr>
          </a:p>
          <a:p>
            <a:pPr marL="457200" indent="-457200" eaLnBrk="1" fontAlgn="auto" hangingPunct="1">
              <a:lnSpc>
                <a:spcPct val="100000"/>
              </a:lnSpc>
              <a:spcBef>
                <a:spcPts val="0"/>
              </a:spcBef>
              <a:spcAft>
                <a:spcPts val="0"/>
              </a:spcAft>
              <a:buFont typeface="Wingdings" pitchFamily="2" charset="2"/>
              <a:buAutoNum type="arabicParenBoth"/>
              <a:defRPr/>
            </a:pPr>
            <a:r>
              <a:rPr lang="ro-RO" sz="2800" dirty="0" smtClean="0">
                <a:solidFill>
                  <a:schemeClr val="bg1"/>
                </a:solidFill>
                <a:hlinkClick r:id="rId3"/>
              </a:rPr>
              <a:t>http://www.staff.city.ac.uk/~pop</a:t>
            </a:r>
            <a:r>
              <a:rPr lang="ro-RO" sz="2800" dirty="0" smtClean="0">
                <a:solidFill>
                  <a:schemeClr val="bg1"/>
                </a:solidFill>
                <a:hlinkClick r:id="rId3"/>
              </a:rPr>
              <a:t>/</a:t>
            </a:r>
            <a:endParaRPr lang="en-US" sz="2800" dirty="0" smtClean="0">
              <a:solidFill>
                <a:schemeClr val="bg1"/>
              </a:solidFill>
            </a:endParaRPr>
          </a:p>
          <a:p>
            <a:pPr marL="457200" indent="-457200" eaLnBrk="1" fontAlgn="auto" hangingPunct="1">
              <a:lnSpc>
                <a:spcPct val="100000"/>
              </a:lnSpc>
              <a:spcBef>
                <a:spcPts val="0"/>
              </a:spcBef>
              <a:spcAft>
                <a:spcPts val="0"/>
              </a:spcAft>
              <a:buFont typeface="Wingdings" pitchFamily="2" charset="2"/>
              <a:buAutoNum type="arabicParenBoth"/>
              <a:defRPr/>
            </a:pPr>
            <a:endParaRPr lang="en-US" sz="2800" dirty="0" smtClean="0">
              <a:solidFill>
                <a:schemeClr val="bg1"/>
              </a:solidFill>
            </a:endParaRPr>
          </a:p>
          <a:p>
            <a:pPr marL="457200" indent="-457200" eaLnBrk="1" fontAlgn="auto" hangingPunct="1">
              <a:lnSpc>
                <a:spcPct val="100000"/>
              </a:lnSpc>
              <a:spcBef>
                <a:spcPts val="0"/>
              </a:spcBef>
              <a:spcAft>
                <a:spcPts val="0"/>
              </a:spcAft>
              <a:buFont typeface="Wingdings" pitchFamily="2" charset="2"/>
              <a:buAutoNum type="arabicParenBoth"/>
              <a:defRPr/>
            </a:pPr>
            <a:r>
              <a:rPr lang="en-US" sz="2800" b="1" dirty="0" smtClean="0">
                <a:solidFill>
                  <a:schemeClr val="bg1"/>
                </a:solidFill>
              </a:rPr>
              <a:t>Prof. </a:t>
            </a:r>
            <a:r>
              <a:rPr lang="en-US" sz="2800" b="1" dirty="0" err="1" smtClean="0">
                <a:solidFill>
                  <a:schemeClr val="bg1"/>
                </a:solidFill>
              </a:rPr>
              <a:t>Grigore</a:t>
            </a:r>
            <a:r>
              <a:rPr lang="en-US" sz="2800" b="1" dirty="0" smtClean="0">
                <a:solidFill>
                  <a:schemeClr val="bg1"/>
                </a:solidFill>
              </a:rPr>
              <a:t> </a:t>
            </a:r>
            <a:r>
              <a:rPr lang="en-US" sz="2800" b="1" dirty="0" err="1" smtClean="0">
                <a:solidFill>
                  <a:schemeClr val="bg1"/>
                </a:solidFill>
              </a:rPr>
              <a:t>Albeanu</a:t>
            </a:r>
            <a:r>
              <a:rPr lang="en-US" sz="2800" b="1" dirty="0" smtClean="0">
                <a:solidFill>
                  <a:schemeClr val="bg1"/>
                </a:solidFill>
              </a:rPr>
              <a:t>,</a:t>
            </a:r>
          </a:p>
          <a:p>
            <a:pPr marL="457200" indent="-457200" eaLnBrk="1" fontAlgn="auto" hangingPunct="1">
              <a:lnSpc>
                <a:spcPct val="100000"/>
              </a:lnSpc>
              <a:spcBef>
                <a:spcPts val="0"/>
              </a:spcBef>
              <a:spcAft>
                <a:spcPts val="0"/>
              </a:spcAft>
              <a:buFont typeface="Wingdings" pitchFamily="2" charset="2"/>
              <a:buAutoNum type="arabicParenBoth"/>
              <a:defRPr/>
            </a:pPr>
            <a:r>
              <a:rPr lang="en-US" sz="2800" dirty="0" smtClean="0">
                <a:solidFill>
                  <a:schemeClr val="bg1"/>
                </a:solidFill>
              </a:rPr>
              <a:t>University  ”</a:t>
            </a:r>
            <a:r>
              <a:rPr lang="en-US" sz="2800" dirty="0" err="1" smtClean="0">
                <a:solidFill>
                  <a:schemeClr val="bg1"/>
                </a:solidFill>
              </a:rPr>
              <a:t>SpiruHaret</a:t>
            </a:r>
            <a:r>
              <a:rPr lang="en-US" sz="2800" dirty="0" smtClean="0">
                <a:solidFill>
                  <a:schemeClr val="bg1"/>
                </a:solidFill>
              </a:rPr>
              <a:t>,” Bucharest, </a:t>
            </a:r>
            <a:r>
              <a:rPr lang="en-US" sz="2800" dirty="0" smtClean="0">
                <a:solidFill>
                  <a:schemeClr val="bg1"/>
                </a:solidFill>
              </a:rPr>
              <a:t>R</a:t>
            </a:r>
            <a:r>
              <a:rPr lang="en-US" sz="2800" dirty="0" smtClean="0">
                <a:solidFill>
                  <a:schemeClr val="bg1"/>
                </a:solidFill>
              </a:rPr>
              <a:t>omania</a:t>
            </a:r>
            <a:endParaRPr lang="ro-RO" sz="2800" dirty="0">
              <a:solidFill>
                <a:schemeClr val="bg1"/>
              </a:solidFill>
            </a:endParaRPr>
          </a:p>
        </p:txBody>
      </p:sp>
      <p:pic>
        <p:nvPicPr>
          <p:cNvPr id="14340" name="Picture 2" descr="Imagini pentru Politehnica University of Bucharest"/>
          <p:cNvPicPr>
            <a:picLocks noChangeAspect="1" noChangeArrowheads="1"/>
          </p:cNvPicPr>
          <p:nvPr/>
        </p:nvPicPr>
        <p:blipFill>
          <a:blip r:embed="rId4" cstate="print"/>
          <a:srcRect/>
          <a:stretch>
            <a:fillRect/>
          </a:stretch>
        </p:blipFill>
        <p:spPr bwMode="auto">
          <a:xfrm>
            <a:off x="0" y="4551363"/>
            <a:ext cx="1828800" cy="1820862"/>
          </a:xfrm>
          <a:prstGeom prst="rect">
            <a:avLst/>
          </a:prstGeom>
          <a:noFill/>
          <a:ln w="9525">
            <a:noFill/>
            <a:miter lim="800000"/>
            <a:headEnd/>
            <a:tailEnd/>
          </a:ln>
        </p:spPr>
      </p:pic>
      <p:pic>
        <p:nvPicPr>
          <p:cNvPr id="14341" name="Picture 7"/>
          <p:cNvPicPr>
            <a:picLocks noChangeAspect="1"/>
          </p:cNvPicPr>
          <p:nvPr/>
        </p:nvPicPr>
        <p:blipFill>
          <a:blip r:embed="rId5" cstate="print"/>
          <a:srcRect/>
          <a:stretch>
            <a:fillRect/>
          </a:stretch>
        </p:blipFill>
        <p:spPr bwMode="auto">
          <a:xfrm>
            <a:off x="10363200" y="4551363"/>
            <a:ext cx="1828800" cy="1819275"/>
          </a:xfrm>
          <a:prstGeom prst="rect">
            <a:avLst/>
          </a:prstGeom>
          <a:noFill/>
          <a:ln w="9525">
            <a:noFill/>
            <a:miter lim="800000"/>
            <a:headEnd/>
            <a:tailEnd/>
          </a:ln>
        </p:spPr>
      </p:pic>
      <p:sp>
        <p:nvSpPr>
          <p:cNvPr id="8" name="Rounded Rectangle 7"/>
          <p:cNvSpPr/>
          <p:nvPr/>
        </p:nvSpPr>
        <p:spPr>
          <a:xfrm>
            <a:off x="0" y="0"/>
            <a:ext cx="12192000" cy="13649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Summit: </a:t>
            </a:r>
            <a:r>
              <a:rPr lang="ro-RO" sz="2800" b="1" dirty="0" smtClean="0">
                <a:solidFill>
                  <a:schemeClr val="bg1"/>
                </a:solidFill>
              </a:rPr>
              <a:t> </a:t>
            </a:r>
            <a:r>
              <a:rPr lang="en-US" sz="2800" b="1" dirty="0" smtClean="0">
                <a:solidFill>
                  <a:schemeClr val="bg1"/>
                </a:solidFill>
              </a:rPr>
              <a:t>Entrepreneurial </a:t>
            </a:r>
            <a:r>
              <a:rPr lang="ro-RO" sz="2800" b="1" dirty="0" smtClean="0">
                <a:solidFill>
                  <a:schemeClr val="bg1"/>
                </a:solidFill>
              </a:rPr>
              <a:t> </a:t>
            </a:r>
            <a:r>
              <a:rPr lang="en-US" sz="2800" b="1" dirty="0" smtClean="0">
                <a:solidFill>
                  <a:schemeClr val="bg1"/>
                </a:solidFill>
              </a:rPr>
              <a:t>Opportunities </a:t>
            </a:r>
            <a:r>
              <a:rPr lang="ro-RO" sz="2800" b="1" dirty="0" smtClean="0">
                <a:solidFill>
                  <a:schemeClr val="bg1"/>
                </a:solidFill>
              </a:rPr>
              <a:t> </a:t>
            </a:r>
            <a:r>
              <a:rPr lang="en-US" sz="2800" b="1" dirty="0" smtClean="0">
                <a:solidFill>
                  <a:schemeClr val="bg1"/>
                </a:solidFill>
              </a:rPr>
              <a:t>and </a:t>
            </a:r>
            <a:r>
              <a:rPr lang="ro-RO" sz="2800" b="1" dirty="0" smtClean="0">
                <a:solidFill>
                  <a:schemeClr val="bg1"/>
                </a:solidFill>
              </a:rPr>
              <a:t> </a:t>
            </a:r>
            <a:r>
              <a:rPr lang="en-US" sz="2800" b="1" dirty="0" smtClean="0">
                <a:solidFill>
                  <a:schemeClr val="bg1"/>
                </a:solidFill>
              </a:rPr>
              <a:t>Challenges </a:t>
            </a:r>
            <a:r>
              <a:rPr lang="ro-RO" sz="2800" b="1" dirty="0" smtClean="0">
                <a:solidFill>
                  <a:schemeClr val="bg1"/>
                </a:solidFill>
              </a:rPr>
              <a:t> </a:t>
            </a:r>
            <a:r>
              <a:rPr lang="en-US" sz="2800" b="1" dirty="0" smtClean="0">
                <a:solidFill>
                  <a:schemeClr val="bg1"/>
                </a:solidFill>
              </a:rPr>
              <a:t>in </a:t>
            </a:r>
            <a:r>
              <a:rPr lang="ro-RO" sz="2800" b="1" dirty="0" smtClean="0">
                <a:solidFill>
                  <a:schemeClr val="bg1"/>
                </a:solidFill>
              </a:rPr>
              <a:t> </a:t>
            </a:r>
            <a:r>
              <a:rPr lang="en-US" sz="2800" b="1" dirty="0" smtClean="0">
                <a:solidFill>
                  <a:schemeClr val="bg1"/>
                </a:solidFill>
              </a:rPr>
              <a:t>VUCA </a:t>
            </a:r>
            <a:r>
              <a:rPr lang="ro-RO" sz="2800" b="1" dirty="0" smtClean="0">
                <a:solidFill>
                  <a:schemeClr val="bg1"/>
                </a:solidFill>
              </a:rPr>
              <a:t> </a:t>
            </a:r>
            <a:r>
              <a:rPr lang="en-US" sz="2800" b="1" dirty="0" smtClean="0">
                <a:solidFill>
                  <a:schemeClr val="bg1"/>
                </a:solidFill>
              </a:rPr>
              <a:t>World</a:t>
            </a:r>
            <a:r>
              <a:rPr lang="ro-RO" sz="2800" b="1" dirty="0" smtClean="0">
                <a:solidFill>
                  <a:schemeClr val="bg1"/>
                </a:solidFill>
              </a:rPr>
              <a:t>, </a:t>
            </a:r>
          </a:p>
          <a:p>
            <a:pPr algn="ctr"/>
            <a:r>
              <a:rPr lang="ro-RO" sz="2800" b="1" dirty="0" smtClean="0">
                <a:solidFill>
                  <a:schemeClr val="bg1"/>
                </a:solidFill>
              </a:rPr>
              <a:t>6-7 May 2020, I.T.S, Ghaziabad, Delhi(NCR), India</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81038" y="284163"/>
            <a:ext cx="10306050" cy="1508125"/>
          </a:xfrm>
        </p:spPr>
        <p:txBody>
          <a:bodyPr/>
          <a:lstStyle/>
          <a:p>
            <a:pPr algn="ctr" eaLnBrk="1" fontAlgn="auto" hangingPunct="1">
              <a:spcAft>
                <a:spcPts val="0"/>
              </a:spcAft>
              <a:defRPr/>
            </a:pPr>
            <a:r>
              <a:rPr lang="ro-RO" b="1" dirty="0" smtClean="0">
                <a:solidFill>
                  <a:schemeClr val="bg1"/>
                </a:solidFill>
              </a:rPr>
              <a:t>AD</a:t>
            </a:r>
            <a:r>
              <a:rPr lang="en-US" b="1" dirty="0" smtClean="0">
                <a:solidFill>
                  <a:schemeClr val="bg1"/>
                </a:solidFill>
              </a:rPr>
              <a:t>S </a:t>
            </a:r>
            <a:r>
              <a:rPr lang="en-US" b="1" dirty="0">
                <a:solidFill>
                  <a:schemeClr val="bg1"/>
                </a:solidFill>
              </a:rPr>
              <a:t>– DEVICES: </a:t>
            </a:r>
            <a:r>
              <a:rPr lang="en-US" b="1" dirty="0" err="1">
                <a:solidFill>
                  <a:schemeClr val="bg1"/>
                </a:solidFill>
              </a:rPr>
              <a:t>SoC</a:t>
            </a:r>
            <a:r>
              <a:rPr lang="en-US" b="1" dirty="0">
                <a:solidFill>
                  <a:schemeClr val="bg1"/>
                </a:solidFill>
              </a:rPr>
              <a:t>, SIP, SOB</a:t>
            </a:r>
          </a:p>
        </p:txBody>
      </p:sp>
      <p:pic>
        <p:nvPicPr>
          <p:cNvPr id="28675" name="Picture 10" descr="A picture containing text&#10;&#10;Description automatically generated"/>
          <p:cNvPicPr>
            <a:picLocks noChangeAspect="1"/>
          </p:cNvPicPr>
          <p:nvPr/>
        </p:nvPicPr>
        <p:blipFill>
          <a:blip r:embed="rId3" cstate="print"/>
          <a:srcRect/>
          <a:stretch>
            <a:fillRect/>
          </a:stretch>
        </p:blipFill>
        <p:spPr bwMode="auto">
          <a:xfrm>
            <a:off x="4375150" y="1795463"/>
            <a:ext cx="7634288" cy="4273550"/>
          </a:xfrm>
          <a:prstGeom prst="rect">
            <a:avLst/>
          </a:prstGeom>
          <a:noFill/>
          <a:ln w="9525">
            <a:noFill/>
            <a:miter lim="800000"/>
            <a:headEnd/>
            <a:tailEnd/>
          </a:ln>
        </p:spPr>
      </p:pic>
      <p:sp>
        <p:nvSpPr>
          <p:cNvPr id="6" name="Rounded Rectangle 5"/>
          <p:cNvSpPr/>
          <p:nvPr/>
        </p:nvSpPr>
        <p:spPr>
          <a:xfrm>
            <a:off x="384175" y="1457325"/>
            <a:ext cx="3870325" cy="4864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indent="-182563" defTabSz="914400">
              <a:lnSpc>
                <a:spcPct val="90000"/>
              </a:lnSpc>
              <a:spcAft>
                <a:spcPts val="600"/>
              </a:spcAft>
              <a:buClr>
                <a:schemeClr val="tx1"/>
              </a:buClr>
              <a:buFont typeface="Wingdings" pitchFamily="2" charset="2"/>
              <a:buChar char=""/>
              <a:defRPr/>
            </a:pPr>
            <a:r>
              <a:rPr lang="en-US" sz="3200" b="1" dirty="0">
                <a:solidFill>
                  <a:schemeClr val="bg1"/>
                </a:solidFill>
              </a:rPr>
              <a:t>A system on a chip  (</a:t>
            </a:r>
            <a:r>
              <a:rPr lang="en-US" sz="3200" b="1" dirty="0" err="1">
                <a:solidFill>
                  <a:schemeClr val="bg1"/>
                </a:solidFill>
              </a:rPr>
              <a:t>SoC</a:t>
            </a:r>
            <a:r>
              <a:rPr lang="en-US" sz="3200" b="1" dirty="0">
                <a:solidFill>
                  <a:schemeClr val="bg1"/>
                </a:solidFill>
              </a:rPr>
              <a:t>) is an integrated circuit (IC) that integrates all components of a computer or other electronic system into a single chip.</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81038" y="284163"/>
            <a:ext cx="10306050" cy="1508125"/>
          </a:xfrm>
        </p:spPr>
        <p:txBody>
          <a:bodyPr/>
          <a:lstStyle/>
          <a:p>
            <a:pPr algn="ctr" eaLnBrk="1" fontAlgn="auto" hangingPunct="1">
              <a:spcAft>
                <a:spcPts val="0"/>
              </a:spcAft>
              <a:defRPr/>
            </a:pPr>
            <a:r>
              <a:rPr lang="en-US" b="1" dirty="0">
                <a:solidFill>
                  <a:schemeClr val="bg1"/>
                </a:solidFill>
              </a:rPr>
              <a:t>The </a:t>
            </a:r>
            <a:r>
              <a:rPr lang="en-US" b="1" dirty="0" err="1">
                <a:solidFill>
                  <a:schemeClr val="bg1"/>
                </a:solidFill>
              </a:rPr>
              <a:t>Akida</a:t>
            </a:r>
            <a:r>
              <a:rPr lang="en-US" b="1" dirty="0">
                <a:solidFill>
                  <a:schemeClr val="bg1"/>
                </a:solidFill>
              </a:rPr>
              <a:t> </a:t>
            </a:r>
            <a:r>
              <a:rPr lang="en-US" b="1" dirty="0" err="1">
                <a:solidFill>
                  <a:schemeClr val="bg1"/>
                </a:solidFill>
              </a:rPr>
              <a:t>Neuromorphic</a:t>
            </a:r>
            <a:r>
              <a:rPr lang="en-US" b="1" dirty="0">
                <a:solidFill>
                  <a:schemeClr val="bg1"/>
                </a:solidFill>
              </a:rPr>
              <a:t> </a:t>
            </a:r>
            <a:r>
              <a:rPr lang="en-US" b="1" dirty="0" err="1">
                <a:solidFill>
                  <a:schemeClr val="bg1"/>
                </a:solidFill>
              </a:rPr>
              <a:t>SoC</a:t>
            </a:r>
            <a:endParaRPr lang="en-US" b="1" dirty="0">
              <a:solidFill>
                <a:schemeClr val="bg1"/>
              </a:solidFill>
            </a:endParaRPr>
          </a:p>
        </p:txBody>
      </p:sp>
      <p:sp>
        <p:nvSpPr>
          <p:cNvPr id="6" name="Rounded Rectangle 5"/>
          <p:cNvSpPr/>
          <p:nvPr/>
        </p:nvSpPr>
        <p:spPr>
          <a:xfrm>
            <a:off x="0" y="5089525"/>
            <a:ext cx="12192000" cy="1768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bg1"/>
                </a:solidFill>
              </a:rPr>
              <a:t>Characteristics</a:t>
            </a:r>
            <a:r>
              <a:rPr lang="en-US" sz="2400" dirty="0">
                <a:solidFill>
                  <a:schemeClr val="bg1"/>
                </a:solidFill>
              </a:rPr>
              <a:t>: </a:t>
            </a:r>
          </a:p>
          <a:p>
            <a:pPr fontAlgn="auto">
              <a:spcBef>
                <a:spcPts val="0"/>
              </a:spcBef>
              <a:spcAft>
                <a:spcPts val="0"/>
              </a:spcAft>
              <a:defRPr/>
            </a:pPr>
            <a:r>
              <a:rPr lang="en-US" sz="2000" dirty="0">
                <a:solidFill>
                  <a:schemeClr val="bg1"/>
                </a:solidFill>
              </a:rPr>
              <a:t>- </a:t>
            </a:r>
            <a:r>
              <a:rPr lang="en-US" sz="2000" b="1" dirty="0">
                <a:solidFill>
                  <a:schemeClr val="bg1"/>
                </a:solidFill>
              </a:rPr>
              <a:t>small, low cost and low power</a:t>
            </a:r>
            <a:r>
              <a:rPr lang="en-US" sz="2000" dirty="0">
                <a:solidFill>
                  <a:schemeClr val="bg1"/>
                </a:solidFill>
              </a:rPr>
              <a:t>, making it ideal for edge applications such as Advanced Driver Assistance Systems (ADAS), autonomous vehicles, drones, vision-guided robotics, surveillance and machine vision systems; </a:t>
            </a:r>
          </a:p>
          <a:p>
            <a:pPr fontAlgn="auto">
              <a:spcBef>
                <a:spcPts val="0"/>
              </a:spcBef>
              <a:spcAft>
                <a:spcPts val="0"/>
              </a:spcAft>
              <a:buFontTx/>
              <a:buChar char="-"/>
              <a:defRPr/>
            </a:pPr>
            <a:r>
              <a:rPr lang="en-US" sz="2000" b="1" dirty="0">
                <a:solidFill>
                  <a:schemeClr val="bg1"/>
                </a:solidFill>
              </a:rPr>
              <a:t>has effectively 1.2 million neurons and 10 billion synapses </a:t>
            </a:r>
          </a:p>
          <a:p>
            <a:pPr algn="ctr" fontAlgn="auto">
              <a:spcBef>
                <a:spcPts val="0"/>
              </a:spcBef>
              <a:spcAft>
                <a:spcPts val="0"/>
              </a:spcAft>
              <a:defRPr/>
            </a:pPr>
            <a:r>
              <a:rPr lang="en-US" sz="2000" b="1" dirty="0">
                <a:solidFill>
                  <a:schemeClr val="bg1"/>
                </a:solidFill>
              </a:rPr>
              <a:t>Source: https://www.brainchipinc.com/products/akida-neuromorphic-system-on-chip</a:t>
            </a:r>
          </a:p>
        </p:txBody>
      </p:sp>
      <p:pic>
        <p:nvPicPr>
          <p:cNvPr id="30724" name="Picture 2" descr="https://s3.amazonaws.com/content.stockpr.com/brainchipinc/files/pages/products/akida-neuromorphic-system-on-chip/trimmed+akida+block+diagram.JPG"/>
          <p:cNvPicPr>
            <a:picLocks noChangeAspect="1" noChangeArrowheads="1"/>
          </p:cNvPicPr>
          <p:nvPr/>
        </p:nvPicPr>
        <p:blipFill>
          <a:blip r:embed="rId3" cstate="print"/>
          <a:srcRect/>
          <a:stretch>
            <a:fillRect/>
          </a:stretch>
        </p:blipFill>
        <p:spPr bwMode="auto">
          <a:xfrm>
            <a:off x="161925" y="0"/>
            <a:ext cx="12030075" cy="5089525"/>
          </a:xfrm>
          <a:prstGeom prst="rect">
            <a:avLst/>
          </a:prstGeom>
          <a:noFill/>
          <a:ln w="9525">
            <a:noFill/>
            <a:miter lim="800000"/>
            <a:headEnd/>
            <a:tailEnd/>
          </a:ln>
        </p:spPr>
      </p:pic>
      <p:pic>
        <p:nvPicPr>
          <p:cNvPr id="30725" name="Picture 11"/>
          <p:cNvPicPr>
            <a:picLocks noChangeAspect="1"/>
          </p:cNvPicPr>
          <p:nvPr/>
        </p:nvPicPr>
        <p:blipFill>
          <a:blip r:embed="rId4" cstate="print"/>
          <a:srcRect/>
          <a:stretch>
            <a:fillRect/>
          </a:stretch>
        </p:blipFill>
        <p:spPr bwMode="auto">
          <a:xfrm>
            <a:off x="5334000" y="0"/>
            <a:ext cx="1503363" cy="1033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703388" y="284163"/>
            <a:ext cx="9283700" cy="1508125"/>
          </a:xfrm>
        </p:spPr>
        <p:txBody>
          <a:bodyPr/>
          <a:lstStyle/>
          <a:p>
            <a:pPr eaLnBrk="1" fontAlgn="auto" hangingPunct="1">
              <a:spcAft>
                <a:spcPts val="0"/>
              </a:spcAft>
              <a:defRPr/>
            </a:pPr>
            <a:r>
              <a:rPr lang="ro-RO" b="1" dirty="0" smtClean="0">
                <a:solidFill>
                  <a:schemeClr val="bg1"/>
                </a:solidFill>
              </a:rPr>
              <a:t>ADS</a:t>
            </a:r>
            <a:r>
              <a:rPr lang="en-US" b="1" dirty="0" smtClean="0">
                <a:solidFill>
                  <a:schemeClr val="bg1"/>
                </a:solidFill>
              </a:rPr>
              <a:t> </a:t>
            </a:r>
            <a:r>
              <a:rPr lang="en-US" b="1" dirty="0">
                <a:solidFill>
                  <a:schemeClr val="bg1"/>
                </a:solidFill>
              </a:rPr>
              <a:t>– DEVICES: Networks on CHIP</a:t>
            </a:r>
          </a:p>
        </p:txBody>
      </p:sp>
      <p:sp>
        <p:nvSpPr>
          <p:cNvPr id="32771" name="TextBox 6"/>
          <p:cNvSpPr txBox="1">
            <a:spLocks noChangeArrowheads="1"/>
          </p:cNvSpPr>
          <p:nvPr/>
        </p:nvSpPr>
        <p:spPr bwMode="auto">
          <a:xfrm>
            <a:off x="322263" y="2303463"/>
            <a:ext cx="4011612" cy="3754437"/>
          </a:xfrm>
          <a:prstGeom prst="rect">
            <a:avLst/>
          </a:prstGeom>
          <a:noFill/>
          <a:ln w="9525">
            <a:solidFill>
              <a:srgbClr val="FFC000"/>
            </a:solidFill>
            <a:miter lim="800000"/>
            <a:headEnd/>
            <a:tailEnd/>
          </a:ln>
        </p:spPr>
        <p:txBody>
          <a:bodyPr>
            <a:spAutoFit/>
          </a:bodyPr>
          <a:lstStyle/>
          <a:p>
            <a:r>
              <a:rPr lang="en-US" sz="2800">
                <a:solidFill>
                  <a:schemeClr val="bg1"/>
                </a:solidFill>
                <a:latin typeface="Corbel" pitchFamily="34" charset="0"/>
              </a:rPr>
              <a:t>On-chip networks (NoC) are communication networks, which provide predominantly packet-switch communication between processing elements of an embedded system. </a:t>
            </a:r>
          </a:p>
          <a:p>
            <a:endParaRPr lang="en-US" sz="1400">
              <a:solidFill>
                <a:schemeClr val="bg1"/>
              </a:solidFill>
              <a:latin typeface="Corbel" pitchFamily="34" charset="0"/>
            </a:endParaRPr>
          </a:p>
        </p:txBody>
      </p:sp>
      <p:pic>
        <p:nvPicPr>
          <p:cNvPr id="32772" name="Picture 4" descr="A close up of a device&#10;&#10;Description automatically generated"/>
          <p:cNvPicPr>
            <a:picLocks noChangeAspect="1"/>
          </p:cNvPicPr>
          <p:nvPr/>
        </p:nvPicPr>
        <p:blipFill>
          <a:blip r:embed="rId2" cstate="print"/>
          <a:srcRect/>
          <a:stretch>
            <a:fillRect/>
          </a:stretch>
        </p:blipFill>
        <p:spPr bwMode="auto">
          <a:xfrm>
            <a:off x="4694238" y="2303463"/>
            <a:ext cx="6616700" cy="3779837"/>
          </a:xfrm>
          <a:prstGeom prst="rect">
            <a:avLst/>
          </a:prstGeom>
          <a:noFill/>
          <a:ln w="9525">
            <a:solidFill>
              <a:srgbClr val="FFC000"/>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452563" y="284163"/>
            <a:ext cx="10134600" cy="1508125"/>
          </a:xfrm>
        </p:spPr>
        <p:txBody>
          <a:bodyPr>
            <a:normAutofit fontScale="90000"/>
          </a:bodyPr>
          <a:lstStyle/>
          <a:p>
            <a:pPr algn="ctr" eaLnBrk="1" fontAlgn="auto" hangingPunct="1">
              <a:spcAft>
                <a:spcPts val="0"/>
              </a:spcAft>
              <a:defRPr/>
            </a:pPr>
            <a:r>
              <a:rPr lang="en-US" b="1" dirty="0">
                <a:solidFill>
                  <a:schemeClr val="bg1"/>
                </a:solidFill>
              </a:rPr>
              <a:t>Networks on CHIP RELIABILITY – </a:t>
            </a:r>
            <a:br>
              <a:rPr lang="en-US" b="1" dirty="0">
                <a:solidFill>
                  <a:schemeClr val="bg1"/>
                </a:solidFill>
              </a:rPr>
            </a:br>
            <a:r>
              <a:rPr lang="en-GB" b="1" dirty="0">
                <a:solidFill>
                  <a:schemeClr val="bg1"/>
                </a:solidFill>
              </a:rPr>
              <a:t>Fault tolerance techniques</a:t>
            </a:r>
            <a:r>
              <a:rPr lang="en-US" dirty="0"/>
              <a:t/>
            </a:r>
            <a:br>
              <a:rPr lang="en-US" dirty="0"/>
            </a:br>
            <a:endParaRPr lang="en-US" b="1" dirty="0">
              <a:solidFill>
                <a:schemeClr val="bg1"/>
              </a:solidFill>
            </a:endParaRPr>
          </a:p>
        </p:txBody>
      </p:sp>
      <p:sp>
        <p:nvSpPr>
          <p:cNvPr id="33795" name="TextBox 6"/>
          <p:cNvSpPr txBox="1">
            <a:spLocks noChangeArrowheads="1"/>
          </p:cNvSpPr>
          <p:nvPr/>
        </p:nvSpPr>
        <p:spPr bwMode="auto">
          <a:xfrm>
            <a:off x="465138" y="2219325"/>
            <a:ext cx="7280275" cy="3970338"/>
          </a:xfrm>
          <a:prstGeom prst="rect">
            <a:avLst/>
          </a:prstGeom>
          <a:noFill/>
          <a:ln w="9525">
            <a:solidFill>
              <a:srgbClr val="FFC000"/>
            </a:solidFill>
            <a:miter lim="800000"/>
            <a:headEnd/>
            <a:tailEnd/>
          </a:ln>
        </p:spPr>
        <p:txBody>
          <a:bodyPr>
            <a:spAutoFit/>
          </a:bodyPr>
          <a:lstStyle/>
          <a:p>
            <a:r>
              <a:rPr lang="en-US" sz="2800">
                <a:solidFill>
                  <a:schemeClr val="bg1"/>
                </a:solidFill>
                <a:latin typeface="Corbel" pitchFamily="34" charset="0"/>
              </a:rPr>
              <a:t>One of the most popular generic fault tolerance techniques is </a:t>
            </a:r>
            <a:r>
              <a:rPr lang="en-US" sz="2800" b="1">
                <a:solidFill>
                  <a:schemeClr val="bg1"/>
                </a:solidFill>
                <a:latin typeface="Corbel" pitchFamily="34" charset="0"/>
              </a:rPr>
              <a:t>n-modular redundancy (NMR) </a:t>
            </a:r>
            <a:r>
              <a:rPr lang="en-US" sz="2800">
                <a:solidFill>
                  <a:schemeClr val="bg1"/>
                </a:solidFill>
                <a:latin typeface="Corbel" pitchFamily="34" charset="0"/>
              </a:rPr>
              <a:t>that consists of n </a:t>
            </a:r>
            <a:r>
              <a:rPr lang="en-US" sz="2800" b="1">
                <a:solidFill>
                  <a:schemeClr val="bg1"/>
                </a:solidFill>
                <a:latin typeface="Corbel" pitchFamily="34" charset="0"/>
              </a:rPr>
              <a:t>identical components and a voter to detect and mask failures</a:t>
            </a:r>
            <a:r>
              <a:rPr lang="en-US" sz="2800">
                <a:solidFill>
                  <a:schemeClr val="bg1"/>
                </a:solidFill>
                <a:latin typeface="Corbel" pitchFamily="34" charset="0"/>
              </a:rPr>
              <a:t>. This structure is capable of masking (n - 1)/2 errors having n identical components. The most common values for n are </a:t>
            </a:r>
            <a:r>
              <a:rPr lang="en-US" sz="2800" b="1">
                <a:solidFill>
                  <a:schemeClr val="bg1"/>
                </a:solidFill>
                <a:latin typeface="Corbel" pitchFamily="34" charset="0"/>
              </a:rPr>
              <a:t>three</a:t>
            </a:r>
            <a:r>
              <a:rPr lang="en-US" sz="2800">
                <a:solidFill>
                  <a:schemeClr val="bg1"/>
                </a:solidFill>
                <a:latin typeface="Corbel" pitchFamily="34" charset="0"/>
              </a:rPr>
              <a:t> (triple modular redundancy, TMR), </a:t>
            </a:r>
            <a:r>
              <a:rPr lang="en-US" sz="2800" b="1">
                <a:solidFill>
                  <a:schemeClr val="bg1"/>
                </a:solidFill>
                <a:latin typeface="Corbel" pitchFamily="34" charset="0"/>
              </a:rPr>
              <a:t>five</a:t>
            </a:r>
            <a:r>
              <a:rPr lang="en-US" sz="2800">
                <a:solidFill>
                  <a:schemeClr val="bg1"/>
                </a:solidFill>
                <a:latin typeface="Corbel" pitchFamily="34" charset="0"/>
              </a:rPr>
              <a:t> and </a:t>
            </a:r>
            <a:r>
              <a:rPr lang="en-US" sz="2800" b="1">
                <a:solidFill>
                  <a:schemeClr val="bg1"/>
                </a:solidFill>
                <a:latin typeface="Corbel" pitchFamily="34" charset="0"/>
              </a:rPr>
              <a:t>seven</a:t>
            </a:r>
            <a:r>
              <a:rPr lang="en-US" sz="2800">
                <a:solidFill>
                  <a:schemeClr val="bg1"/>
                </a:solidFill>
                <a:latin typeface="Corbel" pitchFamily="34" charset="0"/>
              </a:rPr>
              <a:t> capable of masking one, two and three errors, respectively.</a:t>
            </a:r>
            <a:endParaRPr lang="en-US" sz="1400">
              <a:solidFill>
                <a:schemeClr val="bg1"/>
              </a:solidFill>
              <a:latin typeface="Corbel" pitchFamily="34" charset="0"/>
            </a:endParaRPr>
          </a:p>
        </p:txBody>
      </p:sp>
      <p:pic>
        <p:nvPicPr>
          <p:cNvPr id="33796" name="Picture 5"/>
          <p:cNvPicPr>
            <a:picLocks noChangeAspect="1"/>
          </p:cNvPicPr>
          <p:nvPr/>
        </p:nvPicPr>
        <p:blipFill>
          <a:blip r:embed="rId2" cstate="print"/>
          <a:srcRect/>
          <a:stretch>
            <a:fillRect/>
          </a:stretch>
        </p:blipFill>
        <p:spPr bwMode="auto">
          <a:xfrm>
            <a:off x="8301038" y="1809750"/>
            <a:ext cx="3286125" cy="4789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838" y="311150"/>
            <a:ext cx="2397125" cy="5903913"/>
          </a:xfrm>
        </p:spPr>
        <p:txBody>
          <a:bodyPr/>
          <a:lstStyle/>
          <a:p>
            <a:pPr algn="ctr" eaLnBrk="1" hangingPunct="1">
              <a:defRPr/>
            </a:pPr>
            <a:r>
              <a:rPr lang="en-US" b="1" dirty="0" err="1">
                <a:solidFill>
                  <a:schemeClr val="bg1"/>
                </a:solidFill>
              </a:rPr>
              <a:t>IoT</a:t>
            </a:r>
            <a:r>
              <a:rPr lang="en-US" b="1" dirty="0">
                <a:solidFill>
                  <a:schemeClr val="bg1"/>
                </a:solidFill>
              </a:rPr>
              <a:t> Based </a:t>
            </a:r>
            <a:r>
              <a:rPr lang="ro-RO" b="1" dirty="0" smtClean="0">
                <a:solidFill>
                  <a:srgbClr val="C00000"/>
                </a:solidFill>
              </a:rPr>
              <a:t>AD</a:t>
            </a:r>
            <a:r>
              <a:rPr lang="en-US" b="1" dirty="0" smtClean="0">
                <a:solidFill>
                  <a:srgbClr val="C00000"/>
                </a:solidFill>
              </a:rPr>
              <a:t>S </a:t>
            </a:r>
            <a:r>
              <a:rPr lang="en-US" b="1" dirty="0">
                <a:solidFill>
                  <a:schemeClr val="bg1"/>
                </a:solidFill>
              </a:rPr>
              <a:t/>
            </a:r>
            <a:br>
              <a:rPr lang="en-US" b="1" dirty="0">
                <a:solidFill>
                  <a:schemeClr val="bg1"/>
                </a:solidFill>
              </a:rPr>
            </a:br>
            <a:r>
              <a:rPr lang="en-US" b="1" dirty="0">
                <a:solidFill>
                  <a:schemeClr val="bg1"/>
                </a:solidFill>
              </a:rPr>
              <a:t>FOR </a:t>
            </a:r>
            <a:br>
              <a:rPr lang="en-US" b="1" dirty="0">
                <a:solidFill>
                  <a:schemeClr val="bg1"/>
                </a:solidFill>
              </a:rPr>
            </a:br>
            <a:r>
              <a:rPr lang="en-US" b="1" dirty="0">
                <a:solidFill>
                  <a:schemeClr val="bg1"/>
                </a:solidFill>
              </a:rPr>
              <a:t>SOCIETY </a:t>
            </a:r>
            <a:br>
              <a:rPr lang="en-US" b="1" dirty="0">
                <a:solidFill>
                  <a:schemeClr val="bg1"/>
                </a:solidFill>
              </a:rPr>
            </a:br>
            <a:r>
              <a:rPr lang="en-US" b="1" dirty="0">
                <a:solidFill>
                  <a:schemeClr val="bg1"/>
                </a:solidFill>
              </a:rPr>
              <a:t>AND </a:t>
            </a:r>
            <a:br>
              <a:rPr lang="en-US" b="1" dirty="0">
                <a:solidFill>
                  <a:schemeClr val="bg1"/>
                </a:solidFill>
              </a:rPr>
            </a:br>
            <a:r>
              <a:rPr lang="en-US" b="1" dirty="0">
                <a:solidFill>
                  <a:schemeClr val="bg1"/>
                </a:solidFill>
              </a:rPr>
              <a:t>LIFE</a:t>
            </a:r>
          </a:p>
        </p:txBody>
      </p:sp>
      <p:pic>
        <p:nvPicPr>
          <p:cNvPr id="35843" name="Picture 2"/>
          <p:cNvPicPr>
            <a:picLocks noChangeAspect="1" noChangeArrowheads="1"/>
          </p:cNvPicPr>
          <p:nvPr/>
        </p:nvPicPr>
        <p:blipFill>
          <a:blip r:embed="rId2" cstate="print"/>
          <a:srcRect/>
          <a:stretch>
            <a:fillRect/>
          </a:stretch>
        </p:blipFill>
        <p:spPr bwMode="auto">
          <a:xfrm>
            <a:off x="3074988" y="-6350"/>
            <a:ext cx="8843962" cy="6483350"/>
          </a:xfrm>
          <a:prstGeom prst="rect">
            <a:avLst/>
          </a:prstGeom>
          <a:noFill/>
          <a:ln w="9525">
            <a:noFill/>
            <a:miter lim="800000"/>
            <a:headEnd/>
            <a:tailEnd/>
          </a:ln>
        </p:spPr>
      </p:pic>
      <p:sp>
        <p:nvSpPr>
          <p:cNvPr id="7" name="Rectangle 6"/>
          <p:cNvSpPr/>
          <p:nvPr/>
        </p:nvSpPr>
        <p:spPr>
          <a:xfrm>
            <a:off x="0" y="6334125"/>
            <a:ext cx="1219200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Future Generation Computer Systems 29 (2013) 1645–1660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9783763" cy="908050"/>
          </a:xfrm>
        </p:spPr>
        <p:txBody>
          <a:bodyPr/>
          <a:lstStyle/>
          <a:p>
            <a:pPr algn="ctr" eaLnBrk="1" fontAlgn="auto" hangingPunct="1">
              <a:spcAft>
                <a:spcPts val="0"/>
              </a:spcAft>
              <a:defRPr/>
            </a:pPr>
            <a:r>
              <a:rPr lang="ro-RO" b="1" dirty="0" smtClean="0">
                <a:solidFill>
                  <a:schemeClr val="bg1">
                    <a:lumMod val="95000"/>
                    <a:lumOff val="5000"/>
                  </a:schemeClr>
                </a:solidFill>
                <a:latin typeface="Calibri" panose="020F0502020204030204" pitchFamily="34" charset="0"/>
                <a:cs typeface="Calibri" panose="020F0502020204030204" pitchFamily="34" charset="0"/>
              </a:rPr>
              <a:t>AD</a:t>
            </a:r>
            <a:r>
              <a:rPr lang="en-US" b="1" dirty="0" smtClean="0">
                <a:solidFill>
                  <a:schemeClr val="bg1">
                    <a:lumMod val="95000"/>
                    <a:lumOff val="5000"/>
                  </a:schemeClr>
                </a:solidFill>
                <a:latin typeface="Calibri" panose="020F0502020204030204" pitchFamily="34" charset="0"/>
                <a:cs typeface="Calibri" panose="020F0502020204030204" pitchFamily="34" charset="0"/>
              </a:rPr>
              <a:t>S </a:t>
            </a:r>
            <a:r>
              <a:rPr lang="en-US" b="1" dirty="0">
                <a:solidFill>
                  <a:schemeClr val="bg1">
                    <a:lumMod val="95000"/>
                    <a:lumOff val="5000"/>
                  </a:schemeClr>
                </a:solidFill>
                <a:latin typeface="Calibri" panose="020F0502020204030204" pitchFamily="34" charset="0"/>
                <a:cs typeface="Calibri" panose="020F0502020204030204" pitchFamily="34" charset="0"/>
              </a:rPr>
              <a:t>and SMART CITIES </a:t>
            </a:r>
            <a:endParaRPr lang="en-US" b="1" dirty="0">
              <a:solidFill>
                <a:schemeClr val="bg1"/>
              </a:solidFill>
            </a:endParaRPr>
          </a:p>
        </p:txBody>
      </p:sp>
      <p:pic>
        <p:nvPicPr>
          <p:cNvPr id="36868" name="Picture 3"/>
          <p:cNvPicPr>
            <a:picLocks noChangeAspect="1" noChangeArrowheads="1"/>
          </p:cNvPicPr>
          <p:nvPr/>
        </p:nvPicPr>
        <p:blipFill>
          <a:blip r:embed="rId2" cstate="print"/>
          <a:srcRect/>
          <a:stretch>
            <a:fillRect/>
          </a:stretch>
        </p:blipFill>
        <p:spPr bwMode="auto">
          <a:xfrm>
            <a:off x="1390927" y="1158323"/>
            <a:ext cx="10429875" cy="5308600"/>
          </a:xfrm>
          <a:prstGeom prst="rect">
            <a:avLst/>
          </a:prstGeom>
          <a:noFill/>
          <a:ln w="9525">
            <a:noFill/>
            <a:miter lim="800000"/>
            <a:headEnd/>
            <a:tailEnd/>
          </a:ln>
        </p:spPr>
      </p:pic>
      <p:sp>
        <p:nvSpPr>
          <p:cNvPr id="8" name="Rectangle 7">
            <a:extLst>
              <a:ext uri="{FF2B5EF4-FFF2-40B4-BE49-F238E27FC236}"/>
            </a:extLst>
          </p:cNvPr>
          <p:cNvSpPr/>
          <p:nvPr/>
        </p:nvSpPr>
        <p:spPr>
          <a:xfrm>
            <a:off x="1364422" y="6480175"/>
            <a:ext cx="10442575" cy="377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http://internetofthingsagenda.techtarget.com/definition/smart-city</a:t>
            </a:r>
          </a:p>
        </p:txBody>
      </p:sp>
      <p:sp>
        <p:nvSpPr>
          <p:cNvPr id="6" name="Rounded Rectangle 5"/>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0"/>
            <a:ext cx="11158537" cy="914400"/>
          </a:xfrm>
        </p:spPr>
        <p:txBody>
          <a:bodyPr/>
          <a:lstStyle/>
          <a:p>
            <a:pPr algn="ctr" eaLnBrk="1" hangingPunct="1">
              <a:defRPr/>
            </a:pPr>
            <a:r>
              <a:rPr lang="en-US" b="1" dirty="0" err="1">
                <a:solidFill>
                  <a:schemeClr val="bg1"/>
                </a:solidFill>
              </a:rPr>
              <a:t>IoT</a:t>
            </a:r>
            <a:r>
              <a:rPr lang="en-US" b="1" dirty="0">
                <a:solidFill>
                  <a:schemeClr val="bg1"/>
                </a:solidFill>
              </a:rPr>
              <a:t> Based MES AND  INDUSTRY 4.0</a:t>
            </a:r>
          </a:p>
        </p:txBody>
      </p:sp>
      <p:sp>
        <p:nvSpPr>
          <p:cNvPr id="7" name="Rectangle 6"/>
          <p:cNvSpPr/>
          <p:nvPr/>
        </p:nvSpPr>
        <p:spPr>
          <a:xfrm>
            <a:off x="0" y="6334125"/>
            <a:ext cx="1219200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IEEE TRANSACTIONS ON INDUSTRIAL INFORMATICS, VOL. 14, NO. 11, NOVEMBER 2018</a:t>
            </a:r>
          </a:p>
        </p:txBody>
      </p:sp>
      <p:pic>
        <p:nvPicPr>
          <p:cNvPr id="37892" name="Picture 2"/>
          <p:cNvPicPr>
            <a:picLocks noChangeAspect="1" noChangeArrowheads="1"/>
          </p:cNvPicPr>
          <p:nvPr/>
        </p:nvPicPr>
        <p:blipFill>
          <a:blip r:embed="rId2" cstate="print"/>
          <a:srcRect/>
          <a:stretch>
            <a:fillRect/>
          </a:stretch>
        </p:blipFill>
        <p:spPr bwMode="auto">
          <a:xfrm>
            <a:off x="0" y="1214438"/>
            <a:ext cx="2595563" cy="4595812"/>
          </a:xfrm>
          <a:prstGeom prst="rect">
            <a:avLst/>
          </a:prstGeom>
          <a:noFill/>
          <a:ln w="9525">
            <a:noFill/>
            <a:miter lim="800000"/>
            <a:headEnd/>
            <a:tailEnd/>
          </a:ln>
        </p:spPr>
      </p:pic>
      <p:pic>
        <p:nvPicPr>
          <p:cNvPr id="37893" name="Picture 10" descr="https://res.cloudinary.com/engineering-com/image/upload/w_1000,c_fit,q_auto,f_auto/IIoT_d2r0kf.jpg"/>
          <p:cNvPicPr>
            <a:picLocks noChangeAspect="1" noChangeArrowheads="1"/>
          </p:cNvPicPr>
          <p:nvPr/>
        </p:nvPicPr>
        <p:blipFill>
          <a:blip r:embed="rId3" cstate="print"/>
          <a:srcRect/>
          <a:stretch>
            <a:fillRect/>
          </a:stretch>
        </p:blipFill>
        <p:spPr bwMode="auto">
          <a:xfrm>
            <a:off x="2667000" y="935038"/>
            <a:ext cx="9525000" cy="4762500"/>
          </a:xfrm>
          <a:prstGeom prst="rect">
            <a:avLst/>
          </a:prstGeom>
          <a:noFill/>
          <a:ln w="9525">
            <a:noFill/>
            <a:miter lim="800000"/>
            <a:headEnd/>
            <a:tailEnd/>
          </a:ln>
        </p:spPr>
      </p:pic>
      <p:sp>
        <p:nvSpPr>
          <p:cNvPr id="9" name="Rectangle 8"/>
          <p:cNvSpPr/>
          <p:nvPr/>
        </p:nvSpPr>
        <p:spPr>
          <a:xfrm>
            <a:off x="5883275" y="5194300"/>
            <a:ext cx="4506913" cy="795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C00000"/>
                </a:solidFill>
              </a:rPr>
              <a:t>IIOT</a:t>
            </a:r>
            <a:r>
              <a:rPr lang="en-US" sz="2400" dirty="0"/>
              <a:t> </a:t>
            </a:r>
            <a:r>
              <a:rPr lang="en-US" sz="2400" dirty="0">
                <a:solidFill>
                  <a:schemeClr val="bg1"/>
                </a:solidFill>
              </a:rPr>
              <a:t>- Industrial </a:t>
            </a:r>
            <a:r>
              <a:rPr lang="en-US" sz="2400" dirty="0" err="1">
                <a:solidFill>
                  <a:schemeClr val="bg1"/>
                </a:solidFill>
              </a:rPr>
              <a:t>IoT</a:t>
            </a:r>
            <a:endParaRPr lang="en-US" sz="2400" dirty="0">
              <a:solidFill>
                <a:schemeClr val="bg1"/>
              </a:solidFill>
            </a:endParaRPr>
          </a:p>
          <a:p>
            <a:pPr algn="ctr">
              <a:defRPr/>
            </a:pPr>
            <a:r>
              <a:rPr lang="en-US" sz="2400" b="1" dirty="0">
                <a:solidFill>
                  <a:srgbClr val="C00000"/>
                </a:solidFill>
              </a:rPr>
              <a:t>CPS</a:t>
            </a:r>
            <a:r>
              <a:rPr lang="en-US" sz="2400" dirty="0"/>
              <a:t> </a:t>
            </a:r>
            <a:r>
              <a:rPr lang="en-US" sz="2400" dirty="0">
                <a:solidFill>
                  <a:schemeClr val="bg1"/>
                </a:solidFill>
              </a:rPr>
              <a:t>– Cyber Physical System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9783763" cy="1001712"/>
          </a:xfrm>
        </p:spPr>
        <p:txBody>
          <a:bodyPr/>
          <a:lstStyle/>
          <a:p>
            <a:pPr algn="ctr" eaLnBrk="1" fontAlgn="auto" hangingPunct="1">
              <a:spcAft>
                <a:spcPts val="0"/>
              </a:spcAft>
              <a:defRPr/>
            </a:pPr>
            <a:r>
              <a:rPr lang="en-US" b="1" dirty="0">
                <a:solidFill>
                  <a:schemeClr val="bg1">
                    <a:lumMod val="95000"/>
                    <a:lumOff val="5000"/>
                  </a:schemeClr>
                </a:solidFill>
                <a:latin typeface="Calibri" panose="020F0502020204030204" pitchFamily="34" charset="0"/>
                <a:cs typeface="Calibri" panose="020F0502020204030204" pitchFamily="34" charset="0"/>
              </a:rPr>
              <a:t>SMART Buildings </a:t>
            </a:r>
            <a:endParaRPr lang="en-US" b="1" dirty="0">
              <a:solidFill>
                <a:schemeClr val="bg1"/>
              </a:solidFill>
            </a:endParaRPr>
          </a:p>
        </p:txBody>
      </p:sp>
      <p:pic>
        <p:nvPicPr>
          <p:cNvPr id="38916" name="Picture 8"/>
          <p:cNvPicPr>
            <a:picLocks noChangeAspect="1" noChangeArrowheads="1"/>
          </p:cNvPicPr>
          <p:nvPr/>
        </p:nvPicPr>
        <p:blipFill>
          <a:blip r:embed="rId2" cstate="print"/>
          <a:srcRect/>
          <a:stretch>
            <a:fillRect/>
          </a:stretch>
        </p:blipFill>
        <p:spPr bwMode="auto">
          <a:xfrm>
            <a:off x="1231900" y="2609850"/>
            <a:ext cx="3171825" cy="1676400"/>
          </a:xfrm>
          <a:prstGeom prst="rect">
            <a:avLst/>
          </a:prstGeom>
          <a:noFill/>
          <a:ln w="9525">
            <a:noFill/>
            <a:miter lim="800000"/>
            <a:headEnd/>
            <a:tailEnd/>
          </a:ln>
        </p:spPr>
      </p:pic>
      <p:pic>
        <p:nvPicPr>
          <p:cNvPr id="38917" name="Picture 6"/>
          <p:cNvPicPr>
            <a:picLocks noChangeAspect="1" noChangeArrowheads="1"/>
          </p:cNvPicPr>
          <p:nvPr/>
        </p:nvPicPr>
        <p:blipFill>
          <a:blip r:embed="rId3" cstate="print"/>
          <a:srcRect/>
          <a:stretch>
            <a:fillRect/>
          </a:stretch>
        </p:blipFill>
        <p:spPr bwMode="auto">
          <a:xfrm>
            <a:off x="4851400" y="1347788"/>
            <a:ext cx="6545263" cy="4090987"/>
          </a:xfrm>
          <a:prstGeom prst="rect">
            <a:avLst/>
          </a:prstGeom>
          <a:noFill/>
          <a:ln w="9525">
            <a:noFill/>
            <a:miter lim="800000"/>
            <a:headEnd/>
            <a:tailEnd/>
          </a:ln>
        </p:spPr>
      </p:pic>
      <p:sp>
        <p:nvSpPr>
          <p:cNvPr id="9" name="Rectangle 8">
            <a:extLst>
              <a:ext uri="{FF2B5EF4-FFF2-40B4-BE49-F238E27FC236}"/>
            </a:extLst>
          </p:cNvPr>
          <p:cNvSpPr/>
          <p:nvPr/>
        </p:nvSpPr>
        <p:spPr>
          <a:xfrm>
            <a:off x="1231900" y="5951538"/>
            <a:ext cx="10164763" cy="906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Times New Roman" panose="02020603050405020304" pitchFamily="18" charset="0"/>
                <a:cs typeface="Times New Roman" panose="02020603050405020304" pitchFamily="18" charset="0"/>
              </a:rPr>
              <a:t>‘Different City – Smart City’ Conference, 1</a:t>
            </a:r>
            <a:r>
              <a:rPr lang="en-US" sz="2400" baseline="30000" dirty="0">
                <a:solidFill>
                  <a:schemeClr val="bg1"/>
                </a:solidFill>
                <a:latin typeface="Times New Roman" panose="02020603050405020304" pitchFamily="18" charset="0"/>
                <a:cs typeface="Times New Roman" panose="02020603050405020304" pitchFamily="18" charset="0"/>
              </a:rPr>
              <a:t>st</a:t>
            </a:r>
            <a:r>
              <a:rPr lang="en-US" sz="2400" dirty="0">
                <a:solidFill>
                  <a:schemeClr val="bg1"/>
                </a:solidFill>
                <a:latin typeface="Times New Roman" panose="02020603050405020304" pitchFamily="18" charset="0"/>
                <a:cs typeface="Times New Roman" panose="02020603050405020304" pitchFamily="18" charset="0"/>
              </a:rPr>
              <a:t> edition, Bucharest, 2016 </a:t>
            </a:r>
          </a:p>
        </p:txBody>
      </p:sp>
      <p:sp>
        <p:nvSpPr>
          <p:cNvPr id="7" name="Rounded Rectangle 6"/>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defRPr/>
            </a:pPr>
            <a:r>
              <a:rPr lang="en-US" b="1" dirty="0">
                <a:solidFill>
                  <a:schemeClr val="bg1"/>
                </a:solidFill>
              </a:rPr>
              <a:t>THE FOG AT THE EDGE OF THE NETWORK</a:t>
            </a:r>
          </a:p>
        </p:txBody>
      </p:sp>
      <p:sp>
        <p:nvSpPr>
          <p:cNvPr id="5" name="Rectangle 4"/>
          <p:cNvSpPr/>
          <p:nvPr/>
        </p:nvSpPr>
        <p:spPr>
          <a:xfrm>
            <a:off x="0" y="6048375"/>
            <a:ext cx="12192000" cy="8096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https://www.cisco.com/c/en/us/products/cloud-systems-management/fog-data-services/index.html</a:t>
            </a:r>
          </a:p>
        </p:txBody>
      </p:sp>
      <p:sp>
        <p:nvSpPr>
          <p:cNvPr id="6" name="Rounded Rectangle 5"/>
          <p:cNvSpPr/>
          <p:nvPr/>
        </p:nvSpPr>
        <p:spPr>
          <a:xfrm>
            <a:off x="344488" y="1484313"/>
            <a:ext cx="5446712" cy="4452937"/>
          </a:xfrm>
          <a:prstGeom prst="round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sz="2800" b="1">
                <a:solidFill>
                  <a:schemeClr val="bg1"/>
                </a:solidFill>
                <a:latin typeface="Calibri" pitchFamily="34" charset="0"/>
                <a:cs typeface="Calibri" pitchFamily="34" charset="0"/>
              </a:rPr>
              <a:t>Fog computing </a:t>
            </a:r>
            <a:r>
              <a:rPr lang="en-US" altLang="en-US" sz="2800">
                <a:solidFill>
                  <a:schemeClr val="bg1"/>
                </a:solidFill>
                <a:latin typeface="Calibri" pitchFamily="34" charset="0"/>
                <a:cs typeface="Calibri" pitchFamily="34" charset="0"/>
              </a:rPr>
              <a:t>is a paradigm that “</a:t>
            </a:r>
            <a:r>
              <a:rPr lang="en-US" altLang="en-US" sz="2800" i="1">
                <a:solidFill>
                  <a:schemeClr val="bg1"/>
                </a:solidFill>
                <a:latin typeface="Calibri" pitchFamily="34" charset="0"/>
                <a:cs typeface="Calibri" pitchFamily="34" charset="0"/>
              </a:rPr>
              <a:t>extends cloud computing and services to the edge of the network</a:t>
            </a:r>
            <a:r>
              <a:rPr lang="en-US" altLang="en-US" sz="2800">
                <a:solidFill>
                  <a:schemeClr val="bg1"/>
                </a:solidFill>
                <a:latin typeface="Calibri" pitchFamily="34" charset="0"/>
                <a:cs typeface="Calibri" pitchFamily="34" charset="0"/>
              </a:rPr>
              <a:t>”, and it provides “low latency, location awareness, and improves </a:t>
            </a:r>
            <a:r>
              <a:rPr lang="en-US" altLang="en-US" sz="2800" i="1">
                <a:solidFill>
                  <a:schemeClr val="bg1"/>
                </a:solidFill>
                <a:latin typeface="Calibri" pitchFamily="34" charset="0"/>
                <a:cs typeface="Calibri" pitchFamily="34" charset="0"/>
              </a:rPr>
              <a:t>quality-of-services (QoS)</a:t>
            </a:r>
            <a:r>
              <a:rPr lang="en-US" altLang="en-US" sz="2800">
                <a:solidFill>
                  <a:schemeClr val="bg1"/>
                </a:solidFill>
                <a:latin typeface="Calibri" pitchFamily="34" charset="0"/>
                <a:cs typeface="Calibri" pitchFamily="34" charset="0"/>
              </a:rPr>
              <a:t> for streaming and real time applications”  using IP or Multiprotocol Label Switching (MPLS).</a:t>
            </a:r>
          </a:p>
        </p:txBody>
      </p:sp>
      <p:pic>
        <p:nvPicPr>
          <p:cNvPr id="43013" name="Picture 2" descr="https://www.bbvaopenmind.com/wp-content/uploads/2016/05/bbva-openmind-banafa-iot-fog-4-1.jpg"/>
          <p:cNvPicPr>
            <a:picLocks noChangeAspect="1" noChangeArrowheads="1"/>
          </p:cNvPicPr>
          <p:nvPr/>
        </p:nvPicPr>
        <p:blipFill>
          <a:blip r:embed="rId2" cstate="print"/>
          <a:srcRect/>
          <a:stretch>
            <a:fillRect/>
          </a:stretch>
        </p:blipFill>
        <p:spPr bwMode="auto">
          <a:xfrm>
            <a:off x="5889625" y="1457325"/>
            <a:ext cx="6302375" cy="458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3325" y="284163"/>
            <a:ext cx="6218238" cy="1054100"/>
          </a:xfrm>
        </p:spPr>
        <p:txBody>
          <a:bodyPr/>
          <a:lstStyle/>
          <a:p>
            <a:pPr algn="ctr" eaLnBrk="1" hangingPunct="1">
              <a:defRPr/>
            </a:pPr>
            <a:r>
              <a:rPr lang="en-US" altLang="en-US" b="1" cap="none" dirty="0">
                <a:solidFill>
                  <a:schemeClr val="bg1"/>
                </a:solidFill>
                <a:latin typeface="Calibri" panose="020F0502020204030204" pitchFamily="34" charset="0"/>
                <a:cs typeface="Calibri" panose="020F0502020204030204" pitchFamily="34" charset="0"/>
              </a:rPr>
              <a:t>RELIABILITY DOES MATTER</a:t>
            </a:r>
            <a:endParaRPr lang="en-US" b="1" dirty="0">
              <a:solidFill>
                <a:schemeClr val="bg1"/>
              </a:solidFill>
            </a:endParaRPr>
          </a:p>
        </p:txBody>
      </p:sp>
      <p:sp>
        <p:nvSpPr>
          <p:cNvPr id="5" name="Rectangle 4"/>
          <p:cNvSpPr/>
          <p:nvPr/>
        </p:nvSpPr>
        <p:spPr>
          <a:xfrm>
            <a:off x="0" y="6048375"/>
            <a:ext cx="12192000" cy="8096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P. </a:t>
            </a:r>
            <a:r>
              <a:rPr lang="en-US" b="1" dirty="0" err="1">
                <a:solidFill>
                  <a:schemeClr val="bg1"/>
                </a:solidFill>
              </a:rPr>
              <a:t>Bailis</a:t>
            </a:r>
            <a:r>
              <a:rPr lang="en-US" b="1" dirty="0">
                <a:solidFill>
                  <a:schemeClr val="bg1"/>
                </a:solidFill>
              </a:rPr>
              <a:t>, K. Kingsbury, “The network is reliable. An informal survey of real-world communications failures,” ACM Queue, 12(7), 2014</a:t>
            </a:r>
          </a:p>
        </p:txBody>
      </p:sp>
      <p:sp>
        <p:nvSpPr>
          <p:cNvPr id="6" name="Rectangle 5"/>
          <p:cNvSpPr/>
          <p:nvPr/>
        </p:nvSpPr>
        <p:spPr>
          <a:xfrm>
            <a:off x="0" y="1271588"/>
            <a:ext cx="7593013" cy="45989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fontAlgn="auto">
              <a:spcBef>
                <a:spcPts val="0"/>
              </a:spcBef>
              <a:spcAft>
                <a:spcPts val="0"/>
              </a:spcAft>
              <a:buFont typeface="Arial" panose="020B0604020202020204" pitchFamily="34" charset="0"/>
              <a:buChar char="•"/>
              <a:defRPr/>
            </a:pPr>
            <a:r>
              <a:rPr lang="en-US" sz="2400" b="1" i="1" dirty="0">
                <a:solidFill>
                  <a:schemeClr val="bg1">
                    <a:lumMod val="95000"/>
                    <a:lumOff val="5000"/>
                  </a:schemeClr>
                </a:solidFill>
                <a:latin typeface="Calibri" panose="020F0502020204030204" pitchFamily="34" charset="0"/>
                <a:cs typeface="Calibri" panose="020F0502020204030204" pitchFamily="34" charset="0"/>
              </a:rPr>
              <a:t>“Processes, servers, NICs, switches, and local and wide area networks can all fail, with real economic consequences.”</a:t>
            </a:r>
          </a:p>
          <a:p>
            <a:pPr marL="342900" indent="-342900" fontAlgn="auto">
              <a:spcBef>
                <a:spcPts val="0"/>
              </a:spcBef>
              <a:spcAft>
                <a:spcPts val="0"/>
              </a:spcAft>
              <a:buFont typeface="Arial" panose="020B0604020202020204" pitchFamily="34" charset="0"/>
              <a:buChar char="•"/>
              <a:defRPr/>
            </a:pPr>
            <a:r>
              <a:rPr lang="en-US" sz="3200" b="1" i="1" dirty="0">
                <a:solidFill>
                  <a:schemeClr val="bg1">
                    <a:lumMod val="95000"/>
                    <a:lumOff val="5000"/>
                  </a:schemeClr>
                </a:solidFill>
                <a:latin typeface="Calibri" panose="020F0502020204030204" pitchFamily="34" charset="0"/>
                <a:cs typeface="Calibri" panose="020F0502020204030204" pitchFamily="34" charset="0"/>
              </a:rPr>
              <a:t>Also, IOT devices!</a:t>
            </a:r>
          </a:p>
          <a:p>
            <a:pPr marL="342900" indent="-342900" fontAlgn="auto">
              <a:spcBef>
                <a:spcPts val="0"/>
              </a:spcBef>
              <a:spcAft>
                <a:spcPts val="0"/>
              </a:spcAft>
              <a:buFont typeface="Arial" panose="020B0604020202020204" pitchFamily="34" charset="0"/>
              <a:buChar char="•"/>
              <a:defRPr/>
            </a:pPr>
            <a:r>
              <a:rPr lang="en-US" sz="2800" dirty="0">
                <a:solidFill>
                  <a:schemeClr val="bg1">
                    <a:lumMod val="95000"/>
                    <a:lumOff val="5000"/>
                  </a:schemeClr>
                </a:solidFill>
                <a:latin typeface="Calibri" panose="020F0502020204030204" pitchFamily="34" charset="0"/>
                <a:cs typeface="Calibri" panose="020F0502020204030204" pitchFamily="34" charset="0"/>
              </a:rPr>
              <a:t>The percentage of </a:t>
            </a:r>
            <a:r>
              <a:rPr lang="en-US" sz="2800" b="1" dirty="0">
                <a:solidFill>
                  <a:schemeClr val="bg1">
                    <a:lumMod val="95000"/>
                    <a:lumOff val="5000"/>
                  </a:schemeClr>
                </a:solidFill>
                <a:latin typeface="Calibri" panose="020F0502020204030204" pitchFamily="34" charset="0"/>
                <a:cs typeface="Calibri" panose="020F0502020204030204" pitchFamily="34" charset="0"/>
              </a:rPr>
              <a:t>accidents</a:t>
            </a:r>
            <a:r>
              <a:rPr lang="en-US" sz="2800" dirty="0">
                <a:solidFill>
                  <a:schemeClr val="bg1">
                    <a:lumMod val="95000"/>
                    <a:lumOff val="5000"/>
                  </a:schemeClr>
                </a:solidFill>
                <a:latin typeface="Calibri" panose="020F0502020204030204" pitchFamily="34" charset="0"/>
                <a:cs typeface="Calibri" panose="020F0502020204030204" pitchFamily="34" charset="0"/>
              </a:rPr>
              <a:t> caused by a </a:t>
            </a:r>
            <a:r>
              <a:rPr lang="en-US" sz="2800" b="1" dirty="0">
                <a:solidFill>
                  <a:schemeClr val="bg1">
                    <a:lumMod val="95000"/>
                    <a:lumOff val="5000"/>
                  </a:schemeClr>
                </a:solidFill>
                <a:latin typeface="Calibri" panose="020F0502020204030204" pitchFamily="34" charset="0"/>
                <a:cs typeface="Calibri" panose="020F0502020204030204" pitchFamily="34" charset="0"/>
              </a:rPr>
              <a:t>critical sensor malfunction </a:t>
            </a:r>
            <a:r>
              <a:rPr lang="en-US" sz="2800" dirty="0">
                <a:solidFill>
                  <a:schemeClr val="bg1">
                    <a:lumMod val="95000"/>
                    <a:lumOff val="5000"/>
                  </a:schemeClr>
                </a:solidFill>
                <a:latin typeface="Calibri" panose="020F0502020204030204" pitchFamily="34" charset="0"/>
                <a:cs typeface="Calibri" panose="020F0502020204030204" pitchFamily="34" charset="0"/>
              </a:rPr>
              <a:t>is, in reality, </a:t>
            </a:r>
            <a:r>
              <a:rPr lang="en-US" sz="2800" b="1" dirty="0">
                <a:solidFill>
                  <a:schemeClr val="bg1">
                    <a:lumMod val="95000"/>
                    <a:lumOff val="5000"/>
                  </a:schemeClr>
                </a:solidFill>
                <a:latin typeface="Calibri" panose="020F0502020204030204" pitchFamily="34" charset="0"/>
                <a:cs typeface="Calibri" panose="020F0502020204030204" pitchFamily="34" charset="0"/>
              </a:rPr>
              <a:t>small</a:t>
            </a:r>
            <a:r>
              <a:rPr lang="en-US" sz="2800" dirty="0">
                <a:solidFill>
                  <a:schemeClr val="bg1">
                    <a:lumMod val="95000"/>
                    <a:lumOff val="5000"/>
                  </a:schemeClr>
                </a:solidFill>
                <a:latin typeface="Calibri" panose="020F0502020204030204" pitchFamily="34" charset="0"/>
                <a:cs typeface="Calibri" panose="020F0502020204030204" pitchFamily="34" charset="0"/>
              </a:rPr>
              <a:t> (less than 3%) when compare against other causes (</a:t>
            </a:r>
            <a:r>
              <a:rPr lang="en-US" sz="2800" dirty="0" err="1">
                <a:solidFill>
                  <a:schemeClr val="bg1">
                    <a:lumMod val="95000"/>
                    <a:lumOff val="5000"/>
                  </a:schemeClr>
                </a:solidFill>
                <a:latin typeface="Calibri" panose="020F0502020204030204" pitchFamily="34" charset="0"/>
                <a:cs typeface="Calibri" panose="020F0502020204030204" pitchFamily="34" charset="0"/>
              </a:rPr>
              <a:t>Bailis</a:t>
            </a:r>
            <a:r>
              <a:rPr lang="en-US" sz="2800" dirty="0">
                <a:solidFill>
                  <a:schemeClr val="bg1">
                    <a:lumMod val="95000"/>
                    <a:lumOff val="5000"/>
                  </a:schemeClr>
                </a:solidFill>
                <a:latin typeface="Calibri" panose="020F0502020204030204" pitchFamily="34" charset="0"/>
                <a:cs typeface="Calibri" panose="020F0502020204030204" pitchFamily="34" charset="0"/>
              </a:rPr>
              <a:t>, 2014). </a:t>
            </a:r>
          </a:p>
          <a:p>
            <a:pPr marL="342900" indent="-342900" fontAlgn="auto">
              <a:spcBef>
                <a:spcPts val="0"/>
              </a:spcBef>
              <a:spcAft>
                <a:spcPts val="0"/>
              </a:spcAft>
              <a:buFont typeface="Arial" panose="020B0604020202020204" pitchFamily="34" charset="0"/>
              <a:buChar char="•"/>
              <a:defRPr/>
            </a:pPr>
            <a:r>
              <a:rPr lang="en-US" sz="2000" dirty="0">
                <a:solidFill>
                  <a:schemeClr val="bg1">
                    <a:lumMod val="95000"/>
                    <a:lumOff val="5000"/>
                  </a:schemeClr>
                </a:solidFill>
                <a:latin typeface="Calibri" panose="020F0502020204030204" pitchFamily="34" charset="0"/>
                <a:cs typeface="Calibri" panose="020F0502020204030204" pitchFamily="34" charset="0"/>
              </a:rPr>
              <a:t>However, the report highlights “</a:t>
            </a:r>
            <a:r>
              <a:rPr lang="en-US" sz="2000" b="1" dirty="0">
                <a:solidFill>
                  <a:schemeClr val="bg1">
                    <a:lumMod val="95000"/>
                    <a:lumOff val="5000"/>
                  </a:schemeClr>
                </a:solidFill>
                <a:latin typeface="Calibri" panose="020F0502020204030204" pitchFamily="34" charset="0"/>
                <a:cs typeface="Calibri" panose="020F0502020204030204" pitchFamily="34" charset="0"/>
              </a:rPr>
              <a:t>a doubling in the average annual number of sensor accidents</a:t>
            </a:r>
            <a:r>
              <a:rPr lang="en-US" sz="2000" dirty="0">
                <a:solidFill>
                  <a:schemeClr val="bg1">
                    <a:lumMod val="95000"/>
                    <a:lumOff val="5000"/>
                  </a:schemeClr>
                </a:solidFill>
                <a:latin typeface="Calibri" panose="020F0502020204030204" pitchFamily="34" charset="0"/>
                <a:cs typeface="Calibri" panose="020F0502020204030204" pitchFamily="34" charset="0"/>
              </a:rPr>
              <a:t> between the periods 1992-1999 and 2000-2008” for the following fields: </a:t>
            </a:r>
            <a:r>
              <a:rPr lang="en-US" sz="2000" b="1" dirty="0">
                <a:solidFill>
                  <a:schemeClr val="bg1">
                    <a:lumMod val="95000"/>
                    <a:lumOff val="5000"/>
                  </a:schemeClr>
                </a:solidFill>
                <a:latin typeface="Calibri" panose="020F0502020204030204" pitchFamily="34" charset="0"/>
                <a:cs typeface="Calibri" panose="020F0502020204030204" pitchFamily="34" charset="0"/>
              </a:rPr>
              <a:t>Metallurgy, Refining, Food Processing, and Chemicals-Pharmaceuticals</a:t>
            </a:r>
            <a:r>
              <a:rPr lang="en-US" sz="2000" dirty="0">
                <a:solidFill>
                  <a:schemeClr val="bg1">
                    <a:lumMod val="95000"/>
                    <a:lumOff val="5000"/>
                  </a:schemeClr>
                </a:solidFill>
                <a:latin typeface="Calibri" panose="020F0502020204030204" pitchFamily="34" charset="0"/>
                <a:cs typeface="Calibri" panose="020F0502020204030204" pitchFamily="34" charset="0"/>
              </a:rPr>
              <a:t>.</a:t>
            </a:r>
          </a:p>
        </p:txBody>
      </p:sp>
      <p:pic>
        <p:nvPicPr>
          <p:cNvPr id="44037" name="Picture 2"/>
          <p:cNvPicPr>
            <a:picLocks noChangeAspect="1"/>
          </p:cNvPicPr>
          <p:nvPr/>
        </p:nvPicPr>
        <p:blipFill>
          <a:blip r:embed="rId2" cstate="print"/>
          <a:srcRect/>
          <a:stretch>
            <a:fillRect/>
          </a:stretch>
        </p:blipFill>
        <p:spPr bwMode="auto">
          <a:xfrm>
            <a:off x="7632700" y="280988"/>
            <a:ext cx="4559300" cy="5602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7"/>
          <p:cNvPicPr>
            <a:picLocks noChangeAspect="1"/>
          </p:cNvPicPr>
          <p:nvPr/>
        </p:nvPicPr>
        <p:blipFill>
          <a:blip r:embed="rId3" cstate="print"/>
          <a:srcRect/>
          <a:stretch>
            <a:fillRect/>
          </a:stretch>
        </p:blipFill>
        <p:spPr bwMode="auto">
          <a:xfrm>
            <a:off x="6960160" y="0"/>
            <a:ext cx="5231840" cy="3631095"/>
          </a:xfrm>
          <a:prstGeom prst="rect">
            <a:avLst/>
          </a:prstGeom>
          <a:noFill/>
          <a:ln w="9525">
            <a:noFill/>
            <a:miter lim="800000"/>
            <a:headEnd/>
            <a:tailEnd/>
          </a:ln>
        </p:spPr>
      </p:pic>
      <p:pic>
        <p:nvPicPr>
          <p:cNvPr id="15362" name="Picture 9"/>
          <p:cNvPicPr>
            <a:picLocks noChangeAspect="1"/>
          </p:cNvPicPr>
          <p:nvPr/>
        </p:nvPicPr>
        <p:blipFill>
          <a:blip r:embed="rId4" cstate="print"/>
          <a:srcRect/>
          <a:stretch>
            <a:fillRect/>
          </a:stretch>
        </p:blipFill>
        <p:spPr bwMode="auto">
          <a:xfrm>
            <a:off x="4452730" y="3640982"/>
            <a:ext cx="7739270" cy="3217017"/>
          </a:xfrm>
          <a:prstGeom prst="rect">
            <a:avLst/>
          </a:prstGeom>
          <a:noFill/>
          <a:ln w="9525">
            <a:noFill/>
            <a:miter lim="800000"/>
            <a:headEnd/>
            <a:tailEnd/>
          </a:ln>
        </p:spPr>
      </p:pic>
      <p:pic>
        <p:nvPicPr>
          <p:cNvPr id="15363" name="Picture 16"/>
          <p:cNvPicPr>
            <a:picLocks noChangeAspect="1"/>
          </p:cNvPicPr>
          <p:nvPr/>
        </p:nvPicPr>
        <p:blipFill>
          <a:blip r:embed="rId5" cstate="print"/>
          <a:srcRect/>
          <a:stretch>
            <a:fillRect/>
          </a:stretch>
        </p:blipFill>
        <p:spPr bwMode="auto">
          <a:xfrm>
            <a:off x="0" y="-14288"/>
            <a:ext cx="4452730" cy="6872288"/>
          </a:xfrm>
          <a:prstGeom prst="rect">
            <a:avLst/>
          </a:prstGeom>
          <a:noFill/>
          <a:ln w="9525">
            <a:noFill/>
            <a:miter lim="800000"/>
            <a:headEnd/>
            <a:tailEnd/>
          </a:ln>
        </p:spPr>
      </p:pic>
      <p:sp>
        <p:nvSpPr>
          <p:cNvPr id="10" name="Rounded Rectangle 9"/>
          <p:cNvSpPr/>
          <p:nvPr/>
        </p:nvSpPr>
        <p:spPr>
          <a:xfrm>
            <a:off x="4651514" y="940904"/>
            <a:ext cx="2067339" cy="1775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800" b="1" dirty="0" smtClean="0">
                <a:solidFill>
                  <a:schemeClr val="bg1"/>
                </a:solidFill>
              </a:rPr>
              <a:t>BEFORE</a:t>
            </a:r>
          </a:p>
          <a:p>
            <a:pPr algn="ctr"/>
            <a:r>
              <a:rPr lang="ro-RO" sz="1200" b="1" dirty="0" smtClean="0">
                <a:solidFill>
                  <a:schemeClr val="bg1"/>
                </a:solidFill>
              </a:rPr>
              <a:t> </a:t>
            </a:r>
          </a:p>
          <a:p>
            <a:pPr algn="ctr"/>
            <a:r>
              <a:rPr lang="ro-RO" sz="2800" b="1" dirty="0" smtClean="0">
                <a:solidFill>
                  <a:schemeClr val="bg1"/>
                </a:solidFill>
              </a:rPr>
              <a:t>COVID19</a:t>
            </a:r>
            <a:endParaRPr lang="ro-RO" sz="2800"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Grp="1" noChangeArrowheads="1"/>
          </p:cNvSpPr>
          <p:nvPr>
            <p:ph type="title"/>
          </p:nvPr>
        </p:nvSpPr>
        <p:spPr/>
        <p:txBody>
          <a:bodyPr/>
          <a:lstStyle/>
          <a:p>
            <a:endParaRPr lang="ro-RO" smtClean="0"/>
          </a:p>
        </p:txBody>
      </p:sp>
      <p:graphicFrame>
        <p:nvGraphicFramePr>
          <p:cNvPr id="2050" name="Object 4"/>
          <p:cNvGraphicFramePr>
            <a:graphicFrameLocks noChangeAspect="1"/>
          </p:cNvGraphicFramePr>
          <p:nvPr>
            <p:ph idx="1"/>
          </p:nvPr>
        </p:nvGraphicFramePr>
        <p:xfrm>
          <a:off x="0" y="1"/>
          <a:ext cx="12192000" cy="8145463"/>
        </p:xfrm>
        <a:graphic>
          <a:graphicData uri="http://schemas.openxmlformats.org/presentationml/2006/ole">
            <p:oleObj spid="_x0000_s1026" name="Presentation" r:id="rId3" imgW="4572180" imgH="3429001" progId="PowerPoint.Show.8">
              <p:embed/>
            </p:oleObj>
          </a:graphicData>
        </a:graphic>
      </p:graphicFrame>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Grp="1" noChangeArrowheads="1"/>
          </p:cNvSpPr>
          <p:nvPr>
            <p:ph type="title"/>
          </p:nvPr>
        </p:nvSpPr>
        <p:spPr/>
        <p:txBody>
          <a:bodyPr/>
          <a:lstStyle/>
          <a:p>
            <a:endParaRPr lang="ro-RO" smtClean="0"/>
          </a:p>
        </p:txBody>
      </p:sp>
      <p:graphicFrame>
        <p:nvGraphicFramePr>
          <p:cNvPr id="5122" name="Object 4"/>
          <p:cNvGraphicFramePr>
            <a:graphicFrameLocks noChangeAspect="1"/>
          </p:cNvGraphicFramePr>
          <p:nvPr>
            <p:ph idx="1"/>
          </p:nvPr>
        </p:nvGraphicFramePr>
        <p:xfrm>
          <a:off x="0" y="0"/>
          <a:ext cx="12192000" cy="6669088"/>
        </p:xfrm>
        <a:graphic>
          <a:graphicData uri="http://schemas.openxmlformats.org/presentationml/2006/ole">
            <p:oleObj spid="_x0000_s3074" name="Presentation" r:id="rId3" imgW="4572180" imgH="3429001" progId="PowerPoint.Show.8">
              <p:embed/>
            </p:oleObj>
          </a:graphicData>
        </a:graphic>
      </p:graphicFrame>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Title 1"/>
          <p:cNvSpPr>
            <a:spLocks noGrp="1" noChangeArrowheads="1"/>
          </p:cNvSpPr>
          <p:nvPr>
            <p:ph type="title"/>
          </p:nvPr>
        </p:nvSpPr>
        <p:spPr bwMode="auto">
          <a:xfrm>
            <a:off x="1141413" y="619125"/>
            <a:ext cx="9906000" cy="801688"/>
          </a:xfrm>
        </p:spPr>
        <p:txBody>
          <a:bodyPr wrap="square" numCol="1" anchorCtr="0" compatLnSpc="1">
            <a:prstTxWarp prst="textNoShape">
              <a:avLst/>
            </a:prstTxWarp>
          </a:bodyPr>
          <a:lstStyle/>
          <a:p>
            <a:pPr algn="ctr" eaLnBrk="1" hangingPunct="1"/>
            <a:r>
              <a:rPr lang="en-US" altLang="en-US" b="1" cap="none" smtClean="0">
                <a:solidFill>
                  <a:schemeClr val="bg1"/>
                </a:solidFill>
                <a:latin typeface="Calibri" pitchFamily="34" charset="0"/>
                <a:cs typeface="Calibri" pitchFamily="34" charset="0"/>
              </a:rPr>
              <a:t>RELIABILITY DOES MATTER (cont)</a:t>
            </a:r>
          </a:p>
        </p:txBody>
      </p:sp>
      <p:sp>
        <p:nvSpPr>
          <p:cNvPr id="9" name="Rectangle 8">
            <a:extLst>
              <a:ext uri="{FF2B5EF4-FFF2-40B4-BE49-F238E27FC236}"/>
            </a:extLst>
          </p:cNvPr>
          <p:cNvSpPr/>
          <p:nvPr/>
        </p:nvSpPr>
        <p:spPr>
          <a:xfrm>
            <a:off x="1271588" y="6373813"/>
            <a:ext cx="10085387" cy="4841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https://youtu.be/YNnM_8WahcQ</a:t>
            </a:r>
          </a:p>
        </p:txBody>
      </p:sp>
      <p:sp>
        <p:nvSpPr>
          <p:cNvPr id="46084" name="TextBox 3"/>
          <p:cNvSpPr txBox="1">
            <a:spLocks noChangeArrowheads="1"/>
          </p:cNvSpPr>
          <p:nvPr/>
        </p:nvSpPr>
        <p:spPr bwMode="auto">
          <a:xfrm>
            <a:off x="1404938" y="1368425"/>
            <a:ext cx="6321425" cy="2062163"/>
          </a:xfrm>
          <a:prstGeom prst="rect">
            <a:avLst/>
          </a:prstGeom>
          <a:noFill/>
          <a:ln w="9525">
            <a:solidFill>
              <a:srgbClr val="FFC000"/>
            </a:solidFill>
            <a:miter lim="800000"/>
            <a:headEnd/>
            <a:tailEnd/>
          </a:ln>
        </p:spPr>
        <p:txBody>
          <a:bodyPr>
            <a:spAutoFit/>
          </a:bodyPr>
          <a:lstStyle/>
          <a:p>
            <a:r>
              <a:rPr lang="en-US" sz="3200">
                <a:solidFill>
                  <a:schemeClr val="bg1"/>
                </a:solidFill>
                <a:latin typeface="Tw Cen MT" pitchFamily="34" charset="0"/>
              </a:rPr>
              <a:t>The combination of slow lift-off speed and the extreme </a:t>
            </a:r>
            <a:r>
              <a:rPr lang="en-US" sz="3200" b="1">
                <a:solidFill>
                  <a:schemeClr val="bg1"/>
                </a:solidFill>
                <a:latin typeface="Tw Cen MT" pitchFamily="34" charset="0"/>
              </a:rPr>
              <a:t>angle of attack </a:t>
            </a:r>
            <a:r>
              <a:rPr lang="en-US" sz="3200">
                <a:solidFill>
                  <a:schemeClr val="bg1"/>
                </a:solidFill>
                <a:latin typeface="Tw Cen MT" pitchFamily="34" charset="0"/>
              </a:rPr>
              <a:t>resulted in an unrecoverable stall, yaw, and descent.</a:t>
            </a:r>
            <a:endParaRPr lang="en-US" altLang="en-US" sz="3200">
              <a:solidFill>
                <a:schemeClr val="bg1"/>
              </a:solidFill>
              <a:latin typeface="Calibri" pitchFamily="34" charset="0"/>
              <a:cs typeface="Calibri" pitchFamily="34" charset="0"/>
            </a:endParaRPr>
          </a:p>
        </p:txBody>
      </p:sp>
      <p:sp>
        <p:nvSpPr>
          <p:cNvPr id="5" name="Rectangle 4">
            <a:extLst>
              <a:ext uri="{FF2B5EF4-FFF2-40B4-BE49-F238E27FC236}"/>
            </a:extLst>
          </p:cNvPr>
          <p:cNvSpPr/>
          <p:nvPr/>
        </p:nvSpPr>
        <p:spPr>
          <a:xfrm rot="16200000">
            <a:off x="9501188" y="2047875"/>
            <a:ext cx="2597150" cy="6413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bg1"/>
                </a:solidFill>
                <a:latin typeface="Calibri" panose="020F0502020204030204" pitchFamily="34" charset="0"/>
                <a:cs typeface="Calibri" panose="020F0502020204030204" pitchFamily="34" charset="0"/>
              </a:rPr>
              <a:t>B-2’s crash</a:t>
            </a:r>
          </a:p>
        </p:txBody>
      </p:sp>
      <p:pic>
        <p:nvPicPr>
          <p:cNvPr id="46086" name="Picture 6"/>
          <p:cNvPicPr>
            <a:picLocks noChangeAspect="1"/>
          </p:cNvPicPr>
          <p:nvPr/>
        </p:nvPicPr>
        <p:blipFill>
          <a:blip r:embed="rId2" cstate="print"/>
          <a:srcRect/>
          <a:stretch>
            <a:fillRect/>
          </a:stretch>
        </p:blipFill>
        <p:spPr bwMode="auto">
          <a:xfrm>
            <a:off x="6221413" y="3830638"/>
            <a:ext cx="5221287" cy="2212975"/>
          </a:xfrm>
          <a:prstGeom prst="rect">
            <a:avLst/>
          </a:prstGeom>
          <a:noFill/>
          <a:ln w="9525">
            <a:noFill/>
            <a:miter lim="800000"/>
            <a:headEnd/>
            <a:tailEnd/>
          </a:ln>
        </p:spPr>
      </p:pic>
      <p:pic>
        <p:nvPicPr>
          <p:cNvPr id="46088" name="Picture 2"/>
          <p:cNvPicPr>
            <a:picLocks noChangeAspect="1" noChangeArrowheads="1"/>
          </p:cNvPicPr>
          <p:nvPr/>
        </p:nvPicPr>
        <p:blipFill>
          <a:blip r:embed="rId3" cstate="print"/>
          <a:srcRect/>
          <a:stretch>
            <a:fillRect/>
          </a:stretch>
        </p:blipFill>
        <p:spPr bwMode="auto">
          <a:xfrm>
            <a:off x="1400175" y="3819525"/>
            <a:ext cx="4084638" cy="2197100"/>
          </a:xfrm>
          <a:prstGeom prst="rect">
            <a:avLst/>
          </a:prstGeom>
          <a:noFill/>
          <a:ln w="9525">
            <a:noFill/>
            <a:miter lim="800000"/>
            <a:headEnd/>
            <a:tailEnd/>
          </a:ln>
        </p:spPr>
      </p:pic>
      <p:pic>
        <p:nvPicPr>
          <p:cNvPr id="46089" name="Picture 4" descr="Imagine similară"/>
          <p:cNvPicPr>
            <a:picLocks noChangeAspect="1" noChangeArrowheads="1"/>
          </p:cNvPicPr>
          <p:nvPr/>
        </p:nvPicPr>
        <p:blipFill>
          <a:blip r:embed="rId4" cstate="print"/>
          <a:srcRect/>
          <a:stretch>
            <a:fillRect/>
          </a:stretch>
        </p:blipFill>
        <p:spPr bwMode="auto">
          <a:xfrm>
            <a:off x="8372475" y="1304925"/>
            <a:ext cx="2136775" cy="2087563"/>
          </a:xfrm>
          <a:prstGeom prst="rect">
            <a:avLst/>
          </a:prstGeom>
          <a:noFill/>
          <a:ln w="9525">
            <a:noFill/>
            <a:miter lim="800000"/>
            <a:headEnd/>
            <a:tailEnd/>
          </a:ln>
        </p:spPr>
      </p:pic>
      <p:sp>
        <p:nvSpPr>
          <p:cNvPr id="10" name="Rounded Rectangle 9"/>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RELIABILITY DOES MATTER (cont)</a:t>
            </a:r>
            <a:endParaRPr lang="en-US" b="1" dirty="0">
              <a:solidFill>
                <a:schemeClr val="bg1"/>
              </a:solidFill>
            </a:endParaRPr>
          </a:p>
        </p:txBody>
      </p:sp>
      <p:sp>
        <p:nvSpPr>
          <p:cNvPr id="3" name="Content Placeholder 2">
            <a:extLst/>
          </p:cNvPr>
          <p:cNvSpPr>
            <a:spLocks noGrp="1"/>
          </p:cNvSpPr>
          <p:nvPr>
            <p:ph idx="1"/>
          </p:nvPr>
        </p:nvSpPr>
        <p:spPr>
          <a:xfrm>
            <a:off x="7567613" y="1271588"/>
            <a:ext cx="4425950" cy="5248275"/>
          </a:xfrm>
          <a:ln>
            <a:solidFill>
              <a:schemeClr val="bg1"/>
            </a:solidFill>
          </a:ln>
        </p:spPr>
        <p:txBody>
          <a:bodyPr rtlCol="0">
            <a:normAutofit fontScale="92500"/>
          </a:bodyPr>
          <a:lstStyle/>
          <a:p>
            <a:pPr marL="182880" indent="-182880" eaLnBrk="1" fontAlgn="auto" hangingPunct="1">
              <a:defRPr/>
            </a:pPr>
            <a:endParaRPr lang="en-US" dirty="0">
              <a:solidFill>
                <a:schemeClr val="bg1"/>
              </a:solidFill>
            </a:endParaRPr>
          </a:p>
          <a:p>
            <a:pPr marL="182880" indent="-182880" eaLnBrk="1" fontAlgn="auto" hangingPunct="1">
              <a:defRPr/>
            </a:pPr>
            <a:r>
              <a:rPr lang="en-US" dirty="0">
                <a:solidFill>
                  <a:schemeClr val="bg1"/>
                </a:solidFill>
              </a:rPr>
              <a:t>The angle of attack (AOA) sensor </a:t>
            </a:r>
            <a:r>
              <a:rPr lang="en-US" b="1" dirty="0">
                <a:solidFill>
                  <a:schemeClr val="bg1"/>
                </a:solidFill>
              </a:rPr>
              <a:t>was replaced </a:t>
            </a:r>
            <a:r>
              <a:rPr lang="en-US" dirty="0">
                <a:solidFill>
                  <a:schemeClr val="bg1"/>
                </a:solidFill>
              </a:rPr>
              <a:t>after a flight from Manado, in North Sulawesi to </a:t>
            </a:r>
            <a:r>
              <a:rPr lang="en-US" dirty="0" err="1">
                <a:solidFill>
                  <a:schemeClr val="bg1"/>
                </a:solidFill>
              </a:rPr>
              <a:t>Denpasar</a:t>
            </a:r>
            <a:r>
              <a:rPr lang="en-US" dirty="0">
                <a:solidFill>
                  <a:schemeClr val="bg1"/>
                </a:solidFill>
              </a:rPr>
              <a:t>, Bali </a:t>
            </a:r>
            <a:r>
              <a:rPr lang="en-US" b="1" dirty="0">
                <a:solidFill>
                  <a:schemeClr val="bg1"/>
                </a:solidFill>
              </a:rPr>
              <a:t>on October </a:t>
            </a:r>
            <a:r>
              <a:rPr lang="en-US" b="1" dirty="0" smtClean="0">
                <a:solidFill>
                  <a:schemeClr val="bg1"/>
                </a:solidFill>
              </a:rPr>
              <a:t>28, 2018. </a:t>
            </a:r>
            <a:endParaRPr lang="en-US" b="1" dirty="0">
              <a:solidFill>
                <a:schemeClr val="bg1"/>
              </a:solidFill>
            </a:endParaRPr>
          </a:p>
          <a:p>
            <a:pPr marL="182880" indent="-182880" eaLnBrk="1" fontAlgn="auto" hangingPunct="1">
              <a:buFont typeface="Wingdings" pitchFamily="2" charset="2"/>
              <a:buNone/>
              <a:defRPr/>
            </a:pPr>
            <a:r>
              <a:rPr lang="en-US" b="1" dirty="0">
                <a:solidFill>
                  <a:schemeClr val="bg1"/>
                </a:solidFill>
              </a:rPr>
              <a:t>   </a:t>
            </a:r>
            <a:r>
              <a:rPr lang="en-US" dirty="0">
                <a:solidFill>
                  <a:schemeClr val="bg1"/>
                </a:solidFill>
              </a:rPr>
              <a:t>The new Boeing 737 MAX 8 </a:t>
            </a:r>
            <a:r>
              <a:rPr lang="en-US" b="1" dirty="0">
                <a:solidFill>
                  <a:schemeClr val="bg1"/>
                </a:solidFill>
              </a:rPr>
              <a:t>crashed into the sea on October 29</a:t>
            </a:r>
            <a:r>
              <a:rPr lang="en-US" dirty="0">
                <a:solidFill>
                  <a:schemeClr val="bg1"/>
                </a:solidFill>
              </a:rPr>
              <a:t>, 13 minutes after taking off from Jakarta.</a:t>
            </a:r>
          </a:p>
          <a:p>
            <a:pPr marL="182880" indent="-182880" eaLnBrk="1" fontAlgn="auto" hangingPunct="1">
              <a:buFont typeface="Wingdings" pitchFamily="2" charset="2"/>
              <a:buNone/>
              <a:defRPr/>
            </a:pPr>
            <a:r>
              <a:rPr lang="en-US" dirty="0">
                <a:solidFill>
                  <a:schemeClr val="bg1"/>
                </a:solidFill>
              </a:rPr>
              <a:t>Boeing Company … published an update to the flight crew operations manual for its 737 Max 8, warning of a </a:t>
            </a:r>
            <a:r>
              <a:rPr lang="en-US" b="1" dirty="0">
                <a:solidFill>
                  <a:schemeClr val="bg1"/>
                </a:solidFill>
              </a:rPr>
              <a:t>possible fault in the aircraft’s angle of attack system </a:t>
            </a:r>
            <a:r>
              <a:rPr lang="en-US" dirty="0">
                <a:solidFill>
                  <a:schemeClr val="bg1"/>
                </a:solidFill>
              </a:rPr>
              <a:t>that could cause the aircraft to violently pitch nose down.</a:t>
            </a:r>
          </a:p>
          <a:p>
            <a:pPr marL="182880" indent="-182880" eaLnBrk="1" fontAlgn="auto" hangingPunct="1">
              <a:buFont typeface="Wingdings" pitchFamily="2" charset="2"/>
              <a:buNone/>
              <a:defRPr/>
            </a:pPr>
            <a:endParaRPr lang="en-US" dirty="0">
              <a:solidFill>
                <a:schemeClr val="bg1"/>
              </a:solidFill>
            </a:endParaRPr>
          </a:p>
          <a:p>
            <a:pPr marL="182880" indent="-182880" eaLnBrk="1" fontAlgn="auto" hangingPunct="1">
              <a:defRPr/>
            </a:pPr>
            <a:endParaRPr lang="en-US" dirty="0">
              <a:solidFill>
                <a:schemeClr val="bg1"/>
              </a:solidFill>
            </a:endParaRPr>
          </a:p>
          <a:p>
            <a:pPr marL="182880" indent="-182880" eaLnBrk="1" fontAlgn="auto" hangingPunct="1">
              <a:defRPr/>
            </a:pPr>
            <a:endParaRPr lang="en-US" b="1" dirty="0">
              <a:solidFill>
                <a:schemeClr val="bg1"/>
              </a:solidFill>
            </a:endParaRPr>
          </a:p>
          <a:p>
            <a:pPr marL="182880" indent="-182880" eaLnBrk="1" fontAlgn="auto" hangingPunct="1">
              <a:defRPr/>
            </a:pPr>
            <a:endParaRPr lang="en-US" b="1" dirty="0">
              <a:solidFill>
                <a:schemeClr val="bg1"/>
              </a:solidFill>
            </a:endParaRPr>
          </a:p>
          <a:p>
            <a:pPr marL="182880" indent="-182880" eaLnBrk="1" fontAlgn="auto" hangingPunct="1">
              <a:defRPr/>
            </a:pPr>
            <a:endParaRPr lang="en-US" dirty="0"/>
          </a:p>
        </p:txBody>
      </p:sp>
      <p:pic>
        <p:nvPicPr>
          <p:cNvPr id="54277" name="Picture 2" descr="lion air "/>
          <p:cNvPicPr>
            <a:picLocks noChangeAspect="1" noChangeArrowheads="1"/>
          </p:cNvPicPr>
          <p:nvPr/>
        </p:nvPicPr>
        <p:blipFill>
          <a:blip r:embed="rId2" cstate="print"/>
          <a:srcRect/>
          <a:stretch>
            <a:fillRect/>
          </a:stretch>
        </p:blipFill>
        <p:spPr bwMode="auto">
          <a:xfrm>
            <a:off x="1201738" y="1292225"/>
            <a:ext cx="6238875" cy="3505200"/>
          </a:xfrm>
          <a:prstGeom prst="rect">
            <a:avLst/>
          </a:prstGeom>
          <a:noFill/>
          <a:ln w="9525">
            <a:noFill/>
            <a:miter lim="800000"/>
            <a:headEnd/>
            <a:tailEnd/>
          </a:ln>
        </p:spPr>
      </p:pic>
      <p:sp>
        <p:nvSpPr>
          <p:cNvPr id="6" name="Rectangle 5"/>
          <p:cNvSpPr/>
          <p:nvPr/>
        </p:nvSpPr>
        <p:spPr>
          <a:xfrm>
            <a:off x="1087438" y="5194300"/>
            <a:ext cx="6334125" cy="1219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rPr>
              <a:t>The crash killed all on board: 181 passengers (178 adults and three children), as well as six cabin crew and two pilots.</a:t>
            </a:r>
          </a:p>
        </p:txBody>
      </p:sp>
      <p:sp>
        <p:nvSpPr>
          <p:cNvPr id="7" name="Rounded Rectangle 6"/>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RELIABILITY DOES MATTER (cont)</a:t>
            </a:r>
            <a:endParaRPr lang="en-US" b="1" dirty="0">
              <a:solidFill>
                <a:schemeClr val="bg1"/>
              </a:solidFill>
            </a:endParaRPr>
          </a:p>
        </p:txBody>
      </p:sp>
      <p:sp>
        <p:nvSpPr>
          <p:cNvPr id="6" name="Rectangle 5"/>
          <p:cNvSpPr/>
          <p:nvPr/>
        </p:nvSpPr>
        <p:spPr>
          <a:xfrm>
            <a:off x="1141413" y="4560888"/>
            <a:ext cx="10958512" cy="17843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rPr>
              <a:t> On 10 March 2019, the Boeing 737 MAX 8 aircraft which operated the </a:t>
            </a:r>
            <a:r>
              <a:rPr lang="en-US" sz="2400" b="1" dirty="0">
                <a:solidFill>
                  <a:schemeClr val="bg1"/>
                </a:solidFill>
              </a:rPr>
              <a:t>Ethiopian Airlines Flight 302</a:t>
            </a:r>
            <a:r>
              <a:rPr lang="en-US" sz="2400" dirty="0">
                <a:solidFill>
                  <a:schemeClr val="bg1"/>
                </a:solidFill>
              </a:rPr>
              <a:t> crashed near the town of </a:t>
            </a:r>
            <a:r>
              <a:rPr lang="en-US" sz="2400" dirty="0" err="1">
                <a:solidFill>
                  <a:schemeClr val="bg1"/>
                </a:solidFill>
              </a:rPr>
              <a:t>Bishoftu</a:t>
            </a:r>
            <a:r>
              <a:rPr lang="en-US" sz="2400" dirty="0">
                <a:solidFill>
                  <a:schemeClr val="bg1"/>
                </a:solidFill>
              </a:rPr>
              <a:t> six minutes after takeoff. All passengers and crew on board, 157 in total, were killed in the accident.</a:t>
            </a:r>
          </a:p>
          <a:p>
            <a:pPr algn="ctr">
              <a:defRPr/>
            </a:pPr>
            <a:r>
              <a:rPr lang="en-US" sz="2400" dirty="0">
                <a:solidFill>
                  <a:schemeClr val="bg1"/>
                </a:solidFill>
              </a:rPr>
              <a:t>in both flights the </a:t>
            </a:r>
            <a:r>
              <a:rPr lang="en-US" sz="2400" b="1" dirty="0">
                <a:solidFill>
                  <a:schemeClr val="bg1"/>
                </a:solidFill>
              </a:rPr>
              <a:t>Maneuvering Characteristics Augmentation System</a:t>
            </a:r>
            <a:r>
              <a:rPr lang="en-US" sz="2400" dirty="0">
                <a:solidFill>
                  <a:schemeClr val="bg1"/>
                </a:solidFill>
              </a:rPr>
              <a:t>, known as MCAS, activated in response to erroneous angle of attack information.</a:t>
            </a:r>
          </a:p>
        </p:txBody>
      </p:sp>
      <p:pic>
        <p:nvPicPr>
          <p:cNvPr id="54277" name="Picture 4" descr="A large passenger jet sitting on an airport runway&#10;&#10;Description automatically generated"/>
          <p:cNvPicPr>
            <a:picLocks noChangeAspect="1"/>
          </p:cNvPicPr>
          <p:nvPr/>
        </p:nvPicPr>
        <p:blipFill>
          <a:blip r:embed="rId2" cstate="print"/>
          <a:srcRect/>
          <a:stretch>
            <a:fillRect/>
          </a:stretch>
        </p:blipFill>
        <p:spPr bwMode="auto">
          <a:xfrm>
            <a:off x="6956425" y="1416050"/>
            <a:ext cx="5235575" cy="3130550"/>
          </a:xfrm>
          <a:prstGeom prst="rect">
            <a:avLst/>
          </a:prstGeom>
          <a:noFill/>
          <a:ln w="9525">
            <a:noFill/>
            <a:miter lim="800000"/>
            <a:headEnd/>
            <a:tailEnd/>
          </a:ln>
        </p:spPr>
      </p:pic>
      <p:pic>
        <p:nvPicPr>
          <p:cNvPr id="54278" name="Picture 9"/>
          <p:cNvPicPr>
            <a:picLocks noChangeAspect="1"/>
          </p:cNvPicPr>
          <p:nvPr/>
        </p:nvPicPr>
        <p:blipFill>
          <a:blip r:embed="rId3" cstate="print"/>
          <a:srcRect/>
          <a:stretch>
            <a:fillRect/>
          </a:stretch>
        </p:blipFill>
        <p:spPr bwMode="auto">
          <a:xfrm>
            <a:off x="1113114" y="1442554"/>
            <a:ext cx="5554662" cy="3130550"/>
          </a:xfrm>
          <a:prstGeom prst="rect">
            <a:avLst/>
          </a:prstGeom>
          <a:noFill/>
          <a:ln w="9525">
            <a:noFill/>
            <a:miter lim="800000"/>
            <a:headEnd/>
            <a:tailEnd/>
          </a:ln>
        </p:spPr>
      </p:pic>
      <p:sp>
        <p:nvSpPr>
          <p:cNvPr id="11" name="Rectangle: Rounded Corners 10">
            <a:extLst>
              <a:ext uri="{FF2B5EF4-FFF2-40B4-BE49-F238E27FC236}"/>
            </a:extLst>
          </p:cNvPr>
          <p:cNvSpPr/>
          <p:nvPr/>
        </p:nvSpPr>
        <p:spPr>
          <a:xfrm>
            <a:off x="2554288" y="6345238"/>
            <a:ext cx="8839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https://www.youtube.com/watch?v=0kgG03pVQRg</a:t>
            </a:r>
          </a:p>
        </p:txBody>
      </p:sp>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RELIABILITY DOES MATTER (cont)</a:t>
            </a:r>
            <a:endParaRPr lang="en-US" b="1" dirty="0">
              <a:solidFill>
                <a:schemeClr val="bg1"/>
              </a:solidFill>
            </a:endParaRPr>
          </a:p>
        </p:txBody>
      </p:sp>
      <p:sp>
        <p:nvSpPr>
          <p:cNvPr id="48131" name="Content Placeholder 2"/>
          <p:cNvSpPr>
            <a:spLocks noGrp="1"/>
          </p:cNvSpPr>
          <p:nvPr>
            <p:ph idx="1"/>
          </p:nvPr>
        </p:nvSpPr>
        <p:spPr>
          <a:xfrm>
            <a:off x="1259371" y="2018265"/>
            <a:ext cx="4757738" cy="3878262"/>
          </a:xfrm>
          <a:ln>
            <a:solidFill>
              <a:srgbClr val="FFC000"/>
            </a:solidFill>
          </a:ln>
        </p:spPr>
        <p:txBody>
          <a:bodyPr/>
          <a:lstStyle/>
          <a:p>
            <a:pPr eaLnBrk="1" hangingPunct="1"/>
            <a:r>
              <a:rPr lang="en-US" altLang="en-US" sz="2800" b="1" dirty="0" smtClean="0">
                <a:solidFill>
                  <a:schemeClr val="bg1"/>
                </a:solidFill>
                <a:latin typeface="Calibri" pitchFamily="34" charset="0"/>
                <a:cs typeface="Calibri" pitchFamily="34" charset="0"/>
              </a:rPr>
              <a:t>Vehicle detection and tracking </a:t>
            </a:r>
            <a:r>
              <a:rPr lang="en-US" altLang="en-US" sz="2800" dirty="0" smtClean="0">
                <a:solidFill>
                  <a:schemeClr val="bg1"/>
                </a:solidFill>
                <a:latin typeface="Calibri" pitchFamily="34" charset="0"/>
                <a:cs typeface="Calibri" pitchFamily="34" charset="0"/>
              </a:rPr>
              <a:t>is becoming a reality using only </a:t>
            </a:r>
            <a:r>
              <a:rPr lang="en-US" altLang="en-US" sz="2800" b="1" dirty="0" smtClean="0">
                <a:solidFill>
                  <a:schemeClr val="bg1"/>
                </a:solidFill>
                <a:latin typeface="Calibri" pitchFamily="34" charset="0"/>
                <a:cs typeface="Calibri" pitchFamily="34" charset="0"/>
              </a:rPr>
              <a:t>vision sensors</a:t>
            </a:r>
            <a:r>
              <a:rPr lang="en-US" altLang="en-US" sz="2800" dirty="0" smtClean="0">
                <a:solidFill>
                  <a:schemeClr val="bg1"/>
                </a:solidFill>
                <a:latin typeface="Calibri" pitchFamily="34" charset="0"/>
                <a:cs typeface="Calibri" pitchFamily="34" charset="0"/>
              </a:rPr>
              <a:t>, which can be installed onboard vehicles due to their </a:t>
            </a:r>
            <a:r>
              <a:rPr lang="en-US" altLang="en-US" sz="2800" b="1" dirty="0" smtClean="0">
                <a:solidFill>
                  <a:schemeClr val="bg1"/>
                </a:solidFill>
                <a:latin typeface="Calibri" pitchFamily="34" charset="0"/>
                <a:cs typeface="Calibri" pitchFamily="34" charset="0"/>
              </a:rPr>
              <a:t>low weight </a:t>
            </a:r>
            <a:r>
              <a:rPr lang="en-US" altLang="en-US" sz="2800" dirty="0" smtClean="0">
                <a:solidFill>
                  <a:schemeClr val="bg1"/>
                </a:solidFill>
                <a:latin typeface="Calibri" pitchFamily="34" charset="0"/>
                <a:cs typeface="Calibri" pitchFamily="34" charset="0"/>
              </a:rPr>
              <a:t>and </a:t>
            </a:r>
            <a:r>
              <a:rPr lang="en-US" altLang="en-US" sz="2800" b="1" dirty="0" smtClean="0">
                <a:solidFill>
                  <a:schemeClr val="bg1"/>
                </a:solidFill>
                <a:latin typeface="Calibri" pitchFamily="34" charset="0"/>
                <a:cs typeface="Calibri" pitchFamily="34" charset="0"/>
              </a:rPr>
              <a:t>cost</a:t>
            </a:r>
            <a:r>
              <a:rPr lang="en-US" altLang="en-US" sz="2800" dirty="0" smtClean="0">
                <a:solidFill>
                  <a:schemeClr val="bg1"/>
                </a:solidFill>
                <a:latin typeface="Calibri" pitchFamily="34" charset="0"/>
                <a:cs typeface="Calibri" pitchFamily="34" charset="0"/>
              </a:rPr>
              <a:t>, and the </a:t>
            </a:r>
            <a:r>
              <a:rPr lang="en-US" altLang="en-US" sz="2800" b="1" dirty="0" smtClean="0">
                <a:solidFill>
                  <a:schemeClr val="bg1"/>
                </a:solidFill>
                <a:latin typeface="Calibri" pitchFamily="34" charset="0"/>
                <a:cs typeface="Calibri" pitchFamily="34" charset="0"/>
              </a:rPr>
              <a:t>increased capabilities </a:t>
            </a:r>
            <a:r>
              <a:rPr lang="en-US" altLang="en-US" sz="2800" dirty="0" smtClean="0">
                <a:solidFill>
                  <a:schemeClr val="bg1"/>
                </a:solidFill>
                <a:latin typeface="Calibri" pitchFamily="34" charset="0"/>
                <a:cs typeface="Calibri" pitchFamily="34" charset="0"/>
              </a:rPr>
              <a:t>of embedded processors.</a:t>
            </a:r>
          </a:p>
          <a:p>
            <a:pPr eaLnBrk="1" hangingPunct="1"/>
            <a:r>
              <a:rPr lang="en-US" altLang="en-US" sz="2800" dirty="0" smtClean="0">
                <a:solidFill>
                  <a:schemeClr val="bg1"/>
                </a:solidFill>
                <a:latin typeface="Calibri" pitchFamily="34" charset="0"/>
                <a:cs typeface="Calibri" pitchFamily="34" charset="0"/>
              </a:rPr>
              <a:t>(see AKIDA </a:t>
            </a:r>
            <a:r>
              <a:rPr lang="en-US" altLang="en-US" sz="2800" dirty="0" err="1" smtClean="0">
                <a:solidFill>
                  <a:schemeClr val="bg1"/>
                </a:solidFill>
                <a:latin typeface="Calibri" pitchFamily="34" charset="0"/>
                <a:cs typeface="Calibri" pitchFamily="34" charset="0"/>
              </a:rPr>
              <a:t>NoC</a:t>
            </a:r>
            <a:r>
              <a:rPr lang="en-US" altLang="en-US" sz="2800" dirty="0" smtClean="0">
                <a:solidFill>
                  <a:schemeClr val="bg1"/>
                </a:solidFill>
                <a:latin typeface="Calibri" pitchFamily="34" charset="0"/>
                <a:cs typeface="Calibri" pitchFamily="34" charset="0"/>
              </a:rPr>
              <a:t> processor)</a:t>
            </a:r>
          </a:p>
        </p:txBody>
      </p:sp>
      <p:pic>
        <p:nvPicPr>
          <p:cNvPr id="48133" name="Picture 9"/>
          <p:cNvPicPr>
            <a:picLocks noChangeAspect="1"/>
          </p:cNvPicPr>
          <p:nvPr/>
        </p:nvPicPr>
        <p:blipFill>
          <a:blip r:embed="rId2" cstate="print"/>
          <a:srcRect/>
          <a:stretch>
            <a:fillRect/>
          </a:stretch>
        </p:blipFill>
        <p:spPr bwMode="auto">
          <a:xfrm>
            <a:off x="6109252" y="2041525"/>
            <a:ext cx="5208036" cy="3644900"/>
          </a:xfrm>
          <a:prstGeom prst="rect">
            <a:avLst/>
          </a:prstGeom>
          <a:noFill/>
          <a:ln w="9525">
            <a:noFill/>
            <a:miter lim="800000"/>
            <a:headEnd/>
            <a:tailEnd/>
          </a:ln>
        </p:spPr>
      </p:pic>
      <p:sp>
        <p:nvSpPr>
          <p:cNvPr id="7" name="Rectangle 6"/>
          <p:cNvSpPr/>
          <p:nvPr/>
        </p:nvSpPr>
        <p:spPr>
          <a:xfrm>
            <a:off x="1311275" y="6056313"/>
            <a:ext cx="10085388" cy="484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https://</a:t>
            </a:r>
            <a:r>
              <a:rPr lang="en-US" b="1" dirty="0" err="1">
                <a:solidFill>
                  <a:schemeClr val="bg1"/>
                </a:solidFill>
              </a:rPr>
              <a:t>www.youtube.com</a:t>
            </a:r>
            <a:r>
              <a:rPr lang="en-US" b="1" dirty="0">
                <a:solidFill>
                  <a:schemeClr val="bg1"/>
                </a:solidFill>
              </a:rPr>
              <a:t>/</a:t>
            </a:r>
            <a:r>
              <a:rPr lang="en-US" b="1" dirty="0" err="1">
                <a:solidFill>
                  <a:schemeClr val="bg1"/>
                </a:solidFill>
              </a:rPr>
              <a:t>watch?v</a:t>
            </a:r>
            <a:r>
              <a:rPr lang="en-US" b="1" dirty="0">
                <a:solidFill>
                  <a:schemeClr val="bg1"/>
                </a:solidFill>
              </a:rPr>
              <a:t>=</a:t>
            </a:r>
            <a:r>
              <a:rPr lang="en-US" b="1" dirty="0" err="1">
                <a:solidFill>
                  <a:schemeClr val="bg1"/>
                </a:solidFill>
              </a:rPr>
              <a:t>LRnQUncmZEo</a:t>
            </a:r>
            <a:endParaRPr lang="en-US" b="1" dirty="0">
              <a:solidFill>
                <a:schemeClr val="bg1"/>
              </a:solidFill>
            </a:endParaRPr>
          </a:p>
        </p:txBody>
      </p:sp>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RELIABILITY DOES MATTER (cont)</a:t>
            </a:r>
            <a:endParaRPr lang="en-US" b="1" dirty="0">
              <a:solidFill>
                <a:schemeClr val="bg1"/>
              </a:solidFill>
            </a:endParaRPr>
          </a:p>
        </p:txBody>
      </p:sp>
      <p:sp>
        <p:nvSpPr>
          <p:cNvPr id="3" name="Content Placeholder 2">
            <a:extLst/>
          </p:cNvPr>
          <p:cNvSpPr>
            <a:spLocks noGrp="1"/>
          </p:cNvSpPr>
          <p:nvPr>
            <p:ph idx="1"/>
          </p:nvPr>
        </p:nvSpPr>
        <p:spPr>
          <a:xfrm>
            <a:off x="1627188" y="1804988"/>
            <a:ext cx="2613025" cy="2674937"/>
          </a:xfrm>
          <a:ln>
            <a:solidFill>
              <a:schemeClr val="bg1"/>
            </a:solidFill>
          </a:ln>
        </p:spPr>
        <p:txBody>
          <a:bodyPr rtlCol="0">
            <a:normAutofit fontScale="92500" lnSpcReduction="20000"/>
          </a:bodyPr>
          <a:lstStyle/>
          <a:p>
            <a:pPr marL="182880" indent="-182880" eaLnBrk="1" fontAlgn="auto" hangingPunct="1">
              <a:buFont typeface="Wingdings" pitchFamily="2" charset="2"/>
              <a:buNone/>
              <a:defRPr/>
            </a:pPr>
            <a:r>
              <a:rPr lang="en-US" sz="3300" b="1" dirty="0">
                <a:solidFill>
                  <a:schemeClr val="bg1"/>
                </a:solidFill>
              </a:rPr>
              <a:t>Why the </a:t>
            </a:r>
          </a:p>
          <a:p>
            <a:pPr marL="182880" indent="-182880" eaLnBrk="1" fontAlgn="auto" hangingPunct="1">
              <a:buFont typeface="Wingdings" pitchFamily="2" charset="2"/>
              <a:buNone/>
              <a:defRPr/>
            </a:pPr>
            <a:r>
              <a:rPr lang="en-US" sz="3300" b="1" dirty="0">
                <a:solidFill>
                  <a:schemeClr val="bg1"/>
                </a:solidFill>
              </a:rPr>
              <a:t>self-driving </a:t>
            </a:r>
          </a:p>
          <a:p>
            <a:pPr marL="182880" indent="-182880" eaLnBrk="1" fontAlgn="auto" hangingPunct="1">
              <a:buFont typeface="Wingdings" pitchFamily="2" charset="2"/>
              <a:buNone/>
              <a:defRPr/>
            </a:pPr>
            <a:r>
              <a:rPr lang="en-US" sz="3300" b="1" dirty="0">
                <a:solidFill>
                  <a:schemeClr val="bg1"/>
                </a:solidFill>
              </a:rPr>
              <a:t>car </a:t>
            </a:r>
          </a:p>
          <a:p>
            <a:pPr marL="182880" indent="-182880" eaLnBrk="1" fontAlgn="auto" hangingPunct="1">
              <a:buFont typeface="Wingdings" pitchFamily="2" charset="2"/>
              <a:buNone/>
              <a:defRPr/>
            </a:pPr>
            <a:r>
              <a:rPr lang="en-US" sz="3300" b="1" dirty="0">
                <a:solidFill>
                  <a:schemeClr val="bg1"/>
                </a:solidFill>
              </a:rPr>
              <a:t>did not </a:t>
            </a:r>
          </a:p>
          <a:p>
            <a:pPr marL="182880" indent="-182880" eaLnBrk="1" fontAlgn="auto" hangingPunct="1">
              <a:buFont typeface="Wingdings" pitchFamily="2" charset="2"/>
              <a:buNone/>
              <a:defRPr/>
            </a:pPr>
            <a:r>
              <a:rPr lang="en-US" sz="3300" b="1" dirty="0">
                <a:solidFill>
                  <a:schemeClr val="bg1"/>
                </a:solidFill>
              </a:rPr>
              <a:t>stop ?</a:t>
            </a:r>
          </a:p>
          <a:p>
            <a:pPr marL="182880" indent="-182880" eaLnBrk="1" fontAlgn="auto" hangingPunct="1">
              <a:defRPr/>
            </a:pPr>
            <a:endParaRPr lang="en-US" b="1" dirty="0"/>
          </a:p>
          <a:p>
            <a:pPr marL="182880" indent="-182880" eaLnBrk="1" fontAlgn="auto" hangingPunct="1">
              <a:defRPr/>
            </a:pPr>
            <a:endParaRPr lang="en-US" dirty="0"/>
          </a:p>
        </p:txBody>
      </p:sp>
      <p:pic>
        <p:nvPicPr>
          <p:cNvPr id="49157" name="Picture 2">
            <a:hlinkClick r:id="rId2"/>
          </p:cNvPr>
          <p:cNvPicPr>
            <a:picLocks noChangeAspect="1" noChangeArrowheads="1"/>
          </p:cNvPicPr>
          <p:nvPr/>
        </p:nvPicPr>
        <p:blipFill>
          <a:blip r:embed="rId3" cstate="print"/>
          <a:srcRect/>
          <a:stretch>
            <a:fillRect/>
          </a:stretch>
        </p:blipFill>
        <p:spPr bwMode="auto">
          <a:xfrm>
            <a:off x="4698310" y="1551264"/>
            <a:ext cx="7067550" cy="4333875"/>
          </a:xfrm>
          <a:prstGeom prst="rect">
            <a:avLst/>
          </a:prstGeom>
          <a:noFill/>
          <a:ln w="9525">
            <a:noFill/>
            <a:miter lim="800000"/>
            <a:headEnd/>
            <a:tailEnd/>
          </a:ln>
        </p:spPr>
      </p:pic>
      <p:sp>
        <p:nvSpPr>
          <p:cNvPr id="7" name="Rectangle 6"/>
          <p:cNvSpPr/>
          <p:nvPr/>
        </p:nvSpPr>
        <p:spPr>
          <a:xfrm>
            <a:off x="4519613" y="6188075"/>
            <a:ext cx="7672387" cy="669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https://www.youtube.com/watch?time_continue=8&amp;v=RASBcc4yOOo</a:t>
            </a:r>
          </a:p>
        </p:txBody>
      </p:sp>
      <p:sp>
        <p:nvSpPr>
          <p:cNvPr id="8" name="Rounded Rectangle 7"/>
          <p:cNvSpPr/>
          <p:nvPr/>
        </p:nvSpPr>
        <p:spPr>
          <a:xfrm>
            <a:off x="1099792" y="4718533"/>
            <a:ext cx="3432175" cy="153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https://www.digitaltrends.com/cool-tech/most-significant-self-driving-car-crashes/</a:t>
            </a:r>
          </a:p>
        </p:txBody>
      </p:sp>
      <p:sp>
        <p:nvSpPr>
          <p:cNvPr id="9" name="Rounded Rectangle 8"/>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AUTONOMOUS DRIVING – </a:t>
            </a:r>
            <a:br>
              <a:rPr lang="en-US" altLang="en-US" b="1" cap="none" dirty="0">
                <a:solidFill>
                  <a:schemeClr val="bg1"/>
                </a:solidFill>
                <a:latin typeface="Calibri" panose="020F0502020204030204" pitchFamily="34" charset="0"/>
                <a:cs typeface="Calibri" panose="020F0502020204030204" pitchFamily="34" charset="0"/>
              </a:rPr>
            </a:br>
            <a:r>
              <a:rPr lang="en-US" altLang="en-US" b="1" cap="none" dirty="0">
                <a:solidFill>
                  <a:schemeClr val="bg1"/>
                </a:solidFill>
                <a:latin typeface="Calibri" panose="020F0502020204030204" pitchFamily="34" charset="0"/>
                <a:cs typeface="Calibri" panose="020F0502020204030204" pitchFamily="34" charset="0"/>
              </a:rPr>
              <a:t>RELIABILITY DOES MATTER (cont)</a:t>
            </a:r>
            <a:endParaRPr lang="en-US" b="1" dirty="0">
              <a:solidFill>
                <a:schemeClr val="bg1"/>
              </a:solidFill>
            </a:endParaRPr>
          </a:p>
        </p:txBody>
      </p:sp>
      <p:sp>
        <p:nvSpPr>
          <p:cNvPr id="50179" name="Content Placeholder 2"/>
          <p:cNvSpPr>
            <a:spLocks noGrp="1"/>
          </p:cNvSpPr>
          <p:nvPr>
            <p:ph idx="1"/>
          </p:nvPr>
        </p:nvSpPr>
        <p:spPr>
          <a:xfrm>
            <a:off x="1086677" y="1630363"/>
            <a:ext cx="4055235" cy="5008562"/>
          </a:xfrm>
          <a:ln>
            <a:solidFill>
              <a:schemeClr val="bg1"/>
            </a:solidFill>
          </a:ln>
        </p:spPr>
        <p:txBody>
          <a:bodyPr/>
          <a:lstStyle/>
          <a:p>
            <a:pPr eaLnBrk="1" hangingPunct="1"/>
            <a:r>
              <a:rPr lang="en-US" sz="3600" smtClean="0">
                <a:solidFill>
                  <a:schemeClr val="bg1"/>
                </a:solidFill>
              </a:rPr>
              <a:t>A self-driving car, also known as a </a:t>
            </a:r>
            <a:r>
              <a:rPr lang="en-US" sz="3600" b="1" smtClean="0">
                <a:solidFill>
                  <a:schemeClr val="bg1"/>
                </a:solidFill>
              </a:rPr>
              <a:t>robot car</a:t>
            </a:r>
            <a:r>
              <a:rPr lang="en-US" sz="3600" smtClean="0">
                <a:solidFill>
                  <a:schemeClr val="bg1"/>
                </a:solidFill>
              </a:rPr>
              <a:t>, </a:t>
            </a:r>
            <a:r>
              <a:rPr lang="en-US" sz="3600" b="1" smtClean="0">
                <a:solidFill>
                  <a:schemeClr val="bg1"/>
                </a:solidFill>
              </a:rPr>
              <a:t>autonomous car</a:t>
            </a:r>
            <a:r>
              <a:rPr lang="en-US" sz="3600" smtClean="0">
                <a:solidFill>
                  <a:schemeClr val="bg1"/>
                </a:solidFill>
              </a:rPr>
              <a:t>, or </a:t>
            </a:r>
            <a:r>
              <a:rPr lang="en-US" sz="3600" b="1" smtClean="0">
                <a:solidFill>
                  <a:schemeClr val="bg1"/>
                </a:solidFill>
              </a:rPr>
              <a:t>driverless car</a:t>
            </a:r>
            <a:r>
              <a:rPr lang="en-US" sz="3600" smtClean="0">
                <a:solidFill>
                  <a:schemeClr val="bg1"/>
                </a:solidFill>
              </a:rPr>
              <a:t>, is </a:t>
            </a:r>
            <a:r>
              <a:rPr lang="en-US" sz="3600" i="1" smtClean="0">
                <a:solidFill>
                  <a:schemeClr val="bg1"/>
                </a:solidFill>
              </a:rPr>
              <a:t>a vehicle that is capable of sensing its environment and moving with little or no human input.</a:t>
            </a:r>
          </a:p>
        </p:txBody>
      </p:sp>
      <p:pic>
        <p:nvPicPr>
          <p:cNvPr id="50181" name="Picture 2"/>
          <p:cNvPicPr>
            <a:picLocks noChangeAspect="1" noChangeArrowheads="1"/>
          </p:cNvPicPr>
          <p:nvPr/>
        </p:nvPicPr>
        <p:blipFill>
          <a:blip r:embed="rId2" cstate="print"/>
          <a:srcRect/>
          <a:stretch>
            <a:fillRect/>
          </a:stretch>
        </p:blipFill>
        <p:spPr bwMode="auto">
          <a:xfrm>
            <a:off x="5210175" y="1633538"/>
            <a:ext cx="6981825" cy="3829050"/>
          </a:xfrm>
          <a:prstGeom prst="rect">
            <a:avLst/>
          </a:prstGeom>
          <a:noFill/>
          <a:ln w="9525">
            <a:noFill/>
            <a:miter lim="800000"/>
            <a:headEnd/>
            <a:tailEnd/>
          </a:ln>
        </p:spPr>
      </p:pic>
      <p:sp>
        <p:nvSpPr>
          <p:cNvPr id="6" name="Oval 5"/>
          <p:cNvSpPr/>
          <p:nvPr/>
        </p:nvSpPr>
        <p:spPr>
          <a:xfrm>
            <a:off x="7858125" y="5367338"/>
            <a:ext cx="2133600" cy="1277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Source: </a:t>
            </a:r>
            <a:r>
              <a:rPr lang="en-US" b="1" dirty="0" err="1">
                <a:solidFill>
                  <a:schemeClr val="bg1"/>
                </a:solidFill>
              </a:rPr>
              <a:t>Shutterstock</a:t>
            </a:r>
            <a:endParaRPr lang="en-US" b="1" dirty="0">
              <a:solidFill>
                <a:schemeClr val="bg1"/>
              </a:solidFill>
            </a:endParaRPr>
          </a:p>
        </p:txBody>
      </p:sp>
      <p:sp>
        <p:nvSpPr>
          <p:cNvPr id="7" name="Rounded Rectangle 6"/>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9783763" cy="1239837"/>
          </a:xfrm>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AUTONOMOUS DRIVING – </a:t>
            </a:r>
            <a:br>
              <a:rPr lang="en-US" altLang="en-US" b="1" cap="none" dirty="0">
                <a:solidFill>
                  <a:schemeClr val="bg1"/>
                </a:solidFill>
                <a:latin typeface="Calibri" panose="020F0502020204030204" pitchFamily="34" charset="0"/>
                <a:cs typeface="Calibri" panose="020F0502020204030204" pitchFamily="34" charset="0"/>
              </a:rPr>
            </a:br>
            <a:r>
              <a:rPr lang="en-US" altLang="en-US" b="1" cap="none" dirty="0">
                <a:solidFill>
                  <a:schemeClr val="bg1"/>
                </a:solidFill>
                <a:latin typeface="Calibri" panose="020F0502020204030204" pitchFamily="34" charset="0"/>
                <a:cs typeface="Calibri" panose="020F0502020204030204" pitchFamily="34" charset="0"/>
              </a:rPr>
              <a:t>RELIABILITY DOES MATTER (cont)</a:t>
            </a:r>
            <a:endParaRPr lang="en-US" b="1" dirty="0">
              <a:solidFill>
                <a:schemeClr val="bg1"/>
              </a:solidFill>
            </a:endParaRPr>
          </a:p>
        </p:txBody>
      </p:sp>
      <p:sp>
        <p:nvSpPr>
          <p:cNvPr id="3" name="Content Placeholder 2">
            <a:extLst/>
          </p:cNvPr>
          <p:cNvSpPr>
            <a:spLocks noGrp="1"/>
          </p:cNvSpPr>
          <p:nvPr>
            <p:ph idx="1"/>
          </p:nvPr>
        </p:nvSpPr>
        <p:spPr>
          <a:xfrm>
            <a:off x="1086677" y="1630363"/>
            <a:ext cx="10322685" cy="1006475"/>
          </a:xfrm>
          <a:ln>
            <a:solidFill>
              <a:srgbClr val="FFC000"/>
            </a:solidFill>
          </a:ln>
        </p:spPr>
        <p:txBody>
          <a:bodyPr rtlCol="0">
            <a:normAutofit fontScale="85000" lnSpcReduction="20000"/>
          </a:bodyPr>
          <a:lstStyle/>
          <a:p>
            <a:pPr marL="182880" indent="-182880" eaLnBrk="1" fontAlgn="auto" hangingPunct="1">
              <a:defRPr/>
            </a:pPr>
            <a:r>
              <a:rPr lang="en-US" sz="2800" dirty="0">
                <a:solidFill>
                  <a:schemeClr val="bg1"/>
                </a:solidFill>
              </a:rPr>
              <a:t>There are currently 5 levels of </a:t>
            </a:r>
            <a:r>
              <a:rPr lang="en-US" sz="2800" dirty="0">
                <a:solidFill>
                  <a:schemeClr val="bg1"/>
                </a:solidFill>
                <a:hlinkClick r:id="rId2" tooltip="Automated driving system"/>
              </a:rPr>
              <a:t>automated driving</a:t>
            </a:r>
            <a:r>
              <a:rPr lang="en-US" sz="2800" dirty="0">
                <a:solidFill>
                  <a:schemeClr val="bg1"/>
                </a:solidFill>
              </a:rPr>
              <a:t>, of which two are considered autonomous (or </a:t>
            </a:r>
            <a:r>
              <a:rPr lang="en-US" sz="2800" b="1" dirty="0">
                <a:solidFill>
                  <a:schemeClr val="bg1"/>
                </a:solidFill>
              </a:rPr>
              <a:t>self</a:t>
            </a:r>
            <a:r>
              <a:rPr lang="en-US" sz="2800" dirty="0">
                <a:solidFill>
                  <a:schemeClr val="bg1"/>
                </a:solidFill>
              </a:rPr>
              <a:t>-driving) driving (</a:t>
            </a:r>
            <a:r>
              <a:rPr lang="en-US" sz="2800" b="1" dirty="0">
                <a:solidFill>
                  <a:schemeClr val="bg1"/>
                </a:solidFill>
              </a:rPr>
              <a:t>Level 4 and Level 5</a:t>
            </a:r>
            <a:r>
              <a:rPr lang="en-US" sz="2800" dirty="0">
                <a:solidFill>
                  <a:schemeClr val="bg1"/>
                </a:solidFill>
              </a:rPr>
              <a:t>). </a:t>
            </a:r>
          </a:p>
          <a:p>
            <a:pPr marL="182880" indent="-182880" eaLnBrk="1" fontAlgn="auto" hangingPunct="1">
              <a:defRPr/>
            </a:pPr>
            <a:r>
              <a:rPr lang="en-US" dirty="0">
                <a:solidFill>
                  <a:schemeClr val="bg1"/>
                </a:solidFill>
              </a:rPr>
              <a:t>(https://en.wikipedia.org/wiki/</a:t>
            </a:r>
            <a:r>
              <a:rPr lang="en-US" b="1" dirty="0">
                <a:solidFill>
                  <a:schemeClr val="bg1"/>
                </a:solidFill>
              </a:rPr>
              <a:t>List_of_self-driving_car_fatalities</a:t>
            </a:r>
            <a:r>
              <a:rPr lang="en-US" dirty="0">
                <a:solidFill>
                  <a:schemeClr val="bg1"/>
                </a:solidFill>
              </a:rPr>
              <a:t>)</a:t>
            </a:r>
          </a:p>
        </p:txBody>
      </p:sp>
      <p:pic>
        <p:nvPicPr>
          <p:cNvPr id="51205" name="Picture 3"/>
          <p:cNvPicPr>
            <a:picLocks noChangeAspect="1" noChangeArrowheads="1"/>
          </p:cNvPicPr>
          <p:nvPr/>
        </p:nvPicPr>
        <p:blipFill>
          <a:blip r:embed="rId3" cstate="print"/>
          <a:srcRect/>
          <a:stretch>
            <a:fillRect/>
          </a:stretch>
        </p:blipFill>
        <p:spPr bwMode="auto">
          <a:xfrm>
            <a:off x="1152939" y="2781300"/>
            <a:ext cx="10264361" cy="4076700"/>
          </a:xfrm>
          <a:prstGeom prst="rect">
            <a:avLst/>
          </a:prstGeom>
          <a:noFill/>
          <a:ln w="9525">
            <a:solidFill>
              <a:srgbClr val="FFC000"/>
            </a:solidFill>
            <a:miter lim="800000"/>
            <a:headEnd/>
            <a:tailEnd/>
          </a:ln>
        </p:spPr>
      </p:pic>
      <p:sp>
        <p:nvSpPr>
          <p:cNvPr id="6" name="Rounded Rectangle 5"/>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AUTONOMOUS DRIVING – </a:t>
            </a:r>
            <a:br>
              <a:rPr lang="en-US" altLang="en-US" b="1" cap="none" dirty="0">
                <a:solidFill>
                  <a:schemeClr val="bg1"/>
                </a:solidFill>
                <a:latin typeface="Calibri" panose="020F0502020204030204" pitchFamily="34" charset="0"/>
                <a:cs typeface="Calibri" panose="020F0502020204030204" pitchFamily="34" charset="0"/>
              </a:rPr>
            </a:br>
            <a:r>
              <a:rPr lang="en-US" altLang="en-US" b="1" cap="none" dirty="0">
                <a:solidFill>
                  <a:schemeClr val="bg1"/>
                </a:solidFill>
                <a:latin typeface="Calibri" panose="020F0502020204030204" pitchFamily="34" charset="0"/>
                <a:cs typeface="Calibri" panose="020F0502020204030204" pitchFamily="34" charset="0"/>
              </a:rPr>
              <a:t>RELIABILITY DOES MATTER (cont)</a:t>
            </a:r>
            <a:endParaRPr lang="en-US" b="1" dirty="0">
              <a:solidFill>
                <a:schemeClr val="bg1"/>
              </a:solidFill>
            </a:endParaRPr>
          </a:p>
        </p:txBody>
      </p:sp>
      <p:sp>
        <p:nvSpPr>
          <p:cNvPr id="3" name="Content Placeholder 2">
            <a:extLst/>
          </p:cNvPr>
          <p:cNvSpPr>
            <a:spLocks noGrp="1"/>
          </p:cNvSpPr>
          <p:nvPr>
            <p:ph idx="1"/>
          </p:nvPr>
        </p:nvSpPr>
        <p:spPr>
          <a:xfrm>
            <a:off x="1166190" y="1630363"/>
            <a:ext cx="4200939" cy="5008562"/>
          </a:xfrm>
          <a:ln>
            <a:solidFill>
              <a:schemeClr val="bg1"/>
            </a:solidFill>
          </a:ln>
        </p:spPr>
        <p:txBody>
          <a:bodyPr rtlCol="0">
            <a:normAutofit fontScale="85000" lnSpcReduction="10000"/>
          </a:bodyPr>
          <a:lstStyle/>
          <a:p>
            <a:pPr marL="182880" indent="-182880" eaLnBrk="1" fontAlgn="auto" hangingPunct="1">
              <a:defRPr/>
            </a:pPr>
            <a:r>
              <a:rPr lang="en-US" sz="2800" dirty="0">
                <a:solidFill>
                  <a:schemeClr val="bg1"/>
                </a:solidFill>
              </a:rPr>
              <a:t>There are currently 5 levels of </a:t>
            </a:r>
            <a:r>
              <a:rPr lang="en-US" sz="2800" dirty="0">
                <a:solidFill>
                  <a:schemeClr val="bg1"/>
                </a:solidFill>
                <a:hlinkClick r:id="rId2" tooltip="Automated driving system"/>
              </a:rPr>
              <a:t>automated driving</a:t>
            </a:r>
            <a:r>
              <a:rPr lang="en-US" sz="2800" dirty="0">
                <a:solidFill>
                  <a:schemeClr val="bg1"/>
                </a:solidFill>
              </a:rPr>
              <a:t>, of which two are considered autonomous (or </a:t>
            </a:r>
            <a:r>
              <a:rPr lang="en-US" sz="2800" b="1" dirty="0">
                <a:solidFill>
                  <a:schemeClr val="bg1"/>
                </a:solidFill>
              </a:rPr>
              <a:t>self</a:t>
            </a:r>
            <a:r>
              <a:rPr lang="en-US" sz="2800" dirty="0">
                <a:solidFill>
                  <a:schemeClr val="bg1"/>
                </a:solidFill>
              </a:rPr>
              <a:t>-driving) driving (</a:t>
            </a:r>
            <a:r>
              <a:rPr lang="en-US" sz="2800" b="1" dirty="0">
                <a:solidFill>
                  <a:schemeClr val="bg1"/>
                </a:solidFill>
              </a:rPr>
              <a:t>Level 4 and Level 5</a:t>
            </a:r>
            <a:r>
              <a:rPr lang="en-US" sz="2800" dirty="0">
                <a:solidFill>
                  <a:schemeClr val="bg1"/>
                </a:solidFill>
              </a:rPr>
              <a:t>). </a:t>
            </a:r>
          </a:p>
          <a:p>
            <a:pPr marL="182880" indent="-182880" eaLnBrk="1" fontAlgn="auto" hangingPunct="1">
              <a:defRPr/>
            </a:pPr>
            <a:r>
              <a:rPr lang="en-US" sz="3000" b="1" dirty="0">
                <a:solidFill>
                  <a:schemeClr val="bg1"/>
                </a:solidFill>
              </a:rPr>
              <a:t>Tesla Autopilot </a:t>
            </a:r>
            <a:r>
              <a:rPr lang="en-US" sz="3000" dirty="0">
                <a:solidFill>
                  <a:schemeClr val="bg1"/>
                </a:solidFill>
              </a:rPr>
              <a:t>is a </a:t>
            </a:r>
            <a:r>
              <a:rPr lang="en-US" sz="3000" b="1" dirty="0">
                <a:solidFill>
                  <a:schemeClr val="bg1"/>
                </a:solidFill>
              </a:rPr>
              <a:t>Level 2</a:t>
            </a:r>
            <a:r>
              <a:rPr lang="en-US" sz="3000" dirty="0">
                <a:solidFill>
                  <a:schemeClr val="bg1"/>
                </a:solidFill>
              </a:rPr>
              <a:t> automated driving system</a:t>
            </a:r>
            <a:r>
              <a:rPr lang="en-US" dirty="0">
                <a:solidFill>
                  <a:schemeClr val="bg1"/>
                </a:solidFill>
              </a:rPr>
              <a:t>.</a:t>
            </a:r>
          </a:p>
          <a:p>
            <a:pPr marL="182880" indent="-182880" eaLnBrk="1" fontAlgn="auto" hangingPunct="1">
              <a:defRPr/>
            </a:pPr>
            <a:r>
              <a:rPr lang="en-US" dirty="0">
                <a:solidFill>
                  <a:schemeClr val="bg1"/>
                </a:solidFill>
              </a:rPr>
              <a:t> </a:t>
            </a:r>
          </a:p>
          <a:p>
            <a:pPr marL="182880" indent="-182880" eaLnBrk="1" fontAlgn="auto" hangingPunct="1">
              <a:defRPr/>
            </a:pPr>
            <a:r>
              <a:rPr lang="en-US" sz="2600" b="1" dirty="0">
                <a:solidFill>
                  <a:schemeClr val="bg1"/>
                </a:solidFill>
              </a:rPr>
              <a:t>Level 2 </a:t>
            </a:r>
            <a:r>
              <a:rPr lang="en-US" sz="2600" dirty="0">
                <a:solidFill>
                  <a:schemeClr val="bg1"/>
                </a:solidFill>
              </a:rPr>
              <a:t>is considered automated driving, but not autonomous driving. A </a:t>
            </a:r>
            <a:r>
              <a:rPr lang="en-US" sz="2600" b="1" dirty="0">
                <a:solidFill>
                  <a:schemeClr val="bg1"/>
                </a:solidFill>
              </a:rPr>
              <a:t>Level 2</a:t>
            </a:r>
            <a:r>
              <a:rPr lang="en-US" sz="2600" dirty="0">
                <a:solidFill>
                  <a:schemeClr val="bg1"/>
                </a:solidFill>
              </a:rPr>
              <a:t> driving system expects a driver to be fully aware at any time of the driving and traffic situation and be able to take over any moment. </a:t>
            </a:r>
            <a:endParaRPr lang="en-US" sz="2600" b="1" dirty="0">
              <a:solidFill>
                <a:schemeClr val="bg1"/>
              </a:solidFill>
            </a:endParaRPr>
          </a:p>
        </p:txBody>
      </p:sp>
      <p:sp>
        <p:nvSpPr>
          <p:cNvPr id="6" name="Oval 5"/>
          <p:cNvSpPr/>
          <p:nvPr/>
        </p:nvSpPr>
        <p:spPr>
          <a:xfrm>
            <a:off x="4864100" y="5367338"/>
            <a:ext cx="7327900" cy="1277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Source: </a:t>
            </a:r>
            <a:r>
              <a:rPr lang="en-US" b="1" dirty="0">
                <a:solidFill>
                  <a:schemeClr val="bg1"/>
                </a:solidFill>
              </a:rPr>
              <a:t>https://upload.wikimedia.org/wikipedia/commons/e/e7/Tesla_Autopilot_Engaged_in_Model_X.jpg</a:t>
            </a:r>
          </a:p>
        </p:txBody>
      </p:sp>
      <p:pic>
        <p:nvPicPr>
          <p:cNvPr id="52230" name="Picture 2" descr="https://upload.wikimedia.org/wikipedia/commons/e/e7/Tesla_Autopilot_Engaged_in_Model_X.jpg"/>
          <p:cNvPicPr>
            <a:picLocks noChangeAspect="1" noChangeArrowheads="1"/>
          </p:cNvPicPr>
          <p:nvPr/>
        </p:nvPicPr>
        <p:blipFill>
          <a:blip r:embed="rId3" cstate="print"/>
          <a:srcRect/>
          <a:stretch>
            <a:fillRect/>
          </a:stretch>
        </p:blipFill>
        <p:spPr bwMode="auto">
          <a:xfrm>
            <a:off x="5524500" y="1619250"/>
            <a:ext cx="6218238" cy="3894138"/>
          </a:xfrm>
          <a:prstGeom prst="rect">
            <a:avLst/>
          </a:prstGeom>
          <a:noFill/>
          <a:ln w="9525">
            <a:noFill/>
            <a:miter lim="800000"/>
            <a:headEnd/>
            <a:tailEnd/>
          </a:ln>
        </p:spPr>
      </p:pic>
      <p:sp>
        <p:nvSpPr>
          <p:cNvPr id="7" name="Rounded Rectangle 6"/>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spect="1"/>
          </p:cNvPicPr>
          <p:nvPr/>
        </p:nvPicPr>
        <p:blipFill>
          <a:blip r:embed="rId3" cstate="print"/>
          <a:srcRect/>
          <a:stretch>
            <a:fillRect/>
          </a:stretch>
        </p:blipFill>
        <p:spPr bwMode="auto">
          <a:xfrm>
            <a:off x="1416603" y="0"/>
            <a:ext cx="9390063" cy="5805488"/>
          </a:xfrm>
          <a:prstGeom prst="rect">
            <a:avLst/>
          </a:prstGeom>
          <a:noFill/>
          <a:ln w="9525">
            <a:noFill/>
            <a:miter lim="800000"/>
            <a:headEnd/>
            <a:tailEnd/>
          </a:ln>
        </p:spPr>
      </p:pic>
      <p:pic>
        <p:nvPicPr>
          <p:cNvPr id="17411" name="Picture 5"/>
          <p:cNvPicPr>
            <a:picLocks noChangeAspect="1"/>
          </p:cNvPicPr>
          <p:nvPr/>
        </p:nvPicPr>
        <p:blipFill>
          <a:blip r:embed="rId4" cstate="print"/>
          <a:srcRect/>
          <a:stretch>
            <a:fillRect/>
          </a:stretch>
        </p:blipFill>
        <p:spPr bwMode="auto">
          <a:xfrm>
            <a:off x="3581400" y="2868613"/>
            <a:ext cx="3995738" cy="1901825"/>
          </a:xfrm>
          <a:prstGeom prst="rect">
            <a:avLst/>
          </a:prstGeom>
          <a:noFill/>
          <a:ln w="9525">
            <a:noFill/>
            <a:miter lim="800000"/>
            <a:headEnd/>
            <a:tailEnd/>
          </a:ln>
        </p:spPr>
      </p:pic>
      <p:pic>
        <p:nvPicPr>
          <p:cNvPr id="17412" name="Picture 6"/>
          <p:cNvPicPr>
            <a:picLocks noChangeAspect="1"/>
          </p:cNvPicPr>
          <p:nvPr/>
        </p:nvPicPr>
        <p:blipFill>
          <a:blip r:embed="rId5" cstate="print"/>
          <a:srcRect/>
          <a:stretch>
            <a:fillRect/>
          </a:stretch>
        </p:blipFill>
        <p:spPr bwMode="auto">
          <a:xfrm>
            <a:off x="7577138" y="4194175"/>
            <a:ext cx="4614862" cy="2154238"/>
          </a:xfrm>
          <a:prstGeom prst="rect">
            <a:avLst/>
          </a:prstGeom>
          <a:noFill/>
          <a:ln w="9525">
            <a:noFill/>
            <a:miter lim="800000"/>
            <a:headEnd/>
            <a:tailEnd/>
          </a:ln>
        </p:spPr>
      </p:pic>
      <p:sp>
        <p:nvSpPr>
          <p:cNvPr id="6" name="Rounded Rectangle 5"/>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AUTONOMOUS DRIVING – </a:t>
            </a:r>
            <a:br>
              <a:rPr lang="en-US" altLang="en-US" b="1" cap="none" dirty="0">
                <a:solidFill>
                  <a:schemeClr val="bg1"/>
                </a:solidFill>
                <a:latin typeface="Calibri" panose="020F0502020204030204" pitchFamily="34" charset="0"/>
                <a:cs typeface="Calibri" panose="020F0502020204030204" pitchFamily="34" charset="0"/>
              </a:rPr>
            </a:br>
            <a:r>
              <a:rPr lang="en-US" altLang="en-US" b="1" cap="none" dirty="0">
                <a:solidFill>
                  <a:schemeClr val="bg1"/>
                </a:solidFill>
                <a:latin typeface="Calibri" panose="020F0502020204030204" pitchFamily="34" charset="0"/>
                <a:cs typeface="Calibri" panose="020F0502020204030204" pitchFamily="34" charset="0"/>
              </a:rPr>
              <a:t>RELIABILITY DOES MATTER (cont)</a:t>
            </a:r>
            <a:endParaRPr lang="en-US" b="1" dirty="0">
              <a:solidFill>
                <a:schemeClr val="bg1"/>
              </a:solidFill>
            </a:endParaRPr>
          </a:p>
        </p:txBody>
      </p:sp>
      <p:sp>
        <p:nvSpPr>
          <p:cNvPr id="53251" name="Content Placeholder 2"/>
          <p:cNvSpPr>
            <a:spLocks noGrp="1"/>
          </p:cNvSpPr>
          <p:nvPr>
            <p:ph idx="1"/>
          </p:nvPr>
        </p:nvSpPr>
        <p:spPr>
          <a:xfrm>
            <a:off x="1259371" y="1630363"/>
            <a:ext cx="4160838" cy="5008562"/>
          </a:xfrm>
          <a:ln>
            <a:solidFill>
              <a:schemeClr val="bg1"/>
            </a:solidFill>
          </a:ln>
        </p:spPr>
        <p:txBody>
          <a:bodyPr/>
          <a:lstStyle/>
          <a:p>
            <a:pPr eaLnBrk="1" hangingPunct="1"/>
            <a:r>
              <a:rPr lang="en-US" sz="2800" smtClean="0">
                <a:solidFill>
                  <a:schemeClr val="bg1"/>
                </a:solidFill>
              </a:rPr>
              <a:t>There are currently 5 levels of </a:t>
            </a:r>
            <a:r>
              <a:rPr lang="en-US" sz="2800" smtClean="0">
                <a:solidFill>
                  <a:schemeClr val="bg1"/>
                </a:solidFill>
                <a:hlinkClick r:id="rId2" tooltip="Automated driving system"/>
              </a:rPr>
              <a:t>automated driving</a:t>
            </a:r>
            <a:r>
              <a:rPr lang="en-US" sz="2800" smtClean="0">
                <a:solidFill>
                  <a:schemeClr val="bg1"/>
                </a:solidFill>
              </a:rPr>
              <a:t>, of which two are considered autonomous (or </a:t>
            </a:r>
            <a:r>
              <a:rPr lang="en-US" sz="2800" b="1" smtClean="0">
                <a:solidFill>
                  <a:schemeClr val="bg1"/>
                </a:solidFill>
              </a:rPr>
              <a:t>self</a:t>
            </a:r>
            <a:r>
              <a:rPr lang="en-US" sz="2800" smtClean="0">
                <a:solidFill>
                  <a:schemeClr val="bg1"/>
                </a:solidFill>
              </a:rPr>
              <a:t>-driving) driving (</a:t>
            </a:r>
            <a:r>
              <a:rPr lang="en-US" sz="2800" b="1" smtClean="0">
                <a:solidFill>
                  <a:schemeClr val="bg1"/>
                </a:solidFill>
              </a:rPr>
              <a:t>Level 4 and Level 5</a:t>
            </a:r>
            <a:r>
              <a:rPr lang="en-US" sz="2800" smtClean="0">
                <a:solidFill>
                  <a:schemeClr val="bg1"/>
                </a:solidFill>
              </a:rPr>
              <a:t>). </a:t>
            </a:r>
          </a:p>
          <a:p>
            <a:pPr eaLnBrk="1" hangingPunct="1"/>
            <a:r>
              <a:rPr lang="en-US" sz="2800" smtClean="0">
                <a:solidFill>
                  <a:schemeClr val="bg1"/>
                </a:solidFill>
              </a:rPr>
              <a:t>A </a:t>
            </a:r>
            <a:r>
              <a:rPr lang="en-US" sz="2800" b="1" smtClean="0">
                <a:solidFill>
                  <a:schemeClr val="bg1"/>
                </a:solidFill>
              </a:rPr>
              <a:t>Level 3 </a:t>
            </a:r>
            <a:r>
              <a:rPr lang="en-US" sz="2800" smtClean="0">
                <a:solidFill>
                  <a:schemeClr val="bg1"/>
                </a:solidFill>
              </a:rPr>
              <a:t>autonomous driving system would occasionally expect a driver to take over control (as Uber!)</a:t>
            </a:r>
            <a:endParaRPr lang="en-US" sz="2800" b="1" smtClean="0"/>
          </a:p>
        </p:txBody>
      </p:sp>
      <p:pic>
        <p:nvPicPr>
          <p:cNvPr id="53253" name="Picture 4" descr="Imagini pentru Uber self-driving car"/>
          <p:cNvPicPr>
            <a:picLocks noChangeAspect="1" noChangeArrowheads="1"/>
          </p:cNvPicPr>
          <p:nvPr/>
        </p:nvPicPr>
        <p:blipFill>
          <a:blip r:embed="rId3" cstate="print"/>
          <a:srcRect/>
          <a:stretch>
            <a:fillRect/>
          </a:stretch>
        </p:blipFill>
        <p:spPr bwMode="auto">
          <a:xfrm>
            <a:off x="6053138" y="1703388"/>
            <a:ext cx="5397500" cy="3595687"/>
          </a:xfrm>
          <a:prstGeom prst="rect">
            <a:avLst/>
          </a:prstGeom>
          <a:noFill/>
          <a:ln w="9525">
            <a:noFill/>
            <a:miter lim="800000"/>
            <a:headEnd/>
            <a:tailEnd/>
          </a:ln>
        </p:spPr>
      </p:pic>
      <p:sp>
        <p:nvSpPr>
          <p:cNvPr id="10" name="Rounded Rectangle 9"/>
          <p:cNvSpPr/>
          <p:nvPr/>
        </p:nvSpPr>
        <p:spPr>
          <a:xfrm>
            <a:off x="5459413" y="5513388"/>
            <a:ext cx="6732587" cy="1152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schemeClr val="bg1"/>
                </a:solidFill>
              </a:rPr>
              <a:t>Uber</a:t>
            </a:r>
            <a:r>
              <a:rPr lang="en-US" sz="2800" b="1" dirty="0">
                <a:solidFill>
                  <a:schemeClr val="bg1"/>
                </a:solidFill>
              </a:rPr>
              <a:t> has resumed tests of its self-driving cars after the crash.</a:t>
            </a:r>
          </a:p>
        </p:txBody>
      </p:sp>
      <p:sp>
        <p:nvSpPr>
          <p:cNvPr id="7" name="Rounded Rectangle 6"/>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0" y="284163"/>
            <a:ext cx="12192000" cy="1508125"/>
          </a:xfrm>
        </p:spPr>
        <p:txBody>
          <a:bodyPr>
            <a:normAutofit/>
          </a:bodyPr>
          <a:lstStyle/>
          <a:p>
            <a:pPr algn="ctr" fontAlgn="auto">
              <a:spcAft>
                <a:spcPts val="0"/>
              </a:spcAft>
              <a:defRPr/>
            </a:pPr>
            <a:r>
              <a:rPr lang="en-US" sz="3600" b="1" dirty="0" smtClean="0">
                <a:solidFill>
                  <a:schemeClr val="bg1"/>
                </a:solidFill>
              </a:rPr>
              <a:t>SECURITY </a:t>
            </a:r>
            <a:r>
              <a:rPr lang="ro-RO" sz="3600" b="1" dirty="0" smtClean="0">
                <a:solidFill>
                  <a:schemeClr val="bg1"/>
                </a:solidFill>
              </a:rPr>
              <a:t> DOES MATTER!</a:t>
            </a:r>
            <a:endParaRPr lang="en-US" sz="3600" b="1" dirty="0">
              <a:solidFill>
                <a:schemeClr val="bg1"/>
              </a:solidFill>
            </a:endParaRPr>
          </a:p>
        </p:txBody>
      </p:sp>
      <p:pic>
        <p:nvPicPr>
          <p:cNvPr id="45059" name="Picture 3"/>
          <p:cNvPicPr>
            <a:picLocks noChangeAspect="1"/>
          </p:cNvPicPr>
          <p:nvPr/>
        </p:nvPicPr>
        <p:blipFill>
          <a:blip r:embed="rId2" cstate="print"/>
          <a:srcRect/>
          <a:stretch>
            <a:fillRect/>
          </a:stretch>
        </p:blipFill>
        <p:spPr bwMode="auto">
          <a:xfrm>
            <a:off x="0" y="1787525"/>
            <a:ext cx="12192000" cy="5611813"/>
          </a:xfrm>
          <a:prstGeom prst="rect">
            <a:avLst/>
          </a:prstGeom>
          <a:noFill/>
          <a:ln w="9525">
            <a:noFill/>
            <a:miter lim="800000"/>
            <a:headEnd/>
            <a:tailEnd/>
          </a:ln>
        </p:spPr>
      </p:pic>
      <p:sp>
        <p:nvSpPr>
          <p:cNvPr id="5" name="Oval 4">
            <a:extLst>
              <a:ext uri="{FF2B5EF4-FFF2-40B4-BE49-F238E27FC236}"/>
            </a:extLst>
          </p:cNvPr>
          <p:cNvSpPr/>
          <p:nvPr/>
        </p:nvSpPr>
        <p:spPr>
          <a:xfrm rot="20287803">
            <a:off x="8747125" y="5657850"/>
            <a:ext cx="3509963" cy="1192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bg2">
                    <a:lumMod val="50000"/>
                  </a:schemeClr>
                </a:solidFill>
              </a:rPr>
              <a:t>SECURITY, is the ANSWER</a:t>
            </a:r>
            <a:r>
              <a:rPr lang="en-US" dirty="0"/>
              <a:t>!</a:t>
            </a:r>
          </a:p>
        </p:txBody>
      </p:sp>
      <p:sp>
        <p:nvSpPr>
          <p:cNvPr id="7" name="Rectangle: Rounded Corners 6">
            <a:extLst>
              <a:ext uri="{FF2B5EF4-FFF2-40B4-BE49-F238E27FC236}"/>
            </a:extLst>
          </p:cNvPr>
          <p:cNvSpPr/>
          <p:nvPr/>
        </p:nvSpPr>
        <p:spPr>
          <a:xfrm>
            <a:off x="7342188" y="2689225"/>
            <a:ext cx="4643437" cy="7350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srgbClr val="FF0000"/>
                </a:solidFill>
              </a:rPr>
              <a:t>November 30, 2018</a:t>
            </a:r>
          </a:p>
        </p:txBody>
      </p:sp>
      <p:sp>
        <p:nvSpPr>
          <p:cNvPr id="6" name="Rectangle 5">
            <a:extLst>
              <a:ext uri="{FF2B5EF4-FFF2-40B4-BE49-F238E27FC236}"/>
            </a:extLst>
          </p:cNvPr>
          <p:cNvSpPr/>
          <p:nvPr/>
        </p:nvSpPr>
        <p:spPr>
          <a:xfrm>
            <a:off x="0" y="1452563"/>
            <a:ext cx="12192000" cy="334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0" y="284163"/>
            <a:ext cx="12192000" cy="1508125"/>
          </a:xfrm>
        </p:spPr>
        <p:txBody>
          <a:bodyPr/>
          <a:lstStyle/>
          <a:p>
            <a:pPr algn="ctr" fontAlgn="auto">
              <a:spcAft>
                <a:spcPts val="0"/>
              </a:spcAft>
              <a:defRPr/>
            </a:pPr>
            <a:r>
              <a:rPr lang="en-US" b="1" dirty="0" smtClean="0">
                <a:solidFill>
                  <a:schemeClr val="bg1"/>
                </a:solidFill>
              </a:rPr>
              <a:t>Major </a:t>
            </a:r>
            <a:r>
              <a:rPr lang="en-US" b="1" dirty="0">
                <a:solidFill>
                  <a:schemeClr val="bg1"/>
                </a:solidFill>
              </a:rPr>
              <a:t>Third-party Breaches Revealed in May 2019</a:t>
            </a:r>
          </a:p>
        </p:txBody>
      </p:sp>
      <p:sp>
        <p:nvSpPr>
          <p:cNvPr id="6" name="Rectangle 5">
            <a:extLst>
              <a:ext uri="{FF2B5EF4-FFF2-40B4-BE49-F238E27FC236}"/>
            </a:extLst>
          </p:cNvPr>
          <p:cNvSpPr/>
          <p:nvPr/>
        </p:nvSpPr>
        <p:spPr>
          <a:xfrm>
            <a:off x="0" y="1792288"/>
            <a:ext cx="12192000" cy="334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4" name="Picture 8" descr="A picture containing clipart&#10;&#10;Description automatically generated"/>
          <p:cNvPicPr>
            <a:picLocks noChangeAspect="1"/>
          </p:cNvPicPr>
          <p:nvPr/>
        </p:nvPicPr>
        <p:blipFill>
          <a:blip r:embed="rId3" cstate="print"/>
          <a:srcRect/>
          <a:stretch>
            <a:fillRect/>
          </a:stretch>
        </p:blipFill>
        <p:spPr bwMode="auto">
          <a:xfrm>
            <a:off x="1198563" y="2127250"/>
            <a:ext cx="2205037" cy="735013"/>
          </a:xfrm>
          <a:prstGeom prst="rect">
            <a:avLst/>
          </a:prstGeom>
          <a:noFill/>
          <a:ln w="9525">
            <a:noFill/>
            <a:miter lim="800000"/>
            <a:headEnd/>
            <a:tailEnd/>
          </a:ln>
        </p:spPr>
      </p:pic>
      <p:pic>
        <p:nvPicPr>
          <p:cNvPr id="46085" name="Picture 10" descr="A picture containing building, object&#10;&#10;Description automatically generated"/>
          <p:cNvPicPr>
            <a:picLocks noChangeAspect="1"/>
          </p:cNvPicPr>
          <p:nvPr/>
        </p:nvPicPr>
        <p:blipFill>
          <a:blip r:embed="rId4" cstate="print"/>
          <a:srcRect/>
          <a:stretch>
            <a:fillRect/>
          </a:stretch>
        </p:blipFill>
        <p:spPr bwMode="auto">
          <a:xfrm>
            <a:off x="228600" y="4376738"/>
            <a:ext cx="3189288" cy="2127250"/>
          </a:xfrm>
          <a:prstGeom prst="rect">
            <a:avLst/>
          </a:prstGeom>
          <a:noFill/>
          <a:ln w="9525">
            <a:noFill/>
            <a:miter lim="800000"/>
            <a:headEnd/>
            <a:tailEnd/>
          </a:ln>
        </p:spPr>
      </p:pic>
      <p:sp>
        <p:nvSpPr>
          <p:cNvPr id="46086" name="Rectangle 11"/>
          <p:cNvSpPr>
            <a:spLocks noChangeArrowheads="1"/>
          </p:cNvSpPr>
          <p:nvPr/>
        </p:nvSpPr>
        <p:spPr bwMode="auto">
          <a:xfrm>
            <a:off x="71438" y="3998913"/>
            <a:ext cx="3454400" cy="369887"/>
          </a:xfrm>
          <a:prstGeom prst="rect">
            <a:avLst/>
          </a:prstGeom>
          <a:noFill/>
          <a:ln w="9525">
            <a:noFill/>
            <a:miter lim="800000"/>
            <a:headEnd/>
            <a:tailEnd/>
          </a:ln>
        </p:spPr>
        <p:txBody>
          <a:bodyPr wrap="none">
            <a:spAutoFit/>
          </a:bodyPr>
          <a:lstStyle/>
          <a:p>
            <a:r>
              <a:rPr lang="en-US" b="1">
                <a:solidFill>
                  <a:schemeClr val="bg1"/>
                </a:solidFill>
              </a:rPr>
              <a:t>Websites using Alpaca Forms</a:t>
            </a:r>
          </a:p>
        </p:txBody>
      </p:sp>
      <p:sp>
        <p:nvSpPr>
          <p:cNvPr id="46087" name="Rectangle 12"/>
          <p:cNvSpPr>
            <a:spLocks noChangeArrowheads="1"/>
          </p:cNvSpPr>
          <p:nvPr/>
        </p:nvSpPr>
        <p:spPr bwMode="auto">
          <a:xfrm>
            <a:off x="4092575" y="6203950"/>
            <a:ext cx="4318000" cy="369888"/>
          </a:xfrm>
          <a:prstGeom prst="rect">
            <a:avLst/>
          </a:prstGeom>
          <a:noFill/>
          <a:ln w="9525">
            <a:noFill/>
            <a:miter lim="800000"/>
            <a:headEnd/>
            <a:tailEnd/>
          </a:ln>
        </p:spPr>
        <p:txBody>
          <a:bodyPr wrap="none">
            <a:spAutoFit/>
          </a:bodyPr>
          <a:lstStyle/>
          <a:p>
            <a:r>
              <a:rPr lang="en-US" b="1">
                <a:solidFill>
                  <a:schemeClr val="bg1"/>
                </a:solidFill>
              </a:rPr>
              <a:t>Companies Using Asus’s Webstorage</a:t>
            </a:r>
          </a:p>
        </p:txBody>
      </p:sp>
      <p:sp>
        <p:nvSpPr>
          <p:cNvPr id="14" name="Rectangle: Rounded Corners 13">
            <a:extLst>
              <a:ext uri="{FF2B5EF4-FFF2-40B4-BE49-F238E27FC236}"/>
            </a:extLst>
          </p:cNvPr>
          <p:cNvSpPr/>
          <p:nvPr/>
        </p:nvSpPr>
        <p:spPr>
          <a:xfrm>
            <a:off x="4375150" y="5199063"/>
            <a:ext cx="3603625" cy="1060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http://blog.asuswebstorage.com/2019/05/15/asus-webstorage-security-incident-update/</a:t>
            </a:r>
          </a:p>
        </p:txBody>
      </p:sp>
      <p:sp>
        <p:nvSpPr>
          <p:cNvPr id="15" name="Rectangle: Rounded Corners 14">
            <a:extLst>
              <a:ext uri="{FF2B5EF4-FFF2-40B4-BE49-F238E27FC236}"/>
            </a:extLst>
          </p:cNvPr>
          <p:cNvSpPr/>
          <p:nvPr/>
        </p:nvSpPr>
        <p:spPr>
          <a:xfrm>
            <a:off x="8653463" y="2271713"/>
            <a:ext cx="3455987" cy="42322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Cyber criminals leaked </a:t>
            </a:r>
            <a:r>
              <a:rPr lang="en-US" sz="2400" b="1" dirty="0">
                <a:solidFill>
                  <a:srgbClr val="FF0000"/>
                </a:solidFill>
              </a:rPr>
              <a:t>credit-card data</a:t>
            </a:r>
            <a:r>
              <a:rPr lang="en-US" b="1" dirty="0">
                <a:solidFill>
                  <a:schemeClr val="bg1"/>
                </a:solidFill>
              </a:rPr>
              <a:t> from a third-party data-management firm. City Bank, Axis, ICICI, IndusInd, </a:t>
            </a:r>
            <a:r>
              <a:rPr lang="en-US" b="1" dirty="0" err="1">
                <a:solidFill>
                  <a:schemeClr val="bg1"/>
                </a:solidFill>
              </a:rPr>
              <a:t>RBL</a:t>
            </a:r>
            <a:r>
              <a:rPr lang="en-US" b="1" dirty="0">
                <a:solidFill>
                  <a:schemeClr val="bg1"/>
                </a:solidFill>
              </a:rPr>
              <a:t>, and others’ confidential customer data were exposed.</a:t>
            </a:r>
          </a:p>
          <a:p>
            <a:pPr algn="ctr">
              <a:defRPr/>
            </a:pPr>
            <a:r>
              <a:rPr lang="en-US" dirty="0">
                <a:solidFill>
                  <a:schemeClr val="bg1"/>
                </a:solidFill>
              </a:rPr>
              <a:t>The money was sent on online wallets like </a:t>
            </a:r>
            <a:r>
              <a:rPr lang="en-US" dirty="0" err="1">
                <a:solidFill>
                  <a:schemeClr val="bg1"/>
                </a:solidFill>
              </a:rPr>
              <a:t>PayTM</a:t>
            </a:r>
            <a:r>
              <a:rPr lang="en-US" dirty="0">
                <a:solidFill>
                  <a:schemeClr val="bg1"/>
                </a:solidFill>
              </a:rPr>
              <a:t> and </a:t>
            </a:r>
            <a:r>
              <a:rPr lang="en-US" dirty="0" err="1">
                <a:solidFill>
                  <a:schemeClr val="bg1"/>
                </a:solidFill>
              </a:rPr>
              <a:t>Mobikwik</a:t>
            </a:r>
            <a:r>
              <a:rPr lang="en-US" dirty="0">
                <a:solidFill>
                  <a:schemeClr val="bg1"/>
                </a:solidFill>
              </a:rPr>
              <a:t>, which were opened using fake details and SIM.</a:t>
            </a:r>
            <a:endParaRPr lang="en-US" b="1" dirty="0">
              <a:solidFill>
                <a:schemeClr val="bg1"/>
              </a:solidFill>
            </a:endParaRPr>
          </a:p>
        </p:txBody>
      </p:sp>
      <p:sp>
        <p:nvSpPr>
          <p:cNvPr id="16" name="Rectangle: Rounded Corners 15">
            <a:extLst>
              <a:ext uri="{FF2B5EF4-FFF2-40B4-BE49-F238E27FC236}"/>
            </a:extLst>
          </p:cNvPr>
          <p:cNvSpPr/>
          <p:nvPr/>
        </p:nvSpPr>
        <p:spPr>
          <a:xfrm>
            <a:off x="4524375" y="2271713"/>
            <a:ext cx="3454400" cy="2592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A database of a huge number of </a:t>
            </a:r>
            <a:r>
              <a:rPr lang="en-US" sz="2400" b="1" dirty="0">
                <a:solidFill>
                  <a:srgbClr val="FF0000"/>
                </a:solidFill>
              </a:rPr>
              <a:t>Instagram </a:t>
            </a:r>
            <a:r>
              <a:rPr lang="en-US" b="1" dirty="0">
                <a:solidFill>
                  <a:schemeClr val="bg1"/>
                </a:solidFill>
              </a:rPr>
              <a:t>influencers, big names, and brand records containing their own data including contact subtleties was found openly available on the web.</a:t>
            </a:r>
          </a:p>
        </p:txBody>
      </p:sp>
      <p:sp>
        <p:nvSpPr>
          <p:cNvPr id="17" name="Rectangle: Rounded Corners 16">
            <a:extLst>
              <a:ext uri="{FF2B5EF4-FFF2-40B4-BE49-F238E27FC236}"/>
            </a:extLst>
          </p:cNvPr>
          <p:cNvSpPr/>
          <p:nvPr/>
        </p:nvSpPr>
        <p:spPr>
          <a:xfrm>
            <a:off x="71438" y="2852738"/>
            <a:ext cx="4303712" cy="1068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bg1"/>
                </a:solidFill>
              </a:rPr>
              <a:t>Magecart</a:t>
            </a:r>
            <a:r>
              <a:rPr lang="en-US" b="1" dirty="0">
                <a:solidFill>
                  <a:schemeClr val="bg1"/>
                </a:solidFill>
              </a:rPr>
              <a:t> attackers </a:t>
            </a:r>
            <a:r>
              <a:rPr lang="en-US" b="1" dirty="0">
                <a:solidFill>
                  <a:schemeClr val="bg1"/>
                </a:solidFill>
                <a:hlinkClick r:id="rId5"/>
              </a:rPr>
              <a:t>inserted card-skimming</a:t>
            </a:r>
            <a:r>
              <a:rPr lang="en-US" b="1" dirty="0">
                <a:solidFill>
                  <a:schemeClr val="bg1"/>
                </a:solidFill>
              </a:rPr>
              <a:t> scripts into the subscription website for the </a:t>
            </a:r>
            <a:r>
              <a:rPr lang="en-US" sz="2400" b="1" dirty="0">
                <a:solidFill>
                  <a:srgbClr val="00B0F0"/>
                </a:solidFill>
              </a:rPr>
              <a:t>Forbes </a:t>
            </a:r>
            <a:r>
              <a:rPr lang="en-US" b="1" dirty="0">
                <a:solidFill>
                  <a:schemeClr val="bg1"/>
                </a:solidFill>
              </a:rPr>
              <a:t>print magazine.</a:t>
            </a:r>
          </a:p>
        </p:txBody>
      </p:sp>
      <p:sp>
        <p:nvSpPr>
          <p:cNvPr id="18" name="Rectangle 17">
            <a:extLst>
              <a:ext uri="{FF2B5EF4-FFF2-40B4-BE49-F238E27FC236}"/>
            </a:extLst>
          </p:cNvPr>
          <p:cNvSpPr/>
          <p:nvPr/>
        </p:nvSpPr>
        <p:spPr>
          <a:xfrm>
            <a:off x="0" y="6573838"/>
            <a:ext cx="12192000" cy="244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https://www.normshield.com/major-third-party-breaches-revealed-in-may-2019</a:t>
            </a:r>
            <a:r>
              <a:rPr lang="en-US" dirty="0"/>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0" y="284163"/>
            <a:ext cx="12192000" cy="1508125"/>
          </a:xfrm>
        </p:spPr>
        <p:txBody>
          <a:bodyPr/>
          <a:lstStyle/>
          <a:p>
            <a:pPr algn="ctr" fontAlgn="auto">
              <a:spcAft>
                <a:spcPts val="0"/>
              </a:spcAft>
              <a:defRPr/>
            </a:pPr>
            <a:r>
              <a:rPr lang="ro-RO" b="1" dirty="0" smtClean="0">
                <a:solidFill>
                  <a:schemeClr val="bg1"/>
                </a:solidFill>
              </a:rPr>
              <a:t>MORE </a:t>
            </a:r>
            <a:r>
              <a:rPr lang="en-US" b="1" dirty="0" smtClean="0">
                <a:solidFill>
                  <a:schemeClr val="bg1"/>
                </a:solidFill>
              </a:rPr>
              <a:t>Breaches </a:t>
            </a:r>
            <a:r>
              <a:rPr lang="ro-RO" b="1" dirty="0" smtClean="0">
                <a:solidFill>
                  <a:schemeClr val="bg1"/>
                </a:solidFill>
              </a:rPr>
              <a:t>- </a:t>
            </a:r>
            <a:r>
              <a:rPr lang="en-US" b="1" dirty="0" smtClean="0">
                <a:solidFill>
                  <a:schemeClr val="bg1"/>
                </a:solidFill>
              </a:rPr>
              <a:t>July </a:t>
            </a:r>
            <a:r>
              <a:rPr lang="en-US" b="1" dirty="0">
                <a:solidFill>
                  <a:schemeClr val="bg1"/>
                </a:solidFill>
              </a:rPr>
              <a:t>2019</a:t>
            </a:r>
          </a:p>
        </p:txBody>
      </p:sp>
      <p:sp>
        <p:nvSpPr>
          <p:cNvPr id="6" name="Rectangle 5">
            <a:extLst>
              <a:ext uri="{FF2B5EF4-FFF2-40B4-BE49-F238E27FC236}"/>
            </a:extLst>
          </p:cNvPr>
          <p:cNvSpPr/>
          <p:nvPr/>
        </p:nvSpPr>
        <p:spPr>
          <a:xfrm>
            <a:off x="0" y="1792288"/>
            <a:ext cx="12192000" cy="334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Rounded Corners 2">
            <a:extLst>
              <a:ext uri="{FF2B5EF4-FFF2-40B4-BE49-F238E27FC236}"/>
            </a:extLst>
          </p:cNvPr>
          <p:cNvSpPr/>
          <p:nvPr/>
        </p:nvSpPr>
        <p:spPr>
          <a:xfrm>
            <a:off x="5665788" y="2127250"/>
            <a:ext cx="6364287" cy="4256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bg1"/>
                </a:solidFill>
              </a:rPr>
              <a:t>The credit bureau Equifax will pay about $650 million — and perhaps much more — to resolve most claims stemming from a </a:t>
            </a:r>
            <a:r>
              <a:rPr lang="en-US" sz="2800" b="1" dirty="0">
                <a:solidFill>
                  <a:schemeClr val="bg1"/>
                </a:solidFill>
              </a:rPr>
              <a:t>2017 data breach that exposed sensitive information </a:t>
            </a:r>
            <a:r>
              <a:rPr lang="en-US" sz="2800" dirty="0">
                <a:solidFill>
                  <a:schemeClr val="bg1"/>
                </a:solidFill>
              </a:rPr>
              <a:t>on more than 147 million consumers and demonstrated how little control Americans have over their personal data.</a:t>
            </a:r>
          </a:p>
          <a:p>
            <a:pPr algn="ctr">
              <a:defRPr/>
            </a:pPr>
            <a:endParaRPr lang="en-US" dirty="0"/>
          </a:p>
        </p:txBody>
      </p:sp>
      <p:sp>
        <p:nvSpPr>
          <p:cNvPr id="4" name="Rectangle 3">
            <a:extLst>
              <a:ext uri="{FF2B5EF4-FFF2-40B4-BE49-F238E27FC236}"/>
            </a:extLst>
          </p:cNvPr>
          <p:cNvSpPr/>
          <p:nvPr/>
        </p:nvSpPr>
        <p:spPr>
          <a:xfrm>
            <a:off x="5665788" y="6046788"/>
            <a:ext cx="6526212" cy="811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https://www.nytimes.com/2019/07/22/business/equifax-settlement.html</a:t>
            </a:r>
          </a:p>
        </p:txBody>
      </p:sp>
      <p:sp>
        <p:nvSpPr>
          <p:cNvPr id="5" name="Rectangle: Rounded Corners 4">
            <a:extLst>
              <a:ext uri="{FF2B5EF4-FFF2-40B4-BE49-F238E27FC236}"/>
            </a:extLst>
          </p:cNvPr>
          <p:cNvSpPr/>
          <p:nvPr/>
        </p:nvSpPr>
        <p:spPr>
          <a:xfrm>
            <a:off x="161925" y="2449513"/>
            <a:ext cx="5287963" cy="359727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bg1"/>
                </a:solidFill>
              </a:rPr>
              <a:t>5 Million Bulgarians Have Their Personal Data Stolen in Hack:</a:t>
            </a:r>
          </a:p>
          <a:p>
            <a:pPr>
              <a:defRPr/>
            </a:pPr>
            <a:r>
              <a:rPr lang="en-US" sz="2400" dirty="0">
                <a:solidFill>
                  <a:schemeClr val="bg1"/>
                </a:solidFill>
              </a:rPr>
              <a:t>Bulgaria has suffered what has been described </a:t>
            </a:r>
            <a:r>
              <a:rPr lang="en-US" sz="2400" b="1" dirty="0">
                <a:solidFill>
                  <a:schemeClr val="bg1"/>
                </a:solidFill>
              </a:rPr>
              <a:t>as the biggest data leak in its history</a:t>
            </a:r>
            <a:r>
              <a:rPr lang="en-US" sz="2400" dirty="0">
                <a:solidFill>
                  <a:schemeClr val="bg1"/>
                </a:solidFill>
              </a:rPr>
              <a:t>. The stolen data, which hackers emailed to local media on July 15, originates from the country’s tax reporting service – the National Revenue Agency (NRA).</a:t>
            </a:r>
            <a:endParaRPr lang="en-US" sz="2400" b="1" dirty="0">
              <a:solidFill>
                <a:schemeClr val="bg1"/>
              </a:solidFill>
            </a:endParaRPr>
          </a:p>
        </p:txBody>
      </p:sp>
      <p:sp>
        <p:nvSpPr>
          <p:cNvPr id="7" name="Rectangle 6">
            <a:extLst>
              <a:ext uri="{FF2B5EF4-FFF2-40B4-BE49-F238E27FC236}"/>
            </a:extLst>
          </p:cNvPr>
          <p:cNvSpPr/>
          <p:nvPr/>
        </p:nvSpPr>
        <p:spPr>
          <a:xfrm>
            <a:off x="609600" y="6046788"/>
            <a:ext cx="4446588" cy="811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https://thenextweb.com/security/2019/07/16/bulgaria-tax-agency-data-leak-hack/</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0" y="284163"/>
            <a:ext cx="12192000" cy="1508125"/>
          </a:xfrm>
        </p:spPr>
        <p:txBody>
          <a:bodyPr/>
          <a:lstStyle/>
          <a:p>
            <a:pPr algn="ctr" fontAlgn="auto">
              <a:spcAft>
                <a:spcPts val="0"/>
              </a:spcAft>
              <a:defRPr/>
            </a:pPr>
            <a:endParaRPr lang="en-US" b="1" dirty="0">
              <a:solidFill>
                <a:schemeClr val="bg1"/>
              </a:solidFill>
            </a:endParaRPr>
          </a:p>
        </p:txBody>
      </p:sp>
      <p:pic>
        <p:nvPicPr>
          <p:cNvPr id="50179" name="Picture 7"/>
          <p:cNvPicPr>
            <a:picLocks noChangeAspect="1"/>
          </p:cNvPicPr>
          <p:nvPr/>
        </p:nvPicPr>
        <p:blipFill>
          <a:blip r:embed="rId3" cstate="print"/>
          <a:srcRect/>
          <a:stretch>
            <a:fillRect/>
          </a:stretch>
        </p:blipFill>
        <p:spPr bwMode="auto">
          <a:xfrm>
            <a:off x="0" y="0"/>
            <a:ext cx="12192000" cy="6677025"/>
          </a:xfrm>
          <a:prstGeom prst="rect">
            <a:avLst/>
          </a:prstGeom>
          <a:noFill/>
          <a:ln w="9525">
            <a:noFill/>
            <a:miter lim="800000"/>
            <a:headEnd/>
            <a:tailEnd/>
          </a:ln>
        </p:spPr>
      </p:pic>
      <p:sp>
        <p:nvSpPr>
          <p:cNvPr id="4" name="Rectangle 3">
            <a:extLst>
              <a:ext uri="{FF2B5EF4-FFF2-40B4-BE49-F238E27FC236}"/>
            </a:extLst>
          </p:cNvPr>
          <p:cNvSpPr/>
          <p:nvPr/>
        </p:nvSpPr>
        <p:spPr>
          <a:xfrm>
            <a:off x="0" y="6046788"/>
            <a:ext cx="12192000" cy="811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https://hostingtribunal.com/blog/biggest-data-breach-statistics/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9783763" cy="1147762"/>
          </a:xfrm>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AVAILABILITY DOES MATTER</a:t>
            </a:r>
            <a:endParaRPr lang="en-US" b="1" dirty="0">
              <a:solidFill>
                <a:schemeClr val="bg1"/>
              </a:solidFill>
            </a:endParaRPr>
          </a:p>
        </p:txBody>
      </p:sp>
      <p:sp>
        <p:nvSpPr>
          <p:cNvPr id="7" name="Rectangle 6"/>
          <p:cNvSpPr/>
          <p:nvPr/>
        </p:nvSpPr>
        <p:spPr>
          <a:xfrm>
            <a:off x="1364974" y="1393825"/>
            <a:ext cx="10827026" cy="1444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Calibri" panose="020F0502020204030204" pitchFamily="34" charset="0"/>
                <a:cs typeface="Calibri" panose="020F0502020204030204" pitchFamily="34" charset="0"/>
              </a:rPr>
              <a:t>Along the whole chain of </a:t>
            </a:r>
            <a:r>
              <a:rPr lang="en-US" sz="2400" b="1" dirty="0">
                <a:solidFill>
                  <a:schemeClr val="bg1"/>
                </a:solidFill>
                <a:latin typeface="Calibri" panose="020F0502020204030204" pitchFamily="34" charset="0"/>
                <a:cs typeface="Calibri" panose="020F0502020204030204" pitchFamily="34" charset="0"/>
              </a:rPr>
              <a:t>sensor-based modern engineering system</a:t>
            </a:r>
            <a:r>
              <a:rPr lang="en-US" sz="2400" dirty="0">
                <a:solidFill>
                  <a:schemeClr val="bg1"/>
                </a:solidFill>
                <a:latin typeface="Calibri" panose="020F0502020204030204" pitchFamily="34" charset="0"/>
                <a:cs typeface="Calibri" panose="020F0502020204030204" pitchFamily="34" charset="0"/>
              </a:rPr>
              <a:t>, from </a:t>
            </a:r>
            <a:r>
              <a:rPr lang="en-US" sz="2400" b="1" dirty="0">
                <a:solidFill>
                  <a:schemeClr val="bg1"/>
                </a:solidFill>
                <a:latin typeface="Calibri" panose="020F0502020204030204" pitchFamily="34" charset="0"/>
                <a:cs typeface="Calibri" panose="020F0502020204030204" pitchFamily="34" charset="0"/>
              </a:rPr>
              <a:t>sensing</a:t>
            </a:r>
            <a:r>
              <a:rPr lang="en-US" sz="2400" dirty="0">
                <a:solidFill>
                  <a:schemeClr val="bg1"/>
                </a:solidFill>
                <a:latin typeface="Calibri" panose="020F0502020204030204" pitchFamily="34" charset="0"/>
                <a:cs typeface="Calibri" panose="020F0502020204030204" pitchFamily="34" charset="0"/>
              </a:rPr>
              <a:t> and </a:t>
            </a:r>
            <a:r>
              <a:rPr lang="en-US" sz="2400" b="1" dirty="0">
                <a:solidFill>
                  <a:schemeClr val="bg1"/>
                </a:solidFill>
                <a:latin typeface="Calibri" panose="020F0502020204030204" pitchFamily="34" charset="0"/>
                <a:cs typeface="Calibri" panose="020F0502020204030204" pitchFamily="34" charset="0"/>
              </a:rPr>
              <a:t>measuring</a:t>
            </a:r>
            <a:r>
              <a:rPr lang="en-US" sz="2400" dirty="0">
                <a:solidFill>
                  <a:schemeClr val="bg1"/>
                </a:solidFill>
                <a:latin typeface="Calibri" panose="020F0502020204030204" pitchFamily="34" charset="0"/>
                <a:cs typeface="Calibri" panose="020F0502020204030204" pitchFamily="34" charset="0"/>
              </a:rPr>
              <a:t>, to </a:t>
            </a:r>
            <a:r>
              <a:rPr lang="en-US" sz="2400" b="1" dirty="0">
                <a:solidFill>
                  <a:schemeClr val="bg1"/>
                </a:solidFill>
                <a:latin typeface="Calibri" panose="020F0502020204030204" pitchFamily="34" charset="0"/>
                <a:cs typeface="Calibri" panose="020F0502020204030204" pitchFamily="34" charset="0"/>
              </a:rPr>
              <a:t>interpreting </a:t>
            </a:r>
            <a:r>
              <a:rPr lang="en-US" sz="2400" dirty="0">
                <a:solidFill>
                  <a:schemeClr val="bg1"/>
                </a:solidFill>
                <a:latin typeface="Calibri" panose="020F0502020204030204" pitchFamily="34" charset="0"/>
                <a:cs typeface="Calibri" panose="020F0502020204030204" pitchFamily="34" charset="0"/>
              </a:rPr>
              <a:t>and </a:t>
            </a:r>
            <a:r>
              <a:rPr lang="en-US" sz="2400" b="1" dirty="0">
                <a:solidFill>
                  <a:schemeClr val="bg1"/>
                </a:solidFill>
                <a:latin typeface="Calibri" panose="020F0502020204030204" pitchFamily="34" charset="0"/>
                <a:cs typeface="Calibri" panose="020F0502020204030204" pitchFamily="34" charset="0"/>
              </a:rPr>
              <a:t>connecting the data</a:t>
            </a:r>
            <a:r>
              <a:rPr lang="en-US" sz="2400" dirty="0">
                <a:solidFill>
                  <a:schemeClr val="bg1"/>
                </a:solidFill>
                <a:latin typeface="Calibri" panose="020F0502020204030204" pitchFamily="34" charset="0"/>
                <a:cs typeface="Calibri" panose="020F0502020204030204" pitchFamily="34" charset="0"/>
              </a:rPr>
              <a:t>, the </a:t>
            </a:r>
            <a:r>
              <a:rPr lang="en-US" sz="2400" b="1" dirty="0">
                <a:solidFill>
                  <a:schemeClr val="bg1"/>
                </a:solidFill>
                <a:latin typeface="Calibri" panose="020F0502020204030204" pitchFamily="34" charset="0"/>
                <a:cs typeface="Calibri" panose="020F0502020204030204" pitchFamily="34" charset="0"/>
              </a:rPr>
              <a:t>robustness</a:t>
            </a:r>
            <a:r>
              <a:rPr lang="en-US" sz="2400" dirty="0">
                <a:solidFill>
                  <a:schemeClr val="bg1"/>
                </a:solidFill>
                <a:latin typeface="Calibri" panose="020F0502020204030204" pitchFamily="34" charset="0"/>
                <a:cs typeface="Calibri" panose="020F0502020204030204" pitchFamily="34" charset="0"/>
              </a:rPr>
              <a:t> and the </a:t>
            </a:r>
            <a:r>
              <a:rPr lang="en-US" sz="2400" b="1" dirty="0">
                <a:solidFill>
                  <a:schemeClr val="bg1"/>
                </a:solidFill>
                <a:latin typeface="Calibri" panose="020F0502020204030204" pitchFamily="34" charset="0"/>
                <a:cs typeface="Calibri" panose="020F0502020204030204" pitchFamily="34" charset="0"/>
              </a:rPr>
              <a:t>reliability</a:t>
            </a:r>
            <a:r>
              <a:rPr lang="en-US" sz="2400" dirty="0">
                <a:solidFill>
                  <a:schemeClr val="bg1"/>
                </a:solidFill>
                <a:latin typeface="Calibri" panose="020F0502020204030204" pitchFamily="34" charset="0"/>
                <a:cs typeface="Calibri" panose="020F0502020204030204" pitchFamily="34" charset="0"/>
              </a:rPr>
              <a:t> are important factors to assure improved experience with </a:t>
            </a:r>
            <a:r>
              <a:rPr lang="en-US" sz="2400" b="1" dirty="0" err="1">
                <a:solidFill>
                  <a:schemeClr val="bg1"/>
                </a:solidFill>
                <a:latin typeface="Calibri" panose="020F0502020204030204" pitchFamily="34" charset="0"/>
                <a:cs typeface="Calibri" panose="020F0502020204030204" pitchFamily="34" charset="0"/>
              </a:rPr>
              <a:t>IoT</a:t>
            </a:r>
            <a:r>
              <a:rPr lang="en-US" sz="2400" b="1" dirty="0">
                <a:solidFill>
                  <a:schemeClr val="bg1"/>
                </a:solidFill>
                <a:latin typeface="Calibri" panose="020F0502020204030204" pitchFamily="34" charset="0"/>
                <a:cs typeface="Calibri" panose="020F0502020204030204" pitchFamily="34" charset="0"/>
              </a:rPr>
              <a:t> </a:t>
            </a:r>
            <a:r>
              <a:rPr lang="en-US" sz="2400" dirty="0">
                <a:solidFill>
                  <a:schemeClr val="bg1"/>
                </a:solidFill>
                <a:latin typeface="Calibri" panose="020F0502020204030204" pitchFamily="34" charset="0"/>
                <a:cs typeface="Calibri" panose="020F0502020204030204" pitchFamily="34" charset="0"/>
              </a:rPr>
              <a:t>and </a:t>
            </a:r>
            <a:r>
              <a:rPr lang="en-US" sz="2400" b="1" dirty="0">
                <a:solidFill>
                  <a:schemeClr val="bg1"/>
                </a:solidFill>
                <a:latin typeface="Calibri" panose="020F0502020204030204" pitchFamily="34" charset="0"/>
                <a:cs typeface="Calibri" panose="020F0502020204030204" pitchFamily="34" charset="0"/>
              </a:rPr>
              <a:t>Fog</a:t>
            </a:r>
            <a:r>
              <a:rPr lang="en-US" sz="2400" dirty="0">
                <a:solidFill>
                  <a:schemeClr val="bg1"/>
                </a:solidFill>
                <a:latin typeface="Calibri" panose="020F0502020204030204" pitchFamily="34" charset="0"/>
                <a:cs typeface="Calibri" panose="020F0502020204030204" pitchFamily="34" charset="0"/>
              </a:rPr>
              <a:t>.</a:t>
            </a:r>
          </a:p>
        </p:txBody>
      </p:sp>
      <p:pic>
        <p:nvPicPr>
          <p:cNvPr id="55301" name="Picture 3" descr="A screenshot of a cell phone&#10;&#10;Description automatically generated"/>
          <p:cNvPicPr>
            <a:picLocks noChangeAspect="1"/>
          </p:cNvPicPr>
          <p:nvPr/>
        </p:nvPicPr>
        <p:blipFill>
          <a:blip r:embed="rId3" cstate="print"/>
          <a:srcRect/>
          <a:stretch>
            <a:fillRect/>
          </a:stretch>
        </p:blipFill>
        <p:spPr bwMode="auto">
          <a:xfrm>
            <a:off x="6096000" y="3949700"/>
            <a:ext cx="5857875" cy="1866900"/>
          </a:xfrm>
          <a:prstGeom prst="rect">
            <a:avLst/>
          </a:prstGeom>
          <a:noFill/>
          <a:ln w="9525">
            <a:noFill/>
            <a:miter lim="800000"/>
            <a:headEnd/>
            <a:tailEnd/>
          </a:ln>
        </p:spPr>
      </p:pic>
      <p:pic>
        <p:nvPicPr>
          <p:cNvPr id="55302" name="Picture 11" descr="A screenshot of a cell phone&#10;&#10;Description automatically generated"/>
          <p:cNvPicPr>
            <a:picLocks noChangeAspect="1"/>
          </p:cNvPicPr>
          <p:nvPr/>
        </p:nvPicPr>
        <p:blipFill>
          <a:blip r:embed="rId4" cstate="print"/>
          <a:srcRect/>
          <a:stretch>
            <a:fillRect/>
          </a:stretch>
        </p:blipFill>
        <p:spPr bwMode="auto">
          <a:xfrm>
            <a:off x="1203325" y="3208338"/>
            <a:ext cx="4549775" cy="3138487"/>
          </a:xfrm>
          <a:prstGeom prst="rect">
            <a:avLst/>
          </a:prstGeom>
          <a:noFill/>
          <a:ln w="9525">
            <a:noFill/>
            <a:miter lim="800000"/>
            <a:headEnd/>
            <a:tailEnd/>
          </a:ln>
        </p:spPr>
      </p:pic>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0" y="284163"/>
            <a:ext cx="12192000" cy="1508125"/>
          </a:xfrm>
        </p:spPr>
        <p:txBody>
          <a:bodyPr/>
          <a:lstStyle/>
          <a:p>
            <a:pPr algn="ctr" eaLnBrk="1" fontAlgn="auto" hangingPunct="1">
              <a:spcAft>
                <a:spcPts val="0"/>
              </a:spcAft>
              <a:defRPr/>
            </a:pPr>
            <a:r>
              <a:rPr lang="ro-RO" b="1" dirty="0" smtClean="0">
                <a:solidFill>
                  <a:schemeClr val="bg1"/>
                </a:solidFill>
              </a:rPr>
              <a:t>ADVANCE</a:t>
            </a:r>
            <a:r>
              <a:rPr lang="en-US" b="1" dirty="0" smtClean="0">
                <a:solidFill>
                  <a:schemeClr val="bg1"/>
                </a:solidFill>
              </a:rPr>
              <a:t> </a:t>
            </a:r>
            <a:r>
              <a:rPr lang="en-US" b="1" dirty="0">
                <a:solidFill>
                  <a:schemeClr val="bg1"/>
                </a:solidFill>
              </a:rPr>
              <a:t>SYSTEMS Dependability</a:t>
            </a:r>
          </a:p>
        </p:txBody>
      </p:sp>
      <p:sp>
        <p:nvSpPr>
          <p:cNvPr id="3" name="Rectangle 2">
            <a:extLst>
              <a:ext uri="{FF2B5EF4-FFF2-40B4-BE49-F238E27FC236}"/>
            </a:extLst>
          </p:cNvPr>
          <p:cNvSpPr/>
          <p:nvPr/>
        </p:nvSpPr>
        <p:spPr>
          <a:xfrm>
            <a:off x="3640138" y="1435100"/>
            <a:ext cx="4840287" cy="1104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dirty="0">
                <a:solidFill>
                  <a:schemeClr val="bg1"/>
                </a:solidFill>
              </a:rPr>
              <a:t>Dependability</a:t>
            </a:r>
          </a:p>
        </p:txBody>
      </p:sp>
      <p:cxnSp>
        <p:nvCxnSpPr>
          <p:cNvPr id="5" name="Straight Connector 4">
            <a:extLst>
              <a:ext uri="{FF2B5EF4-FFF2-40B4-BE49-F238E27FC236}"/>
            </a:extLst>
          </p:cNvPr>
          <p:cNvCxnSpPr/>
          <p:nvPr/>
        </p:nvCxnSpPr>
        <p:spPr>
          <a:xfrm>
            <a:off x="1506538" y="2995613"/>
            <a:ext cx="9232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extLst>
          </p:cNvPr>
          <p:cNvCxnSpPr/>
          <p:nvPr/>
        </p:nvCxnSpPr>
        <p:spPr>
          <a:xfrm>
            <a:off x="6096000" y="2509838"/>
            <a:ext cx="0" cy="50165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extLst>
          </p:cNvPr>
          <p:cNvSpPr/>
          <p:nvPr/>
        </p:nvSpPr>
        <p:spPr>
          <a:xfrm>
            <a:off x="80963" y="3451225"/>
            <a:ext cx="2851150" cy="854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Reliability</a:t>
            </a:r>
          </a:p>
        </p:txBody>
      </p:sp>
      <p:sp>
        <p:nvSpPr>
          <p:cNvPr id="10" name="Rectangle 9">
            <a:extLst>
              <a:ext uri="{FF2B5EF4-FFF2-40B4-BE49-F238E27FC236}"/>
            </a:extLst>
          </p:cNvPr>
          <p:cNvSpPr/>
          <p:nvPr/>
        </p:nvSpPr>
        <p:spPr>
          <a:xfrm>
            <a:off x="3128963" y="3451225"/>
            <a:ext cx="2851150" cy="854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Availability</a:t>
            </a:r>
          </a:p>
        </p:txBody>
      </p:sp>
      <p:sp>
        <p:nvSpPr>
          <p:cNvPr id="11" name="Rectangle 10">
            <a:extLst>
              <a:ext uri="{FF2B5EF4-FFF2-40B4-BE49-F238E27FC236}"/>
            </a:extLst>
          </p:cNvPr>
          <p:cNvSpPr/>
          <p:nvPr/>
        </p:nvSpPr>
        <p:spPr>
          <a:xfrm>
            <a:off x="6211888" y="3451225"/>
            <a:ext cx="2851150" cy="854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Security</a:t>
            </a:r>
          </a:p>
        </p:txBody>
      </p:sp>
      <p:sp>
        <p:nvSpPr>
          <p:cNvPr id="12" name="Rectangle 11">
            <a:extLst>
              <a:ext uri="{FF2B5EF4-FFF2-40B4-BE49-F238E27FC236}"/>
            </a:extLst>
          </p:cNvPr>
          <p:cNvSpPr/>
          <p:nvPr/>
        </p:nvSpPr>
        <p:spPr>
          <a:xfrm>
            <a:off x="9340850" y="3451225"/>
            <a:ext cx="2851150" cy="854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Safety</a:t>
            </a:r>
          </a:p>
        </p:txBody>
      </p:sp>
      <p:cxnSp>
        <p:nvCxnSpPr>
          <p:cNvPr id="13" name="Straight Connector 12">
            <a:extLst>
              <a:ext uri="{FF2B5EF4-FFF2-40B4-BE49-F238E27FC236}"/>
            </a:extLst>
          </p:cNvPr>
          <p:cNvCxnSpPr>
            <a:endCxn id="8" idx="0"/>
          </p:cNvCxnSpPr>
          <p:nvPr/>
        </p:nvCxnSpPr>
        <p:spPr>
          <a:xfrm>
            <a:off x="1506538" y="2979738"/>
            <a:ext cx="0" cy="4714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extLst>
          </p:cNvPr>
          <p:cNvCxnSpPr/>
          <p:nvPr/>
        </p:nvCxnSpPr>
        <p:spPr>
          <a:xfrm>
            <a:off x="4778375" y="2995613"/>
            <a:ext cx="0" cy="433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extLst>
          </p:cNvPr>
          <p:cNvCxnSpPr/>
          <p:nvPr/>
        </p:nvCxnSpPr>
        <p:spPr>
          <a:xfrm>
            <a:off x="7467600" y="2995613"/>
            <a:ext cx="0" cy="4556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extLst>
          </p:cNvPr>
          <p:cNvCxnSpPr>
            <a:endCxn id="12" idx="0"/>
          </p:cNvCxnSpPr>
          <p:nvPr/>
        </p:nvCxnSpPr>
        <p:spPr>
          <a:xfrm>
            <a:off x="10739438" y="2979738"/>
            <a:ext cx="26987" cy="471487"/>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extLst>
          </p:cNvPr>
          <p:cNvSpPr/>
          <p:nvPr/>
        </p:nvSpPr>
        <p:spPr>
          <a:xfrm>
            <a:off x="80963" y="4933950"/>
            <a:ext cx="2716212" cy="1725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The ability of the system to deliver services as specified</a:t>
            </a:r>
          </a:p>
        </p:txBody>
      </p:sp>
      <p:sp>
        <p:nvSpPr>
          <p:cNvPr id="22" name="Rectangle: Rounded Corners 21">
            <a:extLst>
              <a:ext uri="{FF2B5EF4-FFF2-40B4-BE49-F238E27FC236}"/>
            </a:extLst>
          </p:cNvPr>
          <p:cNvSpPr/>
          <p:nvPr/>
        </p:nvSpPr>
        <p:spPr>
          <a:xfrm>
            <a:off x="9382125" y="4864100"/>
            <a:ext cx="2716213" cy="1762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The ability of the system to operate without catastrophic failure</a:t>
            </a:r>
          </a:p>
        </p:txBody>
      </p:sp>
      <p:sp>
        <p:nvSpPr>
          <p:cNvPr id="23" name="Rectangle: Rounded Corners 22">
            <a:extLst>
              <a:ext uri="{FF2B5EF4-FFF2-40B4-BE49-F238E27FC236}"/>
            </a:extLst>
          </p:cNvPr>
          <p:cNvSpPr/>
          <p:nvPr/>
        </p:nvSpPr>
        <p:spPr>
          <a:xfrm>
            <a:off x="6364288" y="4916488"/>
            <a:ext cx="2716212" cy="1762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The ability of system to protect itself against intrusion</a:t>
            </a:r>
          </a:p>
        </p:txBody>
      </p:sp>
      <p:sp>
        <p:nvSpPr>
          <p:cNvPr id="24" name="Rectangle: Rounded Corners 23">
            <a:extLst>
              <a:ext uri="{FF2B5EF4-FFF2-40B4-BE49-F238E27FC236}"/>
            </a:extLst>
          </p:cNvPr>
          <p:cNvSpPr/>
          <p:nvPr/>
        </p:nvSpPr>
        <p:spPr>
          <a:xfrm>
            <a:off x="3348038" y="4916488"/>
            <a:ext cx="2716212" cy="1762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The ability of the system to deliver services when requested</a:t>
            </a:r>
          </a:p>
        </p:txBody>
      </p:sp>
      <p:cxnSp>
        <p:nvCxnSpPr>
          <p:cNvPr id="25" name="Straight Arrow Connector 24">
            <a:extLst>
              <a:ext uri="{FF2B5EF4-FFF2-40B4-BE49-F238E27FC236}"/>
            </a:extLst>
          </p:cNvPr>
          <p:cNvCxnSpPr/>
          <p:nvPr/>
        </p:nvCxnSpPr>
        <p:spPr>
          <a:xfrm>
            <a:off x="1236663" y="4305300"/>
            <a:ext cx="0" cy="611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extLst>
          </p:cNvPr>
          <p:cNvCxnSpPr>
            <a:stCxn id="10" idx="2"/>
          </p:cNvCxnSpPr>
          <p:nvPr/>
        </p:nvCxnSpPr>
        <p:spPr>
          <a:xfrm>
            <a:off x="4554538" y="4305300"/>
            <a:ext cx="0" cy="55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extLst>
          </p:cNvPr>
          <p:cNvCxnSpPr>
            <a:stCxn id="11" idx="2"/>
          </p:cNvCxnSpPr>
          <p:nvPr/>
        </p:nvCxnSpPr>
        <p:spPr>
          <a:xfrm>
            <a:off x="7637463" y="4305300"/>
            <a:ext cx="0" cy="611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extLst>
          </p:cNvPr>
          <p:cNvCxnSpPr>
            <a:stCxn id="12" idx="2"/>
            <a:endCxn id="22" idx="0"/>
          </p:cNvCxnSpPr>
          <p:nvPr/>
        </p:nvCxnSpPr>
        <p:spPr>
          <a:xfrm flipH="1">
            <a:off x="10739438" y="4305300"/>
            <a:ext cx="26987" cy="55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0" y="284163"/>
            <a:ext cx="12192000" cy="1508125"/>
          </a:xfrm>
        </p:spPr>
        <p:txBody>
          <a:bodyPr/>
          <a:lstStyle/>
          <a:p>
            <a:pPr algn="ctr" eaLnBrk="1" fontAlgn="auto" hangingPunct="1">
              <a:spcAft>
                <a:spcPts val="0"/>
              </a:spcAft>
              <a:defRPr/>
            </a:pPr>
            <a:r>
              <a:rPr lang="en-US" b="1" dirty="0">
                <a:solidFill>
                  <a:schemeClr val="bg1"/>
                </a:solidFill>
              </a:rPr>
              <a:t>Dependability Optimization</a:t>
            </a:r>
          </a:p>
        </p:txBody>
      </p:sp>
      <p:pic>
        <p:nvPicPr>
          <p:cNvPr id="59395" name="Picture 5"/>
          <p:cNvPicPr>
            <a:picLocks noChangeAspect="1"/>
          </p:cNvPicPr>
          <p:nvPr/>
        </p:nvPicPr>
        <p:blipFill>
          <a:blip r:embed="rId3" cstate="print"/>
          <a:srcRect/>
          <a:stretch>
            <a:fillRect/>
          </a:stretch>
        </p:blipFill>
        <p:spPr bwMode="auto">
          <a:xfrm>
            <a:off x="4662488" y="2222500"/>
            <a:ext cx="6761162" cy="3819525"/>
          </a:xfrm>
          <a:prstGeom prst="rect">
            <a:avLst/>
          </a:prstGeom>
          <a:noFill/>
          <a:ln w="9525">
            <a:noFill/>
            <a:miter lim="800000"/>
            <a:headEnd/>
            <a:tailEnd/>
          </a:ln>
        </p:spPr>
      </p:pic>
      <p:sp>
        <p:nvSpPr>
          <p:cNvPr id="59396" name="TextBox 10"/>
          <p:cNvSpPr txBox="1">
            <a:spLocks noChangeArrowheads="1"/>
          </p:cNvSpPr>
          <p:nvPr/>
        </p:nvSpPr>
        <p:spPr bwMode="auto">
          <a:xfrm>
            <a:off x="1192213" y="3500438"/>
            <a:ext cx="3227387" cy="1200150"/>
          </a:xfrm>
          <a:prstGeom prst="rect">
            <a:avLst/>
          </a:prstGeom>
          <a:noFill/>
          <a:ln w="9525">
            <a:noFill/>
            <a:miter lim="800000"/>
            <a:headEnd/>
            <a:tailEnd/>
          </a:ln>
        </p:spPr>
        <p:txBody>
          <a:bodyPr>
            <a:spAutoFit/>
          </a:bodyPr>
          <a:lstStyle/>
          <a:p>
            <a:r>
              <a:rPr lang="en-US" altLang="en-US" sz="3600" b="1">
                <a:solidFill>
                  <a:schemeClr val="bg1"/>
                </a:solidFill>
                <a:latin typeface="Calibri" pitchFamily="34" charset="0"/>
                <a:cs typeface="Calibri" pitchFamily="34" charset="0"/>
              </a:rPr>
              <a:t>HARDWARE DEPENDABILITY</a:t>
            </a:r>
          </a:p>
        </p:txBody>
      </p:sp>
      <p:sp>
        <p:nvSpPr>
          <p:cNvPr id="30" name="Rectangle 29">
            <a:extLst>
              <a:ext uri="{FF2B5EF4-FFF2-40B4-BE49-F238E27FC236}"/>
            </a:extLst>
          </p:cNvPr>
          <p:cNvSpPr/>
          <p:nvPr/>
        </p:nvSpPr>
        <p:spPr>
          <a:xfrm>
            <a:off x="1338263" y="6407150"/>
            <a:ext cx="10085387" cy="4508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http://www-</a:t>
            </a:r>
            <a:r>
              <a:rPr lang="en-US" b="1" dirty="0" err="1">
                <a:solidFill>
                  <a:schemeClr val="bg1"/>
                </a:solidFill>
              </a:rPr>
              <a:t>01.ibm.com</a:t>
            </a:r>
            <a:r>
              <a:rPr lang="en-US" b="1" dirty="0">
                <a:solidFill>
                  <a:schemeClr val="bg1"/>
                </a:solidFill>
              </a:rPr>
              <a:t>/software/info/</a:t>
            </a:r>
            <a:r>
              <a:rPr lang="en-US" b="1" dirty="0" err="1">
                <a:solidFill>
                  <a:schemeClr val="bg1"/>
                </a:solidFill>
              </a:rPr>
              <a:t>websphere</a:t>
            </a:r>
            <a:r>
              <a:rPr lang="en-US" b="1" dirty="0">
                <a:solidFill>
                  <a:schemeClr val="bg1"/>
                </a:solidFill>
              </a:rPr>
              <a:t>/</a:t>
            </a:r>
            <a:r>
              <a:rPr lang="en-US" b="1" dirty="0" err="1">
                <a:solidFill>
                  <a:schemeClr val="bg1"/>
                </a:solidFill>
              </a:rPr>
              <a:t>partners4</a:t>
            </a:r>
            <a:r>
              <a:rPr lang="en-US" b="1" dirty="0">
                <a:solidFill>
                  <a:schemeClr val="bg1"/>
                </a:solidFill>
              </a:rPr>
              <a:t>/articles/images/</a:t>
            </a:r>
            <a:r>
              <a:rPr lang="en-US" b="1" dirty="0" err="1">
                <a:solidFill>
                  <a:schemeClr val="bg1"/>
                </a:solidFill>
              </a:rPr>
              <a:t>garwho-fig3.gif</a:t>
            </a:r>
            <a:endParaRPr lang="en-US" b="1" dirty="0">
              <a:solidFill>
                <a:schemeClr val="bg1"/>
              </a:solidFill>
            </a:endParaRPr>
          </a:p>
        </p:txBody>
      </p:sp>
      <p:sp>
        <p:nvSpPr>
          <p:cNvPr id="7" name="Rounded Rectangle 6"/>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0" y="284163"/>
            <a:ext cx="12192000" cy="1508125"/>
          </a:xfrm>
        </p:spPr>
        <p:txBody>
          <a:bodyPr/>
          <a:lstStyle/>
          <a:p>
            <a:pPr algn="ctr" eaLnBrk="1" fontAlgn="auto" hangingPunct="1">
              <a:spcAft>
                <a:spcPts val="0"/>
              </a:spcAft>
              <a:defRPr/>
            </a:pPr>
            <a:r>
              <a:rPr lang="en-US" b="1" dirty="0">
                <a:solidFill>
                  <a:schemeClr val="bg1"/>
                </a:solidFill>
              </a:rPr>
              <a:t>Dependability Optimization</a:t>
            </a:r>
          </a:p>
        </p:txBody>
      </p:sp>
      <p:sp>
        <p:nvSpPr>
          <p:cNvPr id="61443" name="TextBox 10"/>
          <p:cNvSpPr txBox="1">
            <a:spLocks noChangeArrowheads="1"/>
          </p:cNvSpPr>
          <p:nvPr/>
        </p:nvSpPr>
        <p:spPr bwMode="auto">
          <a:xfrm>
            <a:off x="1214438" y="3497263"/>
            <a:ext cx="3184525" cy="1066800"/>
          </a:xfrm>
          <a:prstGeom prst="rect">
            <a:avLst/>
          </a:prstGeom>
          <a:noFill/>
          <a:ln w="9525">
            <a:noFill/>
            <a:miter lim="800000"/>
            <a:headEnd/>
            <a:tailEnd/>
          </a:ln>
        </p:spPr>
        <p:txBody>
          <a:bodyPr>
            <a:spAutoFit/>
          </a:bodyPr>
          <a:lstStyle/>
          <a:p>
            <a:r>
              <a:rPr lang="en-US" altLang="en-US" sz="3200" b="1">
                <a:solidFill>
                  <a:schemeClr val="bg1"/>
                </a:solidFill>
                <a:latin typeface="Calibri" pitchFamily="34" charset="0"/>
                <a:cs typeface="Calibri" pitchFamily="34" charset="0"/>
              </a:rPr>
              <a:t>SOFTWARE DEPENDABILITY</a:t>
            </a:r>
          </a:p>
        </p:txBody>
      </p:sp>
      <p:sp>
        <p:nvSpPr>
          <p:cNvPr id="30" name="Rectangle 29">
            <a:extLst>
              <a:ext uri="{FF2B5EF4-FFF2-40B4-BE49-F238E27FC236}"/>
            </a:extLst>
          </p:cNvPr>
          <p:cNvSpPr/>
          <p:nvPr/>
        </p:nvSpPr>
        <p:spPr>
          <a:xfrm>
            <a:off x="1338263" y="6407150"/>
            <a:ext cx="10085387" cy="4508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http://slideplayer.com/slide/6762/</a:t>
            </a:r>
          </a:p>
        </p:txBody>
      </p:sp>
      <p:pic>
        <p:nvPicPr>
          <p:cNvPr id="61445" name="Picture 2"/>
          <p:cNvPicPr>
            <a:picLocks noChangeAspect="1"/>
          </p:cNvPicPr>
          <p:nvPr/>
        </p:nvPicPr>
        <p:blipFill>
          <a:blip r:embed="rId3" cstate="print"/>
          <a:srcRect/>
          <a:stretch>
            <a:fillRect/>
          </a:stretch>
        </p:blipFill>
        <p:spPr bwMode="auto">
          <a:xfrm>
            <a:off x="4298950" y="1893888"/>
            <a:ext cx="7540625" cy="3997325"/>
          </a:xfrm>
          <a:prstGeom prst="rect">
            <a:avLst/>
          </a:prstGeom>
          <a:noFill/>
          <a:ln w="9525">
            <a:noFill/>
            <a:miter lim="800000"/>
            <a:headEnd/>
            <a:tailEnd/>
          </a:ln>
        </p:spPr>
      </p:pic>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9783763" cy="1041400"/>
          </a:xfrm>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RELIABILITY SOLUTIONS – Fault tolerance</a:t>
            </a:r>
            <a:endParaRPr lang="en-US" b="1" dirty="0">
              <a:solidFill>
                <a:schemeClr val="bg1"/>
              </a:solidFill>
            </a:endParaRPr>
          </a:p>
        </p:txBody>
      </p:sp>
      <p:sp>
        <p:nvSpPr>
          <p:cNvPr id="7" name="Rectangle 6"/>
          <p:cNvSpPr/>
          <p:nvPr/>
        </p:nvSpPr>
        <p:spPr>
          <a:xfrm>
            <a:off x="982663" y="1073150"/>
            <a:ext cx="11036300" cy="941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Char char="•"/>
              <a:defRPr/>
            </a:pPr>
            <a:r>
              <a:rPr lang="en-US" sz="2400" dirty="0">
                <a:solidFill>
                  <a:schemeClr val="bg1"/>
                </a:solidFill>
                <a:latin typeface="Calibri" pitchFamily="34" charset="0"/>
                <a:cs typeface="Calibri" pitchFamily="34" charset="0"/>
              </a:rPr>
              <a:t>The reliability can be assured </a:t>
            </a:r>
            <a:r>
              <a:rPr lang="en-US" sz="2400" b="1" dirty="0">
                <a:solidFill>
                  <a:schemeClr val="bg1"/>
                </a:solidFill>
                <a:latin typeface="Calibri" pitchFamily="34" charset="0"/>
                <a:cs typeface="Calibri" pitchFamily="34" charset="0"/>
              </a:rPr>
              <a:t>by “enhanced hardware, software, and network designs”, </a:t>
            </a:r>
            <a:r>
              <a:rPr lang="en-US" sz="2400" dirty="0">
                <a:solidFill>
                  <a:schemeClr val="bg1"/>
                </a:solidFill>
                <a:latin typeface="Calibri" pitchFamily="34" charset="0"/>
                <a:cs typeface="Calibri" pitchFamily="34" charset="0"/>
              </a:rPr>
              <a:t>including </a:t>
            </a:r>
            <a:r>
              <a:rPr lang="en-US" sz="2400" b="1" dirty="0">
                <a:solidFill>
                  <a:schemeClr val="bg1"/>
                </a:solidFill>
                <a:latin typeface="Calibri" pitchFamily="34" charset="0"/>
                <a:cs typeface="Calibri" pitchFamily="34" charset="0"/>
              </a:rPr>
              <a:t>fault tolerant approaches</a:t>
            </a:r>
            <a:r>
              <a:rPr lang="en-US" sz="2400" dirty="0">
                <a:solidFill>
                  <a:schemeClr val="bg1"/>
                </a:solidFill>
                <a:latin typeface="Calibri" pitchFamily="34" charset="0"/>
                <a:cs typeface="Calibri" pitchFamily="34" charset="0"/>
              </a:rPr>
              <a:t>. </a:t>
            </a:r>
          </a:p>
        </p:txBody>
      </p:sp>
      <p:pic>
        <p:nvPicPr>
          <p:cNvPr id="63493" name="Picture 2" descr="Imagini pentru fault tolerant hardware"/>
          <p:cNvPicPr>
            <a:picLocks noChangeAspect="1" noChangeArrowheads="1"/>
          </p:cNvPicPr>
          <p:nvPr/>
        </p:nvPicPr>
        <p:blipFill>
          <a:blip r:embed="rId2" cstate="print"/>
          <a:srcRect/>
          <a:stretch>
            <a:fillRect/>
          </a:stretch>
        </p:blipFill>
        <p:spPr bwMode="auto">
          <a:xfrm>
            <a:off x="4398963" y="2030413"/>
            <a:ext cx="7620000" cy="4562475"/>
          </a:xfrm>
          <a:prstGeom prst="rect">
            <a:avLst/>
          </a:prstGeom>
          <a:noFill/>
          <a:ln w="9525">
            <a:solidFill>
              <a:srgbClr val="FF0000"/>
            </a:solidFill>
            <a:miter lim="800000"/>
            <a:headEnd/>
            <a:tailEnd/>
          </a:ln>
        </p:spPr>
      </p:pic>
      <p:sp>
        <p:nvSpPr>
          <p:cNvPr id="8" name="Rectangle 7"/>
          <p:cNvSpPr/>
          <p:nvPr/>
        </p:nvSpPr>
        <p:spPr>
          <a:xfrm>
            <a:off x="1073150" y="2490788"/>
            <a:ext cx="3206750" cy="3763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u="sng" dirty="0">
                <a:solidFill>
                  <a:schemeClr val="bg1"/>
                </a:solidFill>
              </a:rPr>
              <a:t>Fault tolerance </a:t>
            </a:r>
            <a:r>
              <a:rPr lang="en-US" sz="2800" b="1" dirty="0">
                <a:solidFill>
                  <a:schemeClr val="bg1"/>
                </a:solidFill>
              </a:rPr>
              <a:t>is the ability of a system to continue functioning in the event of a partial failure.</a:t>
            </a:r>
          </a:p>
          <a:p>
            <a:pPr algn="ctr">
              <a:defRPr/>
            </a:pPr>
            <a:endParaRPr lang="en-US" dirty="0"/>
          </a:p>
          <a:p>
            <a:pPr algn="ctr">
              <a:defRPr/>
            </a:pPr>
            <a:endParaRPr lang="en-US" dirty="0"/>
          </a:p>
        </p:txBody>
      </p:sp>
      <p:sp>
        <p:nvSpPr>
          <p:cNvPr id="9" name="Rounded Rectangle 8"/>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p:cNvPicPr>
          <p:nvPr/>
        </p:nvPicPr>
        <p:blipFill>
          <a:blip r:embed="rId3" cstate="print"/>
          <a:srcRect/>
          <a:stretch>
            <a:fillRect/>
          </a:stretch>
        </p:blipFill>
        <p:spPr bwMode="auto">
          <a:xfrm>
            <a:off x="1433513" y="0"/>
            <a:ext cx="7019925" cy="3876675"/>
          </a:xfrm>
          <a:prstGeom prst="rect">
            <a:avLst/>
          </a:prstGeom>
          <a:noFill/>
          <a:ln w="9525">
            <a:noFill/>
            <a:miter lim="800000"/>
            <a:headEnd/>
            <a:tailEnd/>
          </a:ln>
        </p:spPr>
      </p:pic>
      <p:pic>
        <p:nvPicPr>
          <p:cNvPr id="19459" name="Picture 6"/>
          <p:cNvPicPr>
            <a:picLocks noChangeAspect="1"/>
          </p:cNvPicPr>
          <p:nvPr/>
        </p:nvPicPr>
        <p:blipFill>
          <a:blip r:embed="rId4" cstate="print"/>
          <a:srcRect/>
          <a:stretch>
            <a:fillRect/>
          </a:stretch>
        </p:blipFill>
        <p:spPr bwMode="auto">
          <a:xfrm>
            <a:off x="1433513" y="3876675"/>
            <a:ext cx="3221037" cy="3027363"/>
          </a:xfrm>
          <a:prstGeom prst="rect">
            <a:avLst/>
          </a:prstGeom>
          <a:noFill/>
          <a:ln w="9525">
            <a:noFill/>
            <a:miter lim="800000"/>
            <a:headEnd/>
            <a:tailEnd/>
          </a:ln>
        </p:spPr>
      </p:pic>
      <p:pic>
        <p:nvPicPr>
          <p:cNvPr id="19460" name="Picture 8"/>
          <p:cNvPicPr>
            <a:picLocks noChangeAspect="1"/>
          </p:cNvPicPr>
          <p:nvPr/>
        </p:nvPicPr>
        <p:blipFill>
          <a:blip r:embed="rId5" cstate="print"/>
          <a:srcRect/>
          <a:stretch>
            <a:fillRect/>
          </a:stretch>
        </p:blipFill>
        <p:spPr bwMode="auto">
          <a:xfrm>
            <a:off x="4654550" y="3876675"/>
            <a:ext cx="7537450" cy="2981325"/>
          </a:xfrm>
          <a:prstGeom prst="rect">
            <a:avLst/>
          </a:prstGeom>
          <a:noFill/>
          <a:ln w="9525">
            <a:noFill/>
            <a:miter lim="800000"/>
            <a:headEnd/>
            <a:tailEnd/>
          </a:ln>
        </p:spPr>
      </p:pic>
      <p:pic>
        <p:nvPicPr>
          <p:cNvPr id="19461" name="Picture 11"/>
          <p:cNvPicPr>
            <a:picLocks noChangeAspect="1"/>
          </p:cNvPicPr>
          <p:nvPr/>
        </p:nvPicPr>
        <p:blipFill>
          <a:blip r:embed="rId6" cstate="print"/>
          <a:srcRect/>
          <a:stretch>
            <a:fillRect/>
          </a:stretch>
        </p:blipFill>
        <p:spPr bwMode="auto">
          <a:xfrm>
            <a:off x="8453438" y="812800"/>
            <a:ext cx="3768725" cy="2825750"/>
          </a:xfrm>
          <a:prstGeom prst="rect">
            <a:avLst/>
          </a:prstGeom>
          <a:noFill/>
          <a:ln w="9525">
            <a:noFill/>
            <a:miter lim="800000"/>
            <a:headEnd/>
            <a:tailEnd/>
          </a:ln>
        </p:spPr>
      </p:pic>
      <p:sp>
        <p:nvSpPr>
          <p:cNvPr id="7" name="Rounded Rectangle 6"/>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9783763" cy="895350"/>
          </a:xfrm>
        </p:spPr>
        <p:txBody>
          <a:bodyPr>
            <a:normAutofit fontScale="90000"/>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RELIABILITY SOLUTIONS - Fault Tolerant Sensor Network Routing for Patient Monitoring</a:t>
            </a:r>
            <a:endParaRPr lang="en-US" b="1" dirty="0">
              <a:solidFill>
                <a:schemeClr val="bg1"/>
              </a:solidFill>
            </a:endParaRPr>
          </a:p>
        </p:txBody>
      </p:sp>
      <p:pic>
        <p:nvPicPr>
          <p:cNvPr id="64516" name="Picture 2"/>
          <p:cNvPicPr>
            <a:picLocks noChangeAspect="1" noChangeArrowheads="1"/>
          </p:cNvPicPr>
          <p:nvPr/>
        </p:nvPicPr>
        <p:blipFill>
          <a:blip r:embed="rId2" cstate="print"/>
          <a:srcRect/>
          <a:stretch>
            <a:fillRect/>
          </a:stretch>
        </p:blipFill>
        <p:spPr bwMode="auto">
          <a:xfrm>
            <a:off x="6791325" y="2411413"/>
            <a:ext cx="5400675" cy="4446587"/>
          </a:xfrm>
          <a:prstGeom prst="rect">
            <a:avLst/>
          </a:prstGeom>
          <a:noFill/>
          <a:ln w="9525">
            <a:noFill/>
            <a:miter lim="800000"/>
            <a:headEnd/>
            <a:tailEnd/>
          </a:ln>
        </p:spPr>
      </p:pic>
      <p:pic>
        <p:nvPicPr>
          <p:cNvPr id="64517" name="Picture 3"/>
          <p:cNvPicPr>
            <a:picLocks noChangeAspect="1" noChangeArrowheads="1"/>
          </p:cNvPicPr>
          <p:nvPr/>
        </p:nvPicPr>
        <p:blipFill>
          <a:blip r:embed="rId3" cstate="print"/>
          <a:srcRect/>
          <a:stretch>
            <a:fillRect/>
          </a:stretch>
        </p:blipFill>
        <p:spPr bwMode="auto">
          <a:xfrm>
            <a:off x="490331" y="1182688"/>
            <a:ext cx="7156658" cy="3389312"/>
          </a:xfrm>
          <a:prstGeom prst="rect">
            <a:avLst/>
          </a:prstGeom>
          <a:noFill/>
          <a:ln w="9525">
            <a:noFill/>
            <a:miter lim="800000"/>
            <a:headEnd/>
            <a:tailEnd/>
          </a:ln>
        </p:spPr>
      </p:pic>
      <p:pic>
        <p:nvPicPr>
          <p:cNvPr id="64518" name="Picture 5" descr="A IoT-based e-health monitoring system architecture "/>
          <p:cNvPicPr>
            <a:picLocks noChangeAspect="1" noChangeArrowheads="1"/>
          </p:cNvPicPr>
          <p:nvPr/>
        </p:nvPicPr>
        <p:blipFill>
          <a:blip r:embed="rId4" cstate="print"/>
          <a:srcRect/>
          <a:stretch>
            <a:fillRect/>
          </a:stretch>
        </p:blipFill>
        <p:spPr bwMode="auto">
          <a:xfrm>
            <a:off x="609601" y="4545013"/>
            <a:ext cx="6281738" cy="2130425"/>
          </a:xfrm>
          <a:prstGeom prst="rect">
            <a:avLst/>
          </a:prstGeom>
          <a:noFill/>
          <a:ln w="9525">
            <a:noFill/>
            <a:miter lim="800000"/>
            <a:headEnd/>
            <a:tailEnd/>
          </a:ln>
        </p:spPr>
      </p:pic>
      <p:sp>
        <p:nvSpPr>
          <p:cNvPr id="8" name="Rectangle 7"/>
          <p:cNvSpPr/>
          <p:nvPr/>
        </p:nvSpPr>
        <p:spPr>
          <a:xfrm>
            <a:off x="7646988" y="1258888"/>
            <a:ext cx="4346575" cy="1073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hlinkClick r:id="rId5"/>
              </a:rPr>
              <a:t>https://www.researchgate.net/figure/A-IoT-based-e-health-monitoring-system-architecture_fig1_315665270</a:t>
            </a:r>
            <a:r>
              <a:rPr lang="en-US" dirty="0"/>
              <a:t> (2017)</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9783763" cy="1041400"/>
          </a:xfrm>
        </p:spPr>
        <p:txBody>
          <a:bodyPr>
            <a:normAutofit fontScale="90000"/>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RELIABILITY SOLUTIONS – integration of multiple devices for “similar service”</a:t>
            </a:r>
            <a:endParaRPr lang="en-US" b="1" dirty="0">
              <a:solidFill>
                <a:schemeClr val="bg1"/>
              </a:solidFill>
            </a:endParaRPr>
          </a:p>
        </p:txBody>
      </p:sp>
      <p:pic>
        <p:nvPicPr>
          <p:cNvPr id="65540" name="Picture 2" descr="Imagine similară"/>
          <p:cNvPicPr>
            <a:picLocks noChangeAspect="1" noChangeArrowheads="1"/>
          </p:cNvPicPr>
          <p:nvPr/>
        </p:nvPicPr>
        <p:blipFill>
          <a:blip r:embed="rId2" cstate="print"/>
          <a:srcRect/>
          <a:stretch>
            <a:fillRect/>
          </a:stretch>
        </p:blipFill>
        <p:spPr bwMode="auto">
          <a:xfrm>
            <a:off x="960438" y="1325563"/>
            <a:ext cx="5773737" cy="3914775"/>
          </a:xfrm>
          <a:prstGeom prst="rect">
            <a:avLst/>
          </a:prstGeom>
          <a:noFill/>
          <a:ln w="9525">
            <a:noFill/>
            <a:miter lim="800000"/>
            <a:headEnd/>
            <a:tailEnd/>
          </a:ln>
        </p:spPr>
      </p:pic>
      <p:pic>
        <p:nvPicPr>
          <p:cNvPr id="65541" name="Picture 4" descr="Imagini pentru Strap down Inertial Navigation Systems  control plane"/>
          <p:cNvPicPr>
            <a:picLocks noChangeAspect="1" noChangeArrowheads="1"/>
          </p:cNvPicPr>
          <p:nvPr/>
        </p:nvPicPr>
        <p:blipFill>
          <a:blip r:embed="rId3" cstate="print"/>
          <a:srcRect/>
          <a:stretch>
            <a:fillRect/>
          </a:stretch>
        </p:blipFill>
        <p:spPr bwMode="auto">
          <a:xfrm>
            <a:off x="8345488" y="1628775"/>
            <a:ext cx="3649662" cy="3086100"/>
          </a:xfrm>
          <a:prstGeom prst="rect">
            <a:avLst/>
          </a:prstGeom>
          <a:noFill/>
          <a:ln w="9525">
            <a:noFill/>
            <a:miter lim="800000"/>
            <a:headEnd/>
            <a:tailEnd/>
          </a:ln>
        </p:spPr>
      </p:pic>
      <p:pic>
        <p:nvPicPr>
          <p:cNvPr id="65542" name="Picture 3" descr="A close up of a plane&#10;&#10;Description automatically generated"/>
          <p:cNvPicPr>
            <a:picLocks noChangeAspect="1"/>
          </p:cNvPicPr>
          <p:nvPr/>
        </p:nvPicPr>
        <p:blipFill>
          <a:blip r:embed="rId4" cstate="print"/>
          <a:srcRect/>
          <a:stretch>
            <a:fillRect/>
          </a:stretch>
        </p:blipFill>
        <p:spPr bwMode="auto">
          <a:xfrm>
            <a:off x="3082925" y="4381500"/>
            <a:ext cx="6350000" cy="2476500"/>
          </a:xfrm>
          <a:prstGeom prst="rect">
            <a:avLst/>
          </a:prstGeom>
          <a:noFill/>
          <a:ln w="9525">
            <a:noFill/>
            <a:miter lim="800000"/>
            <a:headEnd/>
            <a:tailEnd/>
          </a:ln>
        </p:spPr>
      </p:pic>
      <p:sp>
        <p:nvSpPr>
          <p:cNvPr id="7" name="Rectangle: Rounded Corners 6">
            <a:extLst>
              <a:ext uri="{FF2B5EF4-FFF2-40B4-BE49-F238E27FC236}"/>
            </a:extLst>
          </p:cNvPr>
          <p:cNvSpPr/>
          <p:nvPr/>
        </p:nvSpPr>
        <p:spPr>
          <a:xfrm>
            <a:off x="9682163" y="5240338"/>
            <a:ext cx="2151062" cy="1333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Replace</a:t>
            </a:r>
            <a:r>
              <a:rPr lang="en-US" sz="3200" dirty="0">
                <a:solidFill>
                  <a:schemeClr val="bg1"/>
                </a:solidFill>
              </a:rPr>
              <a:t> </a:t>
            </a:r>
            <a:r>
              <a:rPr lang="en-US" sz="3200" dirty="0" err="1">
                <a:solidFill>
                  <a:schemeClr val="bg1"/>
                </a:solidFill>
              </a:rPr>
              <a:t>Gimball</a:t>
            </a:r>
            <a:r>
              <a:rPr lang="en-US" sz="3200" dirty="0">
                <a:solidFill>
                  <a:schemeClr val="bg1"/>
                </a:solidFill>
              </a:rPr>
              <a:t> by </a:t>
            </a:r>
            <a:r>
              <a:rPr lang="en-US" sz="3200" b="1" dirty="0">
                <a:solidFill>
                  <a:schemeClr val="bg1"/>
                </a:solidFill>
              </a:rPr>
              <a:t>SINS</a:t>
            </a:r>
            <a:r>
              <a:rPr lang="en-US" sz="3200" dirty="0">
                <a:solidFill>
                  <a:schemeClr val="bg1"/>
                </a:solidFill>
              </a:rPr>
              <a:t>  !</a:t>
            </a:r>
          </a:p>
        </p:txBody>
      </p:sp>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10723563" cy="1041400"/>
          </a:xfrm>
        </p:spPr>
        <p:txBody>
          <a:bodyPr>
            <a:normAutofit fontScale="90000"/>
          </a:bodyPr>
          <a:lstStyle/>
          <a:p>
            <a:pPr algn="ctr" eaLnBrk="1" fontAlgn="auto" hangingPunct="1">
              <a:spcAft>
                <a:spcPts val="0"/>
              </a:spcAft>
              <a:defRPr/>
            </a:pPr>
            <a:r>
              <a:rPr lang="en-US" b="1" dirty="0">
                <a:solidFill>
                  <a:schemeClr val="bg1"/>
                </a:solidFill>
              </a:rPr>
              <a:t>MULTIPLE INTEGRATION OF Strap down Inertial Navigation Systems</a:t>
            </a:r>
          </a:p>
        </p:txBody>
      </p:sp>
      <p:sp>
        <p:nvSpPr>
          <p:cNvPr id="6" name="Rectangle 5"/>
          <p:cNvSpPr/>
          <p:nvPr/>
        </p:nvSpPr>
        <p:spPr>
          <a:xfrm>
            <a:off x="1338263" y="5354638"/>
            <a:ext cx="10456862" cy="1298575"/>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b="1" dirty="0">
                <a:solidFill>
                  <a:schemeClr val="bg1"/>
                </a:solidFill>
              </a:rPr>
              <a:t>M. </a:t>
            </a:r>
            <a:r>
              <a:rPr lang="en-US" b="1" dirty="0" err="1">
                <a:solidFill>
                  <a:schemeClr val="bg1"/>
                </a:solidFill>
              </a:rPr>
              <a:t>Ushaq</a:t>
            </a:r>
            <a:r>
              <a:rPr lang="en-US" b="1" dirty="0">
                <a:solidFill>
                  <a:schemeClr val="bg1"/>
                </a:solidFill>
              </a:rPr>
              <a:t> and F. J. Cheng, A Reliable Multi-Sensor Navigation System for an Unmanned Aerial Vehicle Realized through Integration of SINS with GPS, CNS and Doppler Radar, </a:t>
            </a:r>
            <a:r>
              <a:rPr lang="en-US" dirty="0"/>
              <a:t> </a:t>
            </a:r>
            <a:r>
              <a:rPr lang="en-US" b="1" dirty="0">
                <a:solidFill>
                  <a:schemeClr val="bg1"/>
                </a:solidFill>
                <a:hlinkClick r:id="rId2"/>
              </a:rPr>
              <a:t>Applied Mechanics and Materials</a:t>
            </a:r>
            <a:r>
              <a:rPr lang="en-US" b="1" dirty="0">
                <a:solidFill>
                  <a:schemeClr val="bg1"/>
                </a:solidFill>
              </a:rPr>
              <a:t> (Volume 392) , 2013.</a:t>
            </a:r>
          </a:p>
        </p:txBody>
      </p:sp>
      <p:sp>
        <p:nvSpPr>
          <p:cNvPr id="8" name="Rounded Rectangle 7"/>
          <p:cNvSpPr/>
          <p:nvPr/>
        </p:nvSpPr>
        <p:spPr>
          <a:xfrm>
            <a:off x="7672388" y="1722438"/>
            <a:ext cx="4202112" cy="3246437"/>
          </a:xfrm>
          <a:prstGeom prst="round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S</a:t>
            </a:r>
            <a:r>
              <a:rPr lang="en-US" sz="2400" dirty="0">
                <a:solidFill>
                  <a:schemeClr val="bg1"/>
                </a:solidFill>
              </a:rPr>
              <a:t>trap down </a:t>
            </a:r>
            <a:r>
              <a:rPr lang="en-US" sz="2400" b="1" dirty="0">
                <a:solidFill>
                  <a:schemeClr val="bg1"/>
                </a:solidFill>
              </a:rPr>
              <a:t>I</a:t>
            </a:r>
            <a:r>
              <a:rPr lang="en-US" sz="2400" dirty="0">
                <a:solidFill>
                  <a:schemeClr val="bg1"/>
                </a:solidFill>
              </a:rPr>
              <a:t>nertial </a:t>
            </a:r>
            <a:r>
              <a:rPr lang="en-US" sz="2400" b="1" dirty="0">
                <a:solidFill>
                  <a:schemeClr val="bg1"/>
                </a:solidFill>
              </a:rPr>
              <a:t>N</a:t>
            </a:r>
            <a:r>
              <a:rPr lang="en-US" sz="2400" dirty="0">
                <a:solidFill>
                  <a:schemeClr val="bg1"/>
                </a:solidFill>
              </a:rPr>
              <a:t>avigation </a:t>
            </a:r>
            <a:r>
              <a:rPr lang="en-US" sz="2400" b="1" dirty="0">
                <a:solidFill>
                  <a:schemeClr val="bg1"/>
                </a:solidFill>
              </a:rPr>
              <a:t>S</a:t>
            </a:r>
            <a:r>
              <a:rPr lang="en-US" sz="2400" dirty="0">
                <a:solidFill>
                  <a:schemeClr val="bg1"/>
                </a:solidFill>
              </a:rPr>
              <a:t>ystems (SINS)</a:t>
            </a:r>
          </a:p>
          <a:p>
            <a:pPr algn="ctr">
              <a:defRPr/>
            </a:pPr>
            <a:endParaRPr lang="en-US" sz="2400" dirty="0">
              <a:solidFill>
                <a:schemeClr val="bg1"/>
              </a:solidFill>
            </a:endParaRPr>
          </a:p>
          <a:p>
            <a:pPr algn="ctr">
              <a:defRPr/>
            </a:pPr>
            <a:r>
              <a:rPr lang="en-US" sz="2400" b="1" dirty="0">
                <a:solidFill>
                  <a:schemeClr val="bg1"/>
                </a:solidFill>
              </a:rPr>
              <a:t>Celestial Navigation System </a:t>
            </a:r>
            <a:r>
              <a:rPr lang="en-US" sz="2400" dirty="0">
                <a:solidFill>
                  <a:schemeClr val="bg1"/>
                </a:solidFill>
              </a:rPr>
              <a:t>(CNS),</a:t>
            </a:r>
          </a:p>
          <a:p>
            <a:pPr algn="ctr">
              <a:defRPr/>
            </a:pPr>
            <a:r>
              <a:rPr lang="en-US" sz="2400" b="1" dirty="0">
                <a:solidFill>
                  <a:schemeClr val="bg1"/>
                </a:solidFill>
              </a:rPr>
              <a:t>Global Positioning System </a:t>
            </a:r>
            <a:r>
              <a:rPr lang="en-US" sz="2400" dirty="0">
                <a:solidFill>
                  <a:schemeClr val="bg1"/>
                </a:solidFill>
              </a:rPr>
              <a:t>(GPS),</a:t>
            </a:r>
          </a:p>
          <a:p>
            <a:pPr algn="ctr">
              <a:defRPr/>
            </a:pPr>
            <a:r>
              <a:rPr lang="en-US" sz="2400" b="1" dirty="0">
                <a:solidFill>
                  <a:schemeClr val="bg1"/>
                </a:solidFill>
              </a:rPr>
              <a:t>Doppler radar</a:t>
            </a:r>
            <a:r>
              <a:rPr lang="en-US" sz="2400" dirty="0">
                <a:solidFill>
                  <a:schemeClr val="bg1"/>
                </a:solidFill>
              </a:rPr>
              <a:t>.</a:t>
            </a:r>
          </a:p>
        </p:txBody>
      </p:sp>
      <p:pic>
        <p:nvPicPr>
          <p:cNvPr id="66566" name="Picture 2"/>
          <p:cNvPicPr>
            <a:picLocks noChangeAspect="1" noChangeArrowheads="1"/>
          </p:cNvPicPr>
          <p:nvPr/>
        </p:nvPicPr>
        <p:blipFill>
          <a:blip r:embed="rId3" cstate="print"/>
          <a:srcRect/>
          <a:stretch>
            <a:fillRect/>
          </a:stretch>
        </p:blipFill>
        <p:spPr bwMode="auto">
          <a:xfrm>
            <a:off x="1701800" y="1274763"/>
            <a:ext cx="4500563" cy="3894137"/>
          </a:xfrm>
          <a:prstGeom prst="rect">
            <a:avLst/>
          </a:prstGeom>
          <a:noFill/>
          <a:ln w="9525">
            <a:noFill/>
            <a:miter lim="800000"/>
            <a:headEnd/>
            <a:tailEnd/>
          </a:ln>
        </p:spPr>
      </p:pic>
      <p:sp>
        <p:nvSpPr>
          <p:cNvPr id="3" name="Rectangle: Rounded Corners 2">
            <a:extLst>
              <a:ext uri="{FF2B5EF4-FFF2-40B4-BE49-F238E27FC236}"/>
            </a:extLst>
          </p:cNvPr>
          <p:cNvSpPr/>
          <p:nvPr/>
        </p:nvSpPr>
        <p:spPr>
          <a:xfrm>
            <a:off x="4911725" y="4459288"/>
            <a:ext cx="2292350" cy="701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Sensors</a:t>
            </a:r>
          </a:p>
        </p:txBody>
      </p:sp>
      <p:cxnSp>
        <p:nvCxnSpPr>
          <p:cNvPr id="7" name="Straight Arrow Connector 6">
            <a:extLst>
              <a:ext uri="{FF2B5EF4-FFF2-40B4-BE49-F238E27FC236}"/>
            </a:extLst>
          </p:cNvPr>
          <p:cNvCxnSpPr>
            <a:cxnSpLocks/>
          </p:cNvCxnSpPr>
          <p:nvPr/>
        </p:nvCxnSpPr>
        <p:spPr>
          <a:xfrm flipV="1">
            <a:off x="6161088" y="2492375"/>
            <a:ext cx="1757362" cy="1960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9783763" cy="1041400"/>
          </a:xfrm>
        </p:spPr>
        <p:txBody>
          <a:bodyPr>
            <a:normAutofit fontScale="90000"/>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RELIABILITY SOLUTIONS – by proper configuration/calibration</a:t>
            </a:r>
            <a:endParaRPr lang="en-US" b="1" dirty="0">
              <a:solidFill>
                <a:schemeClr val="bg1"/>
              </a:solidFill>
            </a:endParaRPr>
          </a:p>
        </p:txBody>
      </p:sp>
      <p:sp>
        <p:nvSpPr>
          <p:cNvPr id="7" name="Rectangle 6"/>
          <p:cNvSpPr/>
          <p:nvPr/>
        </p:nvSpPr>
        <p:spPr>
          <a:xfrm>
            <a:off x="5141913" y="1431925"/>
            <a:ext cx="6784975" cy="5207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defRPr/>
            </a:pPr>
            <a:r>
              <a:rPr lang="en-US" sz="3200" dirty="0">
                <a:solidFill>
                  <a:schemeClr val="bg1"/>
                </a:solidFill>
                <a:cs typeface="Calibri" pitchFamily="34" charset="0"/>
              </a:rPr>
              <a:t>    Sensors proper configuration/calibration is important. </a:t>
            </a:r>
            <a:r>
              <a:rPr lang="en-US" sz="3200" b="1" dirty="0">
                <a:solidFill>
                  <a:schemeClr val="bg1"/>
                </a:solidFill>
                <a:cs typeface="Calibri" pitchFamily="34" charset="0"/>
              </a:rPr>
              <a:t>The calibration of MEMS sensors</a:t>
            </a:r>
            <a:r>
              <a:rPr lang="en-US" sz="3200" dirty="0">
                <a:solidFill>
                  <a:schemeClr val="bg1"/>
                </a:solidFill>
                <a:cs typeface="Calibri" pitchFamily="34" charset="0"/>
              </a:rPr>
              <a:t>, for instance, encompassed calculation of the scale and offset coefficients to be recorded into sensor’s settings. [</a:t>
            </a:r>
            <a:r>
              <a:rPr lang="en-US" sz="3200" dirty="0">
                <a:solidFill>
                  <a:schemeClr val="bg1"/>
                </a:solidFill>
              </a:rPr>
              <a:t>J. </a:t>
            </a:r>
            <a:r>
              <a:rPr lang="en-US" sz="3200" dirty="0" err="1">
                <a:solidFill>
                  <a:schemeClr val="bg1"/>
                </a:solidFill>
              </a:rPr>
              <a:t>Bakunowicz</a:t>
            </a:r>
            <a:r>
              <a:rPr lang="en-US" sz="3200" dirty="0">
                <a:solidFill>
                  <a:schemeClr val="bg1"/>
                </a:solidFill>
              </a:rPr>
              <a:t> and P. </a:t>
            </a:r>
            <a:r>
              <a:rPr lang="en-US" sz="3200" dirty="0" err="1">
                <a:solidFill>
                  <a:schemeClr val="bg1"/>
                </a:solidFill>
              </a:rPr>
              <a:t>Rzucidło</a:t>
            </a:r>
            <a:r>
              <a:rPr lang="en-US" sz="3200" dirty="0">
                <a:solidFill>
                  <a:schemeClr val="bg1"/>
                </a:solidFill>
              </a:rPr>
              <a:t>: </a:t>
            </a:r>
            <a:r>
              <a:rPr lang="en-US" sz="3200" i="1" dirty="0">
                <a:solidFill>
                  <a:schemeClr val="bg1"/>
                </a:solidFill>
              </a:rPr>
              <a:t>Measurement and analysis of certain flight parameters</a:t>
            </a:r>
            <a:r>
              <a:rPr lang="en-US" sz="3200" dirty="0">
                <a:solidFill>
                  <a:schemeClr val="bg1"/>
                </a:solidFill>
              </a:rPr>
              <a:t>, </a:t>
            </a:r>
            <a:r>
              <a:rPr lang="fr-FR" sz="3200" dirty="0">
                <a:solidFill>
                  <a:schemeClr val="bg1"/>
                </a:solidFill>
              </a:rPr>
              <a:t>J. Sens. Sens. </a:t>
            </a:r>
            <a:r>
              <a:rPr lang="fr-FR" sz="3200" dirty="0" err="1">
                <a:solidFill>
                  <a:schemeClr val="bg1"/>
                </a:solidFill>
              </a:rPr>
              <a:t>Syst</a:t>
            </a:r>
            <a:r>
              <a:rPr lang="fr-FR" sz="3200" dirty="0">
                <a:solidFill>
                  <a:schemeClr val="bg1"/>
                </a:solidFill>
              </a:rPr>
              <a:t>., 6, 211–222, 2017]</a:t>
            </a:r>
            <a:endParaRPr lang="en-US" sz="3200" dirty="0">
              <a:solidFill>
                <a:schemeClr val="bg1"/>
              </a:solidFill>
              <a:cs typeface="Calibri" pitchFamily="34" charset="0"/>
            </a:endParaRPr>
          </a:p>
        </p:txBody>
      </p:sp>
      <p:pic>
        <p:nvPicPr>
          <p:cNvPr id="67589" name="Picture 2" descr="Imagini pentru MEMS sensors"/>
          <p:cNvPicPr>
            <a:picLocks noChangeAspect="1" noChangeArrowheads="1"/>
          </p:cNvPicPr>
          <p:nvPr/>
        </p:nvPicPr>
        <p:blipFill>
          <a:blip r:embed="rId2" cstate="print"/>
          <a:srcRect/>
          <a:stretch>
            <a:fillRect/>
          </a:stretch>
        </p:blipFill>
        <p:spPr bwMode="auto">
          <a:xfrm>
            <a:off x="1057275" y="1457325"/>
            <a:ext cx="4076700" cy="3590925"/>
          </a:xfrm>
          <a:prstGeom prst="rect">
            <a:avLst/>
          </a:prstGeom>
          <a:noFill/>
          <a:ln w="9525">
            <a:noFill/>
            <a:miter lim="800000"/>
            <a:headEnd/>
            <a:tailEnd/>
          </a:ln>
        </p:spPr>
      </p:pic>
      <p:sp>
        <p:nvSpPr>
          <p:cNvPr id="6" name="Rectangle 5"/>
          <p:cNvSpPr/>
          <p:nvPr/>
        </p:nvSpPr>
        <p:spPr>
          <a:xfrm>
            <a:off x="1033670" y="4943475"/>
            <a:ext cx="4095543" cy="17097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MEMS (</a:t>
            </a:r>
            <a:r>
              <a:rPr lang="en-US" sz="2400" i="1" dirty="0" err="1">
                <a:solidFill>
                  <a:schemeClr val="bg1"/>
                </a:solidFill>
              </a:rPr>
              <a:t>Microelectromechanical</a:t>
            </a:r>
            <a:r>
              <a:rPr lang="en-US" sz="2400" i="1" dirty="0">
                <a:solidFill>
                  <a:schemeClr val="bg1"/>
                </a:solidFill>
              </a:rPr>
              <a:t> systems ) </a:t>
            </a:r>
            <a:r>
              <a:rPr lang="en-US" sz="2400" b="1" dirty="0">
                <a:solidFill>
                  <a:schemeClr val="bg1"/>
                </a:solidFill>
              </a:rPr>
              <a:t>Sensors Based Hands Gesture Controlled </a:t>
            </a:r>
            <a:r>
              <a:rPr lang="en-US" sz="2400" b="1" dirty="0"/>
              <a:t>Robot</a:t>
            </a:r>
          </a:p>
        </p:txBody>
      </p:sp>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9783763" cy="1041400"/>
          </a:xfrm>
        </p:spPr>
        <p:txBody>
          <a:bodyPr>
            <a:normAutofit fontScale="90000"/>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RELIABILITY SOLUTIONS – Listen to STANDARDS</a:t>
            </a:r>
            <a:endParaRPr lang="en-US" b="1" dirty="0">
              <a:solidFill>
                <a:schemeClr val="bg1"/>
              </a:solidFill>
            </a:endParaRPr>
          </a:p>
        </p:txBody>
      </p:sp>
      <p:sp>
        <p:nvSpPr>
          <p:cNvPr id="7" name="Rectangle 6"/>
          <p:cNvSpPr/>
          <p:nvPr/>
        </p:nvSpPr>
        <p:spPr>
          <a:xfrm>
            <a:off x="1203325" y="1431925"/>
            <a:ext cx="10723563" cy="28352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Arial" panose="020B0604020202020204" pitchFamily="34" charset="0"/>
              <a:buChar char="•"/>
              <a:defRPr/>
            </a:pPr>
            <a:r>
              <a:rPr lang="en-US" sz="3200" dirty="0">
                <a:solidFill>
                  <a:schemeClr val="bg1"/>
                </a:solidFill>
                <a:cs typeface="Calibri" pitchFamily="34" charset="0"/>
              </a:rPr>
              <a:t>MIL-STD-785 (Reliability  Program  for Systems  and  Equipment)  and  </a:t>
            </a:r>
          </a:p>
          <a:p>
            <a:pPr marL="457200" indent="-457200">
              <a:buFont typeface="Arial" panose="020B0604020202020204" pitchFamily="34" charset="0"/>
              <a:buChar char="•"/>
              <a:defRPr/>
            </a:pPr>
            <a:r>
              <a:rPr lang="en-US" sz="3200" dirty="0">
                <a:solidFill>
                  <a:schemeClr val="bg1"/>
                </a:solidFill>
                <a:cs typeface="Calibri" pitchFamily="34" charset="0"/>
              </a:rPr>
              <a:t>MIL-HDBK-217 (Reliability Prediction of  Electronic  Equipment)</a:t>
            </a:r>
          </a:p>
          <a:p>
            <a:pPr marL="457200" indent="-457200">
              <a:buFont typeface="Arial" panose="020B0604020202020204" pitchFamily="34" charset="0"/>
              <a:buChar char="•"/>
              <a:defRPr/>
            </a:pPr>
            <a:r>
              <a:rPr lang="en-US" sz="3200" dirty="0">
                <a:solidFill>
                  <a:schemeClr val="bg1"/>
                </a:solidFill>
                <a:cs typeface="Calibri" pitchFamily="34" charset="0"/>
              </a:rPr>
              <a:t>MIL-STD-883 (Test Methods  and Procedures for Microelectronics)</a:t>
            </a:r>
          </a:p>
        </p:txBody>
      </p:sp>
      <p:pic>
        <p:nvPicPr>
          <p:cNvPr id="68613" name="Picture 2"/>
          <p:cNvPicPr>
            <a:picLocks noChangeAspect="1"/>
          </p:cNvPicPr>
          <p:nvPr/>
        </p:nvPicPr>
        <p:blipFill>
          <a:blip r:embed="rId2" cstate="print"/>
          <a:srcRect/>
          <a:stretch>
            <a:fillRect/>
          </a:stretch>
        </p:blipFill>
        <p:spPr bwMode="auto">
          <a:xfrm>
            <a:off x="950913" y="5191125"/>
            <a:ext cx="11372850" cy="1666875"/>
          </a:xfrm>
          <a:prstGeom prst="rect">
            <a:avLst/>
          </a:prstGeom>
          <a:noFill/>
          <a:ln w="9525">
            <a:noFill/>
            <a:miter lim="800000"/>
            <a:headEnd/>
            <a:tailEnd/>
          </a:ln>
        </p:spPr>
      </p:pic>
      <p:sp>
        <p:nvSpPr>
          <p:cNvPr id="4" name="Rectangle: Rounded Corners 3">
            <a:extLst>
              <a:ext uri="{FF2B5EF4-FFF2-40B4-BE49-F238E27FC236}"/>
            </a:extLst>
          </p:cNvPr>
          <p:cNvSpPr/>
          <p:nvPr/>
        </p:nvSpPr>
        <p:spPr>
          <a:xfrm>
            <a:off x="1203325" y="4733925"/>
            <a:ext cx="106299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bg1"/>
                </a:solidFill>
              </a:rPr>
              <a:t>https://www.weibull.com/knowledge/milhdbk.htm</a:t>
            </a:r>
          </a:p>
        </p:txBody>
      </p:sp>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9783763" cy="1041400"/>
          </a:xfrm>
        </p:spPr>
        <p:txBody>
          <a:bodyPr>
            <a:normAutofit fontScale="90000"/>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RELIABILITY SOLUTIONS – Computer Aided Reliability Engineering</a:t>
            </a:r>
            <a:endParaRPr lang="en-US" b="1" dirty="0">
              <a:solidFill>
                <a:schemeClr val="bg1"/>
              </a:solidFill>
            </a:endParaRPr>
          </a:p>
        </p:txBody>
      </p:sp>
      <p:pic>
        <p:nvPicPr>
          <p:cNvPr id="69636" name="Picture 5"/>
          <p:cNvPicPr>
            <a:picLocks noChangeAspect="1"/>
          </p:cNvPicPr>
          <p:nvPr/>
        </p:nvPicPr>
        <p:blipFill>
          <a:blip r:embed="rId2" cstate="print"/>
          <a:srcRect/>
          <a:stretch>
            <a:fillRect/>
          </a:stretch>
        </p:blipFill>
        <p:spPr bwMode="auto">
          <a:xfrm>
            <a:off x="1328738" y="1612900"/>
            <a:ext cx="10666412" cy="4824413"/>
          </a:xfrm>
          <a:prstGeom prst="rect">
            <a:avLst/>
          </a:prstGeom>
          <a:noFill/>
          <a:ln w="9525">
            <a:noFill/>
            <a:miter lim="800000"/>
            <a:headEnd/>
            <a:tailEnd/>
          </a:ln>
        </p:spPr>
      </p:pic>
      <p:sp>
        <p:nvSpPr>
          <p:cNvPr id="5" name="Rounded Rectangle 4"/>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9783763" cy="1041400"/>
          </a:xfrm>
        </p:spPr>
        <p:txBody>
          <a:bodyPr>
            <a:normAutofit fontScale="90000"/>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RELIABILITY SOLUTIONS – Computer Aided Software Reliability - </a:t>
            </a:r>
            <a:r>
              <a:rPr lang="en-US" altLang="en-US" b="1" cap="none" dirty="0" err="1">
                <a:solidFill>
                  <a:schemeClr val="bg1"/>
                </a:solidFill>
                <a:latin typeface="Calibri" panose="020F0502020204030204" pitchFamily="34" charset="0"/>
                <a:cs typeface="Calibri" panose="020F0502020204030204" pitchFamily="34" charset="0"/>
              </a:rPr>
              <a:t>FRESTIMATE</a:t>
            </a:r>
            <a:endParaRPr lang="en-US" b="1" dirty="0">
              <a:solidFill>
                <a:schemeClr val="bg1"/>
              </a:solidFill>
            </a:endParaRPr>
          </a:p>
        </p:txBody>
      </p:sp>
      <p:sp>
        <p:nvSpPr>
          <p:cNvPr id="7" name="Rectangle 3">
            <a:extLst>
              <a:ext uri="{FF2B5EF4-FFF2-40B4-BE49-F238E27FC236}"/>
            </a:extLst>
          </p:cNvPr>
          <p:cNvSpPr txBox="1">
            <a:spLocks noChangeArrowheads="1"/>
          </p:cNvSpPr>
          <p:nvPr/>
        </p:nvSpPr>
        <p:spPr>
          <a:xfrm>
            <a:off x="1193800" y="1363663"/>
            <a:ext cx="5235575" cy="4884737"/>
          </a:xfrm>
          <a:prstGeom prst="rect">
            <a:avLst/>
          </a:prstGeom>
        </p:spPr>
        <p:txBody>
          <a:bodyPr/>
          <a:lstStyle>
            <a:lvl1pPr marL="228600" indent="-228600" algn="l" rtl="0" eaLnBrk="0" fontAlgn="base" hangingPunct="0">
              <a:lnSpc>
                <a:spcPct val="120000"/>
              </a:lnSpc>
              <a:spcBef>
                <a:spcPts val="1000"/>
              </a:spcBef>
              <a:spcAft>
                <a:spcPct val="0"/>
              </a:spcAft>
              <a:buSzPct val="125000"/>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SzPct val="125000"/>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defTabSz="914400">
              <a:lnSpc>
                <a:spcPct val="80000"/>
              </a:lnSpc>
              <a:defRPr/>
            </a:pPr>
            <a:r>
              <a:rPr lang="en-US" altLang="en-US" sz="3600" b="1" dirty="0">
                <a:solidFill>
                  <a:schemeClr val="bg1"/>
                </a:solidFill>
                <a:latin typeface="Calibri" panose="020F0502020204030204" pitchFamily="34" charset="0"/>
                <a:cs typeface="Calibri" panose="020F0502020204030204" pitchFamily="34" charset="0"/>
              </a:rPr>
              <a:t>Predict</a:t>
            </a:r>
            <a:r>
              <a:rPr lang="en-US" altLang="en-US" sz="3600" dirty="0">
                <a:solidFill>
                  <a:schemeClr val="bg1"/>
                </a:solidFill>
                <a:latin typeface="Calibri" panose="020F0502020204030204" pitchFamily="34" charset="0"/>
                <a:cs typeface="Calibri" panose="020F0502020204030204" pitchFamily="34" charset="0"/>
              </a:rPr>
              <a:t> BEFORE coding and/or testing begins:</a:t>
            </a:r>
          </a:p>
          <a:p>
            <a:pPr marL="0" indent="0" defTabSz="914400">
              <a:lnSpc>
                <a:spcPct val="80000"/>
              </a:lnSpc>
              <a:buFont typeface="Arial" panose="020B0604020202020204" pitchFamily="34" charset="0"/>
              <a:buNone/>
              <a:defRPr/>
            </a:pPr>
            <a:r>
              <a:rPr lang="en-US" altLang="en-US" sz="3600" dirty="0">
                <a:solidFill>
                  <a:schemeClr val="bg1"/>
                </a:solidFill>
                <a:latin typeface="Calibri" panose="020F0502020204030204" pitchFamily="34" charset="0"/>
                <a:cs typeface="Calibri" panose="020F0502020204030204" pitchFamily="34" charset="0"/>
              </a:rPr>
              <a:t>- </a:t>
            </a:r>
            <a:r>
              <a:rPr lang="en-US" altLang="en-US" sz="3600" b="1" dirty="0">
                <a:solidFill>
                  <a:schemeClr val="bg1"/>
                </a:solidFill>
                <a:latin typeface="Calibri" panose="020F0502020204030204" pitchFamily="34" charset="0"/>
                <a:cs typeface="Calibri" panose="020F0502020204030204" pitchFamily="34" charset="0"/>
              </a:rPr>
              <a:t>Software defects during</a:t>
            </a:r>
            <a:r>
              <a:rPr lang="en-US" altLang="en-US" sz="3600" dirty="0">
                <a:solidFill>
                  <a:schemeClr val="bg1"/>
                </a:solidFill>
                <a:latin typeface="Calibri" panose="020F0502020204030204" pitchFamily="34" charset="0"/>
                <a:cs typeface="Calibri" panose="020F0502020204030204" pitchFamily="34" charset="0"/>
              </a:rPr>
              <a:t> testing and </a:t>
            </a:r>
            <a:r>
              <a:rPr lang="en-US" altLang="en-US" sz="3600" b="1" dirty="0">
                <a:solidFill>
                  <a:schemeClr val="bg1"/>
                </a:solidFill>
                <a:latin typeface="Calibri" panose="020F0502020204030204" pitchFamily="34" charset="0"/>
                <a:cs typeface="Calibri" panose="020F0502020204030204" pitchFamily="34" charset="0"/>
              </a:rPr>
              <a:t>after</a:t>
            </a:r>
            <a:r>
              <a:rPr lang="en-US" altLang="en-US" sz="3600" dirty="0">
                <a:solidFill>
                  <a:schemeClr val="bg1"/>
                </a:solidFill>
                <a:latin typeface="Calibri" panose="020F0502020204030204" pitchFamily="34" charset="0"/>
                <a:cs typeface="Calibri" panose="020F0502020204030204" pitchFamily="34" charset="0"/>
              </a:rPr>
              <a:t> delivery</a:t>
            </a:r>
          </a:p>
          <a:p>
            <a:pPr marL="0" indent="0" defTabSz="914400">
              <a:lnSpc>
                <a:spcPct val="80000"/>
              </a:lnSpc>
              <a:buFont typeface="Arial" panose="020B0604020202020204" pitchFamily="34" charset="0"/>
              <a:buNone/>
              <a:defRPr/>
            </a:pPr>
            <a:r>
              <a:rPr lang="en-US" altLang="en-US" sz="3600" dirty="0">
                <a:solidFill>
                  <a:schemeClr val="bg1"/>
                </a:solidFill>
                <a:latin typeface="Calibri" panose="020F0502020204030204" pitchFamily="34" charset="0"/>
                <a:cs typeface="Calibri" panose="020F0502020204030204" pitchFamily="34" charset="0"/>
              </a:rPr>
              <a:t>- Testing effort required to meet a desired/required objective</a:t>
            </a:r>
          </a:p>
          <a:p>
            <a:pPr marL="0" indent="0" defTabSz="914400">
              <a:lnSpc>
                <a:spcPct val="80000"/>
              </a:lnSpc>
              <a:buFont typeface="Arial" panose="020B0604020202020204" pitchFamily="34" charset="0"/>
              <a:buNone/>
              <a:defRPr/>
            </a:pPr>
            <a:r>
              <a:rPr lang="en-US" altLang="en-US" sz="3600" dirty="0">
                <a:solidFill>
                  <a:schemeClr val="bg1"/>
                </a:solidFill>
                <a:latin typeface="Calibri" panose="020F0502020204030204" pitchFamily="34" charset="0"/>
                <a:cs typeface="Calibri" panose="020F0502020204030204" pitchFamily="34" charset="0"/>
              </a:rPr>
              <a:t>- Software failure rate, </a:t>
            </a:r>
            <a:r>
              <a:rPr lang="en-US" altLang="en-US" sz="3600" dirty="0" err="1">
                <a:solidFill>
                  <a:schemeClr val="bg1"/>
                </a:solidFill>
                <a:latin typeface="Calibri" panose="020F0502020204030204" pitchFamily="34" charset="0"/>
                <a:cs typeface="Calibri" panose="020F0502020204030204" pitchFamily="34" charset="0"/>
              </a:rPr>
              <a:t>MTTF</a:t>
            </a:r>
            <a:r>
              <a:rPr lang="en-US" altLang="en-US" sz="3600" dirty="0">
                <a:solidFill>
                  <a:schemeClr val="bg1"/>
                </a:solidFill>
                <a:latin typeface="Calibri" panose="020F0502020204030204" pitchFamily="34" charset="0"/>
                <a:cs typeface="Calibri" panose="020F0502020204030204" pitchFamily="34" charset="0"/>
              </a:rPr>
              <a:t>, </a:t>
            </a:r>
            <a:r>
              <a:rPr lang="en-US" altLang="en-US" sz="3600" dirty="0" err="1">
                <a:solidFill>
                  <a:schemeClr val="bg1"/>
                </a:solidFill>
                <a:latin typeface="Calibri" panose="020F0502020204030204" pitchFamily="34" charset="0"/>
                <a:cs typeface="Calibri" panose="020F0502020204030204" pitchFamily="34" charset="0"/>
              </a:rPr>
              <a:t>MTTCF</a:t>
            </a:r>
            <a:r>
              <a:rPr lang="en-US" altLang="en-US" sz="3600" dirty="0">
                <a:solidFill>
                  <a:schemeClr val="bg1"/>
                </a:solidFill>
                <a:latin typeface="Calibri" panose="020F0502020204030204" pitchFamily="34" charset="0"/>
                <a:cs typeface="Calibri" panose="020F0502020204030204" pitchFamily="34" charset="0"/>
              </a:rPr>
              <a:t>, availability, reliability</a:t>
            </a:r>
          </a:p>
        </p:txBody>
      </p:sp>
      <p:pic>
        <p:nvPicPr>
          <p:cNvPr id="70661" name="Picture 2" descr="http://www.softrel.com/model%20list.png"/>
          <p:cNvPicPr>
            <a:picLocks noChangeAspect="1" noChangeArrowheads="1"/>
          </p:cNvPicPr>
          <p:nvPr/>
        </p:nvPicPr>
        <p:blipFill>
          <a:blip r:embed="rId2" cstate="print"/>
          <a:srcRect/>
          <a:stretch>
            <a:fillRect/>
          </a:stretch>
        </p:blipFill>
        <p:spPr bwMode="auto">
          <a:xfrm>
            <a:off x="6627813" y="1363663"/>
            <a:ext cx="4672012" cy="5384800"/>
          </a:xfrm>
          <a:prstGeom prst="rect">
            <a:avLst/>
          </a:prstGeom>
          <a:noFill/>
          <a:ln w="9525">
            <a:noFill/>
            <a:miter lim="800000"/>
            <a:headEnd/>
            <a:tailEnd/>
          </a:ln>
        </p:spPr>
      </p:pic>
      <p:sp>
        <p:nvSpPr>
          <p:cNvPr id="9" name="Rectangle 8">
            <a:extLst>
              <a:ext uri="{FF2B5EF4-FFF2-40B4-BE49-F238E27FC236}"/>
            </a:extLst>
          </p:cNvPr>
          <p:cNvSpPr/>
          <p:nvPr/>
        </p:nvSpPr>
        <p:spPr>
          <a:xfrm>
            <a:off x="1338263" y="6248400"/>
            <a:ext cx="5091112" cy="60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en-US" dirty="0">
                <a:solidFill>
                  <a:schemeClr val="bg1"/>
                </a:solidFill>
              </a:rPr>
              <a:t>Ann Marie </a:t>
            </a:r>
            <a:r>
              <a:rPr lang="en-US" altLang="en-US" dirty="0" err="1">
                <a:solidFill>
                  <a:schemeClr val="bg1"/>
                </a:solidFill>
              </a:rPr>
              <a:t>Neufelder</a:t>
            </a:r>
            <a:r>
              <a:rPr lang="en-US" altLang="en-US" dirty="0">
                <a:solidFill>
                  <a:schemeClr val="bg1"/>
                </a:solidFill>
              </a:rPr>
              <a:t>; http://www.softrel.com/index.html</a:t>
            </a:r>
          </a:p>
        </p:txBody>
      </p:sp>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9783763" cy="1041400"/>
          </a:xfrm>
        </p:spPr>
        <p:txBody>
          <a:bodyPr>
            <a:normAutofit fontScale="90000"/>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AVAILABILITY  SOLUTIONS by MACHINE LEARNING</a:t>
            </a:r>
            <a:endParaRPr lang="en-US" b="1" dirty="0">
              <a:solidFill>
                <a:schemeClr val="bg1"/>
              </a:solidFill>
            </a:endParaRPr>
          </a:p>
        </p:txBody>
      </p:sp>
      <p:sp>
        <p:nvSpPr>
          <p:cNvPr id="7" name="Rectangle 6"/>
          <p:cNvSpPr/>
          <p:nvPr/>
        </p:nvSpPr>
        <p:spPr>
          <a:xfrm>
            <a:off x="950913" y="1320800"/>
            <a:ext cx="4194175" cy="3913188"/>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Char char="•"/>
              <a:defRPr/>
            </a:pPr>
            <a:r>
              <a:rPr lang="en-US" sz="2800" dirty="0">
                <a:solidFill>
                  <a:schemeClr val="bg1"/>
                </a:solidFill>
                <a:latin typeface="Calibri" pitchFamily="34" charset="0"/>
                <a:cs typeface="Calibri" pitchFamily="34" charset="0"/>
              </a:rPr>
              <a:t>Machine Learning could help in fault isolation and fault detection of machines and thus </a:t>
            </a:r>
            <a:r>
              <a:rPr lang="en-US" sz="2800" b="1" dirty="0">
                <a:solidFill>
                  <a:schemeClr val="bg1"/>
                </a:solidFill>
                <a:latin typeface="Calibri" pitchFamily="34" charset="0"/>
                <a:cs typeface="Calibri" pitchFamily="34" charset="0"/>
              </a:rPr>
              <a:t>improve Mean Time To Repair (MTTR) of a failed system to achieve higher availability.</a:t>
            </a:r>
          </a:p>
        </p:txBody>
      </p:sp>
      <p:sp>
        <p:nvSpPr>
          <p:cNvPr id="6" name="Rectangle 5"/>
          <p:cNvSpPr/>
          <p:nvPr/>
        </p:nvSpPr>
        <p:spPr>
          <a:xfrm>
            <a:off x="1033463" y="5499100"/>
            <a:ext cx="10761662" cy="954088"/>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bg1"/>
                </a:solidFill>
              </a:rPr>
              <a:t>Rajkumar</a:t>
            </a:r>
            <a:r>
              <a:rPr lang="en-US" sz="2400" b="1" dirty="0">
                <a:solidFill>
                  <a:schemeClr val="bg1"/>
                </a:solidFill>
              </a:rPr>
              <a:t> </a:t>
            </a:r>
            <a:r>
              <a:rPr lang="en-US" sz="2400" b="1" dirty="0" err="1">
                <a:solidFill>
                  <a:schemeClr val="bg1"/>
                </a:solidFill>
              </a:rPr>
              <a:t>Buyya</a:t>
            </a:r>
            <a:r>
              <a:rPr lang="en-US" sz="2400" b="1" dirty="0">
                <a:solidFill>
                  <a:schemeClr val="bg1"/>
                </a:solidFill>
              </a:rPr>
              <a:t>, </a:t>
            </a:r>
            <a:r>
              <a:rPr lang="en-US" sz="2400" b="1" dirty="0" err="1">
                <a:solidFill>
                  <a:schemeClr val="bg1"/>
                </a:solidFill>
              </a:rPr>
              <a:t>Satish</a:t>
            </a:r>
            <a:r>
              <a:rPr lang="en-US" sz="2400" b="1" dirty="0">
                <a:solidFill>
                  <a:schemeClr val="bg1"/>
                </a:solidFill>
              </a:rPr>
              <a:t> </a:t>
            </a:r>
            <a:r>
              <a:rPr lang="en-US" sz="2400" b="1" dirty="0" err="1">
                <a:solidFill>
                  <a:schemeClr val="bg1"/>
                </a:solidFill>
              </a:rPr>
              <a:t>Narayana</a:t>
            </a:r>
            <a:r>
              <a:rPr lang="en-US" sz="2400" b="1" dirty="0">
                <a:solidFill>
                  <a:schemeClr val="bg1"/>
                </a:solidFill>
              </a:rPr>
              <a:t>, Fog and Edge Computing: Principles and Paradigms, Ch 10, pp. 249, 2019.</a:t>
            </a:r>
          </a:p>
        </p:txBody>
      </p:sp>
      <p:pic>
        <p:nvPicPr>
          <p:cNvPr id="71686" name="Picture 3"/>
          <p:cNvPicPr>
            <a:picLocks noChangeAspect="1"/>
          </p:cNvPicPr>
          <p:nvPr/>
        </p:nvPicPr>
        <p:blipFill>
          <a:blip r:embed="rId3" cstate="print"/>
          <a:srcRect/>
          <a:stretch>
            <a:fillRect/>
          </a:stretch>
        </p:blipFill>
        <p:spPr bwMode="auto">
          <a:xfrm>
            <a:off x="5145088" y="1320800"/>
            <a:ext cx="7046912" cy="3895725"/>
          </a:xfrm>
          <a:prstGeom prst="rect">
            <a:avLst/>
          </a:prstGeom>
          <a:noFill/>
          <a:ln w="9525">
            <a:noFill/>
            <a:miter lim="800000"/>
            <a:headEnd/>
            <a:tailEnd/>
          </a:ln>
        </p:spPr>
      </p:pic>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950913" y="284163"/>
            <a:ext cx="11272837" cy="1041400"/>
          </a:xfrm>
        </p:spPr>
        <p:txBody>
          <a:bodyPr>
            <a:normAutofit fontScale="90000"/>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AVAILABILITY  SOLUTIONS by MACHINE LEARNING (cont.)</a:t>
            </a:r>
            <a:endParaRPr lang="en-US" b="1" dirty="0">
              <a:solidFill>
                <a:schemeClr val="bg1"/>
              </a:solidFill>
            </a:endParaRPr>
          </a:p>
        </p:txBody>
      </p:sp>
      <p:sp>
        <p:nvSpPr>
          <p:cNvPr id="7" name="Rectangle 6"/>
          <p:cNvSpPr/>
          <p:nvPr/>
        </p:nvSpPr>
        <p:spPr>
          <a:xfrm>
            <a:off x="982663" y="1147763"/>
            <a:ext cx="3095625" cy="4086225"/>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Char char="•"/>
              <a:defRPr/>
            </a:pPr>
            <a:r>
              <a:rPr lang="en-US" sz="2400" b="1" dirty="0">
                <a:solidFill>
                  <a:schemeClr val="bg1"/>
                </a:solidFill>
                <a:latin typeface="Calibri" pitchFamily="34" charset="0"/>
                <a:cs typeface="Calibri" pitchFamily="34" charset="0"/>
              </a:rPr>
              <a:t>Machine learning could be used to optimize operations by monitoring occupancy, movement, and overall system usage and over time (the case of a train station in a smart city).</a:t>
            </a:r>
          </a:p>
        </p:txBody>
      </p:sp>
      <p:sp>
        <p:nvSpPr>
          <p:cNvPr id="6" name="Rectangle 5"/>
          <p:cNvSpPr/>
          <p:nvPr/>
        </p:nvSpPr>
        <p:spPr>
          <a:xfrm>
            <a:off x="1203325" y="5799138"/>
            <a:ext cx="10760075" cy="954087"/>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bg1"/>
                </a:solidFill>
              </a:rPr>
              <a:t>Rajkumar</a:t>
            </a:r>
            <a:r>
              <a:rPr lang="en-US" sz="2400" b="1" dirty="0">
                <a:solidFill>
                  <a:schemeClr val="bg1"/>
                </a:solidFill>
              </a:rPr>
              <a:t> </a:t>
            </a:r>
            <a:r>
              <a:rPr lang="en-US" sz="2400" b="1" dirty="0" err="1">
                <a:solidFill>
                  <a:schemeClr val="bg1"/>
                </a:solidFill>
              </a:rPr>
              <a:t>Buyya</a:t>
            </a:r>
            <a:r>
              <a:rPr lang="en-US" sz="2400" b="1" dirty="0">
                <a:solidFill>
                  <a:schemeClr val="bg1"/>
                </a:solidFill>
              </a:rPr>
              <a:t>, </a:t>
            </a:r>
            <a:r>
              <a:rPr lang="en-US" sz="2400" b="1" dirty="0" err="1">
                <a:solidFill>
                  <a:schemeClr val="bg1"/>
                </a:solidFill>
              </a:rPr>
              <a:t>Satish</a:t>
            </a:r>
            <a:r>
              <a:rPr lang="en-US" sz="2400" b="1" dirty="0">
                <a:solidFill>
                  <a:schemeClr val="bg1"/>
                </a:solidFill>
              </a:rPr>
              <a:t> </a:t>
            </a:r>
            <a:r>
              <a:rPr lang="en-US" sz="2400" b="1" dirty="0" err="1">
                <a:solidFill>
                  <a:schemeClr val="bg1"/>
                </a:solidFill>
              </a:rPr>
              <a:t>Narayana</a:t>
            </a:r>
            <a:r>
              <a:rPr lang="en-US" sz="2400" b="1" dirty="0">
                <a:solidFill>
                  <a:schemeClr val="bg1"/>
                </a:solidFill>
              </a:rPr>
              <a:t>, Fog and Edge Computing: Principles and Paradigms, Ch 10, pp. 249, 2019.</a:t>
            </a:r>
          </a:p>
        </p:txBody>
      </p:sp>
      <p:pic>
        <p:nvPicPr>
          <p:cNvPr id="73734" name="Picture 3" descr="A yellow train pulling into a station&#10;&#10;Description automatically generated"/>
          <p:cNvPicPr>
            <a:picLocks noChangeAspect="1"/>
          </p:cNvPicPr>
          <p:nvPr/>
        </p:nvPicPr>
        <p:blipFill>
          <a:blip r:embed="rId3" cstate="print"/>
          <a:srcRect/>
          <a:stretch>
            <a:fillRect/>
          </a:stretch>
        </p:blipFill>
        <p:spPr bwMode="auto">
          <a:xfrm>
            <a:off x="4110038" y="1325563"/>
            <a:ext cx="8113712" cy="3524250"/>
          </a:xfrm>
          <a:prstGeom prst="rect">
            <a:avLst/>
          </a:prstGeom>
          <a:noFill/>
          <a:ln w="9525">
            <a:noFill/>
            <a:miter lim="800000"/>
            <a:headEnd/>
            <a:tailEnd/>
          </a:ln>
        </p:spPr>
      </p:pic>
      <p:sp>
        <p:nvSpPr>
          <p:cNvPr id="8" name="Rectangle: Rounded Corners 7">
            <a:extLst>
              <a:ext uri="{FF2B5EF4-FFF2-40B4-BE49-F238E27FC236}"/>
            </a:extLst>
          </p:cNvPr>
          <p:cNvSpPr/>
          <p:nvPr/>
        </p:nvSpPr>
        <p:spPr>
          <a:xfrm>
            <a:off x="4110038" y="4999038"/>
            <a:ext cx="8113712" cy="6492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Intelligent transportation: https://www.information-age.com/intelligent-transportation-smart-cities-123473979/ </a:t>
            </a:r>
          </a:p>
        </p:txBody>
      </p:sp>
      <p:sp>
        <p:nvSpPr>
          <p:cNvPr id="9" name="Rounded Rectangle 8"/>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982663" y="284163"/>
            <a:ext cx="11083925" cy="1041400"/>
          </a:xfrm>
        </p:spPr>
        <p:txBody>
          <a:bodyPr>
            <a:normAutofit fontScale="90000"/>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AVAILABILITY  SOLUTIONS by MACHINE LEARNING (cont.)</a:t>
            </a:r>
            <a:endParaRPr lang="en-US" b="1" dirty="0">
              <a:solidFill>
                <a:schemeClr val="bg1"/>
              </a:solidFill>
            </a:endParaRPr>
          </a:p>
        </p:txBody>
      </p:sp>
      <p:sp>
        <p:nvSpPr>
          <p:cNvPr id="7" name="Rectangle 6"/>
          <p:cNvSpPr/>
          <p:nvPr/>
        </p:nvSpPr>
        <p:spPr>
          <a:xfrm>
            <a:off x="1128437" y="1299059"/>
            <a:ext cx="3995737" cy="3455987"/>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Char char="•"/>
              <a:defRPr/>
            </a:pPr>
            <a:r>
              <a:rPr lang="en-US" sz="2800" b="1" dirty="0">
                <a:solidFill>
                  <a:schemeClr val="bg1"/>
                </a:solidFill>
                <a:latin typeface="Calibri" pitchFamily="34" charset="0"/>
                <a:cs typeface="Calibri" pitchFamily="34" charset="0"/>
              </a:rPr>
              <a:t>Machine learning can be used with Self-Driving Cars and Unmanned  Aerial Vehicles  to understand images,  or to detect anomalies. </a:t>
            </a:r>
          </a:p>
        </p:txBody>
      </p:sp>
      <p:sp>
        <p:nvSpPr>
          <p:cNvPr id="6" name="Rectangle 5"/>
          <p:cNvSpPr/>
          <p:nvPr/>
        </p:nvSpPr>
        <p:spPr>
          <a:xfrm>
            <a:off x="1139480" y="5446091"/>
            <a:ext cx="10761662" cy="954088"/>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bg1"/>
                </a:solidFill>
              </a:rPr>
              <a:t>EnviroInfo</a:t>
            </a:r>
            <a:r>
              <a:rPr lang="en-US" sz="2400" b="1" dirty="0">
                <a:solidFill>
                  <a:schemeClr val="bg1"/>
                </a:solidFill>
              </a:rPr>
              <a:t> Conference 2017 Disaster Management for Resilience and Public Safety.</a:t>
            </a:r>
          </a:p>
        </p:txBody>
      </p:sp>
      <p:pic>
        <p:nvPicPr>
          <p:cNvPr id="75782" name="Picture 2"/>
          <p:cNvPicPr>
            <a:picLocks noChangeAspect="1"/>
          </p:cNvPicPr>
          <p:nvPr/>
        </p:nvPicPr>
        <p:blipFill>
          <a:blip r:embed="rId2" cstate="print"/>
          <a:srcRect/>
          <a:stretch>
            <a:fillRect/>
          </a:stretch>
        </p:blipFill>
        <p:spPr bwMode="auto">
          <a:xfrm>
            <a:off x="5230813" y="1325563"/>
            <a:ext cx="6159500" cy="3849687"/>
          </a:xfrm>
          <a:prstGeom prst="rect">
            <a:avLst/>
          </a:prstGeom>
          <a:noFill/>
          <a:ln w="9525">
            <a:noFill/>
            <a:miter lim="800000"/>
            <a:headEnd/>
            <a:tailEnd/>
          </a:ln>
        </p:spPr>
      </p:pic>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10571163" cy="1508125"/>
          </a:xfrm>
        </p:spPr>
        <p:txBody>
          <a:bodyPr/>
          <a:lstStyle/>
          <a:p>
            <a:pPr eaLnBrk="1" fontAlgn="auto" hangingPunct="1">
              <a:spcAft>
                <a:spcPts val="0"/>
              </a:spcAft>
              <a:defRPr/>
            </a:pPr>
            <a:r>
              <a:rPr lang="en-US" b="1" dirty="0" smtClean="0">
                <a:solidFill>
                  <a:schemeClr val="bg1"/>
                </a:solidFill>
              </a:rPr>
              <a:t>University</a:t>
            </a:r>
            <a:r>
              <a:rPr lang="en-US" dirty="0" smtClean="0">
                <a:solidFill>
                  <a:schemeClr val="bg1"/>
                </a:solidFill>
              </a:rPr>
              <a:t> “</a:t>
            </a:r>
            <a:r>
              <a:rPr lang="en-US" b="1" dirty="0" err="1" smtClean="0">
                <a:solidFill>
                  <a:schemeClr val="bg1"/>
                </a:solidFill>
              </a:rPr>
              <a:t>Politehnica</a:t>
            </a:r>
            <a:r>
              <a:rPr lang="en-US" b="1" dirty="0" smtClean="0">
                <a:solidFill>
                  <a:schemeClr val="bg1"/>
                </a:solidFill>
              </a:rPr>
              <a:t>” </a:t>
            </a:r>
            <a:r>
              <a:rPr lang="en-US" b="1" dirty="0">
                <a:solidFill>
                  <a:schemeClr val="bg1"/>
                </a:solidFill>
              </a:rPr>
              <a:t>of BUCHAREST</a:t>
            </a:r>
          </a:p>
        </p:txBody>
      </p:sp>
      <p:pic>
        <p:nvPicPr>
          <p:cNvPr id="21507" name="Picture 6"/>
          <p:cNvPicPr>
            <a:picLocks noChangeAspect="1"/>
          </p:cNvPicPr>
          <p:nvPr/>
        </p:nvPicPr>
        <p:blipFill>
          <a:blip r:embed="rId2" cstate="print"/>
          <a:srcRect/>
          <a:stretch>
            <a:fillRect/>
          </a:stretch>
        </p:blipFill>
        <p:spPr bwMode="auto">
          <a:xfrm>
            <a:off x="0" y="1792288"/>
            <a:ext cx="7848600" cy="5065712"/>
          </a:xfrm>
          <a:prstGeom prst="rect">
            <a:avLst/>
          </a:prstGeom>
          <a:noFill/>
          <a:ln w="9525">
            <a:noFill/>
            <a:miter lim="800000"/>
            <a:headEnd/>
            <a:tailEnd/>
          </a:ln>
        </p:spPr>
      </p:pic>
      <p:pic>
        <p:nvPicPr>
          <p:cNvPr id="21508" name="Picture 8"/>
          <p:cNvPicPr>
            <a:picLocks noChangeAspect="1"/>
          </p:cNvPicPr>
          <p:nvPr/>
        </p:nvPicPr>
        <p:blipFill>
          <a:blip r:embed="rId3" cstate="print"/>
          <a:srcRect/>
          <a:stretch>
            <a:fillRect/>
          </a:stretch>
        </p:blipFill>
        <p:spPr bwMode="auto">
          <a:xfrm>
            <a:off x="7848600" y="1792288"/>
            <a:ext cx="4343400" cy="3235325"/>
          </a:xfrm>
          <a:prstGeom prst="rect">
            <a:avLst/>
          </a:prstGeom>
          <a:noFill/>
          <a:ln w="9525">
            <a:noFill/>
            <a:miter lim="800000"/>
            <a:headEnd/>
            <a:tailEnd/>
          </a:ln>
        </p:spPr>
      </p:pic>
      <p:pic>
        <p:nvPicPr>
          <p:cNvPr id="21509" name="Picture 10"/>
          <p:cNvPicPr>
            <a:picLocks noChangeAspect="1"/>
          </p:cNvPicPr>
          <p:nvPr/>
        </p:nvPicPr>
        <p:blipFill>
          <a:blip r:embed="rId4" cstate="print"/>
          <a:srcRect/>
          <a:stretch>
            <a:fillRect/>
          </a:stretch>
        </p:blipFill>
        <p:spPr bwMode="auto">
          <a:xfrm>
            <a:off x="7848600" y="5027613"/>
            <a:ext cx="4343400" cy="1830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625600" y="155575"/>
            <a:ext cx="10288588" cy="1041400"/>
          </a:xfrm>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IoT IS IN NO WAY SECURE FOR SURE!</a:t>
            </a:r>
            <a:endParaRPr lang="en-US" b="1" dirty="0">
              <a:solidFill>
                <a:schemeClr val="bg1"/>
              </a:solidFill>
            </a:endParaRPr>
          </a:p>
        </p:txBody>
      </p:sp>
      <p:sp>
        <p:nvSpPr>
          <p:cNvPr id="4" name="Rectangle: Rounded Corners 3">
            <a:extLst>
              <a:ext uri="{FF2B5EF4-FFF2-40B4-BE49-F238E27FC236}"/>
            </a:extLst>
          </p:cNvPr>
          <p:cNvSpPr/>
          <p:nvPr/>
        </p:nvSpPr>
        <p:spPr>
          <a:xfrm>
            <a:off x="950913" y="5843588"/>
            <a:ext cx="11241087" cy="1012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https://www.bitdefender.com/files/News/CaseStudies/study/229/Bitdefender-Whitepaper-The-IoT-Threat-Landscape-and-Top-Smart-Home-Vulnerabilities-in-2018.pdf</a:t>
            </a:r>
          </a:p>
        </p:txBody>
      </p:sp>
      <p:sp>
        <p:nvSpPr>
          <p:cNvPr id="7" name="Rectangle 6"/>
          <p:cNvSpPr/>
          <p:nvPr/>
        </p:nvSpPr>
        <p:spPr>
          <a:xfrm>
            <a:off x="1201738" y="1257300"/>
            <a:ext cx="5181600" cy="4408488"/>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Font typeface="Corbel" pitchFamily="34" charset="0"/>
              <a:buNone/>
            </a:pPr>
            <a:r>
              <a:rPr lang="en-US" sz="2800" b="1">
                <a:solidFill>
                  <a:schemeClr val="bg1"/>
                </a:solidFill>
                <a:latin typeface="Calibri" pitchFamily="34" charset="0"/>
                <a:cs typeface="Calibri" pitchFamily="34" charset="0"/>
              </a:rPr>
              <a:t>      Many smart devices currently available on the market are vulnerable to third-party intrusions. Vulnerabilities have been detected on multiple occasions in medical devices, pacemakers, security cameras, smart doorbells, baby monitors and connected cars. </a:t>
            </a:r>
          </a:p>
        </p:txBody>
      </p:sp>
      <p:pic>
        <p:nvPicPr>
          <p:cNvPr id="76806" name="Picture 5"/>
          <p:cNvPicPr>
            <a:picLocks noChangeAspect="1"/>
          </p:cNvPicPr>
          <p:nvPr/>
        </p:nvPicPr>
        <p:blipFill>
          <a:blip r:embed="rId2" cstate="print"/>
          <a:srcRect/>
          <a:stretch>
            <a:fillRect/>
          </a:stretch>
        </p:blipFill>
        <p:spPr bwMode="auto">
          <a:xfrm>
            <a:off x="6634163" y="1550988"/>
            <a:ext cx="5557837" cy="3756025"/>
          </a:xfrm>
          <a:prstGeom prst="rect">
            <a:avLst/>
          </a:prstGeom>
          <a:noFill/>
          <a:ln w="9525">
            <a:noFill/>
            <a:miter lim="800000"/>
            <a:headEnd/>
            <a:tailEnd/>
          </a:ln>
        </p:spPr>
      </p:pic>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625600" y="155575"/>
            <a:ext cx="10288588" cy="1041400"/>
          </a:xfrm>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Key Facts 2018</a:t>
            </a:r>
            <a:endParaRPr lang="en-US" b="1" dirty="0">
              <a:solidFill>
                <a:schemeClr val="bg1"/>
              </a:solidFill>
            </a:endParaRPr>
          </a:p>
        </p:txBody>
      </p:sp>
      <p:pic>
        <p:nvPicPr>
          <p:cNvPr id="77828" name="Picture 2"/>
          <p:cNvPicPr>
            <a:picLocks noChangeAspect="1"/>
          </p:cNvPicPr>
          <p:nvPr/>
        </p:nvPicPr>
        <p:blipFill>
          <a:blip r:embed="rId2" cstate="print"/>
          <a:srcRect/>
          <a:stretch>
            <a:fillRect/>
          </a:stretch>
        </p:blipFill>
        <p:spPr bwMode="auto">
          <a:xfrm>
            <a:off x="922338" y="1196975"/>
            <a:ext cx="11269662" cy="4810125"/>
          </a:xfrm>
          <a:prstGeom prst="rect">
            <a:avLst/>
          </a:prstGeom>
          <a:noFill/>
          <a:ln w="9525">
            <a:noFill/>
            <a:miter lim="800000"/>
            <a:headEnd/>
            <a:tailEnd/>
          </a:ln>
        </p:spPr>
      </p:pic>
      <p:sp>
        <p:nvSpPr>
          <p:cNvPr id="4" name="Rectangle: Rounded Corners 3">
            <a:extLst>
              <a:ext uri="{FF2B5EF4-FFF2-40B4-BE49-F238E27FC236}"/>
            </a:extLst>
          </p:cNvPr>
          <p:cNvSpPr/>
          <p:nvPr/>
        </p:nvSpPr>
        <p:spPr>
          <a:xfrm>
            <a:off x="950913" y="5843588"/>
            <a:ext cx="11241087" cy="1012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https://www.bitdefender.com/files/News/CaseStudies/study/229/Bitdefender-Whitepaper-The-IoT-Threat-Landscape-and-Top-Smart-Home-Vulnerabilities-in-2018.pdf</a:t>
            </a:r>
          </a:p>
        </p:txBody>
      </p:sp>
      <p:pic>
        <p:nvPicPr>
          <p:cNvPr id="77830" name="Picture 5"/>
          <p:cNvPicPr>
            <a:picLocks noChangeAspect="1"/>
          </p:cNvPicPr>
          <p:nvPr/>
        </p:nvPicPr>
        <p:blipFill>
          <a:blip r:embed="rId3" cstate="print"/>
          <a:srcRect/>
          <a:stretch>
            <a:fillRect/>
          </a:stretch>
        </p:blipFill>
        <p:spPr bwMode="auto">
          <a:xfrm>
            <a:off x="10566400" y="850900"/>
            <a:ext cx="1458913" cy="987425"/>
          </a:xfrm>
          <a:prstGeom prst="rect">
            <a:avLst/>
          </a:prstGeom>
          <a:noFill/>
          <a:ln w="9525">
            <a:noFill/>
            <a:miter lim="800000"/>
            <a:headEnd/>
            <a:tailEnd/>
          </a:ln>
        </p:spPr>
      </p:pic>
      <p:sp>
        <p:nvSpPr>
          <p:cNvPr id="7" name="Rounded Rectangle 6"/>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8607425" cy="1041400"/>
          </a:xfrm>
        </p:spPr>
        <p:txBody>
          <a:bodyPr>
            <a:normAutofit fontScale="90000"/>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IoT IS IN NO WAY IMMUNE TO HACKING</a:t>
            </a:r>
            <a:endParaRPr lang="en-US" b="1" dirty="0">
              <a:solidFill>
                <a:schemeClr val="bg1"/>
              </a:solidFill>
            </a:endParaRPr>
          </a:p>
        </p:txBody>
      </p:sp>
      <p:sp>
        <p:nvSpPr>
          <p:cNvPr id="7" name="Rectangle 6"/>
          <p:cNvSpPr/>
          <p:nvPr/>
        </p:nvSpPr>
        <p:spPr>
          <a:xfrm>
            <a:off x="1203325" y="1174750"/>
            <a:ext cx="9055100" cy="4795838"/>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Char char="•"/>
              <a:defRPr/>
            </a:pPr>
            <a:r>
              <a:rPr lang="en-US" sz="2800" b="1" dirty="0">
                <a:solidFill>
                  <a:schemeClr val="bg1"/>
                </a:solidFill>
                <a:latin typeface="Calibri" pitchFamily="34" charset="0"/>
                <a:cs typeface="Calibri" pitchFamily="34" charset="0"/>
              </a:rPr>
              <a:t>Back in October of 2016, the largest </a:t>
            </a:r>
            <a:r>
              <a:rPr lang="en-US" sz="2800" b="1" dirty="0" smtClean="0">
                <a:solidFill>
                  <a:schemeClr val="bg1"/>
                </a:solidFill>
                <a:latin typeface="Calibri" pitchFamily="34" charset="0"/>
                <a:cs typeface="Calibri" pitchFamily="34" charset="0"/>
              </a:rPr>
              <a:t>Distributed Denial of Service(</a:t>
            </a:r>
            <a:r>
              <a:rPr lang="en-US" sz="2800" b="1" dirty="0" err="1" smtClean="0">
                <a:solidFill>
                  <a:schemeClr val="bg1"/>
                </a:solidFill>
                <a:latin typeface="Calibri" pitchFamily="34" charset="0"/>
                <a:cs typeface="Calibri" pitchFamily="34" charset="0"/>
              </a:rPr>
              <a:t>DDoS</a:t>
            </a:r>
            <a:r>
              <a:rPr lang="en-US" sz="2800" b="1" dirty="0" smtClean="0">
                <a:solidFill>
                  <a:schemeClr val="bg1"/>
                </a:solidFill>
                <a:latin typeface="Calibri" pitchFamily="34" charset="0"/>
                <a:cs typeface="Calibri" pitchFamily="34" charset="0"/>
              </a:rPr>
              <a:t> )attack </a:t>
            </a:r>
            <a:r>
              <a:rPr lang="en-US" sz="2800" b="1" dirty="0">
                <a:solidFill>
                  <a:schemeClr val="bg1"/>
                </a:solidFill>
                <a:latin typeface="Calibri" pitchFamily="34" charset="0"/>
                <a:cs typeface="Calibri" pitchFamily="34" charset="0"/>
              </a:rPr>
              <a:t>ever was launched on service provider </a:t>
            </a:r>
            <a:r>
              <a:rPr lang="en-US" sz="2800" b="1" dirty="0" err="1">
                <a:solidFill>
                  <a:schemeClr val="bg1"/>
                </a:solidFill>
                <a:latin typeface="Calibri" pitchFamily="34" charset="0"/>
                <a:cs typeface="Calibri" pitchFamily="34" charset="0"/>
              </a:rPr>
              <a:t>Dyn</a:t>
            </a:r>
            <a:r>
              <a:rPr lang="en-US" sz="2800" b="1" dirty="0">
                <a:solidFill>
                  <a:schemeClr val="bg1"/>
                </a:solidFill>
                <a:latin typeface="Calibri" pitchFamily="34" charset="0"/>
                <a:cs typeface="Calibri" pitchFamily="34" charset="0"/>
              </a:rPr>
              <a:t> using an IoT botnet. </a:t>
            </a:r>
          </a:p>
          <a:p>
            <a:pPr marL="342900" indent="-342900">
              <a:buFont typeface="Arial" charset="0"/>
              <a:buChar char="•"/>
              <a:defRPr/>
            </a:pPr>
            <a:endParaRPr lang="en-US" sz="2800" b="1" dirty="0">
              <a:solidFill>
                <a:schemeClr val="bg1"/>
              </a:solidFill>
              <a:latin typeface="Calibri" pitchFamily="34" charset="0"/>
              <a:cs typeface="Calibri" pitchFamily="34" charset="0"/>
            </a:endParaRPr>
          </a:p>
          <a:p>
            <a:pPr marL="342900" indent="-342900">
              <a:buFont typeface="Arial" charset="0"/>
              <a:buChar char="•"/>
              <a:defRPr/>
            </a:pPr>
            <a:r>
              <a:rPr lang="en-US" sz="2800" b="1" dirty="0">
                <a:solidFill>
                  <a:schemeClr val="bg1"/>
                </a:solidFill>
                <a:latin typeface="Calibri" pitchFamily="34" charset="0"/>
                <a:cs typeface="Calibri" pitchFamily="34" charset="0"/>
              </a:rPr>
              <a:t>This IoT botnet was made possible by malware called </a:t>
            </a:r>
            <a:r>
              <a:rPr lang="en-US" sz="4000" b="1" dirty="0" err="1">
                <a:solidFill>
                  <a:schemeClr val="bg1"/>
                </a:solidFill>
                <a:latin typeface="Calibri" pitchFamily="34" charset="0"/>
                <a:cs typeface="Calibri" pitchFamily="34" charset="0"/>
              </a:rPr>
              <a:t>Mirai</a:t>
            </a:r>
            <a:r>
              <a:rPr lang="en-US" sz="2800" b="1" dirty="0">
                <a:solidFill>
                  <a:schemeClr val="bg1"/>
                </a:solidFill>
                <a:latin typeface="Calibri" pitchFamily="34" charset="0"/>
                <a:cs typeface="Calibri" pitchFamily="34" charset="0"/>
              </a:rPr>
              <a:t>. Once infected with </a:t>
            </a:r>
            <a:r>
              <a:rPr lang="en-US" sz="4000" b="1" dirty="0" err="1">
                <a:solidFill>
                  <a:schemeClr val="bg1"/>
                </a:solidFill>
                <a:latin typeface="Calibri" pitchFamily="34" charset="0"/>
                <a:cs typeface="Calibri" pitchFamily="34" charset="0"/>
              </a:rPr>
              <a:t>Mirai</a:t>
            </a:r>
            <a:r>
              <a:rPr lang="en-US" sz="2800" b="1" dirty="0">
                <a:solidFill>
                  <a:schemeClr val="bg1"/>
                </a:solidFill>
                <a:latin typeface="Calibri" pitchFamily="34" charset="0"/>
                <a:cs typeface="Calibri" pitchFamily="34" charset="0"/>
              </a:rPr>
              <a:t>, computers continually search the internet for vulnerable IoT devices and then use known default usernames and passwords to log in, infecting them with malware. These devices were things like digital cameras and DVR players.</a:t>
            </a:r>
          </a:p>
        </p:txBody>
      </p:sp>
      <p:sp>
        <p:nvSpPr>
          <p:cNvPr id="4" name="Rectangle: Rounded Corners 3">
            <a:extLst>
              <a:ext uri="{FF2B5EF4-FFF2-40B4-BE49-F238E27FC236}"/>
            </a:extLst>
          </p:cNvPr>
          <p:cNvSpPr/>
          <p:nvPr/>
        </p:nvSpPr>
        <p:spPr>
          <a:xfrm>
            <a:off x="3159125" y="6113463"/>
            <a:ext cx="8875713" cy="742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hlinkClick r:id="rId2"/>
              </a:rPr>
              <a:t>https://blog.avast.com/hacker-creates-seven-new-variants-of-the-mirai-botnet</a:t>
            </a:r>
            <a:r>
              <a:rPr lang="en-US" sz="2400" b="1" dirty="0">
                <a:solidFill>
                  <a:schemeClr val="bg1"/>
                </a:solidFill>
              </a:rPr>
              <a:t> (October 25, 2018)</a:t>
            </a:r>
          </a:p>
        </p:txBody>
      </p:sp>
      <p:pic>
        <p:nvPicPr>
          <p:cNvPr id="78854" name="Picture 10"/>
          <p:cNvPicPr>
            <a:picLocks noChangeAspect="1"/>
          </p:cNvPicPr>
          <p:nvPr/>
        </p:nvPicPr>
        <p:blipFill>
          <a:blip r:embed="rId3" cstate="print"/>
          <a:srcRect/>
          <a:stretch>
            <a:fillRect/>
          </a:stretch>
        </p:blipFill>
        <p:spPr bwMode="auto">
          <a:xfrm>
            <a:off x="10258425" y="2936875"/>
            <a:ext cx="1962150" cy="2714625"/>
          </a:xfrm>
          <a:prstGeom prst="rect">
            <a:avLst/>
          </a:prstGeom>
          <a:noFill/>
          <a:ln w="9525">
            <a:noFill/>
            <a:miter lim="800000"/>
            <a:headEnd/>
            <a:tailEnd/>
          </a:ln>
        </p:spPr>
      </p:pic>
      <p:sp>
        <p:nvSpPr>
          <p:cNvPr id="12" name="Rectangle: Rounded Corners 11">
            <a:extLst>
              <a:ext uri="{FF2B5EF4-FFF2-40B4-BE49-F238E27FC236}"/>
            </a:extLst>
          </p:cNvPr>
          <p:cNvSpPr/>
          <p:nvPr/>
        </p:nvSpPr>
        <p:spPr>
          <a:xfrm>
            <a:off x="10506075" y="1685925"/>
            <a:ext cx="1398588" cy="931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t>2018</a:t>
            </a:r>
          </a:p>
        </p:txBody>
      </p:sp>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10290175" cy="1041400"/>
          </a:xfrm>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IoT IS IN NO WAY IMMUNE TO HACKING (cont.)</a:t>
            </a:r>
            <a:endParaRPr lang="en-US" b="1" dirty="0">
              <a:solidFill>
                <a:schemeClr val="bg1"/>
              </a:solidFill>
            </a:endParaRPr>
          </a:p>
        </p:txBody>
      </p:sp>
      <p:sp>
        <p:nvSpPr>
          <p:cNvPr id="4" name="Rectangle: Rounded Corners 3">
            <a:extLst>
              <a:ext uri="{FF2B5EF4-FFF2-40B4-BE49-F238E27FC236}"/>
            </a:extLst>
          </p:cNvPr>
          <p:cNvSpPr/>
          <p:nvPr/>
        </p:nvSpPr>
        <p:spPr>
          <a:xfrm>
            <a:off x="1203325" y="6113463"/>
            <a:ext cx="10831513" cy="742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hlinkClick r:id="rId2"/>
              </a:rPr>
              <a:t>https://www.extremetech.com/extreme/238161-security-firm-claims-implantable-cardiac-devices-can-be-hacked</a:t>
            </a:r>
            <a:r>
              <a:rPr lang="en-US" sz="2400" b="1" dirty="0">
                <a:solidFill>
                  <a:schemeClr val="bg1"/>
                </a:solidFill>
              </a:rPr>
              <a:t> (October 24, 2016)</a:t>
            </a:r>
          </a:p>
        </p:txBody>
      </p:sp>
      <p:pic>
        <p:nvPicPr>
          <p:cNvPr id="79877" name="Picture 5" descr="A close up of a device&#10;&#10;Description automatically generated"/>
          <p:cNvPicPr>
            <a:picLocks noChangeAspect="1"/>
          </p:cNvPicPr>
          <p:nvPr/>
        </p:nvPicPr>
        <p:blipFill>
          <a:blip r:embed="rId3" cstate="print"/>
          <a:srcRect/>
          <a:stretch>
            <a:fillRect/>
          </a:stretch>
        </p:blipFill>
        <p:spPr bwMode="auto">
          <a:xfrm>
            <a:off x="8024330" y="1502741"/>
            <a:ext cx="3968888" cy="4019550"/>
          </a:xfrm>
          <a:prstGeom prst="rect">
            <a:avLst/>
          </a:prstGeom>
          <a:noFill/>
          <a:ln w="9525">
            <a:noFill/>
            <a:miter lim="800000"/>
            <a:headEnd/>
            <a:tailEnd/>
          </a:ln>
        </p:spPr>
      </p:pic>
      <p:sp>
        <p:nvSpPr>
          <p:cNvPr id="7" name="Rectangle 6"/>
          <p:cNvSpPr/>
          <p:nvPr/>
        </p:nvSpPr>
        <p:spPr>
          <a:xfrm>
            <a:off x="1099930" y="1087438"/>
            <a:ext cx="7721808" cy="4717014"/>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Char char="•"/>
              <a:defRPr/>
            </a:pPr>
            <a:r>
              <a:rPr lang="en-US" sz="2800" b="1" dirty="0">
                <a:solidFill>
                  <a:schemeClr val="bg1"/>
                </a:solidFill>
                <a:latin typeface="Calibri" pitchFamily="34" charset="0"/>
                <a:cs typeface="Calibri" pitchFamily="34" charset="0"/>
              </a:rPr>
              <a:t>Hackable Cardiac Devices from St. Jude</a:t>
            </a:r>
            <a:r>
              <a:rPr lang="en-US" sz="2800" b="1" dirty="0" smtClean="0">
                <a:solidFill>
                  <a:schemeClr val="bg1"/>
                </a:solidFill>
                <a:latin typeface="Calibri" pitchFamily="34" charset="0"/>
                <a:cs typeface="Calibri" pitchFamily="34" charset="0"/>
              </a:rPr>
              <a:t>:  </a:t>
            </a:r>
            <a:r>
              <a:rPr lang="en-US" sz="2800" i="1" dirty="0" smtClean="0">
                <a:solidFill>
                  <a:schemeClr val="bg1"/>
                </a:solidFill>
              </a:rPr>
              <a:t>Medical’s </a:t>
            </a:r>
            <a:r>
              <a:rPr lang="en-US" sz="2800" i="1" dirty="0">
                <a:solidFill>
                  <a:schemeClr val="bg1"/>
                </a:solidFill>
              </a:rPr>
              <a:t>implantable cardiac devices have vulnerabilities that could allow a hacker to access a device. </a:t>
            </a:r>
            <a:endParaRPr lang="en-US" sz="2800" b="1" i="1" dirty="0">
              <a:solidFill>
                <a:schemeClr val="bg1"/>
              </a:solidFill>
              <a:latin typeface="Calibri" pitchFamily="34" charset="0"/>
              <a:cs typeface="Calibri" pitchFamily="34" charset="0"/>
            </a:endParaRPr>
          </a:p>
          <a:p>
            <a:pPr marL="342900" indent="-342900">
              <a:buFont typeface="Arial" charset="0"/>
              <a:buChar char="•"/>
              <a:defRPr/>
            </a:pPr>
            <a:r>
              <a:rPr lang="en-US" sz="2800" b="1" dirty="0">
                <a:solidFill>
                  <a:schemeClr val="bg1"/>
                </a:solidFill>
                <a:latin typeface="Calibri" pitchFamily="34" charset="0"/>
                <a:cs typeface="Calibri" pitchFamily="34" charset="0"/>
              </a:rPr>
              <a:t>The devices, like pacemakers and defibrillators, are used to monitor and control patients’ heart functions and prevent heart attacks.</a:t>
            </a:r>
          </a:p>
          <a:p>
            <a:pPr marL="342900" indent="-342900">
              <a:buFont typeface="Arial" charset="0"/>
              <a:buChar char="•"/>
              <a:defRPr/>
            </a:pPr>
            <a:r>
              <a:rPr lang="en-US" sz="2800" b="1" dirty="0">
                <a:solidFill>
                  <a:schemeClr val="bg1"/>
                </a:solidFill>
                <a:latin typeface="Calibri" pitchFamily="34" charset="0"/>
                <a:cs typeface="Calibri" pitchFamily="34" charset="0"/>
              </a:rPr>
              <a:t> The vulnerability occurred in the transmitter that reads the device’s data and remotely shares it with physicians. </a:t>
            </a:r>
          </a:p>
          <a:p>
            <a:pPr marL="342900" indent="-342900">
              <a:buFont typeface="Arial" charset="0"/>
              <a:buChar char="•"/>
              <a:defRPr/>
            </a:pPr>
            <a:endParaRPr lang="en-US" sz="2800" b="1" dirty="0">
              <a:solidFill>
                <a:schemeClr val="bg1"/>
              </a:solidFill>
              <a:latin typeface="Calibri" pitchFamily="34" charset="0"/>
              <a:cs typeface="Calibri" pitchFamily="34" charset="0"/>
            </a:endParaRPr>
          </a:p>
        </p:txBody>
      </p:sp>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5540375" y="284163"/>
            <a:ext cx="5953125" cy="1041400"/>
          </a:xfrm>
        </p:spPr>
        <p:txBody>
          <a:bodyPr>
            <a:normAutofit fontScale="90000"/>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IoT IS IN NO WAY IMMUNE TO HACKING (cont.)</a:t>
            </a:r>
            <a:endParaRPr lang="en-US" b="1" dirty="0">
              <a:solidFill>
                <a:schemeClr val="bg1"/>
              </a:solidFill>
            </a:endParaRPr>
          </a:p>
        </p:txBody>
      </p:sp>
      <p:sp>
        <p:nvSpPr>
          <p:cNvPr id="4" name="Rectangle: Rounded Corners 3">
            <a:extLst>
              <a:ext uri="{FF2B5EF4-FFF2-40B4-BE49-F238E27FC236}"/>
            </a:extLst>
          </p:cNvPr>
          <p:cNvSpPr/>
          <p:nvPr/>
        </p:nvSpPr>
        <p:spPr>
          <a:xfrm>
            <a:off x="1203325" y="6113463"/>
            <a:ext cx="10831513" cy="742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hlinkClick r:id="rId3"/>
              </a:rPr>
              <a:t>https://www.cnbc.com/2015/07/21/hackers-remotely-kill-jeep-engine-on-highway.html</a:t>
            </a:r>
            <a:r>
              <a:rPr lang="en-US" sz="2400" b="1" dirty="0">
                <a:solidFill>
                  <a:schemeClr val="bg1"/>
                </a:solidFill>
              </a:rPr>
              <a:t> (July 25, 2015)</a:t>
            </a:r>
          </a:p>
        </p:txBody>
      </p:sp>
      <p:sp>
        <p:nvSpPr>
          <p:cNvPr id="7" name="Rectangle 6"/>
          <p:cNvSpPr/>
          <p:nvPr/>
        </p:nvSpPr>
        <p:spPr>
          <a:xfrm>
            <a:off x="1113183" y="0"/>
            <a:ext cx="4214191" cy="6113463"/>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charset="0"/>
              <a:buChar char="•"/>
              <a:defRPr/>
            </a:pPr>
            <a:r>
              <a:rPr lang="en-US" sz="2800" b="1" dirty="0">
                <a:solidFill>
                  <a:schemeClr val="bg1"/>
                </a:solidFill>
                <a:latin typeface="Calibri" pitchFamily="34" charset="0"/>
                <a:cs typeface="Calibri" pitchFamily="34" charset="0"/>
              </a:rPr>
              <a:t>The Jeep Hack</a:t>
            </a:r>
          </a:p>
          <a:p>
            <a:pPr marL="342900" indent="-342900">
              <a:buFont typeface="Arial" charset="0"/>
              <a:buChar char="•"/>
              <a:defRPr/>
            </a:pPr>
            <a:r>
              <a:rPr lang="en-US" sz="2800" b="1" dirty="0">
                <a:solidFill>
                  <a:schemeClr val="bg1"/>
                </a:solidFill>
                <a:latin typeface="Calibri" pitchFamily="34" charset="0"/>
                <a:cs typeface="Calibri" pitchFamily="34" charset="0"/>
              </a:rPr>
              <a:t> In July [2015], a team of researchers was able to take total control of a Jeep SUV using the vehicle’s CAN bus. By exploiting a firmware update vulnerability, they hijacked the vehicle over the Sprint cellular network and discovered they could make it speed up, slow down and even veer off the road. </a:t>
            </a:r>
          </a:p>
        </p:txBody>
      </p:sp>
      <p:pic>
        <p:nvPicPr>
          <p:cNvPr id="80902" name="Picture 7" descr="A picture containing person, holding, car&#10;&#10;Description automatically generated"/>
          <p:cNvPicPr>
            <a:picLocks noChangeAspect="1"/>
          </p:cNvPicPr>
          <p:nvPr/>
        </p:nvPicPr>
        <p:blipFill>
          <a:blip r:embed="rId4" cstate="print"/>
          <a:srcRect/>
          <a:stretch>
            <a:fillRect/>
          </a:stretch>
        </p:blipFill>
        <p:spPr bwMode="auto">
          <a:xfrm>
            <a:off x="5646560" y="1619250"/>
            <a:ext cx="6545440" cy="3416576"/>
          </a:xfrm>
          <a:prstGeom prst="rect">
            <a:avLst/>
          </a:prstGeom>
          <a:noFill/>
          <a:ln w="9525">
            <a:noFill/>
            <a:miter lim="800000"/>
            <a:headEnd/>
            <a:tailEnd/>
          </a:ln>
        </p:spPr>
      </p:pic>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625600" y="155575"/>
            <a:ext cx="10288588" cy="1041400"/>
          </a:xfrm>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IoT IS IN NO WAY IMMUNE TO HACKING (cont.)</a:t>
            </a:r>
            <a:endParaRPr lang="en-US" b="1" dirty="0">
              <a:solidFill>
                <a:schemeClr val="bg1"/>
              </a:solidFill>
            </a:endParaRPr>
          </a:p>
        </p:txBody>
      </p:sp>
      <p:sp>
        <p:nvSpPr>
          <p:cNvPr id="4" name="Rectangle: Rounded Corners 3">
            <a:extLst>
              <a:ext uri="{FF2B5EF4-FFF2-40B4-BE49-F238E27FC236}"/>
            </a:extLst>
          </p:cNvPr>
          <p:cNvSpPr/>
          <p:nvPr/>
        </p:nvSpPr>
        <p:spPr>
          <a:xfrm>
            <a:off x="1203325" y="6113463"/>
            <a:ext cx="10831513" cy="742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https://resources.infosecinstitute.com/the-top-ten-iot-vulnerabilities/</a:t>
            </a:r>
          </a:p>
        </p:txBody>
      </p:sp>
      <p:sp>
        <p:nvSpPr>
          <p:cNvPr id="7" name="Rectangle 6"/>
          <p:cNvSpPr/>
          <p:nvPr/>
        </p:nvSpPr>
        <p:spPr>
          <a:xfrm>
            <a:off x="1335226" y="1217543"/>
            <a:ext cx="4471987" cy="4794250"/>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Font typeface="+mj-lt"/>
              <a:buAutoNum type="arabicPeriod"/>
              <a:defRPr/>
            </a:pPr>
            <a:endParaRPr lang="en-US" sz="2800" b="1" dirty="0">
              <a:solidFill>
                <a:schemeClr val="bg1"/>
              </a:solidFill>
              <a:latin typeface="Calibri" pitchFamily="34" charset="0"/>
              <a:cs typeface="Calibri" pitchFamily="34" charset="0"/>
            </a:endParaRPr>
          </a:p>
          <a:p>
            <a:pPr marL="514350" indent="-514350">
              <a:buFont typeface="+mj-lt"/>
              <a:buAutoNum type="arabicPeriod"/>
              <a:defRPr/>
            </a:pPr>
            <a:r>
              <a:rPr lang="en-US" sz="2800" b="1" dirty="0">
                <a:solidFill>
                  <a:schemeClr val="bg1"/>
                </a:solidFill>
                <a:latin typeface="Calibri" pitchFamily="34" charset="0"/>
                <a:cs typeface="Calibri" pitchFamily="34" charset="0"/>
              </a:rPr>
              <a:t>Numerous gadgets and devices have a built-in web server that hosts a web application for managing them (</a:t>
            </a:r>
            <a:r>
              <a:rPr lang="en-US" sz="2800" dirty="0">
                <a:solidFill>
                  <a:schemeClr val="bg1"/>
                </a:solidFill>
              </a:rPr>
              <a:t>vulnerable to a Cyber based attack</a:t>
            </a:r>
            <a:r>
              <a:rPr lang="en-US" sz="2800" b="1" dirty="0">
                <a:solidFill>
                  <a:schemeClr val="bg1"/>
                </a:solidFill>
              </a:rPr>
              <a:t>)</a:t>
            </a:r>
            <a:r>
              <a:rPr lang="en-US" sz="2800" b="1" dirty="0">
                <a:solidFill>
                  <a:schemeClr val="bg1"/>
                </a:solidFill>
                <a:latin typeface="Calibri" pitchFamily="34" charset="0"/>
                <a:cs typeface="Calibri" pitchFamily="34" charset="0"/>
              </a:rPr>
              <a:t>.</a:t>
            </a:r>
          </a:p>
          <a:p>
            <a:pPr marL="514350" indent="-514350">
              <a:buFont typeface="+mj-lt"/>
              <a:buAutoNum type="arabicPeriod"/>
              <a:defRPr/>
            </a:pPr>
            <a:r>
              <a:rPr lang="en-US" sz="2800" b="1" dirty="0">
                <a:solidFill>
                  <a:schemeClr val="bg1"/>
                </a:solidFill>
                <a:latin typeface="Calibri" pitchFamily="34" charset="0"/>
                <a:cs typeface="Calibri" pitchFamily="34" charset="0"/>
              </a:rPr>
              <a:t>There are flaws in the implementation of the authorization/authentication mechanisms.</a:t>
            </a:r>
          </a:p>
          <a:p>
            <a:pPr marL="342900" indent="-342900">
              <a:buFont typeface="Arial" charset="0"/>
              <a:buChar char="•"/>
              <a:defRPr/>
            </a:pPr>
            <a:endParaRPr lang="en-US" sz="2800" b="1" dirty="0">
              <a:solidFill>
                <a:schemeClr val="bg1"/>
              </a:solidFill>
              <a:latin typeface="Calibri" pitchFamily="34" charset="0"/>
              <a:cs typeface="Calibri" pitchFamily="34" charset="0"/>
            </a:endParaRPr>
          </a:p>
        </p:txBody>
      </p:sp>
      <p:pic>
        <p:nvPicPr>
          <p:cNvPr id="82950" name="Picture 2"/>
          <p:cNvPicPr>
            <a:picLocks noChangeAspect="1"/>
          </p:cNvPicPr>
          <p:nvPr/>
        </p:nvPicPr>
        <p:blipFill>
          <a:blip r:embed="rId2" cstate="print"/>
          <a:srcRect/>
          <a:stretch>
            <a:fillRect/>
          </a:stretch>
        </p:blipFill>
        <p:spPr bwMode="auto">
          <a:xfrm>
            <a:off x="6135757" y="1395413"/>
            <a:ext cx="6056243" cy="3853973"/>
          </a:xfrm>
          <a:prstGeom prst="rect">
            <a:avLst/>
          </a:prstGeom>
          <a:noFill/>
          <a:ln w="9525">
            <a:noFill/>
            <a:miter lim="800000"/>
            <a:headEnd/>
            <a:tailEnd/>
          </a:ln>
        </p:spPr>
      </p:pic>
      <p:sp>
        <p:nvSpPr>
          <p:cNvPr id="8" name="Rounded Rectangle 7"/>
          <p:cNvSpPr/>
          <p:nvPr/>
        </p:nvSpPr>
        <p:spPr>
          <a:xfrm rot="16200000">
            <a:off x="-2932042" y="2932042"/>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625600" y="155575"/>
            <a:ext cx="10288588" cy="1041400"/>
          </a:xfrm>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IoT IS IN NO WAY IMMUNE TO HACKING (cont.)</a:t>
            </a:r>
            <a:endParaRPr lang="en-US" b="1" dirty="0">
              <a:solidFill>
                <a:schemeClr val="bg1"/>
              </a:solidFill>
            </a:endParaRPr>
          </a:p>
        </p:txBody>
      </p:sp>
      <p:sp>
        <p:nvSpPr>
          <p:cNvPr id="4" name="Rectangle: Rounded Corners 3">
            <a:extLst>
              <a:ext uri="{FF2B5EF4-FFF2-40B4-BE49-F238E27FC236}"/>
            </a:extLst>
          </p:cNvPr>
          <p:cNvSpPr/>
          <p:nvPr/>
        </p:nvSpPr>
        <p:spPr>
          <a:xfrm>
            <a:off x="1203325" y="6251575"/>
            <a:ext cx="10831513" cy="604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https://resources.infosecinstitute.com/the-top-ten-iot-vulnerabilities/</a:t>
            </a:r>
          </a:p>
        </p:txBody>
      </p:sp>
      <p:sp>
        <p:nvSpPr>
          <p:cNvPr id="7" name="Rectangle 6"/>
          <p:cNvSpPr/>
          <p:nvPr/>
        </p:nvSpPr>
        <p:spPr>
          <a:xfrm>
            <a:off x="1474788" y="1003300"/>
            <a:ext cx="10288587" cy="4310063"/>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spcAft>
                <a:spcPts val="1000"/>
              </a:spcAft>
              <a:buFont typeface="+mj-lt"/>
              <a:buAutoNum type="arabicPeriod"/>
              <a:defRPr/>
            </a:pPr>
            <a:endParaRPr lang="en-US" sz="2800" b="1" dirty="0">
              <a:solidFill>
                <a:schemeClr val="bg1"/>
              </a:solidFill>
              <a:latin typeface="Calibri" pitchFamily="34" charset="0"/>
              <a:cs typeface="Calibri" pitchFamily="34" charset="0"/>
            </a:endParaRPr>
          </a:p>
          <a:p>
            <a:pPr>
              <a:spcAft>
                <a:spcPts val="1000"/>
              </a:spcAft>
              <a:defRPr/>
            </a:pPr>
            <a:r>
              <a:rPr lang="en-US" sz="2800" b="1" dirty="0">
                <a:solidFill>
                  <a:schemeClr val="bg1"/>
                </a:solidFill>
                <a:latin typeface="Calibri" pitchFamily="34" charset="0"/>
                <a:cs typeface="Calibri" pitchFamily="34" charset="0"/>
              </a:rPr>
              <a:t>3. Insecure network services. IoT devices have tools for diagnostics and testing along with services like debugging. These “maintenance” services have possibly been lightly tested, which thus make them likely to have exploitable source code behind them.</a:t>
            </a:r>
          </a:p>
          <a:p>
            <a:pPr>
              <a:spcAft>
                <a:spcPts val="1000"/>
              </a:spcAft>
              <a:defRPr/>
            </a:pPr>
            <a:r>
              <a:rPr lang="en-US" sz="2800" b="1" dirty="0">
                <a:solidFill>
                  <a:schemeClr val="bg1"/>
                </a:solidFill>
                <a:latin typeface="Calibri" pitchFamily="34" charset="0"/>
                <a:cs typeface="Calibri" pitchFamily="34" charset="0"/>
              </a:rPr>
              <a:t>4. An absence of transport layer encryption.</a:t>
            </a:r>
          </a:p>
          <a:p>
            <a:pPr>
              <a:spcAft>
                <a:spcPts val="1000"/>
              </a:spcAft>
              <a:defRPr/>
            </a:pPr>
            <a:r>
              <a:rPr lang="en-US" sz="2800" b="1" dirty="0">
                <a:solidFill>
                  <a:schemeClr val="bg1"/>
                </a:solidFill>
                <a:latin typeface="Calibri" pitchFamily="34" charset="0"/>
                <a:cs typeface="Calibri" pitchFamily="34" charset="0"/>
              </a:rPr>
              <a:t>5. If the data on the IoT device is not encrypted, and other individuals have access to it, this makes data</a:t>
            </a:r>
            <a:r>
              <a:rPr lang="en-US" sz="3600" b="1" dirty="0">
                <a:solidFill>
                  <a:schemeClr val="bg1"/>
                </a:solidFill>
                <a:latin typeface="Calibri" pitchFamily="34" charset="0"/>
                <a:cs typeface="Calibri" pitchFamily="34" charset="0"/>
              </a:rPr>
              <a:t> </a:t>
            </a:r>
            <a:r>
              <a:rPr lang="en-US" sz="2800" b="1" dirty="0">
                <a:solidFill>
                  <a:schemeClr val="bg1"/>
                </a:solidFill>
                <a:latin typeface="Calibri" pitchFamily="34" charset="0"/>
                <a:cs typeface="Calibri" pitchFamily="34" charset="0"/>
              </a:rPr>
              <a:t>vulnerable to covert hijacking and theft.</a:t>
            </a:r>
          </a:p>
          <a:p>
            <a:pPr marL="342900" indent="-342900">
              <a:buFont typeface="Arial" charset="0"/>
              <a:buChar char="•"/>
              <a:defRPr/>
            </a:pPr>
            <a:endParaRPr lang="en-US" sz="2800" b="1" dirty="0">
              <a:solidFill>
                <a:schemeClr val="bg1"/>
              </a:solidFill>
              <a:latin typeface="Calibri" pitchFamily="34" charset="0"/>
              <a:cs typeface="Calibri" pitchFamily="34" charset="0"/>
            </a:endParaRPr>
          </a:p>
        </p:txBody>
      </p:sp>
      <p:sp>
        <p:nvSpPr>
          <p:cNvPr id="6" name="Rectangle: Rounded Corners 5">
            <a:extLst>
              <a:ext uri="{FF2B5EF4-FFF2-40B4-BE49-F238E27FC236}"/>
            </a:extLst>
          </p:cNvPr>
          <p:cNvSpPr/>
          <p:nvPr/>
        </p:nvSpPr>
        <p:spPr>
          <a:xfrm>
            <a:off x="1203325" y="5357813"/>
            <a:ext cx="10771188" cy="847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https://www.nsslabs.com/company/news/media-resources/iot-insecurity-pinpointing-the-problems/</a:t>
            </a:r>
          </a:p>
        </p:txBody>
      </p:sp>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625600" y="155575"/>
            <a:ext cx="10288588" cy="1041400"/>
          </a:xfrm>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IoT IS IN NO WAY IMMUNE TO HACKING (cont.)</a:t>
            </a:r>
            <a:endParaRPr lang="en-US" b="1" dirty="0">
              <a:solidFill>
                <a:schemeClr val="bg1"/>
              </a:solidFill>
            </a:endParaRPr>
          </a:p>
        </p:txBody>
      </p:sp>
      <p:sp>
        <p:nvSpPr>
          <p:cNvPr id="7" name="Rectangle 6"/>
          <p:cNvSpPr/>
          <p:nvPr/>
        </p:nvSpPr>
        <p:spPr>
          <a:xfrm>
            <a:off x="1203325" y="993775"/>
            <a:ext cx="10710863" cy="5119688"/>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Font typeface="+mj-lt"/>
              <a:buAutoNum type="arabicPeriod"/>
              <a:defRPr/>
            </a:pPr>
            <a:endParaRPr lang="en-US" sz="2800" b="1" dirty="0">
              <a:solidFill>
                <a:schemeClr val="bg1"/>
              </a:solidFill>
              <a:latin typeface="Calibri" pitchFamily="34" charset="0"/>
              <a:cs typeface="Calibri" pitchFamily="34" charset="0"/>
            </a:endParaRPr>
          </a:p>
          <a:p>
            <a:pPr>
              <a:spcAft>
                <a:spcPts val="1000"/>
              </a:spcAft>
              <a:defRPr/>
            </a:pPr>
            <a:r>
              <a:rPr lang="en-US" sz="3200" b="1" dirty="0">
                <a:solidFill>
                  <a:schemeClr val="bg1"/>
                </a:solidFill>
                <a:latin typeface="Calibri" pitchFamily="34" charset="0"/>
                <a:cs typeface="Calibri" pitchFamily="34" charset="0"/>
              </a:rPr>
              <a:t>6. Numerous IoT devices can connect to the Cloud. Therefore, having a Cloud-based management interface represents yet another potential security vulnerability.</a:t>
            </a:r>
          </a:p>
          <a:p>
            <a:pPr>
              <a:spcAft>
                <a:spcPts val="1000"/>
              </a:spcAft>
              <a:defRPr/>
            </a:pPr>
            <a:r>
              <a:rPr lang="en-US" sz="3200" b="1" dirty="0">
                <a:solidFill>
                  <a:schemeClr val="bg1"/>
                </a:solidFill>
                <a:latin typeface="Calibri" pitchFamily="34" charset="0"/>
                <a:cs typeface="Calibri" pitchFamily="34" charset="0"/>
              </a:rPr>
              <a:t>7. Unreliable mobile interface. </a:t>
            </a:r>
          </a:p>
          <a:p>
            <a:pPr>
              <a:spcAft>
                <a:spcPts val="1000"/>
              </a:spcAft>
              <a:defRPr/>
            </a:pPr>
            <a:r>
              <a:rPr lang="en-US" sz="3200" b="1" dirty="0">
                <a:solidFill>
                  <a:schemeClr val="bg1"/>
                </a:solidFill>
                <a:latin typeface="Calibri" pitchFamily="34" charset="0"/>
                <a:cs typeface="Calibri" pitchFamily="34" charset="0"/>
              </a:rPr>
              <a:t>8. Inadequate security features. There are no encryption options or features to detect and monitor any potential Cyber-attacks.</a:t>
            </a:r>
          </a:p>
          <a:p>
            <a:pPr>
              <a:spcAft>
                <a:spcPts val="1000"/>
              </a:spcAft>
              <a:defRPr/>
            </a:pPr>
            <a:r>
              <a:rPr lang="en-US" sz="3200" b="1" dirty="0">
                <a:solidFill>
                  <a:schemeClr val="bg1"/>
                </a:solidFill>
                <a:latin typeface="Calibri" pitchFamily="34" charset="0"/>
                <a:cs typeface="Calibri" pitchFamily="34" charset="0"/>
              </a:rPr>
              <a:t>9. Unprotected patches and upgrades.</a:t>
            </a:r>
          </a:p>
          <a:p>
            <a:pPr>
              <a:spcAft>
                <a:spcPts val="1000"/>
              </a:spcAft>
              <a:defRPr/>
            </a:pPr>
            <a:r>
              <a:rPr lang="en-US" sz="3200" b="1" dirty="0">
                <a:solidFill>
                  <a:schemeClr val="bg1"/>
                </a:solidFill>
                <a:latin typeface="Calibri" pitchFamily="34" charset="0"/>
                <a:cs typeface="Calibri" pitchFamily="34" charset="0"/>
              </a:rPr>
              <a:t>10. Erasing personal data.</a:t>
            </a:r>
            <a:endParaRPr lang="en-US" sz="2800" b="1" dirty="0">
              <a:solidFill>
                <a:schemeClr val="bg1"/>
              </a:solidFill>
              <a:latin typeface="Calibri" pitchFamily="34" charset="0"/>
              <a:cs typeface="Calibri" pitchFamily="34" charset="0"/>
            </a:endParaRPr>
          </a:p>
          <a:p>
            <a:pPr>
              <a:defRPr/>
            </a:pPr>
            <a:endParaRPr lang="en-US" sz="2800" b="1" dirty="0">
              <a:solidFill>
                <a:schemeClr val="bg1"/>
              </a:solidFill>
              <a:latin typeface="Calibri" pitchFamily="34" charset="0"/>
              <a:cs typeface="Calibri" pitchFamily="34" charset="0"/>
            </a:endParaRPr>
          </a:p>
        </p:txBody>
      </p:sp>
      <p:sp>
        <p:nvSpPr>
          <p:cNvPr id="4" name="Rectangle: Rounded Corners 3">
            <a:extLst>
              <a:ext uri="{FF2B5EF4-FFF2-40B4-BE49-F238E27FC236}"/>
            </a:extLst>
          </p:cNvPr>
          <p:cNvSpPr/>
          <p:nvPr/>
        </p:nvSpPr>
        <p:spPr>
          <a:xfrm>
            <a:off x="1203325" y="6113463"/>
            <a:ext cx="10831513" cy="742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https://resources.infosecinstitute.com/the-top-ten-iot-vulnerabilities/</a:t>
            </a:r>
          </a:p>
        </p:txBody>
      </p:sp>
      <p:sp>
        <p:nvSpPr>
          <p:cNvPr id="6" name="Rounded Rectangle 5"/>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625600" y="155575"/>
            <a:ext cx="10288588" cy="1041400"/>
          </a:xfrm>
        </p:spPr>
        <p:txBody>
          <a:bodyPr>
            <a:normAutofit fontScale="90000"/>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BE CLEVER WHILE DESIGN, IMPLEMENT, TEST, AND VALIDATE</a:t>
            </a:r>
            <a:endParaRPr lang="en-US" b="1" dirty="0">
              <a:solidFill>
                <a:schemeClr val="bg1"/>
              </a:solidFill>
            </a:endParaRPr>
          </a:p>
        </p:txBody>
      </p:sp>
      <p:sp>
        <p:nvSpPr>
          <p:cNvPr id="4" name="Rectangle: Rounded Corners 3">
            <a:extLst>
              <a:ext uri="{FF2B5EF4-FFF2-40B4-BE49-F238E27FC236}"/>
            </a:extLst>
          </p:cNvPr>
          <p:cNvSpPr/>
          <p:nvPr/>
        </p:nvSpPr>
        <p:spPr>
          <a:xfrm>
            <a:off x="1203325" y="6113463"/>
            <a:ext cx="10831513" cy="742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Software, the Invisible Technology. By G. Pascal Zachary, Oct., 2016 </a:t>
            </a:r>
          </a:p>
          <a:p>
            <a:pPr algn="ctr">
              <a:defRPr/>
            </a:pPr>
            <a:r>
              <a:rPr lang="en-US" sz="2400" b="1" dirty="0">
                <a:solidFill>
                  <a:schemeClr val="bg1"/>
                </a:solidFill>
              </a:rPr>
              <a:t>http://spectrum.ieee.org/computing/software/software-the-invisible-technology</a:t>
            </a:r>
          </a:p>
        </p:txBody>
      </p:sp>
      <p:pic>
        <p:nvPicPr>
          <p:cNvPr id="87045" name="Picture 6"/>
          <p:cNvPicPr>
            <a:picLocks noChangeAspect="1"/>
          </p:cNvPicPr>
          <p:nvPr/>
        </p:nvPicPr>
        <p:blipFill>
          <a:blip r:embed="rId3" cstate="print"/>
          <a:srcRect/>
          <a:stretch>
            <a:fillRect/>
          </a:stretch>
        </p:blipFill>
        <p:spPr bwMode="auto">
          <a:xfrm>
            <a:off x="2344738" y="1343025"/>
            <a:ext cx="8161337" cy="4171950"/>
          </a:xfrm>
          <a:prstGeom prst="rect">
            <a:avLst/>
          </a:prstGeom>
          <a:noFill/>
          <a:ln w="9525">
            <a:noFill/>
            <a:miter lim="800000"/>
            <a:headEnd/>
            <a:tailEnd/>
          </a:ln>
        </p:spPr>
      </p:pic>
      <p:sp>
        <p:nvSpPr>
          <p:cNvPr id="6" name="Rounded Rectangle 5"/>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625600" y="155575"/>
            <a:ext cx="10288588" cy="1041400"/>
          </a:xfrm>
        </p:spPr>
        <p:txBody>
          <a:bodyPr/>
          <a:lstStyle/>
          <a:p>
            <a:pPr algn="ctr" eaLnBrk="1" fontAlgn="auto" hangingPunct="1">
              <a:spcAft>
                <a:spcPts val="0"/>
              </a:spcAft>
              <a:defRPr/>
            </a:pPr>
            <a:r>
              <a:rPr lang="en-US" altLang="en-US" b="1" cap="none" dirty="0">
                <a:solidFill>
                  <a:schemeClr val="bg1"/>
                </a:solidFill>
                <a:latin typeface="Calibri" panose="020F0502020204030204" pitchFamily="34" charset="0"/>
                <a:cs typeface="Calibri" panose="020F0502020204030204" pitchFamily="34" charset="0"/>
              </a:rPr>
              <a:t>How To “Solve” It?</a:t>
            </a:r>
            <a:endParaRPr lang="en-US" b="1" dirty="0">
              <a:solidFill>
                <a:schemeClr val="bg1"/>
              </a:solidFill>
            </a:endParaRPr>
          </a:p>
        </p:txBody>
      </p:sp>
      <p:sp>
        <p:nvSpPr>
          <p:cNvPr id="3" name="Rectangle 2">
            <a:extLst>
              <a:ext uri="{FF2B5EF4-FFF2-40B4-BE49-F238E27FC236}"/>
            </a:extLst>
          </p:cNvPr>
          <p:cNvSpPr/>
          <p:nvPr/>
        </p:nvSpPr>
        <p:spPr>
          <a:xfrm>
            <a:off x="1355725" y="1114425"/>
            <a:ext cx="5864225" cy="2555875"/>
          </a:xfrm>
          <a:prstGeom prst="rect">
            <a:avLst/>
          </a:prstGeom>
        </p:spPr>
        <p:txBody>
          <a:bodyPr>
            <a:spAutoFit/>
          </a:bodyPr>
          <a:lstStyle/>
          <a:p>
            <a:pPr>
              <a:defRPr/>
            </a:pPr>
            <a:r>
              <a:rPr lang="en-US" altLang="en-US" sz="4000" b="1" dirty="0">
                <a:solidFill>
                  <a:schemeClr val="bg1"/>
                </a:solidFill>
                <a:latin typeface="+mn-lt"/>
              </a:rPr>
              <a:t>Everyone knows that debugging is twice as hard as writing a program in the first place. </a:t>
            </a:r>
          </a:p>
        </p:txBody>
      </p:sp>
      <p:sp>
        <p:nvSpPr>
          <p:cNvPr id="6" name="Rectangle: Rounded Corners 5">
            <a:extLst>
              <a:ext uri="{FF2B5EF4-FFF2-40B4-BE49-F238E27FC236}"/>
            </a:extLst>
          </p:cNvPr>
          <p:cNvSpPr/>
          <p:nvPr/>
        </p:nvSpPr>
        <p:spPr>
          <a:xfrm>
            <a:off x="1203325" y="5110163"/>
            <a:ext cx="10831513" cy="7445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200" b="1" dirty="0">
                <a:solidFill>
                  <a:schemeClr val="bg1"/>
                </a:solidFill>
              </a:rPr>
              <a:t>Writing a program   ----  Product design and implementation</a:t>
            </a:r>
            <a:endParaRPr lang="en-US" sz="3200" dirty="0"/>
          </a:p>
        </p:txBody>
      </p:sp>
      <p:sp>
        <p:nvSpPr>
          <p:cNvPr id="8" name="Rectangle: Rounded Corners 7">
            <a:extLst>
              <a:ext uri="{FF2B5EF4-FFF2-40B4-BE49-F238E27FC236}"/>
            </a:extLst>
          </p:cNvPr>
          <p:cNvSpPr/>
          <p:nvPr/>
        </p:nvSpPr>
        <p:spPr>
          <a:xfrm>
            <a:off x="1203325" y="6062663"/>
            <a:ext cx="10831513" cy="7445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200" b="1" dirty="0">
                <a:solidFill>
                  <a:schemeClr val="bg1"/>
                </a:solidFill>
              </a:rPr>
              <a:t>Debug   ----  Testing, Repairing, Validation</a:t>
            </a:r>
            <a:endParaRPr lang="en-US" sz="3200" dirty="0"/>
          </a:p>
        </p:txBody>
      </p:sp>
      <p:pic>
        <p:nvPicPr>
          <p:cNvPr id="89095" name="Picture 9" descr="maxresdefault"/>
          <p:cNvPicPr>
            <a:picLocks noChangeAspect="1" noChangeArrowheads="1"/>
          </p:cNvPicPr>
          <p:nvPr/>
        </p:nvPicPr>
        <p:blipFill>
          <a:blip r:embed="rId3" cstate="print"/>
          <a:srcRect/>
          <a:stretch>
            <a:fillRect/>
          </a:stretch>
        </p:blipFill>
        <p:spPr bwMode="auto">
          <a:xfrm>
            <a:off x="7283450" y="1323975"/>
            <a:ext cx="4751388" cy="2005013"/>
          </a:xfrm>
          <a:prstGeom prst="rect">
            <a:avLst/>
          </a:prstGeom>
          <a:noFill/>
          <a:ln w="9525">
            <a:noFill/>
            <a:miter lim="800000"/>
            <a:headEnd/>
            <a:tailEnd/>
          </a:ln>
        </p:spPr>
      </p:pic>
      <p:sp>
        <p:nvSpPr>
          <p:cNvPr id="10" name="Rectangle: Rounded Corners 9">
            <a:extLst>
              <a:ext uri="{FF2B5EF4-FFF2-40B4-BE49-F238E27FC236}"/>
            </a:extLst>
          </p:cNvPr>
          <p:cNvSpPr/>
          <p:nvPr/>
        </p:nvSpPr>
        <p:spPr>
          <a:xfrm>
            <a:off x="2001838" y="3878263"/>
            <a:ext cx="9912350" cy="10223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en-US" sz="4000" b="1" dirty="0">
                <a:solidFill>
                  <a:schemeClr val="bg1"/>
                </a:solidFill>
              </a:rPr>
              <a:t>“So if you're as clever as you can be when you write it, how will you ever debug it?”</a:t>
            </a:r>
            <a:endParaRPr lang="en-US" altLang="en-US" sz="4000" dirty="0">
              <a:solidFill>
                <a:schemeClr val="bg1"/>
              </a:solidFill>
            </a:endParaRPr>
          </a:p>
        </p:txBody>
      </p:sp>
      <p:sp>
        <p:nvSpPr>
          <p:cNvPr id="9" name="Rounded Rectangle 8"/>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9783763" cy="1001712"/>
          </a:xfrm>
        </p:spPr>
        <p:txBody>
          <a:bodyPr/>
          <a:lstStyle/>
          <a:p>
            <a:pPr algn="ctr" eaLnBrk="1" fontAlgn="auto" hangingPunct="1">
              <a:spcAft>
                <a:spcPts val="0"/>
              </a:spcAft>
              <a:defRPr/>
            </a:pPr>
            <a:r>
              <a:rPr lang="en-US" b="1" dirty="0">
                <a:solidFill>
                  <a:schemeClr val="bg1">
                    <a:lumMod val="95000"/>
                    <a:lumOff val="5000"/>
                  </a:schemeClr>
                </a:solidFill>
                <a:latin typeface="Calibri" panose="020F0502020204030204" pitchFamily="34" charset="0"/>
                <a:cs typeface="Calibri" panose="020F0502020204030204" pitchFamily="34" charset="0"/>
              </a:rPr>
              <a:t>The PRECIS PROJECT</a:t>
            </a:r>
            <a:endParaRPr lang="en-US" b="1" dirty="0">
              <a:solidFill>
                <a:schemeClr val="bg1"/>
              </a:solidFill>
            </a:endParaRPr>
          </a:p>
        </p:txBody>
      </p:sp>
      <p:pic>
        <p:nvPicPr>
          <p:cNvPr id="39940" name="Picture 4"/>
          <p:cNvPicPr>
            <a:picLocks noChangeAspect="1" noChangeArrowheads="1"/>
          </p:cNvPicPr>
          <p:nvPr/>
        </p:nvPicPr>
        <p:blipFill>
          <a:blip r:embed="rId2" cstate="print"/>
          <a:srcRect/>
          <a:stretch>
            <a:fillRect/>
          </a:stretch>
        </p:blipFill>
        <p:spPr bwMode="auto">
          <a:xfrm>
            <a:off x="1231900" y="1347788"/>
            <a:ext cx="3308350" cy="2947987"/>
          </a:xfrm>
          <a:prstGeom prst="rect">
            <a:avLst/>
          </a:prstGeom>
          <a:noFill/>
          <a:ln w="9525">
            <a:noFill/>
            <a:miter lim="800000"/>
            <a:headEnd/>
            <a:tailEnd/>
          </a:ln>
        </p:spPr>
      </p:pic>
      <p:sp>
        <p:nvSpPr>
          <p:cNvPr id="39941" name="TextBox 6"/>
          <p:cNvSpPr txBox="1">
            <a:spLocks noChangeArrowheads="1"/>
          </p:cNvSpPr>
          <p:nvPr/>
        </p:nvSpPr>
        <p:spPr bwMode="auto">
          <a:xfrm>
            <a:off x="4711700" y="1347788"/>
            <a:ext cx="6684963" cy="3786187"/>
          </a:xfrm>
          <a:prstGeom prst="rect">
            <a:avLst/>
          </a:prstGeom>
          <a:noFill/>
          <a:ln w="9525">
            <a:solidFill>
              <a:schemeClr val="accent1"/>
            </a:solidFill>
            <a:miter lim="800000"/>
            <a:headEnd/>
            <a:tailEnd/>
          </a:ln>
        </p:spPr>
        <p:txBody>
          <a:bodyPr>
            <a:spAutoFit/>
          </a:bodyPr>
          <a:lstStyle/>
          <a:p>
            <a:r>
              <a:rPr lang="en-US" altLang="en-US" sz="2400">
                <a:solidFill>
                  <a:schemeClr val="bg1"/>
                </a:solidFill>
                <a:latin typeface="Times New Roman" pitchFamily="18" charset="0"/>
                <a:cs typeface="Times New Roman" pitchFamily="18" charset="0"/>
              </a:rPr>
              <a:t>1. </a:t>
            </a:r>
            <a:r>
              <a:rPr lang="en-US" altLang="en-US" sz="2400" b="1">
                <a:solidFill>
                  <a:schemeClr val="bg1"/>
                </a:solidFill>
                <a:latin typeface="Times New Roman" pitchFamily="18" charset="0"/>
                <a:cs typeface="Times New Roman" pitchFamily="18" charset="0"/>
              </a:rPr>
              <a:t>Industrial adaptive and innovative processes </a:t>
            </a:r>
            <a:r>
              <a:rPr lang="en-US" altLang="en-US" sz="2400">
                <a:solidFill>
                  <a:schemeClr val="bg1"/>
                </a:solidFill>
                <a:latin typeface="Times New Roman" pitchFamily="18" charset="0"/>
                <a:cs typeface="Times New Roman" pitchFamily="18" charset="0"/>
              </a:rPr>
              <a:t>-- 8 research laboratories</a:t>
            </a:r>
          </a:p>
          <a:p>
            <a:r>
              <a:rPr lang="en-US" altLang="en-US" sz="2400">
                <a:solidFill>
                  <a:schemeClr val="bg1"/>
                </a:solidFill>
                <a:latin typeface="Times New Roman" pitchFamily="18" charset="0"/>
                <a:cs typeface="Times New Roman" pitchFamily="18" charset="0"/>
              </a:rPr>
              <a:t>2. </a:t>
            </a:r>
            <a:r>
              <a:rPr lang="en-US" altLang="en-US" sz="2400" b="1">
                <a:solidFill>
                  <a:schemeClr val="bg1"/>
                </a:solidFill>
                <a:latin typeface="Times New Roman" pitchFamily="18" charset="0"/>
                <a:cs typeface="Times New Roman" pitchFamily="18" charset="0"/>
              </a:rPr>
              <a:t>Systems for increasing the quality of life </a:t>
            </a:r>
            <a:r>
              <a:rPr lang="en-US" altLang="en-US" sz="2400">
                <a:solidFill>
                  <a:schemeClr val="bg1"/>
                </a:solidFill>
                <a:latin typeface="Times New Roman" pitchFamily="18" charset="0"/>
                <a:cs typeface="Times New Roman" pitchFamily="18" charset="0"/>
              </a:rPr>
              <a:t>-- 3 research laboratories</a:t>
            </a:r>
          </a:p>
          <a:p>
            <a:r>
              <a:rPr lang="en-US" altLang="en-US" sz="2400">
                <a:solidFill>
                  <a:schemeClr val="bg1"/>
                </a:solidFill>
                <a:latin typeface="Times New Roman" pitchFamily="18" charset="0"/>
                <a:cs typeface="Times New Roman" pitchFamily="18" charset="0"/>
              </a:rPr>
              <a:t>3. </a:t>
            </a:r>
            <a:r>
              <a:rPr lang="en-US" altLang="en-US" sz="2400" b="1">
                <a:solidFill>
                  <a:schemeClr val="bg1"/>
                </a:solidFill>
                <a:latin typeface="Times New Roman" pitchFamily="18" charset="0"/>
                <a:cs typeface="Times New Roman" pitchFamily="18" charset="0"/>
              </a:rPr>
              <a:t>Autonomous cognitive systems --</a:t>
            </a:r>
            <a:r>
              <a:rPr lang="en-US" altLang="en-US" sz="2400">
                <a:solidFill>
                  <a:schemeClr val="bg1"/>
                </a:solidFill>
                <a:latin typeface="Times New Roman" pitchFamily="18" charset="0"/>
                <a:cs typeface="Times New Roman" pitchFamily="18" charset="0"/>
              </a:rPr>
              <a:t> 4 research  laboratories</a:t>
            </a:r>
          </a:p>
          <a:p>
            <a:r>
              <a:rPr lang="en-US" altLang="en-US" sz="2400">
                <a:solidFill>
                  <a:schemeClr val="bg1"/>
                </a:solidFill>
                <a:latin typeface="Times New Roman" pitchFamily="18" charset="0"/>
                <a:cs typeface="Times New Roman" pitchFamily="18" charset="0"/>
              </a:rPr>
              <a:t>4. </a:t>
            </a:r>
            <a:r>
              <a:rPr lang="en-US" altLang="en-US" sz="2400" b="1">
                <a:solidFill>
                  <a:schemeClr val="bg1"/>
                </a:solidFill>
                <a:latin typeface="Times New Roman" pitchFamily="18" charset="0"/>
                <a:cs typeface="Times New Roman" pitchFamily="18" charset="0"/>
              </a:rPr>
              <a:t>Smart mobile society </a:t>
            </a:r>
            <a:r>
              <a:rPr lang="en-US" altLang="en-US" sz="2400">
                <a:solidFill>
                  <a:schemeClr val="bg1"/>
                </a:solidFill>
                <a:latin typeface="Times New Roman" pitchFamily="18" charset="0"/>
                <a:cs typeface="Times New Roman" pitchFamily="18" charset="0"/>
              </a:rPr>
              <a:t>-- 4 research  laboratories</a:t>
            </a:r>
          </a:p>
          <a:p>
            <a:r>
              <a:rPr lang="en-US" altLang="en-US" sz="2400">
                <a:solidFill>
                  <a:schemeClr val="bg1"/>
                </a:solidFill>
                <a:latin typeface="Times New Roman" pitchFamily="18" charset="0"/>
                <a:cs typeface="Times New Roman" pitchFamily="18" charset="0"/>
              </a:rPr>
              <a:t>5. </a:t>
            </a:r>
            <a:r>
              <a:rPr lang="en-US" altLang="en-US" sz="2400" b="1">
                <a:solidFill>
                  <a:schemeClr val="bg1"/>
                </a:solidFill>
                <a:latin typeface="Times New Roman" pitchFamily="18" charset="0"/>
                <a:cs typeface="Times New Roman" pitchFamily="18" charset="0"/>
              </a:rPr>
              <a:t>Cloud Services and the Future of the Internet </a:t>
            </a:r>
            <a:r>
              <a:rPr lang="en-US" altLang="en-US" sz="2400">
                <a:solidFill>
                  <a:schemeClr val="bg1"/>
                </a:solidFill>
                <a:latin typeface="Times New Roman" pitchFamily="18" charset="0"/>
                <a:cs typeface="Times New Roman" pitchFamily="18" charset="0"/>
              </a:rPr>
              <a:t>-- 5 research laboratories</a:t>
            </a:r>
          </a:p>
          <a:p>
            <a:r>
              <a:rPr lang="en-US" altLang="en-US" sz="2400">
                <a:solidFill>
                  <a:schemeClr val="bg1"/>
                </a:solidFill>
                <a:latin typeface="Times New Roman" pitchFamily="18" charset="0"/>
                <a:cs typeface="Times New Roman" pitchFamily="18" charset="0"/>
              </a:rPr>
              <a:t>6. </a:t>
            </a:r>
            <a:r>
              <a:rPr lang="en-US" altLang="en-US" sz="2400" b="1">
                <a:solidFill>
                  <a:schemeClr val="bg1"/>
                </a:solidFill>
                <a:latin typeface="Times New Roman" pitchFamily="18" charset="0"/>
                <a:cs typeface="Times New Roman" pitchFamily="18" charset="0"/>
              </a:rPr>
              <a:t>Digital medicine </a:t>
            </a:r>
            <a:r>
              <a:rPr lang="en-US" altLang="en-US" sz="2400">
                <a:solidFill>
                  <a:schemeClr val="bg1"/>
                </a:solidFill>
                <a:latin typeface="Times New Roman" pitchFamily="18" charset="0"/>
                <a:cs typeface="Times New Roman" pitchFamily="18" charset="0"/>
              </a:rPr>
              <a:t>-- 4 research laboratories</a:t>
            </a:r>
          </a:p>
        </p:txBody>
      </p:sp>
      <p:sp>
        <p:nvSpPr>
          <p:cNvPr id="9" name="Rectangle 8">
            <a:extLst>
              <a:ext uri="{FF2B5EF4-FFF2-40B4-BE49-F238E27FC236}"/>
            </a:extLst>
          </p:cNvPr>
          <p:cNvSpPr/>
          <p:nvPr/>
        </p:nvSpPr>
        <p:spPr>
          <a:xfrm>
            <a:off x="1231900" y="5326063"/>
            <a:ext cx="10164763" cy="1531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Times New Roman" panose="02020603050405020304" pitchFamily="18" charset="0"/>
                <a:cs typeface="Times New Roman" panose="02020603050405020304" pitchFamily="18" charset="0"/>
              </a:rPr>
              <a:t>http://precis.acs.pub.ro/centrul-de-cercetare/</a:t>
            </a:r>
          </a:p>
          <a:p>
            <a:pPr algn="ctr">
              <a:defRPr/>
            </a:pPr>
            <a:r>
              <a:rPr lang="en-US" sz="2400" dirty="0">
                <a:solidFill>
                  <a:schemeClr val="bg1"/>
                </a:solidFill>
                <a:latin typeface="Times New Roman" panose="02020603050405020304" pitchFamily="18" charset="0"/>
                <a:cs typeface="Times New Roman" panose="02020603050405020304" pitchFamily="18" charset="0"/>
              </a:rPr>
              <a:t>http://precis.acs.pub.ro/wp-content/uploads/2014/06/prezentare_laboratoare_de_cercetare.pdf</a:t>
            </a:r>
          </a:p>
        </p:txBody>
      </p:sp>
      <p:sp>
        <p:nvSpPr>
          <p:cNvPr id="10" name="Rectangle 9">
            <a:extLst>
              <a:ext uri="{FF2B5EF4-FFF2-40B4-BE49-F238E27FC236}"/>
            </a:extLst>
          </p:cNvPr>
          <p:cNvSpPr/>
          <p:nvPr/>
        </p:nvSpPr>
        <p:spPr>
          <a:xfrm>
            <a:off x="1231900" y="4414838"/>
            <a:ext cx="3308350" cy="911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bg1"/>
                </a:solidFill>
                <a:latin typeface="Times New Roman" panose="02020603050405020304" pitchFamily="18" charset="0"/>
                <a:cs typeface="Times New Roman" panose="02020603050405020304" pitchFamily="18" charset="0"/>
              </a:rPr>
              <a:t>28 Research LABS</a:t>
            </a:r>
          </a:p>
        </p:txBody>
      </p:sp>
      <p:sp>
        <p:nvSpPr>
          <p:cNvPr id="8" name="Rounded Rectangle 7"/>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497013" y="457200"/>
            <a:ext cx="9783762" cy="898525"/>
          </a:xfrm>
        </p:spPr>
        <p:txBody>
          <a:bodyPr/>
          <a:lstStyle/>
          <a:p>
            <a:pPr algn="ctr" eaLnBrk="1" fontAlgn="auto" hangingPunct="1">
              <a:spcAft>
                <a:spcPts val="0"/>
              </a:spcAft>
              <a:defRPr/>
            </a:pPr>
            <a:r>
              <a:rPr lang="en-US" b="1" dirty="0">
                <a:solidFill>
                  <a:schemeClr val="bg1"/>
                </a:solidFill>
              </a:rPr>
              <a:t>Conclusions</a:t>
            </a:r>
          </a:p>
        </p:txBody>
      </p:sp>
      <p:sp>
        <p:nvSpPr>
          <p:cNvPr id="7" name="Rectangle: Rounded Corners 6">
            <a:extLst>
              <a:ext uri="{FF2B5EF4-FFF2-40B4-BE49-F238E27FC236}"/>
            </a:extLst>
          </p:cNvPr>
          <p:cNvSpPr/>
          <p:nvPr/>
        </p:nvSpPr>
        <p:spPr>
          <a:xfrm>
            <a:off x="1497013" y="1519238"/>
            <a:ext cx="10301287" cy="5054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r>
              <a:rPr lang="en-US" sz="3200" b="1" dirty="0">
                <a:solidFill>
                  <a:schemeClr val="bg1"/>
                </a:solidFill>
              </a:rPr>
              <a:t>Efforts are made to design, implement, and test modern </a:t>
            </a:r>
            <a:r>
              <a:rPr lang="ro-RO" sz="3200" b="1" dirty="0" smtClean="0">
                <a:solidFill>
                  <a:schemeClr val="bg1"/>
                </a:solidFill>
              </a:rPr>
              <a:t>IoT based</a:t>
            </a:r>
            <a:r>
              <a:rPr lang="en-US" sz="3200" b="1" dirty="0" smtClean="0">
                <a:solidFill>
                  <a:schemeClr val="bg1"/>
                </a:solidFill>
              </a:rPr>
              <a:t> </a:t>
            </a:r>
            <a:r>
              <a:rPr lang="en-US" sz="3200" b="1" dirty="0">
                <a:solidFill>
                  <a:schemeClr val="bg1"/>
                </a:solidFill>
              </a:rPr>
              <a:t>systems to offer high standards of quality related to reliability, availability and security.</a:t>
            </a:r>
          </a:p>
          <a:p>
            <a:pPr marL="342900" indent="-342900">
              <a:buFont typeface="+mj-lt"/>
              <a:buAutoNum type="arabicPeriod"/>
              <a:defRPr/>
            </a:pPr>
            <a:r>
              <a:rPr lang="en-US" sz="3200" b="1" dirty="0">
                <a:solidFill>
                  <a:schemeClr val="bg1"/>
                </a:solidFill>
              </a:rPr>
              <a:t>However, due to the novelty of developments, the increased complexity of processes, many devices can be subject to failures or cyber attacks.</a:t>
            </a:r>
          </a:p>
          <a:p>
            <a:pPr marL="342900" indent="-342900">
              <a:buFont typeface="+mj-lt"/>
              <a:buAutoNum type="arabicPeriod"/>
              <a:defRPr/>
            </a:pPr>
            <a:r>
              <a:rPr lang="en-US" sz="3200" b="1" dirty="0">
                <a:solidFill>
                  <a:schemeClr val="bg1"/>
                </a:solidFill>
              </a:rPr>
              <a:t>Our expectations are positive based on experience gained through PRECIS and CAMPUS projects on developing new </a:t>
            </a:r>
            <a:r>
              <a:rPr lang="ro-RO" sz="3200" b="1" dirty="0" smtClean="0">
                <a:solidFill>
                  <a:schemeClr val="bg1"/>
                </a:solidFill>
              </a:rPr>
              <a:t>IoT</a:t>
            </a:r>
            <a:r>
              <a:rPr lang="en-US" sz="3200" b="1" dirty="0" smtClean="0">
                <a:solidFill>
                  <a:schemeClr val="bg1"/>
                </a:solidFill>
              </a:rPr>
              <a:t> </a:t>
            </a:r>
            <a:r>
              <a:rPr lang="en-US" sz="3200" b="1" dirty="0">
                <a:solidFill>
                  <a:schemeClr val="bg1"/>
                </a:solidFill>
              </a:rPr>
              <a:t>systems as listed above. </a:t>
            </a:r>
          </a:p>
        </p:txBody>
      </p:sp>
      <p:sp>
        <p:nvSpPr>
          <p:cNvPr id="5" name="Rounded Rectangle 4"/>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b="1" dirty="0">
                <a:solidFill>
                  <a:schemeClr val="bg1"/>
                </a:solidFill>
              </a:rPr>
              <a:t>Thank You!</a:t>
            </a:r>
          </a:p>
        </p:txBody>
      </p:sp>
      <p:pic>
        <p:nvPicPr>
          <p:cNvPr id="92163" name="Picture 2" descr="Image may contain: 1 person, sitting and indoor"/>
          <p:cNvPicPr>
            <a:picLocks noChangeAspect="1" noChangeArrowheads="1"/>
          </p:cNvPicPr>
          <p:nvPr/>
        </p:nvPicPr>
        <p:blipFill>
          <a:blip r:embed="rId2" cstate="print"/>
          <a:srcRect/>
          <a:stretch>
            <a:fillRect/>
          </a:stretch>
        </p:blipFill>
        <p:spPr bwMode="auto">
          <a:xfrm>
            <a:off x="4248697" y="1542065"/>
            <a:ext cx="3749675" cy="500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3325" y="284163"/>
            <a:ext cx="10802938" cy="962025"/>
          </a:xfrm>
        </p:spPr>
        <p:txBody>
          <a:bodyPr/>
          <a:lstStyle/>
          <a:p>
            <a:pPr algn="ctr" eaLnBrk="1" fontAlgn="auto" hangingPunct="1">
              <a:spcAft>
                <a:spcPts val="0"/>
              </a:spcAft>
              <a:defRPr/>
            </a:pPr>
            <a:r>
              <a:rPr lang="en-US" b="1" dirty="0">
                <a:solidFill>
                  <a:schemeClr val="bg1">
                    <a:lumMod val="95000"/>
                    <a:lumOff val="5000"/>
                  </a:schemeClr>
                </a:solidFill>
                <a:latin typeface="Calibri" panose="020F0502020204030204" pitchFamily="34" charset="0"/>
                <a:cs typeface="Calibri" panose="020F0502020204030204" pitchFamily="34" charset="0"/>
              </a:rPr>
              <a:t>The CAMPUS PROJECT – SMART CITY NETWORKS</a:t>
            </a:r>
            <a:endParaRPr lang="en-US" b="1" dirty="0">
              <a:solidFill>
                <a:schemeClr val="bg1"/>
              </a:solidFill>
            </a:endParaRPr>
          </a:p>
        </p:txBody>
      </p:sp>
      <p:pic>
        <p:nvPicPr>
          <p:cNvPr id="40964" name="Picture 11"/>
          <p:cNvPicPr>
            <a:picLocks noChangeAspect="1" noChangeArrowheads="1"/>
          </p:cNvPicPr>
          <p:nvPr/>
        </p:nvPicPr>
        <p:blipFill>
          <a:blip r:embed="rId2" cstate="print"/>
          <a:srcRect/>
          <a:stretch>
            <a:fillRect/>
          </a:stretch>
        </p:blipFill>
        <p:spPr bwMode="auto">
          <a:xfrm>
            <a:off x="1260475" y="1095375"/>
            <a:ext cx="3265488" cy="4010025"/>
          </a:xfrm>
          <a:prstGeom prst="rect">
            <a:avLst/>
          </a:prstGeom>
          <a:noFill/>
          <a:ln w="9525">
            <a:noFill/>
            <a:miter lim="800000"/>
            <a:headEnd/>
            <a:tailEnd/>
          </a:ln>
        </p:spPr>
      </p:pic>
      <p:pic>
        <p:nvPicPr>
          <p:cNvPr id="40965" name="Picture 2"/>
          <p:cNvPicPr>
            <a:picLocks noChangeAspect="1" noChangeArrowheads="1"/>
          </p:cNvPicPr>
          <p:nvPr/>
        </p:nvPicPr>
        <p:blipFill>
          <a:blip r:embed="rId3" cstate="print"/>
          <a:srcRect/>
          <a:stretch>
            <a:fillRect/>
          </a:stretch>
        </p:blipFill>
        <p:spPr bwMode="auto">
          <a:xfrm>
            <a:off x="4679950" y="1204913"/>
            <a:ext cx="6716713" cy="4448175"/>
          </a:xfrm>
          <a:prstGeom prst="rect">
            <a:avLst/>
          </a:prstGeom>
          <a:noFill/>
          <a:ln w="9525">
            <a:noFill/>
            <a:miter lim="800000"/>
            <a:headEnd/>
            <a:tailEnd/>
          </a:ln>
        </p:spPr>
      </p:pic>
      <p:sp>
        <p:nvSpPr>
          <p:cNvPr id="9" name="Rectangle 8">
            <a:extLst>
              <a:ext uri="{FF2B5EF4-FFF2-40B4-BE49-F238E27FC236}"/>
            </a:extLst>
          </p:cNvPr>
          <p:cNvSpPr/>
          <p:nvPr/>
        </p:nvSpPr>
        <p:spPr>
          <a:xfrm>
            <a:off x="4679950" y="5840413"/>
            <a:ext cx="6700838" cy="911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bg1"/>
                </a:solidFill>
                <a:latin typeface="Times New Roman" panose="02020603050405020304" pitchFamily="18" charset="0"/>
                <a:cs typeface="Times New Roman" panose="02020603050405020304" pitchFamily="18" charset="0"/>
              </a:rPr>
              <a:t>http://campus.pub.ro/website/research-labs</a:t>
            </a:r>
          </a:p>
        </p:txBody>
      </p:sp>
      <p:pic>
        <p:nvPicPr>
          <p:cNvPr id="40967" name="Picture 8"/>
          <p:cNvPicPr>
            <a:picLocks noChangeAspect="1" noChangeArrowheads="1"/>
          </p:cNvPicPr>
          <p:nvPr/>
        </p:nvPicPr>
        <p:blipFill>
          <a:blip r:embed="rId4" cstate="print"/>
          <a:srcRect/>
          <a:stretch>
            <a:fillRect/>
          </a:stretch>
        </p:blipFill>
        <p:spPr bwMode="auto">
          <a:xfrm>
            <a:off x="1216025" y="5634038"/>
            <a:ext cx="3309938" cy="1223962"/>
          </a:xfrm>
          <a:prstGeom prst="rect">
            <a:avLst/>
          </a:prstGeom>
          <a:noFill/>
          <a:ln w="9525">
            <a:noFill/>
            <a:miter lim="800000"/>
            <a:headEnd/>
            <a:tailEnd/>
          </a:ln>
        </p:spPr>
      </p:pic>
      <p:sp>
        <p:nvSpPr>
          <p:cNvPr id="12" name="Rectangle 11">
            <a:extLst>
              <a:ext uri="{FF2B5EF4-FFF2-40B4-BE49-F238E27FC236}"/>
            </a:extLst>
          </p:cNvPr>
          <p:cNvSpPr/>
          <p:nvPr/>
        </p:nvSpPr>
        <p:spPr>
          <a:xfrm>
            <a:off x="1231900" y="5056188"/>
            <a:ext cx="3308350" cy="577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bg1"/>
                </a:solidFill>
                <a:latin typeface="Times New Roman" panose="02020603050405020304" pitchFamily="18" charset="0"/>
                <a:cs typeface="Times New Roman" panose="02020603050405020304" pitchFamily="18" charset="0"/>
              </a:rPr>
              <a:t>15 Research LABS</a:t>
            </a:r>
          </a:p>
        </p:txBody>
      </p:sp>
      <p:sp>
        <p:nvSpPr>
          <p:cNvPr id="10" name="Rounded Rectangle 9"/>
          <p:cNvSpPr/>
          <p:nvPr/>
        </p:nvSpPr>
        <p:spPr>
          <a:xfrm rot="16200000">
            <a:off x="-2932042" y="2932043"/>
            <a:ext cx="6858000" cy="993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 </a:t>
            </a:r>
            <a:r>
              <a:rPr lang="en-US" b="1" dirty="0" smtClean="0">
                <a:solidFill>
                  <a:schemeClr val="bg1"/>
                </a:solidFill>
              </a:rPr>
              <a:t>Summit: </a:t>
            </a:r>
            <a:r>
              <a:rPr lang="ro-RO" b="1" dirty="0" smtClean="0">
                <a:solidFill>
                  <a:schemeClr val="bg1"/>
                </a:solidFill>
              </a:rPr>
              <a:t> </a:t>
            </a:r>
            <a:r>
              <a:rPr lang="en-US" b="1" dirty="0" smtClean="0">
                <a:solidFill>
                  <a:schemeClr val="bg1"/>
                </a:solidFill>
              </a:rPr>
              <a:t>Entrepreneurial </a:t>
            </a:r>
            <a:r>
              <a:rPr lang="ro-RO" b="1" dirty="0" smtClean="0">
                <a:solidFill>
                  <a:schemeClr val="bg1"/>
                </a:solidFill>
              </a:rPr>
              <a:t> </a:t>
            </a:r>
            <a:r>
              <a:rPr lang="en-US" b="1" dirty="0" smtClean="0">
                <a:solidFill>
                  <a:schemeClr val="bg1"/>
                </a:solidFill>
              </a:rPr>
              <a:t>Opportunities </a:t>
            </a:r>
            <a:r>
              <a:rPr lang="ro-RO" b="1" dirty="0" smtClean="0">
                <a:solidFill>
                  <a:schemeClr val="bg1"/>
                </a:solidFill>
              </a:rPr>
              <a:t> </a:t>
            </a:r>
            <a:r>
              <a:rPr lang="en-US" b="1" dirty="0" smtClean="0">
                <a:solidFill>
                  <a:schemeClr val="bg1"/>
                </a:solidFill>
              </a:rPr>
              <a:t>and </a:t>
            </a:r>
            <a:r>
              <a:rPr lang="ro-RO" b="1" dirty="0" smtClean="0">
                <a:solidFill>
                  <a:schemeClr val="bg1"/>
                </a:solidFill>
              </a:rPr>
              <a:t> </a:t>
            </a:r>
            <a:r>
              <a:rPr lang="en-US" b="1" dirty="0" smtClean="0">
                <a:solidFill>
                  <a:schemeClr val="bg1"/>
                </a:solidFill>
              </a:rPr>
              <a:t>Challenges </a:t>
            </a:r>
            <a:r>
              <a:rPr lang="ro-RO" b="1" dirty="0" smtClean="0">
                <a:solidFill>
                  <a:schemeClr val="bg1"/>
                </a:solidFill>
              </a:rPr>
              <a:t> </a:t>
            </a:r>
            <a:r>
              <a:rPr lang="en-US" b="1" dirty="0" smtClean="0">
                <a:solidFill>
                  <a:schemeClr val="bg1"/>
                </a:solidFill>
              </a:rPr>
              <a:t>in </a:t>
            </a:r>
            <a:r>
              <a:rPr lang="ro-RO" b="1" dirty="0" smtClean="0">
                <a:solidFill>
                  <a:schemeClr val="bg1"/>
                </a:solidFill>
              </a:rPr>
              <a:t> </a:t>
            </a:r>
            <a:r>
              <a:rPr lang="en-US" b="1" dirty="0" smtClean="0">
                <a:solidFill>
                  <a:schemeClr val="bg1"/>
                </a:solidFill>
              </a:rPr>
              <a:t>VUCA </a:t>
            </a:r>
            <a:r>
              <a:rPr lang="ro-RO" b="1" dirty="0" smtClean="0">
                <a:solidFill>
                  <a:schemeClr val="bg1"/>
                </a:solidFill>
              </a:rPr>
              <a:t> </a:t>
            </a:r>
            <a:r>
              <a:rPr lang="en-US" b="1" dirty="0" smtClean="0">
                <a:solidFill>
                  <a:schemeClr val="bg1"/>
                </a:solidFill>
              </a:rPr>
              <a:t>World</a:t>
            </a:r>
            <a:r>
              <a:rPr lang="ro-RO" b="1" dirty="0" smtClean="0">
                <a:solidFill>
                  <a:schemeClr val="bg1"/>
                </a:solidFill>
              </a:rPr>
              <a:t>, </a:t>
            </a:r>
          </a:p>
          <a:p>
            <a:pPr algn="ctr"/>
            <a:r>
              <a:rPr lang="ro-RO" b="1" dirty="0" smtClean="0">
                <a:solidFill>
                  <a:schemeClr val="bg1"/>
                </a:solidFill>
              </a:rPr>
              <a:t>6-7 May 2020, I.T.S, Ghaziabad, Delhi(NCR), India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pPr algn="ctr" eaLnBrk="1" fontAlgn="auto" hangingPunct="1">
              <a:spcAft>
                <a:spcPts val="0"/>
              </a:spcAft>
              <a:defRPr/>
            </a:pPr>
            <a:r>
              <a:rPr lang="ro-RO" b="1" dirty="0">
                <a:solidFill>
                  <a:schemeClr val="bg1"/>
                </a:solidFill>
              </a:rPr>
              <a:t>AGENDA</a:t>
            </a:r>
            <a:endParaRPr lang="en-US" b="1" dirty="0">
              <a:solidFill>
                <a:schemeClr val="bg1"/>
              </a:solidFill>
            </a:endParaRPr>
          </a:p>
        </p:txBody>
      </p:sp>
      <p:sp>
        <p:nvSpPr>
          <p:cNvPr id="24579" name="Content Placeholder 2"/>
          <p:cNvSpPr>
            <a:spLocks noGrp="1"/>
          </p:cNvSpPr>
          <p:nvPr>
            <p:ph idx="1"/>
          </p:nvPr>
        </p:nvSpPr>
        <p:spPr>
          <a:xfrm>
            <a:off x="520700" y="1328738"/>
            <a:ext cx="11195050" cy="1417637"/>
          </a:xfrm>
        </p:spPr>
        <p:txBody>
          <a:bodyPr/>
          <a:lstStyle/>
          <a:p>
            <a:pPr algn="ctr" eaLnBrk="1" hangingPunct="1"/>
            <a:r>
              <a:rPr lang="en-US" sz="3600" dirty="0" smtClean="0">
                <a:solidFill>
                  <a:schemeClr val="bg1"/>
                </a:solidFill>
              </a:rPr>
              <a:t>Current and Future </a:t>
            </a:r>
            <a:r>
              <a:rPr lang="ro-RO" sz="3600" dirty="0" smtClean="0">
                <a:solidFill>
                  <a:schemeClr val="bg1"/>
                </a:solidFill>
              </a:rPr>
              <a:t>IoT </a:t>
            </a:r>
            <a:r>
              <a:rPr lang="en-US" sz="3600" dirty="0" smtClean="0">
                <a:solidFill>
                  <a:schemeClr val="bg1"/>
                </a:solidFill>
              </a:rPr>
              <a:t>Systems, </a:t>
            </a:r>
            <a:r>
              <a:rPr lang="ro-RO" sz="3600" dirty="0" smtClean="0">
                <a:solidFill>
                  <a:schemeClr val="bg1"/>
                </a:solidFill>
              </a:rPr>
              <a:t> </a:t>
            </a:r>
            <a:r>
              <a:rPr lang="en-US" sz="3600" dirty="0" smtClean="0">
                <a:solidFill>
                  <a:schemeClr val="bg1"/>
                </a:solidFill>
              </a:rPr>
              <a:t>Reliability Solutions, Dependability, </a:t>
            </a:r>
            <a:r>
              <a:rPr lang="ro-RO" sz="3600" dirty="0" smtClean="0">
                <a:solidFill>
                  <a:schemeClr val="bg1"/>
                </a:solidFill>
              </a:rPr>
              <a:t> </a:t>
            </a:r>
            <a:r>
              <a:rPr lang="en-US" sz="3600" dirty="0" err="1" smtClean="0">
                <a:solidFill>
                  <a:schemeClr val="bg1"/>
                </a:solidFill>
              </a:rPr>
              <a:t>IoT</a:t>
            </a:r>
            <a:r>
              <a:rPr lang="en-US" sz="3600" dirty="0" smtClean="0">
                <a:solidFill>
                  <a:schemeClr val="bg1"/>
                </a:solidFill>
              </a:rPr>
              <a:t> </a:t>
            </a:r>
            <a:r>
              <a:rPr lang="ro-RO" sz="3600" dirty="0" smtClean="0">
                <a:solidFill>
                  <a:schemeClr val="bg1"/>
                </a:solidFill>
              </a:rPr>
              <a:t> </a:t>
            </a:r>
            <a:r>
              <a:rPr lang="en-US" sz="3600" dirty="0" smtClean="0">
                <a:solidFill>
                  <a:schemeClr val="bg1"/>
                </a:solidFill>
              </a:rPr>
              <a:t>Vulnerabilities</a:t>
            </a:r>
          </a:p>
          <a:p>
            <a:pPr eaLnBrk="1" hangingPunct="1"/>
            <a:endParaRPr lang="en-US" dirty="0" smtClean="0"/>
          </a:p>
        </p:txBody>
      </p:sp>
      <p:pic>
        <p:nvPicPr>
          <p:cNvPr id="24580" name="Picture 3" descr="A circuit board&#10;&#10;Description automatically generated"/>
          <p:cNvPicPr>
            <a:picLocks noChangeAspect="1"/>
          </p:cNvPicPr>
          <p:nvPr/>
        </p:nvPicPr>
        <p:blipFill>
          <a:blip r:embed="rId3" cstate="print"/>
          <a:srcRect/>
          <a:stretch>
            <a:fillRect/>
          </a:stretch>
        </p:blipFill>
        <p:spPr bwMode="auto">
          <a:xfrm>
            <a:off x="0" y="2781300"/>
            <a:ext cx="3035300" cy="4076700"/>
          </a:xfrm>
          <a:prstGeom prst="rect">
            <a:avLst/>
          </a:prstGeom>
          <a:noFill/>
          <a:ln w="9525">
            <a:noFill/>
            <a:miter lim="800000"/>
            <a:headEnd/>
            <a:tailEnd/>
          </a:ln>
        </p:spPr>
      </p:pic>
      <p:pic>
        <p:nvPicPr>
          <p:cNvPr id="24581" name="Picture 5" descr="A picture containing object&#10;&#10;Description automatically generated"/>
          <p:cNvPicPr>
            <a:picLocks noChangeAspect="1"/>
          </p:cNvPicPr>
          <p:nvPr/>
        </p:nvPicPr>
        <p:blipFill>
          <a:blip r:embed="rId4" cstate="print"/>
          <a:srcRect/>
          <a:stretch>
            <a:fillRect/>
          </a:stretch>
        </p:blipFill>
        <p:spPr bwMode="auto">
          <a:xfrm>
            <a:off x="3786188" y="3311525"/>
            <a:ext cx="2359025" cy="3546475"/>
          </a:xfrm>
          <a:prstGeom prst="rect">
            <a:avLst/>
          </a:prstGeom>
          <a:noFill/>
          <a:ln w="9525">
            <a:noFill/>
            <a:miter lim="800000"/>
            <a:headEnd/>
            <a:tailEnd/>
          </a:ln>
        </p:spPr>
      </p:pic>
      <p:pic>
        <p:nvPicPr>
          <p:cNvPr id="24582" name="Picture 11" descr="A screenshot of a cell phone&#10;&#10;Description automatically generated"/>
          <p:cNvPicPr>
            <a:picLocks noChangeAspect="1"/>
          </p:cNvPicPr>
          <p:nvPr/>
        </p:nvPicPr>
        <p:blipFill>
          <a:blip r:embed="rId5" cstate="print"/>
          <a:srcRect/>
          <a:stretch>
            <a:fillRect/>
          </a:stretch>
        </p:blipFill>
        <p:spPr bwMode="auto">
          <a:xfrm>
            <a:off x="6618288" y="3384550"/>
            <a:ext cx="2359025" cy="3473450"/>
          </a:xfrm>
          <a:prstGeom prst="rect">
            <a:avLst/>
          </a:prstGeom>
          <a:noFill/>
          <a:ln w="9525">
            <a:noFill/>
            <a:miter lim="800000"/>
            <a:headEnd/>
            <a:tailEnd/>
          </a:ln>
        </p:spPr>
      </p:pic>
      <p:pic>
        <p:nvPicPr>
          <p:cNvPr id="24583" name="Picture 2" descr="Imagini pentru MODERN ENGINEERING SYSTEMS"/>
          <p:cNvPicPr>
            <a:picLocks noChangeAspect="1" noChangeArrowheads="1"/>
          </p:cNvPicPr>
          <p:nvPr/>
        </p:nvPicPr>
        <p:blipFill>
          <a:blip r:embed="rId6" cstate="print"/>
          <a:srcRect/>
          <a:stretch>
            <a:fillRect/>
          </a:stretch>
        </p:blipFill>
        <p:spPr bwMode="auto">
          <a:xfrm>
            <a:off x="9448800" y="2698750"/>
            <a:ext cx="2743200" cy="415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1201738" y="284163"/>
            <a:ext cx="9785350" cy="1508125"/>
          </a:xfrm>
        </p:spPr>
        <p:txBody>
          <a:bodyPr/>
          <a:lstStyle/>
          <a:p>
            <a:pPr eaLnBrk="1" fontAlgn="auto" hangingPunct="1">
              <a:spcAft>
                <a:spcPts val="0"/>
              </a:spcAft>
              <a:defRPr/>
            </a:pPr>
            <a:r>
              <a:rPr lang="ro-RO" dirty="0" smtClean="0">
                <a:solidFill>
                  <a:schemeClr val="bg1"/>
                </a:solidFill>
              </a:rPr>
              <a:t>ADVANCED DEPENDABLE</a:t>
            </a:r>
            <a:r>
              <a:rPr lang="en-US" dirty="0" smtClean="0">
                <a:solidFill>
                  <a:schemeClr val="bg1"/>
                </a:solidFill>
              </a:rPr>
              <a:t> </a:t>
            </a:r>
            <a:r>
              <a:rPr lang="en-US" dirty="0">
                <a:solidFill>
                  <a:schemeClr val="bg1"/>
                </a:solidFill>
              </a:rPr>
              <a:t>Systems – </a:t>
            </a:r>
            <a:r>
              <a:rPr lang="ro-RO" b="1" dirty="0" smtClean="0">
                <a:solidFill>
                  <a:schemeClr val="bg1"/>
                </a:solidFill>
              </a:rPr>
              <a:t>ADS</a:t>
            </a:r>
            <a:endParaRPr lang="en-US" b="1" dirty="0">
              <a:solidFill>
                <a:schemeClr val="bg1"/>
              </a:solidFill>
            </a:endParaRPr>
          </a:p>
        </p:txBody>
      </p:sp>
      <p:sp>
        <p:nvSpPr>
          <p:cNvPr id="4" name="Rectangle: Rounded Corners 3">
            <a:extLst/>
          </p:cNvPr>
          <p:cNvSpPr/>
          <p:nvPr/>
        </p:nvSpPr>
        <p:spPr>
          <a:xfrm>
            <a:off x="268288" y="1487488"/>
            <a:ext cx="6621462" cy="52181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rPr>
              <a:t>Characteristics:</a:t>
            </a:r>
          </a:p>
          <a:p>
            <a:pPr marL="285750" indent="-285750" fontAlgn="auto">
              <a:spcBef>
                <a:spcPts val="0"/>
              </a:spcBef>
              <a:spcAft>
                <a:spcPts val="0"/>
              </a:spcAft>
              <a:buFont typeface="Arial" panose="020B0604020202020204" pitchFamily="34" charset="0"/>
              <a:buChar char="•"/>
              <a:defRPr/>
            </a:pPr>
            <a:r>
              <a:rPr lang="en-US" sz="2800" dirty="0">
                <a:solidFill>
                  <a:schemeClr val="bg1"/>
                </a:solidFill>
              </a:rPr>
              <a:t>Devices are the main PARTS in a </a:t>
            </a:r>
            <a:r>
              <a:rPr lang="ro-RO" sz="2800" dirty="0" smtClean="0">
                <a:solidFill>
                  <a:schemeClr val="bg1"/>
                </a:solidFill>
              </a:rPr>
              <a:t>ADS</a:t>
            </a:r>
            <a:r>
              <a:rPr lang="en-US" sz="2800" dirty="0" smtClean="0">
                <a:solidFill>
                  <a:schemeClr val="bg1"/>
                </a:solidFill>
              </a:rPr>
              <a:t> </a:t>
            </a:r>
            <a:r>
              <a:rPr lang="en-US" sz="2800" dirty="0">
                <a:solidFill>
                  <a:schemeClr val="bg1"/>
                </a:solidFill>
              </a:rPr>
              <a:t>(SoC, </a:t>
            </a:r>
            <a:r>
              <a:rPr lang="en-US" sz="2800" dirty="0" err="1">
                <a:solidFill>
                  <a:schemeClr val="bg1"/>
                </a:solidFill>
              </a:rPr>
              <a:t>NoC</a:t>
            </a:r>
            <a:r>
              <a:rPr lang="en-US" sz="2800" dirty="0">
                <a:solidFill>
                  <a:schemeClr val="bg1"/>
                </a:solidFill>
              </a:rPr>
              <a:t>, IoT…).</a:t>
            </a:r>
          </a:p>
          <a:p>
            <a:pPr marL="342900" indent="-342900" fontAlgn="auto">
              <a:spcBef>
                <a:spcPts val="0"/>
              </a:spcBef>
              <a:spcAft>
                <a:spcPts val="0"/>
              </a:spcAft>
              <a:buFont typeface="Arial" panose="020B0604020202020204" pitchFamily="34" charset="0"/>
              <a:buChar char="•"/>
              <a:defRPr/>
            </a:pPr>
            <a:r>
              <a:rPr lang="en-US" sz="2800" dirty="0">
                <a:solidFill>
                  <a:schemeClr val="bg1"/>
                </a:solidFill>
              </a:rPr>
              <a:t>An increased degree of interoperability (Human Computer Interfaces, Systems of Systems, Systems operating on the field  etc.)</a:t>
            </a:r>
          </a:p>
          <a:p>
            <a:pPr marL="342900" indent="-342900" fontAlgn="auto">
              <a:spcBef>
                <a:spcPts val="0"/>
              </a:spcBef>
              <a:spcAft>
                <a:spcPts val="0"/>
              </a:spcAft>
              <a:buFont typeface="Arial" panose="020B0604020202020204" pitchFamily="34" charset="0"/>
              <a:buChar char="•"/>
              <a:defRPr/>
            </a:pPr>
            <a:r>
              <a:rPr lang="en-US" sz="2800" dirty="0">
                <a:solidFill>
                  <a:schemeClr val="bg1"/>
                </a:solidFill>
              </a:rPr>
              <a:t>The  levels of dependability of </a:t>
            </a:r>
            <a:r>
              <a:rPr lang="ro-RO" sz="2800" dirty="0" smtClean="0">
                <a:solidFill>
                  <a:schemeClr val="bg1"/>
                </a:solidFill>
              </a:rPr>
              <a:t>AD</a:t>
            </a:r>
            <a:r>
              <a:rPr lang="en-US" sz="2800" dirty="0" smtClean="0">
                <a:solidFill>
                  <a:schemeClr val="bg1"/>
                </a:solidFill>
              </a:rPr>
              <a:t>S</a:t>
            </a:r>
            <a:r>
              <a:rPr lang="en-US" sz="2800" dirty="0">
                <a:solidFill>
                  <a:schemeClr val="bg1"/>
                </a:solidFill>
              </a:rPr>
              <a:t>, and Quality of Service are important attributes</a:t>
            </a:r>
          </a:p>
        </p:txBody>
      </p:sp>
      <p:pic>
        <p:nvPicPr>
          <p:cNvPr id="26628" name="Picture 8" descr="A picture containing text&#10;&#10;Description automatically generated"/>
          <p:cNvPicPr>
            <a:picLocks noChangeAspect="1"/>
          </p:cNvPicPr>
          <p:nvPr/>
        </p:nvPicPr>
        <p:blipFill>
          <a:blip r:embed="rId3" cstate="print"/>
          <a:srcRect/>
          <a:stretch>
            <a:fillRect/>
          </a:stretch>
        </p:blipFill>
        <p:spPr bwMode="auto">
          <a:xfrm>
            <a:off x="7905750" y="1792288"/>
            <a:ext cx="3735388" cy="4910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themeOverride>
</file>

<file path=docProps/app.xml><?xml version="1.0" encoding="utf-8"?>
<Properties xmlns="http://schemas.openxmlformats.org/officeDocument/2006/extended-properties" xmlns:vt="http://schemas.openxmlformats.org/officeDocument/2006/docPropsVTypes">
  <Template>Banded</Template>
  <TotalTime>4253</TotalTime>
  <Words>3704</Words>
  <Application>Microsoft Office PowerPoint</Application>
  <PresentationFormat>Custom</PresentationFormat>
  <Paragraphs>337</Paragraphs>
  <Slides>61</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Banded</vt:lpstr>
      <vt:lpstr>Microsoft PowerPoint Presentation</vt:lpstr>
      <vt:lpstr>IMPROVING THE DEPENDABILITY OF IoT – Towards A SAFER WORLD</vt:lpstr>
      <vt:lpstr>Slide 2</vt:lpstr>
      <vt:lpstr>Slide 3</vt:lpstr>
      <vt:lpstr>Slide 4</vt:lpstr>
      <vt:lpstr>University “Politehnica” of BUCHAREST</vt:lpstr>
      <vt:lpstr>The PRECIS PROJECT</vt:lpstr>
      <vt:lpstr>The CAMPUS PROJECT – SMART CITY NETWORKS</vt:lpstr>
      <vt:lpstr>AGENDA</vt:lpstr>
      <vt:lpstr>ADVANCED DEPENDABLE Systems – ADS</vt:lpstr>
      <vt:lpstr>ADS – DEVICES: SoC, SIP, SOB</vt:lpstr>
      <vt:lpstr>The Akida Neuromorphic SoC</vt:lpstr>
      <vt:lpstr>ADS – DEVICES: Networks on CHIP</vt:lpstr>
      <vt:lpstr>Networks on CHIP RELIABILITY –  Fault tolerance techniques </vt:lpstr>
      <vt:lpstr>IoT Based ADS  FOR  SOCIETY  AND  LIFE</vt:lpstr>
      <vt:lpstr>ADS and SMART CITIES </vt:lpstr>
      <vt:lpstr>IoT Based MES AND  INDUSTRY 4.0</vt:lpstr>
      <vt:lpstr>SMART Buildings </vt:lpstr>
      <vt:lpstr>THE FOG AT THE EDGE OF THE NETWORK</vt:lpstr>
      <vt:lpstr>RELIABILITY DOES MATTER</vt:lpstr>
      <vt:lpstr>Slide 20</vt:lpstr>
      <vt:lpstr>Slide 21</vt:lpstr>
      <vt:lpstr>RELIABILITY DOES MATTER (cont)</vt:lpstr>
      <vt:lpstr>RELIABILITY DOES MATTER (cont)</vt:lpstr>
      <vt:lpstr>RELIABILITY DOES MATTER (cont)</vt:lpstr>
      <vt:lpstr>RELIABILITY DOES MATTER (cont)</vt:lpstr>
      <vt:lpstr>RELIABILITY DOES MATTER (cont)</vt:lpstr>
      <vt:lpstr>AUTONOMOUS DRIVING –  RELIABILITY DOES MATTER (cont)</vt:lpstr>
      <vt:lpstr>AUTONOMOUS DRIVING –  RELIABILITY DOES MATTER (cont)</vt:lpstr>
      <vt:lpstr>AUTONOMOUS DRIVING –  RELIABILITY DOES MATTER (cont)</vt:lpstr>
      <vt:lpstr>AUTONOMOUS DRIVING –  RELIABILITY DOES MATTER (cont)</vt:lpstr>
      <vt:lpstr>SECURITY  DOES MATTER!</vt:lpstr>
      <vt:lpstr>Major Third-party Breaches Revealed in May 2019</vt:lpstr>
      <vt:lpstr>MORE Breaches - July 2019</vt:lpstr>
      <vt:lpstr>Slide 34</vt:lpstr>
      <vt:lpstr>AVAILABILITY DOES MATTER</vt:lpstr>
      <vt:lpstr>ADVANCE SYSTEMS Dependability</vt:lpstr>
      <vt:lpstr>Dependability Optimization</vt:lpstr>
      <vt:lpstr>Dependability Optimization</vt:lpstr>
      <vt:lpstr>RELIABILITY SOLUTIONS – Fault tolerance</vt:lpstr>
      <vt:lpstr>RELIABILITY SOLUTIONS - Fault Tolerant Sensor Network Routing for Patient Monitoring</vt:lpstr>
      <vt:lpstr>RELIABILITY SOLUTIONS – integration of multiple devices for “similar service”</vt:lpstr>
      <vt:lpstr>MULTIPLE INTEGRATION OF Strap down Inertial Navigation Systems</vt:lpstr>
      <vt:lpstr>RELIABILITY SOLUTIONS – by proper configuration/calibration</vt:lpstr>
      <vt:lpstr>RELIABILITY SOLUTIONS – Listen to STANDARDS</vt:lpstr>
      <vt:lpstr>RELIABILITY SOLUTIONS – Computer Aided Reliability Engineering</vt:lpstr>
      <vt:lpstr>RELIABILITY SOLUTIONS – Computer Aided Software Reliability - FRESTIMATE</vt:lpstr>
      <vt:lpstr>AVAILABILITY  SOLUTIONS by MACHINE LEARNING</vt:lpstr>
      <vt:lpstr>AVAILABILITY  SOLUTIONS by MACHINE LEARNING (cont.)</vt:lpstr>
      <vt:lpstr>AVAILABILITY  SOLUTIONS by MACHINE LEARNING (cont.)</vt:lpstr>
      <vt:lpstr>IoT IS IN NO WAY SECURE FOR SURE!</vt:lpstr>
      <vt:lpstr>Key Facts 2018</vt:lpstr>
      <vt:lpstr>IoT IS IN NO WAY IMMUNE TO HACKING</vt:lpstr>
      <vt:lpstr>IoT IS IN NO WAY IMMUNE TO HACKING (cont.)</vt:lpstr>
      <vt:lpstr>IoT IS IN NO WAY IMMUNE TO HACKING (cont.)</vt:lpstr>
      <vt:lpstr>IoT IS IN NO WAY IMMUNE TO HACKING (cont.)</vt:lpstr>
      <vt:lpstr>IoT IS IN NO WAY IMMUNE TO HACKING (cont.)</vt:lpstr>
      <vt:lpstr>IoT IS IN NO WAY IMMUNE TO HACKING (cont.)</vt:lpstr>
      <vt:lpstr>BE CLEVER WHILE DESIGN, IMPLEMENT, TEST, AND VALIDATE</vt:lpstr>
      <vt:lpstr>How To “Solve” It?</vt:lpstr>
      <vt:lpstr>Conclusions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INTELLIGENCE FOR SOFTWARE ENGINEERING</dc:title>
  <dc:creator>Grigore ALBEANU</dc:creator>
  <cp:lastModifiedBy>Popentiu</cp:lastModifiedBy>
  <cp:revision>244</cp:revision>
  <dcterms:created xsi:type="dcterms:W3CDTF">2018-11-10T01:14:26Z</dcterms:created>
  <dcterms:modified xsi:type="dcterms:W3CDTF">2020-05-05T13:34:55Z</dcterms:modified>
</cp:coreProperties>
</file>