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0" r:id="rId2"/>
    <p:sldId id="258" r:id="rId3"/>
    <p:sldId id="259" r:id="rId4"/>
    <p:sldId id="282" r:id="rId5"/>
    <p:sldId id="312" r:id="rId6"/>
    <p:sldId id="262" r:id="rId7"/>
    <p:sldId id="304" r:id="rId8"/>
    <p:sldId id="311" r:id="rId9"/>
    <p:sldId id="310" r:id="rId10"/>
    <p:sldId id="306" r:id="rId11"/>
    <p:sldId id="272" r:id="rId12"/>
    <p:sldId id="278" r:id="rId13"/>
    <p:sldId id="294" r:id="rId14"/>
    <p:sldId id="307" r:id="rId15"/>
    <p:sldId id="276" r:id="rId16"/>
    <p:sldId id="271" r:id="rId17"/>
    <p:sldId id="308" r:id="rId18"/>
    <p:sldId id="300" r:id="rId19"/>
    <p:sldId id="301" r:id="rId20"/>
    <p:sldId id="302" r:id="rId21"/>
    <p:sldId id="279" r:id="rId22"/>
    <p:sldId id="287" r:id="rId23"/>
    <p:sldId id="280" r:id="rId24"/>
    <p:sldId id="265" r:id="rId25"/>
    <p:sldId id="289" r:id="rId26"/>
    <p:sldId id="292" r:id="rId27"/>
    <p:sldId id="291" r:id="rId28"/>
    <p:sldId id="290" r:id="rId29"/>
    <p:sldId id="297" r:id="rId30"/>
    <p:sldId id="303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4B71"/>
    <a:srgbClr val="004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1" autoAdjust="0"/>
  </p:normalViewPr>
  <p:slideViewPr>
    <p:cSldViewPr>
      <p:cViewPr varScale="1">
        <p:scale>
          <a:sx n="90" d="100"/>
          <a:sy n="90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C45D1-8D03-4D9C-BBC3-3E5DA5095C62}" type="datetimeFigureOut">
              <a:rPr lang="de-DE" smtClean="0"/>
              <a:t>16/03/16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83D2B-F255-4151-A4AD-D944F5910B0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4826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28ECF-B3C1-4E4F-9865-50F77777ECCD}" type="datetimeFigureOut">
              <a:rPr lang="de-DE" smtClean="0"/>
              <a:t>16/03/16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52ABC-15D8-4868-B2CB-F64D1FBF37E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411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52ABC-15D8-4868-B2CB-F64D1FBF37E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40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52ABC-15D8-4868-B2CB-F64D1FBF37E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40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Facilitates</a:t>
            </a:r>
            <a:r>
              <a:rPr lang="en-US" baseline="0" smtClean="0"/>
              <a:t> programmability and automation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856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552ABC-15D8-4868-B2CB-F64D1FBF37E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406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Facilitates</a:t>
            </a:r>
            <a:r>
              <a:rPr lang="en-US" baseline="0" smtClean="0"/>
              <a:t> programmability and automation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0976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Facilitates</a:t>
            </a:r>
            <a:r>
              <a:rPr lang="en-US" baseline="0" smtClean="0"/>
              <a:t> programmability and automation</a:t>
            </a: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3641F-32BE-47D3-A0D7-38DA3F98ABB4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097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08" y="-27384"/>
            <a:ext cx="8388414" cy="172671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48232"/>
            <a:ext cx="9144000" cy="1468800"/>
          </a:xfrm>
        </p:spPr>
        <p:txBody>
          <a:bodyPr anchor="b"/>
          <a:lstStyle>
            <a:lvl1pPr marL="0" indent="0" algn="ctr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Audio Visual Template</a:t>
            </a:r>
            <a:br>
              <a:rPr lang="en-US" dirty="0" smtClean="0"/>
            </a:br>
            <a:r>
              <a:rPr lang="en-US" dirty="0" smtClean="0"/>
              <a:t>prepared by Jano Gebelein</a:t>
            </a:r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888000"/>
            <a:ext cx="9144000" cy="1053168"/>
          </a:xfrm>
        </p:spPr>
        <p:txBody>
          <a:bodyPr anchor="t"/>
          <a:lstStyle>
            <a:lvl1pPr marL="0" indent="0" algn="ctr">
              <a:buNone/>
              <a:defRPr lang="en-US" sz="2400" b="1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your name here</a:t>
            </a:r>
            <a:br>
              <a:rPr lang="en-US" dirty="0" smtClean="0"/>
            </a:br>
            <a:r>
              <a:rPr lang="en-US" dirty="0" smtClean="0"/>
              <a:t>your affiliation here</a:t>
            </a:r>
          </a:p>
        </p:txBody>
      </p:sp>
      <p:sp>
        <p:nvSpPr>
          <p:cNvPr id="13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414400"/>
            <a:ext cx="9144000" cy="460800"/>
          </a:xfrm>
        </p:spPr>
        <p:txBody>
          <a:bodyPr anchor="ctr"/>
          <a:lstStyle>
            <a:lvl1pPr marL="0" indent="0" algn="ctr">
              <a:buNone/>
              <a:defRPr lang="en-US" sz="24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Logos are allowed on this page only!</a:t>
            </a:r>
          </a:p>
        </p:txBody>
      </p:sp>
    </p:spTree>
    <p:extLst>
      <p:ext uri="{BB962C8B-B14F-4D97-AF65-F5344CB8AC3E}">
        <p14:creationId xmlns:p14="http://schemas.microsoft.com/office/powerpoint/2010/main" val="318662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342900" indent="-342900">
              <a:buFont typeface="Calibri" panose="020F0502020204030204" pitchFamily="34" charset="0"/>
              <a:buChar char="•"/>
              <a:defRPr sz="2800" b="1" u="none">
                <a:latin typeface="+mn-lt"/>
              </a:defRPr>
            </a:lvl1pPr>
            <a:lvl2pPr marL="742950" indent="-285750">
              <a:buFont typeface="Calibri" panose="020F0502020204030204" pitchFamily="34" charset="0"/>
              <a:buChar char="•"/>
              <a:defRPr sz="2800" b="1" u="none">
                <a:latin typeface="+mn-lt"/>
              </a:defRPr>
            </a:lvl2pPr>
            <a:lvl3pPr marL="1143000" indent="-228600">
              <a:buFont typeface="Calibri" panose="020F0502020204030204" pitchFamily="34" charset="0"/>
              <a:buChar char="•"/>
              <a:defRPr sz="2800" b="1" u="none">
                <a:latin typeface="+mn-lt"/>
              </a:defRPr>
            </a:lvl3pPr>
            <a:lvl4pPr marL="1600200" indent="-228600">
              <a:buFont typeface="Calibri" panose="020F0502020204030204" pitchFamily="34" charset="0"/>
              <a:buChar char="•"/>
              <a:defRPr sz="2800" b="1" u="none">
                <a:latin typeface="+mn-lt"/>
              </a:defRPr>
            </a:lvl4pPr>
            <a:lvl5pPr marL="2057400" indent="-228600">
              <a:buFont typeface="Calibri" panose="020F0502020204030204" pitchFamily="34" charset="0"/>
              <a:buChar char="•"/>
              <a:defRPr sz="2800" b="1" u="none">
                <a:latin typeface="+mn-lt"/>
              </a:defRPr>
            </a:lvl5pPr>
          </a:lstStyle>
          <a:p>
            <a:pPr lvl="0"/>
            <a:r>
              <a:rPr lang="de-DE" dirty="0" smtClean="0"/>
              <a:t>First Level Content</a:t>
            </a:r>
          </a:p>
          <a:p>
            <a:pPr lvl="1"/>
            <a:r>
              <a:rPr lang="de-DE" dirty="0" smtClean="0"/>
              <a:t>Second Level Content</a:t>
            </a:r>
          </a:p>
          <a:p>
            <a:pPr lvl="2"/>
            <a:r>
              <a:rPr lang="de-DE" dirty="0" smtClean="0"/>
              <a:t>Third Level Content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 Content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 Content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smtClean="0"/>
              <a:t>Slide Title</a:t>
            </a:r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1CD21-E22D-0845-BA41-66B0AEC56855}" type="datetime5">
              <a:rPr lang="en-US" smtClean="0"/>
              <a:t>16-Mar-16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Your Name / Affiliation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18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49CCF491-6653-864C-92AC-DAF4CAE30AAE}" type="datetime5">
              <a:rPr lang="en-US" smtClean="0"/>
              <a:t>16-Mar-16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de-DE" smtClean="0"/>
              <a:t>Your Name / Affiliation</a:t>
            </a: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D1628BF6-67F0-405E-B297-68D77A67C46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 smtClean="0"/>
              <a:t>Slide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11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9388" indent="-179388">
              <a:defRPr/>
            </a:lvl1pPr>
            <a:lvl2pPr>
              <a:defRPr sz="2000"/>
            </a:lvl2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96336" y="6356350"/>
            <a:ext cx="1090464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D1628BF6-67F0-405E-B297-68D77A67C46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843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58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First Level Content</a:t>
            </a:r>
          </a:p>
          <a:p>
            <a:pPr lvl="1"/>
            <a:r>
              <a:rPr lang="de-DE" dirty="0" smtClean="0"/>
              <a:t>Second Level Content</a:t>
            </a:r>
          </a:p>
          <a:p>
            <a:pPr lvl="2"/>
            <a:r>
              <a:rPr lang="de-DE" dirty="0" smtClean="0"/>
              <a:t>Third Level Content</a:t>
            </a:r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Level Content</a:t>
            </a:r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Level Content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CC05C9B5-DCE0-8A45-83A2-0CDF365E56E8}" type="datetime5">
              <a:rPr lang="en-US" smtClean="0"/>
              <a:t>16-Mar-16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91680" y="6356350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de-DE" smtClean="0"/>
              <a:t>Your Name / Affiliation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96336" y="6356350"/>
            <a:ext cx="1090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D1628BF6-67F0-405E-B297-68D77A67C46A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2D4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n-lt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de-DE" dirty="0" smtClean="0"/>
              <a:t>Slide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4" r:id="rId3"/>
    <p:sldLayoutId id="214748365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8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8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Calibri" panose="020F050202020403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>
                <a:latin typeface="Times New Roman"/>
                <a:cs typeface="Times New Roman"/>
              </a:rPr>
              <a:t>Architecture Synthesis for </a:t>
            </a:r>
          </a:p>
          <a:p>
            <a:pPr lvl="0"/>
            <a:r>
              <a:rPr lang="en-US" dirty="0" smtClean="0">
                <a:latin typeface="Times New Roman"/>
                <a:cs typeface="Times New Roman"/>
              </a:rPr>
              <a:t>Cost Constrained Fault Tolerant Biochips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 smtClean="0">
                <a:latin typeface="Times New Roman"/>
                <a:cs typeface="Times New Roman"/>
              </a:rPr>
              <a:t>M. C. </a:t>
            </a:r>
            <a:r>
              <a:rPr lang="en-US" dirty="0" err="1" smtClean="0">
                <a:latin typeface="Times New Roman"/>
                <a:cs typeface="Times New Roman"/>
              </a:rPr>
              <a:t>Eskesen</a:t>
            </a:r>
            <a:r>
              <a:rPr lang="en-US" dirty="0" smtClean="0">
                <a:latin typeface="Times New Roman"/>
                <a:cs typeface="Times New Roman"/>
              </a:rPr>
              <a:t>, P. Pop and S. </a:t>
            </a:r>
            <a:r>
              <a:rPr lang="en-US" dirty="0" err="1" smtClean="0">
                <a:latin typeface="Times New Roman"/>
                <a:cs typeface="Times New Roman"/>
              </a:rPr>
              <a:t>Potluri</a:t>
            </a:r>
            <a:r>
              <a:rPr lang="en-US" dirty="0">
                <a:latin typeface="Times New Roman"/>
                <a:cs typeface="Times New Roman"/>
              </a:rPr>
              <a:t/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Department of Applied Mathematics and Computer Science,</a:t>
            </a:r>
          </a:p>
          <a:p>
            <a:pPr lvl="0"/>
            <a:r>
              <a:rPr lang="en-US" dirty="0" smtClean="0">
                <a:latin typeface="Times New Roman"/>
                <a:cs typeface="Times New Roman"/>
              </a:rPr>
              <a:t>Technical University of Denmark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DT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85184"/>
            <a:ext cx="100811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9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 model</a:t>
            </a:r>
            <a:endParaRPr lang="en-US" dirty="0"/>
          </a:p>
        </p:txBody>
      </p:sp>
      <p:pic>
        <p:nvPicPr>
          <p:cNvPr id="7" name="Faulty behaviour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29" y="1052736"/>
            <a:ext cx="617537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" name="Valvefault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7664" y="4872124"/>
            <a:ext cx="5377552" cy="127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hannelfaults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941" y="3573016"/>
            <a:ext cx="6513371" cy="127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fault-mode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03848" y="2996952"/>
            <a:ext cx="2020934" cy="3468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514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Fault-tolerant switch design</a:t>
            </a:r>
            <a:endParaRPr lang="en-US" dirty="0"/>
          </a:p>
        </p:txBody>
      </p:sp>
      <p:pic>
        <p:nvPicPr>
          <p:cNvPr id="6" name="switch-p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37420"/>
            <a:ext cx="4752528" cy="36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6093296"/>
            <a:ext cx="38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Cost overhead: </a:t>
            </a:r>
            <a:r>
              <a:rPr lang="en-US" dirty="0"/>
              <a:t>1</a:t>
            </a:r>
            <a:r>
              <a:rPr lang="en-US" dirty="0" smtClean="0"/>
              <a:t> extra valve per switch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Fault-tolerant pump/mixer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7381"/>
            <a:ext cx="8856984" cy="5147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6300028"/>
            <a:ext cx="380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Cost overhead: </a:t>
            </a:r>
            <a:r>
              <a:rPr lang="en-US" dirty="0"/>
              <a:t>1</a:t>
            </a:r>
            <a:r>
              <a:rPr lang="en-US" dirty="0" smtClean="0"/>
              <a:t> extra valve per pump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1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595881"/>
            <a:ext cx="2546845" cy="136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FT-Componen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44" y="1556792"/>
            <a:ext cx="7560840" cy="44018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Fault-tolerant channels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7744" y="6093296"/>
            <a:ext cx="490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Cost overhead: </a:t>
            </a:r>
            <a:r>
              <a:rPr lang="en-US" dirty="0" smtClean="0"/>
              <a:t>4 extra valves and 3 extra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Motivational example</a:t>
            </a:r>
            <a:endParaRPr lang="en-US" dirty="0"/>
          </a:p>
        </p:txBody>
      </p:sp>
      <p:pic>
        <p:nvPicPr>
          <p:cNvPr id="8" name="Valvefault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7671" y="5536945"/>
            <a:ext cx="5377552" cy="127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Channelfault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9761" y="4237837"/>
            <a:ext cx="6513371" cy="1276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architectur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868" y="1331113"/>
            <a:ext cx="4654453" cy="234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application-mode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60847" y="1120632"/>
            <a:ext cx="2546845" cy="276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fault-model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3268" y="5271952"/>
            <a:ext cx="2020934" cy="3468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7627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8" y="1268760"/>
            <a:ext cx="5155773" cy="460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Straightforward vs. optimized synthesis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72" y="1821160"/>
            <a:ext cx="3888432" cy="4704184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Straightforward solution: redundancy not optimized;</a:t>
            </a:r>
            <a:r>
              <a:rPr lang="en-US" sz="2000" dirty="0">
                <a:latin typeface="Times New Roman"/>
                <a:cs typeface="Times New Roman"/>
              </a:rPr>
              <a:t/>
            </a:r>
            <a:br>
              <a:rPr lang="en-US" sz="2000" dirty="0">
                <a:latin typeface="Times New Roman"/>
                <a:cs typeface="Times New Roman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biochip architecture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cost</a:t>
            </a:r>
            <a:r>
              <a:rPr lang="en-US" sz="2000" dirty="0" smtClean="0">
                <a:latin typeface="Times New Roman"/>
                <a:cs typeface="Times New Roman"/>
              </a:rPr>
              <a:t>: 129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Optimized solution:          optimal addition of redundancy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biochip architecture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Times New Roman"/>
                <a:cs typeface="Times New Roman"/>
              </a:rPr>
              <a:t>cost</a:t>
            </a:r>
            <a:r>
              <a:rPr lang="en-US" sz="2000" dirty="0" smtClean="0">
                <a:latin typeface="Times New Roman"/>
                <a:cs typeface="Times New Roman"/>
              </a:rPr>
              <a:t>: 96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19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Problem formulation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958011"/>
          </a:xfrm>
        </p:spPr>
        <p:txBody>
          <a:bodyPr>
            <a:noAutofit/>
          </a:bodyPr>
          <a:lstStyle/>
          <a:p>
            <a:pPr marL="285750" lvl="0" indent="-285750">
              <a:lnSpc>
                <a:spcPct val="8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Given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latin typeface="Times New Roman"/>
                <a:cs typeface="Times New Roman"/>
              </a:rPr>
              <a:t>A biochemical application and a fault model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 dirty="0" smtClean="0">
                <a:latin typeface="Times New Roman"/>
                <a:cs typeface="Times New Roman"/>
              </a:rPr>
              <a:t>Characterized component model library </a:t>
            </a:r>
            <a:br>
              <a:rPr lang="en-US" sz="1800" dirty="0" smtClean="0">
                <a:latin typeface="Times New Roman"/>
                <a:cs typeface="Times New Roman"/>
              </a:rPr>
            </a:br>
            <a:r>
              <a:rPr lang="en-US" sz="1800" dirty="0" smtClean="0">
                <a:latin typeface="Times New Roman"/>
                <a:cs typeface="Times New Roman"/>
              </a:rPr>
              <a:t>(</a:t>
            </a:r>
            <a:r>
              <a:rPr lang="en-US" sz="1800" dirty="0" smtClean="0">
                <a:solidFill>
                  <a:srgbClr val="A50F15"/>
                </a:solidFill>
                <a:latin typeface="Times New Roman"/>
                <a:cs typeface="Times New Roman"/>
              </a:rPr>
              <a:t>including fault-tolerant components</a:t>
            </a:r>
            <a:r>
              <a:rPr lang="en-US" sz="1800" dirty="0" smtClean="0">
                <a:latin typeface="Times New Roman"/>
                <a:cs typeface="Times New Roman"/>
              </a:rPr>
              <a:t>)</a:t>
            </a:r>
          </a:p>
          <a:p>
            <a:pPr marL="285750" lvl="0" indent="-285750">
              <a:lnSpc>
                <a:spcPct val="80000"/>
              </a:lnSpc>
            </a:pPr>
            <a:endParaRPr lang="en-US" sz="1800" dirty="0">
              <a:latin typeface="Times New Roman"/>
              <a:cs typeface="Times New Roman"/>
            </a:endParaRPr>
          </a:p>
          <a:p>
            <a:pPr marL="285750" lvl="0" indent="-285750">
              <a:lnSpc>
                <a:spcPct val="80000"/>
              </a:lnSpc>
            </a:pPr>
            <a:r>
              <a:rPr lang="en-US" sz="1800" b="1" dirty="0" smtClean="0">
                <a:latin typeface="Times New Roman"/>
                <a:cs typeface="Times New Roman"/>
              </a:rPr>
              <a:t>Synthesize</a:t>
            </a:r>
            <a:endParaRPr lang="en-US" sz="1800" b="1" dirty="0">
              <a:latin typeface="Times New Roman"/>
              <a:cs typeface="Times New Roman"/>
            </a:endParaRPr>
          </a:p>
          <a:p>
            <a:pPr marL="742950" lvl="1" indent="-285750"/>
            <a:r>
              <a:rPr lang="en-US" sz="1800" dirty="0">
                <a:latin typeface="Times New Roman"/>
                <a:cs typeface="Times New Roman"/>
              </a:rPr>
              <a:t>A biochip </a:t>
            </a:r>
            <a:r>
              <a:rPr lang="en-US" sz="1800" dirty="0" smtClean="0">
                <a:latin typeface="Times New Roman"/>
                <a:cs typeface="Times New Roman"/>
              </a:rPr>
              <a:t>architecture</a:t>
            </a:r>
            <a:endParaRPr lang="en-US" sz="1800" dirty="0">
              <a:latin typeface="Times New Roman"/>
              <a:cs typeface="Times New Roman"/>
            </a:endParaRPr>
          </a:p>
          <a:p>
            <a:pPr marL="742950" lvl="1" indent="-285750"/>
            <a:r>
              <a:rPr lang="en-US" sz="1800" dirty="0">
                <a:latin typeface="Times New Roman"/>
                <a:cs typeface="Times New Roman"/>
              </a:rPr>
              <a:t>Deciding on:</a:t>
            </a:r>
          </a:p>
          <a:p>
            <a:pPr marL="1200150" lvl="2" indent="-285750"/>
            <a:r>
              <a:rPr lang="en-US" sz="1800" dirty="0">
                <a:latin typeface="Times New Roman"/>
                <a:cs typeface="Times New Roman"/>
              </a:rPr>
              <a:t>Component </a:t>
            </a:r>
            <a:r>
              <a:rPr lang="en-US" sz="1800" b="1" dirty="0">
                <a:latin typeface="Times New Roman"/>
                <a:cs typeface="Times New Roman"/>
              </a:rPr>
              <a:t>allocation</a:t>
            </a:r>
          </a:p>
          <a:p>
            <a:pPr marL="1200150" lvl="2" indent="-285750"/>
            <a:r>
              <a:rPr lang="en-US" sz="18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Fault-tolerant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b="1" i="1" dirty="0" smtClean="0">
                <a:latin typeface="Times New Roman"/>
                <a:cs typeface="Times New Roman"/>
              </a:rPr>
              <a:t>netlist</a:t>
            </a:r>
            <a:r>
              <a:rPr lang="en-US" sz="1800" dirty="0" smtClean="0">
                <a:latin typeface="Times New Roman"/>
                <a:cs typeface="Times New Roman"/>
              </a:rPr>
              <a:t> generation</a:t>
            </a:r>
          </a:p>
          <a:p>
            <a:pPr marL="1200150" lvl="2" indent="-285750"/>
            <a:r>
              <a:rPr lang="en-US" sz="1800" dirty="0" smtClean="0">
                <a:latin typeface="Times New Roman"/>
                <a:cs typeface="Times New Roman"/>
              </a:rPr>
              <a:t>Schedule for routing of fluids through the microfluidic </a:t>
            </a:r>
            <a:r>
              <a:rPr lang="en-US" sz="1800" dirty="0" smtClean="0">
                <a:latin typeface="Times New Roman"/>
                <a:cs typeface="Times New Roman"/>
              </a:rPr>
              <a:t>channels</a:t>
            </a:r>
          </a:p>
          <a:p>
            <a:pPr marL="285750" lvl="1"/>
            <a:r>
              <a:rPr lang="en-US" sz="1800" b="1" dirty="0" smtClean="0">
                <a:latin typeface="Times New Roman"/>
                <a:cs typeface="Times New Roman"/>
              </a:rPr>
              <a:t>Such that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</a:p>
          <a:p>
            <a:pPr marL="741600" lvl="2" indent="-285750"/>
            <a:r>
              <a:rPr lang="en-US" sz="1800" dirty="0" smtClean="0">
                <a:latin typeface="Times New Roman"/>
                <a:cs typeface="Times New Roman"/>
              </a:rPr>
              <a:t>the </a:t>
            </a:r>
            <a:r>
              <a:rPr lang="en-US" sz="1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cost</a:t>
            </a:r>
            <a:r>
              <a:rPr lang="en-US" sz="1800" dirty="0" smtClean="0">
                <a:latin typeface="Times New Roman"/>
                <a:cs typeface="Times New Roman"/>
              </a:rPr>
              <a:t> of the architecture is </a:t>
            </a:r>
            <a:r>
              <a:rPr lang="en-US" sz="1800" dirty="0" smtClean="0">
                <a:latin typeface="Times New Roman"/>
                <a:cs typeface="Times New Roman"/>
              </a:rPr>
              <a:t>minimized</a:t>
            </a:r>
          </a:p>
          <a:p>
            <a:pPr marL="741600" lvl="2" indent="-285750"/>
            <a:r>
              <a:rPr lang="en-US" sz="1800" dirty="0" smtClean="0">
                <a:latin typeface="Times New Roman"/>
                <a:cs typeface="Times New Roman"/>
              </a:rPr>
              <a:t>Satisfying the </a:t>
            </a:r>
            <a:r>
              <a:rPr lang="en-US" sz="1800" dirty="0" smtClean="0">
                <a:solidFill>
                  <a:srgbClr val="A50F15"/>
                </a:solidFill>
                <a:latin typeface="Times New Roman"/>
                <a:cs typeface="Times New Roman"/>
              </a:rPr>
              <a:t>fault-tolerance</a:t>
            </a:r>
            <a:r>
              <a:rPr lang="en-US" sz="1800" dirty="0" smtClean="0">
                <a:latin typeface="Times New Roman"/>
                <a:cs typeface="Times New Roman"/>
              </a:rPr>
              <a:t>, dependency and resource constraints</a:t>
            </a:r>
          </a:p>
          <a:p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1021261"/>
            <a:ext cx="836327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80000"/>
              </a:lnSpc>
            </a:pPr>
            <a:r>
              <a:rPr lang="en-US" sz="2400" b="1" u="sng" dirty="0">
                <a:latin typeface="Times New Roman"/>
                <a:cs typeface="Times New Roman"/>
              </a:rPr>
              <a:t>Fault Tolerant Architecture </a:t>
            </a:r>
            <a:r>
              <a:rPr lang="en-US" sz="2400" b="1" u="sng" dirty="0" smtClean="0">
                <a:latin typeface="Times New Roman"/>
                <a:cs typeface="Times New Roman"/>
              </a:rPr>
              <a:t>Synthesis (FTAS</a:t>
            </a:r>
            <a:r>
              <a:rPr lang="en-US" sz="2400" b="1" u="sng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6356350"/>
            <a:ext cx="728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Cost = total number of valves + total number of channels in the architecture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3275856" y="2636912"/>
            <a:ext cx="280831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Tolerant Architecture Synthesis (FTAS)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27687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23928" y="1556792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51720" y="1979548"/>
            <a:ext cx="190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architecture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267744" y="1187460"/>
            <a:ext cx="189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 model</a:t>
            </a:r>
            <a:endParaRPr lang="en-US" dirty="0"/>
          </a:p>
        </p:txBody>
      </p:sp>
      <p:pic>
        <p:nvPicPr>
          <p:cNvPr id="29" name="Picture 28" descr="application-mode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52128"/>
            <a:ext cx="864096" cy="964704"/>
          </a:xfrm>
          <a:prstGeom prst="rect">
            <a:avLst/>
          </a:prstGeom>
        </p:spPr>
      </p:pic>
      <p:pic>
        <p:nvPicPr>
          <p:cNvPr id="30" name="Picture 29" descr="architectur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1728192" cy="9361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276872"/>
            <a:ext cx="1008112" cy="864096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>
            <a:off x="5004048" y="227687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716016" y="1556792"/>
            <a:ext cx="504056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184261" y="1187460"/>
            <a:ext cx="2104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Component library&amp;</a:t>
            </a:r>
          </a:p>
          <a:p>
            <a:r>
              <a:rPr lang="en-US" dirty="0" smtClean="0"/>
              <a:t> Design constraints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644008" y="3645024"/>
            <a:ext cx="8384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419872" y="4787860"/>
            <a:ext cx="2660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 tolerant architecture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071919" y="1979548"/>
            <a:ext cx="130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 model</a:t>
            </a:r>
            <a:endParaRPr lang="en-US" dirty="0"/>
          </a:p>
        </p:txBody>
      </p:sp>
      <p:pic>
        <p:nvPicPr>
          <p:cNvPr id="55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rcRect l="-2287" r="-2287"/>
          <a:stretch>
            <a:fillRect/>
          </a:stretch>
        </p:blipFill>
        <p:spPr>
          <a:xfrm>
            <a:off x="7236296" y="1052736"/>
            <a:ext cx="1080120" cy="9361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356350"/>
            <a:ext cx="728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Cost = total number of valves + total number of channels in the architecture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Problem formulation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5157192"/>
            <a:ext cx="187220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595881"/>
            <a:ext cx="2546845" cy="1362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mov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9872" y="1471078"/>
            <a:ext cx="5724511" cy="397414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225575" y="1690930"/>
            <a:ext cx="3194297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redundant component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component fault-tolerant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redundant connection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redundant component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component non fault-tolerant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578" lvl="0" indent="-220578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 redundant connection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/>
              <a:t>Optimization strategy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(FTAS)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814" y="1196752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 transformations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strategy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(FTAS)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495325"/>
            <a:ext cx="9036496" cy="4958011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Metaheuristic optimization</a:t>
            </a:r>
            <a:r>
              <a:rPr lang="en-US" sz="1800" b="0" dirty="0" smtClean="0">
                <a:latin typeface="Times New Roman"/>
                <a:cs typeface="Times New Roman"/>
              </a:rPr>
              <a:t>: Greedily </a:t>
            </a:r>
            <a:r>
              <a:rPr lang="en-US" sz="1800" b="0" dirty="0">
                <a:latin typeface="Times New Roman"/>
                <a:cs typeface="Times New Roman"/>
              </a:rPr>
              <a:t>Randomized Adaptive Search </a:t>
            </a:r>
            <a:r>
              <a:rPr lang="en-US" sz="1800" b="0" dirty="0" smtClean="0">
                <a:latin typeface="Times New Roman"/>
                <a:cs typeface="Times New Roman"/>
              </a:rPr>
              <a:t>Procedure (GRASP)</a:t>
            </a:r>
          </a:p>
          <a:p>
            <a:pPr lvl="1"/>
            <a:r>
              <a:rPr lang="en-US" sz="1800" b="0" dirty="0" smtClean="0">
                <a:latin typeface="Times New Roman"/>
                <a:cs typeface="Times New Roman"/>
              </a:rPr>
              <a:t>Searches the solution space to minimize the objective function</a:t>
            </a:r>
          </a:p>
          <a:p>
            <a:pPr marL="457200" lvl="1" indent="0">
              <a:buNone/>
            </a:pPr>
            <a:endParaRPr lang="en-US" sz="1800" b="0" dirty="0" smtClean="0">
              <a:latin typeface="Times New Roman"/>
              <a:cs typeface="Times New Roman"/>
            </a:endParaRPr>
          </a:p>
          <a:p>
            <a:pPr lvl="1"/>
            <a:r>
              <a:rPr lang="en-US" sz="1800" b="0" dirty="0" smtClean="0">
                <a:latin typeface="Times New Roman"/>
                <a:cs typeface="Times New Roman"/>
              </a:rPr>
              <a:t>Fault </a:t>
            </a:r>
            <a:r>
              <a:rPr lang="en-US" sz="1800" b="0" dirty="0">
                <a:latin typeface="Times New Roman"/>
                <a:cs typeface="Times New Roman"/>
              </a:rPr>
              <a:t>scenario </a:t>
            </a:r>
            <a:r>
              <a:rPr lang="en-US" sz="1800" b="0" dirty="0" smtClean="0">
                <a:latin typeface="Times New Roman"/>
                <a:cs typeface="Times New Roman"/>
              </a:rPr>
              <a:t>generation: subset of all the possible scenarios</a:t>
            </a:r>
          </a:p>
          <a:p>
            <a:pPr lvl="2"/>
            <a:r>
              <a:rPr lang="en-US" sz="1800" b="0" dirty="0" smtClean="0">
                <a:latin typeface="Times New Roman"/>
                <a:cs typeface="Times New Roman"/>
              </a:rPr>
              <a:t>Each iteration applies design transformations visits a neighboring solution</a:t>
            </a:r>
            <a:endParaRPr lang="en-US" sz="1800" b="0" dirty="0">
              <a:latin typeface="Times New Roman"/>
              <a:cs typeface="Times New Roman"/>
            </a:endParaRPr>
          </a:p>
          <a:p>
            <a:pPr lvl="3"/>
            <a:r>
              <a:rPr lang="en-US" sz="1800" b="0" dirty="0">
                <a:latin typeface="Times New Roman"/>
                <a:cs typeface="Times New Roman"/>
              </a:rPr>
              <a:t>Applies a fault </a:t>
            </a:r>
            <a:r>
              <a:rPr lang="en-US" sz="1800" b="0" dirty="0" smtClean="0">
                <a:latin typeface="Times New Roman"/>
                <a:cs typeface="Times New Roman"/>
              </a:rPr>
              <a:t>scenario: injects the faults in the scenario</a:t>
            </a:r>
          </a:p>
          <a:p>
            <a:pPr marL="1371600" lvl="3" indent="0">
              <a:buNone/>
            </a:pPr>
            <a:endParaRPr lang="en-US" sz="1800" b="0" dirty="0">
              <a:latin typeface="Times New Roman"/>
              <a:cs typeface="Times New Roman"/>
            </a:endParaRPr>
          </a:p>
          <a:p>
            <a:pPr lvl="3"/>
            <a:r>
              <a:rPr lang="en-US" sz="1800" b="0" dirty="0">
                <a:latin typeface="Times New Roman"/>
                <a:cs typeface="Times New Roman"/>
              </a:rPr>
              <a:t>Determines </a:t>
            </a:r>
            <a:r>
              <a:rPr lang="en-US" sz="1800" b="0" dirty="0" smtClean="0">
                <a:latin typeface="Times New Roman"/>
                <a:cs typeface="Times New Roman"/>
              </a:rPr>
              <a:t>connectivity: can I still move fluids around?</a:t>
            </a:r>
          </a:p>
          <a:p>
            <a:pPr marL="1371600" lvl="3" indent="0">
              <a:buNone/>
            </a:pPr>
            <a:endParaRPr lang="en-US" sz="1800" b="0" dirty="0">
              <a:latin typeface="Times New Roman"/>
              <a:cs typeface="Times New Roman"/>
            </a:endParaRPr>
          </a:p>
          <a:p>
            <a:pPr lvl="3"/>
            <a:r>
              <a:rPr lang="en-US" sz="1800" b="0" dirty="0">
                <a:latin typeface="Times New Roman"/>
                <a:cs typeface="Times New Roman"/>
              </a:rPr>
              <a:t>Finish </a:t>
            </a:r>
            <a:r>
              <a:rPr lang="en-US" sz="1800" b="0" dirty="0" smtClean="0">
                <a:latin typeface="Times New Roman"/>
                <a:cs typeface="Times New Roman"/>
              </a:rPr>
              <a:t>time of </a:t>
            </a:r>
            <a:r>
              <a:rPr lang="en-US" sz="1800" b="0" dirty="0">
                <a:latin typeface="Times New Roman"/>
                <a:cs typeface="Times New Roman"/>
              </a:rPr>
              <a:t>the </a:t>
            </a:r>
            <a:r>
              <a:rPr lang="en-US" sz="1800" b="0" dirty="0" smtClean="0">
                <a:latin typeface="Times New Roman"/>
                <a:cs typeface="Times New Roman"/>
              </a:rPr>
              <a:t>application: will the application finish correctly?</a:t>
            </a:r>
          </a:p>
          <a:p>
            <a:pPr lvl="3"/>
            <a:endParaRPr lang="en-US" sz="1800" b="0" dirty="0">
              <a:latin typeface="Times New Roman"/>
              <a:cs typeface="Times New Roman"/>
            </a:endParaRPr>
          </a:p>
          <a:p>
            <a:pPr marL="1143000" lvl="3"/>
            <a:r>
              <a:rPr lang="en-US" sz="1800" b="0" dirty="0" smtClean="0">
                <a:latin typeface="Times New Roman"/>
                <a:cs typeface="Times New Roman"/>
              </a:rPr>
              <a:t>Evaluates them based on the objective, to pick or drop the neighboring solution.  </a:t>
            </a:r>
            <a:endParaRPr lang="en-US" sz="1800" b="0" dirty="0">
              <a:latin typeface="Times New Roman"/>
              <a:cs typeface="Times New Roman"/>
            </a:endParaRPr>
          </a:p>
          <a:p>
            <a:pPr lvl="3"/>
            <a:endParaRPr lang="en-US" sz="18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22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Introduction to </a:t>
            </a:r>
            <a:r>
              <a:rPr lang="en-GB" dirty="0" err="1" smtClean="0">
                <a:latin typeface="Times New Roman"/>
                <a:cs typeface="Times New Roman"/>
              </a:rPr>
              <a:t>mVLSI</a:t>
            </a:r>
            <a:endParaRPr lang="en-GB" dirty="0" smtClean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Flow-based biochips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Defects and need for reliability</a:t>
            </a:r>
          </a:p>
          <a:p>
            <a:r>
              <a:rPr lang="en-GB" dirty="0">
                <a:latin typeface="Times New Roman"/>
                <a:cs typeface="Times New Roman"/>
              </a:rPr>
              <a:t>F</a:t>
            </a:r>
            <a:r>
              <a:rPr lang="en-GB" dirty="0" smtClean="0">
                <a:latin typeface="Times New Roman"/>
                <a:cs typeface="Times New Roman"/>
              </a:rPr>
              <a:t>ault model and fault tolerant components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Motivational example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Problem formulation and objective</a:t>
            </a:r>
          </a:p>
          <a:p>
            <a:pPr>
              <a:buFont typeface="Arial"/>
              <a:buChar char="•"/>
            </a:pPr>
            <a:r>
              <a:rPr lang="en-GB" dirty="0" smtClean="0">
                <a:latin typeface="Times New Roman"/>
                <a:cs typeface="Times New Roman"/>
              </a:rPr>
              <a:t>Optimization strategy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Experimental results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Conclusions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Outline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80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Optimization </a:t>
            </a:r>
            <a:r>
              <a:rPr lang="en-US" dirty="0">
                <a:latin typeface="Calibri" pitchFamily="34" charset="0"/>
                <a:cs typeface="Calibri" pitchFamily="34" charset="0"/>
              </a:rPr>
              <a:t>strategy (FTAS)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Cost fun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916832"/>
            <a:ext cx="7112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Shape 259"/>
          <p:cNvSpPr>
            <a:spLocks noChangeArrowheads="1"/>
          </p:cNvSpPr>
          <p:nvPr/>
        </p:nvSpPr>
        <p:spPr bwMode="auto">
          <a:xfrm>
            <a:off x="87313" y="3107457"/>
            <a:ext cx="3373437" cy="1661994"/>
          </a:xfrm>
          <a:prstGeom prst="rect">
            <a:avLst/>
          </a:prstGeom>
          <a:noFill/>
          <a:ln w="25400">
            <a:solidFill>
              <a:srgbClr val="6466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9075" indent="-219075">
              <a:buSzPct val="100000"/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Connectivity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 if connected, 0 otherwise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Determined by Breadth First Search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Considers blocked route and valve faults on switches </a:t>
            </a:r>
          </a:p>
        </p:txBody>
      </p:sp>
      <p:sp>
        <p:nvSpPr>
          <p:cNvPr id="8" name="Shape 260"/>
          <p:cNvSpPr>
            <a:spLocks noChangeArrowheads="1"/>
          </p:cNvSpPr>
          <p:nvPr/>
        </p:nvSpPr>
        <p:spPr bwMode="auto">
          <a:xfrm>
            <a:off x="3597821" y="4874384"/>
            <a:ext cx="2846387" cy="1938992"/>
          </a:xfrm>
          <a:prstGeom prst="rect">
            <a:avLst/>
          </a:prstGeom>
          <a:noFill/>
          <a:ln w="25400">
            <a:solidFill>
              <a:srgbClr val="6466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9075" indent="-219075">
              <a:buSzPct val="100000"/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Scheduling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Maximum of 0 or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δ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- application deadline 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Determined by List Scheduling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Routes determined by Breadth First Search</a:t>
            </a:r>
          </a:p>
        </p:txBody>
      </p:sp>
      <p:sp>
        <p:nvSpPr>
          <p:cNvPr id="9" name="Shape 261"/>
          <p:cNvSpPr/>
          <p:nvPr/>
        </p:nvSpPr>
        <p:spPr>
          <a:xfrm>
            <a:off x="6442075" y="3088407"/>
            <a:ext cx="2663825" cy="1200329"/>
          </a:xfrm>
          <a:prstGeom prst="rect">
            <a:avLst/>
          </a:prstGeom>
          <a:ln w="25400">
            <a:solidFill>
              <a:srgbClr val="6466F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0578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Physical constraints</a:t>
            </a:r>
          </a:p>
          <a:p>
            <a:pPr marL="601578" lvl="1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Sum of</a:t>
            </a:r>
          </a:p>
          <a:p>
            <a:pPr marL="982578" lvl="2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Total number of valves</a:t>
            </a:r>
          </a:p>
          <a:p>
            <a:pPr marL="955006" lvl="2" indent="-193006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Total number of connections</a:t>
            </a:r>
          </a:p>
        </p:txBody>
      </p:sp>
      <p:sp>
        <p:nvSpPr>
          <p:cNvPr id="10" name="Shape 262"/>
          <p:cNvSpPr/>
          <p:nvPr/>
        </p:nvSpPr>
        <p:spPr>
          <a:xfrm flipH="1" flipV="1">
            <a:off x="7513638" y="2488332"/>
            <a:ext cx="298450" cy="581025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Shape 263"/>
          <p:cNvSpPr/>
          <p:nvPr/>
        </p:nvSpPr>
        <p:spPr>
          <a:xfrm flipV="1">
            <a:off x="5220072" y="2718518"/>
            <a:ext cx="45666" cy="2006625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2" name="Shape 264"/>
          <p:cNvSpPr/>
          <p:nvPr/>
        </p:nvSpPr>
        <p:spPr>
          <a:xfrm flipV="1">
            <a:off x="1690688" y="2726457"/>
            <a:ext cx="939800" cy="361950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836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Optimization strategy (FTAS)</a:t>
            </a:r>
          </a:p>
        </p:txBody>
      </p:sp>
      <p:pic>
        <p:nvPicPr>
          <p:cNvPr id="3" name="Content Placeholder 2" descr="architecture-synthesi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92" r="-12192"/>
          <a:stretch>
            <a:fillRect/>
          </a:stretch>
        </p:blipFill>
        <p:spPr>
          <a:xfrm>
            <a:off x="683568" y="1412776"/>
            <a:ext cx="8229600" cy="4824536"/>
          </a:xfrm>
        </p:spPr>
      </p:pic>
    </p:spTree>
    <p:extLst>
      <p:ext uri="{BB962C8B-B14F-4D97-AF65-F5344CB8AC3E}">
        <p14:creationId xmlns:p14="http://schemas.microsoft.com/office/powerpoint/2010/main" val="224183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466179"/>
            <a:ext cx="2546845" cy="136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215311"/>
              </p:ext>
            </p:extLst>
          </p:nvPr>
        </p:nvGraphicFramePr>
        <p:xfrm>
          <a:off x="179512" y="3675216"/>
          <a:ext cx="8784974" cy="241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734"/>
                <a:gridCol w="693551"/>
                <a:gridCol w="770611"/>
                <a:gridCol w="693551"/>
                <a:gridCol w="770611"/>
                <a:gridCol w="847673"/>
                <a:gridCol w="627861"/>
                <a:gridCol w="648072"/>
                <a:gridCol w="612067"/>
                <a:gridCol w="732081"/>
                <a:gridCol w="732081"/>
                <a:gridCol w="7320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</a:t>
                      </a:r>
                      <a:r>
                        <a:rPr lang="en-US" i="0" dirty="0" smtClean="0">
                          <a:latin typeface="Lucida Calligraphy"/>
                          <a:cs typeface="Lucida Calligraphy"/>
                        </a:rPr>
                        <a:t>FS</a:t>
                      </a: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</a:t>
                      </a:r>
                      <a:r>
                        <a:rPr lang="en-US" i="0" dirty="0" smtClean="0">
                          <a:latin typeface="Lucida Calligraphy"/>
                          <a:cs typeface="Lucida Calligraphy"/>
                        </a:rPr>
                        <a:t>FS</a:t>
                      </a:r>
                      <a:r>
                        <a:rPr lang="en-US" baseline="30000" dirty="0" smtClean="0"/>
                        <a:t>-</a:t>
                      </a:r>
                      <a:r>
                        <a:rPr lang="en-US" dirty="0" smtClean="0"/>
                        <a:t>|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SFS</a:t>
                      </a:r>
                      <a:r>
                        <a:rPr lang="en-US" baseline="30000" dirty="0" smtClean="0"/>
                        <a:t>+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FTAS</a:t>
                      </a:r>
                      <a:r>
                        <a:rPr lang="en-US" baseline="30000" dirty="0" smtClean="0"/>
                        <a:t>+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6501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N</a:t>
                      </a:r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D</a:t>
                      </a: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N</a:t>
                      </a:r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D</a:t>
                      </a: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N</a:t>
                      </a:r>
                      <a:r>
                        <a:rPr lang="en-US" i="0" dirty="0" smtClean="0">
                          <a:latin typeface="Calibri"/>
                          <a:cs typeface="Calibri"/>
                        </a:rPr>
                        <a:t>|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r>
                        <a:rPr lang="en-US" i="1" dirty="0" smtClean="0">
                          <a:latin typeface="Lucida Calligraphy"/>
                          <a:cs typeface="Lucida Calligraphy"/>
                        </a:rPr>
                        <a:t>D</a:t>
                      </a:r>
                      <a:r>
                        <a:rPr lang="en-US" i="0" dirty="0" smtClean="0">
                          <a:latin typeface="+mn-lt"/>
                          <a:cs typeface="Calibri"/>
                        </a:rPr>
                        <a:t>|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77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980729"/>
            <a:ext cx="702150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Original biochip architecture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baseline="-25000" dirty="0"/>
              <a:t>SFS</a:t>
            </a:r>
            <a:r>
              <a:rPr lang="en-US" baseline="30000" dirty="0" smtClean="0"/>
              <a:t>+</a:t>
            </a:r>
            <a:r>
              <a:rPr lang="en-US" dirty="0" smtClean="0"/>
              <a:t> : Biochip architecture obtained using straightforward fault solution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baseline="-25000" dirty="0"/>
              <a:t>FTAS</a:t>
            </a:r>
            <a:r>
              <a:rPr lang="en-US" baseline="30000" dirty="0" smtClean="0"/>
              <a:t>+</a:t>
            </a:r>
            <a:r>
              <a:rPr lang="en-US" dirty="0" smtClean="0"/>
              <a:t>: Biochip architecture obtained using proposed FTAS approach</a:t>
            </a:r>
          </a:p>
          <a:p>
            <a:endParaRPr lang="en-US" dirty="0"/>
          </a:p>
          <a:p>
            <a:r>
              <a:rPr lang="en-US" i="1" dirty="0" smtClean="0">
                <a:latin typeface="Lucida Calligraphy"/>
                <a:cs typeface="Lucida Calligraphy"/>
              </a:rPr>
              <a:t>N </a:t>
            </a:r>
            <a:r>
              <a:rPr lang="en-US" dirty="0" smtClean="0"/>
              <a:t>: Set of all microfluidic components in the biochip</a:t>
            </a:r>
          </a:p>
          <a:p>
            <a:endParaRPr lang="en-US" dirty="0"/>
          </a:p>
          <a:p>
            <a:r>
              <a:rPr lang="en-US" i="1" dirty="0">
                <a:latin typeface="Lucida Calligraphy"/>
                <a:cs typeface="Lucida Calligraphy"/>
              </a:rPr>
              <a:t>D </a:t>
            </a:r>
            <a:r>
              <a:rPr lang="en-US" dirty="0" smtClean="0"/>
              <a:t>: Set of all microfluidic channels in the biochip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Yield Results for S-1 benchmark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218625"/>
              </p:ext>
            </p:extLst>
          </p:nvPr>
        </p:nvGraphicFramePr>
        <p:xfrm>
          <a:off x="1524000" y="3103860"/>
          <a:ext cx="6096000" cy="176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</a:t>
                      </a:r>
                      <a:r>
                        <a:rPr lang="en-US" i="0" dirty="0" smtClean="0">
                          <a:latin typeface="Lucida Calligraphy"/>
                          <a:cs typeface="Lucida Calligraphy"/>
                        </a:rPr>
                        <a:t>FS</a:t>
                      </a:r>
                      <a:r>
                        <a:rPr lang="en-US" baseline="30000" dirty="0" smtClean="0"/>
                        <a:t>-</a:t>
                      </a:r>
                      <a:r>
                        <a:rPr lang="en-US" dirty="0" smtClean="0"/>
                        <a:t>|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FTAS</a:t>
                      </a:r>
                      <a:r>
                        <a:rPr lang="en-US" baseline="30000" dirty="0" smtClean="0"/>
                        <a:t>+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|</a:t>
                      </a:r>
                      <a:r>
                        <a:rPr lang="en-US" i="0" dirty="0" smtClean="0">
                          <a:latin typeface="Lucida Calligraphy"/>
                          <a:cs typeface="Lucida Calligraphy"/>
                        </a:rPr>
                        <a:t>FST</a:t>
                      </a:r>
                      <a:r>
                        <a:rPr lang="en-US" dirty="0" smtClean="0"/>
                        <a:t>|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%Yield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86.8%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96.7%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9592" y="980729"/>
            <a:ext cx="70215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Calligraphy"/>
                <a:cs typeface="Lucida Calligraphy"/>
              </a:rPr>
              <a:t>FS </a:t>
            </a:r>
            <a:r>
              <a:rPr lang="en-US" dirty="0" smtClean="0"/>
              <a:t>: Exhaustive set of fault scenarios based on the fault model</a:t>
            </a:r>
          </a:p>
          <a:p>
            <a:endParaRPr lang="en-US" dirty="0"/>
          </a:p>
          <a:p>
            <a:r>
              <a:rPr lang="en-US" dirty="0" smtClean="0">
                <a:latin typeface="Lucida Calligraphy"/>
                <a:cs typeface="Lucida Calligraphy"/>
              </a:rPr>
              <a:t>FS </a:t>
            </a:r>
            <a:r>
              <a:rPr lang="en-US" baseline="30000" dirty="0" smtClean="0"/>
              <a:t>-</a:t>
            </a:r>
            <a:r>
              <a:rPr lang="en-US" i="1" dirty="0" smtClean="0">
                <a:latin typeface="Lucida Calligraphy"/>
                <a:cs typeface="Lucida Calligraphy"/>
              </a:rPr>
              <a:t> </a:t>
            </a:r>
            <a:r>
              <a:rPr lang="en-US" dirty="0" smtClean="0"/>
              <a:t>: Chosen fraction of fault scenarios</a:t>
            </a:r>
          </a:p>
          <a:p>
            <a:endParaRPr lang="en-US" dirty="0"/>
          </a:p>
          <a:p>
            <a:r>
              <a:rPr lang="en-US" dirty="0" smtClean="0">
                <a:latin typeface="Lucida Calligraphy"/>
                <a:cs typeface="Lucida Calligraphy"/>
              </a:rPr>
              <a:t>FST</a:t>
            </a:r>
            <a:r>
              <a:rPr lang="en-US" i="1" dirty="0" smtClean="0">
                <a:latin typeface="Lucida Calligraphy"/>
                <a:cs typeface="Lucida Calligraphy"/>
              </a:rPr>
              <a:t> </a:t>
            </a:r>
            <a:r>
              <a:rPr lang="en-US" dirty="0"/>
              <a:t>: </a:t>
            </a:r>
            <a:r>
              <a:rPr lang="en-US" dirty="0" smtClean="0"/>
              <a:t>Set of fault scenarios tolerated by the architecture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7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403921" y="2299519"/>
            <a:ext cx="8640960" cy="7694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Thank</a:t>
            </a:r>
            <a:r>
              <a:rPr 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you</a:t>
            </a:r>
            <a:r>
              <a:rPr 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!</a:t>
            </a:r>
            <a:endParaRPr lang="de-DE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641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1520" y="91952"/>
            <a:ext cx="8640960" cy="769441"/>
          </a:xfrm>
        </p:spPr>
        <p:txBody>
          <a:bodyPr/>
          <a:lstStyle/>
          <a:p>
            <a:r>
              <a:rPr lang="de-DE" dirty="0" err="1" smtClean="0">
                <a:latin typeface="Times New Roman"/>
                <a:cs typeface="Times New Roman"/>
              </a:rPr>
              <a:t>Microfluidic</a:t>
            </a:r>
            <a:r>
              <a:rPr lang="de-DE" dirty="0" smtClean="0">
                <a:latin typeface="Times New Roman"/>
                <a:cs typeface="Times New Roman"/>
              </a:rPr>
              <a:t> Large </a:t>
            </a:r>
            <a:r>
              <a:rPr lang="de-DE" dirty="0" err="1" smtClean="0">
                <a:latin typeface="Times New Roman"/>
                <a:cs typeface="Times New Roman"/>
              </a:rPr>
              <a:t>Scale</a:t>
            </a:r>
            <a:r>
              <a:rPr lang="de-DE" dirty="0" smtClean="0">
                <a:latin typeface="Times New Roman"/>
                <a:cs typeface="Times New Roman"/>
              </a:rPr>
              <a:t> Integration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t>25</a:t>
            </a:fld>
            <a:endParaRPr lang="de-DE"/>
          </a:p>
        </p:txBody>
      </p:sp>
      <p:grpSp>
        <p:nvGrpSpPr>
          <p:cNvPr id="9" name="Group 180"/>
          <p:cNvGrpSpPr>
            <a:grpSpLocks/>
          </p:cNvGrpSpPr>
          <p:nvPr/>
        </p:nvGrpSpPr>
        <p:grpSpPr bwMode="auto">
          <a:xfrm>
            <a:off x="1115616" y="1052091"/>
            <a:ext cx="6432550" cy="5329237"/>
            <a:chOff x="730947" y="1124744"/>
            <a:chExt cx="6433341" cy="5328592"/>
          </a:xfrm>
        </p:grpSpPr>
        <p:sp>
          <p:nvSpPr>
            <p:cNvPr id="10" name="AutoShape 1"/>
            <p:cNvSpPr>
              <a:spLocks noChangeArrowheads="1"/>
            </p:cNvSpPr>
            <p:nvPr/>
          </p:nvSpPr>
          <p:spPr bwMode="auto">
            <a:xfrm>
              <a:off x="1972069" y="1365479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System Specifications</a:t>
              </a:r>
            </a:p>
          </p:txBody>
        </p: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1972069" y="191056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Architectural Design</a:t>
              </a:r>
            </a:p>
          </p:txBody>
        </p:sp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972069" y="2743778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Functional Design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1972069" y="3684264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Logic Design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1972069" y="4483803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Circuit Design</a:t>
              </a: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1973208" y="5305793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</a:t>
              </a:r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1973208" y="6014276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Fabrication</a:t>
              </a: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4165099" y="1361737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System Specifications</a:t>
              </a:r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4165099" y="1913056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Schematic Design</a:t>
              </a:r>
            </a:p>
          </p:txBody>
        </p:sp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4165099" y="2700122"/>
              <a:ext cx="1542863" cy="401640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(Flow Layer)</a:t>
              </a:r>
            </a:p>
          </p:txBody>
        </p:sp>
        <p:sp>
          <p:nvSpPr>
            <p:cNvPr id="20" name="AutoShape 11"/>
            <p:cNvSpPr>
              <a:spLocks noChangeArrowheads="1"/>
            </p:cNvSpPr>
            <p:nvPr/>
          </p:nvSpPr>
          <p:spPr bwMode="auto">
            <a:xfrm>
              <a:off x="4165099" y="369923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Application Mapping</a:t>
              </a:r>
            </a:p>
          </p:txBody>
        </p:sp>
        <p:sp>
          <p:nvSpPr>
            <p:cNvPr id="21" name="AutoShape 12"/>
            <p:cNvSpPr>
              <a:spLocks noChangeArrowheads="1"/>
            </p:cNvSpPr>
            <p:nvPr/>
          </p:nvSpPr>
          <p:spPr bwMode="auto">
            <a:xfrm>
              <a:off x="4165099" y="4482555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Control Synthesis</a:t>
              </a:r>
            </a:p>
          </p:txBody>
        </p:sp>
        <p:sp>
          <p:nvSpPr>
            <p:cNvPr id="22" name="AutoShape 13"/>
            <p:cNvSpPr>
              <a:spLocks noChangeArrowheads="1"/>
            </p:cNvSpPr>
            <p:nvPr/>
          </p:nvSpPr>
          <p:spPr bwMode="auto">
            <a:xfrm>
              <a:off x="4165099" y="5247169"/>
              <a:ext cx="1542863" cy="396651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(Control Layer)</a:t>
              </a:r>
            </a:p>
          </p:txBody>
        </p:sp>
        <p:sp>
          <p:nvSpPr>
            <p:cNvPr id="23" name="AutoShape 14"/>
            <p:cNvSpPr>
              <a:spLocks noChangeArrowheads="1"/>
            </p:cNvSpPr>
            <p:nvPr/>
          </p:nvSpPr>
          <p:spPr bwMode="auto">
            <a:xfrm>
              <a:off x="4166237" y="6010534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Fabrication</a:t>
              </a:r>
            </a:p>
          </p:txBody>
        </p:sp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454" y="2387042"/>
              <a:ext cx="975819" cy="101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862" y="4351586"/>
              <a:ext cx="932549" cy="58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46" y="5038864"/>
              <a:ext cx="783387" cy="82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3756325" y="1124744"/>
              <a:ext cx="1139" cy="532859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2734961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2734961" y="2194953"/>
              <a:ext cx="1138" cy="5488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2734961" y="3025674"/>
              <a:ext cx="1138" cy="6585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2734961" y="3964914"/>
              <a:ext cx="1138" cy="51888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2734961" y="4765699"/>
              <a:ext cx="1138" cy="5413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2734961" y="5586442"/>
              <a:ext cx="1138" cy="426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25"/>
            <p:cNvSpPr>
              <a:spLocks noChangeArrowheads="1"/>
            </p:cNvSpPr>
            <p:nvPr/>
          </p:nvSpPr>
          <p:spPr bwMode="auto">
            <a:xfrm>
              <a:off x="6112181" y="2604077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5" name="AutoShape 26"/>
            <p:cNvSpPr>
              <a:spLocks noChangeArrowheads="1"/>
            </p:cNvSpPr>
            <p:nvPr/>
          </p:nvSpPr>
          <p:spPr bwMode="auto">
            <a:xfrm>
              <a:off x="5943661" y="286476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6123567" y="3059353"/>
              <a:ext cx="331345" cy="195830"/>
            </a:xfrm>
            <a:prstGeom prst="roundRect">
              <a:avLst>
                <a:gd name="adj" fmla="val 6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7" name="AutoShape 28"/>
            <p:cNvSpPr>
              <a:spLocks noChangeArrowheads="1"/>
            </p:cNvSpPr>
            <p:nvPr/>
          </p:nvSpPr>
          <p:spPr bwMode="auto">
            <a:xfrm>
              <a:off x="6219213" y="291590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8" name="AutoShape 29"/>
            <p:cNvSpPr>
              <a:spLocks noChangeArrowheads="1"/>
            </p:cNvSpPr>
            <p:nvPr/>
          </p:nvSpPr>
          <p:spPr bwMode="auto">
            <a:xfrm>
              <a:off x="6320552" y="2758746"/>
              <a:ext cx="219759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>
              <a:off x="6052971" y="2661454"/>
              <a:ext cx="1138" cy="20331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5993762" y="2660207"/>
              <a:ext cx="1184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>
              <a:off x="6052971" y="2816123"/>
              <a:ext cx="26758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flipV="1">
              <a:off x="6043862" y="2973286"/>
              <a:ext cx="1138" cy="22950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>
              <a:off x="6043862" y="3162881"/>
              <a:ext cx="7970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5"/>
            <p:cNvSpPr>
              <a:spLocks noChangeShapeType="1"/>
            </p:cNvSpPr>
            <p:nvPr/>
          </p:nvSpPr>
          <p:spPr bwMode="auto">
            <a:xfrm flipV="1">
              <a:off x="6322829" y="3024427"/>
              <a:ext cx="1139" cy="3617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6"/>
            <p:cNvSpPr>
              <a:spLocks noChangeShapeType="1"/>
            </p:cNvSpPr>
            <p:nvPr/>
          </p:nvSpPr>
          <p:spPr bwMode="auto">
            <a:xfrm flipV="1">
              <a:off x="6436694" y="2653970"/>
              <a:ext cx="1139" cy="10602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auto">
            <a:xfrm>
              <a:off x="5932275" y="2632766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auto">
            <a:xfrm>
              <a:off x="6403674" y="2597841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auto">
            <a:xfrm>
              <a:off x="6490211" y="2933372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9" name="Line 40"/>
            <p:cNvSpPr>
              <a:spLocks noChangeShapeType="1"/>
            </p:cNvSpPr>
            <p:nvPr/>
          </p:nvSpPr>
          <p:spPr bwMode="auto">
            <a:xfrm>
              <a:off x="6438971" y="2963308"/>
              <a:ext cx="5123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auto">
            <a:xfrm>
              <a:off x="6014257" y="3201548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1" name="AutoShape 42"/>
            <p:cNvSpPr>
              <a:spLocks noChangeArrowheads="1"/>
            </p:cNvSpPr>
            <p:nvPr/>
          </p:nvSpPr>
          <p:spPr bwMode="auto">
            <a:xfrm>
              <a:off x="5868511" y="2470613"/>
              <a:ext cx="808438" cy="884356"/>
            </a:xfrm>
            <a:prstGeom prst="roundRect">
              <a:avLst>
                <a:gd name="adj" fmla="val 1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2" name="AutoShape 43"/>
            <p:cNvSpPr>
              <a:spLocks noChangeArrowheads="1"/>
            </p:cNvSpPr>
            <p:nvPr/>
          </p:nvSpPr>
          <p:spPr bwMode="auto">
            <a:xfrm>
              <a:off x="6131537" y="1818259"/>
              <a:ext cx="138915" cy="81077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>
              <a:off x="6050694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>
              <a:off x="5996039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>
              <a:off x="5973266" y="2034048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47"/>
            <p:cNvSpPr>
              <a:spLocks noChangeArrowheads="1"/>
            </p:cNvSpPr>
            <p:nvPr/>
          </p:nvSpPr>
          <p:spPr bwMode="auto">
            <a:xfrm>
              <a:off x="5952770" y="2021574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7" name="AutoShape 48"/>
            <p:cNvSpPr>
              <a:spLocks noChangeArrowheads="1"/>
            </p:cNvSpPr>
            <p:nvPr/>
          </p:nvSpPr>
          <p:spPr bwMode="auto">
            <a:xfrm>
              <a:off x="6131537" y="1994133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8" name="Line 49"/>
            <p:cNvSpPr>
              <a:spLocks noChangeShapeType="1"/>
            </p:cNvSpPr>
            <p:nvPr/>
          </p:nvSpPr>
          <p:spPr bwMode="auto">
            <a:xfrm>
              <a:off x="6050694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0"/>
            <p:cNvSpPr>
              <a:spLocks noChangeShapeType="1"/>
            </p:cNvSpPr>
            <p:nvPr/>
          </p:nvSpPr>
          <p:spPr bwMode="auto">
            <a:xfrm>
              <a:off x="5996039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1"/>
            <p:cNvSpPr>
              <a:spLocks noChangeShapeType="1"/>
            </p:cNvSpPr>
            <p:nvPr/>
          </p:nvSpPr>
          <p:spPr bwMode="auto">
            <a:xfrm>
              <a:off x="6270452" y="2034048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2"/>
            <p:cNvSpPr>
              <a:spLocks noChangeShapeType="1"/>
            </p:cNvSpPr>
            <p:nvPr/>
          </p:nvSpPr>
          <p:spPr bwMode="auto">
            <a:xfrm>
              <a:off x="5973266" y="2261062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Oval 53"/>
            <p:cNvSpPr>
              <a:spLocks noChangeArrowheads="1"/>
            </p:cNvSpPr>
            <p:nvPr/>
          </p:nvSpPr>
          <p:spPr bwMode="auto">
            <a:xfrm>
              <a:off x="5952770" y="2248588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3" name="AutoShape 54"/>
            <p:cNvSpPr>
              <a:spLocks noChangeArrowheads="1"/>
            </p:cNvSpPr>
            <p:nvPr/>
          </p:nvSpPr>
          <p:spPr bwMode="auto">
            <a:xfrm>
              <a:off x="613153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4" name="Line 55"/>
            <p:cNvSpPr>
              <a:spLocks noChangeShapeType="1"/>
            </p:cNvSpPr>
            <p:nvPr/>
          </p:nvSpPr>
          <p:spPr bwMode="auto">
            <a:xfrm>
              <a:off x="6060941" y="1946735"/>
              <a:ext cx="278968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6"/>
            <p:cNvSpPr>
              <a:spLocks noChangeShapeType="1"/>
            </p:cNvSpPr>
            <p:nvPr/>
          </p:nvSpPr>
          <p:spPr bwMode="auto">
            <a:xfrm flipV="1">
              <a:off x="6062080" y="1858174"/>
              <a:ext cx="1138" cy="8980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7"/>
            <p:cNvSpPr>
              <a:spLocks noChangeShapeType="1"/>
            </p:cNvSpPr>
            <p:nvPr/>
          </p:nvSpPr>
          <p:spPr bwMode="auto">
            <a:xfrm>
              <a:off x="6293225" y="2034048"/>
              <a:ext cx="10589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8"/>
            <p:cNvSpPr>
              <a:spLocks noChangeShapeType="1"/>
            </p:cNvSpPr>
            <p:nvPr/>
          </p:nvSpPr>
          <p:spPr bwMode="auto">
            <a:xfrm>
              <a:off x="6270452" y="2261062"/>
              <a:ext cx="22317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9"/>
            <p:cNvSpPr>
              <a:spLocks noChangeShapeType="1"/>
            </p:cNvSpPr>
            <p:nvPr/>
          </p:nvSpPr>
          <p:spPr bwMode="auto">
            <a:xfrm>
              <a:off x="647199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AutoShape 60"/>
            <p:cNvSpPr>
              <a:spLocks noChangeArrowheads="1"/>
            </p:cNvSpPr>
            <p:nvPr/>
          </p:nvSpPr>
          <p:spPr bwMode="auto">
            <a:xfrm>
              <a:off x="655169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0" name="Line 61"/>
            <p:cNvSpPr>
              <a:spLocks noChangeShapeType="1"/>
            </p:cNvSpPr>
            <p:nvPr/>
          </p:nvSpPr>
          <p:spPr bwMode="auto">
            <a:xfrm>
              <a:off x="669061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AutoShape 62"/>
            <p:cNvSpPr>
              <a:spLocks noChangeArrowheads="1"/>
            </p:cNvSpPr>
            <p:nvPr/>
          </p:nvSpPr>
          <p:spPr bwMode="auto">
            <a:xfrm>
              <a:off x="682952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2" name="Oval 63"/>
            <p:cNvSpPr>
              <a:spLocks noChangeArrowheads="1"/>
            </p:cNvSpPr>
            <p:nvPr/>
          </p:nvSpPr>
          <p:spPr bwMode="auto">
            <a:xfrm rot="-5400000">
              <a:off x="6397518" y="2023176"/>
              <a:ext cx="23699" cy="2049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3" name="Line 64"/>
            <p:cNvSpPr>
              <a:spLocks noChangeShapeType="1"/>
            </p:cNvSpPr>
            <p:nvPr/>
          </p:nvSpPr>
          <p:spPr bwMode="auto">
            <a:xfrm flipV="1">
              <a:off x="6339909" y="1944240"/>
              <a:ext cx="1138" cy="9105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5"/>
            <p:cNvSpPr>
              <a:spLocks noChangeShapeType="1"/>
            </p:cNvSpPr>
            <p:nvPr/>
          </p:nvSpPr>
          <p:spPr bwMode="auto">
            <a:xfrm>
              <a:off x="6270452" y="1858174"/>
              <a:ext cx="212927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6"/>
            <p:cNvSpPr>
              <a:spLocks noChangeShapeType="1"/>
            </p:cNvSpPr>
            <p:nvPr/>
          </p:nvSpPr>
          <p:spPr bwMode="auto">
            <a:xfrm flipV="1">
              <a:off x="6483379" y="1856927"/>
              <a:ext cx="1138" cy="40538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7"/>
            <p:cNvSpPr>
              <a:spLocks noChangeShapeType="1"/>
            </p:cNvSpPr>
            <p:nvPr/>
          </p:nvSpPr>
          <p:spPr bwMode="auto">
            <a:xfrm>
              <a:off x="6062080" y="2165017"/>
              <a:ext cx="69798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>
              <a:off x="6062080" y="2034048"/>
              <a:ext cx="30743" cy="5488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V="1">
              <a:off x="6092823" y="2087682"/>
              <a:ext cx="1139" cy="4365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 flipV="1">
              <a:off x="6062080" y="2032800"/>
              <a:ext cx="1138" cy="1334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>
              <a:off x="6092823" y="2130092"/>
              <a:ext cx="92002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72"/>
            <p:cNvSpPr>
              <a:spLocks noChangeShapeType="1"/>
            </p:cNvSpPr>
            <p:nvPr/>
          </p:nvSpPr>
          <p:spPr bwMode="auto">
            <a:xfrm>
              <a:off x="6968441" y="2264803"/>
              <a:ext cx="43268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73"/>
            <p:cNvSpPr>
              <a:spLocks noChangeShapeType="1"/>
            </p:cNvSpPr>
            <p:nvPr/>
          </p:nvSpPr>
          <p:spPr bwMode="auto">
            <a:xfrm flipV="1">
              <a:off x="7011710" y="2128845"/>
              <a:ext cx="1138" cy="13720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74"/>
            <p:cNvSpPr>
              <a:spLocks noChangeShapeType="1"/>
            </p:cNvSpPr>
            <p:nvPr/>
          </p:nvSpPr>
          <p:spPr bwMode="auto">
            <a:xfrm>
              <a:off x="5973266" y="1858174"/>
              <a:ext cx="3757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75"/>
            <p:cNvSpPr>
              <a:spLocks noChangeArrowheads="1"/>
            </p:cNvSpPr>
            <p:nvPr/>
          </p:nvSpPr>
          <p:spPr bwMode="auto">
            <a:xfrm>
              <a:off x="5952770" y="1845701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85" name="Line 76"/>
            <p:cNvSpPr>
              <a:spLocks noChangeShapeType="1"/>
            </p:cNvSpPr>
            <p:nvPr/>
          </p:nvSpPr>
          <p:spPr bwMode="auto">
            <a:xfrm>
              <a:off x="5985791" y="2261062"/>
              <a:ext cx="145746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77"/>
            <p:cNvSpPr>
              <a:spLocks noChangeShapeType="1"/>
            </p:cNvSpPr>
            <p:nvPr/>
          </p:nvSpPr>
          <p:spPr bwMode="auto">
            <a:xfrm>
              <a:off x="6748682" y="2261062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78"/>
            <p:cNvSpPr>
              <a:spLocks noChangeShapeType="1"/>
            </p:cNvSpPr>
            <p:nvPr/>
          </p:nvSpPr>
          <p:spPr bwMode="auto">
            <a:xfrm flipV="1">
              <a:off x="6761208" y="2162522"/>
              <a:ext cx="1138" cy="9978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AutoShape 79"/>
            <p:cNvSpPr>
              <a:spLocks noChangeArrowheads="1"/>
            </p:cNvSpPr>
            <p:nvPr/>
          </p:nvSpPr>
          <p:spPr bwMode="auto">
            <a:xfrm>
              <a:off x="5869649" y="1757140"/>
              <a:ext cx="1269589" cy="614933"/>
            </a:xfrm>
            <a:prstGeom prst="roundRect">
              <a:avLst>
                <a:gd name="adj" fmla="val 19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89" name="AutoShape 80"/>
            <p:cNvSpPr>
              <a:spLocks noChangeArrowheads="1"/>
            </p:cNvSpPr>
            <p:nvPr/>
          </p:nvSpPr>
          <p:spPr bwMode="auto">
            <a:xfrm>
              <a:off x="5940245" y="3841428"/>
              <a:ext cx="33590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0" name="AutoShape 81"/>
            <p:cNvSpPr>
              <a:spLocks noChangeArrowheads="1"/>
            </p:cNvSpPr>
            <p:nvPr/>
          </p:nvSpPr>
          <p:spPr bwMode="auto">
            <a:xfrm>
              <a:off x="6477685" y="3954935"/>
              <a:ext cx="128667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1" name="AutoShape 82"/>
            <p:cNvSpPr>
              <a:spLocks noChangeArrowheads="1"/>
            </p:cNvSpPr>
            <p:nvPr/>
          </p:nvSpPr>
          <p:spPr bwMode="auto">
            <a:xfrm>
              <a:off x="6610907" y="4075926"/>
              <a:ext cx="33931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2" name="AutoShape 83"/>
            <p:cNvSpPr>
              <a:spLocks noChangeArrowheads="1"/>
            </p:cNvSpPr>
            <p:nvPr/>
          </p:nvSpPr>
          <p:spPr bwMode="auto">
            <a:xfrm>
              <a:off x="6938836" y="3600694"/>
              <a:ext cx="13436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lIns="97200" tIns="59760" rIns="97200" bIns="522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 </a:t>
              </a:r>
            </a:p>
          </p:txBody>
        </p:sp>
        <p:sp>
          <p:nvSpPr>
            <p:cNvPr id="93" name="AutoShape 84"/>
            <p:cNvSpPr>
              <a:spLocks noChangeArrowheads="1"/>
            </p:cNvSpPr>
            <p:nvPr/>
          </p:nvSpPr>
          <p:spPr bwMode="auto">
            <a:xfrm>
              <a:off x="5939107" y="3721684"/>
              <a:ext cx="267581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4" name="AutoShape 85"/>
            <p:cNvSpPr>
              <a:spLocks noChangeArrowheads="1"/>
            </p:cNvSpPr>
            <p:nvPr/>
          </p:nvSpPr>
          <p:spPr bwMode="auto">
            <a:xfrm>
              <a:off x="6275006" y="3722932"/>
              <a:ext cx="20267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5" name="AutoShape 86"/>
            <p:cNvSpPr>
              <a:spLocks noChangeArrowheads="1"/>
            </p:cNvSpPr>
            <p:nvPr/>
          </p:nvSpPr>
          <p:spPr bwMode="auto">
            <a:xfrm>
              <a:off x="5940245" y="3600694"/>
              <a:ext cx="266443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6" name="AutoShape 87"/>
            <p:cNvSpPr>
              <a:spLocks noChangeArrowheads="1"/>
            </p:cNvSpPr>
            <p:nvPr/>
          </p:nvSpPr>
          <p:spPr bwMode="auto">
            <a:xfrm>
              <a:off x="6476547" y="3601941"/>
              <a:ext cx="27213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7" name="AutoShape 88"/>
            <p:cNvSpPr>
              <a:spLocks noChangeArrowheads="1"/>
            </p:cNvSpPr>
            <p:nvPr/>
          </p:nvSpPr>
          <p:spPr bwMode="auto">
            <a:xfrm>
              <a:off x="6206688" y="3601941"/>
              <a:ext cx="26985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8" name="AutoShape 89"/>
            <p:cNvSpPr>
              <a:spLocks noChangeArrowheads="1"/>
            </p:cNvSpPr>
            <p:nvPr/>
          </p:nvSpPr>
          <p:spPr bwMode="auto">
            <a:xfrm>
              <a:off x="6207827" y="3956182"/>
              <a:ext cx="206094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9" name="Line 90"/>
            <p:cNvSpPr>
              <a:spLocks noChangeShapeType="1"/>
            </p:cNvSpPr>
            <p:nvPr/>
          </p:nvSpPr>
          <p:spPr bwMode="auto">
            <a:xfrm>
              <a:off x="6206688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1"/>
            <p:cNvSpPr>
              <a:spLocks noChangeShapeType="1"/>
            </p:cNvSpPr>
            <p:nvPr/>
          </p:nvSpPr>
          <p:spPr bwMode="auto">
            <a:xfrm>
              <a:off x="6476547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92"/>
            <p:cNvSpPr>
              <a:spLocks noChangeShapeType="1"/>
            </p:cNvSpPr>
            <p:nvPr/>
          </p:nvSpPr>
          <p:spPr bwMode="auto">
            <a:xfrm>
              <a:off x="6750960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93"/>
            <p:cNvSpPr>
              <a:spLocks noChangeShapeType="1"/>
            </p:cNvSpPr>
            <p:nvPr/>
          </p:nvSpPr>
          <p:spPr bwMode="auto">
            <a:xfrm>
              <a:off x="7073196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AutoShape 94"/>
            <p:cNvSpPr>
              <a:spLocks noChangeArrowheads="1"/>
            </p:cNvSpPr>
            <p:nvPr/>
          </p:nvSpPr>
          <p:spPr bwMode="auto">
            <a:xfrm>
              <a:off x="5876481" y="3448519"/>
              <a:ext cx="1287807" cy="768355"/>
            </a:xfrm>
            <a:prstGeom prst="roundRect">
              <a:avLst>
                <a:gd name="adj" fmla="val 16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4" name="AutoShape 95"/>
            <p:cNvSpPr>
              <a:spLocks noChangeArrowheads="1"/>
            </p:cNvSpPr>
            <p:nvPr/>
          </p:nvSpPr>
          <p:spPr bwMode="auto">
            <a:xfrm>
              <a:off x="5876481" y="4325392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105" name="AutoShape 96"/>
            <p:cNvSpPr>
              <a:spLocks noChangeArrowheads="1"/>
            </p:cNvSpPr>
            <p:nvPr/>
          </p:nvSpPr>
          <p:spPr bwMode="auto">
            <a:xfrm>
              <a:off x="6117873" y="5112457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6" name="AutoShape 97"/>
            <p:cNvSpPr>
              <a:spLocks noChangeArrowheads="1"/>
            </p:cNvSpPr>
            <p:nvPr/>
          </p:nvSpPr>
          <p:spPr bwMode="auto">
            <a:xfrm>
              <a:off x="5958463" y="5394354"/>
              <a:ext cx="206095" cy="118496"/>
            </a:xfrm>
            <a:prstGeom prst="roundRect">
              <a:avLst>
                <a:gd name="adj" fmla="val 10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7" name="AutoShape 98"/>
            <p:cNvSpPr>
              <a:spLocks noChangeArrowheads="1"/>
            </p:cNvSpPr>
            <p:nvPr/>
          </p:nvSpPr>
          <p:spPr bwMode="auto">
            <a:xfrm>
              <a:off x="6128122" y="5606400"/>
              <a:ext cx="311989" cy="213293"/>
            </a:xfrm>
            <a:prstGeom prst="roundRect">
              <a:avLst>
                <a:gd name="adj" fmla="val 588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8" name="AutoShape 99"/>
            <p:cNvSpPr>
              <a:spLocks noChangeArrowheads="1"/>
            </p:cNvSpPr>
            <p:nvPr/>
          </p:nvSpPr>
          <p:spPr bwMode="auto">
            <a:xfrm>
              <a:off x="6218074" y="5450483"/>
              <a:ext cx="206095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9" name="AutoShape 100"/>
            <p:cNvSpPr>
              <a:spLocks noChangeArrowheads="1"/>
            </p:cNvSpPr>
            <p:nvPr/>
          </p:nvSpPr>
          <p:spPr bwMode="auto">
            <a:xfrm>
              <a:off x="6312582" y="5279599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0" name="Line 101"/>
            <p:cNvSpPr>
              <a:spLocks noChangeShapeType="1"/>
            </p:cNvSpPr>
            <p:nvPr/>
          </p:nvSpPr>
          <p:spPr bwMode="auto">
            <a:xfrm>
              <a:off x="6060941" y="5085016"/>
              <a:ext cx="1139" cy="31058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02"/>
            <p:cNvSpPr>
              <a:spLocks noChangeShapeType="1"/>
            </p:cNvSpPr>
            <p:nvPr/>
          </p:nvSpPr>
          <p:spPr bwMode="auto">
            <a:xfrm>
              <a:off x="6006286" y="5172329"/>
              <a:ext cx="111587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03"/>
            <p:cNvSpPr>
              <a:spLocks noChangeShapeType="1"/>
            </p:cNvSpPr>
            <p:nvPr/>
          </p:nvSpPr>
          <p:spPr bwMode="auto">
            <a:xfrm>
              <a:off x="6018812" y="5341966"/>
              <a:ext cx="293770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04"/>
            <p:cNvSpPr>
              <a:spLocks noChangeShapeType="1"/>
            </p:cNvSpPr>
            <p:nvPr/>
          </p:nvSpPr>
          <p:spPr bwMode="auto">
            <a:xfrm flipV="1">
              <a:off x="6052971" y="5512849"/>
              <a:ext cx="1138" cy="24946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05"/>
            <p:cNvSpPr>
              <a:spLocks noChangeShapeType="1"/>
            </p:cNvSpPr>
            <p:nvPr/>
          </p:nvSpPr>
          <p:spPr bwMode="auto">
            <a:xfrm>
              <a:off x="6052971" y="5718659"/>
              <a:ext cx="75151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06"/>
            <p:cNvSpPr>
              <a:spLocks noChangeShapeType="1"/>
            </p:cNvSpPr>
            <p:nvPr/>
          </p:nvSpPr>
          <p:spPr bwMode="auto">
            <a:xfrm flipV="1">
              <a:off x="6315998" y="5568980"/>
              <a:ext cx="1139" cy="3866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7"/>
            <p:cNvSpPr>
              <a:spLocks noChangeShapeType="1"/>
            </p:cNvSpPr>
            <p:nvPr/>
          </p:nvSpPr>
          <p:spPr bwMode="auto">
            <a:xfrm flipV="1">
              <a:off x="6421892" y="5166092"/>
              <a:ext cx="1138" cy="11475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Oval 108"/>
            <p:cNvSpPr>
              <a:spLocks noChangeArrowheads="1"/>
            </p:cNvSpPr>
            <p:nvPr/>
          </p:nvSpPr>
          <p:spPr bwMode="auto">
            <a:xfrm>
              <a:off x="5947077" y="5143640"/>
              <a:ext cx="59210" cy="63614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8" name="Oval 109"/>
            <p:cNvSpPr>
              <a:spLocks noChangeArrowheads="1"/>
            </p:cNvSpPr>
            <p:nvPr/>
          </p:nvSpPr>
          <p:spPr bwMode="auto">
            <a:xfrm>
              <a:off x="6392287" y="5104973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0" name="Line 111"/>
            <p:cNvSpPr>
              <a:spLocks noChangeShapeType="1"/>
            </p:cNvSpPr>
            <p:nvPr/>
          </p:nvSpPr>
          <p:spPr bwMode="auto">
            <a:xfrm>
              <a:off x="6425307" y="5502871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112"/>
            <p:cNvSpPr>
              <a:spLocks noChangeArrowheads="1"/>
            </p:cNvSpPr>
            <p:nvPr/>
          </p:nvSpPr>
          <p:spPr bwMode="auto">
            <a:xfrm>
              <a:off x="6025644" y="5761068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2" name="Oval 113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3" name="Line 114"/>
            <p:cNvSpPr>
              <a:spLocks noChangeShapeType="1"/>
            </p:cNvSpPr>
            <p:nvPr/>
          </p:nvSpPr>
          <p:spPr bwMode="auto">
            <a:xfrm>
              <a:off x="6438971" y="5713670"/>
              <a:ext cx="683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AutoShape 115"/>
            <p:cNvSpPr>
              <a:spLocks noChangeArrowheads="1"/>
            </p:cNvSpPr>
            <p:nvPr/>
          </p:nvSpPr>
          <p:spPr bwMode="auto">
            <a:xfrm>
              <a:off x="6508429" y="5683734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5" name="AutoShape 116"/>
            <p:cNvSpPr>
              <a:spLocks noChangeArrowheads="1"/>
            </p:cNvSpPr>
            <p:nvPr/>
          </p:nvSpPr>
          <p:spPr bwMode="auto">
            <a:xfrm>
              <a:off x="5958463" y="5606400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6" name="AutoShape 117"/>
            <p:cNvSpPr>
              <a:spLocks noChangeArrowheads="1"/>
            </p:cNvSpPr>
            <p:nvPr/>
          </p:nvSpPr>
          <p:spPr bwMode="auto">
            <a:xfrm>
              <a:off x="6335355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7" name="Line 118"/>
            <p:cNvSpPr>
              <a:spLocks noChangeShapeType="1"/>
            </p:cNvSpPr>
            <p:nvPr/>
          </p:nvSpPr>
          <p:spPr bwMode="auto">
            <a:xfrm flipV="1">
              <a:off x="6473130" y="5556506"/>
              <a:ext cx="1139" cy="15841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19"/>
            <p:cNvSpPr>
              <a:spLocks noChangeShapeType="1"/>
            </p:cNvSpPr>
            <p:nvPr/>
          </p:nvSpPr>
          <p:spPr bwMode="auto">
            <a:xfrm>
              <a:off x="6425307" y="5557753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20"/>
            <p:cNvSpPr>
              <a:spLocks noChangeShapeType="1"/>
            </p:cNvSpPr>
            <p:nvPr/>
          </p:nvSpPr>
          <p:spPr bwMode="auto">
            <a:xfrm>
              <a:off x="6018812" y="5635088"/>
              <a:ext cx="10817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21"/>
            <p:cNvSpPr>
              <a:spLocks noChangeShapeType="1"/>
            </p:cNvSpPr>
            <p:nvPr/>
          </p:nvSpPr>
          <p:spPr bwMode="auto">
            <a:xfrm flipV="1">
              <a:off x="5988068" y="5512849"/>
              <a:ext cx="1139" cy="9479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22"/>
            <p:cNvSpPr>
              <a:spLocks noChangeShapeType="1"/>
            </p:cNvSpPr>
            <p:nvPr/>
          </p:nvSpPr>
          <p:spPr bwMode="auto">
            <a:xfrm flipV="1">
              <a:off x="6363821" y="5083768"/>
              <a:ext cx="1139" cy="19707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23"/>
            <p:cNvSpPr>
              <a:spLocks noChangeShapeType="1"/>
            </p:cNvSpPr>
            <p:nvPr/>
          </p:nvSpPr>
          <p:spPr bwMode="auto">
            <a:xfrm>
              <a:off x="6325107" y="5171081"/>
              <a:ext cx="3985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AutoShape 124"/>
            <p:cNvSpPr>
              <a:spLocks noChangeArrowheads="1"/>
            </p:cNvSpPr>
            <p:nvPr/>
          </p:nvSpPr>
          <p:spPr bwMode="auto">
            <a:xfrm>
              <a:off x="5873065" y="4993960"/>
              <a:ext cx="785665" cy="888099"/>
            </a:xfrm>
            <a:prstGeom prst="roundRect">
              <a:avLst>
                <a:gd name="adj" fmla="val 14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4" name="AutoShape 125"/>
            <p:cNvSpPr>
              <a:spLocks noChangeArrowheads="1"/>
            </p:cNvSpPr>
            <p:nvPr/>
          </p:nvSpPr>
          <p:spPr bwMode="auto">
            <a:xfrm>
              <a:off x="6031336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5" name="Line 126"/>
            <p:cNvSpPr>
              <a:spLocks noChangeShapeType="1"/>
            </p:cNvSpPr>
            <p:nvPr/>
          </p:nvSpPr>
          <p:spPr bwMode="auto">
            <a:xfrm>
              <a:off x="6016534" y="5171081"/>
              <a:ext cx="39852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AutoShape 127"/>
            <p:cNvSpPr>
              <a:spLocks noChangeArrowheads="1"/>
            </p:cNvSpPr>
            <p:nvPr/>
          </p:nvSpPr>
          <p:spPr bwMode="auto">
            <a:xfrm>
              <a:off x="5958463" y="531327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7" name="AutoShape 128"/>
            <p:cNvSpPr>
              <a:spLocks noChangeArrowheads="1"/>
            </p:cNvSpPr>
            <p:nvPr/>
          </p:nvSpPr>
          <p:spPr bwMode="auto">
            <a:xfrm>
              <a:off x="6454912" y="516858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8" name="Line 129"/>
            <p:cNvSpPr>
              <a:spLocks noChangeShapeType="1"/>
            </p:cNvSpPr>
            <p:nvPr/>
          </p:nvSpPr>
          <p:spPr bwMode="auto">
            <a:xfrm flipV="1">
              <a:off x="6485656" y="5227211"/>
              <a:ext cx="1138" cy="5363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0"/>
            <p:cNvSpPr>
              <a:spLocks noChangeArrowheads="1"/>
            </p:cNvSpPr>
            <p:nvPr/>
          </p:nvSpPr>
          <p:spPr bwMode="auto">
            <a:xfrm>
              <a:off x="6224906" y="5364418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0" name="Line 131"/>
            <p:cNvSpPr>
              <a:spLocks noChangeShapeType="1"/>
            </p:cNvSpPr>
            <p:nvPr/>
          </p:nvSpPr>
          <p:spPr bwMode="auto">
            <a:xfrm flipV="1">
              <a:off x="6255650" y="5424289"/>
              <a:ext cx="1138" cy="274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AutoShape 132"/>
            <p:cNvSpPr>
              <a:spLocks noChangeArrowheads="1"/>
            </p:cNvSpPr>
            <p:nvPr/>
          </p:nvSpPr>
          <p:spPr bwMode="auto">
            <a:xfrm>
              <a:off x="5876481" y="4326639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142" name="Line 133"/>
            <p:cNvSpPr>
              <a:spLocks noChangeShapeType="1"/>
            </p:cNvSpPr>
            <p:nvPr/>
          </p:nvSpPr>
          <p:spPr bwMode="auto">
            <a:xfrm>
              <a:off x="5876481" y="4476319"/>
              <a:ext cx="115572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34"/>
            <p:cNvSpPr>
              <a:spLocks noChangeShapeType="1"/>
            </p:cNvSpPr>
            <p:nvPr/>
          </p:nvSpPr>
          <p:spPr bwMode="auto">
            <a:xfrm>
              <a:off x="5876481" y="4589826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35"/>
            <p:cNvSpPr>
              <a:spLocks noChangeShapeType="1"/>
            </p:cNvSpPr>
            <p:nvPr/>
          </p:nvSpPr>
          <p:spPr bwMode="auto">
            <a:xfrm>
              <a:off x="5876481" y="4702085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36"/>
            <p:cNvSpPr>
              <a:spLocks noChangeShapeType="1"/>
            </p:cNvSpPr>
            <p:nvPr/>
          </p:nvSpPr>
          <p:spPr bwMode="auto">
            <a:xfrm flipV="1">
              <a:off x="6162281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37"/>
            <p:cNvSpPr>
              <a:spLocks noChangeShapeType="1"/>
            </p:cNvSpPr>
            <p:nvPr/>
          </p:nvSpPr>
          <p:spPr bwMode="auto">
            <a:xfrm flipV="1">
              <a:off x="6343325" y="4325392"/>
              <a:ext cx="1139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38"/>
            <p:cNvSpPr>
              <a:spLocks noChangeShapeType="1"/>
            </p:cNvSpPr>
            <p:nvPr/>
          </p:nvSpPr>
          <p:spPr bwMode="auto">
            <a:xfrm flipV="1">
              <a:off x="6524370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39"/>
            <p:cNvSpPr>
              <a:spLocks noChangeShapeType="1"/>
            </p:cNvSpPr>
            <p:nvPr/>
          </p:nvSpPr>
          <p:spPr bwMode="auto">
            <a:xfrm flipV="1">
              <a:off x="6705414" y="4326639"/>
              <a:ext cx="1139" cy="57751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Text Box 140"/>
            <p:cNvSpPr txBox="1">
              <a:spLocks noChangeArrowheads="1"/>
            </p:cNvSpPr>
            <p:nvPr/>
          </p:nvSpPr>
          <p:spPr bwMode="auto">
            <a:xfrm>
              <a:off x="6193024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0" name="Text Box 141"/>
            <p:cNvSpPr txBox="1">
              <a:spLocks noChangeArrowheads="1"/>
            </p:cNvSpPr>
            <p:nvPr/>
          </p:nvSpPr>
          <p:spPr bwMode="auto">
            <a:xfrm>
              <a:off x="6374069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1" name="Text Box 142"/>
            <p:cNvSpPr txBox="1">
              <a:spLocks noChangeArrowheads="1"/>
            </p:cNvSpPr>
            <p:nvPr/>
          </p:nvSpPr>
          <p:spPr bwMode="auto">
            <a:xfrm>
              <a:off x="6553975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2" name="Text Box 143"/>
            <p:cNvSpPr txBox="1">
              <a:spLocks noChangeArrowheads="1"/>
            </p:cNvSpPr>
            <p:nvPr/>
          </p:nvSpPr>
          <p:spPr bwMode="auto">
            <a:xfrm>
              <a:off x="6553975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3" name="Text Box 144"/>
            <p:cNvSpPr txBox="1">
              <a:spLocks noChangeArrowheads="1"/>
            </p:cNvSpPr>
            <p:nvPr/>
          </p:nvSpPr>
          <p:spPr bwMode="auto">
            <a:xfrm>
              <a:off x="6193024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1</a:t>
              </a:r>
            </a:p>
          </p:txBody>
        </p:sp>
        <p:sp>
          <p:nvSpPr>
            <p:cNvPr id="154" name="Text Box 145"/>
            <p:cNvSpPr txBox="1">
              <a:spLocks noChangeArrowheads="1"/>
            </p:cNvSpPr>
            <p:nvPr/>
          </p:nvSpPr>
          <p:spPr bwMode="auto">
            <a:xfrm>
              <a:off x="6374069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1</a:t>
              </a:r>
            </a:p>
          </p:txBody>
        </p:sp>
        <p:sp>
          <p:nvSpPr>
            <p:cNvPr id="155" name="Text Box 146"/>
            <p:cNvSpPr txBox="1">
              <a:spLocks noChangeArrowheads="1"/>
            </p:cNvSpPr>
            <p:nvPr/>
          </p:nvSpPr>
          <p:spPr bwMode="auto">
            <a:xfrm>
              <a:off x="5969850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v1</a:t>
              </a:r>
            </a:p>
          </p:txBody>
        </p:sp>
        <p:sp>
          <p:nvSpPr>
            <p:cNvPr id="156" name="Text Box 147"/>
            <p:cNvSpPr txBox="1">
              <a:spLocks noChangeArrowheads="1"/>
            </p:cNvSpPr>
            <p:nvPr/>
          </p:nvSpPr>
          <p:spPr bwMode="auto">
            <a:xfrm>
              <a:off x="5980098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v2</a:t>
              </a:r>
            </a:p>
          </p:txBody>
        </p:sp>
        <p:sp>
          <p:nvSpPr>
            <p:cNvPr id="157" name="Text Box 148"/>
            <p:cNvSpPr txBox="1">
              <a:spLocks noChangeArrowheads="1"/>
            </p:cNvSpPr>
            <p:nvPr/>
          </p:nvSpPr>
          <p:spPr bwMode="auto">
            <a:xfrm>
              <a:off x="6787396" y="4562384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58" name="Text Box 149"/>
            <p:cNvSpPr txBox="1">
              <a:spLocks noChangeArrowheads="1"/>
            </p:cNvSpPr>
            <p:nvPr/>
          </p:nvSpPr>
          <p:spPr bwMode="auto">
            <a:xfrm>
              <a:off x="6787396" y="4448878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59" name="Text Box 150"/>
            <p:cNvSpPr txBox="1">
              <a:spLocks noChangeArrowheads="1"/>
            </p:cNvSpPr>
            <p:nvPr/>
          </p:nvSpPr>
          <p:spPr bwMode="auto">
            <a:xfrm>
              <a:off x="6787396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0" name="Text Box 151"/>
            <p:cNvSpPr txBox="1">
              <a:spLocks noChangeArrowheads="1"/>
            </p:cNvSpPr>
            <p:nvPr/>
          </p:nvSpPr>
          <p:spPr bwMode="auto">
            <a:xfrm>
              <a:off x="6555113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1" name="Text Box 152"/>
            <p:cNvSpPr txBox="1">
              <a:spLocks noChangeArrowheads="1"/>
            </p:cNvSpPr>
            <p:nvPr/>
          </p:nvSpPr>
          <p:spPr bwMode="auto">
            <a:xfrm>
              <a:off x="6374069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2" name="Text Box 153"/>
            <p:cNvSpPr txBox="1">
              <a:spLocks noChangeArrowheads="1"/>
            </p:cNvSpPr>
            <p:nvPr/>
          </p:nvSpPr>
          <p:spPr bwMode="auto">
            <a:xfrm>
              <a:off x="6193024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3" name="Text Box 154"/>
            <p:cNvSpPr txBox="1">
              <a:spLocks noChangeArrowheads="1"/>
            </p:cNvSpPr>
            <p:nvPr/>
          </p:nvSpPr>
          <p:spPr bwMode="auto">
            <a:xfrm>
              <a:off x="5960740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4" name="Text Box 155"/>
            <p:cNvSpPr txBox="1">
              <a:spLocks noChangeArrowheads="1"/>
            </p:cNvSpPr>
            <p:nvPr/>
          </p:nvSpPr>
          <p:spPr bwMode="auto">
            <a:xfrm>
              <a:off x="6203272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t1</a:t>
              </a:r>
            </a:p>
          </p:txBody>
        </p:sp>
        <p:sp>
          <p:nvSpPr>
            <p:cNvPr id="165" name="Text Box 156"/>
            <p:cNvSpPr txBox="1">
              <a:spLocks noChangeArrowheads="1"/>
            </p:cNvSpPr>
            <p:nvPr/>
          </p:nvSpPr>
          <p:spPr bwMode="auto">
            <a:xfrm>
              <a:off x="6384316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t2</a:t>
              </a:r>
            </a:p>
          </p:txBody>
        </p:sp>
        <p:sp>
          <p:nvSpPr>
            <p:cNvPr id="166" name="Text Box 157"/>
            <p:cNvSpPr txBox="1">
              <a:spLocks noChangeArrowheads="1"/>
            </p:cNvSpPr>
            <p:nvPr/>
          </p:nvSpPr>
          <p:spPr bwMode="auto">
            <a:xfrm>
              <a:off x="6564222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t3</a:t>
              </a:r>
            </a:p>
          </p:txBody>
        </p:sp>
        <p:sp>
          <p:nvSpPr>
            <p:cNvPr id="167" name="Text Box 158"/>
            <p:cNvSpPr txBox="1">
              <a:spLocks noChangeArrowheads="1"/>
            </p:cNvSpPr>
            <p:nvPr/>
          </p:nvSpPr>
          <p:spPr bwMode="auto">
            <a:xfrm>
              <a:off x="6787396" y="430792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8" name="Line 159"/>
            <p:cNvSpPr>
              <a:spLocks noChangeShapeType="1"/>
            </p:cNvSpPr>
            <p:nvPr/>
          </p:nvSpPr>
          <p:spPr bwMode="auto">
            <a:xfrm>
              <a:off x="4930268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60"/>
            <p:cNvSpPr>
              <a:spLocks noChangeShapeType="1"/>
            </p:cNvSpPr>
            <p:nvPr/>
          </p:nvSpPr>
          <p:spPr bwMode="auto">
            <a:xfrm>
              <a:off x="4930268" y="3101762"/>
              <a:ext cx="1138" cy="5999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61"/>
            <p:cNvSpPr>
              <a:spLocks noChangeShapeType="1"/>
            </p:cNvSpPr>
            <p:nvPr/>
          </p:nvSpPr>
          <p:spPr bwMode="auto">
            <a:xfrm>
              <a:off x="4930268" y="2189963"/>
              <a:ext cx="1138" cy="5139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62"/>
            <p:cNvSpPr>
              <a:spLocks noChangeShapeType="1"/>
            </p:cNvSpPr>
            <p:nvPr/>
          </p:nvSpPr>
          <p:spPr bwMode="auto">
            <a:xfrm>
              <a:off x="4930268" y="3981129"/>
              <a:ext cx="1138" cy="4951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63"/>
            <p:cNvSpPr>
              <a:spLocks noChangeShapeType="1"/>
            </p:cNvSpPr>
            <p:nvPr/>
          </p:nvSpPr>
          <p:spPr bwMode="auto">
            <a:xfrm>
              <a:off x="4930268" y="4764452"/>
              <a:ext cx="1138" cy="48271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64"/>
            <p:cNvSpPr>
              <a:spLocks noChangeShapeType="1"/>
            </p:cNvSpPr>
            <p:nvPr/>
          </p:nvSpPr>
          <p:spPr bwMode="auto">
            <a:xfrm>
              <a:off x="4930268" y="5642572"/>
              <a:ext cx="1138" cy="36172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Text Box 165"/>
            <p:cNvSpPr txBox="1">
              <a:spLocks noChangeArrowheads="1"/>
            </p:cNvSpPr>
            <p:nvPr/>
          </p:nvSpPr>
          <p:spPr bwMode="auto">
            <a:xfrm>
              <a:off x="730947" y="1196752"/>
              <a:ext cx="683187" cy="21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11340" rIns="0" bIns="0" anchor="ctr"/>
            <a:lstStyle>
              <a:lvl1pPr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VLSI </a:t>
              </a:r>
            </a:p>
          </p:txBody>
        </p:sp>
        <p:sp>
          <p:nvSpPr>
            <p:cNvPr id="175" name="Text Box 166"/>
            <p:cNvSpPr txBox="1">
              <a:spLocks noChangeArrowheads="1"/>
            </p:cNvSpPr>
            <p:nvPr/>
          </p:nvSpPr>
          <p:spPr bwMode="auto">
            <a:xfrm>
              <a:off x="6060437" y="1253511"/>
              <a:ext cx="951272" cy="21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11340" rIns="0" bIns="0" anchor="ctr"/>
            <a:lstStyle>
              <a:lvl1pPr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mVLSI</a:t>
              </a:r>
            </a:p>
          </p:txBody>
        </p:sp>
        <p:sp>
          <p:nvSpPr>
            <p:cNvPr id="176" name="AutoShape 167"/>
            <p:cNvSpPr>
              <a:spLocks noChangeArrowheads="1"/>
            </p:cNvSpPr>
            <p:nvPr/>
          </p:nvSpPr>
          <p:spPr bwMode="auto">
            <a:xfrm>
              <a:off x="807236" y="3686759"/>
              <a:ext cx="989482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688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X = (AB + CD)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Y= (A(B+C))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34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87" r="-228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Component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0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4595813"/>
            <a:ext cx="25463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5" name="Cost func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498850"/>
            <a:ext cx="7112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8676" name="faultscenari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960438"/>
            <a:ext cx="54483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8677" name="Shape 257"/>
          <p:cNvSpPr>
            <a:spLocks noChangeArrowheads="1"/>
          </p:cNvSpPr>
          <p:nvPr/>
        </p:nvSpPr>
        <p:spPr bwMode="auto">
          <a:xfrm>
            <a:off x="125413" y="1044575"/>
            <a:ext cx="38639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9075" indent="-219075">
              <a:buSzPct val="100000"/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Fault scenario generation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Each iteration</a:t>
            </a:r>
          </a:p>
          <a:p>
            <a:pPr marL="981075" lvl="2" indent="-219075">
              <a:buSzPct val="100000"/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Applies a fault scenario</a:t>
            </a:r>
          </a:p>
          <a:p>
            <a:pPr marL="981075" lvl="2" indent="-219075">
              <a:buSzPct val="100000"/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Determines connectivity</a:t>
            </a:r>
          </a:p>
          <a:p>
            <a:pPr marL="981075" lvl="2" indent="-219075">
              <a:buSzPct val="100000"/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Finish time, </a:t>
            </a:r>
            <a:r>
              <a:rPr lang="en-US" dirty="0" err="1">
                <a:latin typeface="Times New Roman"/>
                <a:cs typeface="Times New Roman"/>
              </a:rPr>
              <a:t>δ</a:t>
            </a:r>
            <a:r>
              <a:rPr lang="en-US" dirty="0">
                <a:latin typeface="Times New Roman"/>
                <a:cs typeface="Times New Roman"/>
              </a:rPr>
              <a:t>, of the application </a:t>
            </a:r>
          </a:p>
        </p:txBody>
      </p:sp>
      <p:sp>
        <p:nvSpPr>
          <p:cNvPr id="28678" name="Shape 258"/>
          <p:cNvSpPr>
            <a:spLocks noChangeArrowheads="1"/>
          </p:cNvSpPr>
          <p:nvPr/>
        </p:nvSpPr>
        <p:spPr bwMode="auto">
          <a:xfrm>
            <a:off x="3544888" y="2649538"/>
            <a:ext cx="554672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</a:pP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Channel S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1 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→ Mixer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1 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is blocked, Channel of Heater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1 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suffers from a block defect.</a:t>
            </a:r>
          </a:p>
          <a:p>
            <a:pPr defTabSz="457200">
              <a:spcBef>
                <a:spcPts val="1200"/>
              </a:spcBef>
            </a:pP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A valve in the pump of Mixer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1 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and the valves controlling the channel towards S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3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 and the channel towards S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5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 of S</a:t>
            </a:r>
            <a:r>
              <a:rPr lang="en-US" sz="900" baseline="-170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4 </a:t>
            </a:r>
            <a:r>
              <a:rPr lang="en-US" sz="1300" dirty="0">
                <a:solidFill>
                  <a:srgbClr val="000000"/>
                </a:solidFill>
                <a:latin typeface="Times New Roman"/>
                <a:cs typeface="Times New Roman"/>
                <a:sym typeface="Times" charset="0"/>
              </a:rPr>
              <a:t>are stuck open 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  <a:sym typeface="Times" charset="0"/>
            </a:endParaRPr>
          </a:p>
        </p:txBody>
      </p:sp>
      <p:sp>
        <p:nvSpPr>
          <p:cNvPr id="259" name="Shape 259"/>
          <p:cNvSpPr>
            <a:spLocks noChangeArrowheads="1"/>
          </p:cNvSpPr>
          <p:nvPr/>
        </p:nvSpPr>
        <p:spPr bwMode="auto">
          <a:xfrm>
            <a:off x="87313" y="4689475"/>
            <a:ext cx="3373437" cy="1661994"/>
          </a:xfrm>
          <a:prstGeom prst="rect">
            <a:avLst/>
          </a:prstGeom>
          <a:noFill/>
          <a:ln w="25400">
            <a:solidFill>
              <a:srgbClr val="6466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9075" indent="-219075">
              <a:buSzPct val="100000"/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Connectivity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 if connected, 0 otherwise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Determined by Breadth First Search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Considers blocked route and valve faults on switches </a:t>
            </a:r>
          </a:p>
        </p:txBody>
      </p:sp>
      <p:sp>
        <p:nvSpPr>
          <p:cNvPr id="260" name="Shape 260"/>
          <p:cNvSpPr>
            <a:spLocks noChangeArrowheads="1"/>
          </p:cNvSpPr>
          <p:nvPr/>
        </p:nvSpPr>
        <p:spPr bwMode="auto">
          <a:xfrm>
            <a:off x="3529013" y="4670425"/>
            <a:ext cx="2846387" cy="1938992"/>
          </a:xfrm>
          <a:prstGeom prst="rect">
            <a:avLst/>
          </a:prstGeom>
          <a:noFill/>
          <a:ln w="25400">
            <a:solidFill>
              <a:srgbClr val="6466F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19075" indent="-219075">
              <a:buSzPct val="100000"/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Scheduling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Maximum of 0 or </a:t>
            </a:r>
            <a:r>
              <a:rPr lang="en-US" dirty="0" err="1">
                <a:solidFill>
                  <a:srgbClr val="000000"/>
                </a:solidFill>
                <a:latin typeface="Times New Roman"/>
                <a:cs typeface="Times New Roman"/>
              </a:rPr>
              <a:t>δ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- application deadline 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Determined by List Scheduling</a:t>
            </a:r>
          </a:p>
          <a:p>
            <a:pPr marL="600075" lvl="1" indent="-219075">
              <a:buSzPct val="100000"/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Routes determined by Breadth First Search</a:t>
            </a:r>
          </a:p>
        </p:txBody>
      </p:sp>
      <p:sp>
        <p:nvSpPr>
          <p:cNvPr id="261" name="Shape 261"/>
          <p:cNvSpPr/>
          <p:nvPr/>
        </p:nvSpPr>
        <p:spPr>
          <a:xfrm>
            <a:off x="6442075" y="4670425"/>
            <a:ext cx="2663825" cy="1200329"/>
          </a:xfrm>
          <a:prstGeom prst="rect">
            <a:avLst/>
          </a:prstGeom>
          <a:ln w="25400">
            <a:solidFill>
              <a:srgbClr val="6466FD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20578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Physical constraints</a:t>
            </a:r>
          </a:p>
          <a:p>
            <a:pPr marL="601578" lvl="1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Sum of</a:t>
            </a:r>
          </a:p>
          <a:p>
            <a:pPr marL="982578" lvl="2" indent="-220578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Total number of valves</a:t>
            </a:r>
          </a:p>
          <a:p>
            <a:pPr marL="955006" lvl="2" indent="-193006">
              <a:buSzPct val="100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1400" dirty="0">
                <a:solidFill>
                  <a:srgbClr val="000000"/>
                </a:solidFill>
                <a:latin typeface="Times New Roman"/>
                <a:cs typeface="Times New Roman"/>
              </a:rPr>
              <a:t>Total number of connections</a:t>
            </a:r>
          </a:p>
        </p:txBody>
      </p:sp>
      <p:sp>
        <p:nvSpPr>
          <p:cNvPr id="262" name="Shape 262"/>
          <p:cNvSpPr/>
          <p:nvPr/>
        </p:nvSpPr>
        <p:spPr>
          <a:xfrm flipH="1" flipV="1">
            <a:off x="7513638" y="4070350"/>
            <a:ext cx="298450" cy="581025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3" name="Shape 263"/>
          <p:cNvSpPr/>
          <p:nvPr/>
        </p:nvSpPr>
        <p:spPr>
          <a:xfrm flipV="1">
            <a:off x="5087938" y="4300538"/>
            <a:ext cx="177800" cy="371475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4" name="Shape 264"/>
          <p:cNvSpPr/>
          <p:nvPr/>
        </p:nvSpPr>
        <p:spPr>
          <a:xfrm flipV="1">
            <a:off x="1690688" y="4308475"/>
            <a:ext cx="939800" cy="361950"/>
          </a:xfrm>
          <a:prstGeom prst="line">
            <a:avLst/>
          </a:prstGeom>
          <a:ln w="25400">
            <a:solidFill>
              <a:srgbClr val="486FF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1200">
              <a:solidFill>
                <a:srgbClr val="000000"/>
              </a:solid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Optimization strategy</a:t>
            </a:r>
          </a:p>
        </p:txBody>
      </p:sp>
    </p:spTree>
    <p:extLst>
      <p:ext uri="{BB962C8B-B14F-4D97-AF65-F5344CB8AC3E}">
        <p14:creationId xmlns:p14="http://schemas.microsoft.com/office/powerpoint/2010/main" val="37682034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 advAuto="0"/>
      <p:bldP spid="259" grpId="0" animBg="1" advAuto="0"/>
      <p:bldP spid="260" grpId="0" animBg="1" advAuto="0"/>
      <p:bldP spid="261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466179"/>
            <a:ext cx="2546845" cy="136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4" name="ClassDiagram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220" y="875509"/>
            <a:ext cx="7683560" cy="51069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30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466179"/>
            <a:ext cx="2546845" cy="136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11" name="Inhaltsplatzhalter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Times New Roman"/>
                <a:cs typeface="Times New Roman"/>
              </a:rPr>
              <a:t>Implemented in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Python 3.4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Intel Xeon X5550 processor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Running at 2.65 GHz, with 24 GB RAM</a:t>
            </a:r>
            <a:endParaRPr lang="en-GB" dirty="0">
              <a:latin typeface="Times New Roman"/>
              <a:cs typeface="Times New Roman"/>
            </a:endParaRPr>
          </a:p>
          <a:p>
            <a:r>
              <a:rPr lang="en-GB" dirty="0" smtClean="0">
                <a:latin typeface="Times New Roman"/>
                <a:cs typeface="Times New Roman"/>
              </a:rPr>
              <a:t> One synthetic benchmark S-1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 Two real-life benchmarks </a:t>
            </a:r>
          </a:p>
          <a:p>
            <a:pPr marL="720000"/>
            <a:r>
              <a:rPr lang="en-GB" sz="2400" dirty="0" smtClean="0">
                <a:latin typeface="Times New Roman"/>
                <a:cs typeface="Times New Roman"/>
              </a:rPr>
              <a:t>IVD (In-Vitro-Diagnostics)</a:t>
            </a:r>
          </a:p>
          <a:p>
            <a:pPr marL="720000"/>
            <a:r>
              <a:rPr lang="en-GB" sz="2400" dirty="0" smtClean="0">
                <a:latin typeface="Times New Roman"/>
                <a:cs typeface="Times New Roman"/>
              </a:rPr>
              <a:t>PCR (Polymerase-Chain-Reaction)</a:t>
            </a:r>
          </a:p>
          <a:p>
            <a:pPr marL="720000"/>
            <a:endParaRPr lang="en-GB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799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Times New Roman"/>
                <a:cs typeface="Times New Roman"/>
              </a:rPr>
              <a:t>Introduction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mVLSI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t>3</a:t>
            </a:fld>
            <a:endParaRPr lang="de-DE"/>
          </a:p>
        </p:txBody>
      </p:sp>
      <p:pic>
        <p:nvPicPr>
          <p:cNvPr id="9" name="pasted-image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45" r="-2644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6345" y="6165304"/>
            <a:ext cx="7677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Source</a:t>
            </a:r>
            <a:r>
              <a:rPr lang="en-US" dirty="0" smtClean="0">
                <a:latin typeface="Times New Roman"/>
                <a:cs typeface="Times New Roman"/>
              </a:rPr>
              <a:t>: W. Grover, “Designing, fabricating and using </a:t>
            </a:r>
            <a:r>
              <a:rPr lang="en-US" dirty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low-based microfluidics: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Past successes and future </a:t>
            </a:r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hallenges”, Tutorial, VLSI Design 2015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043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7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3864" y="4466179"/>
            <a:ext cx="2546845" cy="136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060848"/>
            <a:ext cx="82809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Times New Roman"/>
                <a:cs typeface="Times New Roman"/>
              </a:rPr>
              <a:t>Flow-based (FB) Biochips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t>4</a:t>
            </a:fld>
            <a:endParaRPr lang="de-DE"/>
          </a:p>
        </p:txBody>
      </p:sp>
      <p:sp>
        <p:nvSpPr>
          <p:cNvPr id="2" name="Rectangle 1"/>
          <p:cNvSpPr/>
          <p:nvPr/>
        </p:nvSpPr>
        <p:spPr>
          <a:xfrm>
            <a:off x="1979712" y="6237312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Source: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 http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://groups.csail.mit.edu/cag/biostream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oil_-_load-mix_-_10X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32687" y="940310"/>
            <a:ext cx="6678626" cy="50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23528" y="980728"/>
            <a:ext cx="8424863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8913" indent="-188913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574675" indent="-195263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Technology: </a:t>
            </a:r>
          </a:p>
          <a:p>
            <a:pPr marL="665162" lvl="1" indent="-28575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Multi-layer soft lithography</a:t>
            </a:r>
          </a:p>
          <a:p>
            <a:pPr marL="379412" lvl="1" indent="0">
              <a:spcBef>
                <a:spcPct val="20000"/>
              </a:spcBef>
            </a:pPr>
            <a:endParaRPr lang="en-US" sz="1800" dirty="0" smtClean="0">
              <a:latin typeface="Times New Roman"/>
              <a:cs typeface="Times New Roman"/>
            </a:endParaRPr>
          </a:p>
          <a:p>
            <a:pPr marL="665162" lvl="1" indent="-285750"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Fabrication substrate – </a:t>
            </a:r>
            <a:br>
              <a:rPr lang="en-US" sz="1800" dirty="0" smtClean="0">
                <a:latin typeface="Times New Roman"/>
                <a:cs typeface="Times New Roman"/>
              </a:rPr>
            </a:br>
            <a:r>
              <a:rPr lang="en-US" sz="1800" dirty="0" smtClean="0">
                <a:latin typeface="Times New Roman"/>
                <a:cs typeface="Times New Roman"/>
              </a:rPr>
              <a:t>elastomers (PDMS)</a:t>
            </a:r>
          </a:p>
          <a:p>
            <a:pPr marL="0" indent="0">
              <a:spcBef>
                <a:spcPct val="20000"/>
              </a:spcBef>
            </a:pPr>
            <a:endParaRPr lang="en-US" sz="1800" dirty="0">
              <a:latin typeface="Times New Roman"/>
              <a:cs typeface="Times New Roman"/>
            </a:endParaRPr>
          </a:p>
        </p:txBody>
      </p:sp>
      <p:pic>
        <p:nvPicPr>
          <p:cNvPr id="11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932" y="980728"/>
            <a:ext cx="28575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23528" y="3165946"/>
            <a:ext cx="3251217" cy="3431406"/>
            <a:chOff x="-221008" y="4306888"/>
            <a:chExt cx="3432521" cy="3186112"/>
          </a:xfrm>
        </p:grpSpPr>
        <p:sp>
          <p:nvSpPr>
            <p:cNvPr id="13" name="AutoShape 209"/>
            <p:cNvSpPr>
              <a:spLocks noChangeArrowheads="1"/>
            </p:cNvSpPr>
            <p:nvPr/>
          </p:nvSpPr>
          <p:spPr bwMode="auto">
            <a:xfrm>
              <a:off x="673100" y="5897563"/>
              <a:ext cx="968375" cy="760412"/>
            </a:xfrm>
            <a:prstGeom prst="cube">
              <a:avLst>
                <a:gd name="adj" fmla="val 90403"/>
              </a:avLst>
            </a:prstGeom>
            <a:solidFill>
              <a:srgbClr val="6BAED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spcBef>
                  <a:spcPct val="0"/>
                </a:spcBef>
              </a:pPr>
              <a:endParaRPr lang="en-US" b="1">
                <a:latin typeface="Arial" charset="0"/>
              </a:endParaRPr>
            </a:p>
          </p:txBody>
        </p:sp>
        <p:sp>
          <p:nvSpPr>
            <p:cNvPr id="14" name="Line 210"/>
            <p:cNvSpPr>
              <a:spLocks noChangeShapeType="1"/>
            </p:cNvSpPr>
            <p:nvPr/>
          </p:nvSpPr>
          <p:spPr bwMode="auto">
            <a:xfrm>
              <a:off x="258763" y="6519863"/>
              <a:ext cx="1587" cy="138112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11"/>
            <p:cNvSpPr>
              <a:spLocks noChangeShapeType="1"/>
            </p:cNvSpPr>
            <p:nvPr/>
          </p:nvSpPr>
          <p:spPr bwMode="auto">
            <a:xfrm flipH="1">
              <a:off x="257175" y="6657975"/>
              <a:ext cx="417513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12"/>
            <p:cNvSpPr>
              <a:spLocks noChangeShapeType="1"/>
            </p:cNvSpPr>
            <p:nvPr/>
          </p:nvSpPr>
          <p:spPr bwMode="auto">
            <a:xfrm flipV="1">
              <a:off x="673100" y="6586538"/>
              <a:ext cx="1588" cy="730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13"/>
            <p:cNvSpPr>
              <a:spLocks noChangeShapeType="1"/>
            </p:cNvSpPr>
            <p:nvPr/>
          </p:nvSpPr>
          <p:spPr bwMode="auto">
            <a:xfrm flipV="1">
              <a:off x="949325" y="6586538"/>
              <a:ext cx="1588" cy="730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14"/>
            <p:cNvSpPr>
              <a:spLocks noChangeShapeType="1"/>
            </p:cNvSpPr>
            <p:nvPr/>
          </p:nvSpPr>
          <p:spPr bwMode="auto">
            <a:xfrm flipH="1">
              <a:off x="949325" y="6657975"/>
              <a:ext cx="417513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15"/>
            <p:cNvSpPr>
              <a:spLocks noChangeShapeType="1"/>
            </p:cNvSpPr>
            <p:nvPr/>
          </p:nvSpPr>
          <p:spPr bwMode="auto">
            <a:xfrm>
              <a:off x="1365250" y="6534150"/>
              <a:ext cx="1588" cy="1238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16"/>
            <p:cNvSpPr>
              <a:spLocks noChangeShapeType="1"/>
            </p:cNvSpPr>
            <p:nvPr/>
          </p:nvSpPr>
          <p:spPr bwMode="auto">
            <a:xfrm>
              <a:off x="258763" y="6657975"/>
              <a:ext cx="1587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17"/>
            <p:cNvSpPr>
              <a:spLocks noChangeShapeType="1"/>
            </p:cNvSpPr>
            <p:nvPr/>
          </p:nvSpPr>
          <p:spPr bwMode="auto">
            <a:xfrm>
              <a:off x="1365250" y="6657975"/>
              <a:ext cx="1588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18"/>
            <p:cNvSpPr>
              <a:spLocks noChangeShapeType="1"/>
            </p:cNvSpPr>
            <p:nvPr/>
          </p:nvSpPr>
          <p:spPr bwMode="auto">
            <a:xfrm>
              <a:off x="258763" y="6699250"/>
              <a:ext cx="1106487" cy="1588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9"/>
            <p:cNvSpPr>
              <a:spLocks noChangeShapeType="1"/>
            </p:cNvSpPr>
            <p:nvPr/>
          </p:nvSpPr>
          <p:spPr bwMode="auto">
            <a:xfrm>
              <a:off x="949325" y="5827713"/>
              <a:ext cx="1106488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20"/>
            <p:cNvSpPr>
              <a:spLocks noChangeShapeType="1"/>
            </p:cNvSpPr>
            <p:nvPr/>
          </p:nvSpPr>
          <p:spPr bwMode="auto">
            <a:xfrm>
              <a:off x="949325" y="5551488"/>
              <a:ext cx="1588" cy="41433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21"/>
            <p:cNvSpPr>
              <a:spLocks noChangeShapeType="1"/>
            </p:cNvSpPr>
            <p:nvPr/>
          </p:nvSpPr>
          <p:spPr bwMode="auto">
            <a:xfrm flipH="1">
              <a:off x="949325" y="5967413"/>
              <a:ext cx="334963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22"/>
            <p:cNvSpPr>
              <a:spLocks noChangeShapeType="1"/>
            </p:cNvSpPr>
            <p:nvPr/>
          </p:nvSpPr>
          <p:spPr bwMode="auto">
            <a:xfrm flipV="1">
              <a:off x="1641475" y="5895975"/>
              <a:ext cx="1588" cy="73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23"/>
            <p:cNvSpPr>
              <a:spLocks noChangeShapeType="1"/>
            </p:cNvSpPr>
            <p:nvPr/>
          </p:nvSpPr>
          <p:spPr bwMode="auto">
            <a:xfrm flipH="1">
              <a:off x="1363663" y="5897563"/>
              <a:ext cx="279400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24"/>
            <p:cNvSpPr>
              <a:spLocks noChangeShapeType="1"/>
            </p:cNvSpPr>
            <p:nvPr/>
          </p:nvSpPr>
          <p:spPr bwMode="auto">
            <a:xfrm flipH="1">
              <a:off x="1641475" y="5967413"/>
              <a:ext cx="417513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25"/>
            <p:cNvSpPr>
              <a:spLocks noChangeShapeType="1"/>
            </p:cNvSpPr>
            <p:nvPr/>
          </p:nvSpPr>
          <p:spPr bwMode="auto">
            <a:xfrm>
              <a:off x="2057400" y="5827713"/>
              <a:ext cx="1588" cy="138112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26"/>
            <p:cNvSpPr>
              <a:spLocks noChangeShapeType="1"/>
            </p:cNvSpPr>
            <p:nvPr/>
          </p:nvSpPr>
          <p:spPr bwMode="auto">
            <a:xfrm>
              <a:off x="949325" y="5967413"/>
              <a:ext cx="1588" cy="4127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27"/>
            <p:cNvSpPr>
              <a:spLocks noChangeShapeType="1"/>
            </p:cNvSpPr>
            <p:nvPr/>
          </p:nvSpPr>
          <p:spPr bwMode="auto">
            <a:xfrm>
              <a:off x="2057400" y="5967413"/>
              <a:ext cx="1588" cy="4127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28"/>
            <p:cNvSpPr>
              <a:spLocks noChangeShapeType="1"/>
            </p:cNvSpPr>
            <p:nvPr/>
          </p:nvSpPr>
          <p:spPr bwMode="auto">
            <a:xfrm>
              <a:off x="949325" y="6008688"/>
              <a:ext cx="1106488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29"/>
            <p:cNvSpPr>
              <a:spLocks noChangeShapeType="1"/>
            </p:cNvSpPr>
            <p:nvPr/>
          </p:nvSpPr>
          <p:spPr bwMode="auto">
            <a:xfrm flipV="1">
              <a:off x="1365250" y="5826125"/>
              <a:ext cx="692150" cy="69532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30"/>
            <p:cNvSpPr>
              <a:spLocks noChangeShapeType="1"/>
            </p:cNvSpPr>
            <p:nvPr/>
          </p:nvSpPr>
          <p:spPr bwMode="auto">
            <a:xfrm flipV="1">
              <a:off x="2057400" y="5549900"/>
              <a:ext cx="1588" cy="27940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31"/>
            <p:cNvSpPr>
              <a:spLocks noChangeShapeType="1"/>
            </p:cNvSpPr>
            <p:nvPr/>
          </p:nvSpPr>
          <p:spPr bwMode="auto">
            <a:xfrm flipH="1">
              <a:off x="1363663" y="6008688"/>
              <a:ext cx="695325" cy="69215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32"/>
            <p:cNvSpPr>
              <a:spLocks noChangeShapeType="1"/>
            </p:cNvSpPr>
            <p:nvPr/>
          </p:nvSpPr>
          <p:spPr bwMode="auto">
            <a:xfrm flipH="1">
              <a:off x="1363663" y="5967413"/>
              <a:ext cx="695325" cy="692150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33"/>
            <p:cNvSpPr>
              <a:spLocks noChangeShapeType="1"/>
            </p:cNvSpPr>
            <p:nvPr/>
          </p:nvSpPr>
          <p:spPr bwMode="auto">
            <a:xfrm flipV="1">
              <a:off x="2057400" y="554990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34"/>
            <p:cNvSpPr>
              <a:spLocks noChangeShapeType="1"/>
            </p:cNvSpPr>
            <p:nvPr/>
          </p:nvSpPr>
          <p:spPr bwMode="auto">
            <a:xfrm flipV="1">
              <a:off x="258763" y="5549900"/>
              <a:ext cx="692150" cy="695325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35"/>
            <p:cNvSpPr>
              <a:spLocks noChangeShapeType="1"/>
            </p:cNvSpPr>
            <p:nvPr/>
          </p:nvSpPr>
          <p:spPr bwMode="auto">
            <a:xfrm>
              <a:off x="949325" y="5551488"/>
              <a:ext cx="1106488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236"/>
            <p:cNvSpPr>
              <a:spLocks noChangeShapeType="1"/>
            </p:cNvSpPr>
            <p:nvPr/>
          </p:nvSpPr>
          <p:spPr bwMode="auto">
            <a:xfrm flipV="1">
              <a:off x="673100" y="5895975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37"/>
            <p:cNvSpPr>
              <a:spLocks noChangeShapeType="1"/>
            </p:cNvSpPr>
            <p:nvPr/>
          </p:nvSpPr>
          <p:spPr bwMode="auto">
            <a:xfrm flipV="1">
              <a:off x="949325" y="5895975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38"/>
            <p:cNvSpPr>
              <a:spLocks noChangeShapeType="1"/>
            </p:cNvSpPr>
            <p:nvPr/>
          </p:nvSpPr>
          <p:spPr bwMode="auto">
            <a:xfrm flipV="1">
              <a:off x="673100" y="6586538"/>
              <a:ext cx="55563" cy="730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39"/>
            <p:cNvSpPr>
              <a:spLocks noChangeShapeType="1"/>
            </p:cNvSpPr>
            <p:nvPr/>
          </p:nvSpPr>
          <p:spPr bwMode="auto">
            <a:xfrm flipV="1">
              <a:off x="258763" y="6242050"/>
              <a:ext cx="414337" cy="41751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40"/>
            <p:cNvSpPr>
              <a:spLocks noChangeShapeType="1"/>
            </p:cNvSpPr>
            <p:nvPr/>
          </p:nvSpPr>
          <p:spPr bwMode="auto">
            <a:xfrm flipV="1">
              <a:off x="258763" y="6007100"/>
              <a:ext cx="692150" cy="6953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241"/>
            <p:cNvSpPr>
              <a:spLocks noChangeShapeType="1"/>
            </p:cNvSpPr>
            <p:nvPr/>
          </p:nvSpPr>
          <p:spPr bwMode="auto">
            <a:xfrm flipV="1">
              <a:off x="1365250" y="5840413"/>
              <a:ext cx="692150" cy="695325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242"/>
            <p:cNvSpPr>
              <a:spLocks noChangeShapeType="1"/>
            </p:cNvSpPr>
            <p:nvPr/>
          </p:nvSpPr>
          <p:spPr bwMode="auto">
            <a:xfrm flipV="1">
              <a:off x="1365250" y="5826125"/>
              <a:ext cx="692150" cy="695325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243"/>
            <p:cNvSpPr>
              <a:spLocks noChangeShapeType="1"/>
            </p:cNvSpPr>
            <p:nvPr/>
          </p:nvSpPr>
          <p:spPr bwMode="auto">
            <a:xfrm>
              <a:off x="258763" y="6519863"/>
              <a:ext cx="1106487" cy="1587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244"/>
            <p:cNvSpPr>
              <a:spLocks noChangeShapeType="1"/>
            </p:cNvSpPr>
            <p:nvPr/>
          </p:nvSpPr>
          <p:spPr bwMode="auto">
            <a:xfrm flipH="1">
              <a:off x="671513" y="6589713"/>
              <a:ext cx="279400" cy="1587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245"/>
            <p:cNvSpPr>
              <a:spLocks noChangeShapeType="1"/>
            </p:cNvSpPr>
            <p:nvPr/>
          </p:nvSpPr>
          <p:spPr bwMode="auto">
            <a:xfrm flipV="1">
              <a:off x="1365250" y="624205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246"/>
            <p:cNvSpPr>
              <a:spLocks noChangeShapeType="1"/>
            </p:cNvSpPr>
            <p:nvPr/>
          </p:nvSpPr>
          <p:spPr bwMode="auto">
            <a:xfrm>
              <a:off x="258763" y="6243638"/>
              <a:ext cx="1106487" cy="1587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247"/>
            <p:cNvSpPr>
              <a:spLocks noChangeShapeType="1"/>
            </p:cNvSpPr>
            <p:nvPr/>
          </p:nvSpPr>
          <p:spPr bwMode="auto">
            <a:xfrm>
              <a:off x="258763" y="6243638"/>
              <a:ext cx="1587" cy="276225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248"/>
            <p:cNvSpPr>
              <a:spLocks noChangeShapeType="1"/>
            </p:cNvSpPr>
            <p:nvPr/>
          </p:nvSpPr>
          <p:spPr bwMode="auto">
            <a:xfrm>
              <a:off x="258763" y="6534150"/>
              <a:ext cx="1106487" cy="1588"/>
            </a:xfrm>
            <a:prstGeom prst="line">
              <a:avLst/>
            </a:prstGeom>
            <a:noFill/>
            <a:ln w="1800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49"/>
            <p:cNvSpPr>
              <a:spLocks noChangeShapeType="1"/>
            </p:cNvSpPr>
            <p:nvPr/>
          </p:nvSpPr>
          <p:spPr bwMode="auto">
            <a:xfrm flipV="1">
              <a:off x="922338" y="5965825"/>
              <a:ext cx="26987" cy="3016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50"/>
            <p:cNvSpPr>
              <a:spLocks noChangeShapeType="1"/>
            </p:cNvSpPr>
            <p:nvPr/>
          </p:nvSpPr>
          <p:spPr bwMode="auto">
            <a:xfrm flipH="1">
              <a:off x="255588" y="5827713"/>
              <a:ext cx="695325" cy="69215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251"/>
            <p:cNvSpPr>
              <a:spLocks noChangeShapeType="1"/>
            </p:cNvSpPr>
            <p:nvPr/>
          </p:nvSpPr>
          <p:spPr bwMode="auto">
            <a:xfrm flipV="1">
              <a:off x="1365250" y="6242050"/>
              <a:ext cx="1588" cy="279400"/>
            </a:xfrm>
            <a:prstGeom prst="line">
              <a:avLst/>
            </a:prstGeom>
            <a:noFill/>
            <a:ln w="18000">
              <a:solidFill>
                <a:srgbClr val="A50F1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252"/>
            <p:cNvSpPr>
              <a:spLocks noChangeShapeType="1"/>
            </p:cNvSpPr>
            <p:nvPr/>
          </p:nvSpPr>
          <p:spPr bwMode="auto">
            <a:xfrm>
              <a:off x="258763" y="6243638"/>
              <a:ext cx="1106487" cy="1587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8" name="Group 52"/>
            <p:cNvGrpSpPr>
              <a:grpSpLocks/>
            </p:cNvGrpSpPr>
            <p:nvPr/>
          </p:nvGrpSpPr>
          <p:grpSpPr bwMode="auto">
            <a:xfrm>
              <a:off x="590550" y="5937274"/>
              <a:ext cx="1244600" cy="250826"/>
              <a:chOff x="372" y="3740"/>
              <a:chExt cx="784" cy="158"/>
            </a:xfrm>
          </p:grpSpPr>
          <p:sp>
            <p:nvSpPr>
              <p:cNvPr id="98" name="AutoShape 254"/>
              <p:cNvSpPr>
                <a:spLocks noChangeArrowheads="1"/>
              </p:cNvSpPr>
              <p:nvPr/>
            </p:nvSpPr>
            <p:spPr bwMode="auto">
              <a:xfrm>
                <a:off x="372" y="3741"/>
                <a:ext cx="784" cy="156"/>
              </a:xfrm>
              <a:prstGeom prst="cube">
                <a:avLst>
                  <a:gd name="adj" fmla="val 56713"/>
                </a:avLst>
              </a:prstGeom>
              <a:solidFill>
                <a:srgbClr val="FB6A4A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>
                  <a:spcBef>
                    <a:spcPct val="0"/>
                  </a:spcBef>
                </a:pPr>
                <a:endParaRPr lang="en-US" b="1">
                  <a:latin typeface="Arial" charset="0"/>
                </a:endParaRPr>
              </a:p>
            </p:txBody>
          </p:sp>
          <p:grpSp>
            <p:nvGrpSpPr>
              <p:cNvPr id="99" name="Group 93"/>
              <p:cNvGrpSpPr>
                <a:grpSpLocks/>
              </p:cNvGrpSpPr>
              <p:nvPr/>
            </p:nvGrpSpPr>
            <p:grpSpPr bwMode="auto">
              <a:xfrm>
                <a:off x="1068" y="3740"/>
                <a:ext cx="88" cy="87"/>
                <a:chOff x="1068" y="3740"/>
                <a:chExt cx="88" cy="87"/>
              </a:xfrm>
            </p:grpSpPr>
            <p:sp>
              <p:nvSpPr>
                <p:cNvPr id="102" name="Line 256"/>
                <p:cNvSpPr>
                  <a:spLocks noChangeShapeType="1"/>
                </p:cNvSpPr>
                <p:nvPr/>
              </p:nvSpPr>
              <p:spPr bwMode="auto">
                <a:xfrm flipH="1">
                  <a:off x="1068" y="3741"/>
                  <a:ext cx="88" cy="86"/>
                </a:xfrm>
                <a:prstGeom prst="line">
                  <a:avLst/>
                </a:prstGeom>
                <a:noFill/>
                <a:ln w="18000">
                  <a:solidFill>
                    <a:srgbClr val="A50F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1156" y="3740"/>
                  <a:ext cx="0" cy="71"/>
                </a:xfrm>
                <a:prstGeom prst="line">
                  <a:avLst/>
                </a:prstGeom>
                <a:noFill/>
                <a:ln w="18000">
                  <a:solidFill>
                    <a:srgbClr val="A50F15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0" name="Line 258"/>
              <p:cNvSpPr>
                <a:spLocks noChangeShapeType="1"/>
              </p:cNvSpPr>
              <p:nvPr/>
            </p:nvSpPr>
            <p:spPr bwMode="auto">
              <a:xfrm>
                <a:off x="1086" y="3811"/>
                <a:ext cx="69" cy="0"/>
              </a:xfrm>
              <a:prstGeom prst="line">
                <a:avLst/>
              </a:prstGeom>
              <a:noFill/>
              <a:ln w="90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259"/>
              <p:cNvSpPr>
                <a:spLocks noChangeShapeType="1"/>
              </p:cNvSpPr>
              <p:nvPr/>
            </p:nvSpPr>
            <p:spPr bwMode="auto">
              <a:xfrm flipV="1">
                <a:off x="1069" y="3827"/>
                <a:ext cx="0" cy="71"/>
              </a:xfrm>
              <a:prstGeom prst="line">
                <a:avLst/>
              </a:prstGeom>
              <a:noFill/>
              <a:ln w="18000">
                <a:solidFill>
                  <a:srgbClr val="A50F1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" name="Line 260"/>
            <p:cNvSpPr>
              <a:spLocks noChangeShapeType="1"/>
            </p:cNvSpPr>
            <p:nvPr/>
          </p:nvSpPr>
          <p:spPr bwMode="auto">
            <a:xfrm flipH="1">
              <a:off x="1363663" y="5551488"/>
              <a:ext cx="695325" cy="692150"/>
            </a:xfrm>
            <a:prstGeom prst="line">
              <a:avLst/>
            </a:prstGeom>
            <a:noFill/>
            <a:ln w="18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261"/>
            <p:cNvSpPr>
              <a:spLocks noChangeShapeType="1"/>
            </p:cNvSpPr>
            <p:nvPr/>
          </p:nvSpPr>
          <p:spPr bwMode="auto">
            <a:xfrm flipH="1">
              <a:off x="1260475" y="5249863"/>
              <a:ext cx="9525" cy="7747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262"/>
            <p:cNvSpPr>
              <a:spLocks noChangeShapeType="1"/>
            </p:cNvSpPr>
            <p:nvPr/>
          </p:nvSpPr>
          <p:spPr bwMode="auto">
            <a:xfrm flipV="1">
              <a:off x="590550" y="6075363"/>
              <a:ext cx="1588" cy="1143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263"/>
            <p:cNvSpPr>
              <a:spLocks noChangeShapeType="1"/>
            </p:cNvSpPr>
            <p:nvPr/>
          </p:nvSpPr>
          <p:spPr bwMode="auto">
            <a:xfrm flipH="1">
              <a:off x="588963" y="5938838"/>
              <a:ext cx="141287" cy="13811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264"/>
            <p:cNvSpPr>
              <a:spLocks noChangeShapeType="1"/>
            </p:cNvSpPr>
            <p:nvPr/>
          </p:nvSpPr>
          <p:spPr bwMode="auto">
            <a:xfrm>
              <a:off x="590550" y="6076950"/>
              <a:ext cx="110648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265"/>
            <p:cNvSpPr>
              <a:spLocks noChangeShapeType="1"/>
            </p:cNvSpPr>
            <p:nvPr/>
          </p:nvSpPr>
          <p:spPr bwMode="auto">
            <a:xfrm>
              <a:off x="728663" y="5938838"/>
              <a:ext cx="1106487" cy="1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266"/>
            <p:cNvSpPr>
              <a:spLocks noChangeShapeType="1"/>
            </p:cNvSpPr>
            <p:nvPr/>
          </p:nvSpPr>
          <p:spPr bwMode="auto">
            <a:xfrm>
              <a:off x="590550" y="6188075"/>
              <a:ext cx="1106488" cy="158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AutoShape 267"/>
            <p:cNvSpPr>
              <a:spLocks noChangeArrowheads="1"/>
            </p:cNvSpPr>
            <p:nvPr/>
          </p:nvSpPr>
          <p:spPr bwMode="auto">
            <a:xfrm>
              <a:off x="673100" y="5827713"/>
              <a:ext cx="166688" cy="220662"/>
            </a:xfrm>
            <a:prstGeom prst="can">
              <a:avLst>
                <a:gd name="adj" fmla="val 33095"/>
              </a:avLst>
            </a:prstGeom>
            <a:solidFill>
              <a:srgbClr val="FB6A4A"/>
            </a:solidFill>
            <a:ln w="72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spcBef>
                  <a:spcPct val="0"/>
                </a:spcBef>
              </a:pPr>
              <a:endParaRPr lang="en-US" b="1">
                <a:latin typeface="Arial" charset="0"/>
              </a:endParaRPr>
            </a:p>
          </p:txBody>
        </p:sp>
        <p:sp>
          <p:nvSpPr>
            <p:cNvPr id="67" name="Rectangle 61"/>
            <p:cNvSpPr>
              <a:spLocks noChangeArrowheads="1"/>
            </p:cNvSpPr>
            <p:nvPr/>
          </p:nvSpPr>
          <p:spPr bwMode="auto">
            <a:xfrm>
              <a:off x="2667000" y="5548313"/>
              <a:ext cx="138113" cy="1162050"/>
            </a:xfrm>
            <a:prstGeom prst="rect">
              <a:avLst/>
            </a:prstGeom>
            <a:solidFill>
              <a:srgbClr val="6BAED6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>
                <a:spcBef>
                  <a:spcPct val="0"/>
                </a:spcBef>
              </a:pPr>
              <a:endParaRPr lang="en-US" b="1">
                <a:latin typeface="Arial" charset="0"/>
              </a:endParaRPr>
            </a:p>
          </p:txBody>
        </p:sp>
        <p:sp>
          <p:nvSpPr>
            <p:cNvPr id="68" name="Text Box 269"/>
            <p:cNvSpPr txBox="1">
              <a:spLocks noChangeArrowheads="1"/>
            </p:cNvSpPr>
            <p:nvPr/>
          </p:nvSpPr>
          <p:spPr bwMode="auto">
            <a:xfrm>
              <a:off x="1062038" y="5786438"/>
              <a:ext cx="214312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10080" rIns="0" bIns="0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a</a:t>
              </a:r>
            </a:p>
          </p:txBody>
        </p:sp>
        <p:sp>
          <p:nvSpPr>
            <p:cNvPr id="69" name="Line 270"/>
            <p:cNvSpPr>
              <a:spLocks noChangeShapeType="1"/>
            </p:cNvSpPr>
            <p:nvPr/>
          </p:nvSpPr>
          <p:spPr bwMode="auto">
            <a:xfrm flipH="1">
              <a:off x="749300" y="5053013"/>
              <a:ext cx="9525" cy="7747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271"/>
            <p:cNvSpPr txBox="1">
              <a:spLocks noChangeArrowheads="1"/>
            </p:cNvSpPr>
            <p:nvPr/>
          </p:nvSpPr>
          <p:spPr bwMode="auto">
            <a:xfrm>
              <a:off x="249238" y="4594225"/>
              <a:ext cx="1131887" cy="43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Pressure</a:t>
              </a: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Source </a:t>
              </a:r>
            </a:p>
          </p:txBody>
        </p:sp>
        <p:sp>
          <p:nvSpPr>
            <p:cNvPr id="71" name="Text Box 272"/>
            <p:cNvSpPr txBox="1">
              <a:spLocks noChangeArrowheads="1"/>
            </p:cNvSpPr>
            <p:nvPr/>
          </p:nvSpPr>
          <p:spPr bwMode="auto">
            <a:xfrm>
              <a:off x="1404938" y="4573588"/>
              <a:ext cx="730250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Control Layer</a:t>
              </a:r>
            </a:p>
          </p:txBody>
        </p:sp>
        <p:sp>
          <p:nvSpPr>
            <p:cNvPr id="72" name="Text Box 273"/>
            <p:cNvSpPr txBox="1">
              <a:spLocks noChangeArrowheads="1"/>
            </p:cNvSpPr>
            <p:nvPr/>
          </p:nvSpPr>
          <p:spPr bwMode="auto">
            <a:xfrm>
              <a:off x="1620838" y="6315075"/>
              <a:ext cx="836612" cy="43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Flow Layer</a:t>
              </a:r>
            </a:p>
          </p:txBody>
        </p:sp>
        <p:sp>
          <p:nvSpPr>
            <p:cNvPr id="73" name="Line 274"/>
            <p:cNvSpPr>
              <a:spLocks noChangeShapeType="1"/>
            </p:cNvSpPr>
            <p:nvPr/>
          </p:nvSpPr>
          <p:spPr bwMode="auto">
            <a:xfrm>
              <a:off x="2130425" y="5540375"/>
              <a:ext cx="1588" cy="30480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oval" w="lg" len="sm"/>
              <a:tailEnd type="oval" w="lg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75"/>
            <p:cNvSpPr>
              <a:spLocks noChangeShapeType="1"/>
            </p:cNvSpPr>
            <p:nvPr/>
          </p:nvSpPr>
          <p:spPr bwMode="auto">
            <a:xfrm flipH="1">
              <a:off x="2289175" y="4805363"/>
              <a:ext cx="12700" cy="9286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276"/>
            <p:cNvSpPr>
              <a:spLocks noChangeShapeType="1"/>
            </p:cNvSpPr>
            <p:nvPr/>
          </p:nvSpPr>
          <p:spPr bwMode="auto">
            <a:xfrm flipH="1">
              <a:off x="2128838" y="5726113"/>
              <a:ext cx="3968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77"/>
            <p:cNvSpPr>
              <a:spLocks noChangeShapeType="1"/>
            </p:cNvSpPr>
            <p:nvPr/>
          </p:nvSpPr>
          <p:spPr bwMode="auto">
            <a:xfrm>
              <a:off x="2230438" y="5834063"/>
              <a:ext cx="1587" cy="17145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oval" w="lg" len="sm"/>
              <a:tailEnd type="oval" w="lg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78"/>
            <p:cNvSpPr>
              <a:spLocks noChangeShapeType="1"/>
            </p:cNvSpPr>
            <p:nvPr/>
          </p:nvSpPr>
          <p:spPr bwMode="auto">
            <a:xfrm flipH="1">
              <a:off x="2271713" y="6519863"/>
              <a:ext cx="3968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79"/>
            <p:cNvSpPr>
              <a:spLocks noChangeShapeType="1"/>
            </p:cNvSpPr>
            <p:nvPr/>
          </p:nvSpPr>
          <p:spPr bwMode="auto">
            <a:xfrm>
              <a:off x="2457450" y="5927725"/>
              <a:ext cx="1588" cy="593725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280"/>
            <p:cNvSpPr>
              <a:spLocks noChangeShapeType="1"/>
            </p:cNvSpPr>
            <p:nvPr/>
          </p:nvSpPr>
          <p:spPr bwMode="auto">
            <a:xfrm flipH="1" flipV="1">
              <a:off x="2235200" y="5921375"/>
              <a:ext cx="223838" cy="9525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281"/>
            <p:cNvSpPr txBox="1">
              <a:spLocks noChangeArrowheads="1"/>
            </p:cNvSpPr>
            <p:nvPr/>
          </p:nvSpPr>
          <p:spPr bwMode="auto">
            <a:xfrm>
              <a:off x="2435225" y="4495800"/>
              <a:ext cx="646113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Valve</a:t>
              </a:r>
              <a:r>
                <a:rPr lang="en-US" sz="1500" b="1" i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 </a:t>
              </a: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i="1" dirty="0" err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</a:t>
              </a:r>
              <a:r>
                <a:rPr lang="en-US" sz="1500" b="1" baseline="-33000" dirty="0" err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a</a:t>
              </a:r>
              <a:endParaRPr lang="en-US" sz="1500" b="1" baseline="-33000" dirty="0">
                <a:solidFill>
                  <a:srgbClr val="000000"/>
                </a:solidFill>
                <a:latin typeface="Times New Roman" charset="0"/>
                <a:cs typeface="SimSun" charset="0"/>
              </a:endParaRPr>
            </a:p>
          </p:txBody>
        </p:sp>
        <p:sp>
          <p:nvSpPr>
            <p:cNvPr id="81" name="Line 282"/>
            <p:cNvSpPr>
              <a:spLocks noChangeShapeType="1"/>
            </p:cNvSpPr>
            <p:nvPr/>
          </p:nvSpPr>
          <p:spPr bwMode="auto">
            <a:xfrm flipH="1">
              <a:off x="2044700" y="4805363"/>
              <a:ext cx="257175" cy="1587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76"/>
            <p:cNvSpPr>
              <a:spLocks noChangeArrowheads="1"/>
            </p:cNvSpPr>
            <p:nvPr/>
          </p:nvSpPr>
          <p:spPr bwMode="auto">
            <a:xfrm rot="5400000">
              <a:off x="2668588" y="5511800"/>
              <a:ext cx="138112" cy="420688"/>
            </a:xfrm>
            <a:prstGeom prst="rect">
              <a:avLst/>
            </a:prstGeom>
            <a:solidFill>
              <a:srgbClr val="FB6A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7200">
                <a:spcBef>
                  <a:spcPct val="0"/>
                </a:spcBef>
              </a:pPr>
              <a:endParaRPr lang="en-US" b="1">
                <a:latin typeface="Arial" charset="0"/>
              </a:endParaRPr>
            </a:p>
          </p:txBody>
        </p:sp>
        <p:sp>
          <p:nvSpPr>
            <p:cNvPr id="83" name="Line 284"/>
            <p:cNvSpPr>
              <a:spLocks noChangeShapeType="1"/>
            </p:cNvSpPr>
            <p:nvPr/>
          </p:nvSpPr>
          <p:spPr bwMode="auto">
            <a:xfrm flipH="1">
              <a:off x="2730500" y="5456238"/>
              <a:ext cx="158750" cy="285750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85"/>
            <p:cNvSpPr>
              <a:spLocks noChangeShapeType="1"/>
            </p:cNvSpPr>
            <p:nvPr/>
          </p:nvSpPr>
          <p:spPr bwMode="auto">
            <a:xfrm flipH="1">
              <a:off x="620713" y="6613525"/>
              <a:ext cx="165100" cy="2397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 Box 286"/>
            <p:cNvSpPr txBox="1">
              <a:spLocks noChangeArrowheads="1"/>
            </p:cNvSpPr>
            <p:nvPr/>
          </p:nvSpPr>
          <p:spPr bwMode="auto">
            <a:xfrm>
              <a:off x="15875" y="6754813"/>
              <a:ext cx="1131888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Fluidic Inpu</a:t>
              </a: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</a:t>
              </a:r>
            </a:p>
          </p:txBody>
        </p:sp>
        <p:sp>
          <p:nvSpPr>
            <p:cNvPr id="86" name="Line 287"/>
            <p:cNvSpPr>
              <a:spLocks noChangeShapeType="1"/>
            </p:cNvSpPr>
            <p:nvPr/>
          </p:nvSpPr>
          <p:spPr bwMode="auto">
            <a:xfrm>
              <a:off x="2667000" y="5651500"/>
              <a:ext cx="1588" cy="1381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288"/>
            <p:cNvSpPr>
              <a:spLocks noChangeShapeType="1"/>
            </p:cNvSpPr>
            <p:nvPr/>
          </p:nvSpPr>
          <p:spPr bwMode="auto">
            <a:xfrm>
              <a:off x="2887663" y="4876800"/>
              <a:ext cx="1587" cy="57943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289"/>
            <p:cNvSpPr>
              <a:spLocks noChangeShapeType="1"/>
            </p:cNvSpPr>
            <p:nvPr/>
          </p:nvSpPr>
          <p:spPr bwMode="auto">
            <a:xfrm>
              <a:off x="2805113" y="5651500"/>
              <a:ext cx="1587" cy="1381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290"/>
            <p:cNvSpPr>
              <a:spLocks noChangeShapeType="1"/>
            </p:cNvSpPr>
            <p:nvPr/>
          </p:nvSpPr>
          <p:spPr bwMode="auto">
            <a:xfrm flipH="1">
              <a:off x="2665413" y="5784850"/>
              <a:ext cx="141287" cy="158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91"/>
            <p:cNvSpPr>
              <a:spLocks noChangeShapeType="1"/>
            </p:cNvSpPr>
            <p:nvPr/>
          </p:nvSpPr>
          <p:spPr bwMode="auto">
            <a:xfrm flipH="1">
              <a:off x="2665413" y="5651500"/>
              <a:ext cx="141287" cy="1588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Text Box 292"/>
            <p:cNvSpPr txBox="1">
              <a:spLocks noChangeArrowheads="1"/>
            </p:cNvSpPr>
            <p:nvPr/>
          </p:nvSpPr>
          <p:spPr bwMode="auto">
            <a:xfrm>
              <a:off x="-221008" y="5373688"/>
              <a:ext cx="1039813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4450" rIns="90000" bIns="45000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Control Pin</a:t>
              </a:r>
              <a:r>
                <a:rPr lang="en-US" sz="1500" b="1" i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 z</a:t>
              </a:r>
              <a:r>
                <a:rPr lang="en-US" sz="1500" b="1" baseline="-33000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1</a:t>
              </a:r>
            </a:p>
          </p:txBody>
        </p:sp>
        <p:sp>
          <p:nvSpPr>
            <p:cNvPr id="92" name="Text Box 293"/>
            <p:cNvSpPr txBox="1">
              <a:spLocks noChangeArrowheads="1"/>
            </p:cNvSpPr>
            <p:nvPr/>
          </p:nvSpPr>
          <p:spPr bwMode="auto">
            <a:xfrm>
              <a:off x="1066800" y="4927600"/>
              <a:ext cx="646113" cy="65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Valve</a:t>
              </a:r>
              <a:r>
                <a:rPr lang="en-US" sz="1500" b="1" i="1" dirty="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 </a:t>
              </a:r>
            </a:p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 i="1" dirty="0" err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</a:t>
              </a:r>
              <a:r>
                <a:rPr lang="en-US" sz="1500" b="1" baseline="-33000" dirty="0" err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a</a:t>
              </a:r>
              <a:endParaRPr lang="en-US" sz="1500" b="1" baseline="-33000" dirty="0">
                <a:solidFill>
                  <a:srgbClr val="000000"/>
                </a:solidFill>
                <a:latin typeface="Times New Roman" charset="0"/>
                <a:cs typeface="SimSun" charset="0"/>
              </a:endParaRPr>
            </a:p>
          </p:txBody>
        </p:sp>
        <p:sp>
          <p:nvSpPr>
            <p:cNvPr id="93" name="Line 294"/>
            <p:cNvSpPr>
              <a:spLocks noChangeShapeType="1"/>
            </p:cNvSpPr>
            <p:nvPr/>
          </p:nvSpPr>
          <p:spPr bwMode="auto">
            <a:xfrm>
              <a:off x="2386013" y="4306888"/>
              <a:ext cx="1587" cy="3071812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 Box 295"/>
            <p:cNvSpPr txBox="1">
              <a:spLocks noChangeArrowheads="1"/>
            </p:cNvSpPr>
            <p:nvPr/>
          </p:nvSpPr>
          <p:spPr bwMode="auto">
            <a:xfrm>
              <a:off x="1577975" y="7078663"/>
              <a:ext cx="785813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3D View</a:t>
              </a:r>
            </a:p>
          </p:txBody>
        </p:sp>
        <p:sp>
          <p:nvSpPr>
            <p:cNvPr id="95" name="Text Box 296"/>
            <p:cNvSpPr txBox="1">
              <a:spLocks noChangeArrowheads="1"/>
            </p:cNvSpPr>
            <p:nvPr/>
          </p:nvSpPr>
          <p:spPr bwMode="auto">
            <a:xfrm>
              <a:off x="2427288" y="7078663"/>
              <a:ext cx="784225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Top View</a:t>
              </a:r>
            </a:p>
          </p:txBody>
        </p:sp>
        <p:sp>
          <p:nvSpPr>
            <p:cNvPr id="96" name="Text Box 298"/>
            <p:cNvSpPr txBox="1">
              <a:spLocks noChangeArrowheads="1"/>
            </p:cNvSpPr>
            <p:nvPr/>
          </p:nvSpPr>
          <p:spPr bwMode="auto">
            <a:xfrm>
              <a:off x="1189038" y="6713538"/>
              <a:ext cx="627062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9450" rIns="0" bIns="0" anchor="ctr"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  <a:spcBef>
                  <a:spcPct val="0"/>
                </a:spcBef>
              </a:pPr>
              <a:r>
                <a:rPr lang="en-US" sz="1500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Glass Plate</a:t>
              </a:r>
            </a:p>
          </p:txBody>
        </p:sp>
        <p:sp>
          <p:nvSpPr>
            <p:cNvPr id="97" name="Line 299"/>
            <p:cNvSpPr>
              <a:spLocks noChangeShapeType="1"/>
            </p:cNvSpPr>
            <p:nvPr/>
          </p:nvSpPr>
          <p:spPr bwMode="auto">
            <a:xfrm>
              <a:off x="1573213" y="6508750"/>
              <a:ext cx="1587" cy="239713"/>
            </a:xfrm>
            <a:prstGeom prst="line">
              <a:avLst/>
            </a:prstGeom>
            <a:noFill/>
            <a:ln w="9000">
              <a:solidFill>
                <a:srgbClr val="252525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97317" y="2132856"/>
            <a:ext cx="495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Source: </a:t>
            </a:r>
            <a:r>
              <a:rPr lang="en-US" dirty="0" smtClean="0">
                <a:latin typeface="Times New Roman"/>
                <a:cs typeface="Times New Roman"/>
              </a:rPr>
              <a:t>S</a:t>
            </a:r>
            <a:r>
              <a:rPr lang="en-US" dirty="0">
                <a:latin typeface="Times New Roman"/>
                <a:cs typeface="Times New Roman"/>
              </a:rPr>
              <a:t>. R. Quake et </a:t>
            </a:r>
            <a:r>
              <a:rPr lang="en-US" dirty="0" smtClean="0">
                <a:latin typeface="Times New Roman"/>
                <a:cs typeface="Times New Roman"/>
              </a:rPr>
              <a:t>al, “From micro- to </a:t>
            </a:r>
          </a:p>
          <a:p>
            <a:pPr marL="0" lvl="1"/>
            <a:r>
              <a:rPr lang="en-US" dirty="0" smtClean="0">
                <a:latin typeface="Times New Roman"/>
                <a:cs typeface="Times New Roman"/>
              </a:rPr>
              <a:t>nanofabrication using soft materials”, </a:t>
            </a:r>
            <a:r>
              <a:rPr lang="en-US" dirty="0">
                <a:latin typeface="Times New Roman"/>
                <a:cs typeface="Times New Roman"/>
              </a:rPr>
              <a:t>Science </a:t>
            </a:r>
            <a:r>
              <a:rPr lang="en-US" dirty="0" smtClean="0">
                <a:latin typeface="Times New Roman"/>
                <a:cs typeface="Times New Roman"/>
              </a:rPr>
              <a:t>2000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25" y="3501008"/>
            <a:ext cx="5114987" cy="2194750"/>
          </a:xfrm>
          <a:prstGeom prst="rect">
            <a:avLst/>
          </a:prstGeom>
        </p:spPr>
      </p:pic>
      <p:sp>
        <p:nvSpPr>
          <p:cNvPr id="104" name="Titel 2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de-DE" dirty="0" smtClean="0">
                <a:latin typeface="Times New Roman"/>
                <a:cs typeface="Times New Roman"/>
              </a:rPr>
              <a:t>Technology </a:t>
            </a:r>
            <a:r>
              <a:rPr lang="de-DE" dirty="0" err="1" smtClean="0">
                <a:latin typeface="Times New Roman"/>
                <a:cs typeface="Times New Roman"/>
              </a:rPr>
              <a:t>and</a:t>
            </a:r>
            <a:r>
              <a:rPr lang="de-DE" dirty="0" smtClean="0">
                <a:latin typeface="Times New Roman"/>
                <a:cs typeface="Times New Roman"/>
              </a:rPr>
              <a:t> high </a:t>
            </a:r>
            <a:r>
              <a:rPr lang="de-DE" dirty="0" err="1" smtClean="0">
                <a:latin typeface="Times New Roman"/>
                <a:cs typeface="Times New Roman"/>
              </a:rPr>
              <a:t>level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abstraction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359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t>6</a:t>
            </a:fld>
            <a:endParaRPr lang="de-D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4" y="91952"/>
            <a:ext cx="8640960" cy="769441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Defects in microfabrication of FB biochips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ossible-faul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0648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8" name="Shape 218"/>
          <p:cNvSpPr>
            <a:spLocks noChangeArrowheads="1"/>
          </p:cNvSpPr>
          <p:nvPr/>
        </p:nvSpPr>
        <p:spPr bwMode="auto">
          <a:xfrm>
            <a:off x="200233" y="6093296"/>
            <a:ext cx="88362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buSzPct val="100000"/>
            </a:pPr>
            <a:r>
              <a:rPr lang="en-US" sz="2000" dirty="0" smtClean="0">
                <a:solidFill>
                  <a:srgbClr val="FF0000"/>
                </a:solidFill>
              </a:rPr>
              <a:t>Source: </a:t>
            </a:r>
            <a:r>
              <a:rPr lang="en-US" sz="2000" dirty="0" smtClean="0"/>
              <a:t>K. Hu et.al, “Testing of Flow-based Microfluidic Biochips: </a:t>
            </a:r>
          </a:p>
          <a:p>
            <a:pPr>
              <a:buSzPct val="100000"/>
            </a:pPr>
            <a:r>
              <a:rPr lang="en-US" sz="2000" dirty="0" smtClean="0"/>
              <a:t>Fault Modeling, Test Generation and Experimental Demonstration”, IEEE TCAD, 2014</a:t>
            </a:r>
          </a:p>
        </p:txBody>
      </p:sp>
    </p:spTree>
    <p:extLst>
      <p:ext uri="{BB962C8B-B14F-4D97-AF65-F5344CB8AC3E}">
        <p14:creationId xmlns:p14="http://schemas.microsoft.com/office/powerpoint/2010/main" val="84010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323528" y="980728"/>
            <a:ext cx="8424863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8913" indent="-188913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574675" indent="-195263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indent="0">
              <a:spcBef>
                <a:spcPct val="20000"/>
              </a:spcBef>
            </a:pP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04" name="Titel 2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de-DE" dirty="0" smtClean="0">
                <a:latin typeface="Times New Roman"/>
                <a:cs typeface="Times New Roman"/>
              </a:rPr>
              <a:t>Need </a:t>
            </a:r>
            <a:r>
              <a:rPr lang="de-DE" dirty="0" err="1" smtClean="0">
                <a:latin typeface="Times New Roman"/>
                <a:cs typeface="Times New Roman"/>
              </a:rPr>
              <a:t>for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Reliability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1720840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Sensitivity</a:t>
            </a:r>
            <a:r>
              <a:rPr lang="en-US" b="1" dirty="0"/>
              <a:t>= positivity in disease, expressed as a </a:t>
            </a:r>
            <a:r>
              <a:rPr lang="en-US" b="1" dirty="0" smtClean="0"/>
              <a:t>% = TP</a:t>
            </a:r>
            <a:r>
              <a:rPr lang="en-US" b="1" dirty="0"/>
              <a:t>/ (TP+FN) × </a:t>
            </a:r>
            <a:r>
              <a:rPr lang="en-US" b="1" dirty="0" smtClean="0"/>
              <a:t>100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Specificity </a:t>
            </a:r>
            <a:r>
              <a:rPr lang="en-US" b="1" dirty="0"/>
              <a:t>= absence of a particular disease, expressed as %</a:t>
            </a:r>
            <a:r>
              <a:rPr lang="en-US" b="1" dirty="0" smtClean="0"/>
              <a:t> = </a:t>
            </a:r>
            <a:r>
              <a:rPr lang="en-US" b="1" dirty="0"/>
              <a:t>TN/ (FP+TN)× </a:t>
            </a:r>
            <a:r>
              <a:rPr lang="en-US" b="1" dirty="0" smtClean="0"/>
              <a:t>100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TP</a:t>
            </a:r>
            <a:r>
              <a:rPr lang="en-US" b="1" dirty="0"/>
              <a:t> </a:t>
            </a:r>
            <a:r>
              <a:rPr lang="en-US" b="1" dirty="0" smtClean="0"/>
              <a:t>= True </a:t>
            </a:r>
            <a:r>
              <a:rPr lang="en-US" b="1" dirty="0"/>
              <a:t>P</a:t>
            </a:r>
            <a:r>
              <a:rPr lang="en-US" b="1" dirty="0" smtClean="0"/>
              <a:t>ositives, the number </a:t>
            </a:r>
            <a:r>
              <a:rPr lang="en-US" b="1" dirty="0"/>
              <a:t>of diseased patients correctly classified by the </a:t>
            </a:r>
            <a:r>
              <a:rPr lang="en-US" b="1" dirty="0" smtClean="0"/>
              <a:t>test</a:t>
            </a:r>
          </a:p>
          <a:p>
            <a:endParaRPr lang="en-US" b="1" dirty="0"/>
          </a:p>
          <a:p>
            <a:r>
              <a:rPr lang="en-US" b="1" dirty="0"/>
              <a:t>TN = True Negatives, number of non-diseased patients correctly classified by the </a:t>
            </a:r>
            <a:r>
              <a:rPr lang="en-US" b="1" dirty="0" smtClean="0"/>
              <a:t>test</a:t>
            </a:r>
          </a:p>
          <a:p>
            <a:endParaRPr lang="en-US" b="1" dirty="0"/>
          </a:p>
          <a:p>
            <a:r>
              <a:rPr lang="en-US" b="1" dirty="0" smtClean="0"/>
              <a:t>FP</a:t>
            </a:r>
            <a:r>
              <a:rPr lang="en-US" b="1" dirty="0"/>
              <a:t> </a:t>
            </a:r>
            <a:r>
              <a:rPr lang="en-US" b="1" dirty="0" smtClean="0"/>
              <a:t>= False </a:t>
            </a:r>
            <a:r>
              <a:rPr lang="en-US" b="1" dirty="0"/>
              <a:t>P</a:t>
            </a:r>
            <a:r>
              <a:rPr lang="en-US" b="1" dirty="0" smtClean="0"/>
              <a:t>ositives, the number </a:t>
            </a:r>
            <a:r>
              <a:rPr lang="en-US" b="1" dirty="0"/>
              <a:t>of </a:t>
            </a:r>
            <a:r>
              <a:rPr lang="en-US" b="1" dirty="0" smtClean="0"/>
              <a:t>non-diseased </a:t>
            </a:r>
            <a:r>
              <a:rPr lang="en-US" b="1" dirty="0"/>
              <a:t>patients misclassified by the </a:t>
            </a:r>
            <a:r>
              <a:rPr lang="en-US" b="1" dirty="0" smtClean="0"/>
              <a:t>test</a:t>
            </a:r>
          </a:p>
          <a:p>
            <a:endParaRPr lang="en-US" b="1" dirty="0"/>
          </a:p>
          <a:p>
            <a:r>
              <a:rPr lang="en-US" b="1" dirty="0" smtClean="0"/>
              <a:t>FN</a:t>
            </a:r>
            <a:r>
              <a:rPr lang="en-US" b="1" dirty="0"/>
              <a:t> </a:t>
            </a:r>
            <a:r>
              <a:rPr lang="en-US" b="1" dirty="0" smtClean="0"/>
              <a:t>= False </a:t>
            </a:r>
            <a:r>
              <a:rPr lang="en-US" b="1" dirty="0"/>
              <a:t>N</a:t>
            </a:r>
            <a:r>
              <a:rPr lang="en-US" b="1" dirty="0" smtClean="0"/>
              <a:t>egatives, the number </a:t>
            </a:r>
            <a:r>
              <a:rPr lang="en-US" b="1" dirty="0"/>
              <a:t>of diseased patients misclassified by the </a:t>
            </a:r>
            <a:r>
              <a:rPr lang="en-US" b="1" dirty="0" smtClean="0"/>
              <a:t>test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444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t>8</a:t>
            </a:fld>
            <a:endParaRPr lang="de-DE"/>
          </a:p>
        </p:txBody>
      </p:sp>
      <p:grpSp>
        <p:nvGrpSpPr>
          <p:cNvPr id="9" name="Group 180"/>
          <p:cNvGrpSpPr>
            <a:grpSpLocks/>
          </p:cNvGrpSpPr>
          <p:nvPr/>
        </p:nvGrpSpPr>
        <p:grpSpPr bwMode="auto">
          <a:xfrm>
            <a:off x="1115616" y="1052091"/>
            <a:ext cx="6432550" cy="5329237"/>
            <a:chOff x="730947" y="1124744"/>
            <a:chExt cx="6433341" cy="5328592"/>
          </a:xfrm>
        </p:grpSpPr>
        <p:sp>
          <p:nvSpPr>
            <p:cNvPr id="10" name="AutoShape 1"/>
            <p:cNvSpPr>
              <a:spLocks noChangeArrowheads="1"/>
            </p:cNvSpPr>
            <p:nvPr/>
          </p:nvSpPr>
          <p:spPr bwMode="auto">
            <a:xfrm>
              <a:off x="1972069" y="1365479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System Specifications</a:t>
              </a:r>
            </a:p>
          </p:txBody>
        </p:sp>
        <p:sp>
          <p:nvSpPr>
            <p:cNvPr id="11" name="AutoShape 2"/>
            <p:cNvSpPr>
              <a:spLocks noChangeArrowheads="1"/>
            </p:cNvSpPr>
            <p:nvPr/>
          </p:nvSpPr>
          <p:spPr bwMode="auto">
            <a:xfrm>
              <a:off x="1972069" y="191056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Architectural Design</a:t>
              </a:r>
            </a:p>
          </p:txBody>
        </p:sp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1972069" y="2743778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Functional Design</a:t>
              </a:r>
            </a:p>
          </p:txBody>
        </p:sp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1972069" y="3684264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Logic Design</a:t>
              </a: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1972069" y="4483803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Circuit Design</a:t>
              </a: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>
              <a:off x="1973208" y="5305793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</a:t>
              </a:r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1973208" y="6014276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Fabrication</a:t>
              </a:r>
            </a:p>
          </p:txBody>
        </p:sp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4165099" y="1361737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System Specifications</a:t>
              </a:r>
            </a:p>
          </p:txBody>
        </p:sp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4165099" y="1913056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Schematic Design</a:t>
              </a:r>
            </a:p>
          </p:txBody>
        </p:sp>
        <p:sp>
          <p:nvSpPr>
            <p:cNvPr id="19" name="AutoShape 10"/>
            <p:cNvSpPr>
              <a:spLocks noChangeArrowheads="1"/>
            </p:cNvSpPr>
            <p:nvPr/>
          </p:nvSpPr>
          <p:spPr bwMode="auto">
            <a:xfrm>
              <a:off x="4165099" y="2700122"/>
              <a:ext cx="1542863" cy="401640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(Flow Layer)</a:t>
              </a:r>
            </a:p>
          </p:txBody>
        </p:sp>
        <p:sp>
          <p:nvSpPr>
            <p:cNvPr id="20" name="AutoShape 11"/>
            <p:cNvSpPr>
              <a:spLocks noChangeArrowheads="1"/>
            </p:cNvSpPr>
            <p:nvPr/>
          </p:nvSpPr>
          <p:spPr bwMode="auto">
            <a:xfrm>
              <a:off x="4165099" y="3699232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 dirty="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Application Mapping</a:t>
              </a:r>
            </a:p>
          </p:txBody>
        </p:sp>
        <p:sp>
          <p:nvSpPr>
            <p:cNvPr id="21" name="AutoShape 12"/>
            <p:cNvSpPr>
              <a:spLocks noChangeArrowheads="1"/>
            </p:cNvSpPr>
            <p:nvPr/>
          </p:nvSpPr>
          <p:spPr bwMode="auto">
            <a:xfrm>
              <a:off x="4165099" y="4482555"/>
              <a:ext cx="1542863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Control Synthesis</a:t>
              </a:r>
            </a:p>
          </p:txBody>
        </p:sp>
        <p:sp>
          <p:nvSpPr>
            <p:cNvPr id="22" name="AutoShape 13"/>
            <p:cNvSpPr>
              <a:spLocks noChangeArrowheads="1"/>
            </p:cNvSpPr>
            <p:nvPr/>
          </p:nvSpPr>
          <p:spPr bwMode="auto">
            <a:xfrm>
              <a:off x="4165099" y="5247169"/>
              <a:ext cx="1542863" cy="396651"/>
            </a:xfrm>
            <a:prstGeom prst="roundRect">
              <a:avLst>
                <a:gd name="adj" fmla="val 31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Physical Design 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(Control Layer)</a:t>
              </a:r>
            </a:p>
          </p:txBody>
        </p:sp>
        <p:sp>
          <p:nvSpPr>
            <p:cNvPr id="23" name="AutoShape 14"/>
            <p:cNvSpPr>
              <a:spLocks noChangeArrowheads="1"/>
            </p:cNvSpPr>
            <p:nvPr/>
          </p:nvSpPr>
          <p:spPr bwMode="auto">
            <a:xfrm>
              <a:off x="4166237" y="6010534"/>
              <a:ext cx="1542864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940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  <a:tab pos="1447800" algn="l"/>
                </a:tabLst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Fabrication</a:t>
              </a:r>
            </a:p>
          </p:txBody>
        </p:sp>
        <p:pic>
          <p:nvPicPr>
            <p:cNvPr id="24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454" y="2387042"/>
              <a:ext cx="975819" cy="101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5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862" y="4351586"/>
              <a:ext cx="932549" cy="584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6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46" y="5038864"/>
              <a:ext cx="783387" cy="82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3756325" y="1124744"/>
              <a:ext cx="1139" cy="532859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2734961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2734961" y="2194953"/>
              <a:ext cx="1138" cy="54882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2734961" y="3025674"/>
              <a:ext cx="1138" cy="6585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2734961" y="3964914"/>
              <a:ext cx="1138" cy="51888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2734961" y="4765699"/>
              <a:ext cx="1138" cy="5413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2734961" y="5586442"/>
              <a:ext cx="1138" cy="42658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25"/>
            <p:cNvSpPr>
              <a:spLocks noChangeArrowheads="1"/>
            </p:cNvSpPr>
            <p:nvPr/>
          </p:nvSpPr>
          <p:spPr bwMode="auto">
            <a:xfrm>
              <a:off x="6112181" y="2604077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5" name="AutoShape 26"/>
            <p:cNvSpPr>
              <a:spLocks noChangeArrowheads="1"/>
            </p:cNvSpPr>
            <p:nvPr/>
          </p:nvSpPr>
          <p:spPr bwMode="auto">
            <a:xfrm>
              <a:off x="5943661" y="286476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6" name="AutoShape 27"/>
            <p:cNvSpPr>
              <a:spLocks noChangeArrowheads="1"/>
            </p:cNvSpPr>
            <p:nvPr/>
          </p:nvSpPr>
          <p:spPr bwMode="auto">
            <a:xfrm>
              <a:off x="6123567" y="3059353"/>
              <a:ext cx="331345" cy="195830"/>
            </a:xfrm>
            <a:prstGeom prst="roundRect">
              <a:avLst>
                <a:gd name="adj" fmla="val 6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7" name="AutoShape 28"/>
            <p:cNvSpPr>
              <a:spLocks noChangeArrowheads="1"/>
            </p:cNvSpPr>
            <p:nvPr/>
          </p:nvSpPr>
          <p:spPr bwMode="auto">
            <a:xfrm>
              <a:off x="6219213" y="2915909"/>
              <a:ext cx="219758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8" name="AutoShape 29"/>
            <p:cNvSpPr>
              <a:spLocks noChangeArrowheads="1"/>
            </p:cNvSpPr>
            <p:nvPr/>
          </p:nvSpPr>
          <p:spPr bwMode="auto">
            <a:xfrm>
              <a:off x="6320552" y="2758746"/>
              <a:ext cx="219759" cy="109765"/>
            </a:xfrm>
            <a:prstGeom prst="roundRect">
              <a:avLst>
                <a:gd name="adj" fmla="val 113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>
              <a:off x="6052971" y="2661454"/>
              <a:ext cx="1138" cy="20331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1"/>
            <p:cNvSpPr>
              <a:spLocks noChangeShapeType="1"/>
            </p:cNvSpPr>
            <p:nvPr/>
          </p:nvSpPr>
          <p:spPr bwMode="auto">
            <a:xfrm>
              <a:off x="5993762" y="2660207"/>
              <a:ext cx="1184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>
              <a:off x="6052971" y="2816123"/>
              <a:ext cx="26758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flipV="1">
              <a:off x="6043862" y="2973286"/>
              <a:ext cx="1138" cy="229509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>
              <a:off x="6043862" y="3162881"/>
              <a:ext cx="7970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5"/>
            <p:cNvSpPr>
              <a:spLocks noChangeShapeType="1"/>
            </p:cNvSpPr>
            <p:nvPr/>
          </p:nvSpPr>
          <p:spPr bwMode="auto">
            <a:xfrm flipV="1">
              <a:off x="6322829" y="3024427"/>
              <a:ext cx="1139" cy="3617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36"/>
            <p:cNvSpPr>
              <a:spLocks noChangeShapeType="1"/>
            </p:cNvSpPr>
            <p:nvPr/>
          </p:nvSpPr>
          <p:spPr bwMode="auto">
            <a:xfrm flipV="1">
              <a:off x="6436694" y="2653970"/>
              <a:ext cx="1139" cy="10602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37"/>
            <p:cNvSpPr>
              <a:spLocks noChangeArrowheads="1"/>
            </p:cNvSpPr>
            <p:nvPr/>
          </p:nvSpPr>
          <p:spPr bwMode="auto">
            <a:xfrm>
              <a:off x="5932275" y="2632766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7" name="Oval 38"/>
            <p:cNvSpPr>
              <a:spLocks noChangeArrowheads="1"/>
            </p:cNvSpPr>
            <p:nvPr/>
          </p:nvSpPr>
          <p:spPr bwMode="auto">
            <a:xfrm>
              <a:off x="6403674" y="2597841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8" name="Oval 39"/>
            <p:cNvSpPr>
              <a:spLocks noChangeArrowheads="1"/>
            </p:cNvSpPr>
            <p:nvPr/>
          </p:nvSpPr>
          <p:spPr bwMode="auto">
            <a:xfrm>
              <a:off x="6490211" y="2933372"/>
              <a:ext cx="61487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49" name="Line 40"/>
            <p:cNvSpPr>
              <a:spLocks noChangeShapeType="1"/>
            </p:cNvSpPr>
            <p:nvPr/>
          </p:nvSpPr>
          <p:spPr bwMode="auto">
            <a:xfrm>
              <a:off x="6438971" y="2963308"/>
              <a:ext cx="5123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Oval 41"/>
            <p:cNvSpPr>
              <a:spLocks noChangeArrowheads="1"/>
            </p:cNvSpPr>
            <p:nvPr/>
          </p:nvSpPr>
          <p:spPr bwMode="auto">
            <a:xfrm>
              <a:off x="6014257" y="3201548"/>
              <a:ext cx="62625" cy="5737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1" name="AutoShape 42"/>
            <p:cNvSpPr>
              <a:spLocks noChangeArrowheads="1"/>
            </p:cNvSpPr>
            <p:nvPr/>
          </p:nvSpPr>
          <p:spPr bwMode="auto">
            <a:xfrm>
              <a:off x="5868511" y="2470613"/>
              <a:ext cx="808438" cy="884356"/>
            </a:xfrm>
            <a:prstGeom prst="roundRect">
              <a:avLst>
                <a:gd name="adj" fmla="val 13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2" name="AutoShape 43"/>
            <p:cNvSpPr>
              <a:spLocks noChangeArrowheads="1"/>
            </p:cNvSpPr>
            <p:nvPr/>
          </p:nvSpPr>
          <p:spPr bwMode="auto">
            <a:xfrm>
              <a:off x="6131537" y="1818259"/>
              <a:ext cx="138915" cy="81077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>
              <a:off x="6050694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>
              <a:off x="5996039" y="1858174"/>
              <a:ext cx="8084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>
              <a:off x="5973266" y="2034048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47"/>
            <p:cNvSpPr>
              <a:spLocks noChangeArrowheads="1"/>
            </p:cNvSpPr>
            <p:nvPr/>
          </p:nvSpPr>
          <p:spPr bwMode="auto">
            <a:xfrm>
              <a:off x="5952770" y="2021574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7" name="AutoShape 48"/>
            <p:cNvSpPr>
              <a:spLocks noChangeArrowheads="1"/>
            </p:cNvSpPr>
            <p:nvPr/>
          </p:nvSpPr>
          <p:spPr bwMode="auto">
            <a:xfrm>
              <a:off x="6131537" y="1994133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58" name="Line 49"/>
            <p:cNvSpPr>
              <a:spLocks noChangeShapeType="1"/>
            </p:cNvSpPr>
            <p:nvPr/>
          </p:nvSpPr>
          <p:spPr bwMode="auto">
            <a:xfrm>
              <a:off x="6050694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0"/>
            <p:cNvSpPr>
              <a:spLocks noChangeShapeType="1"/>
            </p:cNvSpPr>
            <p:nvPr/>
          </p:nvSpPr>
          <p:spPr bwMode="auto">
            <a:xfrm>
              <a:off x="5996039" y="2034048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1"/>
            <p:cNvSpPr>
              <a:spLocks noChangeShapeType="1"/>
            </p:cNvSpPr>
            <p:nvPr/>
          </p:nvSpPr>
          <p:spPr bwMode="auto">
            <a:xfrm>
              <a:off x="6270452" y="2034048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2"/>
            <p:cNvSpPr>
              <a:spLocks noChangeShapeType="1"/>
            </p:cNvSpPr>
            <p:nvPr/>
          </p:nvSpPr>
          <p:spPr bwMode="auto">
            <a:xfrm>
              <a:off x="5973266" y="2261062"/>
              <a:ext cx="37575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Oval 53"/>
            <p:cNvSpPr>
              <a:spLocks noChangeArrowheads="1"/>
            </p:cNvSpPr>
            <p:nvPr/>
          </p:nvSpPr>
          <p:spPr bwMode="auto">
            <a:xfrm>
              <a:off x="5952770" y="2248588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3" name="AutoShape 54"/>
            <p:cNvSpPr>
              <a:spLocks noChangeArrowheads="1"/>
            </p:cNvSpPr>
            <p:nvPr/>
          </p:nvSpPr>
          <p:spPr bwMode="auto">
            <a:xfrm>
              <a:off x="613153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64" name="Line 55"/>
            <p:cNvSpPr>
              <a:spLocks noChangeShapeType="1"/>
            </p:cNvSpPr>
            <p:nvPr/>
          </p:nvSpPr>
          <p:spPr bwMode="auto">
            <a:xfrm>
              <a:off x="6060941" y="1946735"/>
              <a:ext cx="278968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6"/>
            <p:cNvSpPr>
              <a:spLocks noChangeShapeType="1"/>
            </p:cNvSpPr>
            <p:nvPr/>
          </p:nvSpPr>
          <p:spPr bwMode="auto">
            <a:xfrm flipV="1">
              <a:off x="6062080" y="1858174"/>
              <a:ext cx="1138" cy="8980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7"/>
            <p:cNvSpPr>
              <a:spLocks noChangeShapeType="1"/>
            </p:cNvSpPr>
            <p:nvPr/>
          </p:nvSpPr>
          <p:spPr bwMode="auto">
            <a:xfrm>
              <a:off x="6293225" y="2034048"/>
              <a:ext cx="10589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8"/>
            <p:cNvSpPr>
              <a:spLocks noChangeShapeType="1"/>
            </p:cNvSpPr>
            <p:nvPr/>
          </p:nvSpPr>
          <p:spPr bwMode="auto">
            <a:xfrm>
              <a:off x="6270452" y="2261062"/>
              <a:ext cx="22317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9"/>
            <p:cNvSpPr>
              <a:spLocks noChangeShapeType="1"/>
            </p:cNvSpPr>
            <p:nvPr/>
          </p:nvSpPr>
          <p:spPr bwMode="auto">
            <a:xfrm>
              <a:off x="647199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AutoShape 60"/>
            <p:cNvSpPr>
              <a:spLocks noChangeArrowheads="1"/>
            </p:cNvSpPr>
            <p:nvPr/>
          </p:nvSpPr>
          <p:spPr bwMode="auto">
            <a:xfrm>
              <a:off x="655169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0" name="Line 61"/>
            <p:cNvSpPr>
              <a:spLocks noChangeShapeType="1"/>
            </p:cNvSpPr>
            <p:nvPr/>
          </p:nvSpPr>
          <p:spPr bwMode="auto">
            <a:xfrm>
              <a:off x="6690612" y="2261062"/>
              <a:ext cx="80843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AutoShape 62"/>
            <p:cNvSpPr>
              <a:spLocks noChangeArrowheads="1"/>
            </p:cNvSpPr>
            <p:nvPr/>
          </p:nvSpPr>
          <p:spPr bwMode="auto">
            <a:xfrm>
              <a:off x="6829527" y="2221147"/>
              <a:ext cx="138915" cy="81076"/>
            </a:xfrm>
            <a:prstGeom prst="roundRect">
              <a:avLst>
                <a:gd name="adj" fmla="val 15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2" name="Oval 63"/>
            <p:cNvSpPr>
              <a:spLocks noChangeArrowheads="1"/>
            </p:cNvSpPr>
            <p:nvPr/>
          </p:nvSpPr>
          <p:spPr bwMode="auto">
            <a:xfrm rot="-5400000">
              <a:off x="6397518" y="2023176"/>
              <a:ext cx="23699" cy="2049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73" name="Line 64"/>
            <p:cNvSpPr>
              <a:spLocks noChangeShapeType="1"/>
            </p:cNvSpPr>
            <p:nvPr/>
          </p:nvSpPr>
          <p:spPr bwMode="auto">
            <a:xfrm flipV="1">
              <a:off x="6339909" y="1944240"/>
              <a:ext cx="1138" cy="9105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5"/>
            <p:cNvSpPr>
              <a:spLocks noChangeShapeType="1"/>
            </p:cNvSpPr>
            <p:nvPr/>
          </p:nvSpPr>
          <p:spPr bwMode="auto">
            <a:xfrm>
              <a:off x="6270452" y="1858174"/>
              <a:ext cx="212927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66"/>
            <p:cNvSpPr>
              <a:spLocks noChangeShapeType="1"/>
            </p:cNvSpPr>
            <p:nvPr/>
          </p:nvSpPr>
          <p:spPr bwMode="auto">
            <a:xfrm flipV="1">
              <a:off x="6483379" y="1856927"/>
              <a:ext cx="1138" cy="405382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7"/>
            <p:cNvSpPr>
              <a:spLocks noChangeShapeType="1"/>
            </p:cNvSpPr>
            <p:nvPr/>
          </p:nvSpPr>
          <p:spPr bwMode="auto">
            <a:xfrm>
              <a:off x="6062080" y="2165017"/>
              <a:ext cx="697989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>
              <a:off x="6062080" y="2034048"/>
              <a:ext cx="30743" cy="5488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V="1">
              <a:off x="6092823" y="2087682"/>
              <a:ext cx="1139" cy="4365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 flipV="1">
              <a:off x="6062080" y="2032800"/>
              <a:ext cx="1138" cy="1334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>
              <a:off x="6092823" y="2130092"/>
              <a:ext cx="92002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72"/>
            <p:cNvSpPr>
              <a:spLocks noChangeShapeType="1"/>
            </p:cNvSpPr>
            <p:nvPr/>
          </p:nvSpPr>
          <p:spPr bwMode="auto">
            <a:xfrm>
              <a:off x="6968441" y="2264803"/>
              <a:ext cx="43268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73"/>
            <p:cNvSpPr>
              <a:spLocks noChangeShapeType="1"/>
            </p:cNvSpPr>
            <p:nvPr/>
          </p:nvSpPr>
          <p:spPr bwMode="auto">
            <a:xfrm flipV="1">
              <a:off x="7011710" y="2128845"/>
              <a:ext cx="1138" cy="13720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74"/>
            <p:cNvSpPr>
              <a:spLocks noChangeShapeType="1"/>
            </p:cNvSpPr>
            <p:nvPr/>
          </p:nvSpPr>
          <p:spPr bwMode="auto">
            <a:xfrm>
              <a:off x="5973266" y="1858174"/>
              <a:ext cx="37575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75"/>
            <p:cNvSpPr>
              <a:spLocks noChangeArrowheads="1"/>
            </p:cNvSpPr>
            <p:nvPr/>
          </p:nvSpPr>
          <p:spPr bwMode="auto">
            <a:xfrm>
              <a:off x="5952770" y="1845701"/>
              <a:ext cx="20496" cy="24947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85" name="Line 76"/>
            <p:cNvSpPr>
              <a:spLocks noChangeShapeType="1"/>
            </p:cNvSpPr>
            <p:nvPr/>
          </p:nvSpPr>
          <p:spPr bwMode="auto">
            <a:xfrm>
              <a:off x="5985791" y="2261062"/>
              <a:ext cx="145746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77"/>
            <p:cNvSpPr>
              <a:spLocks noChangeShapeType="1"/>
            </p:cNvSpPr>
            <p:nvPr/>
          </p:nvSpPr>
          <p:spPr bwMode="auto">
            <a:xfrm>
              <a:off x="6748682" y="2261062"/>
              <a:ext cx="8084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78"/>
            <p:cNvSpPr>
              <a:spLocks noChangeShapeType="1"/>
            </p:cNvSpPr>
            <p:nvPr/>
          </p:nvSpPr>
          <p:spPr bwMode="auto">
            <a:xfrm flipV="1">
              <a:off x="6761208" y="2162522"/>
              <a:ext cx="1138" cy="9978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AutoShape 79"/>
            <p:cNvSpPr>
              <a:spLocks noChangeArrowheads="1"/>
            </p:cNvSpPr>
            <p:nvPr/>
          </p:nvSpPr>
          <p:spPr bwMode="auto">
            <a:xfrm>
              <a:off x="5869649" y="1757140"/>
              <a:ext cx="1269589" cy="614933"/>
            </a:xfrm>
            <a:prstGeom prst="roundRect">
              <a:avLst>
                <a:gd name="adj" fmla="val 199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89" name="AutoShape 80"/>
            <p:cNvSpPr>
              <a:spLocks noChangeArrowheads="1"/>
            </p:cNvSpPr>
            <p:nvPr/>
          </p:nvSpPr>
          <p:spPr bwMode="auto">
            <a:xfrm>
              <a:off x="5940245" y="3841428"/>
              <a:ext cx="33590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0" name="AutoShape 81"/>
            <p:cNvSpPr>
              <a:spLocks noChangeArrowheads="1"/>
            </p:cNvSpPr>
            <p:nvPr/>
          </p:nvSpPr>
          <p:spPr bwMode="auto">
            <a:xfrm>
              <a:off x="6477685" y="3954935"/>
              <a:ext cx="128667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1" name="AutoShape 82"/>
            <p:cNvSpPr>
              <a:spLocks noChangeArrowheads="1"/>
            </p:cNvSpPr>
            <p:nvPr/>
          </p:nvSpPr>
          <p:spPr bwMode="auto">
            <a:xfrm>
              <a:off x="6610907" y="4075926"/>
              <a:ext cx="33931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2" name="AutoShape 83"/>
            <p:cNvSpPr>
              <a:spLocks noChangeArrowheads="1"/>
            </p:cNvSpPr>
            <p:nvPr/>
          </p:nvSpPr>
          <p:spPr bwMode="auto">
            <a:xfrm>
              <a:off x="6938836" y="3600694"/>
              <a:ext cx="134360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lIns="97200" tIns="59760" rIns="97200" bIns="52200" anchor="ctr" anchorCtr="1"/>
            <a:lstStyle/>
            <a:p>
              <a:pPr algn="ctr">
                <a:lnSpc>
                  <a:spcPct val="95000"/>
                </a:lnSpc>
              </a:pPr>
              <a:r>
                <a:rPr lang="en-US" sz="11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 </a:t>
              </a:r>
            </a:p>
          </p:txBody>
        </p:sp>
        <p:sp>
          <p:nvSpPr>
            <p:cNvPr id="93" name="AutoShape 84"/>
            <p:cNvSpPr>
              <a:spLocks noChangeArrowheads="1"/>
            </p:cNvSpPr>
            <p:nvPr/>
          </p:nvSpPr>
          <p:spPr bwMode="auto">
            <a:xfrm>
              <a:off x="5939107" y="3721684"/>
              <a:ext cx="267581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4" name="AutoShape 85"/>
            <p:cNvSpPr>
              <a:spLocks noChangeArrowheads="1"/>
            </p:cNvSpPr>
            <p:nvPr/>
          </p:nvSpPr>
          <p:spPr bwMode="auto">
            <a:xfrm>
              <a:off x="6275006" y="3722932"/>
              <a:ext cx="20267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5" name="AutoShape 86"/>
            <p:cNvSpPr>
              <a:spLocks noChangeArrowheads="1"/>
            </p:cNvSpPr>
            <p:nvPr/>
          </p:nvSpPr>
          <p:spPr bwMode="auto">
            <a:xfrm>
              <a:off x="5940245" y="3600694"/>
              <a:ext cx="266443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6" name="AutoShape 87"/>
            <p:cNvSpPr>
              <a:spLocks noChangeArrowheads="1"/>
            </p:cNvSpPr>
            <p:nvPr/>
          </p:nvSpPr>
          <p:spPr bwMode="auto">
            <a:xfrm>
              <a:off x="6476547" y="3601941"/>
              <a:ext cx="272136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7" name="AutoShape 88"/>
            <p:cNvSpPr>
              <a:spLocks noChangeArrowheads="1"/>
            </p:cNvSpPr>
            <p:nvPr/>
          </p:nvSpPr>
          <p:spPr bwMode="auto">
            <a:xfrm>
              <a:off x="6206688" y="3601941"/>
              <a:ext cx="269859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8" name="AutoShape 89"/>
            <p:cNvSpPr>
              <a:spLocks noChangeArrowheads="1"/>
            </p:cNvSpPr>
            <p:nvPr/>
          </p:nvSpPr>
          <p:spPr bwMode="auto">
            <a:xfrm>
              <a:off x="6207827" y="3956182"/>
              <a:ext cx="206094" cy="67356"/>
            </a:xfrm>
            <a:prstGeom prst="roundRect">
              <a:avLst>
                <a:gd name="adj" fmla="val 1852"/>
              </a:avLst>
            </a:prstGeom>
            <a:solidFill>
              <a:srgbClr val="FFFFFF"/>
            </a:solidFill>
            <a:ln w="14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99" name="Line 90"/>
            <p:cNvSpPr>
              <a:spLocks noChangeShapeType="1"/>
            </p:cNvSpPr>
            <p:nvPr/>
          </p:nvSpPr>
          <p:spPr bwMode="auto">
            <a:xfrm>
              <a:off x="6206688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1"/>
            <p:cNvSpPr>
              <a:spLocks noChangeShapeType="1"/>
            </p:cNvSpPr>
            <p:nvPr/>
          </p:nvSpPr>
          <p:spPr bwMode="auto">
            <a:xfrm>
              <a:off x="6476547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92"/>
            <p:cNvSpPr>
              <a:spLocks noChangeShapeType="1"/>
            </p:cNvSpPr>
            <p:nvPr/>
          </p:nvSpPr>
          <p:spPr bwMode="auto">
            <a:xfrm>
              <a:off x="6750960" y="3507144"/>
              <a:ext cx="1139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93"/>
            <p:cNvSpPr>
              <a:spLocks noChangeShapeType="1"/>
            </p:cNvSpPr>
            <p:nvPr/>
          </p:nvSpPr>
          <p:spPr bwMode="auto">
            <a:xfrm>
              <a:off x="7073196" y="3507144"/>
              <a:ext cx="1138" cy="65110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AutoShape 94"/>
            <p:cNvSpPr>
              <a:spLocks noChangeArrowheads="1"/>
            </p:cNvSpPr>
            <p:nvPr/>
          </p:nvSpPr>
          <p:spPr bwMode="auto">
            <a:xfrm>
              <a:off x="5876481" y="3448519"/>
              <a:ext cx="1287807" cy="768355"/>
            </a:xfrm>
            <a:prstGeom prst="roundRect">
              <a:avLst>
                <a:gd name="adj" fmla="val 16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4" name="AutoShape 95"/>
            <p:cNvSpPr>
              <a:spLocks noChangeArrowheads="1"/>
            </p:cNvSpPr>
            <p:nvPr/>
          </p:nvSpPr>
          <p:spPr bwMode="auto">
            <a:xfrm>
              <a:off x="5876481" y="4325392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105" name="AutoShape 96"/>
            <p:cNvSpPr>
              <a:spLocks noChangeArrowheads="1"/>
            </p:cNvSpPr>
            <p:nvPr/>
          </p:nvSpPr>
          <p:spPr bwMode="auto">
            <a:xfrm>
              <a:off x="6117873" y="5112457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6" name="AutoShape 97"/>
            <p:cNvSpPr>
              <a:spLocks noChangeArrowheads="1"/>
            </p:cNvSpPr>
            <p:nvPr/>
          </p:nvSpPr>
          <p:spPr bwMode="auto">
            <a:xfrm>
              <a:off x="5958463" y="5394354"/>
              <a:ext cx="206095" cy="118496"/>
            </a:xfrm>
            <a:prstGeom prst="roundRect">
              <a:avLst>
                <a:gd name="adj" fmla="val 106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7" name="AutoShape 98"/>
            <p:cNvSpPr>
              <a:spLocks noChangeArrowheads="1"/>
            </p:cNvSpPr>
            <p:nvPr/>
          </p:nvSpPr>
          <p:spPr bwMode="auto">
            <a:xfrm>
              <a:off x="6128122" y="5606400"/>
              <a:ext cx="311989" cy="213293"/>
            </a:xfrm>
            <a:prstGeom prst="roundRect">
              <a:avLst>
                <a:gd name="adj" fmla="val 588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8" name="AutoShape 99"/>
            <p:cNvSpPr>
              <a:spLocks noChangeArrowheads="1"/>
            </p:cNvSpPr>
            <p:nvPr/>
          </p:nvSpPr>
          <p:spPr bwMode="auto">
            <a:xfrm>
              <a:off x="6218074" y="5450483"/>
              <a:ext cx="206095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09" name="AutoShape 100"/>
            <p:cNvSpPr>
              <a:spLocks noChangeArrowheads="1"/>
            </p:cNvSpPr>
            <p:nvPr/>
          </p:nvSpPr>
          <p:spPr bwMode="auto">
            <a:xfrm>
              <a:off x="6312582" y="5279599"/>
              <a:ext cx="207233" cy="119744"/>
            </a:xfrm>
            <a:prstGeom prst="roundRect">
              <a:avLst>
                <a:gd name="adj" fmla="val 1042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0" name="Line 101"/>
            <p:cNvSpPr>
              <a:spLocks noChangeShapeType="1"/>
            </p:cNvSpPr>
            <p:nvPr/>
          </p:nvSpPr>
          <p:spPr bwMode="auto">
            <a:xfrm>
              <a:off x="6060941" y="5085016"/>
              <a:ext cx="1139" cy="31058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102"/>
            <p:cNvSpPr>
              <a:spLocks noChangeShapeType="1"/>
            </p:cNvSpPr>
            <p:nvPr/>
          </p:nvSpPr>
          <p:spPr bwMode="auto">
            <a:xfrm>
              <a:off x="6006286" y="5172329"/>
              <a:ext cx="111587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03"/>
            <p:cNvSpPr>
              <a:spLocks noChangeShapeType="1"/>
            </p:cNvSpPr>
            <p:nvPr/>
          </p:nvSpPr>
          <p:spPr bwMode="auto">
            <a:xfrm>
              <a:off x="6018812" y="5341966"/>
              <a:ext cx="293770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04"/>
            <p:cNvSpPr>
              <a:spLocks noChangeShapeType="1"/>
            </p:cNvSpPr>
            <p:nvPr/>
          </p:nvSpPr>
          <p:spPr bwMode="auto">
            <a:xfrm flipV="1">
              <a:off x="6052971" y="5512849"/>
              <a:ext cx="1138" cy="24946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05"/>
            <p:cNvSpPr>
              <a:spLocks noChangeShapeType="1"/>
            </p:cNvSpPr>
            <p:nvPr/>
          </p:nvSpPr>
          <p:spPr bwMode="auto">
            <a:xfrm>
              <a:off x="6052971" y="5718659"/>
              <a:ext cx="75151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06"/>
            <p:cNvSpPr>
              <a:spLocks noChangeShapeType="1"/>
            </p:cNvSpPr>
            <p:nvPr/>
          </p:nvSpPr>
          <p:spPr bwMode="auto">
            <a:xfrm flipV="1">
              <a:off x="6315998" y="5568980"/>
              <a:ext cx="1139" cy="3866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07"/>
            <p:cNvSpPr>
              <a:spLocks noChangeShapeType="1"/>
            </p:cNvSpPr>
            <p:nvPr/>
          </p:nvSpPr>
          <p:spPr bwMode="auto">
            <a:xfrm flipV="1">
              <a:off x="6421892" y="5166092"/>
              <a:ext cx="1138" cy="11475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Oval 108"/>
            <p:cNvSpPr>
              <a:spLocks noChangeArrowheads="1"/>
            </p:cNvSpPr>
            <p:nvPr/>
          </p:nvSpPr>
          <p:spPr bwMode="auto">
            <a:xfrm>
              <a:off x="5947077" y="5143640"/>
              <a:ext cx="59210" cy="63614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8" name="Oval 109"/>
            <p:cNvSpPr>
              <a:spLocks noChangeArrowheads="1"/>
            </p:cNvSpPr>
            <p:nvPr/>
          </p:nvSpPr>
          <p:spPr bwMode="auto">
            <a:xfrm>
              <a:off x="6392287" y="5104973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19" name="Oval 110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0" name="Line 111"/>
            <p:cNvSpPr>
              <a:spLocks noChangeShapeType="1"/>
            </p:cNvSpPr>
            <p:nvPr/>
          </p:nvSpPr>
          <p:spPr bwMode="auto">
            <a:xfrm>
              <a:off x="6425307" y="5502871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Oval 112"/>
            <p:cNvSpPr>
              <a:spLocks noChangeArrowheads="1"/>
            </p:cNvSpPr>
            <p:nvPr/>
          </p:nvSpPr>
          <p:spPr bwMode="auto">
            <a:xfrm>
              <a:off x="6025644" y="5761068"/>
              <a:ext cx="58071" cy="63613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2" name="Oval 113"/>
            <p:cNvSpPr>
              <a:spLocks noChangeArrowheads="1"/>
            </p:cNvSpPr>
            <p:nvPr/>
          </p:nvSpPr>
          <p:spPr bwMode="auto">
            <a:xfrm>
              <a:off x="6473130" y="5469193"/>
              <a:ext cx="58071" cy="62366"/>
            </a:xfrm>
            <a:prstGeom prst="ellips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3" name="Line 114"/>
            <p:cNvSpPr>
              <a:spLocks noChangeShapeType="1"/>
            </p:cNvSpPr>
            <p:nvPr/>
          </p:nvSpPr>
          <p:spPr bwMode="auto">
            <a:xfrm>
              <a:off x="6438971" y="5713670"/>
              <a:ext cx="68319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AutoShape 115"/>
            <p:cNvSpPr>
              <a:spLocks noChangeArrowheads="1"/>
            </p:cNvSpPr>
            <p:nvPr/>
          </p:nvSpPr>
          <p:spPr bwMode="auto">
            <a:xfrm>
              <a:off x="6508429" y="5683734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5" name="AutoShape 116"/>
            <p:cNvSpPr>
              <a:spLocks noChangeArrowheads="1"/>
            </p:cNvSpPr>
            <p:nvPr/>
          </p:nvSpPr>
          <p:spPr bwMode="auto">
            <a:xfrm>
              <a:off x="5958463" y="5606400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6" name="AutoShape 117"/>
            <p:cNvSpPr>
              <a:spLocks noChangeArrowheads="1"/>
            </p:cNvSpPr>
            <p:nvPr/>
          </p:nvSpPr>
          <p:spPr bwMode="auto">
            <a:xfrm>
              <a:off x="6335355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27" name="Line 118"/>
            <p:cNvSpPr>
              <a:spLocks noChangeShapeType="1"/>
            </p:cNvSpPr>
            <p:nvPr/>
          </p:nvSpPr>
          <p:spPr bwMode="auto">
            <a:xfrm flipV="1">
              <a:off x="6473130" y="5556506"/>
              <a:ext cx="1139" cy="15841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119"/>
            <p:cNvSpPr>
              <a:spLocks noChangeShapeType="1"/>
            </p:cNvSpPr>
            <p:nvPr/>
          </p:nvSpPr>
          <p:spPr bwMode="auto">
            <a:xfrm>
              <a:off x="6425307" y="5557753"/>
              <a:ext cx="4782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120"/>
            <p:cNvSpPr>
              <a:spLocks noChangeShapeType="1"/>
            </p:cNvSpPr>
            <p:nvPr/>
          </p:nvSpPr>
          <p:spPr bwMode="auto">
            <a:xfrm>
              <a:off x="6018812" y="5635088"/>
              <a:ext cx="108171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121"/>
            <p:cNvSpPr>
              <a:spLocks noChangeShapeType="1"/>
            </p:cNvSpPr>
            <p:nvPr/>
          </p:nvSpPr>
          <p:spPr bwMode="auto">
            <a:xfrm flipV="1">
              <a:off x="5988068" y="5512849"/>
              <a:ext cx="1139" cy="9479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122"/>
            <p:cNvSpPr>
              <a:spLocks noChangeShapeType="1"/>
            </p:cNvSpPr>
            <p:nvPr/>
          </p:nvSpPr>
          <p:spPr bwMode="auto">
            <a:xfrm flipV="1">
              <a:off x="6363821" y="5083768"/>
              <a:ext cx="1139" cy="19707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123"/>
            <p:cNvSpPr>
              <a:spLocks noChangeShapeType="1"/>
            </p:cNvSpPr>
            <p:nvPr/>
          </p:nvSpPr>
          <p:spPr bwMode="auto">
            <a:xfrm>
              <a:off x="6325107" y="5171081"/>
              <a:ext cx="39853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AutoShape 124"/>
            <p:cNvSpPr>
              <a:spLocks noChangeArrowheads="1"/>
            </p:cNvSpPr>
            <p:nvPr/>
          </p:nvSpPr>
          <p:spPr bwMode="auto">
            <a:xfrm>
              <a:off x="5873065" y="4993960"/>
              <a:ext cx="785665" cy="888099"/>
            </a:xfrm>
            <a:prstGeom prst="roundRect">
              <a:avLst>
                <a:gd name="adj" fmla="val 144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4" name="AutoShape 125"/>
            <p:cNvSpPr>
              <a:spLocks noChangeArrowheads="1"/>
            </p:cNvSpPr>
            <p:nvPr/>
          </p:nvSpPr>
          <p:spPr bwMode="auto">
            <a:xfrm>
              <a:off x="6031336" y="5023896"/>
              <a:ext cx="61487" cy="59872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5" name="Line 126"/>
            <p:cNvSpPr>
              <a:spLocks noChangeShapeType="1"/>
            </p:cNvSpPr>
            <p:nvPr/>
          </p:nvSpPr>
          <p:spPr bwMode="auto">
            <a:xfrm>
              <a:off x="6016534" y="5171081"/>
              <a:ext cx="39852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AutoShape 127"/>
            <p:cNvSpPr>
              <a:spLocks noChangeArrowheads="1"/>
            </p:cNvSpPr>
            <p:nvPr/>
          </p:nvSpPr>
          <p:spPr bwMode="auto">
            <a:xfrm>
              <a:off x="5958463" y="531327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7" name="AutoShape 128"/>
            <p:cNvSpPr>
              <a:spLocks noChangeArrowheads="1"/>
            </p:cNvSpPr>
            <p:nvPr/>
          </p:nvSpPr>
          <p:spPr bwMode="auto">
            <a:xfrm>
              <a:off x="6454912" y="5168587"/>
              <a:ext cx="61487" cy="61120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38" name="Line 129"/>
            <p:cNvSpPr>
              <a:spLocks noChangeShapeType="1"/>
            </p:cNvSpPr>
            <p:nvPr/>
          </p:nvSpPr>
          <p:spPr bwMode="auto">
            <a:xfrm flipV="1">
              <a:off x="6485656" y="5227211"/>
              <a:ext cx="1138" cy="5363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0"/>
            <p:cNvSpPr>
              <a:spLocks noChangeArrowheads="1"/>
            </p:cNvSpPr>
            <p:nvPr/>
          </p:nvSpPr>
          <p:spPr bwMode="auto">
            <a:xfrm>
              <a:off x="6224906" y="5364418"/>
              <a:ext cx="61487" cy="61119"/>
            </a:xfrm>
            <a:prstGeom prst="diamond">
              <a:avLst/>
            </a:prstGeom>
            <a:solidFill>
              <a:srgbClr val="FFFFFF"/>
            </a:solidFill>
            <a:ln w="90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/>
            </a:p>
          </p:txBody>
        </p:sp>
        <p:sp>
          <p:nvSpPr>
            <p:cNvPr id="140" name="Line 131"/>
            <p:cNvSpPr>
              <a:spLocks noChangeShapeType="1"/>
            </p:cNvSpPr>
            <p:nvPr/>
          </p:nvSpPr>
          <p:spPr bwMode="auto">
            <a:xfrm flipV="1">
              <a:off x="6255650" y="5424289"/>
              <a:ext cx="1138" cy="27441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AutoShape 132"/>
            <p:cNvSpPr>
              <a:spLocks noChangeArrowheads="1"/>
            </p:cNvSpPr>
            <p:nvPr/>
          </p:nvSpPr>
          <p:spPr bwMode="auto">
            <a:xfrm>
              <a:off x="5876481" y="4326639"/>
              <a:ext cx="1155724" cy="575019"/>
            </a:xfrm>
            <a:prstGeom prst="roundRect">
              <a:avLst>
                <a:gd name="adj" fmla="val 213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142" name="Line 133"/>
            <p:cNvSpPr>
              <a:spLocks noChangeShapeType="1"/>
            </p:cNvSpPr>
            <p:nvPr/>
          </p:nvSpPr>
          <p:spPr bwMode="auto">
            <a:xfrm>
              <a:off x="5876481" y="4476319"/>
              <a:ext cx="1155724" cy="124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Line 134"/>
            <p:cNvSpPr>
              <a:spLocks noChangeShapeType="1"/>
            </p:cNvSpPr>
            <p:nvPr/>
          </p:nvSpPr>
          <p:spPr bwMode="auto">
            <a:xfrm>
              <a:off x="5876481" y="4589826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Line 135"/>
            <p:cNvSpPr>
              <a:spLocks noChangeShapeType="1"/>
            </p:cNvSpPr>
            <p:nvPr/>
          </p:nvSpPr>
          <p:spPr bwMode="auto">
            <a:xfrm>
              <a:off x="5876481" y="4702085"/>
              <a:ext cx="1155724" cy="1248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36"/>
            <p:cNvSpPr>
              <a:spLocks noChangeShapeType="1"/>
            </p:cNvSpPr>
            <p:nvPr/>
          </p:nvSpPr>
          <p:spPr bwMode="auto">
            <a:xfrm flipV="1">
              <a:off x="6162281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Line 137"/>
            <p:cNvSpPr>
              <a:spLocks noChangeShapeType="1"/>
            </p:cNvSpPr>
            <p:nvPr/>
          </p:nvSpPr>
          <p:spPr bwMode="auto">
            <a:xfrm flipV="1">
              <a:off x="6343325" y="4325392"/>
              <a:ext cx="1139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Line 138"/>
            <p:cNvSpPr>
              <a:spLocks noChangeShapeType="1"/>
            </p:cNvSpPr>
            <p:nvPr/>
          </p:nvSpPr>
          <p:spPr bwMode="auto">
            <a:xfrm flipV="1">
              <a:off x="6524370" y="4325392"/>
              <a:ext cx="1138" cy="57751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39"/>
            <p:cNvSpPr>
              <a:spLocks noChangeShapeType="1"/>
            </p:cNvSpPr>
            <p:nvPr/>
          </p:nvSpPr>
          <p:spPr bwMode="auto">
            <a:xfrm flipV="1">
              <a:off x="6705414" y="4326639"/>
              <a:ext cx="1139" cy="577513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Text Box 140"/>
            <p:cNvSpPr txBox="1">
              <a:spLocks noChangeArrowheads="1"/>
            </p:cNvSpPr>
            <p:nvPr/>
          </p:nvSpPr>
          <p:spPr bwMode="auto">
            <a:xfrm>
              <a:off x="6193024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0" name="Text Box 141"/>
            <p:cNvSpPr txBox="1">
              <a:spLocks noChangeArrowheads="1"/>
            </p:cNvSpPr>
            <p:nvPr/>
          </p:nvSpPr>
          <p:spPr bwMode="auto">
            <a:xfrm>
              <a:off x="6374069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1" name="Text Box 142"/>
            <p:cNvSpPr txBox="1">
              <a:spLocks noChangeArrowheads="1"/>
            </p:cNvSpPr>
            <p:nvPr/>
          </p:nvSpPr>
          <p:spPr bwMode="auto">
            <a:xfrm>
              <a:off x="6553975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2" name="Text Box 143"/>
            <p:cNvSpPr txBox="1">
              <a:spLocks noChangeArrowheads="1"/>
            </p:cNvSpPr>
            <p:nvPr/>
          </p:nvSpPr>
          <p:spPr bwMode="auto">
            <a:xfrm>
              <a:off x="6553975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0</a:t>
              </a:r>
            </a:p>
          </p:txBody>
        </p:sp>
        <p:sp>
          <p:nvSpPr>
            <p:cNvPr id="153" name="Text Box 144"/>
            <p:cNvSpPr txBox="1">
              <a:spLocks noChangeArrowheads="1"/>
            </p:cNvSpPr>
            <p:nvPr/>
          </p:nvSpPr>
          <p:spPr bwMode="auto">
            <a:xfrm>
              <a:off x="6193024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1</a:t>
              </a:r>
            </a:p>
          </p:txBody>
        </p:sp>
        <p:sp>
          <p:nvSpPr>
            <p:cNvPr id="154" name="Text Box 145"/>
            <p:cNvSpPr txBox="1">
              <a:spLocks noChangeArrowheads="1"/>
            </p:cNvSpPr>
            <p:nvPr/>
          </p:nvSpPr>
          <p:spPr bwMode="auto">
            <a:xfrm>
              <a:off x="6374069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1</a:t>
              </a:r>
            </a:p>
          </p:txBody>
        </p:sp>
        <p:sp>
          <p:nvSpPr>
            <p:cNvPr id="155" name="Text Box 146"/>
            <p:cNvSpPr txBox="1">
              <a:spLocks noChangeArrowheads="1"/>
            </p:cNvSpPr>
            <p:nvPr/>
          </p:nvSpPr>
          <p:spPr bwMode="auto">
            <a:xfrm>
              <a:off x="5969850" y="447631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v1</a:t>
              </a:r>
            </a:p>
          </p:txBody>
        </p:sp>
        <p:sp>
          <p:nvSpPr>
            <p:cNvPr id="156" name="Text Box 147"/>
            <p:cNvSpPr txBox="1">
              <a:spLocks noChangeArrowheads="1"/>
            </p:cNvSpPr>
            <p:nvPr/>
          </p:nvSpPr>
          <p:spPr bwMode="auto">
            <a:xfrm>
              <a:off x="5980098" y="4589826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v2</a:t>
              </a:r>
            </a:p>
          </p:txBody>
        </p:sp>
        <p:sp>
          <p:nvSpPr>
            <p:cNvPr id="157" name="Text Box 148"/>
            <p:cNvSpPr txBox="1">
              <a:spLocks noChangeArrowheads="1"/>
            </p:cNvSpPr>
            <p:nvPr/>
          </p:nvSpPr>
          <p:spPr bwMode="auto">
            <a:xfrm>
              <a:off x="6787396" y="4562384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58" name="Text Box 149"/>
            <p:cNvSpPr txBox="1">
              <a:spLocks noChangeArrowheads="1"/>
            </p:cNvSpPr>
            <p:nvPr/>
          </p:nvSpPr>
          <p:spPr bwMode="auto">
            <a:xfrm>
              <a:off x="6787396" y="4448878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59" name="Text Box 150"/>
            <p:cNvSpPr txBox="1">
              <a:spLocks noChangeArrowheads="1"/>
            </p:cNvSpPr>
            <p:nvPr/>
          </p:nvSpPr>
          <p:spPr bwMode="auto">
            <a:xfrm>
              <a:off x="6787396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0" name="Text Box 151"/>
            <p:cNvSpPr txBox="1">
              <a:spLocks noChangeArrowheads="1"/>
            </p:cNvSpPr>
            <p:nvPr/>
          </p:nvSpPr>
          <p:spPr bwMode="auto">
            <a:xfrm>
              <a:off x="6555113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1" name="Text Box 152"/>
            <p:cNvSpPr txBox="1">
              <a:spLocks noChangeArrowheads="1"/>
            </p:cNvSpPr>
            <p:nvPr/>
          </p:nvSpPr>
          <p:spPr bwMode="auto">
            <a:xfrm>
              <a:off x="6374069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2" name="Text Box 153"/>
            <p:cNvSpPr txBox="1">
              <a:spLocks noChangeArrowheads="1"/>
            </p:cNvSpPr>
            <p:nvPr/>
          </p:nvSpPr>
          <p:spPr bwMode="auto">
            <a:xfrm>
              <a:off x="6193024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3" name="Text Box 154"/>
            <p:cNvSpPr txBox="1">
              <a:spLocks noChangeArrowheads="1"/>
            </p:cNvSpPr>
            <p:nvPr/>
          </p:nvSpPr>
          <p:spPr bwMode="auto">
            <a:xfrm>
              <a:off x="5960740" y="4703333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4" name="Text Box 155"/>
            <p:cNvSpPr txBox="1">
              <a:spLocks noChangeArrowheads="1"/>
            </p:cNvSpPr>
            <p:nvPr/>
          </p:nvSpPr>
          <p:spPr bwMode="auto">
            <a:xfrm>
              <a:off x="6203272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t1</a:t>
              </a:r>
            </a:p>
          </p:txBody>
        </p:sp>
        <p:sp>
          <p:nvSpPr>
            <p:cNvPr id="165" name="Text Box 156"/>
            <p:cNvSpPr txBox="1">
              <a:spLocks noChangeArrowheads="1"/>
            </p:cNvSpPr>
            <p:nvPr/>
          </p:nvSpPr>
          <p:spPr bwMode="auto">
            <a:xfrm>
              <a:off x="6384316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t2</a:t>
              </a:r>
            </a:p>
          </p:txBody>
        </p:sp>
        <p:sp>
          <p:nvSpPr>
            <p:cNvPr id="166" name="Text Box 157"/>
            <p:cNvSpPr txBox="1">
              <a:spLocks noChangeArrowheads="1"/>
            </p:cNvSpPr>
            <p:nvPr/>
          </p:nvSpPr>
          <p:spPr bwMode="auto">
            <a:xfrm>
              <a:off x="6564222" y="4335370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t3</a:t>
              </a:r>
            </a:p>
          </p:txBody>
        </p:sp>
        <p:sp>
          <p:nvSpPr>
            <p:cNvPr id="167" name="Text Box 158"/>
            <p:cNvSpPr txBox="1">
              <a:spLocks noChangeArrowheads="1"/>
            </p:cNvSpPr>
            <p:nvPr/>
          </p:nvSpPr>
          <p:spPr bwMode="auto">
            <a:xfrm>
              <a:off x="6787396" y="4307929"/>
              <a:ext cx="116142" cy="12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6930" rIns="0" bIns="0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...</a:t>
              </a:r>
            </a:p>
          </p:txBody>
        </p:sp>
        <p:sp>
          <p:nvSpPr>
            <p:cNvPr id="168" name="Line 159"/>
            <p:cNvSpPr>
              <a:spLocks noChangeShapeType="1"/>
            </p:cNvSpPr>
            <p:nvPr/>
          </p:nvSpPr>
          <p:spPr bwMode="auto">
            <a:xfrm>
              <a:off x="4930268" y="1646128"/>
              <a:ext cx="1138" cy="264434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Line 160"/>
            <p:cNvSpPr>
              <a:spLocks noChangeShapeType="1"/>
            </p:cNvSpPr>
            <p:nvPr/>
          </p:nvSpPr>
          <p:spPr bwMode="auto">
            <a:xfrm>
              <a:off x="4930268" y="3101762"/>
              <a:ext cx="1138" cy="599965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Line 161"/>
            <p:cNvSpPr>
              <a:spLocks noChangeShapeType="1"/>
            </p:cNvSpPr>
            <p:nvPr/>
          </p:nvSpPr>
          <p:spPr bwMode="auto">
            <a:xfrm>
              <a:off x="4930268" y="2189963"/>
              <a:ext cx="1138" cy="51390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Line 162"/>
            <p:cNvSpPr>
              <a:spLocks noChangeShapeType="1"/>
            </p:cNvSpPr>
            <p:nvPr/>
          </p:nvSpPr>
          <p:spPr bwMode="auto">
            <a:xfrm>
              <a:off x="4930268" y="3981129"/>
              <a:ext cx="1138" cy="495190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Line 163"/>
            <p:cNvSpPr>
              <a:spLocks noChangeShapeType="1"/>
            </p:cNvSpPr>
            <p:nvPr/>
          </p:nvSpPr>
          <p:spPr bwMode="auto">
            <a:xfrm>
              <a:off x="4930268" y="4764452"/>
              <a:ext cx="1138" cy="482717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Line 164"/>
            <p:cNvSpPr>
              <a:spLocks noChangeShapeType="1"/>
            </p:cNvSpPr>
            <p:nvPr/>
          </p:nvSpPr>
          <p:spPr bwMode="auto">
            <a:xfrm>
              <a:off x="4930268" y="5642572"/>
              <a:ext cx="1138" cy="361726"/>
            </a:xfrm>
            <a:prstGeom prst="line">
              <a:avLst/>
            </a:prstGeom>
            <a:noFill/>
            <a:ln w="90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Text Box 165"/>
            <p:cNvSpPr txBox="1">
              <a:spLocks noChangeArrowheads="1"/>
            </p:cNvSpPr>
            <p:nvPr/>
          </p:nvSpPr>
          <p:spPr bwMode="auto">
            <a:xfrm>
              <a:off x="730947" y="1196752"/>
              <a:ext cx="683187" cy="218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11340" rIns="0" bIns="0" anchor="ctr"/>
            <a:lstStyle>
              <a:lvl1pPr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VLSI </a:t>
              </a:r>
            </a:p>
          </p:txBody>
        </p:sp>
        <p:sp>
          <p:nvSpPr>
            <p:cNvPr id="175" name="Text Box 166"/>
            <p:cNvSpPr txBox="1">
              <a:spLocks noChangeArrowheads="1"/>
            </p:cNvSpPr>
            <p:nvPr/>
          </p:nvSpPr>
          <p:spPr bwMode="auto">
            <a:xfrm>
              <a:off x="6060437" y="1253511"/>
              <a:ext cx="951272" cy="21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11340" rIns="0" bIns="0" anchor="ctr"/>
            <a:lstStyle>
              <a:lvl1pPr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b="1">
                  <a:solidFill>
                    <a:srgbClr val="000000"/>
                  </a:solidFill>
                  <a:latin typeface="Times New Roman" charset="0"/>
                  <a:cs typeface="SimSun" charset="0"/>
                </a:rPr>
                <a:t>mVLSI</a:t>
              </a:r>
            </a:p>
          </p:txBody>
        </p:sp>
        <p:sp>
          <p:nvSpPr>
            <p:cNvPr id="176" name="AutoShape 167"/>
            <p:cNvSpPr>
              <a:spLocks noChangeArrowheads="1"/>
            </p:cNvSpPr>
            <p:nvPr/>
          </p:nvSpPr>
          <p:spPr bwMode="auto">
            <a:xfrm>
              <a:off x="807236" y="3686759"/>
              <a:ext cx="989482" cy="281896"/>
            </a:xfrm>
            <a:prstGeom prst="roundRect">
              <a:avLst>
                <a:gd name="adj" fmla="val 440"/>
              </a:avLst>
            </a:prstGeom>
            <a:noFill/>
            <a:ln w="9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4320" tIns="56880" rIns="94320" bIns="49320" anchor="ctr" anchorCtr="1"/>
            <a:lstStyle/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X = (AB + CD)</a:t>
              </a:r>
            </a:p>
            <a:p>
              <a:pPr algn="ctr">
                <a:lnSpc>
                  <a:spcPct val="95000"/>
                </a:lnSpc>
                <a:tabLst>
                  <a:tab pos="723900" algn="l"/>
                </a:tabLst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Times New Roman" charset="0"/>
                </a:rPr>
                <a:t>Y= (A(B+C))</a:t>
              </a:r>
            </a:p>
          </p:txBody>
        </p:sp>
      </p:grpSp>
      <p:sp>
        <p:nvSpPr>
          <p:cNvPr id="177" name="Titel 2"/>
          <p:cNvSpPr>
            <a:spLocks noGrp="1"/>
          </p:cNvSpPr>
          <p:nvPr>
            <p:ph type="title"/>
          </p:nvPr>
        </p:nvSpPr>
        <p:spPr>
          <a:xfrm>
            <a:off x="251521" y="91952"/>
            <a:ext cx="8640960" cy="769441"/>
          </a:xfrm>
        </p:spPr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The big picture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355976" y="1700808"/>
            <a:ext cx="1800200" cy="57606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/>
          <p:cNvSpPr/>
          <p:nvPr/>
        </p:nvSpPr>
        <p:spPr>
          <a:xfrm>
            <a:off x="4427984" y="3501008"/>
            <a:ext cx="1800200" cy="57606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8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8" grpId="1" animBg="1"/>
      <p:bldP spid="179" grpId="0" animBg="1"/>
      <p:bldP spid="17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The big picture</a:t>
            </a:r>
            <a:endParaRPr lang="de-DE" dirty="0">
              <a:latin typeface="Times New Roman"/>
              <a:cs typeface="Times New Roman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28BF6-67F0-405E-B297-68D77A67C46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653136"/>
            <a:ext cx="2818656" cy="1008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364088" y="4581129"/>
            <a:ext cx="2808312" cy="11521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67544" y="2996952"/>
            <a:ext cx="2808312" cy="10081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 smtClean="0"/>
              <a:t>Add redundancy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7704" y="2348880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07052" y="242088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</a:t>
            </a:r>
            <a:r>
              <a:rPr lang="en-US" dirty="0" err="1" smtClean="0"/>
              <a:t>netlist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5856" y="5157192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35044" y="4149080"/>
            <a:ext cx="210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 tolerant </a:t>
            </a:r>
            <a:r>
              <a:rPr lang="en-US" dirty="0" err="1" smtClean="0"/>
              <a:t>netlist</a:t>
            </a:r>
            <a:endParaRPr lang="en-US" dirty="0"/>
          </a:p>
        </p:txBody>
      </p:sp>
      <p:sp>
        <p:nvSpPr>
          <p:cNvPr id="45" name="Content Placeholder 4"/>
          <p:cNvSpPr txBox="1">
            <a:spLocks/>
          </p:cNvSpPr>
          <p:nvPr/>
        </p:nvSpPr>
        <p:spPr>
          <a:xfrm>
            <a:off x="467544" y="1340769"/>
            <a:ext cx="2808312" cy="100811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 smtClean="0"/>
              <a:t>Biochip synthesis</a:t>
            </a:r>
            <a:endParaRPr lang="en-US" dirty="0"/>
          </a:p>
        </p:txBody>
      </p:sp>
      <p:sp>
        <p:nvSpPr>
          <p:cNvPr id="46" name="Content Placeholder 4"/>
          <p:cNvSpPr txBox="1">
            <a:spLocks/>
          </p:cNvSpPr>
          <p:nvPr/>
        </p:nvSpPr>
        <p:spPr>
          <a:xfrm>
            <a:off x="5364088" y="2996952"/>
            <a:ext cx="2808312" cy="100811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49" name="Content Placeholder 4"/>
          <p:cNvSpPr txBox="1">
            <a:spLocks/>
          </p:cNvSpPr>
          <p:nvPr/>
        </p:nvSpPr>
        <p:spPr>
          <a:xfrm>
            <a:off x="5436096" y="1412776"/>
            <a:ext cx="2808312" cy="100811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•"/>
              <a:defRPr sz="2800" b="1" u="none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alibri" panose="020F0502020204030204" pitchFamily="34" charset="0"/>
              <a:buNone/>
            </a:pPr>
            <a:r>
              <a:rPr lang="en-US" dirty="0" smtClean="0"/>
              <a:t>Recompile biochemical application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3347864" y="5291917"/>
            <a:ext cx="191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Fabricated biochip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020272" y="2492896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Fault locations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092280" y="4139788"/>
            <a:ext cx="181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Defective biochip</a:t>
            </a:r>
            <a:endParaRPr lang="en-US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907704" y="4005064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804248" y="2420889"/>
            <a:ext cx="0" cy="576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6804248" y="4005064"/>
            <a:ext cx="0" cy="576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79512" y="2780928"/>
            <a:ext cx="3384376" cy="1490464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8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Larissa">
  <a:themeElements>
    <a:clrScheme name="DATE Conference Template">
      <a:dk1>
        <a:srgbClr val="000000"/>
      </a:dk1>
      <a:lt1>
        <a:sysClr val="window" lastClr="FFFFFF"/>
      </a:lt1>
      <a:dk2>
        <a:srgbClr val="00456E"/>
      </a:dk2>
      <a:lt2>
        <a:srgbClr val="D8D8D8"/>
      </a:lt2>
      <a:accent1>
        <a:srgbClr val="377ED5"/>
      </a:accent1>
      <a:accent2>
        <a:srgbClr val="D83A36"/>
      </a:accent2>
      <a:accent3>
        <a:srgbClr val="A5DB39"/>
      </a:accent3>
      <a:accent4>
        <a:srgbClr val="7E4CBA"/>
      </a:accent4>
      <a:accent5>
        <a:srgbClr val="FFED00"/>
      </a:accent5>
      <a:accent6>
        <a:srgbClr val="FF963F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6918</TotalTime>
  <Words>1212</Words>
  <Application>Microsoft Macintosh PowerPoint</Application>
  <PresentationFormat>On-screen Show (4:3)</PresentationFormat>
  <Paragraphs>374</Paragraphs>
  <Slides>30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Larissa</vt:lpstr>
      <vt:lpstr>PowerPoint Presentation</vt:lpstr>
      <vt:lpstr>Outline</vt:lpstr>
      <vt:lpstr>Introduction to mVLSI</vt:lpstr>
      <vt:lpstr>Flow-based (FB) Biochips</vt:lpstr>
      <vt:lpstr>Technology and high level abstraction</vt:lpstr>
      <vt:lpstr>Defects in microfabrication of FB biochips</vt:lpstr>
      <vt:lpstr>Need for Reliability</vt:lpstr>
      <vt:lpstr>The big picture</vt:lpstr>
      <vt:lpstr>The big picture</vt:lpstr>
      <vt:lpstr>Fault model</vt:lpstr>
      <vt:lpstr>Fault-tolerant switch design</vt:lpstr>
      <vt:lpstr>Fault-tolerant pump/mixer design</vt:lpstr>
      <vt:lpstr>Fault-tolerant channels</vt:lpstr>
      <vt:lpstr>Motivational example</vt:lpstr>
      <vt:lpstr>Straightforward vs. optimized synthesis</vt:lpstr>
      <vt:lpstr>Problem formulation</vt:lpstr>
      <vt:lpstr>Problem formulation</vt:lpstr>
      <vt:lpstr>Optimization strategy (FTAS)</vt:lpstr>
      <vt:lpstr>Optimization strategy (FTAS)</vt:lpstr>
      <vt:lpstr>Optimization strategy (FTAS)</vt:lpstr>
      <vt:lpstr>Optimization strategy (FTAS)</vt:lpstr>
      <vt:lpstr>Experimental Results</vt:lpstr>
      <vt:lpstr>Yield Results for S-1 benchmark</vt:lpstr>
      <vt:lpstr>PowerPoint Presentation</vt:lpstr>
      <vt:lpstr>Microfluidic Large Scale Integration</vt:lpstr>
      <vt:lpstr>Component library</vt:lpstr>
      <vt:lpstr>Optimization strategy</vt:lpstr>
      <vt:lpstr>Implementation</vt:lpstr>
      <vt:lpstr>Experimental Setup</vt:lpstr>
      <vt:lpstr>Experimental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 Conference Template</dc:title>
  <dc:creator>Jano Gebelein</dc:creator>
  <cp:lastModifiedBy>Seetal Potturi</cp:lastModifiedBy>
  <cp:revision>280</cp:revision>
  <dcterms:created xsi:type="dcterms:W3CDTF">2012-02-16T16:17:30Z</dcterms:created>
  <dcterms:modified xsi:type="dcterms:W3CDTF">2016-03-16T09:43:00Z</dcterms:modified>
</cp:coreProperties>
</file>