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Default Extension="gif" ContentType="image/gif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8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2.xml" ContentType="application/vnd.openxmlformats-officedocument.presentationml.slide+xml"/>
  <Override PartName="/ppt/slides/slide26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5.xml" ContentType="application/vnd.openxmlformats-officedocument.presentationml.slide+xml"/>
  <Override PartName="/ppt/slides/slide17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9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30.xml" ContentType="application/vnd.openxmlformats-officedocument.presentationml.slide+xml"/>
  <Override PartName="/ppt/slides/slide8.xml" ContentType="application/vnd.openxmlformats-officedocument.presentationml.slide+xml"/>
  <Override PartName="/ppt/slides/slide27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CC5AF371-B9AF-4BF6-99B3-166CB37E165D}">
  <a:tblStyle styleName="Table_0" styleId="{CC5AF371-B9AF-4BF6-99B3-166CB37E165D}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V>
        </a:tcBdr>
      </a:tcStyle>
    </a:wholeTbl>
  </a:tblStyle>
  <a:tblStyle styleName="Table_1" styleId="{A854E515-711A-462A-B6DB-518DBA34FB71}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V>
        </a:tcBdr>
      </a:tcStyle>
    </a:wholeTbl>
  </a:tblStyle>
  <a:tblStyle styleName="Table_2" styleId="{14CD2A20-C8B6-4E04-B5FB-0D8A3F0617ED}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V>
        </a:tcBdr>
      </a:tcStyle>
    </a:wholeTbl>
  </a:tblStyle>
  <a:tblStyle styleName="Table_3" styleId="{2535CE5D-AAF3-45DC-8430-DC70842A8952}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V>
        </a:tcBdr>
      </a:tcStyle>
    </a:wholeTbl>
  </a:tblStyle>
  <a:tblStyle styleName="Table_4" styleId="{E355585A-9654-48A7-BD21-C9B88BD79048}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V>
        </a:tcBdr>
      </a:tcStyle>
    </a:wholeTbl>
  </a:tblStyle>
  <a:tblStyle styleName="Table_5" styleId="{F35B1339-A74F-4C0F-9935-26CB8550EE28}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V>
        </a:tcBdr>
      </a:tcStyle>
    </a:wholeTbl>
  </a:tblStyle>
  <a:tblStyle styleName="Table_6" styleId="{7B78FA2B-D3A3-40DC-A2CF-8939511DF8A5}">
    <a:wholeTbl>
      <a:tcStyle>
        <a:tcBdr>
          <a:lef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left>
          <a:right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right>
          <a:top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top>
          <a:bottom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bottom>
          <a:insideH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H>
          <a:insideV>
            <a:ln w="9525" cap="flat">
              <a:solidFill>
                <a:srgbClr val="000000"/>
              </a:solidFill>
              <a:prstDash val="solid"/>
              <a:round/>
              <a:headEnd w="med" len="med" type="none"/>
              <a:tailEnd w="med" len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Target="slides/slide32.xml" Type="http://schemas.openxmlformats.org/officeDocument/2006/relationships/slide" Id="rId37"/><Relationship Target="slides/slide14.xml" Type="http://schemas.openxmlformats.org/officeDocument/2006/relationships/slide" Id="rId19"/><Relationship Target="slides/slide31.xml" Type="http://schemas.openxmlformats.org/officeDocument/2006/relationships/slide" Id="rId36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25.xml" Type="http://schemas.openxmlformats.org/officeDocument/2006/relationships/slide" Id="rId30"/><Relationship Target="slides/slide7.xml" Type="http://schemas.openxmlformats.org/officeDocument/2006/relationships/slide" Id="rId12"/><Relationship Target="slides/slide26.xml" Type="http://schemas.openxmlformats.org/officeDocument/2006/relationships/slide" Id="rId31"/><Relationship Target="slides/slide8.xml" Type="http://schemas.openxmlformats.org/officeDocument/2006/relationships/slide" Id="rId13"/><Relationship Target="slides/slide5.xml" Type="http://schemas.openxmlformats.org/officeDocument/2006/relationships/slide" Id="rId10"/><Relationship Target="slides/slide6.xml" Type="http://schemas.openxmlformats.org/officeDocument/2006/relationships/slide" Id="rId11"/><Relationship Target="slides/slide29.xml" Type="http://schemas.openxmlformats.org/officeDocument/2006/relationships/slide" Id="rId34"/><Relationship Target="slides/slide30.xml" Type="http://schemas.openxmlformats.org/officeDocument/2006/relationships/slide" Id="rId35"/><Relationship Target="slides/slide27.xml" Type="http://schemas.openxmlformats.org/officeDocument/2006/relationships/slide" Id="rId32"/><Relationship Target="slides/slide28.xml" Type="http://schemas.openxmlformats.org/officeDocument/2006/relationships/slide" Id="rId33"/><Relationship Target="slides/slide24.xml" Type="http://schemas.openxmlformats.org/officeDocument/2006/relationships/slide" Id="rId29"/><Relationship Target="slides/slide21.xml" Type="http://schemas.openxmlformats.org/officeDocument/2006/relationships/slide" Id="rId26"/><Relationship Target="slides/slide20.xml" Type="http://schemas.openxmlformats.org/officeDocument/2006/relationships/slide" Id="rId25"/><Relationship Target="slides/slide23.xml" Type="http://schemas.openxmlformats.org/officeDocument/2006/relationships/slide" Id="rId28"/><Relationship Target="slides/slide22.xml" Type="http://schemas.openxmlformats.org/officeDocument/2006/relationships/slide" Id="rId27"/><Relationship Target="presProps.xml" Type="http://schemas.openxmlformats.org/officeDocument/2006/relationships/presProps" Id="rId2"/><Relationship Target="slides/slide16.xml" Type="http://schemas.openxmlformats.org/officeDocument/2006/relationships/slide" Id="rId21"/><Relationship Target="theme/theme3.xml" Type="http://schemas.openxmlformats.org/officeDocument/2006/relationships/theme" Id="rId1"/><Relationship Target="slides/slide17.xml" Type="http://schemas.openxmlformats.org/officeDocument/2006/relationships/slide" Id="rId22"/><Relationship Target="slideMasters/slideMaster1.xml" Type="http://schemas.openxmlformats.org/officeDocument/2006/relationships/slideMaster" Id="rId4"/><Relationship Target="slides/slide18.xml" Type="http://schemas.openxmlformats.org/officeDocument/2006/relationships/slide" Id="rId23"/><Relationship Target="tableStyles.xml" Type="http://schemas.openxmlformats.org/officeDocument/2006/relationships/tableStyles" Id="rId3"/><Relationship Target="slides/slide19.xml" Type="http://schemas.openxmlformats.org/officeDocument/2006/relationships/slide" Id="rId24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6" name="Shape 1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6" name="Shape 1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7" name="Shape 12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4" name="Shape 1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5" name="Shape 13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3" name="Shape 1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4" name="Shape 14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4" name="Shape 1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5" name="Shape 15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2" name="Shape 1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3" name="Shape 16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0" name="Shape 1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1" name="Shape 17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9" name="Shape 1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0" name="Shape 18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81" name="Shape 18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8" name="Shape 1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9" name="Shape 18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90" name="Shape 1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6" name="Shape 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" name="Shape 3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7" name="Shape 1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8" name="Shape 19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99" name="Shape 19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6" name="Shape 2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7" name="Shape 20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08" name="Shape 20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5" name="Shape 2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6" name="Shape 21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17" name="Shape 21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4" name="Shape 2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5" name="Shape 22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26" name="Shape 22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34" name="Shape 2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5" name="Shape 23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36" name="Shape 23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42" name="Shape 2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3" name="Shape 24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44" name="Shape 24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0" name="Shape 2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1" name="Shape 25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52" name="Shape 25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9" name="Shape 2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0" name="Shape 26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61" name="Shape 26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69" name="Shape 2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0" name="Shape 27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71" name="Shape 27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78" name="Shape 2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9" name="Shape 27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80" name="Shape 28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87" name="Shape 2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8" name="Shape 28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89" name="Shape 28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96" name="Shape 2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7" name="Shape 29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98" name="Shape 29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02" name="Shape 3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3" name="Shape 30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04" name="Shape 30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4" name="Shape 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5" name="Shape 5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bullets</a:t>
            </a:r>
          </a:p>
          <a:p>
            <a:pPr rtl="0" lvl="0">
              <a:buNone/>
            </a:pPr>
            <a:r>
              <a:rPr lang="en"/>
              <a:t>more text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2" name="Shape 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0" name="Shape 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9" name="Shape 8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8" name="Shape 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" type="subTitle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ITLE_AND_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 indent="-285750" marL="742950">
              <a:defRPr/>
            </a:lvl2pPr>
            <a:lvl3pPr rtl="0" indent="-228600" marL="1143000">
              <a:defRPr/>
            </a:lvl3pPr>
            <a:lvl4pPr rtl="0" indent="-228600" marL="160020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ITLE_AND_TWO_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600200" x="457200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600200" x="4692273"/>
            <a:ext cy="4967574" cx="3994525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_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5875078" x="457200"/>
            <a:ext cy="692693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algn="ctr" rtl="0" indent="-285750" marL="28575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2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574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85750" marL="742950">
              <a:spcBef>
                <a:spcPts val="48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228600" marL="1143000">
              <a:spcBef>
                <a:spcPts val="48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228600" marL="16002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228600" marL="20574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228600" marL="25146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228600" marL="2971800">
              <a:spcBef>
                <a:spcPts val="360"/>
              </a:spcBef>
              <a:buClr>
                <a:schemeClr val="dk1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228600" marL="3429000">
              <a:spcBef>
                <a:spcPts val="360"/>
              </a:spcBef>
              <a:buClr>
                <a:schemeClr val="dk1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228600" marL="3886200">
              <a:spcBef>
                <a:spcPts val="360"/>
              </a:spcBef>
              <a:buClr>
                <a:schemeClr val="dk1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gif" Type="http://schemas.openxmlformats.org/officeDocument/2006/relationships/image" Id="rId4"/><Relationship Target="../media/image08.jp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gif" Type="http://schemas.openxmlformats.org/officeDocument/2006/relationships/image" Id="rId4"/><Relationship Target="../media/image10.jpg" Type="http://schemas.openxmlformats.org/officeDocument/2006/relationships/image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gif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gif" Type="http://schemas.openxmlformats.org/officeDocument/2006/relationships/image" Id="rId4"/><Relationship Target="../media/image11.jpg" Type="http://schemas.openxmlformats.org/officeDocument/2006/relationships/image" Id="rId3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6.jpg" Type="http://schemas.openxmlformats.org/officeDocument/2006/relationships/image" Id="rId4"/><Relationship Target="../media/image00.gif" Type="http://schemas.openxmlformats.org/officeDocument/2006/relationships/image" Id="rId3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5.jpg" Type="http://schemas.openxmlformats.org/officeDocument/2006/relationships/image" Id="rId4"/><Relationship Target="../media/image00.gif" Type="http://schemas.openxmlformats.org/officeDocument/2006/relationships/image" Id="rId3"/><Relationship Target="../media/image09.jpg" Type="http://schemas.openxmlformats.org/officeDocument/2006/relationships/image" Id="rId6"/><Relationship Target="../media/image03.jpg" Type="http://schemas.openxmlformats.org/officeDocument/2006/relationships/image" Id="rId5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7.jpg" Type="http://schemas.openxmlformats.org/officeDocument/2006/relationships/image" Id="rId4"/><Relationship Target="../media/image00.gif" Type="http://schemas.openxmlformats.org/officeDocument/2006/relationships/image" Id="rId3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gif" Type="http://schemas.openxmlformats.org/officeDocument/2006/relationships/image" Id="rId4"/><Relationship Target="../media/image12.jpg" Type="http://schemas.openxmlformats.org/officeDocument/2006/relationships/image" Id="rId3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21.jpg" Type="http://schemas.openxmlformats.org/officeDocument/2006/relationships/image" Id="rId4"/><Relationship Target="../media/image14.jpg" Type="http://schemas.openxmlformats.org/officeDocument/2006/relationships/image" Id="rId3"/><Relationship Target="../media/image00.gif" Type="http://schemas.openxmlformats.org/officeDocument/2006/relationships/image" Id="rId5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gif" Type="http://schemas.openxmlformats.org/officeDocument/2006/relationships/image" Id="rId4"/><Relationship Target="../media/image17.jp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gif" Type="http://schemas.openxmlformats.org/officeDocument/2006/relationships/image" Id="rId3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24.jpg" Type="http://schemas.openxmlformats.org/officeDocument/2006/relationships/image" Id="rId4"/><Relationship Target="../media/image19.jpg" Type="http://schemas.openxmlformats.org/officeDocument/2006/relationships/image" Id="rId3"/><Relationship Target="../media/image00.gif" Type="http://schemas.openxmlformats.org/officeDocument/2006/relationships/image" Id="rId5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3.jpg" Type="http://schemas.openxmlformats.org/officeDocument/2006/relationships/image" Id="rId4"/><Relationship Target="../media/image00.gif" Type="http://schemas.openxmlformats.org/officeDocument/2006/relationships/image" Id="rId3"/></Relationships>
</file>

<file path=ppt/slides/_rels/slide22.xml.rels><?xml version="1.0" encoding="UTF-8" standalone="yes"?><Relationships xmlns="http://schemas.openxmlformats.org/package/2006/relationships"><Relationship Target="../notesSlides/notesSlide2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6.jpg" Type="http://schemas.openxmlformats.org/officeDocument/2006/relationships/image" Id="rId4"/><Relationship Target="../media/image00.gif" Type="http://schemas.openxmlformats.org/officeDocument/2006/relationships/image" Id="rId3"/></Relationships>
</file>

<file path=ppt/slides/_rels/slide23.xml.rels><?xml version="1.0" encoding="UTF-8" standalone="yes"?><Relationships xmlns="http://schemas.openxmlformats.org/package/2006/relationships"><Relationship Target="../notesSlides/notesSlide2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5.jpg" Type="http://schemas.openxmlformats.org/officeDocument/2006/relationships/image" Id="rId4"/><Relationship Target="../media/image00.gif" Type="http://schemas.openxmlformats.org/officeDocument/2006/relationships/image" Id="rId3"/><Relationship Target="../media/image18.jpg" Type="http://schemas.openxmlformats.org/officeDocument/2006/relationships/image" Id="rId5"/></Relationships>
</file>

<file path=ppt/slides/_rels/slide24.xml.rels><?xml version="1.0" encoding="UTF-8" standalone="yes"?><Relationships xmlns="http://schemas.openxmlformats.org/package/2006/relationships"><Relationship Target="../notesSlides/notesSlide2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gif" Type="http://schemas.openxmlformats.org/officeDocument/2006/relationships/image" Id="rId3"/></Relationships>
</file>

<file path=ppt/slides/_rels/slide25.xml.rels><?xml version="1.0" encoding="UTF-8" standalone="yes"?><Relationships xmlns="http://schemas.openxmlformats.org/package/2006/relationships"><Relationship Target="../notesSlides/notesSlide2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gif" Type="http://schemas.openxmlformats.org/officeDocument/2006/relationships/image" Id="rId3"/></Relationships>
</file>

<file path=ppt/slides/_rels/slide26.xml.rels><?xml version="1.0" encoding="UTF-8" standalone="yes"?><Relationships xmlns="http://schemas.openxmlformats.org/package/2006/relationships"><Relationship Target="../notesSlides/notesSlide2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gif" Type="http://schemas.openxmlformats.org/officeDocument/2006/relationships/image" Id="rId3"/></Relationships>
</file>

<file path=ppt/slides/_rels/slide27.xml.rels><?xml version="1.0" encoding="UTF-8" standalone="yes"?><Relationships xmlns="http://schemas.openxmlformats.org/package/2006/relationships"><Relationship Target="../notesSlides/notesSlide2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gif" Type="http://schemas.openxmlformats.org/officeDocument/2006/relationships/image" Id="rId3"/></Relationships>
</file>

<file path=ppt/slides/_rels/slide28.xml.rels><?xml version="1.0" encoding="UTF-8" standalone="yes"?><Relationships xmlns="http://schemas.openxmlformats.org/package/2006/relationships"><Relationship Target="../notesSlides/notesSlide2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gif" Type="http://schemas.openxmlformats.org/officeDocument/2006/relationships/image" Id="rId4"/><Relationship Target="../media/image20.jpg" Type="http://schemas.openxmlformats.org/officeDocument/2006/relationships/image" Id="rId3"/></Relationships>
</file>

<file path=ppt/slides/_rels/slide29.xml.rels><?xml version="1.0" encoding="UTF-8" standalone="yes"?><Relationships xmlns="http://schemas.openxmlformats.org/package/2006/relationships"><Relationship Target="../notesSlides/notesSlide2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gif" Type="http://schemas.openxmlformats.org/officeDocument/2006/relationships/image" Id="rId4"/><Relationship Target="../media/image22.jp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gif" Type="http://schemas.openxmlformats.org/officeDocument/2006/relationships/image" Id="rId3"/></Relationships>
</file>

<file path=ppt/slides/_rels/slide30.xml.rels><?xml version="1.0" encoding="UTF-8" standalone="yes"?><Relationships xmlns="http://schemas.openxmlformats.org/package/2006/relationships"><Relationship Target="../notesSlides/notesSlide3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gif" Type="http://schemas.openxmlformats.org/officeDocument/2006/relationships/image" Id="rId4"/><Relationship Target="../media/image23.jpg" Type="http://schemas.openxmlformats.org/officeDocument/2006/relationships/image" Id="rId3"/></Relationships>
</file>

<file path=ppt/slides/_rels/slide31.xml.rels><?xml version="1.0" encoding="UTF-8" standalone="yes"?><Relationships xmlns="http://schemas.openxmlformats.org/package/2006/relationships"><Relationship Target="../notesSlides/notesSlide31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gif" Type="http://schemas.openxmlformats.org/officeDocument/2006/relationships/image" Id="rId3"/></Relationships>
</file>

<file path=ppt/slides/_rels/slide32.xml.rels><?xml version="1.0" encoding="UTF-8" standalone="yes"?><Relationships xmlns="http://schemas.openxmlformats.org/package/2006/relationships"><Relationship Target="../notesSlides/notesSlide3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gif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gif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gif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gif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gif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gif" Type="http://schemas.openxmlformats.org/officeDocument/2006/relationships/image" Id="rId4"/><Relationship Target="../media/image04.jp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gif" Type="http://schemas.openxmlformats.org/officeDocument/2006/relationships/image" Id="rId4"/><Relationship Target="../media/image02.jp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y="2655748" x="685800"/>
            <a:ext cy="1546500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Modeling and Simulation </a:t>
            </a:r>
          </a:p>
          <a:p>
            <a:pPr>
              <a:buNone/>
            </a:pPr>
            <a:r>
              <a:rPr lang="en"/>
              <a:t>of TTEthernet</a:t>
            </a:r>
          </a:p>
        </p:txBody>
      </p:sp>
      <p:cxnSp>
        <p:nvCxnSpPr>
          <p:cNvPr id="24" name="Shape 24"/>
          <p:cNvCxnSpPr/>
          <p:nvPr/>
        </p:nvCxnSpPr>
        <p:spPr>
          <a:xfrm>
            <a:off y="2249800" x="651675"/>
            <a:ext cy="0" cx="795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cxnSp>
        <p:nvCxnSpPr>
          <p:cNvPr id="25" name="Shape 25"/>
          <p:cNvCxnSpPr/>
          <p:nvPr/>
        </p:nvCxnSpPr>
        <p:spPr>
          <a:xfrm>
            <a:off y="4465800" x="651675"/>
            <a:ext cy="0" cx="795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26" name="Shape 26"/>
          <p:cNvSpPr txBox="1"/>
          <p:nvPr/>
        </p:nvSpPr>
        <p:spPr>
          <a:xfrm>
            <a:off y="5039700" x="651675"/>
            <a:ext cy="1132499" cx="7959599"/>
          </a:xfrm>
          <a:prstGeom prst="rect">
            <a:avLst/>
          </a:prstGeom>
          <a:ln w="9525" cap="flat">
            <a:solidFill>
              <a:srgbClr val="FFFF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t" anchorCtr="0">
            <a:noAutofit/>
          </a:bodyPr>
          <a:lstStyle/>
          <a:p>
            <a:pPr algn="r" rtl="0" lvl="0">
              <a:buNone/>
            </a:pPr>
            <a:r>
              <a:rPr sz="2600" lang="en" i="1">
                <a:solidFill>
                  <a:srgbClr val="666666"/>
                </a:solidFill>
              </a:rPr>
              <a:t>Master Thesis By Alexander Zafirov</a:t>
            </a:r>
          </a:p>
          <a:p>
            <a:r>
              <a:t/>
            </a:r>
          </a:p>
          <a:p>
            <a:pPr algn="r">
              <a:buNone/>
            </a:pPr>
            <a:r>
              <a:rPr sz="2600" lang="en" i="1">
                <a:solidFill>
                  <a:srgbClr val="666666"/>
                </a:solidFill>
              </a:rPr>
              <a:t>Supervisor: Paul Pop</a:t>
            </a:r>
          </a:p>
        </p:txBody>
      </p:sp>
      <p:sp>
        <p:nvSpPr>
          <p:cNvPr id="27" name="Shape 27"/>
          <p:cNvSpPr/>
          <p:nvPr/>
        </p:nvSpPr>
        <p:spPr>
          <a:xfrm>
            <a:off y="341700" x="3855275"/>
            <a:ext cy="1295399" cx="48542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b="0" lang="en"/>
              <a:t>Traffic Classes</a:t>
            </a:r>
          </a:p>
        </p:txBody>
      </p:sp>
      <p:cxnSp>
        <p:nvCxnSpPr>
          <p:cNvPr id="103" name="Shape 103"/>
          <p:cNvCxnSpPr/>
          <p:nvPr/>
        </p:nvCxnSpPr>
        <p:spPr>
          <a:xfrm>
            <a:off y="1417650" x="592200"/>
            <a:ext cy="0" cx="795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04" name="Shape 104"/>
          <p:cNvSpPr/>
          <p:nvPr/>
        </p:nvSpPr>
        <p:spPr>
          <a:xfrm>
            <a:off y="1863544" x="795325"/>
            <a:ext cy="1506480" cx="75533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05" name="Shape 105"/>
          <p:cNvSpPr txBox="1"/>
          <p:nvPr/>
        </p:nvSpPr>
        <p:spPr>
          <a:xfrm>
            <a:off y="3615200" x="899925"/>
            <a:ext cy="2110200" cx="64700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17500" marL="457200">
              <a:lnSpc>
                <a:spcPct val="150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Time-Triggered (TT)</a:t>
            </a:r>
          </a:p>
          <a:p>
            <a:pPr rtl="0" lvl="1" indent="-317500" marL="914400">
              <a:lnSpc>
                <a:spcPct val="150000"/>
              </a:lnSpc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/>
              <a:t>offline static scheduled tables</a:t>
            </a:r>
          </a:p>
          <a:p>
            <a:pPr rtl="0" lvl="1" indent="-317500" marL="914400">
              <a:lnSpc>
                <a:spcPct val="150000"/>
              </a:lnSpc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/>
              <a:t>highest priority </a:t>
            </a:r>
          </a:p>
          <a:p>
            <a:pPr rtl="0" lvl="0" indent="-317500" marL="457200">
              <a:lnSpc>
                <a:spcPct val="150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Rate Constrained (RC)</a:t>
            </a:r>
          </a:p>
          <a:p>
            <a:pPr rtl="0" lvl="1" indent="-317500" marL="914400">
              <a:lnSpc>
                <a:spcPct val="150000"/>
              </a:lnSpc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/>
              <a:t>bounded end-to-end latencies</a:t>
            </a:r>
          </a:p>
          <a:p>
            <a:pPr rtl="0" lvl="1" indent="-317500" marL="914400">
              <a:lnSpc>
                <a:spcPct val="150000"/>
              </a:lnSpc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/>
              <a:t>lower priority - transmitted when no TT</a:t>
            </a:r>
          </a:p>
          <a:p>
            <a:pPr rtl="0" lvl="0" indent="-317500" marL="457200">
              <a:lnSpc>
                <a:spcPct val="150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Best Effort (BE)</a:t>
            </a:r>
          </a:p>
          <a:p>
            <a:pPr rtl="0" lvl="1" indent="-317500" marL="914400">
              <a:lnSpc>
                <a:spcPct val="150000"/>
              </a:lnSpc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/>
              <a:t>no time guarantees</a:t>
            </a:r>
          </a:p>
          <a:p>
            <a:pPr rtl="0" lvl="1" indent="-317500" marL="914400">
              <a:lnSpc>
                <a:spcPct val="150000"/>
              </a:lnSpc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/>
              <a:t>lowest priority</a:t>
            </a:r>
          </a:p>
          <a:p>
            <a:r>
              <a:t/>
            </a:r>
          </a:p>
        </p:txBody>
      </p:sp>
      <p:sp>
        <p:nvSpPr>
          <p:cNvPr id="106" name="Shape 106"/>
          <p:cNvSpPr/>
          <p:nvPr/>
        </p:nvSpPr>
        <p:spPr>
          <a:xfrm>
            <a:off y="274650" x="7928625"/>
            <a:ext cy="909274" cx="62318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b="0" lang="en"/>
              <a:t>Integration Policies</a:t>
            </a:r>
          </a:p>
        </p:txBody>
      </p:sp>
      <p:cxnSp>
        <p:nvCxnSpPr>
          <p:cNvPr id="112" name="Shape 112"/>
          <p:cNvCxnSpPr/>
          <p:nvPr/>
        </p:nvCxnSpPr>
        <p:spPr>
          <a:xfrm>
            <a:off y="1417650" x="592200"/>
            <a:ext cy="0" cx="795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13" name="Shape 113"/>
          <p:cNvSpPr/>
          <p:nvPr/>
        </p:nvSpPr>
        <p:spPr>
          <a:xfrm>
            <a:off y="1582512" x="592200"/>
            <a:ext cy="2886075" cx="44958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14" name="Shape 114"/>
          <p:cNvSpPr txBox="1"/>
          <p:nvPr/>
        </p:nvSpPr>
        <p:spPr>
          <a:xfrm>
            <a:off y="4651925" x="655425"/>
            <a:ext cy="1982399" cx="77210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1) The relay process of the L is stopped; the switch establishes the minimum time of silence</a:t>
            </a:r>
          </a:p>
          <a:p>
            <a:pPr rtl="0" lvl="0">
              <a:buNone/>
            </a:pPr>
            <a:r>
              <a:rPr lang="en"/>
              <a:t>on the channel and relays the H message an a priori specified duration later.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2) The switch will not forward messages at those times when a TT message is expected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3) The H message is delayed until the relay process of the L message is finished</a:t>
            </a:r>
          </a:p>
        </p:txBody>
      </p:sp>
      <p:sp>
        <p:nvSpPr>
          <p:cNvPr id="115" name="Shape 115"/>
          <p:cNvSpPr/>
          <p:nvPr/>
        </p:nvSpPr>
        <p:spPr>
          <a:xfrm>
            <a:off y="274650" x="7928625"/>
            <a:ext cy="909274" cx="62318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" name="Shape 1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b="0" lang="en"/>
              <a:t>Overview</a:t>
            </a:r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y="1957500" x="592200"/>
            <a:ext cy="2943000" cx="2388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93700" marL="457200">
              <a:lnSpc>
                <a:spcPct val="3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2600" lang="en"/>
              <a:t>Introduction</a:t>
            </a:r>
          </a:p>
          <a:p>
            <a:pPr rtl="0" lvl="0" indent="-393700" marL="457200">
              <a:lnSpc>
                <a:spcPct val="300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sz="2600" lang="en">
                <a:solidFill>
                  <a:srgbClr val="000000"/>
                </a:solidFill>
              </a:rPr>
              <a:t>TTEthernet</a:t>
            </a:r>
          </a:p>
          <a:p>
            <a:pPr rtl="0" lvl="0" indent="-393700" marL="457200">
              <a:lnSpc>
                <a:spcPct val="300000"/>
              </a:lnSpc>
              <a:buClr>
                <a:srgbClr val="FF0000"/>
              </a:buClr>
              <a:buSzPct val="100000"/>
              <a:buFont typeface="Arial"/>
              <a:buChar char="●"/>
            </a:pPr>
            <a:r>
              <a:rPr sz="2600" lang="en">
                <a:solidFill>
                  <a:srgbClr val="FF0000"/>
                </a:solidFill>
              </a:rPr>
              <a:t>Simulator</a:t>
            </a:r>
          </a:p>
          <a:p>
            <a:pPr rtl="0" lvl="0" indent="-393700" marL="457200">
              <a:lnSpc>
                <a:spcPct val="3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2600" lang="en"/>
              <a:t>Evaluation</a:t>
            </a:r>
          </a:p>
        </p:txBody>
      </p:sp>
      <p:cxnSp>
        <p:nvCxnSpPr>
          <p:cNvPr id="122" name="Shape 122"/>
          <p:cNvCxnSpPr/>
          <p:nvPr/>
        </p:nvCxnSpPr>
        <p:spPr>
          <a:xfrm>
            <a:off y="1417650" x="592200"/>
            <a:ext cy="0" cx="795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23" name="Shape 123"/>
          <p:cNvSpPr/>
          <p:nvPr/>
        </p:nvSpPr>
        <p:spPr>
          <a:xfrm>
            <a:off y="274650" x="7928625"/>
            <a:ext cy="909274" cx="62318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24" name="Shape 124"/>
          <p:cNvSpPr txBox="1"/>
          <p:nvPr>
            <p:ph idx="2" type="body"/>
          </p:nvPr>
        </p:nvSpPr>
        <p:spPr>
          <a:xfrm>
            <a:off y="1957500" x="4178250"/>
            <a:ext cy="4005899" cx="47847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55600" marL="457200">
              <a:lnSpc>
                <a:spcPct val="2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2000" lang="en"/>
              <a:t>Simulator Design</a:t>
            </a:r>
          </a:p>
          <a:p>
            <a:pPr rtl="0" lvl="0" indent="-355600" marL="457200">
              <a:lnSpc>
                <a:spcPct val="2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2000" lang="en"/>
              <a:t>Simulator Output</a:t>
            </a:r>
          </a:p>
          <a:p>
            <a:pPr rtl="0" lvl="0" indent="-355600" marL="457200">
              <a:lnSpc>
                <a:spcPct val="2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2000" lang="en"/>
              <a:t>Main Simulation Loop</a:t>
            </a:r>
          </a:p>
          <a:p>
            <a:pPr rtl="0" lvl="0" indent="-355600" marL="457200">
              <a:lnSpc>
                <a:spcPct val="2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2000" lang="en"/>
              <a:t>Steady-state Simulation</a:t>
            </a:r>
          </a:p>
          <a:p>
            <a:pPr rtl="0" lvl="0" indent="-355600" marL="457200">
              <a:lnSpc>
                <a:spcPct val="2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2000" lang="en"/>
              <a:t>Stepwise Simulation</a:t>
            </a:r>
          </a:p>
          <a:p>
            <a:pPr rtl="0" lvl="0" indent="-355600" marL="457200">
              <a:lnSpc>
                <a:spcPct val="2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2000" lang="en"/>
              <a:t>Action-oriented Simulation</a:t>
            </a:r>
          </a:p>
          <a:p>
            <a:pPr rtl="0" lvl="0" indent="-355600" marL="457200">
              <a:lnSpc>
                <a:spcPct val="2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2000" lang="en"/>
              <a:t>Event-oriented Simulation</a:t>
            </a:r>
          </a:p>
        </p:txBody>
      </p:sp>
      <p:sp>
        <p:nvSpPr>
          <p:cNvPr id="125" name="Shape 125"/>
          <p:cNvSpPr/>
          <p:nvPr/>
        </p:nvSpPr>
        <p:spPr>
          <a:xfrm>
            <a:off y="2111125" x="3149725"/>
            <a:ext cy="4078799" cx="623099"/>
          </a:xfrm>
          <a:prstGeom prst="leftBrace">
            <a:avLst>
              <a:gd fmla="val 55835" name="adj1"/>
              <a:gd fmla="val 62362" name="adj2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9" name="Shape 1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0" name="Shape 130"/>
          <p:cNvSpPr/>
          <p:nvPr/>
        </p:nvSpPr>
        <p:spPr>
          <a:xfrm>
            <a:off y="1581675" x="1824925"/>
            <a:ext cy="4811099" cx="549414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cxnSp>
        <p:nvCxnSpPr>
          <p:cNvPr id="131" name="Shape 131"/>
          <p:cNvCxnSpPr/>
          <p:nvPr/>
        </p:nvCxnSpPr>
        <p:spPr>
          <a:xfrm>
            <a:off y="1417650" x="592200"/>
            <a:ext cy="0" cx="795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32" name="Shape 13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b="0" lang="en"/>
              <a:t>Simulator</a:t>
            </a:r>
          </a:p>
        </p:txBody>
      </p:sp>
      <p:sp>
        <p:nvSpPr>
          <p:cNvPr id="133" name="Shape 133"/>
          <p:cNvSpPr/>
          <p:nvPr/>
        </p:nvSpPr>
        <p:spPr>
          <a:xfrm>
            <a:off y="274650" x="7928625"/>
            <a:ext cy="909274" cx="62318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7" name="Shape 1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cxnSp>
        <p:nvCxnSpPr>
          <p:cNvPr id="138" name="Shape 138"/>
          <p:cNvCxnSpPr/>
          <p:nvPr/>
        </p:nvCxnSpPr>
        <p:spPr>
          <a:xfrm>
            <a:off y="1417650" x="592200"/>
            <a:ext cy="0" cx="795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39" name="Shape 13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b="0" lang="en"/>
              <a:t>Simulator Design</a:t>
            </a:r>
          </a:p>
        </p:txBody>
      </p:sp>
      <p:sp>
        <p:nvSpPr>
          <p:cNvPr id="140" name="Shape 140"/>
          <p:cNvSpPr txBox="1"/>
          <p:nvPr/>
        </p:nvSpPr>
        <p:spPr>
          <a:xfrm>
            <a:off y="2383275" x="4714500"/>
            <a:ext cy="3333299" cx="38372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17500" marL="457200">
              <a:lnSpc>
                <a:spcPct val="115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The TTEthernet model is:</a:t>
            </a:r>
          </a:p>
          <a:p>
            <a:pPr rtl="0" lvl="1" indent="-317500" marL="914400">
              <a:lnSpc>
                <a:spcPct val="115000"/>
              </a:lnSpc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/>
              <a:t>discrete</a:t>
            </a:r>
          </a:p>
          <a:p>
            <a:pPr rtl="0" lvl="1" indent="-317500" marL="914400">
              <a:lnSpc>
                <a:spcPct val="115000"/>
              </a:lnSpc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/>
              <a:t>dynamic</a:t>
            </a:r>
          </a:p>
          <a:p>
            <a:pPr rtl="0" lvl="1" indent="-317500" marL="914400">
              <a:lnSpc>
                <a:spcPct val="115000"/>
              </a:lnSpc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/>
              <a:t>stochastic</a:t>
            </a:r>
          </a:p>
          <a:p>
            <a:r>
              <a:t/>
            </a:r>
          </a:p>
          <a:p>
            <a:pPr rtl="0" lvl="0" indent="-317500" marL="457200">
              <a:lnSpc>
                <a:spcPct val="115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Two simulators of the TTEthernet protocol:</a:t>
            </a:r>
          </a:p>
          <a:p>
            <a:pPr rtl="0" lvl="1" indent="-317500" marL="914400">
              <a:lnSpc>
                <a:spcPct val="115000"/>
              </a:lnSpc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/>
              <a:t>fixed-increment time advance approach (action-oriented paradigm)</a:t>
            </a:r>
          </a:p>
          <a:p>
            <a:pPr rtl="0" lvl="1" indent="-317500" marL="914400">
              <a:lnSpc>
                <a:spcPct val="115000"/>
              </a:lnSpc>
              <a:buClr>
                <a:srgbClr val="000000"/>
              </a:buClr>
              <a:buSzPct val="100000"/>
              <a:buFont typeface="Arial"/>
              <a:buChar char="○"/>
            </a:pPr>
            <a:r>
              <a:rPr lang="en"/>
              <a:t>next-event time advance (event-oriented paradigm)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141" name="Shape 141"/>
          <p:cNvSpPr/>
          <p:nvPr/>
        </p:nvSpPr>
        <p:spPr>
          <a:xfrm>
            <a:off y="274650" x="7928625"/>
            <a:ext cy="909274" cx="62318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42" name="Shape 142"/>
          <p:cNvSpPr/>
          <p:nvPr/>
        </p:nvSpPr>
        <p:spPr>
          <a:xfrm>
            <a:off y="2057450" x="457200"/>
            <a:ext cy="4032125" cx="4454774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6" name="Shape 1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cxnSp>
        <p:nvCxnSpPr>
          <p:cNvPr id="147" name="Shape 147"/>
          <p:cNvCxnSpPr/>
          <p:nvPr/>
        </p:nvCxnSpPr>
        <p:spPr>
          <a:xfrm>
            <a:off y="1417650" x="592200"/>
            <a:ext cy="0" cx="795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48" name="Shape 14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b="0" lang="en"/>
              <a:t>Simulator Output</a:t>
            </a:r>
          </a:p>
        </p:txBody>
      </p:sp>
      <p:sp>
        <p:nvSpPr>
          <p:cNvPr id="149" name="Shape 149"/>
          <p:cNvSpPr/>
          <p:nvPr/>
        </p:nvSpPr>
        <p:spPr>
          <a:xfrm>
            <a:off y="274650" x="7928625"/>
            <a:ext cy="909274" cx="62318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50" name="Shape 150"/>
          <p:cNvSpPr/>
          <p:nvPr/>
        </p:nvSpPr>
        <p:spPr>
          <a:xfrm>
            <a:off y="2098037" x="592200"/>
            <a:ext cy="1536149" cx="35668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51" name="Shape 151"/>
          <p:cNvSpPr/>
          <p:nvPr/>
        </p:nvSpPr>
        <p:spPr>
          <a:xfrm>
            <a:off y="4420750" x="592200"/>
            <a:ext cy="1510185" cx="3566799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sp>
        <p:nvSpPr>
          <p:cNvPr id="152" name="Shape 152"/>
          <p:cNvSpPr/>
          <p:nvPr/>
        </p:nvSpPr>
        <p:spPr>
          <a:xfrm>
            <a:off y="4403412" x="4812962"/>
            <a:ext cy="1544857" cx="3566800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</p:sp>
      <p:graphicFrame>
        <p:nvGraphicFramePr>
          <p:cNvPr id="153" name="Shape 153"/>
          <p:cNvGraphicFramePr/>
          <p:nvPr/>
        </p:nvGraphicFramePr>
        <p:xfrm>
          <a:off y="2098050" x="4850400"/>
          <a:ext cy="3000000" cx="3000000"/>
        </p:xfrm>
        <a:graphic>
          <a:graphicData uri="http://schemas.openxmlformats.org/drawingml/2006/table">
            <a:tbl>
              <a:tblPr>
                <a:noFill/>
                <a:tableStyleId>{CC5AF371-B9AF-4BF6-99B3-166CB37E165D}</a:tableStyleId>
              </a:tblPr>
              <a:tblGrid>
                <a:gridCol w="1163975"/>
                <a:gridCol w="1163975"/>
                <a:gridCol w="1163975"/>
              </a:tblGrid>
              <a:tr h="510075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lang="en"/>
                        <a:t>Virtual Link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lang="en"/>
                        <a:t>Dataflow Link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lang="en"/>
                        <a:t>Dataflow Link</a:t>
                      </a:r>
                    </a:p>
                  </a:txBody>
                  <a:tcPr marR="91425" marB="91425" marT="91425" marL="91425"/>
                </a:tc>
              </a:tr>
              <a:tr h="332525"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b="1" lang="en"/>
                        <a:t>vl1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lang="en"/>
                        <a:t>es1,sw1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lang="en"/>
                        <a:t>sw1,es3</a:t>
                      </a:r>
                    </a:p>
                  </a:txBody>
                  <a:tcPr marR="91425" marB="91425" marT="91425" marL="91425"/>
                </a:tc>
              </a:tr>
              <a:tr h="332525"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b="1" lang="en"/>
                        <a:t>vl2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lang="en"/>
                        <a:t>es1,sw1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lang="en"/>
                        <a:t>sw1,es3</a:t>
                      </a:r>
                    </a:p>
                  </a:txBody>
                  <a:tcPr marR="91425" marB="91425" marT="91425" marL="91425"/>
                </a:tc>
              </a:tr>
              <a:tr h="128625"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b="1" lang="en"/>
                        <a:t>vl3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lang="en"/>
                        <a:t>es2,sw1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lang="en"/>
                        <a:t>sw1,es3</a:t>
                      </a:r>
                    </a:p>
                  </a:txBody>
                  <a:tcPr marR="91425" marB="91425" marT="91425" marL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7" name="Shape 1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cxnSp>
        <p:nvCxnSpPr>
          <p:cNvPr id="158" name="Shape 158"/>
          <p:cNvCxnSpPr/>
          <p:nvPr/>
        </p:nvCxnSpPr>
        <p:spPr>
          <a:xfrm>
            <a:off y="1417650" x="592200"/>
            <a:ext cy="0" cx="795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59" name="Shape 15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b="0" lang="en"/>
              <a:t>Simulator Output</a:t>
            </a:r>
          </a:p>
        </p:txBody>
      </p:sp>
      <p:sp>
        <p:nvSpPr>
          <p:cNvPr id="160" name="Shape 160"/>
          <p:cNvSpPr/>
          <p:nvPr/>
        </p:nvSpPr>
        <p:spPr>
          <a:xfrm>
            <a:off y="274650" x="7928625"/>
            <a:ext cy="909274" cx="62318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61" name="Shape 161"/>
          <p:cNvSpPr/>
          <p:nvPr/>
        </p:nvSpPr>
        <p:spPr>
          <a:xfrm>
            <a:off y="1714450" x="592200"/>
            <a:ext cy="4478925" cx="59719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5" name="Shape 1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cxnSp>
        <p:nvCxnSpPr>
          <p:cNvPr id="166" name="Shape 166"/>
          <p:cNvCxnSpPr/>
          <p:nvPr/>
        </p:nvCxnSpPr>
        <p:spPr>
          <a:xfrm>
            <a:off y="1417650" x="592200"/>
            <a:ext cy="0" cx="795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67" name="Shape 16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b="0" lang="en"/>
              <a:t>Main Simulation Loop</a:t>
            </a:r>
          </a:p>
        </p:txBody>
      </p:sp>
      <p:sp>
        <p:nvSpPr>
          <p:cNvPr id="168" name="Shape 168"/>
          <p:cNvSpPr/>
          <p:nvPr/>
        </p:nvSpPr>
        <p:spPr>
          <a:xfrm>
            <a:off y="1773475" x="1671625"/>
            <a:ext cy="4019550" cx="58007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69" name="Shape 169"/>
          <p:cNvSpPr/>
          <p:nvPr/>
        </p:nvSpPr>
        <p:spPr>
          <a:xfrm>
            <a:off y="274650" x="7928625"/>
            <a:ext cy="909274" cx="62318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3" name="Shape 1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cxnSp>
        <p:nvCxnSpPr>
          <p:cNvPr id="174" name="Shape 174"/>
          <p:cNvCxnSpPr/>
          <p:nvPr/>
        </p:nvCxnSpPr>
        <p:spPr>
          <a:xfrm>
            <a:off y="1417650" x="592200"/>
            <a:ext cy="0" cx="795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75" name="Shape 17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b="0" lang="en"/>
              <a:t>Steady-state Simulation</a:t>
            </a:r>
          </a:p>
        </p:txBody>
      </p:sp>
      <p:sp>
        <p:nvSpPr>
          <p:cNvPr id="176" name="Shape 176"/>
          <p:cNvSpPr/>
          <p:nvPr/>
        </p:nvSpPr>
        <p:spPr>
          <a:xfrm>
            <a:off y="1571625" x="592187"/>
            <a:ext cy="3714750" cx="63531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77" name="Shape 177"/>
          <p:cNvSpPr/>
          <p:nvPr/>
        </p:nvSpPr>
        <p:spPr>
          <a:xfrm>
            <a:off y="5719950" x="3057525"/>
            <a:ext cy="476250" cx="302895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78" name="Shape 178"/>
          <p:cNvSpPr/>
          <p:nvPr/>
        </p:nvSpPr>
        <p:spPr>
          <a:xfrm>
            <a:off y="274650" x="7928625"/>
            <a:ext cy="909274" cx="623186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2" name="Shape 1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cxnSp>
        <p:nvCxnSpPr>
          <p:cNvPr id="183" name="Shape 183"/>
          <p:cNvCxnSpPr/>
          <p:nvPr/>
        </p:nvCxnSpPr>
        <p:spPr>
          <a:xfrm>
            <a:off y="1417650" x="592200"/>
            <a:ext cy="0" cx="795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84" name="Shape 18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b="0" lang="en"/>
              <a:t>Stepwise Simulation</a:t>
            </a:r>
          </a:p>
        </p:txBody>
      </p:sp>
      <p:sp>
        <p:nvSpPr>
          <p:cNvPr id="185" name="Shape 185"/>
          <p:cNvSpPr/>
          <p:nvPr/>
        </p:nvSpPr>
        <p:spPr>
          <a:xfrm>
            <a:off y="1695850" x="288800"/>
            <a:ext cy="4071100" cx="501199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86" name="Shape 186"/>
          <p:cNvSpPr/>
          <p:nvPr/>
        </p:nvSpPr>
        <p:spPr>
          <a:xfrm>
            <a:off y="274650" x="7928625"/>
            <a:ext cy="909274" cx="62318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graphicFrame>
        <p:nvGraphicFramePr>
          <p:cNvPr id="187" name="Shape 187"/>
          <p:cNvGraphicFramePr/>
          <p:nvPr/>
        </p:nvGraphicFramePr>
        <p:xfrm>
          <a:off y="1833612" x="5547862"/>
          <a:ext cy="3000000" cx="3000000"/>
        </p:xfrm>
        <a:graphic>
          <a:graphicData uri="http://schemas.openxmlformats.org/drawingml/2006/table">
            <a:tbl>
              <a:tblPr>
                <a:noFill/>
                <a:tableStyleId>{A854E515-711A-462A-B6DB-518DBA34FB71}</a:tableStyleId>
              </a:tblPr>
              <a:tblGrid>
                <a:gridCol w="1661375"/>
                <a:gridCol w="1661375"/>
              </a:tblGrid>
              <a:tr h="358300"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b="1" lang="en"/>
                        <a:t>Command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b="1" lang="en"/>
                        <a:t>Action</a:t>
                      </a:r>
                    </a:p>
                  </a:txBody>
                  <a:tcPr marR="91425" marB="91425" marT="91425" marL="91425"/>
                </a:tc>
              </a:tr>
              <a:tr h="46265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lang="en"/>
                        <a:t>begin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sz="1100" lang="en"/>
                        <a:t>start the stepwise simulation</a:t>
                      </a:r>
                    </a:p>
                  </a:txBody>
                  <a:tcPr marR="91425" marB="91425" marT="91425" marL="91425"/>
                </a:tc>
              </a:tr>
              <a:tr h="46265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lang="en"/>
                        <a:t>pause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sz="1100" lang="en"/>
                        <a:t>pause the stepwise simulation</a:t>
                      </a:r>
                    </a:p>
                  </a:txBody>
                  <a:tcPr marR="91425" marB="91425" marT="91425" marL="91425"/>
                </a:tc>
              </a:tr>
              <a:tr h="46265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lang="en"/>
                        <a:t>continue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sz="1100" lang="en"/>
                        <a:t>resume the stepwise simulation</a:t>
                      </a:r>
                    </a:p>
                  </a:txBody>
                  <a:tcPr marR="91425" marB="91425" marT="91425" marL="91425"/>
                </a:tc>
              </a:tr>
              <a:tr h="683425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lang="en"/>
                        <a:t>stats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lnSpc>
                          <a:spcPct val="115000"/>
                        </a:lnSpc>
                        <a:buNone/>
                      </a:pPr>
                      <a:r>
                        <a:rPr sz="1100" lang="en"/>
                        <a:t>produce csv file and gantt chart</a:t>
                      </a:r>
                    </a:p>
                  </a:txBody>
                  <a:tcPr marR="91425" marB="91425" marT="91425" marL="91425"/>
                </a:tc>
              </a:tr>
              <a:tr h="706175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lang="en"/>
                        <a:t>exit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lnSpc>
                          <a:spcPct val="115000"/>
                        </a:lnSpc>
                        <a:buClr>
                          <a:srgbClr val="000000"/>
                        </a:buClr>
                        <a:buSzPct val="100000"/>
                        <a:buFont typeface="Arial"/>
                        <a:buNone/>
                      </a:pPr>
                      <a:r>
                        <a:rPr sz="1100" lang="en"/>
                        <a:t>permanently stop the simulation</a:t>
                      </a:r>
                    </a:p>
                    <a:p>
                      <a:r>
                        <a:t/>
                      </a:r>
                    </a:p>
                  </a:txBody>
                  <a:tcPr marR="91425" marB="91425" marT="91425" marL="91425"/>
                </a:tc>
              </a:tr>
            </a:tbl>
          </a:graphicData>
        </a:graphic>
      </p:graphicFrame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b="0" lang="en"/>
              <a:t>Overview</a:t>
            </a:r>
          </a:p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y="1957500" x="592200"/>
            <a:ext cy="2943000" cx="2388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93700" marL="457200">
              <a:lnSpc>
                <a:spcPct val="300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sz="2600" lang="en">
                <a:solidFill>
                  <a:srgbClr val="000000"/>
                </a:solidFill>
              </a:rPr>
              <a:t>Introduction</a:t>
            </a:r>
          </a:p>
          <a:p>
            <a:pPr rtl="0" lvl="0" indent="-393700" marL="457200">
              <a:lnSpc>
                <a:spcPct val="3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2600" lang="en"/>
              <a:t>TTEthernet</a:t>
            </a:r>
          </a:p>
          <a:p>
            <a:pPr rtl="0" lvl="0" indent="-393700" marL="457200">
              <a:lnSpc>
                <a:spcPct val="3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2600" lang="en"/>
              <a:t>Simulator</a:t>
            </a:r>
          </a:p>
          <a:p>
            <a:pPr rtl="0" lvl="0" indent="-393700" marL="457200">
              <a:lnSpc>
                <a:spcPct val="3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2600" lang="en"/>
              <a:t>Evaluation</a:t>
            </a:r>
          </a:p>
        </p:txBody>
      </p:sp>
      <p:cxnSp>
        <p:nvCxnSpPr>
          <p:cNvPr id="34" name="Shape 34"/>
          <p:cNvCxnSpPr/>
          <p:nvPr/>
        </p:nvCxnSpPr>
        <p:spPr>
          <a:xfrm>
            <a:off y="1417650" x="592200"/>
            <a:ext cy="0" cx="795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35" name="Shape 35"/>
          <p:cNvSpPr/>
          <p:nvPr/>
        </p:nvSpPr>
        <p:spPr>
          <a:xfrm>
            <a:off y="274650" x="7928625"/>
            <a:ext cy="909274" cx="62318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1" name="Shape 1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cxnSp>
        <p:nvCxnSpPr>
          <p:cNvPr id="192" name="Shape 192"/>
          <p:cNvCxnSpPr/>
          <p:nvPr/>
        </p:nvCxnSpPr>
        <p:spPr>
          <a:xfrm>
            <a:off y="1417650" x="592200"/>
            <a:ext cy="0" cx="795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193" name="Shape 19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b="0" lang="en"/>
              <a:t>Action-oriented Simulator</a:t>
            </a:r>
          </a:p>
        </p:txBody>
      </p:sp>
      <p:sp>
        <p:nvSpPr>
          <p:cNvPr id="194" name="Shape 194"/>
          <p:cNvSpPr/>
          <p:nvPr/>
        </p:nvSpPr>
        <p:spPr>
          <a:xfrm>
            <a:off y="1638075" x="592197"/>
            <a:ext cy="4702499" cx="435897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95" name="Shape 195"/>
          <p:cNvSpPr/>
          <p:nvPr/>
        </p:nvSpPr>
        <p:spPr>
          <a:xfrm>
            <a:off y="2268175" x="4407200"/>
            <a:ext cy="3741224" cx="4144599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96" name="Shape 196"/>
          <p:cNvSpPr/>
          <p:nvPr/>
        </p:nvSpPr>
        <p:spPr>
          <a:xfrm>
            <a:off y="274650" x="7928625"/>
            <a:ext cy="909274" cx="623186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0" name="Shape 2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cxnSp>
        <p:nvCxnSpPr>
          <p:cNvPr id="201" name="Shape 201"/>
          <p:cNvCxnSpPr/>
          <p:nvPr/>
        </p:nvCxnSpPr>
        <p:spPr>
          <a:xfrm>
            <a:off y="1417650" x="592200"/>
            <a:ext cy="0" cx="795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202" name="Shape 20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b="0" lang="en"/>
              <a:t>Event-oriented Simulator</a:t>
            </a:r>
          </a:p>
        </p:txBody>
      </p:sp>
      <p:sp>
        <p:nvSpPr>
          <p:cNvPr id="203" name="Shape 203"/>
          <p:cNvSpPr/>
          <p:nvPr/>
        </p:nvSpPr>
        <p:spPr>
          <a:xfrm>
            <a:off y="274650" x="7928625"/>
            <a:ext cy="909274" cx="62318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204" name="Shape 204"/>
          <p:cNvSpPr/>
          <p:nvPr/>
        </p:nvSpPr>
        <p:spPr>
          <a:xfrm>
            <a:off y="2066050" x="4038400"/>
            <a:ext cy="3349899" cx="45134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205" name="Shape 205"/>
          <p:cNvSpPr txBox="1"/>
          <p:nvPr/>
        </p:nvSpPr>
        <p:spPr>
          <a:xfrm>
            <a:off y="2241000" x="457200"/>
            <a:ext cy="3000000" cx="30000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lnSpc>
                <a:spcPct val="200000"/>
              </a:lnSpc>
              <a:buNone/>
            </a:pPr>
            <a:r>
              <a:rPr lang="en"/>
              <a:t>Events:</a:t>
            </a:r>
          </a:p>
          <a:p>
            <a:pPr rtl="0" lvl="0" indent="-317500" marL="457200">
              <a:lnSpc>
                <a:spcPct val="200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ARRIVAL_RC_BE</a:t>
            </a:r>
          </a:p>
          <a:p>
            <a:pPr rtl="0" lvl="0" indent="-317500" marL="457200">
              <a:lnSpc>
                <a:spcPct val="200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RELEASE_RC_BE</a:t>
            </a:r>
          </a:p>
          <a:p>
            <a:pPr rtl="0" lvl="0" indent="-317500" marL="457200">
              <a:lnSpc>
                <a:spcPct val="200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RELEASE_TT</a:t>
            </a:r>
          </a:p>
          <a:p>
            <a:pPr rtl="0" lvl="0" indent="-317500" marL="457200">
              <a:lnSpc>
                <a:spcPct val="200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FINISH_TT</a:t>
            </a:r>
          </a:p>
          <a:p>
            <a:pPr rtl="0" lvl="0" indent="-317500" marL="457200">
              <a:lnSpc>
                <a:spcPct val="200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FINISH_RC_BE</a:t>
            </a:r>
          </a:p>
          <a:p>
            <a:pPr rtl="0" lvl="0" indent="-317500" marL="457200">
              <a:lnSpc>
                <a:spcPct val="200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SILENCE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9" name="Shape 2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cxnSp>
        <p:nvCxnSpPr>
          <p:cNvPr id="210" name="Shape 210"/>
          <p:cNvCxnSpPr/>
          <p:nvPr/>
        </p:nvCxnSpPr>
        <p:spPr>
          <a:xfrm>
            <a:off y="1417650" x="592200"/>
            <a:ext cy="0" cx="795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211" name="Shape 2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b="0" lang="en"/>
              <a:t>Event-oriented Simulator</a:t>
            </a:r>
          </a:p>
        </p:txBody>
      </p:sp>
      <p:sp>
        <p:nvSpPr>
          <p:cNvPr id="212" name="Shape 212"/>
          <p:cNvSpPr/>
          <p:nvPr/>
        </p:nvSpPr>
        <p:spPr>
          <a:xfrm>
            <a:off y="274650" x="7928625"/>
            <a:ext cy="909274" cx="62318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213" name="Shape 213"/>
          <p:cNvSpPr/>
          <p:nvPr/>
        </p:nvSpPr>
        <p:spPr>
          <a:xfrm>
            <a:off y="2000525" x="4956550"/>
            <a:ext cy="4282325" cx="3595249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214" name="Shape 214"/>
          <p:cNvSpPr/>
          <p:nvPr/>
        </p:nvSpPr>
        <p:spPr>
          <a:xfrm>
            <a:off y="2000525" x="592200"/>
            <a:ext cy="4282325" cx="3595249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8" name="Shape 2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cxnSp>
        <p:nvCxnSpPr>
          <p:cNvPr id="219" name="Shape 219"/>
          <p:cNvCxnSpPr/>
          <p:nvPr/>
        </p:nvCxnSpPr>
        <p:spPr>
          <a:xfrm>
            <a:off y="1417650" x="592200"/>
            <a:ext cy="0" cx="795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220" name="Shape 22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b="0" lang="en"/>
              <a:t>Event-oriented Simulator</a:t>
            </a:r>
          </a:p>
        </p:txBody>
      </p:sp>
      <p:sp>
        <p:nvSpPr>
          <p:cNvPr id="221" name="Shape 221"/>
          <p:cNvSpPr/>
          <p:nvPr/>
        </p:nvSpPr>
        <p:spPr>
          <a:xfrm>
            <a:off y="274650" x="7928625"/>
            <a:ext cy="909274" cx="62318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222" name="Shape 222"/>
          <p:cNvSpPr/>
          <p:nvPr/>
        </p:nvSpPr>
        <p:spPr>
          <a:xfrm>
            <a:off y="2195425" x="4533225"/>
            <a:ext cy="2467149" cx="3915274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223" name="Shape 223"/>
          <p:cNvSpPr/>
          <p:nvPr/>
        </p:nvSpPr>
        <p:spPr>
          <a:xfrm>
            <a:off y="2195412" x="592197"/>
            <a:ext cy="3758699" cx="3679224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7" name="Shape 2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8" name="Shape 22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b="0" lang="en"/>
              <a:t>Overview</a:t>
            </a:r>
          </a:p>
        </p:txBody>
      </p:sp>
      <p:sp>
        <p:nvSpPr>
          <p:cNvPr id="229" name="Shape 229"/>
          <p:cNvSpPr txBox="1"/>
          <p:nvPr>
            <p:ph idx="1" type="body"/>
          </p:nvPr>
        </p:nvSpPr>
        <p:spPr>
          <a:xfrm>
            <a:off y="1957500" x="592200"/>
            <a:ext cy="2943000" cx="2388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93700" marL="457200">
              <a:lnSpc>
                <a:spcPct val="3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2600" lang="en"/>
              <a:t>Introduction</a:t>
            </a:r>
          </a:p>
          <a:p>
            <a:pPr rtl="0" lvl="0" indent="-393700" marL="457200">
              <a:lnSpc>
                <a:spcPct val="300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sz="2600" lang="en">
                <a:solidFill>
                  <a:srgbClr val="000000"/>
                </a:solidFill>
              </a:rPr>
              <a:t>TTEthernet</a:t>
            </a:r>
          </a:p>
          <a:p>
            <a:pPr rtl="0" lvl="0" indent="-393700" marL="457200">
              <a:lnSpc>
                <a:spcPct val="300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sz="2600" lang="en">
                <a:solidFill>
                  <a:srgbClr val="000000"/>
                </a:solidFill>
              </a:rPr>
              <a:t>Simulator</a:t>
            </a:r>
          </a:p>
          <a:p>
            <a:pPr rtl="0" lvl="0" indent="-393700" marL="457200">
              <a:lnSpc>
                <a:spcPct val="300000"/>
              </a:lnSpc>
              <a:buClr>
                <a:srgbClr val="FF0000"/>
              </a:buClr>
              <a:buSzPct val="100000"/>
              <a:buFont typeface="Arial"/>
              <a:buChar char="●"/>
            </a:pPr>
            <a:r>
              <a:rPr sz="2600" lang="en">
                <a:solidFill>
                  <a:srgbClr val="FF0000"/>
                </a:solidFill>
              </a:rPr>
              <a:t>Evaluation</a:t>
            </a:r>
          </a:p>
        </p:txBody>
      </p:sp>
      <p:cxnSp>
        <p:nvCxnSpPr>
          <p:cNvPr id="230" name="Shape 230"/>
          <p:cNvCxnSpPr/>
          <p:nvPr/>
        </p:nvCxnSpPr>
        <p:spPr>
          <a:xfrm>
            <a:off y="1417650" x="592200"/>
            <a:ext cy="0" cx="795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231" name="Shape 231"/>
          <p:cNvSpPr/>
          <p:nvPr/>
        </p:nvSpPr>
        <p:spPr>
          <a:xfrm>
            <a:off y="274650" x="7928625"/>
            <a:ext cy="909274" cx="62318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232" name="Shape 232"/>
          <p:cNvSpPr txBox="1"/>
          <p:nvPr>
            <p:ph idx="2" type="body"/>
          </p:nvPr>
        </p:nvSpPr>
        <p:spPr>
          <a:xfrm>
            <a:off y="3016400" x="3902100"/>
            <a:ext cy="3175799" cx="47847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55600" marL="457200">
              <a:lnSpc>
                <a:spcPct val="2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2000" lang="en"/>
              <a:t>Integration Policy Comparison</a:t>
            </a:r>
          </a:p>
          <a:p>
            <a:pPr rtl="0" lvl="0" indent="-355600" marL="457200">
              <a:lnSpc>
                <a:spcPct val="2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2000" lang="en"/>
              <a:t>Action- vs Event-Driven Simulation</a:t>
            </a:r>
          </a:p>
          <a:p>
            <a:pPr rtl="0" lvl="0" indent="-355600" marL="457200">
              <a:lnSpc>
                <a:spcPct val="2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2000" lang="en"/>
              <a:t>Orion Topology Comparison</a:t>
            </a:r>
          </a:p>
          <a:p>
            <a:pPr rtl="0" lvl="0" indent="-355600" marL="457200">
              <a:lnSpc>
                <a:spcPct val="2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2000" lang="en"/>
              <a:t>Steady-state Simulation</a:t>
            </a:r>
          </a:p>
          <a:p>
            <a:pPr rtl="0" lvl="0" indent="-355600" marL="457200">
              <a:lnSpc>
                <a:spcPct val="2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2000" lang="en"/>
              <a:t>Analysis vs Simulation</a:t>
            </a:r>
          </a:p>
        </p:txBody>
      </p:sp>
      <p:sp>
        <p:nvSpPr>
          <p:cNvPr id="233" name="Shape 233"/>
          <p:cNvSpPr/>
          <p:nvPr/>
        </p:nvSpPr>
        <p:spPr>
          <a:xfrm>
            <a:off y="2824850" x="3087675"/>
            <a:ext cy="3558900" cx="623099"/>
          </a:xfrm>
          <a:prstGeom prst="leftBrace">
            <a:avLst>
              <a:gd fmla="val 55835" name="adj1"/>
              <a:gd fmla="val 81935" name="adj2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7" name="Shape 2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8" name="Shape 23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b="0" lang="en"/>
              <a:t>Evaluation</a:t>
            </a:r>
          </a:p>
        </p:txBody>
      </p:sp>
      <p:sp>
        <p:nvSpPr>
          <p:cNvPr id="239" name="Shape 239"/>
          <p:cNvSpPr txBox="1"/>
          <p:nvPr>
            <p:ph idx="1" type="body"/>
          </p:nvPr>
        </p:nvSpPr>
        <p:spPr>
          <a:xfrm>
            <a:off y="1786375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000000"/>
                </a:solidFill>
              </a:rPr>
              <a:t>all three traffic classes with all integration policies run for 10 simulation cycles of the action-oriented simulator</a:t>
            </a:r>
          </a:p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000000"/>
                </a:solidFill>
              </a:rPr>
              <a:t>two simulators run for 10, 100 and 1000 simulation cycles with the Timely Block integration policy with a single test case</a:t>
            </a:r>
          </a:p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000000"/>
                </a:solidFill>
              </a:rPr>
              <a:t>from 10 to 4000 simulation cycles of the action-oriented simulator with the Timely Block integration policy of a single test case</a:t>
            </a:r>
          </a:p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000000"/>
                </a:solidFill>
              </a:rPr>
              <a:t>action-based simulator run for 500 simulation cycles with two real world test cases based on the NASA's Orion Crew Exploration Vehicle</a:t>
            </a:r>
          </a:p>
          <a:p>
            <a:pPr rtl="0" lvl="0" indent="-342900" marL="45720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000000"/>
                </a:solidFill>
              </a:rPr>
              <a:t>TTEthernet analysis and 1000 simulation cycles of action-oriented simulator with 10 test cases</a:t>
            </a:r>
          </a:p>
          <a:p>
            <a:r>
              <a:t/>
            </a:r>
          </a:p>
        </p:txBody>
      </p:sp>
      <p:cxnSp>
        <p:nvCxnSpPr>
          <p:cNvPr id="240" name="Shape 240"/>
          <p:cNvCxnSpPr/>
          <p:nvPr/>
        </p:nvCxnSpPr>
        <p:spPr>
          <a:xfrm>
            <a:off y="1417650" x="592200"/>
            <a:ext cy="0" cx="795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241" name="Shape 241"/>
          <p:cNvSpPr/>
          <p:nvPr/>
        </p:nvSpPr>
        <p:spPr>
          <a:xfrm>
            <a:off y="274650" x="7928625"/>
            <a:ext cy="909274" cx="62318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5" name="Shape 2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6" name="Shape 24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b="0" lang="en">
                <a:solidFill>
                  <a:srgbClr val="000000"/>
                </a:solidFill>
              </a:rPr>
              <a:t>Integration policy comparison</a:t>
            </a:r>
          </a:p>
        </p:txBody>
      </p:sp>
      <p:cxnSp>
        <p:nvCxnSpPr>
          <p:cNvPr id="247" name="Shape 247"/>
          <p:cNvCxnSpPr/>
          <p:nvPr/>
        </p:nvCxnSpPr>
        <p:spPr>
          <a:xfrm>
            <a:off y="1417650" x="592200"/>
            <a:ext cy="0" cx="795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graphicFrame>
        <p:nvGraphicFramePr>
          <p:cNvPr id="248" name="Shape 248"/>
          <p:cNvGraphicFramePr/>
          <p:nvPr/>
        </p:nvGraphicFramePr>
        <p:xfrm>
          <a:off y="1818500" x="592187"/>
          <a:ext cy="3000000" cx="3000000"/>
        </p:xfrm>
        <a:graphic>
          <a:graphicData uri="http://schemas.openxmlformats.org/drawingml/2006/table">
            <a:tbl>
              <a:tblPr>
                <a:noFill/>
                <a:tableStyleId>{14CD2A20-C8B6-4E04-B5FB-0D8A3F0617ED}</a:tableStyleId>
              </a:tblPr>
              <a:tblGrid>
                <a:gridCol w="1705025"/>
                <a:gridCol w="1276275"/>
                <a:gridCol w="1019475"/>
                <a:gridCol w="1762150"/>
              </a:tblGrid>
              <a:tr h="436225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/>
                        <a:t>Frame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/>
                        <a:t>Timely Block [s]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/>
                        <a:t>Shuffling [s]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/>
                        <a:t>Preemption [s]</a:t>
                      </a:r>
                    </a:p>
                  </a:txBody>
                  <a:tcPr marR="91425" marB="91425" marT="91425" marL="91425"/>
                </a:tc>
              </a:tr>
              <a:tr h="42355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/>
                        <a:t>tt1.0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/>
                        <a:t>118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/>
                        <a:t>300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/>
                        <a:t>150 </a:t>
                      </a:r>
                    </a:p>
                  </a:txBody>
                  <a:tcPr marR="91425" marB="91425" marT="91425" marL="91425"/>
                </a:tc>
              </a:tr>
              <a:tr h="42355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/>
                        <a:t>tt7.0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/>
                        <a:t>113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/>
                        <a:t>261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/>
                        <a:t>160 </a:t>
                      </a:r>
                    </a:p>
                  </a:txBody>
                  <a:tcPr marR="91425" marB="91425" marT="91425" marL="91425"/>
                </a:tc>
              </a:tr>
              <a:tr h="423550"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b="1" sz="1100" lang="en"/>
                        <a:t>tt35.0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118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192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140 </a:t>
                      </a:r>
                    </a:p>
                  </a:txBody>
                  <a:tcPr marR="91425" marB="91425" marT="91425" marL="91425"/>
                </a:tc>
              </a:tr>
              <a:tr h="423550"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b="1" sz="1100" lang="en"/>
                        <a:t>rc7.0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1126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547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252481 </a:t>
                      </a:r>
                    </a:p>
                  </a:txBody>
                  <a:tcPr marR="91425" marB="91425" marT="91425" marL="91425"/>
                </a:tc>
              </a:tr>
              <a:tr h="423550"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b="1" sz="1100" lang="en"/>
                        <a:t>rc22.0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149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252149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214 </a:t>
                      </a:r>
                    </a:p>
                  </a:txBody>
                  <a:tcPr marR="91425" marB="91425" marT="91425" marL="91425"/>
                </a:tc>
              </a:tr>
              <a:tr h="423550"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b="1" sz="1100" lang="en"/>
                        <a:t>rc28.0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200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252137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261 </a:t>
                      </a:r>
                    </a:p>
                  </a:txBody>
                  <a:tcPr marR="91425" marB="91425" marT="91425" marL="91425"/>
                </a:tc>
              </a:tr>
              <a:tr h="423550"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b="1" sz="1100" lang="en"/>
                        <a:t>be11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769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289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300 </a:t>
                      </a:r>
                    </a:p>
                  </a:txBody>
                  <a:tcPr marR="91425" marB="91425" marT="91425" marL="91425"/>
                </a:tc>
              </a:tr>
              <a:tr h="423550"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b="1" sz="1100" lang="en"/>
                        <a:t>be13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885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446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467 </a:t>
                      </a:r>
                    </a:p>
                  </a:txBody>
                  <a:tcPr marR="91425" marB="91425" marT="91425" marL="91425"/>
                </a:tc>
              </a:tr>
              <a:tr h="423550"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b="1" sz="1100" lang="en"/>
                        <a:t>be20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965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292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252321 </a:t>
                      </a:r>
                    </a:p>
                  </a:txBody>
                  <a:tcPr marR="91425" marB="91425" marT="91425" marL="91425"/>
                </a:tc>
              </a:tr>
            </a:tbl>
          </a:graphicData>
        </a:graphic>
      </p:graphicFrame>
      <p:sp>
        <p:nvSpPr>
          <p:cNvPr id="249" name="Shape 249"/>
          <p:cNvSpPr/>
          <p:nvPr/>
        </p:nvSpPr>
        <p:spPr>
          <a:xfrm>
            <a:off y="274650" x="7928625"/>
            <a:ext cy="909274" cx="62318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3" name="Shape 2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4" name="Shape 25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b="0" lang="en"/>
              <a:t>Action- vs Event-Driven Simulation</a:t>
            </a:r>
          </a:p>
        </p:txBody>
      </p:sp>
      <p:cxnSp>
        <p:nvCxnSpPr>
          <p:cNvPr id="255" name="Shape 255"/>
          <p:cNvCxnSpPr/>
          <p:nvPr/>
        </p:nvCxnSpPr>
        <p:spPr>
          <a:xfrm>
            <a:off y="1417650" x="592200"/>
            <a:ext cy="0" cx="795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graphicFrame>
        <p:nvGraphicFramePr>
          <p:cNvPr id="256" name="Shape 256"/>
          <p:cNvGraphicFramePr/>
          <p:nvPr/>
        </p:nvGraphicFramePr>
        <p:xfrm>
          <a:off y="1957325" x="1661125"/>
          <a:ext cy="3000000" cx="3000000"/>
        </p:xfrm>
        <a:graphic>
          <a:graphicData uri="http://schemas.openxmlformats.org/drawingml/2006/table">
            <a:tbl>
              <a:tblPr>
                <a:noFill/>
                <a:tableStyleId>{2535CE5D-AAF3-45DC-8430-DC70842A8952}</a:tableStyleId>
              </a:tblPr>
              <a:tblGrid>
                <a:gridCol w="1778175"/>
                <a:gridCol w="2128575"/>
                <a:gridCol w="1914975"/>
              </a:tblGrid>
              <a:tr h="436225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/>
                        <a:t>Simulator runs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/>
                        <a:t>Activity-oriented [s]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/>
                        <a:t>Event-oriented [s]</a:t>
                      </a:r>
                    </a:p>
                  </a:txBody>
                  <a:tcPr marR="91425" marB="91425" marT="91425" marL="91425"/>
                </a:tc>
              </a:tr>
              <a:tr h="42355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/>
                        <a:t>10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/>
                        <a:t>232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/>
                        <a:t>2 </a:t>
                      </a:r>
                    </a:p>
                  </a:txBody>
                  <a:tcPr marR="91425" marB="91425" marT="91425" marL="91425"/>
                </a:tc>
              </a:tr>
              <a:tr h="42355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/>
                        <a:t>100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/>
                        <a:t>1887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/>
                        <a:t>18 </a:t>
                      </a:r>
                    </a:p>
                  </a:txBody>
                  <a:tcPr marR="91425" marB="91425" marT="91425" marL="91425"/>
                </a:tc>
              </a:tr>
              <a:tr h="423550"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b="1" sz="1100" lang="en"/>
                        <a:t>1000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24189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180 </a:t>
                      </a:r>
                    </a:p>
                  </a:txBody>
                  <a:tcPr marR="91425" marB="91425" marT="91425" marL="91425"/>
                </a:tc>
              </a:tr>
            </a:tbl>
          </a:graphicData>
        </a:graphic>
      </p:graphicFrame>
      <p:sp>
        <p:nvSpPr>
          <p:cNvPr id="257" name="Shape 257"/>
          <p:cNvSpPr txBox="1"/>
          <p:nvPr/>
        </p:nvSpPr>
        <p:spPr>
          <a:xfrm>
            <a:off y="4307475" x="639000"/>
            <a:ext cy="2105099" cx="78659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lnSpc>
                <a:spcPct val="150000"/>
              </a:lnSpc>
              <a:buNone/>
            </a:pPr>
            <a:r>
              <a:rPr lang="en"/>
              <a:t>Event-driven simulation advandates:</a:t>
            </a:r>
          </a:p>
          <a:p>
            <a:pPr rtl="0" lvl="0" indent="-317500" marL="457200">
              <a:lnSpc>
                <a:spcPct val="150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TT frame's sending and receiving times are initially inserted sorted into the queue - saves time on inserting and sorting the queue for each TT instances</a:t>
            </a:r>
          </a:p>
          <a:p>
            <a:pPr rtl="0" lvl="0" indent="-317500" marL="457200">
              <a:lnSpc>
                <a:spcPct val="150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local sorting - includes only the events that come before the event causing the sorting and the event itself</a:t>
            </a:r>
          </a:p>
          <a:p>
            <a:r>
              <a:t/>
            </a:r>
          </a:p>
        </p:txBody>
      </p:sp>
      <p:sp>
        <p:nvSpPr>
          <p:cNvPr id="258" name="Shape 258"/>
          <p:cNvSpPr/>
          <p:nvPr/>
        </p:nvSpPr>
        <p:spPr>
          <a:xfrm>
            <a:off y="274650" x="7928625"/>
            <a:ext cy="909274" cx="62318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2" name="Shape 2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63" name="Shape 26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lnSpc>
                <a:spcPct val="115000"/>
              </a:lnSpc>
              <a:buNone/>
            </a:pPr>
            <a:r>
              <a:rPr b="0" lang="en">
                <a:solidFill>
                  <a:srgbClr val="000000"/>
                </a:solidFill>
              </a:rPr>
              <a:t>Orion Crew Exploration Vehicle</a:t>
            </a:r>
          </a:p>
        </p:txBody>
      </p:sp>
      <p:sp>
        <p:nvSpPr>
          <p:cNvPr id="264" name="Shape 264"/>
          <p:cNvSpPr txBox="1"/>
          <p:nvPr>
            <p:ph idx="1" type="body"/>
          </p:nvPr>
        </p:nvSpPr>
        <p:spPr>
          <a:xfrm>
            <a:off y="1631700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lnSpc>
                <a:spcPct val="200000"/>
              </a:lnSpc>
              <a:buNone/>
            </a:pPr>
            <a:r>
              <a:rPr sz="1100" lang="en">
                <a:solidFill>
                  <a:srgbClr val="800000"/>
                </a:solidFill>
              </a:rPr>
              <a:t>
</a:t>
            </a:r>
          </a:p>
        </p:txBody>
      </p:sp>
      <p:cxnSp>
        <p:nvCxnSpPr>
          <p:cNvPr id="265" name="Shape 265"/>
          <p:cNvCxnSpPr/>
          <p:nvPr/>
        </p:nvCxnSpPr>
        <p:spPr>
          <a:xfrm>
            <a:off y="1417650" x="592200"/>
            <a:ext cy="0" cx="795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266" name="Shape 266"/>
          <p:cNvSpPr/>
          <p:nvPr/>
        </p:nvSpPr>
        <p:spPr>
          <a:xfrm>
            <a:off y="1631712" x="1621650"/>
            <a:ext cy="3439474" cx="582569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267" name="Shape 267"/>
          <p:cNvSpPr txBox="1"/>
          <p:nvPr/>
        </p:nvSpPr>
        <p:spPr>
          <a:xfrm>
            <a:off y="4993575" x="592200"/>
            <a:ext cy="1143000" cx="7884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lnSpc>
                <a:spcPct val="115000"/>
              </a:lnSpc>
              <a:buNone/>
            </a:pPr>
            <a:r>
              <a:rPr lang="en"/>
              <a:t>Potential Orion mission objectives (1) delivering a crew to and providing emergency return capability from the International Space Station, and (2) transporting a crew to near-Earth objects</a:t>
            </a:r>
          </a:p>
          <a:p>
            <a:r>
              <a:t/>
            </a:r>
          </a:p>
          <a:p>
            <a:pPr rtl="0" lvl="0">
              <a:lnSpc>
                <a:spcPct val="115000"/>
              </a:lnSpc>
              <a:buNone/>
            </a:pPr>
            <a:r>
              <a:rPr lang="en"/>
              <a:t>Orion utilizes TTEthernet Onboard Data Network  as a priority-based network communications via traffic classes</a:t>
            </a:r>
          </a:p>
          <a:p>
            <a:r>
              <a:t/>
            </a:r>
          </a:p>
        </p:txBody>
      </p:sp>
      <p:sp>
        <p:nvSpPr>
          <p:cNvPr id="268" name="Shape 268"/>
          <p:cNvSpPr/>
          <p:nvPr/>
        </p:nvSpPr>
        <p:spPr>
          <a:xfrm>
            <a:off y="274650" x="7928625"/>
            <a:ext cy="909274" cx="62318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2" name="Shape 2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3" name="Shape 27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lnSpc>
                <a:spcPct val="115000"/>
              </a:lnSpc>
              <a:buNone/>
            </a:pPr>
            <a:r>
              <a:rPr b="0" lang="en">
                <a:solidFill>
                  <a:srgbClr val="000000"/>
                </a:solidFill>
              </a:rPr>
              <a:t>Orion Topology Comparison</a:t>
            </a:r>
          </a:p>
        </p:txBody>
      </p:sp>
      <p:cxnSp>
        <p:nvCxnSpPr>
          <p:cNvPr id="274" name="Shape 274"/>
          <p:cNvCxnSpPr/>
          <p:nvPr/>
        </p:nvCxnSpPr>
        <p:spPr>
          <a:xfrm>
            <a:off y="1417650" x="592200"/>
            <a:ext cy="0" cx="795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275" name="Shape 275"/>
          <p:cNvSpPr/>
          <p:nvPr/>
        </p:nvSpPr>
        <p:spPr>
          <a:xfrm>
            <a:off y="3237200" x="1540575"/>
            <a:ext cy="3238500" cx="57626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graphicFrame>
        <p:nvGraphicFramePr>
          <p:cNvPr id="276" name="Shape 276"/>
          <p:cNvGraphicFramePr/>
          <p:nvPr/>
        </p:nvGraphicFramePr>
        <p:xfrm>
          <a:off y="1724575" x="1139887"/>
          <a:ext cy="3000000" cx="3000000"/>
        </p:xfrm>
        <a:graphic>
          <a:graphicData uri="http://schemas.openxmlformats.org/drawingml/2006/table">
            <a:tbl>
              <a:tblPr>
                <a:noFill/>
                <a:tableStyleId>{E355585A-9654-48A7-BD21-C9B88BD79048}</a:tableStyleId>
              </a:tblPr>
              <a:tblGrid>
                <a:gridCol w="757075"/>
                <a:gridCol w="476475"/>
                <a:gridCol w="507525"/>
                <a:gridCol w="817825"/>
                <a:gridCol w="1422950"/>
                <a:gridCol w="1547075"/>
                <a:gridCol w="1035050"/>
              </a:tblGrid>
              <a:tr h="436225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200" lang="en"/>
                        <a:t>Test case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/>
                        <a:t>ES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/>
                        <a:t>SW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/>
                        <a:t>Frames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/>
                        <a:t>Frame instances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/>
                        <a:t>Average run-time[s]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b="1" sz="1100" lang="en"/>
                        <a:t>Total</a:t>
                      </a:r>
                    </a:p>
                    <a:p>
                      <a:pPr rtl="0" lvl="0">
                        <a:buNone/>
                      </a:pPr>
                      <a:r>
                        <a:rPr b="1" sz="1100" lang="en"/>
                        <a:t>run-time[s]</a:t>
                      </a:r>
                    </a:p>
                  </a:txBody>
                  <a:tcPr marR="91425" marB="91425" marT="91425" marL="91425"/>
                </a:tc>
              </a:tr>
              <a:tr h="42355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200" lang="en"/>
                        <a:t>Orion 1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/>
                        <a:t>31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13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180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5438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501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250572 </a:t>
                      </a:r>
                    </a:p>
                  </a:txBody>
                  <a:tcPr marR="91425" marB="91425" marT="91425" marL="91425"/>
                </a:tc>
              </a:tr>
              <a:tr h="423550"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200" lang="en"/>
                        <a:t>Orion 2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100" lang="en"/>
                        <a:t>31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14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180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5438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602 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100" lang="en"/>
                        <a:t>301008 </a:t>
                      </a:r>
                    </a:p>
                  </a:txBody>
                  <a:tcPr marR="91425" marB="91425" marT="91425" marL="91425"/>
                </a:tc>
              </a:tr>
            </a:tbl>
          </a:graphicData>
        </a:graphic>
      </p:graphicFrame>
      <p:sp>
        <p:nvSpPr>
          <p:cNvPr id="277" name="Shape 277"/>
          <p:cNvSpPr/>
          <p:nvPr/>
        </p:nvSpPr>
        <p:spPr>
          <a:xfrm>
            <a:off y="274650" x="7928625"/>
            <a:ext cy="909274" cx="62318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b="0" lang="en"/>
              <a:t>Overview</a:t>
            </a:r>
          </a:p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y="1957500" x="592200"/>
            <a:ext cy="2943000" cx="2388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93700" marL="457200">
              <a:lnSpc>
                <a:spcPct val="300000"/>
              </a:lnSpc>
              <a:buClr>
                <a:srgbClr val="FF0000"/>
              </a:buClr>
              <a:buSzPct val="100000"/>
              <a:buFont typeface="Arial"/>
              <a:buChar char="●"/>
            </a:pPr>
            <a:r>
              <a:rPr sz="2600" lang="en">
                <a:solidFill>
                  <a:srgbClr val="FF0000"/>
                </a:solidFill>
              </a:rPr>
              <a:t>Introduction</a:t>
            </a:r>
          </a:p>
          <a:p>
            <a:pPr rtl="0" lvl="0" indent="-393700" marL="457200">
              <a:lnSpc>
                <a:spcPct val="3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2600" lang="en"/>
              <a:t>TTEthernet</a:t>
            </a:r>
          </a:p>
          <a:p>
            <a:pPr rtl="0" lvl="0" indent="-393700" marL="457200">
              <a:lnSpc>
                <a:spcPct val="3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2600" lang="en"/>
              <a:t>Simulator</a:t>
            </a:r>
          </a:p>
          <a:p>
            <a:pPr rtl="0" lvl="0" indent="-393700" marL="457200">
              <a:lnSpc>
                <a:spcPct val="3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2600" lang="en"/>
              <a:t>Evaluation</a:t>
            </a:r>
          </a:p>
        </p:txBody>
      </p:sp>
      <p:cxnSp>
        <p:nvCxnSpPr>
          <p:cNvPr id="42" name="Shape 42"/>
          <p:cNvCxnSpPr/>
          <p:nvPr/>
        </p:nvCxnSpPr>
        <p:spPr>
          <a:xfrm>
            <a:off y="1417650" x="592200"/>
            <a:ext cy="0" cx="795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43" name="Shape 43"/>
          <p:cNvSpPr/>
          <p:nvPr/>
        </p:nvSpPr>
        <p:spPr>
          <a:xfrm>
            <a:off y="274650" x="7928625"/>
            <a:ext cy="909274" cx="62318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44" name="Shape 44"/>
          <p:cNvSpPr txBox="1"/>
          <p:nvPr>
            <p:ph idx="2" type="body"/>
          </p:nvPr>
        </p:nvSpPr>
        <p:spPr>
          <a:xfrm>
            <a:off y="1880950" x="3973400"/>
            <a:ext cy="798899" cx="28809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55600" marL="457200">
              <a:lnSpc>
                <a:spcPct val="2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2000" lang="en"/>
              <a:t>Thesis Objectives</a:t>
            </a:r>
          </a:p>
        </p:txBody>
      </p:sp>
      <p:sp>
        <p:nvSpPr>
          <p:cNvPr id="45" name="Shape 45"/>
          <p:cNvSpPr/>
          <p:nvPr/>
        </p:nvSpPr>
        <p:spPr>
          <a:xfrm>
            <a:off y="1880950" x="3165250"/>
            <a:ext cy="798899" cx="623099"/>
          </a:xfrm>
          <a:prstGeom prst="leftBrace">
            <a:avLst>
              <a:gd fmla="val 55835" name="adj1"/>
              <a:gd fmla="val 50633" name="adj2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1" name="Shape 2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82" name="Shape 28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b="0" lang="en"/>
              <a:t>Steady-state Simulation</a:t>
            </a:r>
          </a:p>
        </p:txBody>
      </p:sp>
      <p:cxnSp>
        <p:nvCxnSpPr>
          <p:cNvPr id="283" name="Shape 283"/>
          <p:cNvCxnSpPr/>
          <p:nvPr/>
        </p:nvCxnSpPr>
        <p:spPr>
          <a:xfrm>
            <a:off y="1417650" x="592200"/>
            <a:ext cy="0" cx="795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284" name="Shape 284"/>
          <p:cNvSpPr/>
          <p:nvPr/>
        </p:nvSpPr>
        <p:spPr>
          <a:xfrm>
            <a:off y="1531700" x="1576937"/>
            <a:ext cy="3794599" cx="59901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graphicFrame>
        <p:nvGraphicFramePr>
          <p:cNvPr id="285" name="Shape 285"/>
          <p:cNvGraphicFramePr/>
          <p:nvPr/>
        </p:nvGraphicFramePr>
        <p:xfrm>
          <a:off y="5561775" x="1404937"/>
          <a:ext cy="3000000" cx="3000000"/>
        </p:xfrm>
        <a:graphic>
          <a:graphicData uri="http://schemas.openxmlformats.org/drawingml/2006/table">
            <a:tbl>
              <a:tblPr>
                <a:noFill/>
                <a:tableStyleId>{F35B1339-A74F-4C0F-9935-26CB8550EE28}</a:tableStyleId>
              </a:tblPr>
              <a:tblGrid>
                <a:gridCol w="904875"/>
                <a:gridCol w="904875"/>
                <a:gridCol w="904875"/>
                <a:gridCol w="904875"/>
                <a:gridCol w="904875"/>
                <a:gridCol w="904875"/>
                <a:gridCol w="904875"/>
              </a:tblGrid>
              <a:tr h="381000">
                <a:tc>
                  <a:txBody>
                    <a:bodyPr>
                      <a:noAutofit/>
                    </a:bodyPr>
                    <a:lstStyle/>
                    <a:p/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b="1" sz="1100" lang="en"/>
                        <a:t>1000/4000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b="1" sz="1100" lang="en"/>
                        <a:t>1500/4000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b="1" sz="1100" lang="en"/>
                        <a:t>2000/4000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b="1" sz="1100" lang="en"/>
                        <a:t>2500/4000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b="1" sz="1100" lang="en"/>
                        <a:t>3000/4000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b="1" sz="1100" lang="en"/>
                        <a:t>3500/4000</a:t>
                      </a:r>
                    </a:p>
                  </a:txBody>
                  <a:tcPr marR="91425" marB="91425" marT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b="1" sz="1100" lang="en"/>
                        <a:t>Percentile difference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sz="1100" lang="en"/>
                        <a:t>8.55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sz="1100" lang="en"/>
                        <a:t>5.61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sz="1100" lang="en"/>
                        <a:t>3.49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sz="1100" lang="en"/>
                        <a:t>1.75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sz="1100" lang="en"/>
                        <a:t>1.44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sz="1100" lang="en"/>
                        <a:t>0.96</a:t>
                      </a:r>
                    </a:p>
                  </a:txBody>
                  <a:tcPr marR="91425" marB="91425" marT="91425" marL="91425"/>
                </a:tc>
              </a:tr>
            </a:tbl>
          </a:graphicData>
        </a:graphic>
      </p:graphicFrame>
      <p:sp>
        <p:nvSpPr>
          <p:cNvPr id="286" name="Shape 286"/>
          <p:cNvSpPr/>
          <p:nvPr/>
        </p:nvSpPr>
        <p:spPr>
          <a:xfrm>
            <a:off y="274650" x="7928625"/>
            <a:ext cy="909274" cx="62318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0" name="Shape 2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1" name="Shape 29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b="0" lang="en"/>
              <a:t>Analysis vs Simulation</a:t>
            </a:r>
          </a:p>
        </p:txBody>
      </p:sp>
      <p:cxnSp>
        <p:nvCxnSpPr>
          <p:cNvPr id="292" name="Shape 292"/>
          <p:cNvCxnSpPr/>
          <p:nvPr/>
        </p:nvCxnSpPr>
        <p:spPr>
          <a:xfrm>
            <a:off y="1417650" x="592200"/>
            <a:ext cy="0" cx="795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graphicFrame>
        <p:nvGraphicFramePr>
          <p:cNvPr id="293" name="Shape 293"/>
          <p:cNvGraphicFramePr/>
          <p:nvPr/>
        </p:nvGraphicFramePr>
        <p:xfrm>
          <a:off y="1805825" x="592200"/>
          <a:ext cy="3000000" cx="3000000"/>
        </p:xfrm>
        <a:graphic>
          <a:graphicData uri="http://schemas.openxmlformats.org/drawingml/2006/table">
            <a:tbl>
              <a:tblPr>
                <a:noFill/>
                <a:tableStyleId>{7B78FA2B-D3A3-40DC-A2CF-8939511DF8A5}</a:tableStyleId>
              </a:tblPr>
              <a:tblGrid>
                <a:gridCol w="908075"/>
                <a:gridCol w="1575275"/>
              </a:tblGrid>
              <a:tr h="436225"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b="1" sz="1200" lang="en"/>
                        <a:t>Test case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b="1" sz="1200" lang="en"/>
                        <a:t>▲delay[%]</a:t>
                      </a:r>
                    </a:p>
                  </a:txBody>
                  <a:tcPr marR="91425" marB="91425" marT="91425" marL="91425"/>
                </a:tc>
              </a:tr>
              <a:tr h="423550"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sz="1200" lang="en"/>
                        <a:t>1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sz="1200" lang="en"/>
                        <a:t>21388.23 </a:t>
                      </a:r>
                    </a:p>
                  </a:txBody>
                  <a:tcPr marR="91425" marB="91425" marT="91425" marL="91425"/>
                </a:tc>
              </a:tr>
              <a:tr h="423550"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sz="1200" lang="en"/>
                        <a:t>2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sz="1200" lang="en"/>
                        <a:t> 22101.10</a:t>
                      </a:r>
                    </a:p>
                  </a:txBody>
                  <a:tcPr marR="91425" marB="91425" marT="91425" marL="91425"/>
                </a:tc>
              </a:tr>
              <a:tr h="423550"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sz="1200" lang="en"/>
                        <a:t>3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sz="1200" lang="en"/>
                        <a:t>40357.05</a:t>
                      </a:r>
                    </a:p>
                  </a:txBody>
                  <a:tcPr marR="91425" marB="91425" marT="91425" marL="91425"/>
                </a:tc>
              </a:tr>
              <a:tr h="423550"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sz="1200" lang="en"/>
                        <a:t>4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sz="1200" lang="en"/>
                        <a:t>66831.41</a:t>
                      </a:r>
                    </a:p>
                  </a:txBody>
                  <a:tcPr marR="91425" marB="91425" marT="91425" marL="91425"/>
                </a:tc>
              </a:tr>
              <a:tr h="423550"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sz="1200" lang="en"/>
                        <a:t>5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sz="1200" lang="en"/>
                        <a:t>50209.40</a:t>
                      </a:r>
                    </a:p>
                  </a:txBody>
                  <a:tcPr marR="91425" marB="91425" marT="91425" marL="91425"/>
                </a:tc>
              </a:tr>
              <a:tr h="423550"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sz="1200" lang="en"/>
                        <a:t>6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sz="1200" lang="en"/>
                        <a:t>109484.76</a:t>
                      </a:r>
                    </a:p>
                  </a:txBody>
                  <a:tcPr marR="91425" marB="91425" marT="91425" marL="91425"/>
                </a:tc>
              </a:tr>
              <a:tr h="423550"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sz="1200" lang="en"/>
                        <a:t>7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sz="1200" lang="en"/>
                        <a:t>156453.61</a:t>
                      </a:r>
                    </a:p>
                  </a:txBody>
                  <a:tcPr marR="91425" marB="91425" marT="91425" marL="91425"/>
                </a:tc>
              </a:tr>
              <a:tr h="423550"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sz="1200" lang="en"/>
                        <a:t>8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sz="1200" lang="en"/>
                        <a:t>24770.09</a:t>
                      </a:r>
                    </a:p>
                  </a:txBody>
                  <a:tcPr marR="91425" marB="91425" marT="91425" marL="91425"/>
                </a:tc>
              </a:tr>
              <a:tr h="423550"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sz="1200" lang="en"/>
                        <a:t>9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 lvl="0">
                        <a:buNone/>
                      </a:pPr>
                      <a:r>
                        <a:rPr sz="1200" lang="en"/>
                        <a:t>167413.91</a:t>
                      </a:r>
                    </a:p>
                  </a:txBody>
                  <a:tcPr marR="91425" marB="91425" marT="91425" marL="91425"/>
                </a:tc>
              </a:tr>
              <a:tr h="423550">
                <a:tc>
                  <a:txBody>
                    <a:bodyPr>
                      <a:noAutofit/>
                    </a:bodyPr>
                    <a:lstStyle/>
                    <a:p>
                      <a:pPr>
                        <a:buNone/>
                      </a:pPr>
                      <a:r>
                        <a:rPr sz="1200" lang="en"/>
                        <a:t>10</a:t>
                      </a:r>
                    </a:p>
                  </a:txBody>
                  <a:tcPr marR="91425" marB="91425" marT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rtl="0">
                        <a:buNone/>
                      </a:pPr>
                      <a:r>
                        <a:rPr sz="1200" lang="en"/>
                        <a:t>116517.49</a:t>
                      </a:r>
                    </a:p>
                  </a:txBody>
                  <a:tcPr marR="91425" marB="91425" marT="91425" marL="91425"/>
                </a:tc>
              </a:tr>
            </a:tbl>
          </a:graphicData>
        </a:graphic>
      </p:graphicFrame>
      <p:sp>
        <p:nvSpPr>
          <p:cNvPr id="294" name="Shape 294"/>
          <p:cNvSpPr txBox="1"/>
          <p:nvPr/>
        </p:nvSpPr>
        <p:spPr>
          <a:xfrm>
            <a:off y="1805887" x="3971700"/>
            <a:ext cy="4671599" cx="47150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lnSpc>
                <a:spcPct val="115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/>
              <a:t>analysis - very pessimistic WCD for RC frames due to the lack of execution time</a:t>
            </a:r>
          </a:p>
          <a:p>
            <a:pPr rtl="0" lvl="0" indent="-342900" marL="457200">
              <a:lnSpc>
                <a:spcPct val="115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/>
              <a:t>simulation - relatively optimistic due to small number of simulation cycles performed</a:t>
            </a:r>
          </a:p>
        </p:txBody>
      </p:sp>
      <p:sp>
        <p:nvSpPr>
          <p:cNvPr id="295" name="Shape 295"/>
          <p:cNvSpPr/>
          <p:nvPr/>
        </p:nvSpPr>
        <p:spPr>
          <a:xfrm>
            <a:off y="274650" x="7928625"/>
            <a:ext cy="909274" cx="62318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9" name="Shape 2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0" name="Shape 300"/>
          <p:cNvSpPr txBox="1"/>
          <p:nvPr>
            <p:ph idx="1" type="body"/>
          </p:nvPr>
        </p:nvSpPr>
        <p:spPr>
          <a:xfrm>
            <a:off y="366675" x="457200"/>
            <a:ext cy="6387300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lnSpc>
                <a:spcPct val="200000"/>
              </a:lnSpc>
              <a:buNone/>
            </a:pPr>
            <a:r>
              <a:rPr sz="1800" lang="en">
                <a:solidFill>
                  <a:srgbClr val="000000"/>
                </a:solidFill>
              </a:rPr>
              <a:t>
</a:t>
            </a:r>
            <a:r>
              <a:rPr sz="3600" lang="en"/>
              <a:t>Thank you</a:t>
            </a:r>
          </a:p>
          <a:p>
            <a:pPr algn="ctr" rtl="0" lvl="0">
              <a:lnSpc>
                <a:spcPct val="200000"/>
              </a:lnSpc>
              <a:buNone/>
            </a:pPr>
            <a:r>
              <a:rPr sz="3600" lang="en"/>
              <a:t>for the attention</a:t>
            </a:r>
          </a:p>
        </p:txBody>
      </p:sp>
      <p:sp>
        <p:nvSpPr>
          <p:cNvPr id="301" name="Shape 301"/>
          <p:cNvSpPr/>
          <p:nvPr/>
        </p:nvSpPr>
        <p:spPr>
          <a:xfrm>
            <a:off y="274650" x="7928625"/>
            <a:ext cy="909274" cx="62318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b="0" lang="en"/>
              <a:t>Introduction</a:t>
            </a:r>
          </a:p>
        </p:txBody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y="172515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lnSpc>
                <a:spcPct val="200000"/>
              </a:lnSpc>
              <a:buClr>
                <a:schemeClr val="dk1"/>
              </a:buClr>
              <a:buSzPct val="90000"/>
              <a:buFont typeface="Arial"/>
              <a:buChar char="●"/>
            </a:pPr>
            <a:r>
              <a:rPr sz="2000" lang="en"/>
              <a:t>Hard-real systems</a:t>
            </a:r>
          </a:p>
          <a:p>
            <a:pPr rtl="0" lvl="1" indent="-342900" marL="914400">
              <a:lnSpc>
                <a:spcPct val="200000"/>
              </a:lnSpc>
              <a:buClr>
                <a:schemeClr val="dk1"/>
              </a:buClr>
              <a:buSzPct val="100000"/>
              <a:buFont typeface="Arial"/>
              <a:buChar char="○"/>
            </a:pPr>
            <a:r>
              <a:rPr sz="1800" lang="en"/>
              <a:t>Distributed systems</a:t>
            </a:r>
          </a:p>
          <a:p>
            <a:pPr rtl="0" lvl="1" indent="-342900" marL="914400">
              <a:lnSpc>
                <a:spcPct val="200000"/>
              </a:lnSpc>
              <a:buClr>
                <a:schemeClr val="dk1"/>
              </a:buClr>
              <a:buSzPct val="100000"/>
              <a:buFont typeface="Arial"/>
              <a:buChar char="○"/>
            </a:pPr>
            <a:r>
              <a:rPr sz="1800" lang="en"/>
              <a:t>Safety-critical demands</a:t>
            </a:r>
          </a:p>
          <a:p>
            <a:pPr rtl="0" lvl="2" indent="-342900" marL="1371600">
              <a:lnSpc>
                <a:spcPct val="200000"/>
              </a:lnSpc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■"/>
            </a:pPr>
            <a:r>
              <a:rPr sz="1800" lang="en"/>
              <a:t>Event-Triggered approach - depend on particular event</a:t>
            </a:r>
          </a:p>
          <a:p>
            <a:pPr rtl="0" lvl="2" indent="-342900" marL="1371600">
              <a:lnSpc>
                <a:spcPct val="200000"/>
              </a:lnSpc>
              <a:spcBef>
                <a:spcPts val="600"/>
              </a:spcBef>
              <a:buClr>
                <a:schemeClr val="dk1"/>
              </a:buClr>
              <a:buSzPct val="100000"/>
              <a:buFont typeface="Arial"/>
              <a:buChar char="■"/>
            </a:pPr>
            <a:r>
              <a:rPr sz="1800" lang="en"/>
              <a:t>Time-Triggered approach - predetermined</a:t>
            </a:r>
          </a:p>
          <a:p>
            <a:pPr rtl="0" lvl="0" indent="-355600" marL="457200">
              <a:lnSpc>
                <a:spcPct val="2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2000" lang="en"/>
              <a:t>Mixed-criticality systems</a:t>
            </a:r>
          </a:p>
          <a:p>
            <a:r>
              <a:t/>
            </a:r>
          </a:p>
        </p:txBody>
      </p:sp>
      <p:cxnSp>
        <p:nvCxnSpPr>
          <p:cNvPr id="52" name="Shape 52"/>
          <p:cNvCxnSpPr/>
          <p:nvPr/>
        </p:nvCxnSpPr>
        <p:spPr>
          <a:xfrm>
            <a:off y="1417650" x="592200"/>
            <a:ext cy="0" cx="795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53" name="Shape 53"/>
          <p:cNvSpPr/>
          <p:nvPr/>
        </p:nvSpPr>
        <p:spPr>
          <a:xfrm>
            <a:off y="274650" x="7928625"/>
            <a:ext cy="909274" cx="62318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b="0" lang="en"/>
              <a:t>Thesis Objectives</a:t>
            </a:r>
          </a:p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y="172515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61111"/>
              <a:buFont typeface="Arial"/>
              <a:buNone/>
            </a:pPr>
            <a:r>
              <a:rPr sz="1800" lang="en">
                <a:solidFill>
                  <a:srgbClr val="000000"/>
                </a:solidFill>
              </a:rPr>
              <a:t>The goal of the master thesis project is to develop a fast and accurate simulator based on the TTEthernet protocol</a:t>
            </a:r>
          </a:p>
          <a:p>
            <a:r>
              <a:t/>
            </a:r>
          </a:p>
          <a:p>
            <a:pPr rtl="0" lvl="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SzPct val="61111"/>
              <a:buFont typeface="Arial"/>
              <a:buNone/>
            </a:pPr>
            <a:r>
              <a:rPr sz="1800" lang="en">
                <a:solidFill>
                  <a:srgbClr val="000000"/>
                </a:solidFill>
              </a:rPr>
              <a:t>The requirements for the simulator:</a:t>
            </a:r>
          </a:p>
          <a:p>
            <a:pPr rtl="0" lvl="0" indent="-342900" marL="45720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000000"/>
                </a:solidFill>
              </a:rPr>
              <a:t>model the two simulation paradigms - action- and event-oriented</a:t>
            </a:r>
          </a:p>
          <a:p>
            <a:pPr rtl="0" lvl="0" indent="-342900" marL="45720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000000"/>
                </a:solidFill>
              </a:rPr>
              <a:t>model all the three integration policies</a:t>
            </a:r>
          </a:p>
          <a:p>
            <a:pPr rtl="0" lvl="0" indent="-342900" marL="45720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000000"/>
                </a:solidFill>
              </a:rPr>
              <a:t>determine the average end-to-end delays for all BE and RC messages </a:t>
            </a:r>
          </a:p>
          <a:p>
            <a:pPr rtl="0" lvl="0" indent="-342900" marL="45720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000000"/>
                </a:solidFill>
              </a:rPr>
              <a:t>determine the worst-case end-to-end communication delays for the RC messages</a:t>
            </a:r>
          </a:p>
          <a:p>
            <a:pPr rtl="0" lvl="0" indent="-342900" marL="45720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000000"/>
                </a:solidFill>
              </a:rPr>
              <a:t>compare and evaluate results from simulation to TTEthernet analysis</a:t>
            </a:r>
          </a:p>
          <a:p>
            <a:pPr rtl="0" lvl="0" indent="-342900" marL="45720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">
                <a:solidFill>
                  <a:srgbClr val="000000"/>
                </a:solidFill>
              </a:rPr>
              <a:t>simulator should be designed and implemented so that it can be used inside an optimization loop</a:t>
            </a:r>
          </a:p>
          <a:p>
            <a:r>
              <a:t/>
            </a:r>
          </a:p>
          <a:p>
            <a:r>
              <a:t/>
            </a:r>
          </a:p>
        </p:txBody>
      </p:sp>
      <p:cxnSp>
        <p:nvCxnSpPr>
          <p:cNvPr id="60" name="Shape 60"/>
          <p:cNvCxnSpPr/>
          <p:nvPr/>
        </p:nvCxnSpPr>
        <p:spPr>
          <a:xfrm>
            <a:off y="1417650" x="592200"/>
            <a:ext cy="0" cx="795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61" name="Shape 61"/>
          <p:cNvSpPr/>
          <p:nvPr/>
        </p:nvSpPr>
        <p:spPr>
          <a:xfrm>
            <a:off y="274650" x="7928625"/>
            <a:ext cy="909274" cx="62318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b="0" lang="en"/>
              <a:t>Overview</a:t>
            </a: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y="1957500" x="592200"/>
            <a:ext cy="2943000" cx="2388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93700" marL="457200">
              <a:lnSpc>
                <a:spcPct val="3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2600" lang="en"/>
              <a:t>Introduction</a:t>
            </a:r>
          </a:p>
          <a:p>
            <a:pPr rtl="0" lvl="0" indent="-393700" marL="457200">
              <a:lnSpc>
                <a:spcPct val="300000"/>
              </a:lnSpc>
              <a:buClr>
                <a:srgbClr val="FF0000"/>
              </a:buClr>
              <a:buSzPct val="100000"/>
              <a:buFont typeface="Arial"/>
              <a:buChar char="●"/>
            </a:pPr>
            <a:r>
              <a:rPr sz="2600" lang="en">
                <a:solidFill>
                  <a:srgbClr val="FF0000"/>
                </a:solidFill>
              </a:rPr>
              <a:t>TTEthernet</a:t>
            </a:r>
          </a:p>
          <a:p>
            <a:pPr rtl="0" lvl="0" indent="-393700" marL="457200">
              <a:lnSpc>
                <a:spcPct val="3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2600" lang="en"/>
              <a:t>Simulator</a:t>
            </a:r>
          </a:p>
          <a:p>
            <a:pPr rtl="0" lvl="0" indent="-393700" marL="457200">
              <a:lnSpc>
                <a:spcPct val="3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2600" lang="en"/>
              <a:t>Evaluation</a:t>
            </a:r>
          </a:p>
        </p:txBody>
      </p:sp>
      <p:cxnSp>
        <p:nvCxnSpPr>
          <p:cNvPr id="68" name="Shape 68"/>
          <p:cNvCxnSpPr/>
          <p:nvPr/>
        </p:nvCxnSpPr>
        <p:spPr>
          <a:xfrm>
            <a:off y="1417650" x="592200"/>
            <a:ext cy="0" cx="795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69" name="Shape 69"/>
          <p:cNvSpPr/>
          <p:nvPr/>
        </p:nvSpPr>
        <p:spPr>
          <a:xfrm>
            <a:off y="274650" x="7928625"/>
            <a:ext cy="909274" cx="62318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70" name="Shape 70"/>
          <p:cNvSpPr txBox="1"/>
          <p:nvPr>
            <p:ph idx="2" type="body"/>
          </p:nvPr>
        </p:nvSpPr>
        <p:spPr>
          <a:xfrm>
            <a:off y="1957500" x="4178250"/>
            <a:ext cy="4005899" cx="4373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55600" marL="457200">
              <a:lnSpc>
                <a:spcPct val="2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2000" lang="en"/>
              <a:t>Description</a:t>
            </a:r>
          </a:p>
          <a:p>
            <a:pPr rtl="0" lvl="0" indent="-355600" marL="457200">
              <a:lnSpc>
                <a:spcPct val="2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2000" lang="en"/>
              <a:t>Architecture</a:t>
            </a:r>
          </a:p>
          <a:p>
            <a:pPr rtl="0" lvl="0" indent="-355600" marL="457200">
              <a:lnSpc>
                <a:spcPct val="2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2000" lang="en"/>
              <a:t>Virtual Links</a:t>
            </a:r>
          </a:p>
          <a:p>
            <a:pPr rtl="0" lvl="0" indent="-355600" marL="457200">
              <a:lnSpc>
                <a:spcPct val="2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2000" lang="en"/>
              <a:t>Traffic Classes</a:t>
            </a:r>
          </a:p>
          <a:p>
            <a:pPr rtl="0" lvl="0" indent="-355600" marL="457200">
              <a:lnSpc>
                <a:spcPct val="2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2000" lang="en"/>
              <a:t>Integration Policies</a:t>
            </a:r>
          </a:p>
        </p:txBody>
      </p:sp>
      <p:sp>
        <p:nvSpPr>
          <p:cNvPr id="71" name="Shape 71"/>
          <p:cNvSpPr/>
          <p:nvPr/>
        </p:nvSpPr>
        <p:spPr>
          <a:xfrm>
            <a:off y="1957500" x="3165250"/>
            <a:ext cy="3059399" cx="623099"/>
          </a:xfrm>
          <a:prstGeom prst="leftBrace">
            <a:avLst>
              <a:gd fmla="val 55835" name="adj1"/>
              <a:gd fmla="val 50633" name="adj2"/>
            </a:avLst>
          </a:prstGeom>
          <a:noFill/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ID="10" fill="hold" presetSubtype="0" presetClass="entr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5" name="Shape 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b="0" lang="en"/>
              <a:t>TTEthernet</a:t>
            </a:r>
          </a:p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y="1786375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42900" marL="457200">
              <a:lnSpc>
                <a:spcPct val="2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"/>
              <a:t>deterministic</a:t>
            </a:r>
          </a:p>
          <a:p>
            <a:pPr rtl="0" lvl="0" indent="-342900" marL="457200">
              <a:lnSpc>
                <a:spcPct val="2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"/>
              <a:t>synchronized</a:t>
            </a:r>
          </a:p>
          <a:p>
            <a:pPr rtl="0" lvl="0" indent="-342900" marL="457200">
              <a:lnSpc>
                <a:spcPct val="2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"/>
              <a:t>congestion free</a:t>
            </a:r>
          </a:p>
          <a:p>
            <a:pPr rtl="0" lvl="0" indent="-342900" marL="457200">
              <a:lnSpc>
                <a:spcPct val="2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"/>
              <a:t>based on ARINC 664p7 and Ethernet</a:t>
            </a:r>
          </a:p>
          <a:p>
            <a:pPr rtl="0" lvl="0" indent="-342900" marL="457200">
              <a:lnSpc>
                <a:spcPct val="200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sz="1800" lang="en"/>
              <a:t>fault-tolerant</a:t>
            </a:r>
          </a:p>
          <a:p>
            <a:r>
              <a:t/>
            </a:r>
          </a:p>
        </p:txBody>
      </p:sp>
      <p:cxnSp>
        <p:nvCxnSpPr>
          <p:cNvPr id="78" name="Shape 78"/>
          <p:cNvCxnSpPr/>
          <p:nvPr/>
        </p:nvCxnSpPr>
        <p:spPr>
          <a:xfrm>
            <a:off y="1417650" x="592200"/>
            <a:ext cy="0" cx="795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79" name="Shape 79"/>
          <p:cNvSpPr/>
          <p:nvPr/>
        </p:nvSpPr>
        <p:spPr>
          <a:xfrm>
            <a:off y="274650" x="7928625"/>
            <a:ext cy="909274" cx="623186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b="0" lang="en"/>
              <a:t>Architecture</a:t>
            </a:r>
          </a:p>
        </p:txBody>
      </p:sp>
      <p:cxnSp>
        <p:nvCxnSpPr>
          <p:cNvPr id="85" name="Shape 85"/>
          <p:cNvCxnSpPr/>
          <p:nvPr/>
        </p:nvCxnSpPr>
        <p:spPr>
          <a:xfrm>
            <a:off y="1417650" x="592200"/>
            <a:ext cy="0" cx="795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86" name="Shape 86"/>
          <p:cNvSpPr/>
          <p:nvPr/>
        </p:nvSpPr>
        <p:spPr>
          <a:xfrm>
            <a:off y="1985362" x="438150"/>
            <a:ext cy="2505075" cx="82677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87" name="Shape 87"/>
          <p:cNvSpPr txBox="1"/>
          <p:nvPr/>
        </p:nvSpPr>
        <p:spPr>
          <a:xfrm>
            <a:off y="4701300" x="592200"/>
            <a:ext cy="1598100" cx="49496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17500" marL="457200">
              <a:lnSpc>
                <a:spcPct val="150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End System(ES)</a:t>
            </a:r>
          </a:p>
          <a:p>
            <a:pPr rtl="0" lvl="0" indent="-317500" marL="457200">
              <a:lnSpc>
                <a:spcPct val="150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Network Switch(NS) </a:t>
            </a:r>
          </a:p>
          <a:p>
            <a:pPr rtl="0" lvl="0" indent="-317500" marL="457200">
              <a:lnSpc>
                <a:spcPct val="150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physical connection - full-duplex and multi-hop</a:t>
            </a:r>
          </a:p>
          <a:p>
            <a:pPr rtl="0" lvl="0" indent="-317500" marL="457200">
              <a:lnSpc>
                <a:spcPct val="150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dataflow links</a:t>
            </a:r>
          </a:p>
          <a:p>
            <a:pPr rtl="0" lvl="0" indent="-317500" marL="457200">
              <a:lnSpc>
                <a:spcPct val="150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virtual links</a:t>
            </a:r>
          </a:p>
          <a:p>
            <a:r>
              <a:t/>
            </a:r>
          </a:p>
        </p:txBody>
      </p:sp>
      <p:sp>
        <p:nvSpPr>
          <p:cNvPr id="88" name="Shape 88"/>
          <p:cNvSpPr/>
          <p:nvPr/>
        </p:nvSpPr>
        <p:spPr>
          <a:xfrm>
            <a:off y="274650" x="7928625"/>
            <a:ext cy="909274" cx="62318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3" name="Shape 9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b="0" lang="en"/>
              <a:t>Virtual Links</a:t>
            </a:r>
          </a:p>
        </p:txBody>
      </p:sp>
      <p:cxnSp>
        <p:nvCxnSpPr>
          <p:cNvPr id="94" name="Shape 94"/>
          <p:cNvCxnSpPr/>
          <p:nvPr/>
        </p:nvCxnSpPr>
        <p:spPr>
          <a:xfrm>
            <a:off y="1417650" x="592200"/>
            <a:ext cy="0" cx="7959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w="lg" len="lg" type="none"/>
            <a:tailEnd w="lg" len="lg" type="none"/>
          </a:ln>
        </p:spPr>
      </p:cxnSp>
      <p:sp>
        <p:nvSpPr>
          <p:cNvPr id="95" name="Shape 95"/>
          <p:cNvSpPr/>
          <p:nvPr/>
        </p:nvSpPr>
        <p:spPr>
          <a:xfrm>
            <a:off y="1902199" x="592200"/>
            <a:ext cy="2681249" cx="76622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96" name="Shape 96"/>
          <p:cNvSpPr txBox="1"/>
          <p:nvPr/>
        </p:nvSpPr>
        <p:spPr>
          <a:xfrm>
            <a:off y="4802150" x="592200"/>
            <a:ext cy="1528200" cx="80660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17500" marL="457200">
              <a:lnSpc>
                <a:spcPct val="150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logical point-to-point connections in the network</a:t>
            </a:r>
          </a:p>
          <a:p>
            <a:pPr rtl="0" lvl="0" indent="-317500" marL="457200">
              <a:lnSpc>
                <a:spcPct val="150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"tree" structures with an ES as the root node and a set of ES as leaf nodes</a:t>
            </a:r>
          </a:p>
          <a:p>
            <a:pPr rtl="0" lvl="0" indent="-317500" marL="457200">
              <a:lnSpc>
                <a:spcPct val="150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used to route frames </a:t>
            </a:r>
          </a:p>
          <a:p>
            <a:pPr rtl="0" lvl="0" indent="-317500" marL="457200">
              <a:lnSpc>
                <a:spcPct val="150000"/>
              </a:lnSpc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each virtual link carries a single message</a:t>
            </a:r>
          </a:p>
          <a:p>
            <a:r>
              <a:t/>
            </a:r>
          </a:p>
        </p:txBody>
      </p:sp>
      <p:sp>
        <p:nvSpPr>
          <p:cNvPr id="97" name="Shape 97"/>
          <p:cNvSpPr/>
          <p:nvPr/>
        </p:nvSpPr>
        <p:spPr>
          <a:xfrm>
            <a:off y="274650" x="7928625"/>
            <a:ext cy="909274" cx="62318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