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89" r:id="rId3"/>
    <p:sldId id="290" r:id="rId4"/>
    <p:sldId id="294" r:id="rId5"/>
    <p:sldId id="291" r:id="rId6"/>
    <p:sldId id="305" r:id="rId7"/>
    <p:sldId id="293" r:id="rId8"/>
    <p:sldId id="307" r:id="rId9"/>
    <p:sldId id="265" r:id="rId10"/>
    <p:sldId id="308" r:id="rId11"/>
    <p:sldId id="375" r:id="rId12"/>
    <p:sldId id="380" r:id="rId13"/>
    <p:sldId id="377" r:id="rId14"/>
    <p:sldId id="378" r:id="rId15"/>
    <p:sldId id="379" r:id="rId16"/>
    <p:sldId id="383" r:id="rId17"/>
    <p:sldId id="382" r:id="rId18"/>
    <p:sldId id="381" r:id="rId19"/>
    <p:sldId id="284" r:id="rId20"/>
    <p:sldId id="374" r:id="rId21"/>
    <p:sldId id="286" r:id="rId22"/>
    <p:sldId id="28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9F45D"/>
    <a:srgbClr val="240489"/>
    <a:srgbClr val="F6E824"/>
    <a:srgbClr val="FF74BE"/>
    <a:srgbClr val="6666CC"/>
    <a:srgbClr val="66CC66"/>
    <a:srgbClr val="0080FF"/>
    <a:srgbClr val="4B89D0"/>
    <a:srgbClr val="085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7" autoAdjust="0"/>
    <p:restoredTop sz="89402" autoAdjust="0"/>
  </p:normalViewPr>
  <p:slideViewPr>
    <p:cSldViewPr snapToGrid="0" snapToObjects="1">
      <p:cViewPr>
        <p:scale>
          <a:sx n="103" d="100"/>
          <a:sy n="103" d="100"/>
        </p:scale>
        <p:origin x="-1368"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F7E46-332B-EF4F-9198-9F355BE121AB}" type="datetimeFigureOut">
              <a:rPr lang="en-US" smtClean="0"/>
              <a:pPr/>
              <a:t>13/4/15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E986D6-A5F1-CF4C-9BDB-8AE4FD3A05DD}" type="slidenum">
              <a:rPr lang="en-US" smtClean="0"/>
              <a:pPr/>
              <a:t>‹#›</a:t>
            </a:fld>
            <a:endParaRPr lang="en-US"/>
          </a:p>
        </p:txBody>
      </p:sp>
    </p:spTree>
    <p:extLst>
      <p:ext uri="{BB962C8B-B14F-4D97-AF65-F5344CB8AC3E}">
        <p14:creationId xmlns:p14="http://schemas.microsoft.com/office/powerpoint/2010/main" val="1276469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point-to-point connection is the ARINC 429 data transfer standard for avionics, with a transfer rate of up to 100 </a:t>
            </a:r>
            <a:r>
              <a:rPr lang="en-US" dirty="0" err="1" smtClean="0"/>
              <a:t>kbit/s</a:t>
            </a:r>
            <a:r>
              <a:rPr lang="en-US" dirty="0" smtClean="0"/>
              <a:t>.</a:t>
            </a:r>
          </a:p>
          <a:p>
            <a:endParaRPr lang="en-US" dirty="0" smtClean="0"/>
          </a:p>
          <a:p>
            <a:r>
              <a:rPr lang="en-US" baseline="0" dirty="0" smtClean="0"/>
              <a:t>One option would be an Ethernet-based network, since it can achieves speeds up to 1 </a:t>
            </a:r>
            <a:r>
              <a:rPr lang="en-US" baseline="0" dirty="0" err="1" smtClean="0"/>
              <a:t>Gbit/s</a:t>
            </a:r>
            <a:r>
              <a:rPr lang="en-US" baseline="0" dirty="0" smtClean="0"/>
              <a:t>. But Ethernet is known to be unsuitable for real-time or safety-critical applications, as it is inherently a non-deterministic network.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based on busy period – the time interval [</a:t>
            </a:r>
            <a:r>
              <a:rPr lang="en-US" dirty="0" err="1" smtClean="0"/>
              <a:t>t_c^j</a:t>
            </a:r>
            <a:r>
              <a:rPr lang="en-US" dirty="0" smtClean="0"/>
              <a:t>, </a:t>
            </a:r>
            <a:r>
              <a:rPr lang="en-US" dirty="0" err="1" smtClean="0"/>
              <a:t>t^j</a:t>
            </a:r>
            <a:r>
              <a:rPr lang="en-US" dirty="0" smtClean="0"/>
              <a:t>] within</a:t>
            </a:r>
            <a:r>
              <a:rPr lang="en-US" baseline="0" dirty="0" smtClean="0"/>
              <a:t> which the RC frames arrived before </a:t>
            </a:r>
            <a:r>
              <a:rPr lang="en-US" baseline="0" dirty="0" err="1" smtClean="0"/>
              <a:t>f_x</a:t>
            </a:r>
            <a:r>
              <a:rPr lang="en-US" baseline="0" dirty="0" smtClean="0"/>
              <a:t> in the outgoing queue are transmitted. </a:t>
            </a:r>
          </a:p>
          <a:p>
            <a:r>
              <a:rPr lang="en-US" baseline="0" dirty="0" smtClean="0"/>
              <a:t>! The size of the busy period depends on the number of frames arrived, and the number of frames depends on the size of the busy period. </a:t>
            </a:r>
          </a:p>
          <a:p>
            <a:endParaRPr lang="en-US" baseline="0" dirty="0" smtClean="0"/>
          </a:p>
          <a:p>
            <a:r>
              <a:rPr lang="en-US" baseline="0" dirty="0" smtClean="0"/>
              <a:t>To compute, use availability and demand, and compute iteratively until the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14</a:t>
            </a:fld>
            <a:endParaRPr lang="en-US"/>
          </a:p>
        </p:txBody>
      </p:sp>
    </p:spTree>
    <p:extLst>
      <p:ext uri="{BB962C8B-B14F-4D97-AF65-F5344CB8AC3E}">
        <p14:creationId xmlns:p14="http://schemas.microsoft.com/office/powerpoint/2010/main" val="125505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the related work sums up the worst-case delays</a:t>
            </a:r>
            <a:r>
              <a:rPr lang="en-US" baseline="0" dirty="0" smtClean="0"/>
              <a:t> on each dataflow link a frame is transmitted on, leading to pessimistic results.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15</a:t>
            </a:fld>
            <a:endParaRPr lang="en-US"/>
          </a:p>
        </p:txBody>
      </p:sp>
    </p:spTree>
    <p:extLst>
      <p:ext uri="{BB962C8B-B14F-4D97-AF65-F5344CB8AC3E}">
        <p14:creationId xmlns:p14="http://schemas.microsoft.com/office/powerpoint/2010/main" val="316770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A VL can be composed of se </a:t>
            </a:r>
            <a:r>
              <a:rPr lang="en-US" baseline="0" dirty="0" err="1" smtClean="0"/>
              <a:t>veral</a:t>
            </a:r>
            <a:r>
              <a:rPr lang="en-US" baseline="0" dirty="0" smtClean="0"/>
              <a:t> DPs, so the worst-case end-to-end is the longest end-to-end delay among all DPs</a:t>
            </a:r>
          </a:p>
          <a:p>
            <a:pPr marL="228600" indent="-228600">
              <a:buAutoNum type="arabicPeriod"/>
            </a:pPr>
            <a:r>
              <a:rPr lang="en-US" baseline="0" dirty="0" smtClean="0"/>
              <a:t>The end-to-end delay on a DP = </a:t>
            </a:r>
            <a:r>
              <a:rPr lang="en-US" baseline="0" dirty="0" err="1" smtClean="0"/>
              <a:t>t^n</a:t>
            </a:r>
            <a:r>
              <a:rPr lang="en-US" baseline="0" dirty="0" smtClean="0"/>
              <a:t> – t_c^0.</a:t>
            </a:r>
          </a:p>
          <a:p>
            <a:pPr marL="228600" indent="-228600">
              <a:buAutoNum type="arabicPeriod"/>
            </a:pPr>
            <a:r>
              <a:rPr lang="en-US" baseline="0" dirty="0" smtClean="0"/>
              <a:t>We consider only possible scenarios, so we compute the </a:t>
            </a:r>
            <a:r>
              <a:rPr lang="en-US" baseline="0" dirty="0" err="1" smtClean="0"/>
              <a:t>bp</a:t>
            </a:r>
            <a:r>
              <a:rPr lang="en-US" baseline="0" dirty="0" smtClean="0"/>
              <a:t> on l2 based on when the </a:t>
            </a:r>
            <a:r>
              <a:rPr lang="en-US" baseline="0" dirty="0" err="1" smtClean="0"/>
              <a:t>bp</a:t>
            </a:r>
            <a:r>
              <a:rPr lang="en-US" baseline="0" dirty="0" smtClean="0"/>
              <a:t> on l1 finished. </a:t>
            </a:r>
          </a:p>
          <a:p>
            <a:pPr marL="228600" indent="-228600">
              <a:buAutoNum type="arabicPeriod"/>
            </a:pPr>
            <a:r>
              <a:rPr lang="en-US" baseline="0" dirty="0" smtClean="0"/>
              <a:t>Down side: to determine the WCD, we have to consider each time instant on l1 as the starting time.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16</a:t>
            </a:fld>
            <a:endParaRPr lang="en-US"/>
          </a:p>
        </p:txBody>
      </p:sp>
    </p:spTree>
    <p:extLst>
      <p:ext uri="{BB962C8B-B14F-4D97-AF65-F5344CB8AC3E}">
        <p14:creationId xmlns:p14="http://schemas.microsoft.com/office/powerpoint/2010/main" val="316770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more concise!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ARINC 664 p7 specifies</a:t>
            </a:r>
            <a:r>
              <a:rPr lang="en-US" baseline="0" dirty="0" smtClean="0"/>
              <a:t> a full-duplex Ethernet network for aircraft data networks. </a:t>
            </a:r>
          </a:p>
          <a:p>
            <a:r>
              <a:rPr lang="en-US" baseline="0" dirty="0" smtClean="0"/>
              <a:t>It is composed of End – Systems connected by Network Switches and physical connections.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End Systems</a:t>
            </a:r>
            <a:r>
              <a:rPr lang="en-US" baseline="0" dirty="0" smtClean="0"/>
              <a:t> consists of a Processing Element PE, containing a CPU, a a RAM and non-volatile memory, and a Network Interface Card</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half-duplex implementations, frame collision is unavoidable, leading to unbounded transmission times. </a:t>
            </a:r>
          </a:p>
          <a:p>
            <a:r>
              <a:rPr lang="en-US" baseline="0" dirty="0" smtClean="0"/>
              <a:t>ARIC 664p7 is a full-duplex network, thus allows simultaneous communication in both directions, collisions-free.</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Ethernet protocol does not offer separation between messages of different criticalities. ARINC 664p7 manages this through the concept of Virtual Links, by emulating point-to-point connectivity over the network. The virtual link is defined as the “logical unidirectional connection from one source system to one or more destination end systems”. Thus the virtual link is a directed tree, with the sender as a root, and the receivers as leaf. Each virtual link is composed of a set of dataflow paths, one such dataflow path for each root-leaf connection. </a:t>
            </a:r>
          </a:p>
          <a:p>
            <a:endParaRPr lang="en-US" baseline="0" dirty="0" smtClean="0"/>
          </a:p>
          <a:p>
            <a:r>
              <a:rPr lang="en-US" baseline="0" dirty="0" smtClean="0"/>
              <a:t>One virtual link is assigned to one message only. </a:t>
            </a:r>
          </a:p>
          <a:p>
            <a:r>
              <a:rPr lang="en-US" baseline="0" dirty="0" smtClean="0"/>
              <a:t>By using virtual links, the highly critical message m1 is separated from the non-critical message m2. </a:t>
            </a:r>
          </a:p>
          <a:p>
            <a:endParaRPr lang="en-US" baseline="0" dirty="0" smtClean="0"/>
          </a:p>
          <a:p>
            <a:r>
              <a:rPr lang="en-US" baseline="0" dirty="0" smtClean="0"/>
              <a:t>Let’s assume we have 2 applications, A1 and A2.</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T1</a:t>
            </a:r>
            <a:r>
              <a:rPr lang="en-US" baseline="0" dirty="0" smtClean="0"/>
              <a:t> of A1 sends m1 to T2 and T3 on vl1.</a:t>
            </a:r>
          </a:p>
          <a:p>
            <a:r>
              <a:rPr lang="en-US" baseline="0" dirty="0" smtClean="0"/>
              <a:t>vl1 is composed of dataflow paths dp1 and dp2, where dp1 is connecting ES1 to ES3 and dp2 is connecting ES1 to ES4.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talking about traffic classes, also mention integration policies: </a:t>
            </a:r>
          </a:p>
          <a:p>
            <a:pPr>
              <a:buFontTx/>
              <a:buChar char="•"/>
            </a:pPr>
            <a:r>
              <a:rPr lang="en-US" baseline="0" dirty="0" smtClean="0"/>
              <a:t>timely block – the transmission of an RC frame is postponed if it will not terminate before the transmission of a scheduled TT frame</a:t>
            </a:r>
          </a:p>
          <a:p>
            <a:pPr>
              <a:buFontTx/>
              <a:buChar char="•"/>
            </a:pPr>
            <a:r>
              <a:rPr lang="en-US" baseline="0" dirty="0" smtClean="0"/>
              <a:t>pre-emption – the transmission of an RC frame is pre-empted if a TT frame is scheduled for </a:t>
            </a:r>
            <a:r>
              <a:rPr lang="en-US" baseline="0" dirty="0" err="1" smtClean="0"/>
              <a:t>tranmission</a:t>
            </a:r>
            <a:endParaRPr lang="en-US" baseline="0" dirty="0" smtClean="0"/>
          </a:p>
          <a:p>
            <a:pPr>
              <a:buFontTx/>
              <a:buChar char="•"/>
            </a:pPr>
            <a:r>
              <a:rPr lang="en-US" baseline="0" dirty="0" smtClean="0"/>
              <a:t>shuffling – if an RC frame is transmitting, the TT frame will be sent only after the transmission finished</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how</a:t>
            </a:r>
            <a:r>
              <a:rPr lang="en-US" baseline="0" dirty="0" smtClean="0"/>
              <a:t> the related work computes the WCD, by adding the worst-case latencies on each dataflow link, resulting in unlikely cases. </a:t>
            </a:r>
          </a:p>
          <a:p>
            <a:r>
              <a:rPr lang="en-US" baseline="0" dirty="0" smtClean="0"/>
              <a:t>Lower: the exact WCD for this scenario.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12</a:t>
            </a:fld>
            <a:endParaRPr lang="en-US"/>
          </a:p>
        </p:txBody>
      </p:sp>
    </p:spTree>
    <p:extLst>
      <p:ext uri="{BB962C8B-B14F-4D97-AF65-F5344CB8AC3E}">
        <p14:creationId xmlns:p14="http://schemas.microsoft.com/office/powerpoint/2010/main" val="1649936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DTU-DK-A1"/>
          <p:cNvPicPr>
            <a:picLocks noChangeAspect="1" noChangeArrowheads="1"/>
          </p:cNvPicPr>
          <p:nvPr/>
        </p:nvPicPr>
        <p:blipFill>
          <a:blip r:embed="rId2"/>
          <a:srcRect l="78432"/>
          <a:stretch>
            <a:fillRect/>
          </a:stretch>
        </p:blipFill>
        <p:spPr bwMode="auto">
          <a:xfrm>
            <a:off x="8597900" y="82550"/>
            <a:ext cx="479425" cy="533400"/>
          </a:xfrm>
          <a:prstGeom prst="rect">
            <a:avLst/>
          </a:prstGeom>
          <a:noFill/>
          <a:ln w="9525">
            <a:noFill/>
            <a:miter lim="800000"/>
            <a:headEnd/>
            <a:tailEnd/>
          </a:ln>
        </p:spPr>
      </p:pic>
      <p:pic>
        <p:nvPicPr>
          <p:cNvPr id="5" name="Picture 12" descr="DTU frise RGB"/>
          <p:cNvPicPr>
            <a:picLocks noChangeAspect="1" noChangeArrowheads="1"/>
          </p:cNvPicPr>
          <p:nvPr/>
        </p:nvPicPr>
        <p:blipFill>
          <a:blip r:embed="rId3"/>
          <a:srcRect r="25990"/>
          <a:stretch>
            <a:fillRect/>
          </a:stretch>
        </p:blipFill>
        <p:spPr bwMode="auto">
          <a:xfrm>
            <a:off x="9701742" y="4038600"/>
            <a:ext cx="3500456" cy="1737255"/>
          </a:xfrm>
          <a:prstGeom prst="rect">
            <a:avLst/>
          </a:prstGeom>
          <a:noFill/>
          <a:ln w="9525">
            <a:noFill/>
            <a:miter lim="800000"/>
            <a:headEnd/>
            <a:tailEnd/>
          </a:ln>
        </p:spPr>
      </p:pic>
      <p:sp>
        <p:nvSpPr>
          <p:cNvPr id="5122" name="Rectangle 2"/>
          <p:cNvSpPr>
            <a:spLocks noGrp="1" noChangeArrowheads="1"/>
          </p:cNvSpPr>
          <p:nvPr>
            <p:ph type="ctrTitle"/>
          </p:nvPr>
        </p:nvSpPr>
        <p:spPr>
          <a:xfrm>
            <a:off x="718898" y="1295400"/>
            <a:ext cx="6478083" cy="869128"/>
          </a:xfrm>
        </p:spPr>
        <p:txBody>
          <a:bodyPr/>
          <a:lstStyle>
            <a:lvl1pPr algn="l">
              <a:defRPr sz="2800">
                <a:solidFill>
                  <a:srgbClr val="08519C"/>
                </a:solidFill>
                <a:latin typeface="Calibri"/>
                <a:cs typeface="Calibri"/>
              </a:defRPr>
            </a:lvl1pPr>
          </a:lstStyle>
          <a:p>
            <a:r>
              <a:rPr lang="en-US" noProof="0" smtClean="0"/>
              <a:t>Click to edit Master title style</a:t>
            </a:r>
            <a:endParaRPr lang="en-US" noProof="0" dirty="0"/>
          </a:p>
        </p:txBody>
      </p:sp>
      <p:sp>
        <p:nvSpPr>
          <p:cNvPr id="5123" name="Rectangle 3"/>
          <p:cNvSpPr>
            <a:spLocks noGrp="1" noChangeArrowheads="1"/>
          </p:cNvSpPr>
          <p:nvPr>
            <p:ph type="subTitle" idx="1"/>
          </p:nvPr>
        </p:nvSpPr>
        <p:spPr>
          <a:xfrm>
            <a:off x="718898" y="2380182"/>
            <a:ext cx="6486071" cy="1658418"/>
          </a:xfrm>
        </p:spPr>
        <p:txBody>
          <a:bodyPr/>
          <a:lstStyle>
            <a:lvl1pPr marL="0" indent="0">
              <a:buFontTx/>
              <a:buNone/>
              <a:defRPr>
                <a:solidFill>
                  <a:srgbClr val="08519C"/>
                </a:solidFill>
                <a:latin typeface="Calibri"/>
                <a:cs typeface="Calibri"/>
              </a:defRPr>
            </a:lvl1pPr>
          </a:lstStyle>
          <a:p>
            <a:r>
              <a:rPr lang="en-US" noProof="0" smtClean="0"/>
              <a:t>Click to edit Master subtitle style</a:t>
            </a:r>
            <a:endParaRPr lang="en-US" noProof="0" dirty="0"/>
          </a:p>
        </p:txBody>
      </p:sp>
      <p:pic>
        <p:nvPicPr>
          <p:cNvPr id="7" name="Picture 10" descr="DTU-DK-A1"/>
          <p:cNvPicPr>
            <a:picLocks noChangeAspect="1" noChangeArrowheads="1"/>
          </p:cNvPicPr>
          <p:nvPr userDrawn="1"/>
        </p:nvPicPr>
        <p:blipFill>
          <a:blip r:embed="rId2"/>
          <a:srcRect l="78432"/>
          <a:stretch>
            <a:fillRect/>
          </a:stretch>
        </p:blipFill>
        <p:spPr bwMode="auto">
          <a:xfrm>
            <a:off x="283632" y="4038600"/>
            <a:ext cx="1460500" cy="1624927"/>
          </a:xfrm>
          <a:prstGeom prst="rect">
            <a:avLst/>
          </a:prstGeom>
          <a:noFill/>
          <a:ln w="9525">
            <a:noFill/>
            <a:miter lim="800000"/>
            <a:headEnd/>
            <a:tailEnd/>
          </a:ln>
        </p:spPr>
      </p:pic>
      <p:pic>
        <p:nvPicPr>
          <p:cNvPr id="8"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1188" y="6029325"/>
            <a:ext cx="53197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Line 7"/>
          <p:cNvSpPr>
            <a:spLocks noChangeShapeType="1"/>
          </p:cNvSpPr>
          <p:nvPr/>
        </p:nvSpPr>
        <p:spPr bwMode="auto">
          <a:xfrm>
            <a:off x="63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 name="Line 8"/>
          <p:cNvSpPr>
            <a:spLocks noChangeShapeType="1"/>
          </p:cNvSpPr>
          <p:nvPr/>
        </p:nvSpPr>
        <p:spPr bwMode="auto">
          <a:xfrm>
            <a:off x="152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 name="Line 9"/>
          <p:cNvSpPr>
            <a:spLocks noChangeShapeType="1"/>
          </p:cNvSpPr>
          <p:nvPr/>
        </p:nvSpPr>
        <p:spPr bwMode="auto">
          <a:xfrm>
            <a:off x="304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 name="Line 10"/>
          <p:cNvSpPr>
            <a:spLocks noChangeShapeType="1"/>
          </p:cNvSpPr>
          <p:nvPr/>
        </p:nvSpPr>
        <p:spPr bwMode="auto">
          <a:xfrm>
            <a:off x="457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 name="Line 12"/>
          <p:cNvSpPr>
            <a:spLocks noChangeShapeType="1"/>
          </p:cNvSpPr>
          <p:nvPr/>
        </p:nvSpPr>
        <p:spPr bwMode="auto">
          <a:xfrm>
            <a:off x="609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 name="Line 13"/>
          <p:cNvSpPr>
            <a:spLocks noChangeShapeType="1"/>
          </p:cNvSpPr>
          <p:nvPr/>
        </p:nvSpPr>
        <p:spPr bwMode="auto">
          <a:xfrm>
            <a:off x="762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 name="Line 14"/>
          <p:cNvSpPr>
            <a:spLocks noChangeShapeType="1"/>
          </p:cNvSpPr>
          <p:nvPr/>
        </p:nvSpPr>
        <p:spPr bwMode="auto">
          <a:xfrm>
            <a:off x="914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 name="Line 15"/>
          <p:cNvSpPr>
            <a:spLocks noChangeShapeType="1"/>
          </p:cNvSpPr>
          <p:nvPr/>
        </p:nvSpPr>
        <p:spPr bwMode="auto">
          <a:xfrm>
            <a:off x="10731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 name="Line 16"/>
          <p:cNvSpPr>
            <a:spLocks noChangeShapeType="1"/>
          </p:cNvSpPr>
          <p:nvPr/>
        </p:nvSpPr>
        <p:spPr bwMode="auto">
          <a:xfrm>
            <a:off x="1219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 name="Line 17"/>
          <p:cNvSpPr>
            <a:spLocks noChangeShapeType="1"/>
          </p:cNvSpPr>
          <p:nvPr/>
        </p:nvSpPr>
        <p:spPr bwMode="auto">
          <a:xfrm>
            <a:off x="1371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4" name="Line 18"/>
          <p:cNvSpPr>
            <a:spLocks noChangeShapeType="1"/>
          </p:cNvSpPr>
          <p:nvPr/>
        </p:nvSpPr>
        <p:spPr bwMode="auto">
          <a:xfrm>
            <a:off x="1524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5" name="Line 19"/>
          <p:cNvSpPr>
            <a:spLocks noChangeShapeType="1"/>
          </p:cNvSpPr>
          <p:nvPr/>
        </p:nvSpPr>
        <p:spPr bwMode="auto">
          <a:xfrm>
            <a:off x="1676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6" name="Line 20"/>
          <p:cNvSpPr>
            <a:spLocks noChangeShapeType="1"/>
          </p:cNvSpPr>
          <p:nvPr/>
        </p:nvSpPr>
        <p:spPr bwMode="auto">
          <a:xfrm>
            <a:off x="1828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7" name="Line 21"/>
          <p:cNvSpPr>
            <a:spLocks noChangeShapeType="1"/>
          </p:cNvSpPr>
          <p:nvPr/>
        </p:nvSpPr>
        <p:spPr bwMode="auto">
          <a:xfrm>
            <a:off x="1981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8" name="Line 22"/>
          <p:cNvSpPr>
            <a:spLocks noChangeShapeType="1"/>
          </p:cNvSpPr>
          <p:nvPr/>
        </p:nvSpPr>
        <p:spPr bwMode="auto">
          <a:xfrm>
            <a:off x="21399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9" name="Line 23"/>
          <p:cNvSpPr>
            <a:spLocks noChangeShapeType="1"/>
          </p:cNvSpPr>
          <p:nvPr/>
        </p:nvSpPr>
        <p:spPr bwMode="auto">
          <a:xfrm>
            <a:off x="2286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0" name="Line 24"/>
          <p:cNvSpPr>
            <a:spLocks noChangeShapeType="1"/>
          </p:cNvSpPr>
          <p:nvPr/>
        </p:nvSpPr>
        <p:spPr bwMode="auto">
          <a:xfrm>
            <a:off x="2438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1" name="Line 25"/>
          <p:cNvSpPr>
            <a:spLocks noChangeShapeType="1"/>
          </p:cNvSpPr>
          <p:nvPr/>
        </p:nvSpPr>
        <p:spPr bwMode="auto">
          <a:xfrm>
            <a:off x="2590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2" name="Line 26"/>
          <p:cNvSpPr>
            <a:spLocks noChangeShapeType="1"/>
          </p:cNvSpPr>
          <p:nvPr/>
        </p:nvSpPr>
        <p:spPr bwMode="auto">
          <a:xfrm>
            <a:off x="2743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3" name="Line 27"/>
          <p:cNvSpPr>
            <a:spLocks noChangeShapeType="1"/>
          </p:cNvSpPr>
          <p:nvPr/>
        </p:nvSpPr>
        <p:spPr bwMode="auto">
          <a:xfrm>
            <a:off x="2895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4" name="Line 28"/>
          <p:cNvSpPr>
            <a:spLocks noChangeShapeType="1"/>
          </p:cNvSpPr>
          <p:nvPr/>
        </p:nvSpPr>
        <p:spPr bwMode="auto">
          <a:xfrm>
            <a:off x="3048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5" name="Line 29"/>
          <p:cNvSpPr>
            <a:spLocks noChangeShapeType="1"/>
          </p:cNvSpPr>
          <p:nvPr/>
        </p:nvSpPr>
        <p:spPr bwMode="auto">
          <a:xfrm>
            <a:off x="32067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6" name="Line 30"/>
          <p:cNvSpPr>
            <a:spLocks noChangeShapeType="1"/>
          </p:cNvSpPr>
          <p:nvPr/>
        </p:nvSpPr>
        <p:spPr bwMode="auto">
          <a:xfrm>
            <a:off x="3352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7" name="Line 31"/>
          <p:cNvSpPr>
            <a:spLocks noChangeShapeType="1"/>
          </p:cNvSpPr>
          <p:nvPr/>
        </p:nvSpPr>
        <p:spPr bwMode="auto">
          <a:xfrm>
            <a:off x="3505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8" name="Line 32"/>
          <p:cNvSpPr>
            <a:spLocks noChangeShapeType="1"/>
          </p:cNvSpPr>
          <p:nvPr/>
        </p:nvSpPr>
        <p:spPr bwMode="auto">
          <a:xfrm>
            <a:off x="3657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9" name="Line 33"/>
          <p:cNvSpPr>
            <a:spLocks noChangeShapeType="1"/>
          </p:cNvSpPr>
          <p:nvPr/>
        </p:nvSpPr>
        <p:spPr bwMode="auto">
          <a:xfrm>
            <a:off x="3810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0" name="Line 34"/>
          <p:cNvSpPr>
            <a:spLocks noChangeShapeType="1"/>
          </p:cNvSpPr>
          <p:nvPr/>
        </p:nvSpPr>
        <p:spPr bwMode="auto">
          <a:xfrm>
            <a:off x="3962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1" name="Line 35"/>
          <p:cNvSpPr>
            <a:spLocks noChangeShapeType="1"/>
          </p:cNvSpPr>
          <p:nvPr/>
        </p:nvSpPr>
        <p:spPr bwMode="auto">
          <a:xfrm>
            <a:off x="4114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2" name="Line 36"/>
          <p:cNvSpPr>
            <a:spLocks noChangeShapeType="1"/>
          </p:cNvSpPr>
          <p:nvPr/>
        </p:nvSpPr>
        <p:spPr bwMode="auto">
          <a:xfrm>
            <a:off x="42735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3" name="Line 37"/>
          <p:cNvSpPr>
            <a:spLocks noChangeShapeType="1"/>
          </p:cNvSpPr>
          <p:nvPr/>
        </p:nvSpPr>
        <p:spPr bwMode="auto">
          <a:xfrm>
            <a:off x="4419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4" name="Line 38"/>
          <p:cNvSpPr>
            <a:spLocks noChangeShapeType="1"/>
          </p:cNvSpPr>
          <p:nvPr/>
        </p:nvSpPr>
        <p:spPr bwMode="auto">
          <a:xfrm>
            <a:off x="4572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5" name="Line 39"/>
          <p:cNvSpPr>
            <a:spLocks noChangeShapeType="1"/>
          </p:cNvSpPr>
          <p:nvPr/>
        </p:nvSpPr>
        <p:spPr bwMode="auto">
          <a:xfrm>
            <a:off x="4724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6" name="Line 40"/>
          <p:cNvSpPr>
            <a:spLocks noChangeShapeType="1"/>
          </p:cNvSpPr>
          <p:nvPr/>
        </p:nvSpPr>
        <p:spPr bwMode="auto">
          <a:xfrm>
            <a:off x="4876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7" name="Line 41"/>
          <p:cNvSpPr>
            <a:spLocks noChangeShapeType="1"/>
          </p:cNvSpPr>
          <p:nvPr/>
        </p:nvSpPr>
        <p:spPr bwMode="auto">
          <a:xfrm>
            <a:off x="5029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8" name="Line 42"/>
          <p:cNvSpPr>
            <a:spLocks noChangeShapeType="1"/>
          </p:cNvSpPr>
          <p:nvPr/>
        </p:nvSpPr>
        <p:spPr bwMode="auto">
          <a:xfrm>
            <a:off x="5181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9" name="Line 43"/>
          <p:cNvSpPr>
            <a:spLocks noChangeShapeType="1"/>
          </p:cNvSpPr>
          <p:nvPr/>
        </p:nvSpPr>
        <p:spPr bwMode="auto">
          <a:xfrm>
            <a:off x="53403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0" name="Line 44"/>
          <p:cNvSpPr>
            <a:spLocks noChangeShapeType="1"/>
          </p:cNvSpPr>
          <p:nvPr/>
        </p:nvSpPr>
        <p:spPr bwMode="auto">
          <a:xfrm>
            <a:off x="5486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1" name="Line 45"/>
          <p:cNvSpPr>
            <a:spLocks noChangeShapeType="1"/>
          </p:cNvSpPr>
          <p:nvPr/>
        </p:nvSpPr>
        <p:spPr bwMode="auto">
          <a:xfrm>
            <a:off x="5638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2" name="Line 46"/>
          <p:cNvSpPr>
            <a:spLocks noChangeShapeType="1"/>
          </p:cNvSpPr>
          <p:nvPr/>
        </p:nvSpPr>
        <p:spPr bwMode="auto">
          <a:xfrm>
            <a:off x="5791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3" name="Line 47"/>
          <p:cNvSpPr>
            <a:spLocks noChangeShapeType="1"/>
          </p:cNvSpPr>
          <p:nvPr/>
        </p:nvSpPr>
        <p:spPr bwMode="auto">
          <a:xfrm>
            <a:off x="5943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4" name="Line 48"/>
          <p:cNvSpPr>
            <a:spLocks noChangeShapeType="1"/>
          </p:cNvSpPr>
          <p:nvPr/>
        </p:nvSpPr>
        <p:spPr bwMode="auto">
          <a:xfrm>
            <a:off x="6096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5" name="Line 49"/>
          <p:cNvSpPr>
            <a:spLocks noChangeShapeType="1"/>
          </p:cNvSpPr>
          <p:nvPr/>
        </p:nvSpPr>
        <p:spPr bwMode="auto">
          <a:xfrm>
            <a:off x="6248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6" name="Line 50"/>
          <p:cNvSpPr>
            <a:spLocks noChangeShapeType="1"/>
          </p:cNvSpPr>
          <p:nvPr/>
        </p:nvSpPr>
        <p:spPr bwMode="auto">
          <a:xfrm>
            <a:off x="64071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7" name="Line 51"/>
          <p:cNvSpPr>
            <a:spLocks noChangeShapeType="1"/>
          </p:cNvSpPr>
          <p:nvPr/>
        </p:nvSpPr>
        <p:spPr bwMode="auto">
          <a:xfrm>
            <a:off x="6553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8" name="Line 52"/>
          <p:cNvSpPr>
            <a:spLocks noChangeShapeType="1"/>
          </p:cNvSpPr>
          <p:nvPr/>
        </p:nvSpPr>
        <p:spPr bwMode="auto">
          <a:xfrm>
            <a:off x="6705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9" name="Line 53"/>
          <p:cNvSpPr>
            <a:spLocks noChangeShapeType="1"/>
          </p:cNvSpPr>
          <p:nvPr/>
        </p:nvSpPr>
        <p:spPr bwMode="auto">
          <a:xfrm>
            <a:off x="6858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0" name="Line 54"/>
          <p:cNvSpPr>
            <a:spLocks noChangeShapeType="1"/>
          </p:cNvSpPr>
          <p:nvPr/>
        </p:nvSpPr>
        <p:spPr bwMode="auto">
          <a:xfrm>
            <a:off x="7010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1" name="Line 55"/>
          <p:cNvSpPr>
            <a:spLocks noChangeShapeType="1"/>
          </p:cNvSpPr>
          <p:nvPr/>
        </p:nvSpPr>
        <p:spPr bwMode="auto">
          <a:xfrm>
            <a:off x="7162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2" name="Line 56"/>
          <p:cNvSpPr>
            <a:spLocks noChangeShapeType="1"/>
          </p:cNvSpPr>
          <p:nvPr/>
        </p:nvSpPr>
        <p:spPr bwMode="auto">
          <a:xfrm>
            <a:off x="7315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3" name="Line 57"/>
          <p:cNvSpPr>
            <a:spLocks noChangeShapeType="1"/>
          </p:cNvSpPr>
          <p:nvPr/>
        </p:nvSpPr>
        <p:spPr bwMode="auto">
          <a:xfrm>
            <a:off x="74739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4" name="Line 58"/>
          <p:cNvSpPr>
            <a:spLocks noChangeShapeType="1"/>
          </p:cNvSpPr>
          <p:nvPr/>
        </p:nvSpPr>
        <p:spPr bwMode="auto">
          <a:xfrm>
            <a:off x="7620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5" name="Line 59"/>
          <p:cNvSpPr>
            <a:spLocks noChangeShapeType="1"/>
          </p:cNvSpPr>
          <p:nvPr/>
        </p:nvSpPr>
        <p:spPr bwMode="auto">
          <a:xfrm>
            <a:off x="7772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6" name="Line 60"/>
          <p:cNvSpPr>
            <a:spLocks noChangeShapeType="1"/>
          </p:cNvSpPr>
          <p:nvPr/>
        </p:nvSpPr>
        <p:spPr bwMode="auto">
          <a:xfrm>
            <a:off x="7924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7" name="Line 61"/>
          <p:cNvSpPr>
            <a:spLocks noChangeShapeType="1"/>
          </p:cNvSpPr>
          <p:nvPr/>
        </p:nvSpPr>
        <p:spPr bwMode="auto">
          <a:xfrm>
            <a:off x="8077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8" name="Line 62"/>
          <p:cNvSpPr>
            <a:spLocks noChangeShapeType="1"/>
          </p:cNvSpPr>
          <p:nvPr/>
        </p:nvSpPr>
        <p:spPr bwMode="auto">
          <a:xfrm>
            <a:off x="8229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9" name="Line 63"/>
          <p:cNvSpPr>
            <a:spLocks noChangeShapeType="1"/>
          </p:cNvSpPr>
          <p:nvPr/>
        </p:nvSpPr>
        <p:spPr bwMode="auto">
          <a:xfrm>
            <a:off x="8382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0" name="Line 64"/>
          <p:cNvSpPr>
            <a:spLocks noChangeShapeType="1"/>
          </p:cNvSpPr>
          <p:nvPr/>
        </p:nvSpPr>
        <p:spPr bwMode="auto">
          <a:xfrm>
            <a:off x="8534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1" name="Line 65"/>
          <p:cNvSpPr>
            <a:spLocks noChangeShapeType="1"/>
          </p:cNvSpPr>
          <p:nvPr/>
        </p:nvSpPr>
        <p:spPr bwMode="auto">
          <a:xfrm>
            <a:off x="8686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2" name="Line 66"/>
          <p:cNvSpPr>
            <a:spLocks noChangeShapeType="1"/>
          </p:cNvSpPr>
          <p:nvPr/>
        </p:nvSpPr>
        <p:spPr bwMode="auto">
          <a:xfrm>
            <a:off x="8839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3" name="Line 67"/>
          <p:cNvSpPr>
            <a:spLocks noChangeShapeType="1"/>
          </p:cNvSpPr>
          <p:nvPr/>
        </p:nvSpPr>
        <p:spPr bwMode="auto">
          <a:xfrm>
            <a:off x="8991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4" name="Line 68"/>
          <p:cNvSpPr>
            <a:spLocks noChangeShapeType="1"/>
          </p:cNvSpPr>
          <p:nvPr/>
        </p:nvSpPr>
        <p:spPr bwMode="auto">
          <a:xfrm>
            <a:off x="91376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grpSp>
        <p:nvGrpSpPr>
          <p:cNvPr id="2" name="Group 83"/>
          <p:cNvGrpSpPr>
            <a:grpSpLocks/>
          </p:cNvGrpSpPr>
          <p:nvPr/>
        </p:nvGrpSpPr>
        <p:grpSpPr bwMode="auto">
          <a:xfrm>
            <a:off x="0" y="6096000"/>
            <a:ext cx="9144000" cy="609600"/>
            <a:chOff x="0" y="3840"/>
            <a:chExt cx="5760" cy="384"/>
          </a:xfrm>
        </p:grpSpPr>
        <p:sp>
          <p:nvSpPr>
            <p:cNvPr id="66" name="Line 69"/>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7" name="Line 70"/>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8" name="Line 7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9" name="Line 7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0" name="Line 73"/>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1" name="Line 74"/>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2" name="Line 75"/>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3" name="Group 84"/>
          <p:cNvGrpSpPr>
            <a:grpSpLocks/>
          </p:cNvGrpSpPr>
          <p:nvPr/>
        </p:nvGrpSpPr>
        <p:grpSpPr bwMode="auto">
          <a:xfrm>
            <a:off x="0" y="5334000"/>
            <a:ext cx="9144000" cy="609600"/>
            <a:chOff x="0" y="3840"/>
            <a:chExt cx="5760" cy="384"/>
          </a:xfrm>
        </p:grpSpPr>
        <p:sp>
          <p:nvSpPr>
            <p:cNvPr id="74" name="Line 8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5" name="Line 8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6" name="Line 87"/>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7" name="Line 88"/>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8" name="Line 89"/>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9" name="Line 90"/>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0" name="Line 91"/>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65" name="Group 92"/>
          <p:cNvGrpSpPr>
            <a:grpSpLocks/>
          </p:cNvGrpSpPr>
          <p:nvPr/>
        </p:nvGrpSpPr>
        <p:grpSpPr bwMode="auto">
          <a:xfrm>
            <a:off x="0" y="4572000"/>
            <a:ext cx="9144000" cy="609600"/>
            <a:chOff x="0" y="3840"/>
            <a:chExt cx="5760" cy="384"/>
          </a:xfrm>
        </p:grpSpPr>
        <p:sp>
          <p:nvSpPr>
            <p:cNvPr id="82" name="Line 9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3" name="Line 9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4" name="Line 9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5" name="Line 9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6" name="Line 97"/>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7" name="Line 98"/>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8" name="Line 99"/>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73" name="Group 100"/>
          <p:cNvGrpSpPr>
            <a:grpSpLocks/>
          </p:cNvGrpSpPr>
          <p:nvPr/>
        </p:nvGrpSpPr>
        <p:grpSpPr bwMode="auto">
          <a:xfrm>
            <a:off x="0" y="3810000"/>
            <a:ext cx="9144000" cy="609600"/>
            <a:chOff x="0" y="3840"/>
            <a:chExt cx="5760" cy="384"/>
          </a:xfrm>
        </p:grpSpPr>
        <p:sp>
          <p:nvSpPr>
            <p:cNvPr id="90" name="Line 10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1" name="Line 10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2" name="Line 10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3" name="Line 10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4" name="Line 105"/>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5" name="Line 106"/>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6" name="Line 107"/>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81" name="Group 108"/>
          <p:cNvGrpSpPr>
            <a:grpSpLocks/>
          </p:cNvGrpSpPr>
          <p:nvPr/>
        </p:nvGrpSpPr>
        <p:grpSpPr bwMode="auto">
          <a:xfrm>
            <a:off x="0" y="3048000"/>
            <a:ext cx="9144000" cy="609600"/>
            <a:chOff x="0" y="3840"/>
            <a:chExt cx="5760" cy="384"/>
          </a:xfrm>
        </p:grpSpPr>
        <p:sp>
          <p:nvSpPr>
            <p:cNvPr id="98" name="Line 109"/>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9" name="Line 110"/>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0" name="Line 11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1" name="Line 11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2" name="Line 113"/>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3" name="Line 114"/>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4" name="Line 115"/>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89" name="Group 116"/>
          <p:cNvGrpSpPr>
            <a:grpSpLocks/>
          </p:cNvGrpSpPr>
          <p:nvPr/>
        </p:nvGrpSpPr>
        <p:grpSpPr bwMode="auto">
          <a:xfrm>
            <a:off x="0" y="2286000"/>
            <a:ext cx="9144000" cy="609600"/>
            <a:chOff x="0" y="3840"/>
            <a:chExt cx="5760" cy="384"/>
          </a:xfrm>
        </p:grpSpPr>
        <p:sp>
          <p:nvSpPr>
            <p:cNvPr id="106" name="Line 117"/>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7" name="Line 118"/>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8" name="Line 119"/>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9" name="Line 120"/>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0" name="Line 121"/>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1" name="Line 122"/>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2" name="Line 123"/>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97" name="Group 124"/>
          <p:cNvGrpSpPr>
            <a:grpSpLocks/>
          </p:cNvGrpSpPr>
          <p:nvPr/>
        </p:nvGrpSpPr>
        <p:grpSpPr bwMode="auto">
          <a:xfrm>
            <a:off x="0" y="1524000"/>
            <a:ext cx="9144000" cy="609600"/>
            <a:chOff x="0" y="3840"/>
            <a:chExt cx="5760" cy="384"/>
          </a:xfrm>
        </p:grpSpPr>
        <p:sp>
          <p:nvSpPr>
            <p:cNvPr id="114" name="Line 12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5" name="Line 12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6" name="Line 127"/>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7" name="Line 128"/>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8" name="Line 129"/>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9" name="Line 130"/>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0" name="Line 131"/>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105" name="Group 132"/>
          <p:cNvGrpSpPr>
            <a:grpSpLocks/>
          </p:cNvGrpSpPr>
          <p:nvPr/>
        </p:nvGrpSpPr>
        <p:grpSpPr bwMode="auto">
          <a:xfrm>
            <a:off x="0" y="762000"/>
            <a:ext cx="9144000" cy="609600"/>
            <a:chOff x="0" y="3840"/>
            <a:chExt cx="5760" cy="384"/>
          </a:xfrm>
        </p:grpSpPr>
        <p:sp>
          <p:nvSpPr>
            <p:cNvPr id="122" name="Line 13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3" name="Line 13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4" name="Line 13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5" name="Line 13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6" name="Line 137"/>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7" name="Line 138"/>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8" name="Line 139"/>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113" name="Group 140"/>
          <p:cNvGrpSpPr>
            <a:grpSpLocks/>
          </p:cNvGrpSpPr>
          <p:nvPr/>
        </p:nvGrpSpPr>
        <p:grpSpPr bwMode="auto">
          <a:xfrm>
            <a:off x="0" y="0"/>
            <a:ext cx="9144000" cy="609600"/>
            <a:chOff x="0" y="3840"/>
            <a:chExt cx="5760" cy="384"/>
          </a:xfrm>
        </p:grpSpPr>
        <p:sp>
          <p:nvSpPr>
            <p:cNvPr id="130" name="Line 14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1" name="Line 14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2" name="Line 14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3" name="Line 14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4" name="Line 145"/>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5" name="Line 146"/>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6" name="Line 147"/>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0"/>
            <a:ext cx="8426450" cy="719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58775" y="935038"/>
            <a:ext cx="8424863" cy="5541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7" name="Rectangle 13"/>
          <p:cNvSpPr>
            <a:spLocks noChangeArrowheads="1"/>
          </p:cNvSpPr>
          <p:nvPr/>
        </p:nvSpPr>
        <p:spPr bwMode="auto">
          <a:xfrm>
            <a:off x="8474075" y="6556375"/>
            <a:ext cx="304800" cy="304800"/>
          </a:xfrm>
          <a:prstGeom prst="rect">
            <a:avLst/>
          </a:prstGeom>
          <a:noFill/>
          <a:ln w="9525">
            <a:noFill/>
            <a:miter lim="800000"/>
            <a:headEnd/>
            <a:tailEnd/>
          </a:ln>
        </p:spPr>
        <p:txBody>
          <a:bodyPr lIns="0" tIns="0" rIns="0" bIns="0">
            <a:prstTxWarp prst="textNoShape">
              <a:avLst/>
            </a:prstTxWarp>
          </a:bodyPr>
          <a:lstStyle/>
          <a:p>
            <a:pPr algn="r" eaLnBrk="0" hangingPunct="0">
              <a:spcBef>
                <a:spcPct val="0"/>
              </a:spcBef>
            </a:pPr>
            <a:fld id="{3F27FFC1-0043-324A-8520-D16CB85550E5}" type="slidenum">
              <a:rPr lang="en-US" sz="900">
                <a:latin typeface="Calibri" charset="0"/>
                <a:ea typeface="Calibri" charset="0"/>
                <a:cs typeface="Calibri" charset="0"/>
              </a:rPr>
              <a:pPr algn="r" eaLnBrk="0" hangingPunct="0">
                <a:spcBef>
                  <a:spcPct val="0"/>
                </a:spcBef>
              </a:pPr>
              <a:t>‹#›</a:t>
            </a:fld>
            <a:endParaRPr lang="en-US" sz="900">
              <a:latin typeface="Calibri" charset="0"/>
              <a:ea typeface="Calibri" charset="0"/>
              <a:cs typeface="Calibri"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lnSpc>
          <a:spcPct val="80000"/>
        </a:lnSpc>
        <a:spcBef>
          <a:spcPct val="0"/>
        </a:spcBef>
        <a:spcAft>
          <a:spcPct val="0"/>
        </a:spcAft>
        <a:defRPr sz="3200" b="1">
          <a:solidFill>
            <a:srgbClr val="08519C"/>
          </a:solidFill>
          <a:latin typeface="Calibri"/>
          <a:ea typeface="ＭＳ Ｐゴシック" charset="-128"/>
          <a:cs typeface="Calibri"/>
        </a:defRPr>
      </a:lvl1pPr>
      <a:lvl2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2pPr>
      <a:lvl3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3pPr>
      <a:lvl4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4pPr>
      <a:lvl5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6pPr>
      <a:lvl7pPr marL="9144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7pPr>
      <a:lvl8pPr marL="13716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8pPr>
      <a:lvl9pPr marL="18288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9pPr>
    </p:titleStyle>
    <p:body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8.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898" y="1295399"/>
            <a:ext cx="7061969" cy="1117601"/>
          </a:xfrm>
        </p:spPr>
        <p:txBody>
          <a:bodyPr anchor="t"/>
          <a:lstStyle/>
          <a:p>
            <a:r>
              <a:rPr lang="en-US" dirty="0" smtClean="0"/>
              <a:t>Timing Analysis of Rate </a:t>
            </a:r>
            <a:r>
              <a:rPr lang="en-US" dirty="0"/>
              <a:t>C</a:t>
            </a:r>
            <a:r>
              <a:rPr lang="en-US" dirty="0" smtClean="0"/>
              <a:t>onstrained </a:t>
            </a:r>
            <a:r>
              <a:rPr lang="en-US" dirty="0"/>
              <a:t>T</a:t>
            </a:r>
            <a:r>
              <a:rPr lang="en-US" dirty="0" smtClean="0"/>
              <a:t>raffic for the </a:t>
            </a:r>
            <a:r>
              <a:rPr lang="en-US" dirty="0" err="1" smtClean="0"/>
              <a:t>TTEthernet</a:t>
            </a:r>
            <a:r>
              <a:rPr lang="en-US" dirty="0" smtClean="0"/>
              <a:t> Communication </a:t>
            </a:r>
            <a:r>
              <a:rPr lang="en-US" dirty="0"/>
              <a:t>P</a:t>
            </a:r>
            <a:r>
              <a:rPr lang="en-US" dirty="0" smtClean="0"/>
              <a:t>rotocol</a:t>
            </a:r>
            <a:endParaRPr lang="en-US" dirty="0"/>
          </a:p>
        </p:txBody>
      </p:sp>
      <p:sp>
        <p:nvSpPr>
          <p:cNvPr id="3" name="Subtitle 2"/>
          <p:cNvSpPr>
            <a:spLocks noGrp="1"/>
          </p:cNvSpPr>
          <p:nvPr>
            <p:ph type="subTitle" idx="1"/>
          </p:nvPr>
        </p:nvSpPr>
        <p:spPr>
          <a:xfrm>
            <a:off x="591898" y="2247900"/>
            <a:ext cx="7409102" cy="1331802"/>
          </a:xfrm>
        </p:spPr>
        <p:txBody>
          <a:bodyPr/>
          <a:lstStyle/>
          <a:p>
            <a:r>
              <a:rPr lang="en-US" dirty="0" err="1" smtClean="0"/>
              <a:t>Domițian</a:t>
            </a:r>
            <a:r>
              <a:rPr lang="en-US" dirty="0" smtClean="0"/>
              <a:t> Tămaș-Selicean</a:t>
            </a:r>
            <a:r>
              <a:rPr lang="en-US" baseline="30000" dirty="0" smtClean="0"/>
              <a:t>1</a:t>
            </a:r>
            <a:r>
              <a:rPr lang="en-US" dirty="0" smtClean="0"/>
              <a:t>, Paul Pop</a:t>
            </a:r>
            <a:r>
              <a:rPr lang="en-US" baseline="30000" dirty="0" smtClean="0"/>
              <a:t>1</a:t>
            </a:r>
            <a:r>
              <a:rPr lang="en-US" dirty="0" smtClean="0"/>
              <a:t> and </a:t>
            </a:r>
            <a:r>
              <a:rPr lang="en-US" dirty="0" err="1" smtClean="0"/>
              <a:t>Wilfried</a:t>
            </a:r>
            <a:r>
              <a:rPr lang="en-US" dirty="0" smtClean="0"/>
              <a:t> Steiner</a:t>
            </a:r>
            <a:r>
              <a:rPr lang="en-US" baseline="30000" dirty="0" smtClean="0"/>
              <a:t>2</a:t>
            </a:r>
          </a:p>
          <a:p>
            <a:r>
              <a:rPr lang="en-US" baseline="30000" dirty="0" smtClean="0"/>
              <a:t>1</a:t>
            </a:r>
            <a:r>
              <a:rPr lang="en-US" dirty="0" smtClean="0"/>
              <a:t>Technical University of Denmark</a:t>
            </a:r>
          </a:p>
          <a:p>
            <a:r>
              <a:rPr lang="en-US" baseline="30000" dirty="0" smtClean="0"/>
              <a:t>2</a:t>
            </a:r>
            <a:r>
              <a:rPr lang="en-US" dirty="0" smtClean="0"/>
              <a:t>TTTech </a:t>
            </a:r>
            <a:r>
              <a:rPr lang="en-US" dirty="0" err="1" smtClean="0"/>
              <a:t>Computertechnik</a:t>
            </a:r>
            <a:r>
              <a:rPr lang="en-US" dirty="0" smtClean="0"/>
              <a:t> AG</a:t>
            </a:r>
            <a:endParaRPr lang="en-US" dirty="0"/>
          </a:p>
        </p:txBody>
      </p:sp>
      <p:pic>
        <p:nvPicPr>
          <p:cNvPr id="7" name="Picture 6" descr="9d07b7a992.jpg"/>
          <p:cNvPicPr>
            <a:picLocks noChangeAspect="1"/>
          </p:cNvPicPr>
          <p:nvPr/>
        </p:nvPicPr>
        <p:blipFill>
          <a:blip r:embed="rId2"/>
          <a:srcRect t="26779" b="29792"/>
          <a:stretch>
            <a:fillRect/>
          </a:stretch>
        </p:blipFill>
        <p:spPr>
          <a:xfrm>
            <a:off x="5153964" y="4335740"/>
            <a:ext cx="3302007" cy="956015"/>
          </a:xfrm>
          <a:prstGeom prst="rect">
            <a:avLst/>
          </a:prstGeom>
        </p:spPr>
      </p:pic>
      <p:pic>
        <p:nvPicPr>
          <p:cNvPr id="5" name="Picture 4" descr="logo_emc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25" y="4165600"/>
            <a:ext cx="2222500" cy="1485900"/>
          </a:xfrm>
          <a:prstGeom prst="rect">
            <a:avLst/>
          </a:prstGeom>
        </p:spPr>
      </p:pic>
    </p:spTree>
  </p:cSld>
  <p:clrMapOvr>
    <a:masterClrMapping/>
  </p:clrMapOvr>
  <p:transition xmlns:p14="http://schemas.microsoft.com/office/powerpoint/2010/main" advTm="2583"/>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TTEthernet</a:t>
            </a:r>
            <a:endParaRPr lang="en-US" dirty="0"/>
          </a:p>
        </p:txBody>
      </p:sp>
      <p:sp>
        <p:nvSpPr>
          <p:cNvPr id="78" name="Content Placeholder 2"/>
          <p:cNvSpPr>
            <a:spLocks noGrp="1"/>
          </p:cNvSpPr>
          <p:nvPr>
            <p:ph idx="1"/>
          </p:nvPr>
        </p:nvSpPr>
        <p:spPr>
          <a:xfrm>
            <a:off x="358775" y="1417638"/>
            <a:ext cx="8424863" cy="1287462"/>
          </a:xfrm>
        </p:spPr>
        <p:txBody>
          <a:bodyPr/>
          <a:lstStyle/>
          <a:p>
            <a:r>
              <a:rPr lang="en-US" dirty="0" smtClean="0"/>
              <a:t>Composed of clusters</a:t>
            </a:r>
          </a:p>
          <a:p>
            <a:r>
              <a:rPr lang="en-US" dirty="0" smtClean="0"/>
              <a:t>Each cluster has a clock synchronization domain</a:t>
            </a:r>
          </a:p>
          <a:p>
            <a:r>
              <a:rPr lang="en-US" dirty="0" smtClean="0"/>
              <a:t>Inter-cluster communication using RC traffic</a:t>
            </a:r>
          </a:p>
          <a:p>
            <a:endParaRPr lang="en-US" dirty="0"/>
          </a:p>
        </p:txBody>
      </p:sp>
      <p:sp>
        <p:nvSpPr>
          <p:cNvPr id="16" name="Rounded Rectangle 15"/>
          <p:cNvSpPr/>
          <p:nvPr/>
        </p:nvSpPr>
        <p:spPr bwMode="auto">
          <a:xfrm>
            <a:off x="1111250" y="3470103"/>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ES</a:t>
            </a:r>
            <a:r>
              <a:rPr kumimoji="0" lang="en-US" sz="2000" b="0" i="0" u="none" strike="noStrike" cap="none" normalizeH="0" baseline="-25000" dirty="0" smtClean="0">
                <a:ln>
                  <a:noFill/>
                </a:ln>
                <a:solidFill>
                  <a:schemeClr val="tx1"/>
                </a:solidFill>
                <a:effectLst/>
                <a:latin typeface="Calibri"/>
                <a:ea typeface="ＭＳ Ｐゴシック" charset="-128"/>
                <a:cs typeface="Calibri"/>
              </a:rPr>
              <a:t>1</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17" name="Rounded Rectangle 16"/>
          <p:cNvSpPr/>
          <p:nvPr/>
        </p:nvSpPr>
        <p:spPr bwMode="auto">
          <a:xfrm>
            <a:off x="1111250" y="4211906"/>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2</a:t>
            </a:r>
            <a:endParaRPr lang="en-US" sz="2000" baseline="-25000" dirty="0">
              <a:solidFill>
                <a:schemeClr val="tx1"/>
              </a:solidFill>
              <a:latin typeface="Calibri"/>
              <a:ea typeface="ＭＳ Ｐゴシック" charset="-128"/>
              <a:cs typeface="Calibri"/>
            </a:endParaRPr>
          </a:p>
        </p:txBody>
      </p:sp>
      <p:sp>
        <p:nvSpPr>
          <p:cNvPr id="18" name="Rounded Rectangle 17"/>
          <p:cNvSpPr/>
          <p:nvPr/>
        </p:nvSpPr>
        <p:spPr bwMode="auto">
          <a:xfrm>
            <a:off x="2060090" y="3840373"/>
            <a:ext cx="545945" cy="371532"/>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NS</a:t>
            </a:r>
            <a:r>
              <a:rPr kumimoji="0" lang="en-US" sz="2000" b="0" i="0" u="none" strike="noStrike" cap="none" normalizeH="0" baseline="-25000" dirty="0" smtClean="0">
                <a:ln>
                  <a:noFill/>
                </a:ln>
                <a:solidFill>
                  <a:schemeClr val="tx1"/>
                </a:solidFill>
                <a:effectLst/>
                <a:latin typeface="Calibri"/>
                <a:ea typeface="ＭＳ Ｐゴシック" charset="-128"/>
                <a:cs typeface="Calibri"/>
              </a:rPr>
              <a:t>1</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20" name="Rounded Rectangle 19"/>
          <p:cNvSpPr/>
          <p:nvPr/>
        </p:nvSpPr>
        <p:spPr bwMode="auto">
          <a:xfrm>
            <a:off x="2999958" y="3470103"/>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3</a:t>
            </a:r>
            <a:endParaRPr lang="en-US" sz="2000" baseline="-25000" dirty="0">
              <a:solidFill>
                <a:schemeClr val="tx1"/>
              </a:solidFill>
              <a:latin typeface="Calibri"/>
              <a:ea typeface="ＭＳ Ｐゴシック" charset="-128"/>
              <a:cs typeface="Calibri"/>
            </a:endParaRPr>
          </a:p>
        </p:txBody>
      </p:sp>
      <p:sp>
        <p:nvSpPr>
          <p:cNvPr id="21" name="Rounded Rectangle 20"/>
          <p:cNvSpPr/>
          <p:nvPr/>
        </p:nvSpPr>
        <p:spPr bwMode="auto">
          <a:xfrm>
            <a:off x="2999958" y="4390968"/>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4</a:t>
            </a:r>
            <a:endParaRPr lang="en-US" sz="2000" baseline="-25000" dirty="0">
              <a:solidFill>
                <a:schemeClr val="tx1"/>
              </a:solidFill>
              <a:latin typeface="Calibri"/>
              <a:ea typeface="ＭＳ Ｐゴシック" charset="-128"/>
              <a:cs typeface="Calibri"/>
            </a:endParaRPr>
          </a:p>
        </p:txBody>
      </p:sp>
      <p:cxnSp>
        <p:nvCxnSpPr>
          <p:cNvPr id="23" name="Straight Arrow Connector 22"/>
          <p:cNvCxnSpPr>
            <a:stCxn id="16" idx="3"/>
          </p:cNvCxnSpPr>
          <p:nvPr/>
        </p:nvCxnSpPr>
        <p:spPr bwMode="auto">
          <a:xfrm>
            <a:off x="1657195" y="3655869"/>
            <a:ext cx="402895"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24" name="Straight Arrow Connector 23"/>
          <p:cNvCxnSpPr>
            <a:endCxn id="21" idx="1"/>
          </p:cNvCxnSpPr>
          <p:nvPr/>
        </p:nvCxnSpPr>
        <p:spPr bwMode="auto">
          <a:xfrm>
            <a:off x="2606035" y="4211905"/>
            <a:ext cx="393923" cy="364829"/>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25" name="Straight Arrow Connector 24"/>
          <p:cNvCxnSpPr>
            <a:endCxn id="20" idx="1"/>
          </p:cNvCxnSpPr>
          <p:nvPr/>
        </p:nvCxnSpPr>
        <p:spPr bwMode="auto">
          <a:xfrm flipV="1">
            <a:off x="2606035" y="3655869"/>
            <a:ext cx="393923"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26" name="Straight Arrow Connector 25"/>
          <p:cNvCxnSpPr>
            <a:stCxn id="17" idx="3"/>
          </p:cNvCxnSpPr>
          <p:nvPr/>
        </p:nvCxnSpPr>
        <p:spPr bwMode="auto">
          <a:xfrm flipV="1">
            <a:off x="1657195" y="4125493"/>
            <a:ext cx="402895" cy="272180"/>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sp>
        <p:nvSpPr>
          <p:cNvPr id="29" name="Cloud 28"/>
          <p:cNvSpPr/>
          <p:nvPr/>
        </p:nvSpPr>
        <p:spPr bwMode="auto">
          <a:xfrm>
            <a:off x="560388" y="3022600"/>
            <a:ext cx="3668712" cy="2298700"/>
          </a:xfrm>
          <a:prstGeom prst="cloud">
            <a:avLst/>
          </a:prstGeom>
          <a:noFill/>
          <a:ln w="12700" cap="flat" cmpd="sng" algn="ctr">
            <a:solidFill>
              <a:schemeClr val="tx1"/>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1" name="Rounded Rectangle 30"/>
          <p:cNvSpPr/>
          <p:nvPr/>
        </p:nvSpPr>
        <p:spPr bwMode="auto">
          <a:xfrm>
            <a:off x="5386388" y="3391539"/>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5</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32" name="Rounded Rectangle 31"/>
          <p:cNvSpPr/>
          <p:nvPr/>
        </p:nvSpPr>
        <p:spPr bwMode="auto">
          <a:xfrm>
            <a:off x="5659360" y="4406783"/>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6</a:t>
            </a:r>
            <a:endParaRPr lang="en-US" sz="2000" baseline="-25000" dirty="0">
              <a:solidFill>
                <a:schemeClr val="tx1"/>
              </a:solidFill>
              <a:latin typeface="Calibri"/>
              <a:ea typeface="ＭＳ Ｐゴシック" charset="-128"/>
              <a:cs typeface="Calibri"/>
            </a:endParaRPr>
          </a:p>
        </p:txBody>
      </p:sp>
      <p:sp>
        <p:nvSpPr>
          <p:cNvPr id="33" name="Rounded Rectangle 32"/>
          <p:cNvSpPr/>
          <p:nvPr/>
        </p:nvSpPr>
        <p:spPr bwMode="auto">
          <a:xfrm>
            <a:off x="6335228" y="3761809"/>
            <a:ext cx="545945" cy="371532"/>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NS</a:t>
            </a:r>
            <a:r>
              <a:rPr lang="en-US" sz="2000" baseline="-25000" dirty="0" smtClean="0">
                <a:solidFill>
                  <a:schemeClr val="tx1"/>
                </a:solidFill>
                <a:latin typeface="Calibri"/>
                <a:ea typeface="ＭＳ Ｐゴシック" charset="-128"/>
                <a:cs typeface="Calibri"/>
              </a:rPr>
              <a:t>2</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34" name="Rounded Rectangle 33"/>
          <p:cNvSpPr/>
          <p:nvPr/>
        </p:nvSpPr>
        <p:spPr bwMode="auto">
          <a:xfrm>
            <a:off x="7275096" y="3391539"/>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7</a:t>
            </a:r>
            <a:endParaRPr lang="en-US" sz="2000" baseline="-25000" dirty="0">
              <a:solidFill>
                <a:schemeClr val="tx1"/>
              </a:solidFill>
              <a:latin typeface="Calibri"/>
              <a:ea typeface="ＭＳ Ｐゴシック" charset="-128"/>
              <a:cs typeface="Calibri"/>
            </a:endParaRPr>
          </a:p>
        </p:txBody>
      </p:sp>
      <p:sp>
        <p:nvSpPr>
          <p:cNvPr id="35" name="Rounded Rectangle 34"/>
          <p:cNvSpPr/>
          <p:nvPr/>
        </p:nvSpPr>
        <p:spPr bwMode="auto">
          <a:xfrm>
            <a:off x="7275096" y="4274304"/>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8</a:t>
            </a:r>
            <a:endParaRPr lang="en-US" sz="2000" baseline="-25000" dirty="0">
              <a:solidFill>
                <a:schemeClr val="tx1"/>
              </a:solidFill>
              <a:latin typeface="Calibri"/>
              <a:ea typeface="ＭＳ Ｐゴシック" charset="-128"/>
              <a:cs typeface="Calibri"/>
            </a:endParaRPr>
          </a:p>
        </p:txBody>
      </p:sp>
      <p:cxnSp>
        <p:nvCxnSpPr>
          <p:cNvPr id="36" name="Straight Arrow Connector 35"/>
          <p:cNvCxnSpPr>
            <a:stCxn id="31" idx="3"/>
          </p:cNvCxnSpPr>
          <p:nvPr/>
        </p:nvCxnSpPr>
        <p:spPr bwMode="auto">
          <a:xfrm>
            <a:off x="5932333" y="3577305"/>
            <a:ext cx="402895"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37" name="Straight Arrow Connector 36"/>
          <p:cNvCxnSpPr>
            <a:endCxn id="35" idx="1"/>
          </p:cNvCxnSpPr>
          <p:nvPr/>
        </p:nvCxnSpPr>
        <p:spPr bwMode="auto">
          <a:xfrm>
            <a:off x="6881173" y="4125493"/>
            <a:ext cx="393923" cy="33457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38" name="Straight Arrow Connector 37"/>
          <p:cNvCxnSpPr>
            <a:endCxn id="34" idx="1"/>
          </p:cNvCxnSpPr>
          <p:nvPr/>
        </p:nvCxnSpPr>
        <p:spPr bwMode="auto">
          <a:xfrm flipV="1">
            <a:off x="6881173" y="3577305"/>
            <a:ext cx="393923"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39" name="Straight Arrow Connector 38"/>
          <p:cNvCxnSpPr>
            <a:stCxn id="32" idx="3"/>
          </p:cNvCxnSpPr>
          <p:nvPr/>
        </p:nvCxnSpPr>
        <p:spPr bwMode="auto">
          <a:xfrm flipV="1">
            <a:off x="6205305" y="4134604"/>
            <a:ext cx="129923" cy="457945"/>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sp>
        <p:nvSpPr>
          <p:cNvPr id="40" name="Cloud 39"/>
          <p:cNvSpPr/>
          <p:nvPr/>
        </p:nvSpPr>
        <p:spPr bwMode="auto">
          <a:xfrm>
            <a:off x="4860926" y="2944036"/>
            <a:ext cx="3668712" cy="2298700"/>
          </a:xfrm>
          <a:prstGeom prst="cloud">
            <a:avLst/>
          </a:prstGeom>
          <a:noFill/>
          <a:ln w="12700" cap="flat" cmpd="sng" algn="ctr">
            <a:solidFill>
              <a:schemeClr val="tx1"/>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45" name="Straight Arrow Connector 44"/>
          <p:cNvCxnSpPr>
            <a:stCxn id="18" idx="3"/>
            <a:endCxn id="33" idx="1"/>
          </p:cNvCxnSpPr>
          <p:nvPr/>
        </p:nvCxnSpPr>
        <p:spPr bwMode="auto">
          <a:xfrm flipV="1">
            <a:off x="2606035" y="3947575"/>
            <a:ext cx="3729193" cy="78564"/>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sp>
        <p:nvSpPr>
          <p:cNvPr id="48" name="Content Placeholder 2"/>
          <p:cNvSpPr txBox="1">
            <a:spLocks/>
          </p:cNvSpPr>
          <p:nvPr/>
        </p:nvSpPr>
        <p:spPr bwMode="auto">
          <a:xfrm>
            <a:off x="511175" y="5357036"/>
            <a:ext cx="3717925" cy="611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ctr" defTabSz="914400" rtl="0" eaLnBrk="1" fontAlgn="base" latinLnBrk="0" hangingPunct="1">
              <a:lnSpc>
                <a:spcPct val="100000"/>
              </a:lnSpc>
              <a:spcBef>
                <a:spcPts val="500"/>
              </a:spcBef>
              <a:spcAft>
                <a:spcPct val="0"/>
              </a:spcAft>
              <a:buClr>
                <a:srgbClr val="BDD7E7"/>
              </a:buClr>
              <a:buSzTx/>
              <a:tabLst/>
              <a:defRPr/>
            </a:pPr>
            <a:r>
              <a:rPr kumimoji="0" lang="en-US" sz="2400" b="0" i="0" u="none" strike="noStrike" kern="0" cap="none" spc="0" normalizeH="0" baseline="0" noProof="0" dirty="0" smtClean="0">
                <a:ln>
                  <a:noFill/>
                </a:ln>
                <a:solidFill>
                  <a:srgbClr val="08519C"/>
                </a:solidFill>
                <a:effectLst/>
                <a:uLnTx/>
                <a:uFillTx/>
                <a:latin typeface="Calibri"/>
                <a:ea typeface="ＭＳ Ｐゴシック" charset="-128"/>
                <a:cs typeface="Calibri"/>
              </a:rPr>
              <a:t>Cluster 1</a:t>
            </a:r>
          </a:p>
          <a:p>
            <a:pPr marL="179388" marR="0" lvl="0" indent="-215900" algn="ctr"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49" name="Content Placeholder 2"/>
          <p:cNvSpPr txBox="1">
            <a:spLocks/>
          </p:cNvSpPr>
          <p:nvPr/>
        </p:nvSpPr>
        <p:spPr bwMode="auto">
          <a:xfrm>
            <a:off x="4860926" y="5242736"/>
            <a:ext cx="3717925" cy="611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ctr" defTabSz="914400" rtl="0" eaLnBrk="1" fontAlgn="base" latinLnBrk="0" hangingPunct="1">
              <a:lnSpc>
                <a:spcPct val="100000"/>
              </a:lnSpc>
              <a:spcBef>
                <a:spcPts val="500"/>
              </a:spcBef>
              <a:spcAft>
                <a:spcPct val="0"/>
              </a:spcAft>
              <a:buClr>
                <a:srgbClr val="BDD7E7"/>
              </a:buClr>
              <a:buSzTx/>
              <a:tabLst/>
              <a:defRPr/>
            </a:pPr>
            <a:r>
              <a:rPr kumimoji="0" lang="en-US" sz="2400" b="0" i="0" u="none" strike="noStrike" kern="0" cap="none" spc="0" normalizeH="0" baseline="0" noProof="0" dirty="0" smtClean="0">
                <a:ln>
                  <a:noFill/>
                </a:ln>
                <a:solidFill>
                  <a:srgbClr val="08519C"/>
                </a:solidFill>
                <a:effectLst/>
                <a:uLnTx/>
                <a:uFillTx/>
                <a:latin typeface="Calibri"/>
                <a:ea typeface="ＭＳ Ｐゴシック" charset="-128"/>
                <a:cs typeface="Calibri"/>
              </a:rPr>
              <a:t>Cluster 2</a:t>
            </a:r>
          </a:p>
          <a:p>
            <a:pPr marL="179388" marR="0" lvl="0" indent="-215900" algn="ctr"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descr="topology_e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358900"/>
            <a:ext cx="6858000" cy="2504756"/>
          </a:xfrm>
          <a:prstGeom prst="rect">
            <a:avLst/>
          </a:prstGeom>
        </p:spPr>
      </p:pic>
      <p:pic>
        <p:nvPicPr>
          <p:cNvPr id="5" name="Picture 4" descr="topology_frame_detai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00" y="3965256"/>
            <a:ext cx="5816600" cy="2724504"/>
          </a:xfrm>
          <a:prstGeom prst="rect">
            <a:avLst/>
          </a:prstGeom>
        </p:spPr>
      </p:pic>
    </p:spTree>
    <p:extLst>
      <p:ext uri="{BB962C8B-B14F-4D97-AF65-F5344CB8AC3E}">
        <p14:creationId xmlns:p14="http://schemas.microsoft.com/office/powerpoint/2010/main" val="18580795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lated_work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25" y="1480144"/>
            <a:ext cx="7553855" cy="1938279"/>
          </a:xfrm>
          <a:prstGeom prst="rect">
            <a:avLst/>
          </a:prstGeom>
        </p:spPr>
      </p:pic>
      <p:pic>
        <p:nvPicPr>
          <p:cNvPr id="7" name="Picture 6" descr="related_work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99" y="1483335"/>
            <a:ext cx="8833259" cy="1936800"/>
          </a:xfrm>
          <a:prstGeom prst="rect">
            <a:avLst/>
          </a:prstGeom>
        </p:spPr>
      </p:pic>
      <p:pic>
        <p:nvPicPr>
          <p:cNvPr id="8" name="Picture 7" descr="related_work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44" y="1482027"/>
            <a:ext cx="8959962" cy="1936800"/>
          </a:xfrm>
          <a:prstGeom prst="rect">
            <a:avLst/>
          </a:prstGeom>
        </p:spPr>
      </p:pic>
      <p:pic>
        <p:nvPicPr>
          <p:cNvPr id="9" name="Picture 8" descr="related_work3.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473" y="1484538"/>
            <a:ext cx="8959962" cy="1936800"/>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pic>
        <p:nvPicPr>
          <p:cNvPr id="11" name="Picture 10" descr="related_work_total.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5710" y="3560984"/>
            <a:ext cx="1275728" cy="220799"/>
          </a:xfrm>
          <a:prstGeom prst="rect">
            <a:avLst/>
          </a:prstGeom>
        </p:spPr>
      </p:pic>
      <p:pic>
        <p:nvPicPr>
          <p:cNvPr id="12" name="Picture 11" descr="related_work_real.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472" y="4163603"/>
            <a:ext cx="8899527" cy="2106343"/>
          </a:xfrm>
          <a:prstGeom prst="rect">
            <a:avLst/>
          </a:prstGeom>
        </p:spPr>
      </p:pic>
    </p:spTree>
    <p:extLst>
      <p:ext uri="{BB962C8B-B14F-4D97-AF65-F5344CB8AC3E}">
        <p14:creationId xmlns:p14="http://schemas.microsoft.com/office/powerpoint/2010/main" val="1221040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ources_of_delay_3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64" y="1819088"/>
            <a:ext cx="6895495" cy="2003819"/>
          </a:xfrm>
          <a:prstGeom prst="rect">
            <a:avLst/>
          </a:prstGeom>
        </p:spPr>
      </p:pic>
      <p:pic>
        <p:nvPicPr>
          <p:cNvPr id="10" name="Picture 9" descr="sources_of_delay_4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64" y="1819088"/>
            <a:ext cx="6895495" cy="2003819"/>
          </a:xfrm>
          <a:prstGeom prst="rect">
            <a:avLst/>
          </a:prstGeom>
        </p:spPr>
      </p:pic>
      <p:pic>
        <p:nvPicPr>
          <p:cNvPr id="11" name="Picture 10" descr="sources_of_delay_5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64" y="1800038"/>
            <a:ext cx="6895495" cy="2018553"/>
          </a:xfrm>
          <a:prstGeom prst="rect">
            <a:avLst/>
          </a:prstGeom>
        </p:spPr>
      </p:pic>
      <p:sp>
        <p:nvSpPr>
          <p:cNvPr id="2" name="Title 1"/>
          <p:cNvSpPr>
            <a:spLocks noGrp="1"/>
          </p:cNvSpPr>
          <p:nvPr>
            <p:ph type="title"/>
          </p:nvPr>
        </p:nvSpPr>
        <p:spPr/>
        <p:txBody>
          <a:bodyPr/>
          <a:lstStyle/>
          <a:p>
            <a:r>
              <a:rPr lang="en-US" dirty="0" smtClean="0"/>
              <a:t>Sources of delay</a:t>
            </a:r>
            <a:endParaRPr lang="en-US" dirty="0"/>
          </a:p>
        </p:txBody>
      </p:sp>
      <p:pic>
        <p:nvPicPr>
          <p:cNvPr id="7" name="Picture 6" descr="sources_of_delay_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665" y="1819088"/>
            <a:ext cx="6895496" cy="427285"/>
          </a:xfrm>
          <a:prstGeom prst="rect">
            <a:avLst/>
          </a:prstGeom>
        </p:spPr>
      </p:pic>
      <p:pic>
        <p:nvPicPr>
          <p:cNvPr id="8" name="Picture 7" descr="sources_of_delay_2b.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64" y="1819088"/>
            <a:ext cx="6895495" cy="2003819"/>
          </a:xfrm>
          <a:prstGeom prst="rect">
            <a:avLst/>
          </a:prstGeom>
        </p:spPr>
      </p:pic>
      <p:pic>
        <p:nvPicPr>
          <p:cNvPr id="12" name="Picture 11" descr="q_rc.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64" y="4759960"/>
            <a:ext cx="546100" cy="508000"/>
          </a:xfrm>
          <a:prstGeom prst="rect">
            <a:avLst/>
          </a:prstGeom>
        </p:spPr>
      </p:pic>
      <p:pic>
        <p:nvPicPr>
          <p:cNvPr id="13" name="Picture 12" descr="q_tb.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664" y="5267960"/>
            <a:ext cx="546100" cy="508000"/>
          </a:xfrm>
          <a:prstGeom prst="rect">
            <a:avLst/>
          </a:prstGeom>
        </p:spPr>
      </p:pic>
      <p:pic>
        <p:nvPicPr>
          <p:cNvPr id="14" name="Picture 13" descr="q_tl.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664" y="5775960"/>
            <a:ext cx="546100" cy="508000"/>
          </a:xfrm>
          <a:prstGeom prst="rect">
            <a:avLst/>
          </a:prstGeom>
        </p:spPr>
      </p:pic>
      <p:pic>
        <p:nvPicPr>
          <p:cNvPr id="15" name="Picture 14" descr="q_tt.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664" y="4251960"/>
            <a:ext cx="546100" cy="508000"/>
          </a:xfrm>
          <a:prstGeom prst="rect">
            <a:avLst/>
          </a:prstGeom>
        </p:spPr>
      </p:pic>
      <p:sp>
        <p:nvSpPr>
          <p:cNvPr id="16" name="TextBox 15"/>
          <p:cNvSpPr txBox="1"/>
          <p:nvPr/>
        </p:nvSpPr>
        <p:spPr>
          <a:xfrm>
            <a:off x="1518765" y="4251960"/>
            <a:ext cx="6349396" cy="369332"/>
          </a:xfrm>
          <a:prstGeom prst="rect">
            <a:avLst/>
          </a:prstGeom>
          <a:noFill/>
        </p:spPr>
        <p:txBody>
          <a:bodyPr wrap="square" rtlCol="0">
            <a:spAutoFit/>
          </a:bodyPr>
          <a:lstStyle/>
          <a:p>
            <a:r>
              <a:rPr lang="en-US" dirty="0" smtClean="0">
                <a:latin typeface="Times"/>
                <a:cs typeface="Times"/>
              </a:rPr>
              <a:t>Delays from scheduled TT frames on </a:t>
            </a:r>
            <a:r>
              <a:rPr lang="en-US" dirty="0" err="1" smtClean="0">
                <a:latin typeface="Times"/>
                <a:cs typeface="Times"/>
              </a:rPr>
              <a:t>dl</a:t>
            </a:r>
            <a:r>
              <a:rPr lang="en-US" baseline="-25000" dirty="0" err="1" smtClean="0">
                <a:latin typeface="Times"/>
                <a:cs typeface="Times"/>
              </a:rPr>
              <a:t>j</a:t>
            </a:r>
            <a:endParaRPr lang="en-US" baseline="-25000" dirty="0">
              <a:latin typeface="Times"/>
              <a:cs typeface="Times"/>
            </a:endParaRPr>
          </a:p>
        </p:txBody>
      </p:sp>
      <p:sp>
        <p:nvSpPr>
          <p:cNvPr id="17" name="TextBox 16"/>
          <p:cNvSpPr txBox="1"/>
          <p:nvPr/>
        </p:nvSpPr>
        <p:spPr>
          <a:xfrm>
            <a:off x="1518765" y="4759960"/>
            <a:ext cx="6349396" cy="369332"/>
          </a:xfrm>
          <a:prstGeom prst="rect">
            <a:avLst/>
          </a:prstGeom>
          <a:noFill/>
        </p:spPr>
        <p:txBody>
          <a:bodyPr wrap="square" rtlCol="0">
            <a:spAutoFit/>
          </a:bodyPr>
          <a:lstStyle/>
          <a:p>
            <a:r>
              <a:rPr lang="en-US" dirty="0" smtClean="0">
                <a:latin typeface="Times"/>
                <a:cs typeface="Times"/>
              </a:rPr>
              <a:t>Delays from other RC frames transmitted on </a:t>
            </a:r>
            <a:r>
              <a:rPr lang="en-US" dirty="0" err="1" smtClean="0">
                <a:latin typeface="Times"/>
                <a:cs typeface="Times"/>
              </a:rPr>
              <a:t>dl</a:t>
            </a:r>
            <a:r>
              <a:rPr lang="en-US" baseline="-25000" dirty="0" err="1" smtClean="0">
                <a:latin typeface="Times"/>
                <a:cs typeface="Times"/>
              </a:rPr>
              <a:t>j</a:t>
            </a:r>
            <a:endParaRPr lang="en-US" baseline="-25000" dirty="0">
              <a:latin typeface="Times"/>
              <a:cs typeface="Times"/>
            </a:endParaRPr>
          </a:p>
        </p:txBody>
      </p:sp>
      <p:sp>
        <p:nvSpPr>
          <p:cNvPr id="18" name="TextBox 17"/>
          <p:cNvSpPr txBox="1"/>
          <p:nvPr/>
        </p:nvSpPr>
        <p:spPr>
          <a:xfrm>
            <a:off x="1518765" y="5267960"/>
            <a:ext cx="6349396" cy="369332"/>
          </a:xfrm>
          <a:prstGeom prst="rect">
            <a:avLst/>
          </a:prstGeom>
          <a:noFill/>
        </p:spPr>
        <p:txBody>
          <a:bodyPr wrap="square" rtlCol="0">
            <a:spAutoFit/>
          </a:bodyPr>
          <a:lstStyle/>
          <a:p>
            <a:r>
              <a:rPr lang="en-US" dirty="0" smtClean="0">
                <a:latin typeface="Times"/>
                <a:cs typeface="Times"/>
              </a:rPr>
              <a:t>TT and RC traffic integration-induced delays </a:t>
            </a:r>
            <a:endParaRPr lang="en-US" dirty="0">
              <a:latin typeface="Times"/>
              <a:cs typeface="Times"/>
            </a:endParaRPr>
          </a:p>
        </p:txBody>
      </p:sp>
      <p:sp>
        <p:nvSpPr>
          <p:cNvPr id="19" name="TextBox 18"/>
          <p:cNvSpPr txBox="1"/>
          <p:nvPr/>
        </p:nvSpPr>
        <p:spPr>
          <a:xfrm>
            <a:off x="1518765" y="5784612"/>
            <a:ext cx="6349396" cy="369332"/>
          </a:xfrm>
          <a:prstGeom prst="rect">
            <a:avLst/>
          </a:prstGeom>
          <a:noFill/>
        </p:spPr>
        <p:txBody>
          <a:bodyPr wrap="square" rtlCol="0">
            <a:spAutoFit/>
          </a:bodyPr>
          <a:lstStyle/>
          <a:p>
            <a:r>
              <a:rPr lang="en-US" dirty="0" smtClean="0">
                <a:latin typeface="Times"/>
                <a:cs typeface="Times"/>
              </a:rPr>
              <a:t>Technical latencies introduced by the network nodes</a:t>
            </a:r>
            <a:endParaRPr lang="en-US" dirty="0">
              <a:latin typeface="Times"/>
              <a:cs typeface="Times"/>
            </a:endParaRPr>
          </a:p>
        </p:txBody>
      </p:sp>
    </p:spTree>
    <p:extLst>
      <p:ext uri="{BB962C8B-B14F-4D97-AF65-F5344CB8AC3E}">
        <p14:creationId xmlns:p14="http://schemas.microsoft.com/office/powerpoint/2010/main" val="591251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sy_perio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24" y="1066800"/>
            <a:ext cx="7189626" cy="2748736"/>
          </a:xfrm>
          <a:prstGeom prst="rect">
            <a:avLst/>
          </a:prstGeom>
        </p:spPr>
      </p:pic>
      <p:sp>
        <p:nvSpPr>
          <p:cNvPr id="2" name="Title 1"/>
          <p:cNvSpPr>
            <a:spLocks noGrp="1"/>
          </p:cNvSpPr>
          <p:nvPr>
            <p:ph type="title"/>
          </p:nvPr>
        </p:nvSpPr>
        <p:spPr/>
        <p:txBody>
          <a:bodyPr/>
          <a:lstStyle/>
          <a:p>
            <a:r>
              <a:rPr lang="en-US" dirty="0" smtClean="0"/>
              <a:t>Busy Period</a:t>
            </a:r>
            <a:endParaRPr lang="en-US" dirty="0"/>
          </a:p>
        </p:txBody>
      </p:sp>
      <p:sp>
        <p:nvSpPr>
          <p:cNvPr id="9" name="Content Placeholder 8"/>
          <p:cNvSpPr>
            <a:spLocks noGrp="1"/>
          </p:cNvSpPr>
          <p:nvPr>
            <p:ph idx="1"/>
          </p:nvPr>
        </p:nvSpPr>
        <p:spPr>
          <a:xfrm>
            <a:off x="358775" y="3985336"/>
            <a:ext cx="8424863" cy="465429"/>
          </a:xfrm>
        </p:spPr>
        <p:txBody>
          <a:bodyPr/>
          <a:lstStyle/>
          <a:p>
            <a:r>
              <a:rPr lang="en-US" dirty="0" smtClean="0"/>
              <a:t>To compute the size: </a:t>
            </a:r>
            <a:endParaRPr lang="en-US" dirty="0"/>
          </a:p>
        </p:txBody>
      </p:sp>
      <p:sp>
        <p:nvSpPr>
          <p:cNvPr id="10" name="Content Placeholder 8"/>
          <p:cNvSpPr txBox="1">
            <a:spLocks/>
          </p:cNvSpPr>
          <p:nvPr/>
        </p:nvSpPr>
        <p:spPr bwMode="auto">
          <a:xfrm>
            <a:off x="357188" y="4444424"/>
            <a:ext cx="8424863" cy="4654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pPr lvl="1"/>
            <a:r>
              <a:rPr lang="en-US" dirty="0" smtClean="0"/>
              <a:t>Demand </a:t>
            </a:r>
            <a:endParaRPr lang="en-US" dirty="0"/>
          </a:p>
        </p:txBody>
      </p:sp>
      <p:pic>
        <p:nvPicPr>
          <p:cNvPr id="12" name="Picture 11" descr="availabil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750" y="5642608"/>
            <a:ext cx="7269888" cy="671163"/>
          </a:xfrm>
          <a:prstGeom prst="rect">
            <a:avLst/>
          </a:prstGeom>
        </p:spPr>
      </p:pic>
      <p:pic>
        <p:nvPicPr>
          <p:cNvPr id="13" name="Picture 12" descr="dem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707" y="4751327"/>
            <a:ext cx="3923639" cy="549142"/>
          </a:xfrm>
          <a:prstGeom prst="rect">
            <a:avLst/>
          </a:prstGeom>
        </p:spPr>
      </p:pic>
      <p:sp>
        <p:nvSpPr>
          <p:cNvPr id="11" name="Content Placeholder 8"/>
          <p:cNvSpPr txBox="1">
            <a:spLocks/>
          </p:cNvSpPr>
          <p:nvPr/>
        </p:nvSpPr>
        <p:spPr bwMode="auto">
          <a:xfrm>
            <a:off x="357188" y="5312798"/>
            <a:ext cx="8424863" cy="4654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pPr lvl="1"/>
            <a:r>
              <a:rPr lang="en-US" dirty="0" smtClean="0"/>
              <a:t>Availability</a:t>
            </a:r>
            <a:endParaRPr lang="en-US" dirty="0"/>
          </a:p>
        </p:txBody>
      </p:sp>
    </p:spTree>
    <p:extLst>
      <p:ext uri="{BB962C8B-B14F-4D97-AF65-F5344CB8AC3E}">
        <p14:creationId xmlns:p14="http://schemas.microsoft.com/office/powerpoint/2010/main" val="899637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Worst-case end-to-end delay</a:t>
            </a:r>
            <a:endParaRPr lang="en-US" dirty="0"/>
          </a:p>
        </p:txBody>
      </p:sp>
      <p:sp>
        <p:nvSpPr>
          <p:cNvPr id="3" name="Content Placeholder 2"/>
          <p:cNvSpPr>
            <a:spLocks noGrp="1"/>
          </p:cNvSpPr>
          <p:nvPr>
            <p:ph idx="1"/>
          </p:nvPr>
        </p:nvSpPr>
        <p:spPr>
          <a:xfrm>
            <a:off x="358775" y="1306874"/>
            <a:ext cx="8424863" cy="5170126"/>
          </a:xfrm>
        </p:spPr>
        <p:txBody>
          <a:bodyPr/>
          <a:lstStyle/>
          <a:p>
            <a:r>
              <a:rPr lang="en-US" dirty="0" smtClean="0"/>
              <a:t>For each dataflow path dp</a:t>
            </a:r>
            <a:r>
              <a:rPr lang="en-US" baseline="-25000" dirty="0" smtClean="0"/>
              <a:t>i</a:t>
            </a:r>
            <a:r>
              <a:rPr lang="en-US" dirty="0" smtClean="0"/>
              <a:t>, the end-to-end delay is the time difference between start of the busy period on the first dl</a:t>
            </a:r>
            <a:r>
              <a:rPr lang="en-US" baseline="-25000" dirty="0" smtClean="0"/>
              <a:t>0</a:t>
            </a:r>
            <a:r>
              <a:rPr lang="en-US" dirty="0" smtClean="0"/>
              <a:t> and the end of the busy period on the last </a:t>
            </a:r>
            <a:r>
              <a:rPr lang="en-US" dirty="0" err="1" smtClean="0"/>
              <a:t>dl</a:t>
            </a:r>
            <a:r>
              <a:rPr lang="en-US" baseline="-25000" dirty="0" err="1" smtClean="0"/>
              <a:t>n</a:t>
            </a:r>
            <a:endParaRPr lang="en-US" dirty="0" smtClean="0"/>
          </a:p>
          <a:p>
            <a:pPr lvl="1"/>
            <a:r>
              <a:rPr lang="en-US" dirty="0" smtClean="0"/>
              <a:t>The start of the busy period on </a:t>
            </a:r>
            <a:r>
              <a:rPr lang="en-US" dirty="0" err="1" smtClean="0"/>
              <a:t>dl</a:t>
            </a:r>
            <a:r>
              <a:rPr lang="en-US" baseline="-25000" dirty="0" err="1" smtClean="0"/>
              <a:t>j</a:t>
            </a:r>
            <a:r>
              <a:rPr lang="en-US" dirty="0" smtClean="0"/>
              <a:t> is obtained by subtracting from the end of the busy period on dl</a:t>
            </a:r>
            <a:r>
              <a:rPr lang="en-US" baseline="-25000" dirty="0" smtClean="0"/>
              <a:t>j-1</a:t>
            </a:r>
            <a:r>
              <a:rPr lang="en-US" dirty="0" smtClean="0"/>
              <a:t> all the RC frames transmitted on both </a:t>
            </a:r>
            <a:r>
              <a:rPr lang="en-US" dirty="0" err="1" smtClean="0"/>
              <a:t>dl</a:t>
            </a:r>
            <a:r>
              <a:rPr lang="en-US" baseline="-25000" dirty="0" err="1" smtClean="0"/>
              <a:t>j</a:t>
            </a:r>
            <a:r>
              <a:rPr lang="en-US" dirty="0" smtClean="0"/>
              <a:t> and dl</a:t>
            </a:r>
            <a:r>
              <a:rPr lang="en-US" baseline="-25000" dirty="0" smtClean="0"/>
              <a:t>j-1</a:t>
            </a:r>
          </a:p>
          <a:p>
            <a:pPr lvl="1"/>
            <a:endParaRPr lang="en-US" baseline="-25000" dirty="0" smtClean="0"/>
          </a:p>
          <a:p>
            <a:r>
              <a:rPr lang="en-US" dirty="0" smtClean="0"/>
              <a:t>The longest delay among all the dp</a:t>
            </a:r>
            <a:r>
              <a:rPr lang="en-US" baseline="-25000" dirty="0" smtClean="0"/>
              <a:t>i</a:t>
            </a:r>
            <a:r>
              <a:rPr lang="en-US" dirty="0" smtClean="0"/>
              <a:t> is the WCD</a:t>
            </a:r>
            <a:endParaRPr lang="en-US" dirty="0"/>
          </a:p>
        </p:txBody>
      </p:sp>
    </p:spTree>
    <p:extLst>
      <p:ext uri="{BB962C8B-B14F-4D97-AF65-F5344CB8AC3E}">
        <p14:creationId xmlns:p14="http://schemas.microsoft.com/office/powerpoint/2010/main" val="2092344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Worst-case end-to-end delay</a:t>
            </a:r>
            <a:endParaRPr lang="en-US" dirty="0"/>
          </a:p>
        </p:txBody>
      </p:sp>
      <p:sp>
        <p:nvSpPr>
          <p:cNvPr id="3" name="Content Placeholder 2"/>
          <p:cNvSpPr>
            <a:spLocks noGrp="1"/>
          </p:cNvSpPr>
          <p:nvPr>
            <p:ph idx="1"/>
          </p:nvPr>
        </p:nvSpPr>
        <p:spPr>
          <a:xfrm>
            <a:off x="358775" y="4697344"/>
            <a:ext cx="8424863" cy="1578112"/>
          </a:xfrm>
        </p:spPr>
        <p:txBody>
          <a:bodyPr/>
          <a:lstStyle/>
          <a:p>
            <a:r>
              <a:rPr lang="en-US" dirty="0" smtClean="0"/>
              <a:t>WCD: the longest end-to-end delay for all dp</a:t>
            </a:r>
            <a:r>
              <a:rPr lang="en-US" baseline="-25000" dirty="0" smtClean="0"/>
              <a:t>i</a:t>
            </a:r>
          </a:p>
          <a:p>
            <a:r>
              <a:rPr lang="en-US" dirty="0"/>
              <a:t>T</a:t>
            </a:r>
            <a:r>
              <a:rPr lang="en-US" dirty="0" smtClean="0"/>
              <a:t>he end-to-end delay on dp</a:t>
            </a:r>
            <a:r>
              <a:rPr lang="en-US" baseline="-25000" dirty="0" smtClean="0"/>
              <a:t>i</a:t>
            </a:r>
            <a:r>
              <a:rPr lang="en-US" dirty="0" smtClean="0"/>
              <a:t>: </a:t>
            </a:r>
            <a:r>
              <a:rPr lang="en-US" dirty="0" err="1" smtClean="0"/>
              <a:t>t</a:t>
            </a:r>
            <a:r>
              <a:rPr lang="en-US" baseline="30000" dirty="0" err="1" smtClean="0"/>
              <a:t>n</a:t>
            </a:r>
            <a:r>
              <a:rPr lang="en-US" dirty="0" smtClean="0"/>
              <a:t> – t</a:t>
            </a:r>
            <a:r>
              <a:rPr lang="en-US" baseline="-25000" dirty="0" smtClean="0"/>
              <a:t>c</a:t>
            </a:r>
            <a:r>
              <a:rPr lang="en-US" baseline="30000" dirty="0" smtClean="0"/>
              <a:t>0</a:t>
            </a:r>
            <a:endParaRPr lang="en-US" dirty="0" smtClean="0"/>
          </a:p>
          <a:p>
            <a:r>
              <a:rPr lang="en-US" dirty="0" smtClean="0"/>
              <a:t>Consider only possible scenarios: </a:t>
            </a:r>
            <a:r>
              <a:rPr lang="en-US" dirty="0" err="1" smtClean="0"/>
              <a:t>t</a:t>
            </a:r>
            <a:r>
              <a:rPr lang="en-US" baseline="-25000" dirty="0" err="1" smtClean="0"/>
              <a:t>c</a:t>
            </a:r>
            <a:r>
              <a:rPr lang="en-US" baseline="30000" dirty="0" err="1" smtClean="0"/>
              <a:t>j</a:t>
            </a:r>
            <a:r>
              <a:rPr lang="en-US" dirty="0" smtClean="0"/>
              <a:t> depends on t</a:t>
            </a:r>
            <a:r>
              <a:rPr lang="en-US" baseline="30000" dirty="0" smtClean="0"/>
              <a:t>j-1</a:t>
            </a:r>
          </a:p>
        </p:txBody>
      </p:sp>
      <p:sp>
        <p:nvSpPr>
          <p:cNvPr id="4" name="Rounded Rectangle 3"/>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NS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5" name="Rounded Rectangle 4"/>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NS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cxnSp>
        <p:nvCxnSpPr>
          <p:cNvPr id="6" name="Straight Arrow Connector 5"/>
          <p:cNvCxnSpPr/>
          <p:nvPr/>
        </p:nvCxnSpPr>
        <p:spPr bwMode="auto">
          <a:xfrm>
            <a:off x="1711336" y="211366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7" name="Straight Arrow Connector 6"/>
          <p:cNvCxnSpPr/>
          <p:nvPr/>
        </p:nvCxnSpPr>
        <p:spPr bwMode="auto">
          <a:xfrm>
            <a:off x="6430160" y="328957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8" name="Straight Arrow Connector 7"/>
          <p:cNvCxnSpPr/>
          <p:nvPr/>
        </p:nvCxnSpPr>
        <p:spPr bwMode="auto">
          <a:xfrm rot="17526178">
            <a:off x="6430735" y="21184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9" name="Straight Arrow Connector 8"/>
          <p:cNvCxnSpPr/>
          <p:nvPr/>
        </p:nvCxnSpPr>
        <p:spPr bwMode="auto">
          <a:xfrm>
            <a:off x="4081747" y="2893712"/>
            <a:ext cx="993687" cy="1588"/>
          </a:xfrm>
          <a:prstGeom prst="straightConnector1">
            <a:avLst/>
          </a:prstGeom>
          <a:solidFill>
            <a:schemeClr val="accent1"/>
          </a:solidFill>
          <a:ln w="38100" cap="flat" cmpd="sng" algn="ctr">
            <a:solidFill>
              <a:schemeClr val="tx1"/>
            </a:solidFill>
            <a:prstDash val="dash"/>
            <a:round/>
            <a:headEnd type="none"/>
            <a:tailEnd type="arrow"/>
          </a:ln>
          <a:effectLst/>
        </p:spPr>
      </p:cxnSp>
      <p:sp>
        <p:nvSpPr>
          <p:cNvPr id="10" name="Freeform 9"/>
          <p:cNvSpPr/>
          <p:nvPr/>
        </p:nvSpPr>
        <p:spPr bwMode="auto">
          <a:xfrm>
            <a:off x="5672667" y="2404533"/>
            <a:ext cx="1778000" cy="885042"/>
          </a:xfrm>
          <a:custGeom>
            <a:avLst/>
            <a:gdLst>
              <a:gd name="connsiteX0" fmla="*/ 0 w 1574800"/>
              <a:gd name="connsiteY0" fmla="*/ 863600 h 863600"/>
              <a:gd name="connsiteX1" fmla="*/ 1134533 w 1574800"/>
              <a:gd name="connsiteY1" fmla="*/ 508000 h 863600"/>
              <a:gd name="connsiteX2" fmla="*/ 1574800 w 1574800"/>
              <a:gd name="connsiteY2" fmla="*/ 0 h 863600"/>
              <a:gd name="connsiteX3" fmla="*/ 1574800 w 1574800"/>
              <a:gd name="connsiteY3" fmla="*/ 0 h 863600"/>
            </a:gdLst>
            <a:ahLst/>
            <a:cxnLst>
              <a:cxn ang="0">
                <a:pos x="connsiteX0" y="connsiteY0"/>
              </a:cxn>
              <a:cxn ang="0">
                <a:pos x="connsiteX1" y="connsiteY1"/>
              </a:cxn>
              <a:cxn ang="0">
                <a:pos x="connsiteX2" y="connsiteY2"/>
              </a:cxn>
              <a:cxn ang="0">
                <a:pos x="connsiteX3" y="connsiteY3"/>
              </a:cxn>
            </a:cxnLst>
            <a:rect l="l" t="t" r="r" b="b"/>
            <a:pathLst>
              <a:path w="1574800" h="863600">
                <a:moveTo>
                  <a:pt x="0" y="863600"/>
                </a:moveTo>
                <a:cubicBezTo>
                  <a:pt x="436033" y="757766"/>
                  <a:pt x="872066" y="651933"/>
                  <a:pt x="1134533" y="508000"/>
                </a:cubicBezTo>
                <a:cubicBezTo>
                  <a:pt x="1397000" y="364067"/>
                  <a:pt x="1574800" y="0"/>
                  <a:pt x="1574800" y="0"/>
                </a:cubicBezTo>
                <a:lnTo>
                  <a:pt x="1574800" y="0"/>
                </a:ln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1" name="Freeform 10"/>
          <p:cNvSpPr/>
          <p:nvPr/>
        </p:nvSpPr>
        <p:spPr bwMode="auto">
          <a:xfrm>
            <a:off x="1744133" y="2184400"/>
            <a:ext cx="5604934" cy="1879600"/>
          </a:xfrm>
          <a:custGeom>
            <a:avLst/>
            <a:gdLst>
              <a:gd name="connsiteX0" fmla="*/ 0 w 5604934"/>
              <a:gd name="connsiteY0" fmla="*/ 0 h 1879600"/>
              <a:gd name="connsiteX1" fmla="*/ 999067 w 5604934"/>
              <a:gd name="connsiteY1" fmla="*/ 1388533 h 1879600"/>
              <a:gd name="connsiteX2" fmla="*/ 3759200 w 5604934"/>
              <a:gd name="connsiteY2" fmla="*/ 1066800 h 1879600"/>
              <a:gd name="connsiteX3" fmla="*/ 5604934 w 5604934"/>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5604934" h="1879600">
                <a:moveTo>
                  <a:pt x="0" y="0"/>
                </a:moveTo>
                <a:cubicBezTo>
                  <a:pt x="186267" y="605366"/>
                  <a:pt x="372534" y="1210733"/>
                  <a:pt x="999067" y="1388533"/>
                </a:cubicBezTo>
                <a:cubicBezTo>
                  <a:pt x="1625600" y="1566333"/>
                  <a:pt x="2991556" y="984956"/>
                  <a:pt x="3759200" y="1066800"/>
                </a:cubicBezTo>
                <a:cubicBezTo>
                  <a:pt x="4526845" y="1148645"/>
                  <a:pt x="5604934" y="1879600"/>
                  <a:pt x="5604934" y="187960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2" name="Freeform 11"/>
          <p:cNvSpPr/>
          <p:nvPr/>
        </p:nvSpPr>
        <p:spPr bwMode="auto">
          <a:xfrm>
            <a:off x="1727200" y="1896534"/>
            <a:ext cx="5621867" cy="508000"/>
          </a:xfrm>
          <a:custGeom>
            <a:avLst/>
            <a:gdLst>
              <a:gd name="connsiteX0" fmla="*/ 0 w 5621867"/>
              <a:gd name="connsiteY0" fmla="*/ 101600 h 999067"/>
              <a:gd name="connsiteX1" fmla="*/ 2675467 w 5621867"/>
              <a:gd name="connsiteY1" fmla="*/ 982134 h 999067"/>
              <a:gd name="connsiteX2" fmla="*/ 5621867 w 5621867"/>
              <a:gd name="connsiteY2" fmla="*/ 0 h 999067"/>
            </a:gdLst>
            <a:ahLst/>
            <a:cxnLst>
              <a:cxn ang="0">
                <a:pos x="connsiteX0" y="connsiteY0"/>
              </a:cxn>
              <a:cxn ang="0">
                <a:pos x="connsiteX1" y="connsiteY1"/>
              </a:cxn>
              <a:cxn ang="0">
                <a:pos x="connsiteX2" y="connsiteY2"/>
              </a:cxn>
            </a:cxnLst>
            <a:rect l="l" t="t" r="r" b="b"/>
            <a:pathLst>
              <a:path w="5621867" h="999067">
                <a:moveTo>
                  <a:pt x="0" y="101600"/>
                </a:moveTo>
                <a:cubicBezTo>
                  <a:pt x="869244" y="550333"/>
                  <a:pt x="1738489" y="999067"/>
                  <a:pt x="2675467" y="982134"/>
                </a:cubicBezTo>
                <a:cubicBezTo>
                  <a:pt x="3612445" y="965201"/>
                  <a:pt x="5621867" y="0"/>
                  <a:pt x="5621867" y="0"/>
                </a:cubicBezTo>
              </a:path>
            </a:pathLst>
          </a:custGeom>
          <a:noFill/>
          <a:ln w="44450" cap="flat" cmpd="sng" algn="ctr">
            <a:solidFill>
              <a:srgbClr val="006D2C"/>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3" name="Freeform 12"/>
          <p:cNvSpPr/>
          <p:nvPr/>
        </p:nvSpPr>
        <p:spPr bwMode="auto">
          <a:xfrm>
            <a:off x="1710267" y="2336800"/>
            <a:ext cx="5638800" cy="1286933"/>
          </a:xfrm>
          <a:custGeom>
            <a:avLst/>
            <a:gdLst>
              <a:gd name="connsiteX0" fmla="*/ 0 w 5638800"/>
              <a:gd name="connsiteY0" fmla="*/ 0 h 1286933"/>
              <a:gd name="connsiteX1" fmla="*/ 1862666 w 5638800"/>
              <a:gd name="connsiteY1" fmla="*/ 999067 h 1286933"/>
              <a:gd name="connsiteX2" fmla="*/ 4097866 w 5638800"/>
              <a:gd name="connsiteY2" fmla="*/ 1134533 h 1286933"/>
              <a:gd name="connsiteX3" fmla="*/ 5638800 w 5638800"/>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5638800" h="1286933">
                <a:moveTo>
                  <a:pt x="0" y="0"/>
                </a:moveTo>
                <a:cubicBezTo>
                  <a:pt x="589844" y="404989"/>
                  <a:pt x="1179688" y="809978"/>
                  <a:pt x="1862666" y="999067"/>
                </a:cubicBezTo>
                <a:cubicBezTo>
                  <a:pt x="2545644" y="1188156"/>
                  <a:pt x="3468510" y="1086555"/>
                  <a:pt x="4097866" y="1134533"/>
                </a:cubicBezTo>
                <a:cubicBezTo>
                  <a:pt x="4727222" y="1182511"/>
                  <a:pt x="5638800" y="1286933"/>
                  <a:pt x="5638800" y="1286933"/>
                </a:cubicBezTo>
              </a:path>
            </a:pathLst>
          </a:custGeom>
          <a:noFill/>
          <a:ln w="44450" cap="flat" cmpd="sng" algn="ctr">
            <a:solidFill>
              <a:srgbClr val="008000"/>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4" name="TextBox 13"/>
          <p:cNvSpPr txBox="1"/>
          <p:nvPr/>
        </p:nvSpPr>
        <p:spPr>
          <a:xfrm>
            <a:off x="4549169" y="1896534"/>
            <a:ext cx="801763" cy="369332"/>
          </a:xfrm>
          <a:prstGeom prst="rect">
            <a:avLst/>
          </a:prstGeom>
          <a:noFill/>
        </p:spPr>
        <p:txBody>
          <a:bodyPr wrap="square" rtlCol="0">
            <a:spAutoFit/>
          </a:bodyPr>
          <a:lstStyle/>
          <a:p>
            <a:r>
              <a:rPr lang="en-US" b="1" dirty="0" smtClean="0">
                <a:solidFill>
                  <a:srgbClr val="008000"/>
                </a:solidFill>
              </a:rPr>
              <a:t>dp</a:t>
            </a:r>
            <a:r>
              <a:rPr lang="en-US" b="1" baseline="-25000" dirty="0" smtClean="0">
                <a:solidFill>
                  <a:srgbClr val="008000"/>
                </a:solidFill>
              </a:rPr>
              <a:t>1</a:t>
            </a:r>
            <a:endParaRPr lang="en-US" b="1" baseline="-25000" dirty="0">
              <a:solidFill>
                <a:srgbClr val="008000"/>
              </a:solidFill>
            </a:endParaRPr>
          </a:p>
        </p:txBody>
      </p:sp>
      <p:sp>
        <p:nvSpPr>
          <p:cNvPr id="15" name="TextBox 14"/>
          <p:cNvSpPr txBox="1"/>
          <p:nvPr/>
        </p:nvSpPr>
        <p:spPr>
          <a:xfrm>
            <a:off x="2981102" y="3583645"/>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1</a:t>
            </a:r>
            <a:endParaRPr lang="en-US" b="1" baseline="-25000" dirty="0">
              <a:solidFill>
                <a:srgbClr val="FF0000"/>
              </a:solidFill>
            </a:endParaRPr>
          </a:p>
        </p:txBody>
      </p:sp>
      <p:sp>
        <p:nvSpPr>
          <p:cNvPr id="16" name="TextBox 15"/>
          <p:cNvSpPr txBox="1"/>
          <p:nvPr/>
        </p:nvSpPr>
        <p:spPr>
          <a:xfrm>
            <a:off x="4300687" y="3439067"/>
            <a:ext cx="801763" cy="369332"/>
          </a:xfrm>
          <a:prstGeom prst="rect">
            <a:avLst/>
          </a:prstGeom>
          <a:noFill/>
        </p:spPr>
        <p:txBody>
          <a:bodyPr wrap="square" rtlCol="0">
            <a:spAutoFit/>
          </a:bodyPr>
          <a:lstStyle/>
          <a:p>
            <a:r>
              <a:rPr lang="en-US" b="1" dirty="0" smtClean="0">
                <a:solidFill>
                  <a:srgbClr val="008000"/>
                </a:solidFill>
              </a:rPr>
              <a:t>dp</a:t>
            </a:r>
            <a:r>
              <a:rPr lang="en-US" b="1" baseline="-25000" dirty="0" smtClean="0">
                <a:solidFill>
                  <a:srgbClr val="008000"/>
                </a:solidFill>
              </a:rPr>
              <a:t>2</a:t>
            </a:r>
            <a:endParaRPr lang="en-US" b="1" baseline="-25000" dirty="0">
              <a:solidFill>
                <a:srgbClr val="008000"/>
              </a:solidFill>
            </a:endParaRPr>
          </a:p>
        </p:txBody>
      </p:sp>
      <p:sp>
        <p:nvSpPr>
          <p:cNvPr id="17" name="TextBox 16"/>
          <p:cNvSpPr txBox="1"/>
          <p:nvPr/>
        </p:nvSpPr>
        <p:spPr>
          <a:xfrm>
            <a:off x="2268239" y="2169068"/>
            <a:ext cx="220961" cy="276999"/>
          </a:xfrm>
          <a:prstGeom prst="rect">
            <a:avLst/>
          </a:prstGeom>
          <a:noFill/>
        </p:spPr>
        <p:txBody>
          <a:bodyPr wrap="square" lIns="0" tIns="0" rIns="0" bIns="0" rtlCol="0">
            <a:spAutoFit/>
          </a:bodyPr>
          <a:lstStyle/>
          <a:p>
            <a:r>
              <a:rPr lang="en-US" b="1" dirty="0" smtClean="0"/>
              <a:t>l</a:t>
            </a:r>
            <a:r>
              <a:rPr lang="en-US" b="1" baseline="-25000" dirty="0" smtClean="0"/>
              <a:t>1</a:t>
            </a:r>
            <a:endParaRPr lang="en-US" b="1" baseline="-25000" dirty="0"/>
          </a:p>
        </p:txBody>
      </p:sp>
      <p:sp>
        <p:nvSpPr>
          <p:cNvPr id="18" name="TextBox 17"/>
          <p:cNvSpPr txBox="1"/>
          <p:nvPr/>
        </p:nvSpPr>
        <p:spPr>
          <a:xfrm>
            <a:off x="4438688" y="2534967"/>
            <a:ext cx="220961" cy="276999"/>
          </a:xfrm>
          <a:prstGeom prst="rect">
            <a:avLst/>
          </a:prstGeom>
          <a:noFill/>
        </p:spPr>
        <p:txBody>
          <a:bodyPr wrap="square" lIns="0" tIns="0" rIns="0" bIns="0" rtlCol="0">
            <a:spAutoFit/>
          </a:bodyPr>
          <a:lstStyle/>
          <a:p>
            <a:r>
              <a:rPr lang="en-US" b="1" dirty="0" smtClean="0"/>
              <a:t>l</a:t>
            </a:r>
            <a:r>
              <a:rPr lang="en-US" b="1" baseline="-25000" dirty="0" smtClean="0"/>
              <a:t>2</a:t>
            </a:r>
            <a:endParaRPr lang="en-US" b="1" baseline="-25000" dirty="0"/>
          </a:p>
        </p:txBody>
      </p:sp>
      <p:sp>
        <p:nvSpPr>
          <p:cNvPr id="19" name="TextBox 18"/>
          <p:cNvSpPr txBox="1"/>
          <p:nvPr/>
        </p:nvSpPr>
        <p:spPr>
          <a:xfrm>
            <a:off x="6593878" y="2223700"/>
            <a:ext cx="220961" cy="276999"/>
          </a:xfrm>
          <a:prstGeom prst="rect">
            <a:avLst/>
          </a:prstGeom>
          <a:noFill/>
        </p:spPr>
        <p:txBody>
          <a:bodyPr wrap="square" lIns="0" tIns="0" rIns="0" bIns="0" rtlCol="0">
            <a:spAutoFit/>
          </a:bodyPr>
          <a:lstStyle/>
          <a:p>
            <a:r>
              <a:rPr lang="en-US" b="1" dirty="0" smtClean="0"/>
              <a:t>l</a:t>
            </a:r>
            <a:r>
              <a:rPr lang="en-US" b="1" baseline="-25000" dirty="0" smtClean="0"/>
              <a:t>3</a:t>
            </a:r>
            <a:endParaRPr lang="en-US" b="1" baseline="-25000" dirty="0"/>
          </a:p>
        </p:txBody>
      </p:sp>
      <p:sp>
        <p:nvSpPr>
          <p:cNvPr id="20" name="TextBox 19"/>
          <p:cNvSpPr txBox="1"/>
          <p:nvPr/>
        </p:nvSpPr>
        <p:spPr>
          <a:xfrm>
            <a:off x="6776739" y="3187664"/>
            <a:ext cx="220961" cy="276999"/>
          </a:xfrm>
          <a:prstGeom prst="rect">
            <a:avLst/>
          </a:prstGeom>
          <a:noFill/>
        </p:spPr>
        <p:txBody>
          <a:bodyPr wrap="square" lIns="0" tIns="0" rIns="0" bIns="0" rtlCol="0">
            <a:spAutoFit/>
          </a:bodyPr>
          <a:lstStyle/>
          <a:p>
            <a:r>
              <a:rPr lang="en-US" b="1" dirty="0" smtClean="0"/>
              <a:t>l</a:t>
            </a:r>
            <a:r>
              <a:rPr lang="en-US" b="1" baseline="-25000" dirty="0" smtClean="0"/>
              <a:t>4</a:t>
            </a:r>
            <a:endParaRPr lang="en-US" b="1" baseline="-25000" dirty="0"/>
          </a:p>
        </p:txBody>
      </p:sp>
      <p:sp>
        <p:nvSpPr>
          <p:cNvPr id="22" name="Rounded Rectangle 21"/>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1"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25" name="Rounded Rectangle 2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1" compatLnSpc="1">
            <a:prstTxWarp prst="textNoShape">
              <a:avLst/>
            </a:prstTxWarp>
          </a:bodyPr>
          <a:lstStyle/>
          <a:p>
            <a:pP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28" name="Rounded Rectangle 27"/>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1"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32" name="Rounded Rectangle 3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1"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3926534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descr="topology_e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358900"/>
            <a:ext cx="6858000" cy="2504756"/>
          </a:xfrm>
          <a:prstGeom prst="rect">
            <a:avLst/>
          </a:prstGeom>
        </p:spPr>
      </p:pic>
      <p:pic>
        <p:nvPicPr>
          <p:cNvPr id="5" name="Picture 4" descr="topology_frame_detai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00" y="3965256"/>
            <a:ext cx="5816600" cy="2724504"/>
          </a:xfrm>
          <a:prstGeom prst="rect">
            <a:avLst/>
          </a:prstGeom>
        </p:spPr>
      </p:pic>
    </p:spTree>
    <p:extLst>
      <p:ext uri="{BB962C8B-B14F-4D97-AF65-F5344CB8AC3E}">
        <p14:creationId xmlns:p14="http://schemas.microsoft.com/office/powerpoint/2010/main" val="3560692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descr="example_our_wc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8" y="826041"/>
            <a:ext cx="8305680" cy="3035081"/>
          </a:xfrm>
          <a:prstGeom prst="rect">
            <a:avLst/>
          </a:prstGeom>
        </p:spPr>
      </p:pic>
      <p:pic>
        <p:nvPicPr>
          <p:cNvPr id="5" name="Picture 4" descr="example_real_wc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8" y="4415569"/>
            <a:ext cx="8305680" cy="2039706"/>
          </a:xfrm>
          <a:prstGeom prst="rect">
            <a:avLst/>
          </a:prstGeom>
        </p:spPr>
      </p:pic>
      <p:sp>
        <p:nvSpPr>
          <p:cNvPr id="6" name="Content Placeholder 2"/>
          <p:cNvSpPr>
            <a:spLocks noGrp="1"/>
          </p:cNvSpPr>
          <p:nvPr>
            <p:ph idx="1"/>
          </p:nvPr>
        </p:nvSpPr>
        <p:spPr>
          <a:xfrm>
            <a:off x="358775" y="4021398"/>
            <a:ext cx="8424863" cy="608401"/>
          </a:xfrm>
        </p:spPr>
        <p:txBody>
          <a:bodyPr/>
          <a:lstStyle/>
          <a:p>
            <a:r>
              <a:rPr lang="en-US" dirty="0" smtClean="0"/>
              <a:t>Exact WCD: </a:t>
            </a:r>
            <a:endParaRPr lang="en-US" dirty="0"/>
          </a:p>
        </p:txBody>
      </p:sp>
    </p:spTree>
    <p:extLst>
      <p:ext uri="{BB962C8B-B14F-4D97-AF65-F5344CB8AC3E}">
        <p14:creationId xmlns:p14="http://schemas.microsoft.com/office/powerpoint/2010/main" val="3351868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358775" y="1346200"/>
            <a:ext cx="8424863" cy="4284662"/>
          </a:xfrm>
        </p:spPr>
        <p:txBody>
          <a:bodyPr/>
          <a:lstStyle/>
          <a:p>
            <a:r>
              <a:rPr lang="en-US" dirty="0" smtClean="0"/>
              <a:t>3 synthetic benchmarks:</a:t>
            </a:r>
            <a:endParaRPr lang="en-US" dirty="0"/>
          </a:p>
          <a:p>
            <a:pPr lvl="1"/>
            <a:r>
              <a:rPr lang="en-US" dirty="0" smtClean="0"/>
              <a:t>12 </a:t>
            </a:r>
            <a:r>
              <a:rPr lang="en-US" dirty="0" err="1" smtClean="0"/>
              <a:t>ESes</a:t>
            </a:r>
            <a:r>
              <a:rPr lang="en-US" dirty="0" smtClean="0"/>
              <a:t> and 4 </a:t>
            </a:r>
            <a:r>
              <a:rPr lang="en-US" dirty="0" err="1" smtClean="0"/>
              <a:t>NSes</a:t>
            </a:r>
            <a:r>
              <a:rPr lang="en-US" dirty="0" smtClean="0"/>
              <a:t>, 20 TT and 26 RC </a:t>
            </a:r>
          </a:p>
          <a:p>
            <a:pPr lvl="1"/>
            <a:r>
              <a:rPr lang="en-US" dirty="0" smtClean="0"/>
              <a:t>10 </a:t>
            </a:r>
            <a:r>
              <a:rPr lang="en-US" dirty="0" err="1" smtClean="0"/>
              <a:t>ESes</a:t>
            </a:r>
            <a:r>
              <a:rPr lang="en-US" dirty="0" smtClean="0"/>
              <a:t> and 5 </a:t>
            </a:r>
            <a:r>
              <a:rPr lang="en-US" dirty="0" err="1" smtClean="0"/>
              <a:t>NSes</a:t>
            </a:r>
            <a:r>
              <a:rPr lang="en-US" dirty="0" smtClean="0"/>
              <a:t>, 58 TT and 51 RC</a:t>
            </a:r>
          </a:p>
          <a:p>
            <a:pPr lvl="1"/>
            <a:r>
              <a:rPr lang="en-US" dirty="0" smtClean="0"/>
              <a:t>35 </a:t>
            </a:r>
            <a:r>
              <a:rPr lang="en-US" dirty="0" err="1" smtClean="0"/>
              <a:t>ESes</a:t>
            </a:r>
            <a:r>
              <a:rPr lang="en-US" dirty="0" smtClean="0"/>
              <a:t> and 8 </a:t>
            </a:r>
            <a:r>
              <a:rPr lang="en-US" dirty="0" err="1" smtClean="0"/>
              <a:t>NSes</a:t>
            </a:r>
            <a:r>
              <a:rPr lang="en-US" dirty="0" smtClean="0"/>
              <a:t>, 91 TT and 81 RC</a:t>
            </a:r>
          </a:p>
          <a:p>
            <a:pPr lvl="1"/>
            <a:endParaRPr lang="en-US" dirty="0" smtClean="0"/>
          </a:p>
          <a:p>
            <a:r>
              <a:rPr lang="en-US" dirty="0" smtClean="0"/>
              <a:t>The analysis is compared to the analysis from:</a:t>
            </a:r>
          </a:p>
          <a:p>
            <a:pPr lvl="1"/>
            <a:r>
              <a:rPr lang="en-US" sz="2000" dirty="0"/>
              <a:t>W. Steiner. Synthesis of Static Communication Schedules for Mixed- Criticality Systems. In </a:t>
            </a:r>
            <a:r>
              <a:rPr lang="en-US" sz="2000" i="1" dirty="0"/>
              <a:t>Proceedings of the International Symposium on Object/Component/Service-Oriented Real-Time Distributed Computing Workshops</a:t>
            </a:r>
            <a:r>
              <a:rPr lang="en-US" sz="2000" dirty="0"/>
              <a:t>, pages 11–18, 2011.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333375" y="1733034"/>
            <a:ext cx="4213225" cy="369332"/>
          </a:xfrm>
          <a:prstGeom prst="rect">
            <a:avLst/>
          </a:prstGeom>
          <a:noFill/>
        </p:spPr>
        <p:txBody>
          <a:bodyPr wrap="square" rtlCol="0">
            <a:spAutoFit/>
          </a:bodyPr>
          <a:lstStyle/>
          <a:p>
            <a:pPr algn="ctr"/>
            <a:r>
              <a:rPr lang="en-US" dirty="0" smtClean="0">
                <a:solidFill>
                  <a:srgbClr val="08519C"/>
                </a:solidFill>
              </a:rPr>
              <a:t>Point-to-point connection</a:t>
            </a:r>
            <a:endParaRPr lang="en-US" dirty="0">
              <a:solidFill>
                <a:srgbClr val="08519C"/>
              </a:solidFill>
            </a:endParaRPr>
          </a:p>
        </p:txBody>
      </p:sp>
      <p:sp>
        <p:nvSpPr>
          <p:cNvPr id="2" name="Title 1"/>
          <p:cNvSpPr>
            <a:spLocks noGrp="1"/>
          </p:cNvSpPr>
          <p:nvPr>
            <p:ph type="title"/>
          </p:nvPr>
        </p:nvSpPr>
        <p:spPr/>
        <p:txBody>
          <a:bodyPr/>
          <a:lstStyle/>
          <a:p>
            <a:r>
              <a:rPr lang="en-US" dirty="0" smtClean="0"/>
              <a:t>Motivation</a:t>
            </a:r>
            <a:endParaRPr lang="en-US" dirty="0"/>
          </a:p>
        </p:txBody>
      </p:sp>
      <p:sp>
        <p:nvSpPr>
          <p:cNvPr id="25" name="Content Placeholder 2"/>
          <p:cNvSpPr>
            <a:spLocks noGrp="1"/>
          </p:cNvSpPr>
          <p:nvPr>
            <p:ph idx="1"/>
          </p:nvPr>
        </p:nvSpPr>
        <p:spPr>
          <a:xfrm>
            <a:off x="358775" y="935038"/>
            <a:ext cx="8424863" cy="639762"/>
          </a:xfrm>
        </p:spPr>
        <p:txBody>
          <a:bodyPr/>
          <a:lstStyle/>
          <a:p>
            <a:r>
              <a:rPr lang="en-US" sz="2000" dirty="0" smtClean="0"/>
              <a:t>Real time applications implemented using distributed systems</a:t>
            </a:r>
          </a:p>
          <a:p>
            <a:endParaRPr lang="en-US" dirty="0"/>
          </a:p>
        </p:txBody>
      </p:sp>
      <p:cxnSp>
        <p:nvCxnSpPr>
          <p:cNvPr id="70" name="Straight Arrow Connector 69"/>
          <p:cNvCxnSpPr>
            <a:stCxn id="71" idx="1"/>
          </p:cNvCxnSpPr>
          <p:nvPr/>
        </p:nvCxnSpPr>
        <p:spPr bwMode="auto">
          <a:xfrm rot="10800000">
            <a:off x="3565811" y="4731276"/>
            <a:ext cx="318765" cy="345264"/>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71" name="TextBox 70"/>
          <p:cNvSpPr txBox="1"/>
          <p:nvPr/>
        </p:nvSpPr>
        <p:spPr>
          <a:xfrm>
            <a:off x="3884575" y="4891874"/>
            <a:ext cx="416625" cy="369332"/>
          </a:xfrm>
          <a:prstGeom prst="rect">
            <a:avLst/>
          </a:prstGeom>
          <a:noFill/>
        </p:spPr>
        <p:txBody>
          <a:bodyPr wrap="none" rtlCol="0">
            <a:spAutoFit/>
          </a:bodyPr>
          <a:lstStyle/>
          <a:p>
            <a:r>
              <a:rPr lang="en-US" dirty="0" smtClean="0"/>
              <a:t>PE</a:t>
            </a:r>
            <a:endParaRPr lang="en-US" dirty="0"/>
          </a:p>
        </p:txBody>
      </p:sp>
      <p:grpSp>
        <p:nvGrpSpPr>
          <p:cNvPr id="240" name="Group 239"/>
          <p:cNvGrpSpPr/>
          <p:nvPr/>
        </p:nvGrpSpPr>
        <p:grpSpPr>
          <a:xfrm>
            <a:off x="687878" y="5461000"/>
            <a:ext cx="3040450" cy="338554"/>
            <a:chOff x="1158988" y="5127846"/>
            <a:chExt cx="3040450" cy="338554"/>
          </a:xfrm>
        </p:grpSpPr>
        <p:sp>
          <p:nvSpPr>
            <p:cNvPr id="72" name="Oval 71"/>
            <p:cNvSpPr>
              <a:spLocks noChangeAspect="1"/>
            </p:cNvSpPr>
            <p:nvPr/>
          </p:nvSpPr>
          <p:spPr bwMode="auto">
            <a:xfrm>
              <a:off x="1158988" y="5175221"/>
              <a:ext cx="254962" cy="260402"/>
            </a:xfrm>
            <a:prstGeom prst="ellipse">
              <a:avLst/>
            </a:prstGeom>
            <a:solidFill>
              <a:srgbClr val="A50F15"/>
            </a:solidFill>
            <a:ln w="9525" cap="flat" cmpd="sng" algn="ctr">
              <a:solidFill>
                <a:srgbClr val="A50F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75" name="TextBox 74"/>
            <p:cNvSpPr txBox="1"/>
            <p:nvPr/>
          </p:nvSpPr>
          <p:spPr>
            <a:xfrm>
              <a:off x="1411830" y="5127846"/>
              <a:ext cx="2787608" cy="338554"/>
            </a:xfrm>
            <a:prstGeom prst="rect">
              <a:avLst/>
            </a:prstGeom>
            <a:noFill/>
          </p:spPr>
          <p:txBody>
            <a:bodyPr wrap="none" rtlCol="0">
              <a:spAutoFit/>
            </a:bodyPr>
            <a:lstStyle/>
            <a:p>
              <a:r>
                <a:rPr lang="en-US" sz="1600" dirty="0" smtClean="0"/>
                <a:t>Application </a:t>
              </a:r>
              <a:r>
                <a:rPr lang="en-US" sz="1600" dirty="0" smtClean="0">
                  <a:latin typeface="Lucida Calligraphy"/>
                  <a:cs typeface="Lucida Calligraphy"/>
                </a:rPr>
                <a:t>A</a:t>
              </a:r>
              <a:r>
                <a:rPr lang="en-US" sz="1600" baseline="-25000" dirty="0" smtClean="0"/>
                <a:t> 1</a:t>
              </a:r>
              <a:r>
                <a:rPr lang="en-US" sz="1600" dirty="0" smtClean="0"/>
                <a:t> -- highly critical</a:t>
              </a:r>
              <a:endParaRPr lang="en-US" sz="1600" dirty="0"/>
            </a:p>
          </p:txBody>
        </p:sp>
      </p:grpSp>
      <p:grpSp>
        <p:nvGrpSpPr>
          <p:cNvPr id="239" name="Group 238"/>
          <p:cNvGrpSpPr/>
          <p:nvPr/>
        </p:nvGrpSpPr>
        <p:grpSpPr>
          <a:xfrm>
            <a:off x="687878" y="5870673"/>
            <a:ext cx="2505176" cy="338554"/>
            <a:chOff x="1155806" y="5632354"/>
            <a:chExt cx="2505176" cy="338554"/>
          </a:xfrm>
        </p:grpSpPr>
        <p:sp>
          <p:nvSpPr>
            <p:cNvPr id="73" name="Oval 72"/>
            <p:cNvSpPr>
              <a:spLocks noChangeAspect="1"/>
            </p:cNvSpPr>
            <p:nvPr/>
          </p:nvSpPr>
          <p:spPr bwMode="auto">
            <a:xfrm>
              <a:off x="1155806" y="5670454"/>
              <a:ext cx="254962" cy="260402"/>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76" name="TextBox 75"/>
            <p:cNvSpPr txBox="1"/>
            <p:nvPr/>
          </p:nvSpPr>
          <p:spPr>
            <a:xfrm>
              <a:off x="1418996" y="5632354"/>
              <a:ext cx="2241986" cy="338554"/>
            </a:xfrm>
            <a:prstGeom prst="rect">
              <a:avLst/>
            </a:prstGeom>
            <a:noFill/>
          </p:spPr>
          <p:txBody>
            <a:bodyPr wrap="none" rtlCol="0">
              <a:spAutoFit/>
            </a:bodyPr>
            <a:lstStyle/>
            <a:p>
              <a:r>
                <a:rPr lang="en-US" sz="1600" dirty="0" smtClean="0"/>
                <a:t>Application </a:t>
              </a:r>
              <a:r>
                <a:rPr lang="en-US" sz="1600" dirty="0" smtClean="0">
                  <a:latin typeface="Lucida Calligraphy"/>
                  <a:cs typeface="Lucida Calligraphy"/>
                </a:rPr>
                <a:t>A</a:t>
              </a:r>
              <a:r>
                <a:rPr lang="en-US" sz="1600" baseline="-25000" dirty="0" smtClean="0"/>
                <a:t> 2</a:t>
              </a:r>
              <a:r>
                <a:rPr lang="en-US" sz="1600" dirty="0" smtClean="0"/>
                <a:t> -- critical</a:t>
              </a:r>
              <a:endParaRPr lang="en-US" sz="1600" dirty="0"/>
            </a:p>
          </p:txBody>
        </p:sp>
      </p:grpSp>
      <p:sp>
        <p:nvSpPr>
          <p:cNvPr id="74" name="Oval 73"/>
          <p:cNvSpPr>
            <a:spLocks noChangeAspect="1"/>
          </p:cNvSpPr>
          <p:nvPr/>
        </p:nvSpPr>
        <p:spPr bwMode="auto">
          <a:xfrm>
            <a:off x="687878" y="6292750"/>
            <a:ext cx="254962" cy="260402"/>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77" name="TextBox 76"/>
          <p:cNvSpPr txBox="1"/>
          <p:nvPr/>
        </p:nvSpPr>
        <p:spPr>
          <a:xfrm>
            <a:off x="951068" y="6254651"/>
            <a:ext cx="2736266" cy="338554"/>
          </a:xfrm>
          <a:prstGeom prst="rect">
            <a:avLst/>
          </a:prstGeom>
          <a:noFill/>
        </p:spPr>
        <p:txBody>
          <a:bodyPr wrap="square" rtlCol="0">
            <a:spAutoFit/>
          </a:bodyPr>
          <a:lstStyle/>
          <a:p>
            <a:r>
              <a:rPr lang="en-US" sz="1600" dirty="0" smtClean="0"/>
              <a:t>Application </a:t>
            </a:r>
            <a:r>
              <a:rPr lang="en-US" sz="1600" dirty="0" smtClean="0">
                <a:latin typeface="Lucida Calligraphy"/>
                <a:cs typeface="Lucida Calligraphy"/>
              </a:rPr>
              <a:t>A</a:t>
            </a:r>
            <a:r>
              <a:rPr lang="en-US" sz="1600" baseline="-25000" dirty="0" smtClean="0"/>
              <a:t> 3 </a:t>
            </a:r>
            <a:r>
              <a:rPr lang="en-US" sz="1600" dirty="0" smtClean="0"/>
              <a:t>-- non-critical</a:t>
            </a:r>
            <a:endParaRPr lang="en-US" sz="1600" dirty="0"/>
          </a:p>
        </p:txBody>
      </p:sp>
      <p:sp>
        <p:nvSpPr>
          <p:cNvPr id="48" name="Rounded Rectangle 47"/>
          <p:cNvSpPr/>
          <p:nvPr/>
        </p:nvSpPr>
        <p:spPr bwMode="auto">
          <a:xfrm>
            <a:off x="2085212"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9" name="Rounded Rectangle 48"/>
          <p:cNvSpPr/>
          <p:nvPr/>
        </p:nvSpPr>
        <p:spPr bwMode="auto">
          <a:xfrm>
            <a:off x="3061822"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0" name="Rounded Rectangle 49"/>
          <p:cNvSpPr/>
          <p:nvPr/>
        </p:nvSpPr>
        <p:spPr bwMode="auto">
          <a:xfrm>
            <a:off x="1035076"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1" name="Rounded Rectangle 50"/>
          <p:cNvSpPr/>
          <p:nvPr/>
        </p:nvSpPr>
        <p:spPr bwMode="auto">
          <a:xfrm>
            <a:off x="3565810" y="327427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2" name="Rounded Rectangle 51"/>
          <p:cNvSpPr/>
          <p:nvPr/>
        </p:nvSpPr>
        <p:spPr bwMode="auto">
          <a:xfrm>
            <a:off x="3061822"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3" name="Rounded Rectangle 52"/>
          <p:cNvSpPr/>
          <p:nvPr/>
        </p:nvSpPr>
        <p:spPr bwMode="auto">
          <a:xfrm>
            <a:off x="2084418"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4" name="Rounded Rectangle 53"/>
          <p:cNvSpPr/>
          <p:nvPr/>
        </p:nvSpPr>
        <p:spPr bwMode="auto">
          <a:xfrm>
            <a:off x="1035076"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5" name="Rounded Rectangle 54"/>
          <p:cNvSpPr/>
          <p:nvPr/>
        </p:nvSpPr>
        <p:spPr bwMode="auto">
          <a:xfrm>
            <a:off x="661756" y="3275071"/>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56" name="Straight Connector 55"/>
          <p:cNvCxnSpPr/>
          <p:nvPr/>
        </p:nvCxnSpPr>
        <p:spPr bwMode="auto">
          <a:xfrm rot="5400000">
            <a:off x="1678045" y="3517258"/>
            <a:ext cx="1375052" cy="794"/>
          </a:xfrm>
          <a:prstGeom prst="line">
            <a:avLst/>
          </a:prstGeom>
          <a:solidFill>
            <a:schemeClr val="accent1"/>
          </a:solidFill>
          <a:ln w="38100" cap="flat" cmpd="sng" algn="ctr">
            <a:solidFill>
              <a:srgbClr val="08519C"/>
            </a:solidFill>
            <a:prstDash val="solid"/>
            <a:round/>
            <a:headEnd type="none" w="med" len="med"/>
            <a:tailEnd type="none" w="med" len="med"/>
          </a:ln>
          <a:effectLst/>
        </p:spPr>
      </p:cxnSp>
      <p:cxnSp>
        <p:nvCxnSpPr>
          <p:cNvPr id="57" name="Straight Connector 56"/>
          <p:cNvCxnSpPr/>
          <p:nvPr/>
        </p:nvCxnSpPr>
        <p:spPr bwMode="auto">
          <a:xfrm rot="5400000">
            <a:off x="1193546" y="4084280"/>
            <a:ext cx="240214" cy="1588"/>
          </a:xfrm>
          <a:prstGeom prst="line">
            <a:avLst/>
          </a:prstGeom>
          <a:solidFill>
            <a:schemeClr val="accent1"/>
          </a:solidFill>
          <a:ln w="38100" cap="flat" cmpd="sng" algn="ctr">
            <a:solidFill>
              <a:srgbClr val="08519C"/>
            </a:solidFill>
            <a:prstDash val="solid"/>
            <a:round/>
            <a:headEnd type="none" w="med" len="med"/>
            <a:tailEnd type="none" w="med" len="med"/>
          </a:ln>
          <a:effectLst/>
        </p:spPr>
      </p:cxnSp>
      <p:cxnSp>
        <p:nvCxnSpPr>
          <p:cNvPr id="58" name="Straight Connector 57"/>
          <p:cNvCxnSpPr/>
          <p:nvPr/>
        </p:nvCxnSpPr>
        <p:spPr bwMode="auto">
          <a:xfrm rot="10800000">
            <a:off x="1311272" y="3966555"/>
            <a:ext cx="1054697" cy="1588"/>
          </a:xfrm>
          <a:prstGeom prst="line">
            <a:avLst/>
          </a:prstGeom>
          <a:solidFill>
            <a:schemeClr val="accent1"/>
          </a:solidFill>
          <a:ln w="38100" cap="flat" cmpd="sng" algn="ctr">
            <a:solidFill>
              <a:srgbClr val="08519C"/>
            </a:solidFill>
            <a:prstDash val="solid"/>
            <a:round/>
            <a:headEnd type="none" w="med" len="med"/>
            <a:tailEnd type="none" w="med" len="med"/>
          </a:ln>
          <a:effectLst/>
        </p:spPr>
      </p:cxnSp>
      <p:cxnSp>
        <p:nvCxnSpPr>
          <p:cNvPr id="59" name="Straight Connector 58"/>
          <p:cNvCxnSpPr/>
          <p:nvPr/>
        </p:nvCxnSpPr>
        <p:spPr bwMode="auto">
          <a:xfrm rot="5400000">
            <a:off x="2627642" y="3517258"/>
            <a:ext cx="1375052" cy="794"/>
          </a:xfrm>
          <a:prstGeom prst="line">
            <a:avLst/>
          </a:prstGeom>
          <a:solidFill>
            <a:schemeClr val="accent1"/>
          </a:solidFill>
          <a:ln w="38100" cap="flat" cmpd="sng" algn="ctr">
            <a:solidFill>
              <a:srgbClr val="006D2C"/>
            </a:solidFill>
            <a:prstDash val="solid"/>
            <a:round/>
            <a:headEnd type="none" w="med" len="med"/>
            <a:tailEnd type="none" w="med" len="med"/>
          </a:ln>
          <a:effectLst/>
        </p:spPr>
      </p:cxnSp>
      <p:cxnSp>
        <p:nvCxnSpPr>
          <p:cNvPr id="60" name="Straight Connector 59"/>
          <p:cNvCxnSpPr/>
          <p:nvPr/>
        </p:nvCxnSpPr>
        <p:spPr bwMode="auto">
          <a:xfrm>
            <a:off x="1311272" y="3533715"/>
            <a:ext cx="2254538" cy="1588"/>
          </a:xfrm>
          <a:prstGeom prst="line">
            <a:avLst/>
          </a:prstGeom>
          <a:solidFill>
            <a:schemeClr val="accent1"/>
          </a:solidFill>
          <a:ln w="57150" cap="flat" cmpd="sng" algn="ctr">
            <a:solidFill>
              <a:srgbClr val="DE2D26"/>
            </a:solidFill>
            <a:prstDash val="solid"/>
            <a:round/>
            <a:headEnd type="none" w="med" len="med"/>
            <a:tailEnd type="none" w="med" len="med"/>
          </a:ln>
          <a:effectLst/>
        </p:spPr>
      </p:cxnSp>
      <p:cxnSp>
        <p:nvCxnSpPr>
          <p:cNvPr id="61" name="Straight Connector 60"/>
          <p:cNvCxnSpPr>
            <a:stCxn id="50" idx="2"/>
            <a:endCxn id="55" idx="3"/>
          </p:cNvCxnSpPr>
          <p:nvPr/>
        </p:nvCxnSpPr>
        <p:spPr bwMode="auto">
          <a:xfrm rot="5400000">
            <a:off x="909309" y="3135759"/>
            <a:ext cx="709181" cy="96332"/>
          </a:xfrm>
          <a:prstGeom prst="bentConnector2">
            <a:avLst/>
          </a:prstGeom>
          <a:solidFill>
            <a:schemeClr val="accent1"/>
          </a:solidFill>
          <a:ln w="57150" cap="flat" cmpd="sng" algn="ctr">
            <a:solidFill>
              <a:srgbClr val="DE2D26"/>
            </a:solidFill>
            <a:prstDash val="solid"/>
            <a:round/>
            <a:headEnd type="none" w="med" len="med"/>
            <a:tailEnd type="none" w="med" len="med"/>
          </a:ln>
          <a:effectLst/>
        </p:spPr>
      </p:cxnSp>
      <p:sp>
        <p:nvSpPr>
          <p:cNvPr id="63" name="Oval 62"/>
          <p:cNvSpPr>
            <a:spLocks noChangeAspect="1"/>
          </p:cNvSpPr>
          <p:nvPr/>
        </p:nvSpPr>
        <p:spPr bwMode="auto">
          <a:xfrm>
            <a:off x="773756" y="3390960"/>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4" name="Oval 63"/>
          <p:cNvSpPr>
            <a:spLocks noChangeAspect="1"/>
          </p:cNvSpPr>
          <p:nvPr/>
        </p:nvSpPr>
        <p:spPr bwMode="auto">
          <a:xfrm>
            <a:off x="2206736" y="240377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5" name="Oval 64"/>
          <p:cNvSpPr>
            <a:spLocks noChangeAspect="1"/>
          </p:cNvSpPr>
          <p:nvPr/>
        </p:nvSpPr>
        <p:spPr bwMode="auto">
          <a:xfrm>
            <a:off x="2203671" y="429975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6" name="Oval 65"/>
          <p:cNvSpPr>
            <a:spLocks noChangeAspect="1"/>
          </p:cNvSpPr>
          <p:nvPr/>
        </p:nvSpPr>
        <p:spPr bwMode="auto">
          <a:xfrm>
            <a:off x="1158867" y="429975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7" name="Oval 66"/>
          <p:cNvSpPr>
            <a:spLocks noChangeAspect="1"/>
          </p:cNvSpPr>
          <p:nvPr/>
        </p:nvSpPr>
        <p:spPr bwMode="auto">
          <a:xfrm>
            <a:off x="3187124" y="429975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8" name="Oval 67"/>
          <p:cNvSpPr>
            <a:spLocks noChangeAspect="1"/>
          </p:cNvSpPr>
          <p:nvPr/>
        </p:nvSpPr>
        <p:spPr bwMode="auto">
          <a:xfrm>
            <a:off x="3184059" y="240377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9" name="Oval 68"/>
          <p:cNvSpPr>
            <a:spLocks noChangeAspect="1"/>
          </p:cNvSpPr>
          <p:nvPr/>
        </p:nvSpPr>
        <p:spPr bwMode="auto">
          <a:xfrm>
            <a:off x="3687334" y="3380528"/>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89" name="Oval 88"/>
          <p:cNvSpPr>
            <a:spLocks noChangeAspect="1"/>
          </p:cNvSpPr>
          <p:nvPr/>
        </p:nvSpPr>
        <p:spPr bwMode="auto">
          <a:xfrm>
            <a:off x="1146282" y="2403771"/>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7" name="Right Arrow 96"/>
          <p:cNvSpPr/>
          <p:nvPr/>
        </p:nvSpPr>
        <p:spPr bwMode="auto">
          <a:xfrm>
            <a:off x="4343400" y="3557328"/>
            <a:ext cx="558800" cy="354700"/>
          </a:xfrm>
          <a:prstGeom prst="rightArrow">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08" name="TextBox 107"/>
          <p:cNvSpPr txBox="1"/>
          <p:nvPr/>
        </p:nvSpPr>
        <p:spPr>
          <a:xfrm>
            <a:off x="4724400" y="1733034"/>
            <a:ext cx="4213225" cy="369332"/>
          </a:xfrm>
          <a:prstGeom prst="rect">
            <a:avLst/>
          </a:prstGeom>
          <a:noFill/>
        </p:spPr>
        <p:txBody>
          <a:bodyPr wrap="square" rtlCol="0">
            <a:spAutoFit/>
          </a:bodyPr>
          <a:lstStyle/>
          <a:p>
            <a:pPr algn="ctr"/>
            <a:r>
              <a:rPr lang="en-US" dirty="0" smtClean="0">
                <a:solidFill>
                  <a:srgbClr val="08519C"/>
                </a:solidFill>
              </a:rPr>
              <a:t>Bus connection</a:t>
            </a:r>
            <a:endParaRPr lang="en-US" dirty="0">
              <a:solidFill>
                <a:srgbClr val="08519C"/>
              </a:solidFill>
            </a:endParaRPr>
          </a:p>
        </p:txBody>
      </p:sp>
      <p:sp>
        <p:nvSpPr>
          <p:cNvPr id="164" name="Rounded Rectangle 163"/>
          <p:cNvSpPr/>
          <p:nvPr/>
        </p:nvSpPr>
        <p:spPr bwMode="auto">
          <a:xfrm>
            <a:off x="6584901"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65" name="Rounded Rectangle 164"/>
          <p:cNvSpPr/>
          <p:nvPr/>
        </p:nvSpPr>
        <p:spPr bwMode="auto">
          <a:xfrm>
            <a:off x="7561511"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66" name="Rounded Rectangle 165"/>
          <p:cNvSpPr/>
          <p:nvPr/>
        </p:nvSpPr>
        <p:spPr bwMode="auto">
          <a:xfrm>
            <a:off x="5534765"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67" name="Rounded Rectangle 166"/>
          <p:cNvSpPr/>
          <p:nvPr/>
        </p:nvSpPr>
        <p:spPr bwMode="auto">
          <a:xfrm>
            <a:off x="8115488" y="3270270"/>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68" name="Rounded Rectangle 167"/>
          <p:cNvSpPr/>
          <p:nvPr/>
        </p:nvSpPr>
        <p:spPr bwMode="auto">
          <a:xfrm>
            <a:off x="7561511"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69" name="Rounded Rectangle 168"/>
          <p:cNvSpPr/>
          <p:nvPr/>
        </p:nvSpPr>
        <p:spPr bwMode="auto">
          <a:xfrm>
            <a:off x="6584107"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70" name="Rounded Rectangle 169"/>
          <p:cNvSpPr/>
          <p:nvPr/>
        </p:nvSpPr>
        <p:spPr bwMode="auto">
          <a:xfrm>
            <a:off x="5534765"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71" name="Rounded Rectangle 170"/>
          <p:cNvSpPr/>
          <p:nvPr/>
        </p:nvSpPr>
        <p:spPr bwMode="auto">
          <a:xfrm>
            <a:off x="5161445" y="3275071"/>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78" name="Oval 177"/>
          <p:cNvSpPr>
            <a:spLocks noChangeAspect="1"/>
          </p:cNvSpPr>
          <p:nvPr/>
        </p:nvSpPr>
        <p:spPr bwMode="auto">
          <a:xfrm>
            <a:off x="5273445" y="3390960"/>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79" name="Oval 178"/>
          <p:cNvSpPr>
            <a:spLocks noChangeAspect="1"/>
          </p:cNvSpPr>
          <p:nvPr/>
        </p:nvSpPr>
        <p:spPr bwMode="auto">
          <a:xfrm>
            <a:off x="6706425" y="240377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0" name="Oval 179"/>
          <p:cNvSpPr>
            <a:spLocks noChangeAspect="1"/>
          </p:cNvSpPr>
          <p:nvPr/>
        </p:nvSpPr>
        <p:spPr bwMode="auto">
          <a:xfrm>
            <a:off x="6703360" y="429975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1" name="Oval 180"/>
          <p:cNvSpPr>
            <a:spLocks noChangeAspect="1"/>
          </p:cNvSpPr>
          <p:nvPr/>
        </p:nvSpPr>
        <p:spPr bwMode="auto">
          <a:xfrm>
            <a:off x="5658556" y="429975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2" name="Oval 181"/>
          <p:cNvSpPr>
            <a:spLocks noChangeAspect="1"/>
          </p:cNvSpPr>
          <p:nvPr/>
        </p:nvSpPr>
        <p:spPr bwMode="auto">
          <a:xfrm>
            <a:off x="7686813" y="429975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3" name="Oval 182"/>
          <p:cNvSpPr>
            <a:spLocks noChangeAspect="1"/>
          </p:cNvSpPr>
          <p:nvPr/>
        </p:nvSpPr>
        <p:spPr bwMode="auto">
          <a:xfrm>
            <a:off x="7683748" y="240377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4" name="Oval 183"/>
          <p:cNvSpPr>
            <a:spLocks noChangeAspect="1"/>
          </p:cNvSpPr>
          <p:nvPr/>
        </p:nvSpPr>
        <p:spPr bwMode="auto">
          <a:xfrm>
            <a:off x="8237012" y="3376521"/>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5" name="Oval 184"/>
          <p:cNvSpPr>
            <a:spLocks noChangeAspect="1"/>
          </p:cNvSpPr>
          <p:nvPr/>
        </p:nvSpPr>
        <p:spPr bwMode="auto">
          <a:xfrm>
            <a:off x="5645971" y="2403771"/>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190" name="Straight Connector 189"/>
          <p:cNvCxnSpPr>
            <a:endCxn id="167" idx="1"/>
          </p:cNvCxnSpPr>
          <p:nvPr/>
        </p:nvCxnSpPr>
        <p:spPr bwMode="auto">
          <a:xfrm>
            <a:off x="7842277" y="3533715"/>
            <a:ext cx="273211" cy="1588"/>
          </a:xfrm>
          <a:prstGeom prst="line">
            <a:avLst/>
          </a:prstGeom>
          <a:solidFill>
            <a:schemeClr val="accent1"/>
          </a:solidFill>
          <a:ln w="57150" cap="flat" cmpd="sng" algn="ctr">
            <a:solidFill>
              <a:srgbClr val="DE2D26"/>
            </a:solidFill>
            <a:prstDash val="solid"/>
            <a:round/>
            <a:headEnd type="none" w="med" len="med"/>
            <a:tailEnd type="none" w="med" len="med"/>
          </a:ln>
          <a:effectLst/>
        </p:spPr>
      </p:cxnSp>
      <p:cxnSp>
        <p:nvCxnSpPr>
          <p:cNvPr id="194" name="Straight Connector 193"/>
          <p:cNvCxnSpPr/>
          <p:nvPr/>
        </p:nvCxnSpPr>
        <p:spPr bwMode="auto">
          <a:xfrm rot="5400000">
            <a:off x="7490881" y="3181525"/>
            <a:ext cx="703586" cy="794"/>
          </a:xfrm>
          <a:prstGeom prst="line">
            <a:avLst/>
          </a:prstGeom>
          <a:solidFill>
            <a:schemeClr val="accent1"/>
          </a:solidFill>
          <a:ln w="57150" cap="flat" cmpd="sng" algn="ctr">
            <a:solidFill>
              <a:srgbClr val="006D2C"/>
            </a:solidFill>
            <a:prstDash val="solid"/>
            <a:round/>
            <a:headEnd type="none" w="med" len="med"/>
            <a:tailEnd type="none" w="med" len="med"/>
          </a:ln>
          <a:effectLst/>
        </p:spPr>
      </p:cxnSp>
      <p:cxnSp>
        <p:nvCxnSpPr>
          <p:cNvPr id="196" name="Straight Connector 195"/>
          <p:cNvCxnSpPr/>
          <p:nvPr/>
        </p:nvCxnSpPr>
        <p:spPr bwMode="auto">
          <a:xfrm rot="5400000">
            <a:off x="7490087" y="3852991"/>
            <a:ext cx="703586" cy="794"/>
          </a:xfrm>
          <a:prstGeom prst="line">
            <a:avLst/>
          </a:prstGeom>
          <a:solidFill>
            <a:schemeClr val="accent1"/>
          </a:solidFill>
          <a:ln w="57150" cap="flat" cmpd="sng" algn="ctr">
            <a:solidFill>
              <a:srgbClr val="006D2C"/>
            </a:solidFill>
            <a:prstDash val="solid"/>
            <a:round/>
            <a:headEnd type="none" w="med" len="med"/>
            <a:tailEnd type="none" w="med" len="med"/>
          </a:ln>
          <a:effectLst/>
        </p:spPr>
      </p:cxnSp>
      <p:cxnSp>
        <p:nvCxnSpPr>
          <p:cNvPr id="197" name="Straight Connector 196"/>
          <p:cNvCxnSpPr/>
          <p:nvPr/>
        </p:nvCxnSpPr>
        <p:spPr bwMode="auto">
          <a:xfrm rot="5400000">
            <a:off x="6165378" y="3516463"/>
            <a:ext cx="1375052" cy="794"/>
          </a:xfrm>
          <a:prstGeom prst="line">
            <a:avLst/>
          </a:prstGeom>
          <a:solidFill>
            <a:schemeClr val="accent1"/>
          </a:solidFill>
          <a:ln w="57150" cap="flat" cmpd="sng" algn="ctr">
            <a:solidFill>
              <a:srgbClr val="08519C"/>
            </a:solidFill>
            <a:prstDash val="solid"/>
            <a:round/>
            <a:headEnd type="none" w="med" len="med"/>
            <a:tailEnd type="none" w="med" len="med"/>
          </a:ln>
          <a:effectLst/>
        </p:spPr>
      </p:cxnSp>
      <p:cxnSp>
        <p:nvCxnSpPr>
          <p:cNvPr id="198" name="Straight Connector 60"/>
          <p:cNvCxnSpPr/>
          <p:nvPr/>
        </p:nvCxnSpPr>
        <p:spPr bwMode="auto">
          <a:xfrm rot="5400000">
            <a:off x="5408997" y="3132547"/>
            <a:ext cx="709181" cy="96332"/>
          </a:xfrm>
          <a:prstGeom prst="bentConnector2">
            <a:avLst/>
          </a:prstGeom>
          <a:solidFill>
            <a:schemeClr val="accent1"/>
          </a:solidFill>
          <a:ln w="57150" cap="flat" cmpd="sng" algn="ctr">
            <a:solidFill>
              <a:srgbClr val="DE2D26"/>
            </a:solidFill>
            <a:prstDash val="solid"/>
            <a:round/>
            <a:headEnd type="none" w="med" len="med"/>
            <a:tailEnd type="none" w="med" len="med"/>
          </a:ln>
          <a:effectLst/>
        </p:spPr>
      </p:cxnSp>
      <p:cxnSp>
        <p:nvCxnSpPr>
          <p:cNvPr id="199" name="Straight Connector 198"/>
          <p:cNvCxnSpPr/>
          <p:nvPr/>
        </p:nvCxnSpPr>
        <p:spPr bwMode="auto">
          <a:xfrm rot="5400000">
            <a:off x="5487033" y="3882049"/>
            <a:ext cx="651030" cy="1588"/>
          </a:xfrm>
          <a:prstGeom prst="line">
            <a:avLst/>
          </a:prstGeom>
          <a:solidFill>
            <a:schemeClr val="accent1"/>
          </a:solidFill>
          <a:ln w="57150" cap="flat" cmpd="sng" algn="ctr">
            <a:solidFill>
              <a:srgbClr val="08519C"/>
            </a:solidFill>
            <a:prstDash val="solid"/>
            <a:round/>
            <a:headEnd type="none" w="med" len="med"/>
            <a:tailEnd type="none" w="med" len="med"/>
          </a:ln>
          <a:effectLst/>
        </p:spPr>
      </p:cxnSp>
      <p:cxnSp>
        <p:nvCxnSpPr>
          <p:cNvPr id="220" name="Straight Connector 219"/>
          <p:cNvCxnSpPr/>
          <p:nvPr/>
        </p:nvCxnSpPr>
        <p:spPr bwMode="auto">
          <a:xfrm flipV="1">
            <a:off x="5715422" y="3533716"/>
            <a:ext cx="148803" cy="1"/>
          </a:xfrm>
          <a:prstGeom prst="line">
            <a:avLst/>
          </a:prstGeom>
          <a:solidFill>
            <a:schemeClr val="accent1"/>
          </a:solidFill>
          <a:ln w="57150" cap="flat" cmpd="sng" algn="ctr">
            <a:solidFill>
              <a:srgbClr val="DE2D26"/>
            </a:solidFill>
            <a:prstDash val="solid"/>
            <a:round/>
            <a:headEnd type="none" w="med" len="med"/>
            <a:tailEnd type="none" w="med" len="med"/>
          </a:ln>
          <a:effectLst/>
        </p:spPr>
      </p:cxnSp>
      <p:cxnSp>
        <p:nvCxnSpPr>
          <p:cNvPr id="224" name="Straight Connector 223"/>
          <p:cNvCxnSpPr/>
          <p:nvPr/>
        </p:nvCxnSpPr>
        <p:spPr bwMode="auto">
          <a:xfrm flipV="1">
            <a:off x="5864225" y="3533715"/>
            <a:ext cx="284400" cy="1627"/>
          </a:xfrm>
          <a:prstGeom prst="line">
            <a:avLst/>
          </a:prstGeom>
          <a:solidFill>
            <a:schemeClr val="accent1"/>
          </a:solidFill>
          <a:ln w="57150" cap="flat" cmpd="sng" algn="ctr">
            <a:solidFill>
              <a:srgbClr val="08519C"/>
            </a:solidFill>
            <a:prstDash val="solid"/>
            <a:round/>
            <a:headEnd type="none" w="med" len="med"/>
            <a:tailEnd type="none" w="med" len="med"/>
          </a:ln>
          <a:effectLst/>
        </p:spPr>
      </p:cxnSp>
      <p:cxnSp>
        <p:nvCxnSpPr>
          <p:cNvPr id="228" name="Straight Connector 227"/>
          <p:cNvCxnSpPr/>
          <p:nvPr/>
        </p:nvCxnSpPr>
        <p:spPr bwMode="auto">
          <a:xfrm flipV="1">
            <a:off x="6145450" y="3533717"/>
            <a:ext cx="284400" cy="1627"/>
          </a:xfrm>
          <a:prstGeom prst="line">
            <a:avLst/>
          </a:prstGeom>
          <a:solidFill>
            <a:schemeClr val="accent1"/>
          </a:solidFill>
          <a:ln w="57150" cap="flat" cmpd="sng" algn="ctr">
            <a:solidFill>
              <a:srgbClr val="DE2D26"/>
            </a:solidFill>
            <a:prstDash val="solid"/>
            <a:round/>
            <a:headEnd type="none" w="med" len="med"/>
            <a:tailEnd type="none" w="med" len="med"/>
          </a:ln>
          <a:effectLst/>
        </p:spPr>
      </p:cxnSp>
      <p:cxnSp>
        <p:nvCxnSpPr>
          <p:cNvPr id="229" name="Straight Connector 228"/>
          <p:cNvCxnSpPr/>
          <p:nvPr/>
        </p:nvCxnSpPr>
        <p:spPr bwMode="auto">
          <a:xfrm flipV="1">
            <a:off x="6422025" y="3532088"/>
            <a:ext cx="284400" cy="1627"/>
          </a:xfrm>
          <a:prstGeom prst="line">
            <a:avLst/>
          </a:prstGeom>
          <a:solidFill>
            <a:schemeClr val="accent1"/>
          </a:solidFill>
          <a:ln w="57150" cap="flat" cmpd="sng" algn="ctr">
            <a:solidFill>
              <a:srgbClr val="006D2C"/>
            </a:solidFill>
            <a:prstDash val="solid"/>
            <a:round/>
            <a:headEnd type="none" w="med" len="med"/>
            <a:tailEnd type="none" w="med" len="med"/>
          </a:ln>
          <a:effectLst/>
        </p:spPr>
      </p:cxnSp>
      <p:cxnSp>
        <p:nvCxnSpPr>
          <p:cNvPr id="230" name="Straight Connector 229"/>
          <p:cNvCxnSpPr/>
          <p:nvPr/>
        </p:nvCxnSpPr>
        <p:spPr bwMode="auto">
          <a:xfrm flipV="1">
            <a:off x="6703360" y="3530461"/>
            <a:ext cx="284400" cy="1627"/>
          </a:xfrm>
          <a:prstGeom prst="line">
            <a:avLst/>
          </a:prstGeom>
          <a:solidFill>
            <a:schemeClr val="accent1"/>
          </a:solidFill>
          <a:ln w="57150" cap="flat" cmpd="sng" algn="ctr">
            <a:solidFill>
              <a:srgbClr val="DE2D26"/>
            </a:solidFill>
            <a:prstDash val="solid"/>
            <a:round/>
            <a:headEnd type="none" w="med" len="med"/>
            <a:tailEnd type="none" w="med" len="med"/>
          </a:ln>
          <a:effectLst/>
        </p:spPr>
      </p:cxnSp>
      <p:cxnSp>
        <p:nvCxnSpPr>
          <p:cNvPr id="231" name="Straight Connector 230"/>
          <p:cNvCxnSpPr/>
          <p:nvPr/>
        </p:nvCxnSpPr>
        <p:spPr bwMode="auto">
          <a:xfrm flipV="1">
            <a:off x="6984585" y="3528834"/>
            <a:ext cx="284400" cy="1627"/>
          </a:xfrm>
          <a:prstGeom prst="line">
            <a:avLst/>
          </a:prstGeom>
          <a:solidFill>
            <a:schemeClr val="accent1"/>
          </a:solidFill>
          <a:ln w="57150" cap="flat" cmpd="sng" algn="ctr">
            <a:solidFill>
              <a:srgbClr val="08519C"/>
            </a:solidFill>
            <a:prstDash val="solid"/>
            <a:round/>
            <a:headEnd type="none" w="med" len="med"/>
            <a:tailEnd type="none" w="med" len="med"/>
          </a:ln>
          <a:effectLst/>
        </p:spPr>
      </p:cxnSp>
      <p:cxnSp>
        <p:nvCxnSpPr>
          <p:cNvPr id="232" name="Straight Connector 231"/>
          <p:cNvCxnSpPr/>
          <p:nvPr/>
        </p:nvCxnSpPr>
        <p:spPr bwMode="auto">
          <a:xfrm flipV="1">
            <a:off x="7265810" y="3527207"/>
            <a:ext cx="284400" cy="1627"/>
          </a:xfrm>
          <a:prstGeom prst="line">
            <a:avLst/>
          </a:prstGeom>
          <a:solidFill>
            <a:schemeClr val="accent1"/>
          </a:solidFill>
          <a:ln w="57150" cap="flat" cmpd="sng" algn="ctr">
            <a:solidFill>
              <a:srgbClr val="006D2C"/>
            </a:solidFill>
            <a:prstDash val="solid"/>
            <a:round/>
            <a:headEnd type="none" w="med" len="med"/>
            <a:tailEnd type="none" w="med" len="med"/>
          </a:ln>
          <a:effectLst/>
        </p:spPr>
      </p:cxnSp>
      <p:cxnSp>
        <p:nvCxnSpPr>
          <p:cNvPr id="233" name="Straight Connector 232"/>
          <p:cNvCxnSpPr/>
          <p:nvPr/>
        </p:nvCxnSpPr>
        <p:spPr bwMode="auto">
          <a:xfrm>
            <a:off x="7544613" y="3527209"/>
            <a:ext cx="338912" cy="6508"/>
          </a:xfrm>
          <a:prstGeom prst="line">
            <a:avLst/>
          </a:prstGeom>
          <a:solidFill>
            <a:schemeClr val="accent1"/>
          </a:solidFill>
          <a:ln w="57150" cap="flat" cmpd="sng" algn="ctr">
            <a:solidFill>
              <a:srgbClr val="08519C"/>
            </a:solidFill>
            <a:prstDash val="solid"/>
            <a:round/>
            <a:headEnd type="none" w="med" len="med"/>
            <a:tailEnd type="none" w="med" len="med"/>
          </a:ln>
          <a:effectLst/>
        </p:spPr>
      </p:cxnSp>
      <p:sp>
        <p:nvSpPr>
          <p:cNvPr id="243" name="Content Placeholder 2"/>
          <p:cNvSpPr txBox="1">
            <a:spLocks/>
          </p:cNvSpPr>
          <p:nvPr/>
        </p:nvSpPr>
        <p:spPr bwMode="auto">
          <a:xfrm>
            <a:off x="4724400" y="5461000"/>
            <a:ext cx="3984625"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Reduces </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wiring and </a:t>
            </a:r>
            <a:r>
              <a:rPr lang="en-US" sz="2000" kern="0" dirty="0" smtClean="0">
                <a:solidFill>
                  <a:srgbClr val="08519C"/>
                </a:solidFill>
                <a:latin typeface="Calibri"/>
                <a:ea typeface="ＭＳ Ｐゴシック" charset="-128"/>
                <a:cs typeface="Calibri"/>
              </a:rPr>
              <a:t>weight</a:t>
            </a: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Mixed-criticality applications share the same </a:t>
            </a:r>
            <a:r>
              <a:rPr lang="en-US" sz="2000" kern="0" dirty="0" smtClean="0">
                <a:solidFill>
                  <a:srgbClr val="08519C"/>
                </a:solidFill>
                <a:latin typeface="Calibri"/>
                <a:ea typeface="ＭＳ Ｐゴシック" charset="-128"/>
                <a:cs typeface="Calibri"/>
              </a:rPr>
              <a:t>network</a:t>
            </a:r>
            <a:endPar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endParaRP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3" name="Picture 2" descr="experimental resul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663" y="983475"/>
            <a:ext cx="5436158" cy="5575547"/>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err="1" smtClean="0"/>
              <a:t>TTEthernet</a:t>
            </a:r>
            <a:r>
              <a:rPr lang="en-US" dirty="0" smtClean="0"/>
              <a:t> is very well suited for mixed-criticality applications </a:t>
            </a:r>
          </a:p>
          <a:p>
            <a:pPr lvl="1"/>
            <a:r>
              <a:rPr lang="en-US" sz="2200" dirty="0" smtClean="0"/>
              <a:t>Predictability is achieved using three classes of traffic: TT, RC and BE </a:t>
            </a:r>
          </a:p>
          <a:p>
            <a:pPr lvl="1"/>
            <a:r>
              <a:rPr lang="en-US" sz="2200" dirty="0" smtClean="0"/>
              <a:t>Spatial separation is achieved trough virtual links</a:t>
            </a:r>
          </a:p>
          <a:p>
            <a:pPr lvl="1">
              <a:spcAft>
                <a:spcPts val="600"/>
              </a:spcAft>
            </a:pPr>
            <a:r>
              <a:rPr lang="en-US" sz="2200" dirty="0" smtClean="0"/>
              <a:t>Temporal separation is enforced by schedule tables for TT traffic and bandwidth allocation for RC traffic</a:t>
            </a:r>
          </a:p>
          <a:p>
            <a:pPr lvl="1">
              <a:spcAft>
                <a:spcPts val="0"/>
              </a:spcAft>
            </a:pPr>
            <a:endParaRPr lang="en-US" sz="2200" dirty="0" smtClean="0"/>
          </a:p>
          <a:p>
            <a:r>
              <a:rPr lang="en-US" dirty="0" smtClean="0"/>
              <a:t>We proposed a timing analysis for the </a:t>
            </a:r>
            <a:r>
              <a:rPr lang="en-US" dirty="0" err="1" smtClean="0"/>
              <a:t>TTEthernet</a:t>
            </a:r>
            <a:r>
              <a:rPr lang="en-US" dirty="0" smtClean="0"/>
              <a:t> protocol</a:t>
            </a:r>
          </a:p>
          <a:p>
            <a:pPr lvl="1">
              <a:spcAft>
                <a:spcPts val="600"/>
              </a:spcAft>
            </a:pPr>
            <a:r>
              <a:rPr lang="en-US" sz="2200" dirty="0" smtClean="0"/>
              <a:t>Compared to other analyses, our analysis is much closer to the exact worst-case end-to-end delay, while requiring more time to obtain a result</a:t>
            </a:r>
          </a:p>
          <a:p>
            <a:pPr lvl="1">
              <a:spcAft>
                <a:spcPts val="0"/>
              </a:spcAft>
            </a:pPr>
            <a:endParaRPr lang="en-US" sz="2200" dirty="0" smtClean="0"/>
          </a:p>
          <a:p>
            <a:r>
              <a:rPr lang="en-US" dirty="0" smtClean="0"/>
              <a:t>Future work: </a:t>
            </a:r>
          </a:p>
          <a:p>
            <a:pPr lvl="1"/>
            <a:r>
              <a:rPr lang="en-US" dirty="0" smtClean="0"/>
              <a:t>Optimize </a:t>
            </a:r>
            <a:r>
              <a:rPr lang="en-US" dirty="0"/>
              <a:t>the analysis to </a:t>
            </a:r>
            <a:r>
              <a:rPr lang="en-US" dirty="0" smtClean="0"/>
              <a:t>reduce the computation time</a:t>
            </a:r>
          </a:p>
          <a:p>
            <a:pPr lvl="1"/>
            <a:r>
              <a:rPr lang="en-US" dirty="0" smtClean="0"/>
              <a:t>Provide a more formal complexity analysis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ARINC 664 p7 “Aircraft Data Network”</a:t>
            </a:r>
            <a:endParaRPr lang="en-US" dirty="0"/>
          </a:p>
        </p:txBody>
      </p:sp>
      <p:sp>
        <p:nvSpPr>
          <p:cNvPr id="99" name="Rounded Rectangle 98"/>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5" name="Rounded Rectangle 11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NS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NS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21" name="Rounded Rectangle 120"/>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122" name="Rounded Rectangle 12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grpSp>
        <p:nvGrpSpPr>
          <p:cNvPr id="161" name="Group 160"/>
          <p:cNvGrpSpPr/>
          <p:nvPr/>
        </p:nvGrpSpPr>
        <p:grpSpPr>
          <a:xfrm>
            <a:off x="1711336" y="2062861"/>
            <a:ext cx="5718154" cy="1773086"/>
            <a:chOff x="1711336" y="2062861"/>
            <a:chExt cx="5718154" cy="1773086"/>
          </a:xfrm>
        </p:grpSpPr>
        <p:cxnSp>
          <p:nvCxnSpPr>
            <p:cNvPr id="127" name="Straight Arrow Connector 126"/>
            <p:cNvCxnSpPr>
              <a:stCxn id="99" idx="3"/>
            </p:cNvCxnSpPr>
            <p:nvPr/>
          </p:nvCxnSpPr>
          <p:spPr bwMode="auto">
            <a:xfrm>
              <a:off x="1711336" y="2062861"/>
              <a:ext cx="999330"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38" name="Straight Arrow Connector 137"/>
            <p:cNvCxnSpPr>
              <a:endCxn id="122" idx="1"/>
            </p:cNvCxnSpPr>
            <p:nvPr/>
          </p:nvCxnSpPr>
          <p:spPr bwMode="auto">
            <a:xfrm>
              <a:off x="6452414" y="3183467"/>
              <a:ext cx="977076" cy="652480"/>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39" name="Straight Arrow Connector 138"/>
            <p:cNvCxnSpPr>
              <a:endCxn id="121" idx="1"/>
            </p:cNvCxnSpPr>
            <p:nvPr/>
          </p:nvCxnSpPr>
          <p:spPr bwMode="auto">
            <a:xfrm flipV="1">
              <a:off x="6452414" y="2062861"/>
              <a:ext cx="977076"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42" name="Straight Arrow Connector 141"/>
            <p:cNvCxnSpPr>
              <a:stCxn id="115" idx="3"/>
            </p:cNvCxnSpPr>
            <p:nvPr/>
          </p:nvCxnSpPr>
          <p:spPr bwMode="auto">
            <a:xfrm flipV="1">
              <a:off x="1711336" y="3183467"/>
              <a:ext cx="999330" cy="64946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58" name="Straight Arrow Connector 157"/>
            <p:cNvCxnSpPr>
              <a:stCxn id="118" idx="3"/>
            </p:cNvCxnSpPr>
            <p:nvPr/>
          </p:nvCxnSpPr>
          <p:spPr bwMode="auto">
            <a:xfrm>
              <a:off x="4064814" y="2946393"/>
              <a:ext cx="1033452" cy="1588"/>
            </a:xfrm>
            <a:prstGeom prst="straightConnector1">
              <a:avLst/>
            </a:prstGeom>
            <a:solidFill>
              <a:schemeClr val="accent1"/>
            </a:solidFill>
            <a:ln w="50800" cap="flat" cmpd="sng" algn="ctr">
              <a:solidFill>
                <a:schemeClr val="tx1"/>
              </a:solidFill>
              <a:prstDash val="solid"/>
              <a:round/>
              <a:headEnd type="arrow"/>
              <a:tailEnd type="arrow"/>
            </a:ln>
            <a:effectLst/>
          </p:spPr>
        </p:cxnSp>
      </p:grpSp>
      <p:sp>
        <p:nvSpPr>
          <p:cNvPr id="192" name="Content Placeholder 2"/>
          <p:cNvSpPr txBox="1">
            <a:spLocks/>
          </p:cNvSpPr>
          <p:nvPr/>
        </p:nvSpPr>
        <p:spPr bwMode="auto">
          <a:xfrm>
            <a:off x="357188" y="5461000"/>
            <a:ext cx="8351837"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Full-</a:t>
            </a:r>
            <a:r>
              <a:rPr lang="en-US" sz="2000" kern="0" dirty="0" smtClean="0">
                <a:solidFill>
                  <a:srgbClr val="08519C"/>
                </a:solidFill>
                <a:latin typeface="Calibri"/>
                <a:ea typeface="ＭＳ Ｐゴシック" charset="-128"/>
                <a:cs typeface="Calibri"/>
              </a:rPr>
              <a:t>Duplex Ethernet-based data network for safety-critical applications</a:t>
            </a: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193" name="Rounded Rectangular Callout 192"/>
          <p:cNvSpPr/>
          <p:nvPr/>
        </p:nvSpPr>
        <p:spPr bwMode="auto">
          <a:xfrm>
            <a:off x="2072762" y="4276207"/>
            <a:ext cx="1275808" cy="407625"/>
          </a:xfrm>
          <a:prstGeom prst="wedgeRoundRectCallout">
            <a:avLst>
              <a:gd name="adj1" fmla="val -78195"/>
              <a:gd name="adj2" fmla="val -64284"/>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End System</a:t>
            </a:r>
            <a:endParaRPr lang="en-US" baseline="-25000" dirty="0"/>
          </a:p>
        </p:txBody>
      </p:sp>
      <p:sp>
        <p:nvSpPr>
          <p:cNvPr id="194" name="Rounded Rectangular Callout 193"/>
          <p:cNvSpPr/>
          <p:nvPr/>
        </p:nvSpPr>
        <p:spPr bwMode="auto">
          <a:xfrm>
            <a:off x="4064814" y="3832936"/>
            <a:ext cx="1612086" cy="407625"/>
          </a:xfrm>
          <a:prstGeom prst="wedgeRoundRectCallout">
            <a:avLst>
              <a:gd name="adj1" fmla="val 51213"/>
              <a:gd name="adj2" fmla="val -157752"/>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Network Switch</a:t>
            </a:r>
            <a:endParaRPr lang="en-US" baseline="-250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ARINC 664 p7 “Aircraft Data Network”</a:t>
            </a:r>
            <a:endParaRPr lang="en-US" dirty="0"/>
          </a:p>
        </p:txBody>
      </p:sp>
      <p:sp>
        <p:nvSpPr>
          <p:cNvPr id="99" name="Rounded Rectangle 98"/>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5" name="Rounded Rectangle 11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NS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NS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21" name="Rounded Rectangle 120"/>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122" name="Rounded Rectangle 12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grpSp>
        <p:nvGrpSpPr>
          <p:cNvPr id="3" name="Group 160"/>
          <p:cNvGrpSpPr/>
          <p:nvPr/>
        </p:nvGrpSpPr>
        <p:grpSpPr>
          <a:xfrm>
            <a:off x="1711336" y="2062861"/>
            <a:ext cx="5718154" cy="1773086"/>
            <a:chOff x="1711336" y="2062861"/>
            <a:chExt cx="5718154" cy="1773086"/>
          </a:xfrm>
        </p:grpSpPr>
        <p:cxnSp>
          <p:nvCxnSpPr>
            <p:cNvPr id="127" name="Straight Arrow Connector 126"/>
            <p:cNvCxnSpPr>
              <a:stCxn id="99" idx="3"/>
            </p:cNvCxnSpPr>
            <p:nvPr/>
          </p:nvCxnSpPr>
          <p:spPr bwMode="auto">
            <a:xfrm>
              <a:off x="1711336" y="2062861"/>
              <a:ext cx="999330"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38" name="Straight Arrow Connector 137"/>
            <p:cNvCxnSpPr>
              <a:endCxn id="122" idx="1"/>
            </p:cNvCxnSpPr>
            <p:nvPr/>
          </p:nvCxnSpPr>
          <p:spPr bwMode="auto">
            <a:xfrm>
              <a:off x="6452414" y="3183467"/>
              <a:ext cx="977076" cy="652480"/>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39" name="Straight Arrow Connector 138"/>
            <p:cNvCxnSpPr>
              <a:endCxn id="121" idx="1"/>
            </p:cNvCxnSpPr>
            <p:nvPr/>
          </p:nvCxnSpPr>
          <p:spPr bwMode="auto">
            <a:xfrm flipV="1">
              <a:off x="6452414" y="2062861"/>
              <a:ext cx="977076"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42" name="Straight Arrow Connector 141"/>
            <p:cNvCxnSpPr>
              <a:stCxn id="115" idx="3"/>
            </p:cNvCxnSpPr>
            <p:nvPr/>
          </p:nvCxnSpPr>
          <p:spPr bwMode="auto">
            <a:xfrm flipV="1">
              <a:off x="1711336" y="3183467"/>
              <a:ext cx="999330" cy="64946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58" name="Straight Arrow Connector 157"/>
            <p:cNvCxnSpPr>
              <a:stCxn id="118" idx="3"/>
            </p:cNvCxnSpPr>
            <p:nvPr/>
          </p:nvCxnSpPr>
          <p:spPr bwMode="auto">
            <a:xfrm>
              <a:off x="4064814" y="2946393"/>
              <a:ext cx="1033452" cy="1588"/>
            </a:xfrm>
            <a:prstGeom prst="straightConnector1">
              <a:avLst/>
            </a:prstGeom>
            <a:solidFill>
              <a:schemeClr val="accent1"/>
            </a:solidFill>
            <a:ln w="50800" cap="flat" cmpd="sng" algn="ctr">
              <a:solidFill>
                <a:schemeClr val="tx1"/>
              </a:solidFill>
              <a:prstDash val="solid"/>
              <a:round/>
              <a:headEnd type="arrow"/>
              <a:tailEnd type="arrow"/>
            </a:ln>
            <a:effectLst/>
          </p:spPr>
        </p:cxnSp>
      </p:grpSp>
      <p:sp>
        <p:nvSpPr>
          <p:cNvPr id="162" name="Rounded Rectangle 161"/>
          <p:cNvSpPr/>
          <p:nvPr/>
        </p:nvSpPr>
        <p:spPr bwMode="auto">
          <a:xfrm>
            <a:off x="1186661" y="5130800"/>
            <a:ext cx="2250806" cy="149013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endParaRPr lang="en-US" sz="2400" baseline="-25000" dirty="0">
              <a:solidFill>
                <a:schemeClr val="tx1"/>
              </a:solidFill>
              <a:latin typeface="Verdana" charset="0"/>
              <a:ea typeface="ＭＳ Ｐゴシック" charset="-128"/>
              <a:cs typeface="ＭＳ Ｐゴシック" charset="-128"/>
            </a:endParaRPr>
          </a:p>
        </p:txBody>
      </p:sp>
      <p:cxnSp>
        <p:nvCxnSpPr>
          <p:cNvPr id="164" name="Straight Connector 163"/>
          <p:cNvCxnSpPr/>
          <p:nvPr/>
        </p:nvCxnSpPr>
        <p:spPr bwMode="auto">
          <a:xfrm rot="16200000" flipH="1">
            <a:off x="-342501" y="4871638"/>
            <a:ext cx="2228852" cy="8294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7" name="Straight Connector 166"/>
          <p:cNvCxnSpPr/>
          <p:nvPr/>
        </p:nvCxnSpPr>
        <p:spPr bwMode="auto">
          <a:xfrm>
            <a:off x="1711336" y="4171950"/>
            <a:ext cx="1552564" cy="95885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7" name="Round Single Corner Rectangle 176"/>
          <p:cNvSpPr/>
          <p:nvPr/>
        </p:nvSpPr>
        <p:spPr bwMode="auto">
          <a:xfrm>
            <a:off x="1930397" y="5334001"/>
            <a:ext cx="558799" cy="514350"/>
          </a:xfrm>
          <a:prstGeom prst="round1Rect">
            <a:avLst>
              <a:gd name="adj" fmla="val 30247"/>
            </a:avLst>
          </a:prstGeom>
          <a:solidFill>
            <a:schemeClr val="bg1"/>
          </a:solidFill>
          <a:ln w="9525" cap="flat" cmpd="sng" algn="ctr">
            <a:solidFill>
              <a:schemeClr val="tx1"/>
            </a:solidFill>
            <a:prstDash val="solid"/>
            <a:round/>
            <a:headEnd type="none" w="med" len="med"/>
            <a:tailEnd type="none" w="med" len="med"/>
          </a:ln>
          <a:effectLst/>
        </p:spPr>
      </p:sp>
      <p:sp>
        <p:nvSpPr>
          <p:cNvPr id="178" name="Round Same Side Corner Rectangle 177"/>
          <p:cNvSpPr/>
          <p:nvPr/>
        </p:nvSpPr>
        <p:spPr bwMode="auto">
          <a:xfrm rot="16200000">
            <a:off x="1092863" y="5563262"/>
            <a:ext cx="1066800" cy="608275"/>
          </a:xfrm>
          <a:prstGeom prst="round2SameRect">
            <a:avLst>
              <a:gd name="adj1" fmla="val 25018"/>
              <a:gd name="adj2" fmla="val 0"/>
            </a:avLst>
          </a:prstGeom>
          <a:solidFill>
            <a:schemeClr val="bg1"/>
          </a:solidFill>
          <a:ln w="9525" cap="flat" cmpd="sng" algn="ctr">
            <a:solidFill>
              <a:schemeClr val="tx1"/>
            </a:solidFill>
            <a:prstDash val="solid"/>
            <a:round/>
            <a:headEnd type="none" w="med" len="med"/>
            <a:tailEnd type="none" w="med" len="med"/>
          </a:ln>
          <a:effectLst/>
        </p:spPr>
      </p:sp>
      <p:sp>
        <p:nvSpPr>
          <p:cNvPr id="180" name="TextBox 179"/>
          <p:cNvSpPr txBox="1"/>
          <p:nvPr/>
        </p:nvSpPr>
        <p:spPr>
          <a:xfrm>
            <a:off x="1322125" y="5638794"/>
            <a:ext cx="608276" cy="369332"/>
          </a:xfrm>
          <a:prstGeom prst="rect">
            <a:avLst/>
          </a:prstGeom>
          <a:noFill/>
        </p:spPr>
        <p:txBody>
          <a:bodyPr wrap="square" rtlCol="0">
            <a:spAutoFit/>
          </a:bodyPr>
          <a:lstStyle/>
          <a:p>
            <a:r>
              <a:rPr lang="en-US" b="1" dirty="0" smtClean="0"/>
              <a:t>CPU</a:t>
            </a:r>
            <a:endParaRPr lang="en-US" b="1" dirty="0"/>
          </a:p>
        </p:txBody>
      </p:sp>
      <p:sp>
        <p:nvSpPr>
          <p:cNvPr id="182" name="Round Single Corner Rectangle 181"/>
          <p:cNvSpPr/>
          <p:nvPr/>
        </p:nvSpPr>
        <p:spPr bwMode="auto">
          <a:xfrm rot="5400000">
            <a:off x="1933574" y="5845176"/>
            <a:ext cx="552449" cy="558799"/>
          </a:xfrm>
          <a:prstGeom prst="round1Rect">
            <a:avLst>
              <a:gd name="adj" fmla="val 28162"/>
            </a:avLst>
          </a:prstGeom>
          <a:solidFill>
            <a:schemeClr val="bg1"/>
          </a:solidFill>
          <a:ln w="9525" cap="flat" cmpd="sng" algn="ctr">
            <a:solidFill>
              <a:schemeClr val="tx1"/>
            </a:solidFill>
            <a:prstDash val="solid"/>
            <a:round/>
            <a:headEnd type="none" w="med" len="med"/>
            <a:tailEnd type="none" w="med" len="med"/>
          </a:ln>
          <a:effectLst/>
        </p:spPr>
      </p:sp>
      <p:sp>
        <p:nvSpPr>
          <p:cNvPr id="183" name="TextBox 182"/>
          <p:cNvSpPr txBox="1"/>
          <p:nvPr/>
        </p:nvSpPr>
        <p:spPr>
          <a:xfrm>
            <a:off x="1930401" y="5454650"/>
            <a:ext cx="558797" cy="276999"/>
          </a:xfrm>
          <a:prstGeom prst="rect">
            <a:avLst/>
          </a:prstGeom>
          <a:noFill/>
        </p:spPr>
        <p:txBody>
          <a:bodyPr wrap="square" lIns="0" tIns="0" rIns="0" bIns="0" rtlCol="0" anchor="ctr">
            <a:spAutoFit/>
          </a:bodyPr>
          <a:lstStyle/>
          <a:p>
            <a:pPr algn="ctr"/>
            <a:r>
              <a:rPr lang="en-US" b="1" dirty="0" smtClean="0"/>
              <a:t>RAM</a:t>
            </a:r>
            <a:endParaRPr lang="en-US" b="1" dirty="0"/>
          </a:p>
        </p:txBody>
      </p:sp>
      <p:sp>
        <p:nvSpPr>
          <p:cNvPr id="184" name="TextBox 183"/>
          <p:cNvSpPr txBox="1"/>
          <p:nvPr/>
        </p:nvSpPr>
        <p:spPr>
          <a:xfrm>
            <a:off x="1930399" y="5974433"/>
            <a:ext cx="558797" cy="276999"/>
          </a:xfrm>
          <a:prstGeom prst="rect">
            <a:avLst/>
          </a:prstGeom>
          <a:noFill/>
        </p:spPr>
        <p:txBody>
          <a:bodyPr wrap="square" lIns="0" tIns="0" rIns="0" bIns="0" rtlCol="0" anchor="ctr">
            <a:spAutoFit/>
          </a:bodyPr>
          <a:lstStyle/>
          <a:p>
            <a:pPr algn="ctr"/>
            <a:r>
              <a:rPr lang="en-US" b="1" dirty="0" smtClean="0"/>
              <a:t>ROM</a:t>
            </a:r>
            <a:endParaRPr lang="en-US" b="1" dirty="0"/>
          </a:p>
        </p:txBody>
      </p:sp>
      <p:sp>
        <p:nvSpPr>
          <p:cNvPr id="185" name="Round Same Side Corner Rectangle 184"/>
          <p:cNvSpPr/>
          <p:nvPr/>
        </p:nvSpPr>
        <p:spPr bwMode="auto">
          <a:xfrm rot="16200000">
            <a:off x="2734941" y="5548903"/>
            <a:ext cx="796782" cy="608275"/>
          </a:xfrm>
          <a:prstGeom prst="round2SameRect">
            <a:avLst>
              <a:gd name="adj1" fmla="val 25018"/>
              <a:gd name="adj2" fmla="val 0"/>
            </a:avLst>
          </a:prstGeom>
          <a:solidFill>
            <a:schemeClr val="bg1"/>
          </a:solidFill>
          <a:ln w="9525" cap="flat" cmpd="sng" algn="ctr">
            <a:solidFill>
              <a:schemeClr val="tx1"/>
            </a:solidFill>
            <a:prstDash val="solid"/>
            <a:round/>
            <a:headEnd type="none" w="med" len="med"/>
            <a:tailEnd type="none" w="med" len="med"/>
          </a:ln>
          <a:effectLst/>
        </p:spPr>
      </p:sp>
      <p:sp>
        <p:nvSpPr>
          <p:cNvPr id="187" name="TextBox 186"/>
          <p:cNvSpPr txBox="1"/>
          <p:nvPr/>
        </p:nvSpPr>
        <p:spPr>
          <a:xfrm>
            <a:off x="2829191" y="5663685"/>
            <a:ext cx="608276" cy="369332"/>
          </a:xfrm>
          <a:prstGeom prst="rect">
            <a:avLst/>
          </a:prstGeom>
          <a:noFill/>
        </p:spPr>
        <p:txBody>
          <a:bodyPr wrap="square" rtlCol="0">
            <a:spAutoFit/>
          </a:bodyPr>
          <a:lstStyle/>
          <a:p>
            <a:r>
              <a:rPr lang="en-US" b="1" dirty="0" smtClean="0"/>
              <a:t>NIC</a:t>
            </a:r>
            <a:endParaRPr lang="en-US"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ARINC 664 p7 “Aircraft Data Network”</a:t>
            </a:r>
            <a:endParaRPr lang="en-US" dirty="0"/>
          </a:p>
        </p:txBody>
      </p:sp>
      <p:sp>
        <p:nvSpPr>
          <p:cNvPr id="99" name="Rounded Rectangle 98"/>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5" name="Rounded Rectangle 11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NS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NS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21" name="Rounded Rectangle 120"/>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122" name="Rounded Rectangle 12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grpSp>
        <p:nvGrpSpPr>
          <p:cNvPr id="34" name="Group 33"/>
          <p:cNvGrpSpPr/>
          <p:nvPr/>
        </p:nvGrpSpPr>
        <p:grpSpPr>
          <a:xfrm>
            <a:off x="1711336" y="1863577"/>
            <a:ext cx="5718154" cy="2219611"/>
            <a:chOff x="1711336" y="1863577"/>
            <a:chExt cx="5718154" cy="2219611"/>
          </a:xfrm>
        </p:grpSpPr>
        <p:cxnSp>
          <p:nvCxnSpPr>
            <p:cNvPr id="127" name="Straight Arrow Connector 126"/>
            <p:cNvCxnSpPr/>
            <p:nvPr/>
          </p:nvCxnSpPr>
          <p:spPr bwMode="auto">
            <a:xfrm>
              <a:off x="1711336" y="211366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5" name="Straight Arrow Connector 14"/>
            <p:cNvCxnSpPr/>
            <p:nvPr/>
          </p:nvCxnSpPr>
          <p:spPr bwMode="auto">
            <a:xfrm rot="10800000">
              <a:off x="1711336" y="199512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6" name="Straight Arrow Connector 15"/>
            <p:cNvCxnSpPr/>
            <p:nvPr/>
          </p:nvCxnSpPr>
          <p:spPr bwMode="auto">
            <a:xfrm rot="17526178">
              <a:off x="1707821" y="3243353"/>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7" name="Straight Arrow Connector 16"/>
            <p:cNvCxnSpPr/>
            <p:nvPr/>
          </p:nvCxnSpPr>
          <p:spPr bwMode="auto">
            <a:xfrm rot="6726178">
              <a:off x="1682662" y="3147953"/>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0" name="Straight Arrow Connector 19"/>
            <p:cNvCxnSpPr/>
            <p:nvPr/>
          </p:nvCxnSpPr>
          <p:spPr bwMode="auto">
            <a:xfrm>
              <a:off x="6430160" y="328957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1" name="Straight Arrow Connector 20"/>
            <p:cNvCxnSpPr/>
            <p:nvPr/>
          </p:nvCxnSpPr>
          <p:spPr bwMode="auto">
            <a:xfrm rot="10800000">
              <a:off x="6430160" y="317104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2" name="Straight Arrow Connector 21"/>
            <p:cNvCxnSpPr/>
            <p:nvPr/>
          </p:nvCxnSpPr>
          <p:spPr bwMode="auto">
            <a:xfrm rot="17526178">
              <a:off x="6430735" y="21184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3" name="Straight Arrow Connector 22"/>
            <p:cNvCxnSpPr/>
            <p:nvPr/>
          </p:nvCxnSpPr>
          <p:spPr bwMode="auto">
            <a:xfrm rot="6726178">
              <a:off x="6405576" y="20230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4" name="Straight Arrow Connector 23"/>
            <p:cNvCxnSpPr/>
            <p:nvPr/>
          </p:nvCxnSpPr>
          <p:spPr bwMode="auto">
            <a:xfrm>
              <a:off x="4081747" y="2893712"/>
              <a:ext cx="993687" cy="1588"/>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5" name="Straight Arrow Connector 24"/>
            <p:cNvCxnSpPr/>
            <p:nvPr/>
          </p:nvCxnSpPr>
          <p:spPr bwMode="auto">
            <a:xfrm rot="10800000">
              <a:off x="4064815" y="2965051"/>
              <a:ext cx="993687" cy="32144"/>
            </a:xfrm>
            <a:prstGeom prst="straightConnector1">
              <a:avLst/>
            </a:prstGeom>
            <a:solidFill>
              <a:schemeClr val="accent1"/>
            </a:solidFill>
            <a:ln w="38100" cap="flat" cmpd="sng" algn="ctr">
              <a:solidFill>
                <a:schemeClr val="tx1"/>
              </a:solidFill>
              <a:prstDash val="dash"/>
              <a:round/>
              <a:headEnd type="none"/>
              <a:tailEnd type="arrow"/>
            </a:ln>
            <a:effectLst/>
          </p:spPr>
        </p:cxnSp>
      </p:grpSp>
      <p:sp>
        <p:nvSpPr>
          <p:cNvPr id="35" name="Rounded Rectangular Callout 34"/>
          <p:cNvSpPr/>
          <p:nvPr/>
        </p:nvSpPr>
        <p:spPr bwMode="auto">
          <a:xfrm>
            <a:off x="2457992" y="1587499"/>
            <a:ext cx="1275808" cy="407625"/>
          </a:xfrm>
          <a:prstGeom prst="wedgeRoundRectCallout">
            <a:avLst>
              <a:gd name="adj1" fmla="val -72222"/>
              <a:gd name="adj2" fmla="val 125768"/>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NS</a:t>
            </a:r>
            <a:r>
              <a:rPr lang="en-US" baseline="-25000" dirty="0" smtClean="0"/>
              <a:t>1</a:t>
            </a:r>
            <a:r>
              <a:rPr lang="en-US" dirty="0" smtClean="0"/>
              <a:t> to ES</a:t>
            </a:r>
            <a:r>
              <a:rPr lang="en-US" baseline="-25000" dirty="0" smtClean="0"/>
              <a:t>1</a:t>
            </a:r>
            <a:endParaRPr lang="en-US" baseline="-25000" dirty="0"/>
          </a:p>
        </p:txBody>
      </p:sp>
      <p:sp>
        <p:nvSpPr>
          <p:cNvPr id="38" name="Rounded Rectangular Callout 37"/>
          <p:cNvSpPr/>
          <p:nvPr/>
        </p:nvSpPr>
        <p:spPr bwMode="auto">
          <a:xfrm>
            <a:off x="733297" y="2691487"/>
            <a:ext cx="1275808" cy="407625"/>
          </a:xfrm>
          <a:prstGeom prst="wedgeRoundRectCallout">
            <a:avLst>
              <a:gd name="adj1" fmla="val 66145"/>
              <a:gd name="adj2" fmla="val -95440"/>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ES</a:t>
            </a:r>
            <a:r>
              <a:rPr lang="en-US" baseline="-25000" dirty="0" smtClean="0"/>
              <a:t>1</a:t>
            </a:r>
            <a:r>
              <a:rPr lang="en-US" dirty="0" smtClean="0"/>
              <a:t> to NS</a:t>
            </a:r>
            <a:r>
              <a:rPr lang="en-US" baseline="-25000" dirty="0" smtClean="0"/>
              <a:t>1</a:t>
            </a:r>
            <a:endParaRPr lang="en-US" baseline="-25000" dirty="0"/>
          </a:p>
        </p:txBody>
      </p:sp>
      <p:sp>
        <p:nvSpPr>
          <p:cNvPr id="39" name="Rounded Rectangular Callout 38"/>
          <p:cNvSpPr/>
          <p:nvPr/>
        </p:nvSpPr>
        <p:spPr bwMode="auto">
          <a:xfrm>
            <a:off x="5075434" y="3766101"/>
            <a:ext cx="1275808" cy="407625"/>
          </a:xfrm>
          <a:prstGeom prst="wedgeRoundRectCallout">
            <a:avLst>
              <a:gd name="adj1" fmla="val 78091"/>
              <a:gd name="adj2" fmla="val -117250"/>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dataflow link</a:t>
            </a:r>
            <a:endParaRPr lang="en-US" baseline="-250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ARINC 664 p7 “Aircraft Data Network”</a:t>
            </a:r>
            <a:endParaRPr lang="en-US" dirty="0"/>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NS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NS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grpSp>
        <p:nvGrpSpPr>
          <p:cNvPr id="3" name="Group 33"/>
          <p:cNvGrpSpPr/>
          <p:nvPr/>
        </p:nvGrpSpPr>
        <p:grpSpPr>
          <a:xfrm>
            <a:off x="1711336" y="1863577"/>
            <a:ext cx="5718154" cy="2219611"/>
            <a:chOff x="1711336" y="1863577"/>
            <a:chExt cx="5718154" cy="2219611"/>
          </a:xfrm>
        </p:grpSpPr>
        <p:cxnSp>
          <p:nvCxnSpPr>
            <p:cNvPr id="127" name="Straight Arrow Connector 126"/>
            <p:cNvCxnSpPr/>
            <p:nvPr/>
          </p:nvCxnSpPr>
          <p:spPr bwMode="auto">
            <a:xfrm>
              <a:off x="1711336" y="211366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5" name="Straight Arrow Connector 14"/>
            <p:cNvCxnSpPr/>
            <p:nvPr/>
          </p:nvCxnSpPr>
          <p:spPr bwMode="auto">
            <a:xfrm rot="10800000">
              <a:off x="1711336" y="199512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6" name="Straight Arrow Connector 15"/>
            <p:cNvCxnSpPr/>
            <p:nvPr/>
          </p:nvCxnSpPr>
          <p:spPr bwMode="auto">
            <a:xfrm rot="17526178">
              <a:off x="1707821" y="3243353"/>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7" name="Straight Arrow Connector 16"/>
            <p:cNvCxnSpPr/>
            <p:nvPr/>
          </p:nvCxnSpPr>
          <p:spPr bwMode="auto">
            <a:xfrm rot="6726178">
              <a:off x="1682662" y="3147953"/>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0" name="Straight Arrow Connector 19"/>
            <p:cNvCxnSpPr/>
            <p:nvPr/>
          </p:nvCxnSpPr>
          <p:spPr bwMode="auto">
            <a:xfrm>
              <a:off x="6430160" y="328957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1" name="Straight Arrow Connector 20"/>
            <p:cNvCxnSpPr/>
            <p:nvPr/>
          </p:nvCxnSpPr>
          <p:spPr bwMode="auto">
            <a:xfrm rot="10800000">
              <a:off x="6430160" y="317104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2" name="Straight Arrow Connector 21"/>
            <p:cNvCxnSpPr/>
            <p:nvPr/>
          </p:nvCxnSpPr>
          <p:spPr bwMode="auto">
            <a:xfrm rot="17526178">
              <a:off x="6430735" y="21184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3" name="Straight Arrow Connector 22"/>
            <p:cNvCxnSpPr/>
            <p:nvPr/>
          </p:nvCxnSpPr>
          <p:spPr bwMode="auto">
            <a:xfrm rot="6726178">
              <a:off x="6405576" y="20230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4" name="Straight Arrow Connector 23"/>
            <p:cNvCxnSpPr/>
            <p:nvPr/>
          </p:nvCxnSpPr>
          <p:spPr bwMode="auto">
            <a:xfrm>
              <a:off x="4081747" y="2893712"/>
              <a:ext cx="993687" cy="1588"/>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5" name="Straight Arrow Connector 24"/>
            <p:cNvCxnSpPr/>
            <p:nvPr/>
          </p:nvCxnSpPr>
          <p:spPr bwMode="auto">
            <a:xfrm rot="10800000">
              <a:off x="4064815" y="2965051"/>
              <a:ext cx="993687" cy="32144"/>
            </a:xfrm>
            <a:prstGeom prst="straightConnector1">
              <a:avLst/>
            </a:prstGeom>
            <a:solidFill>
              <a:schemeClr val="accent1"/>
            </a:solidFill>
            <a:ln w="38100" cap="flat" cmpd="sng" algn="ctr">
              <a:solidFill>
                <a:schemeClr val="tx1"/>
              </a:solidFill>
              <a:prstDash val="dash"/>
              <a:round/>
              <a:headEnd type="none"/>
              <a:tailEnd type="arrow"/>
            </a:ln>
            <a:effectLst/>
          </p:spPr>
        </p:cxnSp>
      </p:grpSp>
      <p:sp>
        <p:nvSpPr>
          <p:cNvPr id="35" name="Freeform 34"/>
          <p:cNvSpPr/>
          <p:nvPr/>
        </p:nvSpPr>
        <p:spPr bwMode="auto">
          <a:xfrm>
            <a:off x="1710267" y="1862667"/>
            <a:ext cx="5655733" cy="1693333"/>
          </a:xfrm>
          <a:custGeom>
            <a:avLst/>
            <a:gdLst>
              <a:gd name="connsiteX0" fmla="*/ 0 w 5655733"/>
              <a:gd name="connsiteY0" fmla="*/ 1693333 h 1693333"/>
              <a:gd name="connsiteX1" fmla="*/ 1337733 w 5655733"/>
              <a:gd name="connsiteY1" fmla="*/ 677333 h 1693333"/>
              <a:gd name="connsiteX2" fmla="*/ 3674533 w 5655733"/>
              <a:gd name="connsiteY2" fmla="*/ 778933 h 1693333"/>
              <a:gd name="connsiteX3" fmla="*/ 5655733 w 5655733"/>
              <a:gd name="connsiteY3" fmla="*/ 0 h 1693333"/>
            </a:gdLst>
            <a:ahLst/>
            <a:cxnLst>
              <a:cxn ang="0">
                <a:pos x="connsiteX0" y="connsiteY0"/>
              </a:cxn>
              <a:cxn ang="0">
                <a:pos x="connsiteX1" y="connsiteY1"/>
              </a:cxn>
              <a:cxn ang="0">
                <a:pos x="connsiteX2" y="connsiteY2"/>
              </a:cxn>
              <a:cxn ang="0">
                <a:pos x="connsiteX3" y="connsiteY3"/>
              </a:cxn>
            </a:cxnLst>
            <a:rect l="l" t="t" r="r" b="b"/>
            <a:pathLst>
              <a:path w="5655733" h="1693333">
                <a:moveTo>
                  <a:pt x="0" y="1693333"/>
                </a:moveTo>
                <a:cubicBezTo>
                  <a:pt x="362655" y="1261533"/>
                  <a:pt x="725311" y="829733"/>
                  <a:pt x="1337733" y="677333"/>
                </a:cubicBezTo>
                <a:cubicBezTo>
                  <a:pt x="1950155" y="524933"/>
                  <a:pt x="2954866" y="891822"/>
                  <a:pt x="3674533" y="778933"/>
                </a:cubicBezTo>
                <a:cubicBezTo>
                  <a:pt x="4394200" y="666044"/>
                  <a:pt x="5655733" y="0"/>
                  <a:pt x="5655733" y="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41" name="Freeform 40"/>
          <p:cNvSpPr/>
          <p:nvPr/>
        </p:nvSpPr>
        <p:spPr bwMode="auto">
          <a:xfrm>
            <a:off x="5672667" y="2404533"/>
            <a:ext cx="1778000" cy="885042"/>
          </a:xfrm>
          <a:custGeom>
            <a:avLst/>
            <a:gdLst>
              <a:gd name="connsiteX0" fmla="*/ 0 w 1574800"/>
              <a:gd name="connsiteY0" fmla="*/ 863600 h 863600"/>
              <a:gd name="connsiteX1" fmla="*/ 1134533 w 1574800"/>
              <a:gd name="connsiteY1" fmla="*/ 508000 h 863600"/>
              <a:gd name="connsiteX2" fmla="*/ 1574800 w 1574800"/>
              <a:gd name="connsiteY2" fmla="*/ 0 h 863600"/>
              <a:gd name="connsiteX3" fmla="*/ 1574800 w 1574800"/>
              <a:gd name="connsiteY3" fmla="*/ 0 h 863600"/>
            </a:gdLst>
            <a:ahLst/>
            <a:cxnLst>
              <a:cxn ang="0">
                <a:pos x="connsiteX0" y="connsiteY0"/>
              </a:cxn>
              <a:cxn ang="0">
                <a:pos x="connsiteX1" y="connsiteY1"/>
              </a:cxn>
              <a:cxn ang="0">
                <a:pos x="connsiteX2" y="connsiteY2"/>
              </a:cxn>
              <a:cxn ang="0">
                <a:pos x="connsiteX3" y="connsiteY3"/>
              </a:cxn>
            </a:cxnLst>
            <a:rect l="l" t="t" r="r" b="b"/>
            <a:pathLst>
              <a:path w="1574800" h="863600">
                <a:moveTo>
                  <a:pt x="0" y="863600"/>
                </a:moveTo>
                <a:cubicBezTo>
                  <a:pt x="436033" y="757766"/>
                  <a:pt x="872066" y="651933"/>
                  <a:pt x="1134533" y="508000"/>
                </a:cubicBezTo>
                <a:cubicBezTo>
                  <a:pt x="1397000" y="364067"/>
                  <a:pt x="1574800" y="0"/>
                  <a:pt x="1574800" y="0"/>
                </a:cubicBezTo>
                <a:lnTo>
                  <a:pt x="1574800" y="0"/>
                </a:ln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3" name="TextBox 42"/>
          <p:cNvSpPr txBox="1"/>
          <p:nvPr/>
        </p:nvSpPr>
        <p:spPr>
          <a:xfrm>
            <a:off x="3637156" y="2063234"/>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2</a:t>
            </a:r>
            <a:endParaRPr lang="en-US" b="1" baseline="-25000" dirty="0">
              <a:solidFill>
                <a:srgbClr val="FF0000"/>
              </a:solidFill>
            </a:endParaRPr>
          </a:p>
        </p:txBody>
      </p:sp>
      <p:sp>
        <p:nvSpPr>
          <p:cNvPr id="44" name="TextBox 43"/>
          <p:cNvSpPr txBox="1"/>
          <p:nvPr/>
        </p:nvSpPr>
        <p:spPr>
          <a:xfrm>
            <a:off x="2981102" y="3583645"/>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1</a:t>
            </a:r>
            <a:endParaRPr lang="en-US" b="1" baseline="-25000" dirty="0">
              <a:solidFill>
                <a:srgbClr val="FF0000"/>
              </a:solidFill>
            </a:endParaRPr>
          </a:p>
        </p:txBody>
      </p:sp>
      <p:sp>
        <p:nvSpPr>
          <p:cNvPr id="46" name="Freeform 45"/>
          <p:cNvSpPr/>
          <p:nvPr/>
        </p:nvSpPr>
        <p:spPr bwMode="auto">
          <a:xfrm>
            <a:off x="1744133" y="2184400"/>
            <a:ext cx="5604934" cy="1879600"/>
          </a:xfrm>
          <a:custGeom>
            <a:avLst/>
            <a:gdLst>
              <a:gd name="connsiteX0" fmla="*/ 0 w 5604934"/>
              <a:gd name="connsiteY0" fmla="*/ 0 h 1879600"/>
              <a:gd name="connsiteX1" fmla="*/ 999067 w 5604934"/>
              <a:gd name="connsiteY1" fmla="*/ 1388533 h 1879600"/>
              <a:gd name="connsiteX2" fmla="*/ 3759200 w 5604934"/>
              <a:gd name="connsiteY2" fmla="*/ 1066800 h 1879600"/>
              <a:gd name="connsiteX3" fmla="*/ 5604934 w 5604934"/>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5604934" h="1879600">
                <a:moveTo>
                  <a:pt x="0" y="0"/>
                </a:moveTo>
                <a:cubicBezTo>
                  <a:pt x="186267" y="605366"/>
                  <a:pt x="372534" y="1210733"/>
                  <a:pt x="999067" y="1388533"/>
                </a:cubicBezTo>
                <a:cubicBezTo>
                  <a:pt x="1625600" y="1566333"/>
                  <a:pt x="2991556" y="984956"/>
                  <a:pt x="3759200" y="1066800"/>
                </a:cubicBezTo>
                <a:cubicBezTo>
                  <a:pt x="4526845" y="1148645"/>
                  <a:pt x="5604934" y="1879600"/>
                  <a:pt x="5604934" y="187960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grpSp>
        <p:nvGrpSpPr>
          <p:cNvPr id="32" name="Group 31"/>
          <p:cNvGrpSpPr/>
          <p:nvPr/>
        </p:nvGrpSpPr>
        <p:grpSpPr>
          <a:xfrm>
            <a:off x="357188" y="1619589"/>
            <a:ext cx="1354148" cy="886543"/>
            <a:chOff x="357188" y="1619589"/>
            <a:chExt cx="1354148" cy="886543"/>
          </a:xfrm>
        </p:grpSpPr>
        <p:sp>
          <p:nvSpPr>
            <p:cNvPr id="99" name="Rounded Rectangle 98"/>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26" name="Oval 25"/>
            <p:cNvSpPr/>
            <p:nvPr/>
          </p:nvSpPr>
          <p:spPr bwMode="auto">
            <a:xfrm>
              <a:off x="1017503" y="2026533"/>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kumimoji="0" lang="en-US" sz="1600" b="0" i="0" u="none" strike="noStrike" cap="none" normalizeH="0" baseline="-25000" dirty="0" smtClean="0">
                  <a:ln>
                    <a:noFill/>
                  </a:ln>
                  <a:solidFill>
                    <a:schemeClr val="bg1"/>
                  </a:solidFill>
                  <a:effectLst/>
                  <a:latin typeface="Verdana" charset="0"/>
                  <a:ea typeface="ＭＳ Ｐゴシック" charset="-128"/>
                  <a:cs typeface="ＭＳ Ｐゴシック" charset="-128"/>
                </a:rPr>
                <a:t>1</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grpSp>
        <p:nvGrpSpPr>
          <p:cNvPr id="33" name="Group 32"/>
          <p:cNvGrpSpPr/>
          <p:nvPr/>
        </p:nvGrpSpPr>
        <p:grpSpPr>
          <a:xfrm>
            <a:off x="357188" y="3389664"/>
            <a:ext cx="1354148" cy="886543"/>
            <a:chOff x="357188" y="3389664"/>
            <a:chExt cx="1354148" cy="886543"/>
          </a:xfrm>
        </p:grpSpPr>
        <p:sp>
          <p:nvSpPr>
            <p:cNvPr id="115" name="Rounded Rectangle 11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27" name="Oval 26"/>
            <p:cNvSpPr/>
            <p:nvPr/>
          </p:nvSpPr>
          <p:spPr bwMode="auto">
            <a:xfrm>
              <a:off x="1017503" y="3780914"/>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effectLst/>
                  <a:latin typeface="Times"/>
                  <a:ea typeface="ＭＳ Ｐゴシック" charset="-128"/>
                  <a:cs typeface="Times"/>
                </a:rPr>
                <a:t>τ</a:t>
              </a:r>
              <a:r>
                <a:rPr lang="en-US" sz="1600" baseline="-25000" dirty="0" smtClean="0">
                  <a:latin typeface="Verdana" charset="0"/>
                  <a:ea typeface="ＭＳ Ｐゴシック" charset="-128"/>
                  <a:cs typeface="ＭＳ Ｐゴシック" charset="-128"/>
                </a:rPr>
                <a:t>4</a:t>
              </a:r>
              <a:endParaRPr kumimoji="0" lang="en-US" sz="1600" b="0" i="0" u="none" strike="noStrike" cap="none" normalizeH="0" baseline="-25000" dirty="0">
                <a:ln>
                  <a:noFill/>
                </a:ln>
                <a:effectLst/>
                <a:latin typeface="Verdana" charset="0"/>
                <a:ea typeface="ＭＳ Ｐゴシック" charset="-128"/>
                <a:cs typeface="ＭＳ Ｐゴシック" charset="-128"/>
              </a:endParaRPr>
            </a:p>
          </p:txBody>
        </p:sp>
      </p:grpSp>
      <p:grpSp>
        <p:nvGrpSpPr>
          <p:cNvPr id="34" name="Group 33"/>
          <p:cNvGrpSpPr/>
          <p:nvPr/>
        </p:nvGrpSpPr>
        <p:grpSpPr>
          <a:xfrm>
            <a:off x="7429490" y="1619589"/>
            <a:ext cx="1354148" cy="886543"/>
            <a:chOff x="7429490" y="1619589"/>
            <a:chExt cx="1354148" cy="886543"/>
          </a:xfrm>
        </p:grpSpPr>
        <p:sp>
          <p:nvSpPr>
            <p:cNvPr id="121" name="Rounded Rectangle 120"/>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28" name="Oval 27"/>
            <p:cNvSpPr/>
            <p:nvPr/>
          </p:nvSpPr>
          <p:spPr bwMode="auto">
            <a:xfrm>
              <a:off x="7559500" y="2026533"/>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2</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sp>
          <p:nvSpPr>
            <p:cNvPr id="29" name="Oval 28"/>
            <p:cNvSpPr/>
            <p:nvPr/>
          </p:nvSpPr>
          <p:spPr bwMode="auto">
            <a:xfrm>
              <a:off x="8089900" y="2026533"/>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a:ea typeface="ＭＳ Ｐゴシック" charset="-128"/>
                  <a:cs typeface="Times"/>
                </a:rPr>
                <a:t>τ</a:t>
              </a:r>
              <a:r>
                <a:rPr lang="en-US" sz="1600" baseline="-25000" dirty="0" smtClean="0">
                  <a:solidFill>
                    <a:srgbClr val="000000"/>
                  </a:solidFill>
                  <a:latin typeface="Verdana" charset="0"/>
                  <a:ea typeface="ＭＳ Ｐゴシック" charset="-128"/>
                  <a:cs typeface="ＭＳ Ｐゴシック" charset="-128"/>
                </a:rPr>
                <a:t>5</a:t>
              </a:r>
              <a:endParaRPr kumimoji="0" lang="en-US" sz="1600" b="0" i="0" u="none" strike="noStrike" cap="none" normalizeH="0" baseline="-25000" dirty="0">
                <a:ln>
                  <a:noFill/>
                </a:ln>
                <a:solidFill>
                  <a:srgbClr val="000000"/>
                </a:solidFill>
                <a:effectLst/>
                <a:latin typeface="Verdana" charset="0"/>
                <a:ea typeface="ＭＳ Ｐゴシック" charset="-128"/>
                <a:cs typeface="ＭＳ Ｐゴシック" charset="-128"/>
              </a:endParaRPr>
            </a:p>
          </p:txBody>
        </p:sp>
      </p:grpSp>
      <p:grpSp>
        <p:nvGrpSpPr>
          <p:cNvPr id="36" name="Group 35"/>
          <p:cNvGrpSpPr/>
          <p:nvPr/>
        </p:nvGrpSpPr>
        <p:grpSpPr>
          <a:xfrm>
            <a:off x="7429490" y="3392675"/>
            <a:ext cx="1354148" cy="886543"/>
            <a:chOff x="7429490" y="3392675"/>
            <a:chExt cx="1354148" cy="886543"/>
          </a:xfrm>
        </p:grpSpPr>
        <p:sp>
          <p:nvSpPr>
            <p:cNvPr id="122" name="Rounded Rectangle 12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sp>
          <p:nvSpPr>
            <p:cNvPr id="30" name="Oval 29"/>
            <p:cNvSpPr/>
            <p:nvPr/>
          </p:nvSpPr>
          <p:spPr bwMode="auto">
            <a:xfrm>
              <a:off x="7559500" y="3780914"/>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3</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sp>
        <p:nvSpPr>
          <p:cNvPr id="31" name="Content Placeholder 2"/>
          <p:cNvSpPr txBox="1">
            <a:spLocks/>
          </p:cNvSpPr>
          <p:nvPr/>
        </p:nvSpPr>
        <p:spPr bwMode="auto">
          <a:xfrm>
            <a:off x="357188" y="4821238"/>
            <a:ext cx="6095226"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lvl="0" indent="-215900" defTabSz="914400" fontAlgn="base">
              <a:spcBef>
                <a:spcPts val="500"/>
              </a:spcBef>
              <a:spcAft>
                <a:spcPct val="0"/>
              </a:spcAft>
              <a:buClr>
                <a:srgbClr val="BDD7E7"/>
              </a:buClr>
              <a:buFont typeface="Wingdings" charset="2"/>
              <a:buChar cha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Highly critical</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1</a:t>
            </a:r>
            <a:r>
              <a:rPr lang="en-US" sz="2000" dirty="0" smtClean="0">
                <a:solidFill>
                  <a:srgbClr val="08519C"/>
                </a:solidFill>
              </a:rPr>
              <a:t>:</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1</a:t>
            </a:r>
            <a:r>
              <a:rPr lang="en-US" sz="1600" dirty="0" smtClean="0">
                <a:solidFill>
                  <a:srgbClr val="08519C"/>
                </a:solidFill>
                <a:latin typeface="Verdana" charset="0"/>
                <a:ea typeface="ＭＳ Ｐゴシック" charset="-128"/>
                <a:cs typeface="ＭＳ Ｐゴシック" charset="-128"/>
              </a:rPr>
              <a:t>,</a:t>
            </a:r>
            <a:r>
              <a:rPr lang="en-US" sz="1600" baseline="-25000" dirty="0" smtClean="0">
                <a:solidFill>
                  <a:srgbClr val="08519C"/>
                </a:solidFill>
                <a:latin typeface="Verdana" charset="0"/>
                <a:ea typeface="ＭＳ Ｐゴシック" charset="-128"/>
                <a:cs typeface="ＭＳ Ｐゴシック" charset="-128"/>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2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1 </a:t>
            </a:r>
            <a:r>
              <a:rPr lang="en-US" dirty="0" smtClean="0">
                <a:solidFill>
                  <a:srgbClr val="08519C"/>
                </a:solidFill>
                <a:latin typeface="Calibri"/>
                <a:ea typeface="ＭＳ Ｐゴシック" charset="-128"/>
                <a:cs typeface="Calibri"/>
              </a:rPr>
              <a:t>sends message m</a:t>
            </a:r>
            <a:r>
              <a:rPr lang="en-US" baseline="-25000" dirty="0" smtClean="0">
                <a:solidFill>
                  <a:srgbClr val="08519C"/>
                </a:solidFill>
                <a:latin typeface="Calibri"/>
                <a:ea typeface="ＭＳ Ｐゴシック" charset="-128"/>
                <a:cs typeface="Calibri"/>
              </a:rPr>
              <a:t>1</a:t>
            </a:r>
            <a:r>
              <a:rPr lang="en-US" dirty="0" smtClean="0">
                <a:solidFill>
                  <a:srgbClr val="08519C"/>
                </a:solidFill>
                <a:latin typeface="Calibri"/>
                <a:ea typeface="ＭＳ Ｐゴシック" charset="-128"/>
                <a:cs typeface="Calibri"/>
              </a:rPr>
              <a:t> to</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2 </a:t>
            </a:r>
            <a:r>
              <a:rPr lang="en-US" dirty="0" smtClean="0">
                <a:solidFill>
                  <a:srgbClr val="08519C"/>
                </a:solidFill>
                <a:latin typeface="Calibri"/>
                <a:ea typeface="ＭＳ Ｐゴシック" charset="-128"/>
                <a:cs typeface="Calibri"/>
              </a:rPr>
              <a:t>and</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endParaRPr lang="en-US" sz="2000" kern="0" baseline="-25000" dirty="0" smtClean="0">
              <a:solidFill>
                <a:srgbClr val="08519C"/>
              </a:solidFill>
              <a:latin typeface="Calibri"/>
              <a:ea typeface="ＭＳ Ｐゴシック" charset="-128"/>
              <a:cs typeface="Calibri"/>
            </a:endParaRPr>
          </a:p>
          <a:p>
            <a:pPr marL="179388" lvl="0" indent="-215900" defTabSz="914400" fontAlgn="base">
              <a:spcBef>
                <a:spcPts val="500"/>
              </a:spcBef>
              <a:spcAft>
                <a:spcPct val="0"/>
              </a:spcAft>
              <a:buClr>
                <a:srgbClr val="BDD7E7"/>
              </a:buClr>
              <a:buFont typeface="Wingdings" charset="2"/>
              <a:buChar char="§"/>
            </a:pPr>
            <a:r>
              <a:rPr lang="en-US" sz="2000" kern="0" dirty="0" smtClean="0">
                <a:solidFill>
                  <a:srgbClr val="08519C"/>
                </a:solidFill>
                <a:ea typeface="ＭＳ Ｐゴシック" charset="-128"/>
                <a:cs typeface="Calibri"/>
              </a:rPr>
              <a:t>Non-critical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2</a:t>
            </a:r>
            <a:r>
              <a:rPr lang="en-US" sz="2000" dirty="0" smtClean="0">
                <a:solidFill>
                  <a:srgbClr val="08519C"/>
                </a:solidFill>
              </a:rPr>
              <a:t>:</a:t>
            </a:r>
            <a:r>
              <a:rPr lang="en-US" sz="2000" kern="0" dirty="0" smtClean="0">
                <a:solidFill>
                  <a:srgbClr val="08519C"/>
                </a:solidFill>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sends message m</a:t>
            </a:r>
            <a:r>
              <a:rPr lang="en-US" sz="2000" baseline="-25000" dirty="0" smtClean="0">
                <a:solidFill>
                  <a:srgbClr val="08519C"/>
                </a:solidFill>
                <a:latin typeface="Calibri"/>
                <a:ea typeface="ＭＳ Ｐゴシック" charset="-128"/>
                <a:cs typeface="Calibri"/>
              </a:rPr>
              <a:t>2</a:t>
            </a:r>
            <a:r>
              <a:rPr lang="en-US" sz="2000" dirty="0" smtClean="0">
                <a:solidFill>
                  <a:srgbClr val="08519C"/>
                </a:solidFill>
                <a:latin typeface="Calibri"/>
                <a:ea typeface="ＭＳ Ｐゴシック" charset="-128"/>
                <a:cs typeface="Calibri"/>
              </a:rPr>
              <a:t> to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endParaRPr lang="en-US" sz="1600" kern="0" baseline="-25000" dirty="0" smtClean="0">
              <a:solidFill>
                <a:srgbClr val="08519C"/>
              </a:solidFill>
              <a:ea typeface="ＭＳ Ｐゴシック" charset="-128"/>
              <a:cs typeface="Calibri"/>
            </a:endParaRP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47" name="Rounded Rectangular Callout 46"/>
          <p:cNvSpPr/>
          <p:nvPr/>
        </p:nvSpPr>
        <p:spPr bwMode="auto">
          <a:xfrm>
            <a:off x="4121512" y="3860187"/>
            <a:ext cx="1275808" cy="407625"/>
          </a:xfrm>
          <a:prstGeom prst="wedgeRoundRectCallout">
            <a:avLst>
              <a:gd name="adj1" fmla="val -44017"/>
              <a:gd name="adj2" fmla="val -162945"/>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virtual link</a:t>
            </a:r>
            <a:endParaRPr lang="en-US" baseline="-250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ARINC 664 p7 “Aircraft Data Network”</a:t>
            </a:r>
            <a:endParaRPr lang="en-US" dirty="0"/>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NS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NS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cxnSp>
        <p:nvCxnSpPr>
          <p:cNvPr id="127" name="Straight Arrow Connector 126"/>
          <p:cNvCxnSpPr/>
          <p:nvPr/>
        </p:nvCxnSpPr>
        <p:spPr bwMode="auto">
          <a:xfrm>
            <a:off x="1711336" y="211366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0" name="Straight Arrow Connector 19"/>
          <p:cNvCxnSpPr/>
          <p:nvPr/>
        </p:nvCxnSpPr>
        <p:spPr bwMode="auto">
          <a:xfrm>
            <a:off x="6430160" y="328957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2" name="Straight Arrow Connector 21"/>
          <p:cNvCxnSpPr/>
          <p:nvPr/>
        </p:nvCxnSpPr>
        <p:spPr bwMode="auto">
          <a:xfrm rot="17526178">
            <a:off x="6430735" y="21184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4" name="Straight Arrow Connector 23"/>
          <p:cNvCxnSpPr/>
          <p:nvPr/>
        </p:nvCxnSpPr>
        <p:spPr bwMode="auto">
          <a:xfrm>
            <a:off x="4081747" y="2893712"/>
            <a:ext cx="993687" cy="1588"/>
          </a:xfrm>
          <a:prstGeom prst="straightConnector1">
            <a:avLst/>
          </a:prstGeom>
          <a:solidFill>
            <a:schemeClr val="accent1"/>
          </a:solidFill>
          <a:ln w="38100" cap="flat" cmpd="sng" algn="ctr">
            <a:solidFill>
              <a:schemeClr val="tx1"/>
            </a:solidFill>
            <a:prstDash val="dash"/>
            <a:round/>
            <a:headEnd type="none"/>
            <a:tailEnd type="arrow"/>
          </a:ln>
          <a:effectLst/>
        </p:spPr>
      </p:cxnSp>
      <p:sp>
        <p:nvSpPr>
          <p:cNvPr id="41" name="Freeform 40"/>
          <p:cNvSpPr/>
          <p:nvPr/>
        </p:nvSpPr>
        <p:spPr bwMode="auto">
          <a:xfrm>
            <a:off x="5672667" y="2404533"/>
            <a:ext cx="1778000" cy="885042"/>
          </a:xfrm>
          <a:custGeom>
            <a:avLst/>
            <a:gdLst>
              <a:gd name="connsiteX0" fmla="*/ 0 w 1574800"/>
              <a:gd name="connsiteY0" fmla="*/ 863600 h 863600"/>
              <a:gd name="connsiteX1" fmla="*/ 1134533 w 1574800"/>
              <a:gd name="connsiteY1" fmla="*/ 508000 h 863600"/>
              <a:gd name="connsiteX2" fmla="*/ 1574800 w 1574800"/>
              <a:gd name="connsiteY2" fmla="*/ 0 h 863600"/>
              <a:gd name="connsiteX3" fmla="*/ 1574800 w 1574800"/>
              <a:gd name="connsiteY3" fmla="*/ 0 h 863600"/>
            </a:gdLst>
            <a:ahLst/>
            <a:cxnLst>
              <a:cxn ang="0">
                <a:pos x="connsiteX0" y="connsiteY0"/>
              </a:cxn>
              <a:cxn ang="0">
                <a:pos x="connsiteX1" y="connsiteY1"/>
              </a:cxn>
              <a:cxn ang="0">
                <a:pos x="connsiteX2" y="connsiteY2"/>
              </a:cxn>
              <a:cxn ang="0">
                <a:pos x="connsiteX3" y="connsiteY3"/>
              </a:cxn>
            </a:cxnLst>
            <a:rect l="l" t="t" r="r" b="b"/>
            <a:pathLst>
              <a:path w="1574800" h="863600">
                <a:moveTo>
                  <a:pt x="0" y="863600"/>
                </a:moveTo>
                <a:cubicBezTo>
                  <a:pt x="436033" y="757766"/>
                  <a:pt x="872066" y="651933"/>
                  <a:pt x="1134533" y="508000"/>
                </a:cubicBezTo>
                <a:cubicBezTo>
                  <a:pt x="1397000" y="364067"/>
                  <a:pt x="1574800" y="0"/>
                  <a:pt x="1574800" y="0"/>
                </a:cubicBezTo>
                <a:lnTo>
                  <a:pt x="1574800" y="0"/>
                </a:ln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6" name="Freeform 45"/>
          <p:cNvSpPr/>
          <p:nvPr/>
        </p:nvSpPr>
        <p:spPr bwMode="auto">
          <a:xfrm>
            <a:off x="1744133" y="2184400"/>
            <a:ext cx="5604934" cy="1879600"/>
          </a:xfrm>
          <a:custGeom>
            <a:avLst/>
            <a:gdLst>
              <a:gd name="connsiteX0" fmla="*/ 0 w 5604934"/>
              <a:gd name="connsiteY0" fmla="*/ 0 h 1879600"/>
              <a:gd name="connsiteX1" fmla="*/ 999067 w 5604934"/>
              <a:gd name="connsiteY1" fmla="*/ 1388533 h 1879600"/>
              <a:gd name="connsiteX2" fmla="*/ 3759200 w 5604934"/>
              <a:gd name="connsiteY2" fmla="*/ 1066800 h 1879600"/>
              <a:gd name="connsiteX3" fmla="*/ 5604934 w 5604934"/>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5604934" h="1879600">
                <a:moveTo>
                  <a:pt x="0" y="0"/>
                </a:moveTo>
                <a:cubicBezTo>
                  <a:pt x="186267" y="605366"/>
                  <a:pt x="372534" y="1210733"/>
                  <a:pt x="999067" y="1388533"/>
                </a:cubicBezTo>
                <a:cubicBezTo>
                  <a:pt x="1625600" y="1566333"/>
                  <a:pt x="2991556" y="984956"/>
                  <a:pt x="3759200" y="1066800"/>
                </a:cubicBezTo>
                <a:cubicBezTo>
                  <a:pt x="4526845" y="1148645"/>
                  <a:pt x="5604934" y="1879600"/>
                  <a:pt x="5604934" y="187960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6" name="Freeform 25"/>
          <p:cNvSpPr/>
          <p:nvPr/>
        </p:nvSpPr>
        <p:spPr bwMode="auto">
          <a:xfrm>
            <a:off x="1727200" y="1896534"/>
            <a:ext cx="5621867" cy="508000"/>
          </a:xfrm>
          <a:custGeom>
            <a:avLst/>
            <a:gdLst>
              <a:gd name="connsiteX0" fmla="*/ 0 w 5621867"/>
              <a:gd name="connsiteY0" fmla="*/ 101600 h 999067"/>
              <a:gd name="connsiteX1" fmla="*/ 2675467 w 5621867"/>
              <a:gd name="connsiteY1" fmla="*/ 982134 h 999067"/>
              <a:gd name="connsiteX2" fmla="*/ 5621867 w 5621867"/>
              <a:gd name="connsiteY2" fmla="*/ 0 h 999067"/>
            </a:gdLst>
            <a:ahLst/>
            <a:cxnLst>
              <a:cxn ang="0">
                <a:pos x="connsiteX0" y="connsiteY0"/>
              </a:cxn>
              <a:cxn ang="0">
                <a:pos x="connsiteX1" y="connsiteY1"/>
              </a:cxn>
              <a:cxn ang="0">
                <a:pos x="connsiteX2" y="connsiteY2"/>
              </a:cxn>
            </a:cxnLst>
            <a:rect l="l" t="t" r="r" b="b"/>
            <a:pathLst>
              <a:path w="5621867" h="999067">
                <a:moveTo>
                  <a:pt x="0" y="101600"/>
                </a:moveTo>
                <a:cubicBezTo>
                  <a:pt x="869244" y="550333"/>
                  <a:pt x="1738489" y="999067"/>
                  <a:pt x="2675467" y="982134"/>
                </a:cubicBezTo>
                <a:cubicBezTo>
                  <a:pt x="3612445" y="965201"/>
                  <a:pt x="5621867" y="0"/>
                  <a:pt x="5621867" y="0"/>
                </a:cubicBezTo>
              </a:path>
            </a:pathLst>
          </a:custGeom>
          <a:noFill/>
          <a:ln w="44450" cap="flat" cmpd="sng" algn="ctr">
            <a:solidFill>
              <a:srgbClr val="006D2C"/>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7" name="Freeform 26"/>
          <p:cNvSpPr/>
          <p:nvPr/>
        </p:nvSpPr>
        <p:spPr bwMode="auto">
          <a:xfrm>
            <a:off x="1710267" y="2336800"/>
            <a:ext cx="5638800" cy="1286933"/>
          </a:xfrm>
          <a:custGeom>
            <a:avLst/>
            <a:gdLst>
              <a:gd name="connsiteX0" fmla="*/ 0 w 5638800"/>
              <a:gd name="connsiteY0" fmla="*/ 0 h 1286933"/>
              <a:gd name="connsiteX1" fmla="*/ 1862666 w 5638800"/>
              <a:gd name="connsiteY1" fmla="*/ 999067 h 1286933"/>
              <a:gd name="connsiteX2" fmla="*/ 4097866 w 5638800"/>
              <a:gd name="connsiteY2" fmla="*/ 1134533 h 1286933"/>
              <a:gd name="connsiteX3" fmla="*/ 5638800 w 5638800"/>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5638800" h="1286933">
                <a:moveTo>
                  <a:pt x="0" y="0"/>
                </a:moveTo>
                <a:cubicBezTo>
                  <a:pt x="589844" y="404989"/>
                  <a:pt x="1179688" y="809978"/>
                  <a:pt x="1862666" y="999067"/>
                </a:cubicBezTo>
                <a:cubicBezTo>
                  <a:pt x="2545644" y="1188156"/>
                  <a:pt x="3468510" y="1086555"/>
                  <a:pt x="4097866" y="1134533"/>
                </a:cubicBezTo>
                <a:cubicBezTo>
                  <a:pt x="4727222" y="1182511"/>
                  <a:pt x="5638800" y="1286933"/>
                  <a:pt x="5638800" y="1286933"/>
                </a:cubicBezTo>
              </a:path>
            </a:pathLst>
          </a:custGeom>
          <a:noFill/>
          <a:ln w="44450" cap="flat" cmpd="sng" algn="ctr">
            <a:solidFill>
              <a:srgbClr val="008000"/>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8" name="TextBox 27"/>
          <p:cNvSpPr txBox="1"/>
          <p:nvPr/>
        </p:nvSpPr>
        <p:spPr>
          <a:xfrm>
            <a:off x="4549169" y="1896534"/>
            <a:ext cx="801763" cy="369332"/>
          </a:xfrm>
          <a:prstGeom prst="rect">
            <a:avLst/>
          </a:prstGeom>
          <a:noFill/>
        </p:spPr>
        <p:txBody>
          <a:bodyPr wrap="square" rtlCol="0">
            <a:spAutoFit/>
          </a:bodyPr>
          <a:lstStyle/>
          <a:p>
            <a:r>
              <a:rPr lang="en-US" b="1" dirty="0" smtClean="0">
                <a:solidFill>
                  <a:srgbClr val="008000"/>
                </a:solidFill>
              </a:rPr>
              <a:t>dp</a:t>
            </a:r>
            <a:r>
              <a:rPr lang="en-US" b="1" baseline="-25000" dirty="0" smtClean="0">
                <a:solidFill>
                  <a:srgbClr val="008000"/>
                </a:solidFill>
              </a:rPr>
              <a:t>1</a:t>
            </a:r>
            <a:endParaRPr lang="en-US" b="1" baseline="-25000" dirty="0">
              <a:solidFill>
                <a:srgbClr val="008000"/>
              </a:solidFill>
            </a:endParaRPr>
          </a:p>
        </p:txBody>
      </p:sp>
      <p:sp>
        <p:nvSpPr>
          <p:cNvPr id="29" name="TextBox 28"/>
          <p:cNvSpPr txBox="1"/>
          <p:nvPr/>
        </p:nvSpPr>
        <p:spPr>
          <a:xfrm>
            <a:off x="2981102" y="3583645"/>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1</a:t>
            </a:r>
            <a:endParaRPr lang="en-US" b="1" baseline="-25000" dirty="0">
              <a:solidFill>
                <a:srgbClr val="FF0000"/>
              </a:solidFill>
            </a:endParaRPr>
          </a:p>
        </p:txBody>
      </p:sp>
      <p:sp>
        <p:nvSpPr>
          <p:cNvPr id="30" name="TextBox 29"/>
          <p:cNvSpPr txBox="1"/>
          <p:nvPr/>
        </p:nvSpPr>
        <p:spPr>
          <a:xfrm>
            <a:off x="4300687" y="3439067"/>
            <a:ext cx="801763" cy="369332"/>
          </a:xfrm>
          <a:prstGeom prst="rect">
            <a:avLst/>
          </a:prstGeom>
          <a:noFill/>
        </p:spPr>
        <p:txBody>
          <a:bodyPr wrap="square" rtlCol="0">
            <a:spAutoFit/>
          </a:bodyPr>
          <a:lstStyle/>
          <a:p>
            <a:r>
              <a:rPr lang="en-US" b="1" dirty="0" smtClean="0">
                <a:solidFill>
                  <a:srgbClr val="008000"/>
                </a:solidFill>
              </a:rPr>
              <a:t>dp</a:t>
            </a:r>
            <a:r>
              <a:rPr lang="en-US" b="1" baseline="-25000" dirty="0" smtClean="0">
                <a:solidFill>
                  <a:srgbClr val="008000"/>
                </a:solidFill>
              </a:rPr>
              <a:t>2</a:t>
            </a:r>
            <a:endParaRPr lang="en-US" b="1" baseline="-25000" dirty="0">
              <a:solidFill>
                <a:srgbClr val="008000"/>
              </a:solidFill>
            </a:endParaRPr>
          </a:p>
        </p:txBody>
      </p:sp>
      <p:sp>
        <p:nvSpPr>
          <p:cNvPr id="31" name="TextBox 30"/>
          <p:cNvSpPr txBox="1"/>
          <p:nvPr/>
        </p:nvSpPr>
        <p:spPr>
          <a:xfrm>
            <a:off x="2268239" y="2169068"/>
            <a:ext cx="220961" cy="276999"/>
          </a:xfrm>
          <a:prstGeom prst="rect">
            <a:avLst/>
          </a:prstGeom>
          <a:noFill/>
        </p:spPr>
        <p:txBody>
          <a:bodyPr wrap="square" lIns="0" tIns="0" rIns="0" bIns="0" rtlCol="0">
            <a:spAutoFit/>
          </a:bodyPr>
          <a:lstStyle/>
          <a:p>
            <a:r>
              <a:rPr lang="en-US" b="1" dirty="0" smtClean="0"/>
              <a:t>l</a:t>
            </a:r>
            <a:r>
              <a:rPr lang="en-US" b="1" baseline="-25000" dirty="0" smtClean="0"/>
              <a:t>1</a:t>
            </a:r>
            <a:endParaRPr lang="en-US" b="1" baseline="-25000" dirty="0"/>
          </a:p>
        </p:txBody>
      </p:sp>
      <p:sp>
        <p:nvSpPr>
          <p:cNvPr id="32" name="TextBox 31"/>
          <p:cNvSpPr txBox="1"/>
          <p:nvPr/>
        </p:nvSpPr>
        <p:spPr>
          <a:xfrm>
            <a:off x="4438688" y="2534967"/>
            <a:ext cx="220961" cy="276999"/>
          </a:xfrm>
          <a:prstGeom prst="rect">
            <a:avLst/>
          </a:prstGeom>
          <a:noFill/>
        </p:spPr>
        <p:txBody>
          <a:bodyPr wrap="square" lIns="0" tIns="0" rIns="0" bIns="0" rtlCol="0">
            <a:spAutoFit/>
          </a:bodyPr>
          <a:lstStyle/>
          <a:p>
            <a:r>
              <a:rPr lang="en-US" b="1" dirty="0" smtClean="0"/>
              <a:t>l</a:t>
            </a:r>
            <a:r>
              <a:rPr lang="en-US" b="1" baseline="-25000" dirty="0" smtClean="0"/>
              <a:t>2</a:t>
            </a:r>
            <a:endParaRPr lang="en-US" b="1" baseline="-25000" dirty="0"/>
          </a:p>
        </p:txBody>
      </p:sp>
      <p:sp>
        <p:nvSpPr>
          <p:cNvPr id="33" name="TextBox 32"/>
          <p:cNvSpPr txBox="1"/>
          <p:nvPr/>
        </p:nvSpPr>
        <p:spPr>
          <a:xfrm>
            <a:off x="6593878" y="2223700"/>
            <a:ext cx="220961" cy="276999"/>
          </a:xfrm>
          <a:prstGeom prst="rect">
            <a:avLst/>
          </a:prstGeom>
          <a:noFill/>
        </p:spPr>
        <p:txBody>
          <a:bodyPr wrap="square" lIns="0" tIns="0" rIns="0" bIns="0" rtlCol="0">
            <a:spAutoFit/>
          </a:bodyPr>
          <a:lstStyle/>
          <a:p>
            <a:r>
              <a:rPr lang="en-US" b="1" dirty="0" smtClean="0"/>
              <a:t>l</a:t>
            </a:r>
            <a:r>
              <a:rPr lang="en-US" b="1" baseline="-25000" dirty="0" smtClean="0"/>
              <a:t>3</a:t>
            </a:r>
            <a:endParaRPr lang="en-US" b="1" baseline="-25000" dirty="0"/>
          </a:p>
        </p:txBody>
      </p:sp>
      <p:sp>
        <p:nvSpPr>
          <p:cNvPr id="34" name="TextBox 33"/>
          <p:cNvSpPr txBox="1"/>
          <p:nvPr/>
        </p:nvSpPr>
        <p:spPr>
          <a:xfrm>
            <a:off x="6776739" y="3187664"/>
            <a:ext cx="220961" cy="276999"/>
          </a:xfrm>
          <a:prstGeom prst="rect">
            <a:avLst/>
          </a:prstGeom>
          <a:noFill/>
        </p:spPr>
        <p:txBody>
          <a:bodyPr wrap="square" lIns="0" tIns="0" rIns="0" bIns="0" rtlCol="0">
            <a:spAutoFit/>
          </a:bodyPr>
          <a:lstStyle/>
          <a:p>
            <a:r>
              <a:rPr lang="en-US" b="1" dirty="0" smtClean="0"/>
              <a:t>l</a:t>
            </a:r>
            <a:r>
              <a:rPr lang="en-US" b="1" baseline="-25000" dirty="0" smtClean="0"/>
              <a:t>4</a:t>
            </a:r>
            <a:endParaRPr lang="en-US" b="1" baseline="-25000" dirty="0"/>
          </a:p>
        </p:txBody>
      </p:sp>
      <p:grpSp>
        <p:nvGrpSpPr>
          <p:cNvPr id="36" name="Group 35"/>
          <p:cNvGrpSpPr/>
          <p:nvPr/>
        </p:nvGrpSpPr>
        <p:grpSpPr>
          <a:xfrm>
            <a:off x="357188" y="1619589"/>
            <a:ext cx="1354148" cy="886543"/>
            <a:chOff x="357188" y="1619589"/>
            <a:chExt cx="1354148" cy="886543"/>
          </a:xfrm>
        </p:grpSpPr>
        <p:sp>
          <p:nvSpPr>
            <p:cNvPr id="37" name="Rounded Rectangle 36"/>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38" name="Oval 37"/>
            <p:cNvSpPr/>
            <p:nvPr/>
          </p:nvSpPr>
          <p:spPr bwMode="auto">
            <a:xfrm>
              <a:off x="1017503" y="2026533"/>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kumimoji="0" lang="en-US" sz="1600" b="0" i="0" u="none" strike="noStrike" cap="none" normalizeH="0" baseline="-25000" dirty="0" smtClean="0">
                  <a:ln>
                    <a:noFill/>
                  </a:ln>
                  <a:solidFill>
                    <a:schemeClr val="bg1"/>
                  </a:solidFill>
                  <a:effectLst/>
                  <a:latin typeface="Verdana" charset="0"/>
                  <a:ea typeface="ＭＳ Ｐゴシック" charset="-128"/>
                  <a:cs typeface="ＭＳ Ｐゴシック" charset="-128"/>
                </a:rPr>
                <a:t>1</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grpSp>
        <p:nvGrpSpPr>
          <p:cNvPr id="39" name="Group 38"/>
          <p:cNvGrpSpPr/>
          <p:nvPr/>
        </p:nvGrpSpPr>
        <p:grpSpPr>
          <a:xfrm>
            <a:off x="357188" y="3389664"/>
            <a:ext cx="1354148" cy="886543"/>
            <a:chOff x="357188" y="3389664"/>
            <a:chExt cx="1354148" cy="886543"/>
          </a:xfrm>
        </p:grpSpPr>
        <p:sp>
          <p:nvSpPr>
            <p:cNvPr id="40" name="Rounded Rectangle 39"/>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42" name="Oval 41"/>
            <p:cNvSpPr/>
            <p:nvPr/>
          </p:nvSpPr>
          <p:spPr bwMode="auto">
            <a:xfrm>
              <a:off x="1017503" y="3780914"/>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effectLst/>
                  <a:latin typeface="Times"/>
                  <a:ea typeface="ＭＳ Ｐゴシック" charset="-128"/>
                  <a:cs typeface="Times"/>
                </a:rPr>
                <a:t>τ</a:t>
              </a:r>
              <a:r>
                <a:rPr lang="en-US" sz="1600" baseline="-25000" dirty="0" smtClean="0">
                  <a:latin typeface="Verdana" charset="0"/>
                  <a:ea typeface="ＭＳ Ｐゴシック" charset="-128"/>
                  <a:cs typeface="ＭＳ Ｐゴシック" charset="-128"/>
                </a:rPr>
                <a:t>4</a:t>
              </a:r>
              <a:endParaRPr kumimoji="0" lang="en-US" sz="1600" b="0" i="0" u="none" strike="noStrike" cap="none" normalizeH="0" baseline="-25000" dirty="0">
                <a:ln>
                  <a:noFill/>
                </a:ln>
                <a:effectLst/>
                <a:latin typeface="Verdana" charset="0"/>
                <a:ea typeface="ＭＳ Ｐゴシック" charset="-128"/>
                <a:cs typeface="ＭＳ Ｐゴシック" charset="-128"/>
              </a:endParaRPr>
            </a:p>
          </p:txBody>
        </p:sp>
      </p:grpSp>
      <p:grpSp>
        <p:nvGrpSpPr>
          <p:cNvPr id="45" name="Group 44"/>
          <p:cNvGrpSpPr/>
          <p:nvPr/>
        </p:nvGrpSpPr>
        <p:grpSpPr>
          <a:xfrm>
            <a:off x="7429490" y="1619589"/>
            <a:ext cx="1354148" cy="886543"/>
            <a:chOff x="7429490" y="1619589"/>
            <a:chExt cx="1354148" cy="886543"/>
          </a:xfrm>
        </p:grpSpPr>
        <p:sp>
          <p:nvSpPr>
            <p:cNvPr id="47" name="Rounded Rectangle 46"/>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48" name="Oval 47"/>
            <p:cNvSpPr/>
            <p:nvPr/>
          </p:nvSpPr>
          <p:spPr bwMode="auto">
            <a:xfrm>
              <a:off x="7559500" y="2026533"/>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2</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sp>
          <p:nvSpPr>
            <p:cNvPr id="49" name="Oval 48"/>
            <p:cNvSpPr/>
            <p:nvPr/>
          </p:nvSpPr>
          <p:spPr bwMode="auto">
            <a:xfrm>
              <a:off x="8089900" y="2026533"/>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a:ea typeface="ＭＳ Ｐゴシック" charset="-128"/>
                  <a:cs typeface="Times"/>
                </a:rPr>
                <a:t>τ</a:t>
              </a:r>
              <a:r>
                <a:rPr lang="en-US" sz="1600" baseline="-25000" dirty="0" smtClean="0">
                  <a:solidFill>
                    <a:srgbClr val="000000"/>
                  </a:solidFill>
                  <a:latin typeface="Verdana" charset="0"/>
                  <a:ea typeface="ＭＳ Ｐゴシック" charset="-128"/>
                  <a:cs typeface="ＭＳ Ｐゴシック" charset="-128"/>
                </a:rPr>
                <a:t>5</a:t>
              </a:r>
              <a:endParaRPr kumimoji="0" lang="en-US" sz="1600" b="0" i="0" u="none" strike="noStrike" cap="none" normalizeH="0" baseline="-25000" dirty="0">
                <a:ln>
                  <a:noFill/>
                </a:ln>
                <a:solidFill>
                  <a:srgbClr val="000000"/>
                </a:solidFill>
                <a:effectLst/>
                <a:latin typeface="Verdana" charset="0"/>
                <a:ea typeface="ＭＳ Ｐゴシック" charset="-128"/>
                <a:cs typeface="ＭＳ Ｐゴシック" charset="-128"/>
              </a:endParaRPr>
            </a:p>
          </p:txBody>
        </p:sp>
      </p:grpSp>
      <p:grpSp>
        <p:nvGrpSpPr>
          <p:cNvPr id="50" name="Group 49"/>
          <p:cNvGrpSpPr/>
          <p:nvPr/>
        </p:nvGrpSpPr>
        <p:grpSpPr>
          <a:xfrm>
            <a:off x="7429490" y="3392675"/>
            <a:ext cx="1354148" cy="886543"/>
            <a:chOff x="7429490" y="3392675"/>
            <a:chExt cx="1354148" cy="886543"/>
          </a:xfrm>
        </p:grpSpPr>
        <p:sp>
          <p:nvSpPr>
            <p:cNvPr id="51" name="Rounded Rectangle 50"/>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sp>
          <p:nvSpPr>
            <p:cNvPr id="52" name="Oval 51"/>
            <p:cNvSpPr/>
            <p:nvPr/>
          </p:nvSpPr>
          <p:spPr bwMode="auto">
            <a:xfrm>
              <a:off x="7559500" y="3780914"/>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3</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sp>
        <p:nvSpPr>
          <p:cNvPr id="53" name="Rounded Rectangular Callout 52"/>
          <p:cNvSpPr/>
          <p:nvPr/>
        </p:nvSpPr>
        <p:spPr bwMode="auto">
          <a:xfrm>
            <a:off x="4872634" y="3969914"/>
            <a:ext cx="1275808" cy="576686"/>
          </a:xfrm>
          <a:prstGeom prst="wedgeRoundRectCallout">
            <a:avLst>
              <a:gd name="adj1" fmla="val 40263"/>
              <a:gd name="adj2" fmla="val -131325"/>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dataflow path</a:t>
            </a:r>
            <a:endParaRPr lang="en-US" baseline="-25000" dirty="0"/>
          </a:p>
        </p:txBody>
      </p:sp>
      <p:sp>
        <p:nvSpPr>
          <p:cNvPr id="54" name="Content Placeholder 2"/>
          <p:cNvSpPr txBox="1">
            <a:spLocks/>
          </p:cNvSpPr>
          <p:nvPr/>
        </p:nvSpPr>
        <p:spPr bwMode="auto">
          <a:xfrm>
            <a:off x="357188" y="4821238"/>
            <a:ext cx="6095226"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lvl="0" indent="-215900" defTabSz="914400" fontAlgn="base">
              <a:spcBef>
                <a:spcPts val="500"/>
              </a:spcBef>
              <a:spcAft>
                <a:spcPct val="0"/>
              </a:spcAft>
              <a:buClr>
                <a:srgbClr val="BDD7E7"/>
              </a:buClr>
              <a:buFont typeface="Wingdings" charset="2"/>
              <a:buChar cha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Highly critical</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1</a:t>
            </a:r>
            <a:r>
              <a:rPr lang="en-US" sz="2000" dirty="0" smtClean="0">
                <a:solidFill>
                  <a:srgbClr val="08519C"/>
                </a:solidFill>
              </a:rPr>
              <a:t>:</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1</a:t>
            </a:r>
            <a:r>
              <a:rPr lang="en-US" sz="1600" dirty="0" smtClean="0">
                <a:solidFill>
                  <a:srgbClr val="08519C"/>
                </a:solidFill>
                <a:latin typeface="Verdana" charset="0"/>
                <a:ea typeface="ＭＳ Ｐゴシック" charset="-128"/>
                <a:cs typeface="ＭＳ Ｐゴシック" charset="-128"/>
              </a:rPr>
              <a:t>,</a:t>
            </a:r>
            <a:r>
              <a:rPr lang="en-US" sz="1600" baseline="-25000" dirty="0" smtClean="0">
                <a:solidFill>
                  <a:srgbClr val="08519C"/>
                </a:solidFill>
                <a:latin typeface="Verdana" charset="0"/>
                <a:ea typeface="ＭＳ Ｐゴシック" charset="-128"/>
                <a:cs typeface="ＭＳ Ｐゴシック" charset="-128"/>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2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1 </a:t>
            </a:r>
            <a:r>
              <a:rPr lang="en-US" dirty="0" smtClean="0">
                <a:solidFill>
                  <a:srgbClr val="08519C"/>
                </a:solidFill>
                <a:latin typeface="Calibri"/>
                <a:ea typeface="ＭＳ Ｐゴシック" charset="-128"/>
                <a:cs typeface="Calibri"/>
              </a:rPr>
              <a:t>sends message m</a:t>
            </a:r>
            <a:r>
              <a:rPr lang="en-US" baseline="-25000" dirty="0" smtClean="0">
                <a:solidFill>
                  <a:srgbClr val="08519C"/>
                </a:solidFill>
                <a:latin typeface="Calibri"/>
                <a:ea typeface="ＭＳ Ｐゴシック" charset="-128"/>
                <a:cs typeface="Calibri"/>
              </a:rPr>
              <a:t>1</a:t>
            </a:r>
            <a:r>
              <a:rPr lang="en-US" dirty="0" smtClean="0">
                <a:solidFill>
                  <a:srgbClr val="08519C"/>
                </a:solidFill>
                <a:latin typeface="Calibri"/>
                <a:ea typeface="ＭＳ Ｐゴシック" charset="-128"/>
                <a:cs typeface="Calibri"/>
              </a:rPr>
              <a:t> to</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2 </a:t>
            </a:r>
            <a:r>
              <a:rPr lang="en-US" dirty="0" smtClean="0">
                <a:solidFill>
                  <a:srgbClr val="08519C"/>
                </a:solidFill>
                <a:latin typeface="Calibri"/>
                <a:ea typeface="ＭＳ Ｐゴシック" charset="-128"/>
                <a:cs typeface="Calibri"/>
              </a:rPr>
              <a:t>and</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endParaRPr lang="en-US" sz="2000" kern="0" baseline="-25000" dirty="0" smtClean="0">
              <a:solidFill>
                <a:srgbClr val="08519C"/>
              </a:solidFill>
              <a:latin typeface="Calibri"/>
              <a:ea typeface="ＭＳ Ｐゴシック" charset="-128"/>
              <a:cs typeface="Calibri"/>
            </a:endParaRPr>
          </a:p>
          <a:p>
            <a:pPr marL="179388" lvl="0" indent="-215900" defTabSz="914400" fontAlgn="base">
              <a:spcBef>
                <a:spcPts val="500"/>
              </a:spcBef>
              <a:spcAft>
                <a:spcPct val="0"/>
              </a:spcAft>
              <a:buClr>
                <a:srgbClr val="BDD7E7"/>
              </a:buClr>
              <a:buFont typeface="Wingdings" charset="2"/>
              <a:buChar char="§"/>
            </a:pPr>
            <a:r>
              <a:rPr lang="en-US" sz="2000" kern="0" dirty="0" smtClean="0">
                <a:solidFill>
                  <a:srgbClr val="08519C"/>
                </a:solidFill>
                <a:ea typeface="ＭＳ Ｐゴシック" charset="-128"/>
                <a:cs typeface="Calibri"/>
              </a:rPr>
              <a:t>Non-critical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2</a:t>
            </a:r>
            <a:r>
              <a:rPr lang="en-US" sz="2000" dirty="0" smtClean="0">
                <a:solidFill>
                  <a:srgbClr val="08519C"/>
                </a:solidFill>
              </a:rPr>
              <a:t>:</a:t>
            </a:r>
            <a:r>
              <a:rPr lang="en-US" sz="2000" kern="0" dirty="0" smtClean="0">
                <a:solidFill>
                  <a:srgbClr val="08519C"/>
                </a:solidFill>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sends message m</a:t>
            </a:r>
            <a:r>
              <a:rPr lang="en-US" sz="2000" baseline="-25000" dirty="0" smtClean="0">
                <a:solidFill>
                  <a:srgbClr val="08519C"/>
                </a:solidFill>
                <a:latin typeface="Calibri"/>
                <a:ea typeface="ＭＳ Ｐゴシック" charset="-128"/>
                <a:cs typeface="Calibri"/>
              </a:rPr>
              <a:t>2</a:t>
            </a:r>
            <a:r>
              <a:rPr lang="en-US" sz="2000" dirty="0" smtClean="0">
                <a:solidFill>
                  <a:srgbClr val="08519C"/>
                </a:solidFill>
                <a:latin typeface="Calibri"/>
                <a:ea typeface="ＭＳ Ｐゴシック" charset="-128"/>
                <a:cs typeface="Calibri"/>
              </a:rPr>
              <a:t> to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endParaRPr lang="en-US" sz="1600" kern="0" baseline="-25000" dirty="0" smtClean="0">
              <a:solidFill>
                <a:srgbClr val="08519C"/>
              </a:solidFill>
              <a:ea typeface="ＭＳ Ｐゴシック" charset="-128"/>
              <a:cs typeface="Calibri"/>
            </a:endParaRP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ARINC 664 p7 “Aircraft Data Network”</a:t>
            </a:r>
            <a:endParaRPr lang="en-US" dirty="0"/>
          </a:p>
        </p:txBody>
      </p:sp>
      <p:sp>
        <p:nvSpPr>
          <p:cNvPr id="3" name="Content Placeholder 2"/>
          <p:cNvSpPr>
            <a:spLocks noGrp="1"/>
          </p:cNvSpPr>
          <p:nvPr>
            <p:ph idx="1"/>
          </p:nvPr>
        </p:nvSpPr>
        <p:spPr>
          <a:xfrm>
            <a:off x="358775" y="1176338"/>
            <a:ext cx="8424863" cy="1287462"/>
          </a:xfrm>
        </p:spPr>
        <p:txBody>
          <a:bodyPr/>
          <a:lstStyle/>
          <a:p>
            <a:r>
              <a:rPr lang="en-US" dirty="0" smtClean="0"/>
              <a:t>Deterministic Event Triggered communication</a:t>
            </a:r>
          </a:p>
          <a:p>
            <a:r>
              <a:rPr lang="en-US" dirty="0" smtClean="0"/>
              <a:t>Separation of traffic enforced through “bandwidth allocation”</a:t>
            </a:r>
          </a:p>
          <a:p>
            <a:r>
              <a:rPr lang="en-US" dirty="0" smtClean="0"/>
              <a:t>Bandwidth Allocation Gap (BAG) – minimum time interval between two consecutive instances of a frame on a virtual link</a:t>
            </a:r>
            <a:endParaRPr lang="en-US" dirty="0"/>
          </a:p>
        </p:txBody>
      </p:sp>
      <p:grpSp>
        <p:nvGrpSpPr>
          <p:cNvPr id="13" name="Group 12"/>
          <p:cNvGrpSpPr/>
          <p:nvPr/>
        </p:nvGrpSpPr>
        <p:grpSpPr>
          <a:xfrm>
            <a:off x="1223168" y="2805112"/>
            <a:ext cx="6804025" cy="1009650"/>
            <a:chOff x="1078706" y="3251199"/>
            <a:chExt cx="6804025" cy="1009650"/>
          </a:xfrm>
        </p:grpSpPr>
        <p:sp>
          <p:nvSpPr>
            <p:cNvPr id="4" name="Line 1"/>
            <p:cNvSpPr>
              <a:spLocks noChangeShapeType="1"/>
            </p:cNvSpPr>
            <p:nvPr/>
          </p:nvSpPr>
          <p:spPr bwMode="auto">
            <a:xfrm>
              <a:off x="1078706" y="4259262"/>
              <a:ext cx="6804025" cy="1587"/>
            </a:xfrm>
            <a:prstGeom prst="line">
              <a:avLst/>
            </a:prstGeom>
            <a:noFill/>
            <a:ln w="9000">
              <a:solidFill>
                <a:srgbClr val="636363"/>
              </a:solidFill>
              <a:prstDash val="sysDot"/>
              <a:round/>
              <a:headEnd/>
              <a:tailEnd/>
            </a:ln>
            <a:effectLst/>
          </p:spPr>
          <p:txBody>
            <a:bodyPr>
              <a:prstTxWarp prst="textNoShape">
                <a:avLst/>
              </a:prstTxWarp>
            </a:bodyPr>
            <a:lstStyle/>
            <a:p>
              <a:endParaRPr lang="en-US"/>
            </a:p>
          </p:txBody>
        </p:sp>
        <p:sp>
          <p:nvSpPr>
            <p:cNvPr id="5" name="AutoShape 2"/>
            <p:cNvSpPr>
              <a:spLocks noChangeArrowheads="1"/>
            </p:cNvSpPr>
            <p:nvPr/>
          </p:nvSpPr>
          <p:spPr bwMode="auto">
            <a:xfrm>
              <a:off x="1223168" y="3898899"/>
              <a:ext cx="1079500" cy="360363"/>
            </a:xfrm>
            <a:prstGeom prst="roundRect">
              <a:avLst>
                <a:gd name="adj" fmla="val 16667"/>
              </a:avLst>
            </a:prstGeom>
            <a:solidFill>
              <a:srgbClr val="FCAE91"/>
            </a:solidFill>
            <a:ln w="9525">
              <a:solidFill>
                <a:srgbClr val="000000"/>
              </a:solidFill>
              <a:round/>
              <a:headEnd/>
              <a:tailEnd/>
            </a:ln>
            <a:effectLst/>
          </p:spPr>
          <p:txBody>
            <a:bodyPr wrap="none" lIns="90000" tIns="60876" rIns="90000" bIns="45000" anchor="b">
              <a:prstTxWarp prst="textNoShape">
                <a:avLst/>
              </a:prstTxWarp>
            </a:bodyPr>
            <a:lstStyle/>
            <a:p>
              <a:pPr algn="ctr">
                <a:tabLst>
                  <a:tab pos="723900" algn="l"/>
                </a:tabLst>
              </a:pPr>
              <a:r>
                <a:rPr lang="en-US" dirty="0">
                  <a:solidFill>
                    <a:srgbClr val="000000"/>
                  </a:solidFill>
                  <a:latin typeface="Times New Roman" pitchFamily="-111" charset="0"/>
                  <a:ea typeface="Lucida Sans Unicode" pitchFamily="-111" charset="0"/>
                  <a:cs typeface="Lucida Sans Unicode" pitchFamily="-111" charset="0"/>
                </a:rPr>
                <a:t>f</a:t>
              </a:r>
              <a:r>
                <a:rPr lang="en-US" baseline="-33000" dirty="0">
                  <a:solidFill>
                    <a:srgbClr val="000000"/>
                  </a:solidFill>
                  <a:latin typeface="Times New Roman" pitchFamily="-111" charset="0"/>
                  <a:ea typeface="Lucida Sans Unicode" pitchFamily="-111" charset="0"/>
                  <a:cs typeface="Lucida Sans Unicode" pitchFamily="-111" charset="0"/>
                </a:rPr>
                <a:t>x,1</a:t>
              </a:r>
            </a:p>
          </p:txBody>
        </p:sp>
        <p:sp>
          <p:nvSpPr>
            <p:cNvPr id="6" name="AutoShape 3"/>
            <p:cNvSpPr>
              <a:spLocks noChangeArrowheads="1"/>
            </p:cNvSpPr>
            <p:nvPr/>
          </p:nvSpPr>
          <p:spPr bwMode="auto">
            <a:xfrm>
              <a:off x="4463256" y="3898899"/>
              <a:ext cx="1079500" cy="360363"/>
            </a:xfrm>
            <a:prstGeom prst="roundRect">
              <a:avLst>
                <a:gd name="adj" fmla="val 16667"/>
              </a:avLst>
            </a:prstGeom>
            <a:solidFill>
              <a:srgbClr val="FCAE91"/>
            </a:solidFill>
            <a:ln w="9525">
              <a:solidFill>
                <a:srgbClr val="000000"/>
              </a:solidFill>
              <a:round/>
              <a:headEnd/>
              <a:tailEnd/>
            </a:ln>
            <a:effectLst/>
          </p:spPr>
          <p:txBody>
            <a:bodyPr wrap="none" lIns="90000" tIns="60876" rIns="90000" bIns="45000" anchor="b">
              <a:prstTxWarp prst="textNoShape">
                <a:avLst/>
              </a:prstTxWarp>
            </a:bodyPr>
            <a:lstStyle/>
            <a:p>
              <a:pPr algn="ctr">
                <a:tabLst>
                  <a:tab pos="723900" algn="l"/>
                </a:tabLst>
              </a:pPr>
              <a:r>
                <a:rPr lang="en-US">
                  <a:solidFill>
                    <a:srgbClr val="000000"/>
                  </a:solidFill>
                  <a:latin typeface="Times New Roman" pitchFamily="-111" charset="0"/>
                  <a:ea typeface="Lucida Sans Unicode" pitchFamily="-111" charset="0"/>
                  <a:cs typeface="Lucida Sans Unicode" pitchFamily="-111" charset="0"/>
                </a:rPr>
                <a:t>f</a:t>
              </a:r>
              <a:r>
                <a:rPr lang="en-US" baseline="-33000">
                  <a:solidFill>
                    <a:srgbClr val="000000"/>
                  </a:solidFill>
                  <a:latin typeface="Times New Roman" pitchFamily="-111" charset="0"/>
                  <a:ea typeface="Lucida Sans Unicode" pitchFamily="-111" charset="0"/>
                  <a:cs typeface="Lucida Sans Unicode" pitchFamily="-111" charset="0"/>
                </a:rPr>
                <a:t>x,2</a:t>
              </a:r>
            </a:p>
          </p:txBody>
        </p:sp>
        <p:sp>
          <p:nvSpPr>
            <p:cNvPr id="7" name="Line 16"/>
            <p:cNvSpPr>
              <a:spLocks noChangeShapeType="1"/>
            </p:cNvSpPr>
            <p:nvPr/>
          </p:nvSpPr>
          <p:spPr bwMode="auto">
            <a:xfrm>
              <a:off x="4463256" y="3540124"/>
              <a:ext cx="1587" cy="720725"/>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8" name="Line 17"/>
            <p:cNvSpPr>
              <a:spLocks noChangeShapeType="1"/>
            </p:cNvSpPr>
            <p:nvPr/>
          </p:nvSpPr>
          <p:spPr bwMode="auto">
            <a:xfrm>
              <a:off x="7703343" y="3540124"/>
              <a:ext cx="1588" cy="720725"/>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9" name="Line 19"/>
            <p:cNvSpPr>
              <a:spLocks noChangeShapeType="1"/>
            </p:cNvSpPr>
            <p:nvPr/>
          </p:nvSpPr>
          <p:spPr bwMode="auto">
            <a:xfrm>
              <a:off x="4463256" y="3719512"/>
              <a:ext cx="3240087" cy="1587"/>
            </a:xfrm>
            <a:prstGeom prst="line">
              <a:avLst/>
            </a:prstGeom>
            <a:noFill/>
            <a:ln w="18000">
              <a:solidFill>
                <a:srgbClr val="636363"/>
              </a:solidFill>
              <a:round/>
              <a:headEnd type="triangle" w="med" len="med"/>
              <a:tailEnd type="triangle" w="med" len="med"/>
            </a:ln>
            <a:effectLst/>
          </p:spPr>
          <p:txBody>
            <a:bodyPr>
              <a:prstTxWarp prst="textNoShape">
                <a:avLst/>
              </a:prstTxWarp>
            </a:bodyPr>
            <a:lstStyle/>
            <a:p>
              <a:endParaRPr lang="en-US"/>
            </a:p>
          </p:txBody>
        </p:sp>
        <p:sp>
          <p:nvSpPr>
            <p:cNvPr id="10" name="Line 20"/>
            <p:cNvSpPr>
              <a:spLocks noChangeShapeType="1"/>
            </p:cNvSpPr>
            <p:nvPr/>
          </p:nvSpPr>
          <p:spPr bwMode="auto">
            <a:xfrm>
              <a:off x="1223168" y="3719512"/>
              <a:ext cx="3203575" cy="1587"/>
            </a:xfrm>
            <a:prstGeom prst="line">
              <a:avLst/>
            </a:prstGeom>
            <a:noFill/>
            <a:ln w="18000">
              <a:solidFill>
                <a:srgbClr val="636363"/>
              </a:solidFill>
              <a:round/>
              <a:headEnd type="triangle" w="med" len="med"/>
              <a:tailEnd type="triangle" w="med" len="med"/>
            </a:ln>
            <a:effectLst/>
          </p:spPr>
          <p:txBody>
            <a:bodyPr>
              <a:prstTxWarp prst="textNoShape">
                <a:avLst/>
              </a:prstTxWarp>
            </a:bodyPr>
            <a:lstStyle/>
            <a:p>
              <a:endParaRPr lang="en-US"/>
            </a:p>
          </p:txBody>
        </p:sp>
        <p:sp>
          <p:nvSpPr>
            <p:cNvPr id="11" name="Line 21"/>
            <p:cNvSpPr>
              <a:spLocks noChangeShapeType="1"/>
            </p:cNvSpPr>
            <p:nvPr/>
          </p:nvSpPr>
          <p:spPr bwMode="auto">
            <a:xfrm>
              <a:off x="1223168" y="3540124"/>
              <a:ext cx="1588" cy="720725"/>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12" name="Text Box 28"/>
            <p:cNvSpPr txBox="1">
              <a:spLocks noChangeArrowheads="1"/>
            </p:cNvSpPr>
            <p:nvPr/>
          </p:nvSpPr>
          <p:spPr bwMode="auto">
            <a:xfrm>
              <a:off x="1223168" y="3251199"/>
              <a:ext cx="3240088" cy="385763"/>
            </a:xfrm>
            <a:prstGeom prst="rect">
              <a:avLst/>
            </a:prstGeom>
            <a:noFill/>
            <a:ln w="9525">
              <a:noFill/>
              <a:round/>
              <a:headEnd/>
              <a:tailEnd/>
            </a:ln>
            <a:effectLst/>
          </p:spPr>
          <p:txBody>
            <a:bodyPr lIns="90000" tIns="60876" rIns="90000" bIns="45000">
              <a:prstTxWarp prst="textNoShape">
                <a:avLst/>
              </a:prstTxWarp>
            </a:bodyPr>
            <a:lstStyle/>
            <a:p>
              <a:pPr algn="ctr">
                <a:tabLst>
                  <a:tab pos="723900" algn="l"/>
                  <a:tab pos="1447800" algn="l"/>
                  <a:tab pos="2171700" algn="l"/>
                  <a:tab pos="2895600" algn="l"/>
                </a:tabLst>
              </a:pPr>
              <a:r>
                <a:rPr lang="en-US">
                  <a:solidFill>
                    <a:srgbClr val="252525"/>
                  </a:solidFill>
                  <a:latin typeface="Times New Roman" pitchFamily="-111" charset="0"/>
                  <a:ea typeface="Lucida Sans Unicode" pitchFamily="-111" charset="0"/>
                  <a:cs typeface="Lucida Sans Unicode" pitchFamily="-111" charset="0"/>
                </a:rPr>
                <a:t>BAG</a:t>
              </a:r>
              <a:r>
                <a:rPr lang="en-US" baseline="-33000">
                  <a:solidFill>
                    <a:srgbClr val="252525"/>
                  </a:solidFill>
                  <a:latin typeface="Times New Roman" pitchFamily="-111" charset="0"/>
                  <a:ea typeface="Lucida Sans Unicode" pitchFamily="-111" charset="0"/>
                  <a:cs typeface="Lucida Sans Unicode" pitchFamily="-111" charset="0"/>
                </a:rPr>
                <a:t>x</a:t>
              </a:r>
            </a:p>
          </p:txBody>
        </p:sp>
      </p:grpSp>
      <p:sp>
        <p:nvSpPr>
          <p:cNvPr id="14" name="Content Placeholder 2"/>
          <p:cNvSpPr txBox="1">
            <a:spLocks/>
          </p:cNvSpPr>
          <p:nvPr/>
        </p:nvSpPr>
        <p:spPr bwMode="auto">
          <a:xfrm>
            <a:off x="357188" y="4495800"/>
            <a:ext cx="8424863" cy="1287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400" b="0" i="0" u="none" strike="noStrike" kern="0" cap="none" spc="0" normalizeH="0" baseline="0" noProof="0" dirty="0" smtClean="0">
                <a:ln>
                  <a:noFill/>
                </a:ln>
                <a:solidFill>
                  <a:srgbClr val="08519C"/>
                </a:solidFill>
                <a:effectLst/>
                <a:uLnTx/>
                <a:uFillTx/>
                <a:latin typeface="Calibri"/>
                <a:ea typeface="ＭＳ Ｐゴシック" charset="-128"/>
                <a:cs typeface="Calibri"/>
              </a:rPr>
              <a:t>Maximum bandwidth</a:t>
            </a:r>
            <a:r>
              <a:rPr kumimoji="0" lang="en-US" sz="2400" b="0" i="0" u="none" strike="noStrike" kern="0" cap="none" spc="0" normalizeH="0" noProof="0" dirty="0" smtClean="0">
                <a:ln>
                  <a:noFill/>
                </a:ln>
                <a:solidFill>
                  <a:srgbClr val="08519C"/>
                </a:solidFill>
                <a:effectLst/>
                <a:uLnTx/>
                <a:uFillTx/>
                <a:latin typeface="Calibri"/>
                <a:ea typeface="ＭＳ Ｐゴシック" charset="-128"/>
                <a:cs typeface="Calibri"/>
              </a:rPr>
              <a:t> assigned </a:t>
            </a:r>
            <a:r>
              <a:rPr lang="en-US" sz="2400" kern="0" dirty="0" smtClean="0">
                <a:solidFill>
                  <a:srgbClr val="08519C"/>
                </a:solidFill>
                <a:latin typeface="Calibri"/>
                <a:ea typeface="ＭＳ Ｐゴシック" charset="-128"/>
                <a:cs typeface="Calibri"/>
              </a:rPr>
              <a:t>to </a:t>
            </a:r>
            <a:r>
              <a:rPr kumimoji="0" lang="en-US" sz="2400" b="0" i="0" u="none" strike="noStrike" kern="0" cap="none" spc="0" normalizeH="0" noProof="0" dirty="0" smtClean="0">
                <a:ln>
                  <a:noFill/>
                </a:ln>
                <a:solidFill>
                  <a:srgbClr val="08519C"/>
                </a:solidFill>
                <a:effectLst/>
                <a:uLnTx/>
                <a:uFillTx/>
                <a:latin typeface="Calibri"/>
                <a:ea typeface="ＭＳ Ｐゴシック" charset="-128"/>
                <a:cs typeface="Calibri"/>
              </a:rPr>
              <a:t>virtual link </a:t>
            </a:r>
            <a:r>
              <a:rPr kumimoji="0" lang="en-US" sz="2400" b="0" i="0" u="none" strike="noStrike" kern="0" cap="none" spc="0" normalizeH="0" noProof="0" dirty="0" err="1" smtClean="0">
                <a:ln>
                  <a:noFill/>
                </a:ln>
                <a:solidFill>
                  <a:srgbClr val="08519C"/>
                </a:solidFill>
                <a:effectLst/>
                <a:uLnTx/>
                <a:uFillTx/>
                <a:latin typeface="Calibri"/>
                <a:ea typeface="ＭＳ Ｐゴシック" charset="-128"/>
                <a:cs typeface="Calibri"/>
              </a:rPr>
              <a:t>vl</a:t>
            </a:r>
            <a:r>
              <a:rPr lang="en-US" sz="2400" kern="0" baseline="-25000" dirty="0" err="1" smtClean="0">
                <a:solidFill>
                  <a:srgbClr val="08519C"/>
                </a:solidFill>
                <a:latin typeface="Calibri"/>
                <a:ea typeface="ＭＳ Ｐゴシック" charset="-128"/>
                <a:cs typeface="Calibri"/>
              </a:rPr>
              <a:t>i</a:t>
            </a:r>
            <a:endParaRPr lang="en-US" sz="2400" kern="0" baseline="-25000" dirty="0" smtClean="0">
              <a:solidFill>
                <a:srgbClr val="08519C"/>
              </a:solidFill>
              <a:latin typeface="Calibri"/>
              <a:ea typeface="ＭＳ Ｐゴシック" charset="-128"/>
              <a:cs typeface="Calibri"/>
            </a:endParaRPr>
          </a:p>
          <a:p>
            <a:pPr marL="179388" marR="0" lvl="0" indent="-215900" algn="ctr" defTabSz="914400" rtl="0" eaLnBrk="1" fontAlgn="base" latinLnBrk="0" hangingPunct="1">
              <a:lnSpc>
                <a:spcPct val="100000"/>
              </a:lnSpc>
              <a:spcBef>
                <a:spcPts val="500"/>
              </a:spcBef>
              <a:spcAft>
                <a:spcPct val="0"/>
              </a:spcAft>
              <a:buClr>
                <a:srgbClr val="BDD7E7"/>
              </a:buClr>
              <a:buSzTx/>
              <a:tabLst/>
              <a:defRPr/>
            </a:pPr>
            <a:r>
              <a:rPr lang="en-US" sz="2400" kern="0" dirty="0" smtClean="0">
                <a:solidFill>
                  <a:srgbClr val="08519C"/>
                </a:solidFill>
                <a:latin typeface="Calibri"/>
                <a:ea typeface="ＭＳ Ｐゴシック" charset="-128"/>
                <a:cs typeface="Calibri"/>
              </a:rPr>
              <a:t>BW (</a:t>
            </a:r>
            <a:r>
              <a:rPr lang="en-US" sz="2400" kern="0" dirty="0" err="1" smtClean="0">
                <a:solidFill>
                  <a:srgbClr val="08519C"/>
                </a:solidFill>
                <a:latin typeface="Calibri"/>
                <a:ea typeface="ＭＳ Ｐゴシック" charset="-128"/>
                <a:cs typeface="Calibri"/>
              </a:rPr>
              <a:t>vl</a:t>
            </a:r>
            <a:r>
              <a:rPr lang="en-US" sz="2400" kern="0" baseline="-25000" dirty="0" err="1" smtClean="0">
                <a:solidFill>
                  <a:srgbClr val="08519C"/>
                </a:solidFill>
                <a:latin typeface="Calibri"/>
                <a:ea typeface="ＭＳ Ｐゴシック" charset="-128"/>
                <a:cs typeface="Calibri"/>
              </a:rPr>
              <a:t>i</a:t>
            </a:r>
            <a:r>
              <a:rPr lang="en-US" sz="2400" kern="0" dirty="0" smtClean="0">
                <a:solidFill>
                  <a:srgbClr val="08519C"/>
                </a:solidFill>
                <a:latin typeface="Calibri"/>
                <a:ea typeface="ＭＳ Ｐゴシック" charset="-128"/>
                <a:cs typeface="Calibri"/>
              </a:rPr>
              <a:t>) = </a:t>
            </a:r>
            <a:r>
              <a:rPr lang="en-US" sz="2400" kern="0" dirty="0" err="1" smtClean="0">
                <a:solidFill>
                  <a:srgbClr val="08519C"/>
                </a:solidFill>
                <a:latin typeface="Calibri"/>
                <a:ea typeface="ＭＳ Ｐゴシック" charset="-128"/>
                <a:cs typeface="Calibri"/>
              </a:rPr>
              <a:t>f</a:t>
            </a:r>
            <a:r>
              <a:rPr lang="en-US" sz="2400" kern="0" baseline="-25000" dirty="0" err="1" smtClean="0">
                <a:solidFill>
                  <a:srgbClr val="08519C"/>
                </a:solidFill>
                <a:latin typeface="Calibri"/>
                <a:ea typeface="ＭＳ Ｐゴシック" charset="-128"/>
                <a:cs typeface="Calibri"/>
              </a:rPr>
              <a:t>i</a:t>
            </a:r>
            <a:r>
              <a:rPr lang="en-US" sz="2400" kern="0" dirty="0" smtClean="0">
                <a:solidFill>
                  <a:srgbClr val="08519C"/>
                </a:solidFill>
                <a:latin typeface="Calibri"/>
                <a:ea typeface="ＭＳ Ｐゴシック" charset="-128"/>
                <a:cs typeface="Calibri"/>
              </a:rPr>
              <a:t> .size/</a:t>
            </a:r>
            <a:r>
              <a:rPr lang="en-US" sz="2400" kern="0" dirty="0" err="1" smtClean="0">
                <a:solidFill>
                  <a:srgbClr val="08519C"/>
                </a:solidFill>
                <a:latin typeface="Calibri"/>
                <a:ea typeface="ＭＳ Ｐゴシック" charset="-128"/>
                <a:cs typeface="Calibri"/>
              </a:rPr>
              <a:t>BAG</a:t>
            </a:r>
            <a:r>
              <a:rPr lang="en-US" sz="2400" kern="0" baseline="-25000" dirty="0" err="1" smtClean="0">
                <a:solidFill>
                  <a:srgbClr val="08519C"/>
                </a:solidFill>
                <a:latin typeface="Calibri"/>
                <a:ea typeface="ＭＳ Ｐゴシック" charset="-128"/>
                <a:cs typeface="Calibri"/>
              </a:rPr>
              <a:t>i</a:t>
            </a:r>
            <a:r>
              <a:rPr kumimoji="0" lang="en-US" sz="2400" b="0" i="0" u="none" strike="noStrike" kern="0" cap="none" spc="0" normalizeH="0" baseline="-25000" noProof="0" dirty="0" smtClean="0">
                <a:ln>
                  <a:noFill/>
                </a:ln>
                <a:solidFill>
                  <a:srgbClr val="08519C"/>
                </a:solidFill>
                <a:effectLst/>
                <a:uLnTx/>
                <a:uFillTx/>
                <a:latin typeface="Calibri"/>
                <a:ea typeface="ＭＳ Ｐゴシック" charset="-128"/>
                <a:cs typeface="Calibri"/>
              </a:rPr>
              <a:t> </a:t>
            </a:r>
            <a:endParaRPr kumimoji="0" lang="en-US" sz="2400" b="0" i="0" u="none" strike="noStrike" kern="0" cap="none" spc="0" normalizeH="0" baseline="-25000" noProof="0" dirty="0">
              <a:ln>
                <a:noFill/>
              </a:ln>
              <a:solidFill>
                <a:srgbClr val="08519C"/>
              </a:solidFill>
              <a:effectLst/>
              <a:uLnTx/>
              <a:uFillTx/>
              <a:latin typeface="Calibri"/>
              <a:ea typeface="ＭＳ Ｐゴシック" charset="-128"/>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TTEthernet</a:t>
            </a:r>
            <a:endParaRPr lang="en-US" dirty="0"/>
          </a:p>
        </p:txBody>
      </p:sp>
      <p:sp>
        <p:nvSpPr>
          <p:cNvPr id="78" name="Content Placeholder 2"/>
          <p:cNvSpPr>
            <a:spLocks noGrp="1"/>
          </p:cNvSpPr>
          <p:nvPr>
            <p:ph idx="1"/>
          </p:nvPr>
        </p:nvSpPr>
        <p:spPr>
          <a:xfrm>
            <a:off x="358775" y="1417638"/>
            <a:ext cx="8424863" cy="1287462"/>
          </a:xfrm>
        </p:spPr>
        <p:txBody>
          <a:bodyPr/>
          <a:lstStyle/>
          <a:p>
            <a:r>
              <a:rPr lang="en-US" dirty="0" smtClean="0"/>
              <a:t>ARINC 664p7 compliant</a:t>
            </a:r>
          </a:p>
          <a:p>
            <a:r>
              <a:rPr lang="en-US" dirty="0" smtClean="0"/>
              <a:t>Traffic classes:</a:t>
            </a:r>
          </a:p>
          <a:p>
            <a:pPr lvl="1"/>
            <a:r>
              <a:rPr lang="en-US" dirty="0" smtClean="0"/>
              <a:t>synchronized communication</a:t>
            </a:r>
          </a:p>
          <a:p>
            <a:pPr lvl="2"/>
            <a:r>
              <a:rPr lang="en-US" sz="2200" dirty="0" smtClean="0"/>
              <a:t>Time Triggered (TT)</a:t>
            </a:r>
          </a:p>
          <a:p>
            <a:pPr lvl="1"/>
            <a:r>
              <a:rPr lang="en-US" dirty="0" smtClean="0"/>
              <a:t>unsynchronized communication</a:t>
            </a:r>
          </a:p>
          <a:p>
            <a:pPr lvl="2"/>
            <a:r>
              <a:rPr lang="en-US" sz="2200" dirty="0" smtClean="0"/>
              <a:t>Rate Constrained (RC) – ARINC 664p7 traffic class</a:t>
            </a:r>
          </a:p>
          <a:p>
            <a:pPr lvl="2"/>
            <a:r>
              <a:rPr lang="en-US" sz="2200" dirty="0" smtClean="0"/>
              <a:t>Best Effort (BE) – no timing guarantees</a:t>
            </a:r>
          </a:p>
          <a:p>
            <a:pPr>
              <a:buNone/>
            </a:pPr>
            <a:endParaRPr lang="en-US" dirty="0" smtClean="0"/>
          </a:p>
          <a:p>
            <a:r>
              <a:rPr lang="en-US" dirty="0" smtClean="0"/>
              <a:t>Standardized as SAE AS 6802</a:t>
            </a:r>
          </a:p>
          <a:p>
            <a:r>
              <a:rPr lang="en-US" dirty="0" smtClean="0"/>
              <a:t>Marketed by </a:t>
            </a:r>
            <a:r>
              <a:rPr lang="en-US" dirty="0" err="1" smtClean="0"/>
              <a:t>TTTech</a:t>
            </a:r>
            <a:r>
              <a:rPr lang="en-US" dirty="0" smtClean="0"/>
              <a:t> </a:t>
            </a:r>
            <a:r>
              <a:rPr lang="en-US" dirty="0" err="1" smtClean="0"/>
              <a:t>Computertechnik</a:t>
            </a:r>
            <a:r>
              <a:rPr lang="en-US" dirty="0" smtClean="0"/>
              <a:t> AG</a:t>
            </a:r>
          </a:p>
          <a:p>
            <a:r>
              <a:rPr lang="en-US" dirty="0" smtClean="0"/>
              <a:t>Implemented by Honeywell on the NASA Orion Constellation</a:t>
            </a:r>
          </a:p>
          <a:p>
            <a:pPr lvl="1"/>
            <a:endParaRPr lang="en-US" dirty="0" smtClean="0"/>
          </a:p>
          <a:p>
            <a:pPr>
              <a:buNone/>
            </a:pPr>
            <a:endParaRPr lang="en-US" dirty="0" smtClean="0"/>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26.7|8.7|33.4|4.6"/>
</p:tagLst>
</file>

<file path=ppt/tags/tag2.xml><?xml version="1.0" encoding="utf-8"?>
<p:tagLst xmlns:a="http://schemas.openxmlformats.org/drawingml/2006/main" xmlns:r="http://schemas.openxmlformats.org/officeDocument/2006/relationships" xmlns:p="http://schemas.openxmlformats.org/presentationml/2006/main">
  <p:tag name="TIMING" val="|68.:|26.7|8.7|33.4|4.6"/>
</p:tagLst>
</file>

<file path=ppt/tags/tag3.xml><?xml version="1.0" encoding="utf-8"?>
<p:tagLst xmlns:a="http://schemas.openxmlformats.org/drawingml/2006/main" xmlns:r="http://schemas.openxmlformats.org/officeDocument/2006/relationships" xmlns:p="http://schemas.openxmlformats.org/presentationml/2006/main">
  <p:tag name="TIMING" val="|68.:|26.7|8.7|33.4|4.6"/>
</p:tagLst>
</file>

<file path=ppt/tags/tag4.xml><?xml version="1.0" encoding="utf-8"?>
<p:tagLst xmlns:a="http://schemas.openxmlformats.org/drawingml/2006/main" xmlns:r="http://schemas.openxmlformats.org/officeDocument/2006/relationships" xmlns:p="http://schemas.openxmlformats.org/presentationml/2006/main">
  <p:tag name="TIMING" val="|68.:|26.7|8.7|33.4|4.6"/>
</p:tagLst>
</file>

<file path=ppt/tags/tag5.xml><?xml version="1.0" encoding="utf-8"?>
<p:tagLst xmlns:a="http://schemas.openxmlformats.org/drawingml/2006/main" xmlns:r="http://schemas.openxmlformats.org/officeDocument/2006/relationships" xmlns:p="http://schemas.openxmlformats.org/presentationml/2006/main">
  <p:tag name="TIMING" val="|68.:|26.7|8.7|33.4|4.6"/>
</p:tagLst>
</file>

<file path=ppt/tags/tag6.xml><?xml version="1.0" encoding="utf-8"?>
<p:tagLst xmlns:a="http://schemas.openxmlformats.org/drawingml/2006/main" xmlns:r="http://schemas.openxmlformats.org/officeDocument/2006/relationships" xmlns:p="http://schemas.openxmlformats.org/presentationml/2006/main">
  <p:tag name="TIMING" val="|68.:|26.7|8.7|33.4|4.6"/>
</p:tagLst>
</file>

<file path=ppt/tags/tag7.xml><?xml version="1.0" encoding="utf-8"?>
<p:tagLst xmlns:a="http://schemas.openxmlformats.org/drawingml/2006/main" xmlns:r="http://schemas.openxmlformats.org/officeDocument/2006/relationships" xmlns:p="http://schemas.openxmlformats.org/presentationml/2006/main">
  <p:tag name="TIMING" val="|2.2|5.6|67.4|1.6|1.2|19.1|11.1"/>
</p:tagLst>
</file>

<file path=ppt/tags/tag8.xml><?xml version="1.0" encoding="utf-8"?>
<p:tagLst xmlns:a="http://schemas.openxmlformats.org/drawingml/2006/main" xmlns:r="http://schemas.openxmlformats.org/officeDocument/2006/relationships" xmlns:p="http://schemas.openxmlformats.org/presentationml/2006/main">
  <p:tag name="TIMING" val="|2.2|5.6|67.4|1.6|1.2|19.1|11.1"/>
</p:tagLst>
</file>

<file path=ppt/tags/tag9.xml><?xml version="1.0" encoding="utf-8"?>
<p:tagLst xmlns:a="http://schemas.openxmlformats.org/drawingml/2006/main" xmlns:r="http://schemas.openxmlformats.org/officeDocument/2006/relationships" xmlns:p="http://schemas.openxmlformats.org/presentationml/2006/main">
  <p:tag name="TIMING" val="|61.7|12.3"/>
</p:tagLst>
</file>

<file path=ppt/theme/theme1.xml><?xml version="1.0" encoding="utf-8"?>
<a:theme xmlns:a="http://schemas.openxmlformats.org/drawingml/2006/main" name="DTU Informatics">
  <a:themeElements>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triangle" w="lg" len="lg"/>
        </a:ln>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DTU Informa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Informa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Informa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Informa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Informa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Informa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Informati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Informa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Informa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Informa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Informa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Informa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template_eselab.pptx</Template>
  <TotalTime>29506</TotalTime>
  <Words>1507</Words>
  <Application>Microsoft Macintosh PowerPoint</Application>
  <PresentationFormat>On-screen Show (4:3)</PresentationFormat>
  <Paragraphs>229</Paragraphs>
  <Slides>22</Slides>
  <Notes>14</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DTU Informatics</vt:lpstr>
      <vt:lpstr>Timing Analysis of Rate Constrained Traffic for the TTEthernet Communication Protocol</vt:lpstr>
      <vt:lpstr>Motivation</vt:lpstr>
      <vt:lpstr>ARINC 664 p7 “Aircraft Data Network”</vt:lpstr>
      <vt:lpstr>ARINC 664 p7 “Aircraft Data Network”</vt:lpstr>
      <vt:lpstr>ARINC 664 p7 “Aircraft Data Network”</vt:lpstr>
      <vt:lpstr>ARINC 664 p7 “Aircraft Data Network”</vt:lpstr>
      <vt:lpstr>ARINC 664 p7 “Aircraft Data Network”</vt:lpstr>
      <vt:lpstr>ARINC 664 p7 “Aircraft Data Network”</vt:lpstr>
      <vt:lpstr>TTEthernet</vt:lpstr>
      <vt:lpstr>TTEthernet</vt:lpstr>
      <vt:lpstr>Motivation</vt:lpstr>
      <vt:lpstr>Motivation</vt:lpstr>
      <vt:lpstr>Sources of delay</vt:lpstr>
      <vt:lpstr>Busy Period</vt:lpstr>
      <vt:lpstr>Worst-case end-to-end delay</vt:lpstr>
      <vt:lpstr>Worst-case end-to-end delay</vt:lpstr>
      <vt:lpstr>Example</vt:lpstr>
      <vt:lpstr>Example</vt:lpstr>
      <vt:lpstr>Experimental Results</vt:lpstr>
      <vt:lpstr>Experimental Results</vt:lpstr>
      <vt:lpstr>Conclusions</vt:lpstr>
      <vt:lpstr>PowerPoint Presentation</vt:lpstr>
    </vt:vector>
  </TitlesOfParts>
  <Company>DTU Informatics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Optimization of Mixed-Criticality Real-Time Applications on Cost-Constrained Partitioned Architectures</dc:title>
  <dc:creator>Domitian Tamas-Selicean</dc:creator>
  <cp:lastModifiedBy>Domitian Tamas-Selicean</cp:lastModifiedBy>
  <cp:revision>78</cp:revision>
  <dcterms:created xsi:type="dcterms:W3CDTF">2012-09-27T03:56:34Z</dcterms:created>
  <dcterms:modified xsi:type="dcterms:W3CDTF">2015-04-14T04:05:54Z</dcterms:modified>
</cp:coreProperties>
</file>