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slides/slide33.xml" ContentType="application/vnd.openxmlformats-officedocument.presentationml.slide+xml"/>
  <Override PartName="/ppt/tags/tag11.xml" ContentType="application/vnd.openxmlformats-officedocument.presentationml.tags+xml"/>
  <Default Extension="bin" ContentType="application/vnd.openxmlformats-officedocument.presentationml.printerSettings"/>
  <Default Extension="wmf" ContentType="image/x-wmf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tags/tag20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tags/tag13.xml" ContentType="application/vnd.openxmlformats-officedocument.presentationml.tags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ags/tag7.xml" ContentType="application/vnd.openxmlformats-officedocument.presentationml.tags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tags/tag18.xml" ContentType="application/vnd.openxmlformats-officedocument.presentationml.tags+xml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89" r:id="rId4"/>
    <p:sldId id="290" r:id="rId5"/>
    <p:sldId id="294" r:id="rId6"/>
    <p:sldId id="291" r:id="rId7"/>
    <p:sldId id="305" r:id="rId8"/>
    <p:sldId id="293" r:id="rId9"/>
    <p:sldId id="307" r:id="rId10"/>
    <p:sldId id="265" r:id="rId11"/>
    <p:sldId id="308" r:id="rId12"/>
    <p:sldId id="304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09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267" r:id="rId40"/>
    <p:sldId id="369" r:id="rId41"/>
    <p:sldId id="370" r:id="rId42"/>
    <p:sldId id="296" r:id="rId43"/>
    <p:sldId id="310" r:id="rId44"/>
    <p:sldId id="313" r:id="rId45"/>
    <p:sldId id="276" r:id="rId46"/>
    <p:sldId id="277" r:id="rId47"/>
    <p:sldId id="278" r:id="rId48"/>
    <p:sldId id="297" r:id="rId49"/>
    <p:sldId id="298" r:id="rId50"/>
    <p:sldId id="299" r:id="rId51"/>
    <p:sldId id="300" r:id="rId52"/>
    <p:sldId id="301" r:id="rId53"/>
    <p:sldId id="302" r:id="rId54"/>
    <p:sldId id="315" r:id="rId55"/>
    <p:sldId id="316" r:id="rId56"/>
    <p:sldId id="284" r:id="rId57"/>
    <p:sldId id="285" r:id="rId58"/>
    <p:sldId id="371" r:id="rId59"/>
    <p:sldId id="372" r:id="rId60"/>
    <p:sldId id="373" r:id="rId61"/>
    <p:sldId id="374" r:id="rId62"/>
    <p:sldId id="286" r:id="rId63"/>
    <p:sldId id="287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3366"/>
    <a:srgbClr val="89F45D"/>
    <a:srgbClr val="240489"/>
    <a:srgbClr val="F6E824"/>
    <a:srgbClr val="FF74BE"/>
    <a:srgbClr val="6666CC"/>
    <a:srgbClr val="66CC66"/>
    <a:srgbClr val="0080FF"/>
    <a:srgbClr val="4B89D0"/>
    <a:srgbClr val="0851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9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29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7E46-332B-EF4F-9198-9F355BE121AB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86D6-A5F1-CF4C-9BDB-8AE4FD3A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point-to-point connection is the ARINC 429 data transfer standard for avionics, with a transfer rate of up to 100 </a:t>
            </a:r>
            <a:r>
              <a:rPr lang="en-US" dirty="0" err="1" smtClean="0"/>
              <a:t>kbit/s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aseline="0" dirty="0" smtClean="0"/>
              <a:t>One option would be an Ethernet-based network, since it can achieves speeds up to 1 </a:t>
            </a:r>
            <a:r>
              <a:rPr lang="en-US" baseline="0" dirty="0" err="1" smtClean="0"/>
              <a:t>Gbit/s</a:t>
            </a:r>
            <a:r>
              <a:rPr lang="en-US" baseline="0" dirty="0" smtClean="0"/>
              <a:t>. But Ethernet is known to be unsuitable for real-time or safety-critical applications, as it is inherently a non-deterministic network.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f3,2</a:t>
            </a:r>
            <a:r>
              <a:rPr lang="en-US" baseline="0" dirty="0" smtClean="0"/>
              <a:t> is postponed from ES2-&gt;NS1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f1,1 can be sent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more concise!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ARINC 664 p7 specifies</a:t>
            </a:r>
            <a:r>
              <a:rPr lang="en-US" baseline="0" dirty="0" smtClean="0"/>
              <a:t> a full-duplex Ethernet network for aircraft data networks. </a:t>
            </a:r>
          </a:p>
          <a:p>
            <a:r>
              <a:rPr lang="en-US" baseline="0" dirty="0" smtClean="0"/>
              <a:t>It is composed of End – Systems connected by Network Switches and physical connections.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End Systems</a:t>
            </a:r>
            <a:r>
              <a:rPr lang="en-US" baseline="0" dirty="0" smtClean="0"/>
              <a:t> consists of a Processing Element PE, containing a CPU, a a RAM and non-volatile memory, and a Network Interface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half-duplex implementations, frame collision is unavoidable, leading to unbounded transmission times. </a:t>
            </a:r>
          </a:p>
          <a:p>
            <a:r>
              <a:rPr lang="en-US" baseline="0" dirty="0" smtClean="0"/>
              <a:t>ARIC 664p7 is a full-duplex network, thus allows simultaneous communication in both directions, collisions-free.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Ethernet protocol does not offer separation between messages of different criticalities. ARINC 664p7 manages this through the concept of Virtual Links, by emulating point-to-point connectivity over the network. The virtual link is defined as the “logical unidirectional connection from one source system to one or more destination end systems”. </a:t>
            </a:r>
            <a:r>
              <a:rPr lang="en-US" baseline="0" dirty="0" smtClean="0"/>
              <a:t>Thus the virtual link is a directed tree, with the sender as a root, and the receivers as leaf. Each virtual link is composed of a set of dataflow paths, one such dataflow path for each root-leaf connection.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virtual link is assigned to one message only. </a:t>
            </a:r>
          </a:p>
          <a:p>
            <a:r>
              <a:rPr lang="en-US" baseline="0" dirty="0" smtClean="0"/>
              <a:t>By using virtual links, the highly critical message m1 is separated from the non-critical message m2.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assume we have 2 applications, A1 and A2.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T1</a:t>
            </a:r>
            <a:r>
              <a:rPr lang="en-US" baseline="0" dirty="0" smtClean="0"/>
              <a:t> of A1 sends m1 to T2 and T3 on vl1.</a:t>
            </a:r>
          </a:p>
          <a:p>
            <a:r>
              <a:rPr lang="en-US" baseline="0" dirty="0" smtClean="0"/>
              <a:t>vl1 is composed of dataflow paths dp1 and dp2, where dp1 is connecting ES1 to ES3 and dp2 is connecting ES1 to ES4.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talking about traffic classes, also mention integration policies: </a:t>
            </a:r>
          </a:p>
          <a:p>
            <a:pPr>
              <a:buFontTx/>
              <a:buChar char="•"/>
            </a:pPr>
            <a:r>
              <a:rPr lang="en-US" baseline="0" dirty="0" smtClean="0"/>
              <a:t>timely block – the transmission of an RC frame is postponed if it will not terminate before the transmission of a scheduled TT frame</a:t>
            </a:r>
          </a:p>
          <a:p>
            <a:pPr>
              <a:buFontTx/>
              <a:buChar char="•"/>
            </a:pPr>
            <a:r>
              <a:rPr lang="en-US" baseline="0" dirty="0" smtClean="0"/>
              <a:t>pre-emption – the transmission of an RC frame is pre-empted if a TT frame is scheduled for </a:t>
            </a:r>
            <a:r>
              <a:rPr lang="en-US" baseline="0" dirty="0" err="1" smtClean="0"/>
              <a:t>tranmission</a:t>
            </a:r>
            <a:endParaRPr lang="en-US" baseline="0" dirty="0" smtClean="0"/>
          </a:p>
          <a:p>
            <a:pPr>
              <a:buFontTx/>
              <a:buChar char="•"/>
            </a:pPr>
            <a:r>
              <a:rPr lang="en-US" baseline="0" dirty="0" smtClean="0"/>
              <a:t>shuffling – if an RC frame is transmitting, the TT frame will be sent only after the transmission finished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 how</a:t>
            </a:r>
            <a:r>
              <a:rPr lang="en-US" baseline="0" dirty="0" smtClean="0"/>
              <a:t> the TT schedule influences the worst-case end-to-end delay of an RC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9701742" y="4038600"/>
            <a:ext cx="3500456" cy="17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Picture 10" descr="DTU-DK-A1"/>
          <p:cNvPicPr>
            <a:picLocks noChangeAspect="1" noChangeArrowheads="1"/>
          </p:cNvPicPr>
          <p:nvPr userDrawn="1"/>
        </p:nvPicPr>
        <p:blipFill>
          <a:blip r:embed="rId2"/>
          <a:srcRect l="78432"/>
          <a:stretch>
            <a:fillRect/>
          </a:stretch>
        </p:blipFill>
        <p:spPr bwMode="auto">
          <a:xfrm>
            <a:off x="283632" y="4038600"/>
            <a:ext cx="1460500" cy="162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6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4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2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90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108"/>
          <p:cNvGrpSpPr>
            <a:grpSpLocks/>
          </p:cNvGrpSpPr>
          <p:nvPr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8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6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24"/>
          <p:cNvGrpSpPr>
            <a:grpSpLocks/>
          </p:cNvGrpSpPr>
          <p:nvPr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4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32"/>
          <p:cNvGrpSpPr>
            <a:grpSpLocks/>
          </p:cNvGrpSpPr>
          <p:nvPr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2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0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30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fld id="{3F27FFC1-0043-324A-8520-D16CB85550E5}" type="slidenum">
              <a:rPr lang="en-US" sz="900">
                <a:latin typeface="Calibri" charset="0"/>
                <a:ea typeface="Calibri" charset="0"/>
                <a:cs typeface="Calibri" charset="0"/>
              </a:rPr>
              <a:pPr algn="r" eaLnBrk="0" hangingPunct="0">
                <a:spcBef>
                  <a:spcPct val="0"/>
                </a:spcBef>
              </a:pPr>
              <a:t>‹#›</a:t>
            </a:fld>
            <a:endParaRPr lang="en-US" sz="9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215900" algn="l" rtl="0" eaLnBrk="1" fontAlgn="base" hangingPunct="1">
        <a:spcBef>
          <a:spcPts val="5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1" fontAlgn="base" hangingPunct="1">
        <a:spcBef>
          <a:spcPts val="4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1" fontAlgn="base" hangingPunct="1">
        <a:spcBef>
          <a:spcPts val="300"/>
        </a:spcBef>
        <a:spcAft>
          <a:spcPct val="0"/>
        </a:spcAft>
        <a:buClr>
          <a:srgbClr val="BDD7E7"/>
        </a:buClr>
        <a:buFont typeface="Wingdings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898" y="1295399"/>
            <a:ext cx="6478083" cy="1117601"/>
          </a:xfrm>
        </p:spPr>
        <p:txBody>
          <a:bodyPr anchor="t"/>
          <a:lstStyle/>
          <a:p>
            <a:r>
              <a:rPr lang="en-US" dirty="0" smtClean="0"/>
              <a:t>S</a:t>
            </a:r>
            <a:r>
              <a:rPr lang="en-US" dirty="0" smtClean="0"/>
              <a:t>ynthesis of Communication Schedules for</a:t>
            </a:r>
            <a:br>
              <a:rPr lang="en-US" dirty="0" smtClean="0"/>
            </a:br>
            <a:r>
              <a:rPr lang="en-US" dirty="0" err="1" smtClean="0"/>
              <a:t>TTEthernet</a:t>
            </a:r>
            <a:r>
              <a:rPr lang="en-US" dirty="0" smtClean="0"/>
              <a:t>-based Mixed-Criticality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898" y="2247900"/>
            <a:ext cx="7409102" cy="1331802"/>
          </a:xfrm>
        </p:spPr>
        <p:txBody>
          <a:bodyPr/>
          <a:lstStyle/>
          <a:p>
            <a:r>
              <a:rPr lang="en-US" dirty="0" err="1" smtClean="0"/>
              <a:t>Domițian</a:t>
            </a:r>
            <a:r>
              <a:rPr lang="en-US" dirty="0" smtClean="0"/>
              <a:t> Tămaș-</a:t>
            </a:r>
            <a:r>
              <a:rPr lang="en-US" dirty="0" smtClean="0"/>
              <a:t>Selicean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Paul </a:t>
            </a:r>
            <a:r>
              <a:rPr lang="en-US" dirty="0" smtClean="0"/>
              <a:t>Pop</a:t>
            </a:r>
            <a:r>
              <a:rPr lang="en-US" baseline="30000" dirty="0" smtClean="0"/>
              <a:t>1</a:t>
            </a:r>
            <a:r>
              <a:rPr lang="en-US" dirty="0" smtClean="0"/>
              <a:t> and </a:t>
            </a:r>
            <a:r>
              <a:rPr lang="en-US" dirty="0" err="1" smtClean="0"/>
              <a:t>Wilfried</a:t>
            </a:r>
            <a:r>
              <a:rPr lang="en-US" dirty="0" smtClean="0"/>
              <a:t> Steiner</a:t>
            </a:r>
            <a:r>
              <a:rPr lang="en-US" baseline="30000" dirty="0" smtClean="0"/>
              <a:t>2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Technical </a:t>
            </a:r>
            <a:r>
              <a:rPr lang="en-US" dirty="0" smtClean="0"/>
              <a:t>University of </a:t>
            </a:r>
            <a:r>
              <a:rPr lang="en-US" dirty="0" smtClean="0"/>
              <a:t>Denmark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TTTech </a:t>
            </a:r>
            <a:r>
              <a:rPr lang="en-US" dirty="0" err="1" smtClean="0"/>
              <a:t>Computertechnik</a:t>
            </a:r>
            <a:r>
              <a:rPr lang="en-US" dirty="0" smtClean="0"/>
              <a:t> AG</a:t>
            </a:r>
            <a:endParaRPr lang="en-US" dirty="0"/>
          </a:p>
        </p:txBody>
      </p:sp>
      <p:pic>
        <p:nvPicPr>
          <p:cNvPr id="4" name="Picture 3" descr="logoRecomp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62" y="3980142"/>
            <a:ext cx="2039044" cy="1645957"/>
          </a:xfrm>
          <a:prstGeom prst="rect">
            <a:avLst/>
          </a:prstGeom>
        </p:spPr>
      </p:pic>
      <p:pic>
        <p:nvPicPr>
          <p:cNvPr id="7" name="Picture 6" descr="9d07b7a992.jpg"/>
          <p:cNvPicPr>
            <a:picLocks noChangeAspect="1"/>
          </p:cNvPicPr>
          <p:nvPr/>
        </p:nvPicPr>
        <p:blipFill>
          <a:blip r:embed="rId3"/>
          <a:srcRect t="26779" b="29792"/>
          <a:stretch>
            <a:fillRect/>
          </a:stretch>
        </p:blipFill>
        <p:spPr>
          <a:xfrm>
            <a:off x="5153964" y="4335740"/>
            <a:ext cx="3302007" cy="956015"/>
          </a:xfrm>
          <a:prstGeom prst="rect">
            <a:avLst/>
          </a:prstGeom>
        </p:spPr>
      </p:pic>
    </p:spTree>
  </p:cSld>
  <p:clrMapOvr>
    <a:masterClrMapping/>
  </p:clrMapOvr>
  <p:transition advTm="25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TTEthernet</a:t>
            </a:r>
            <a:endParaRPr lang="en-US" dirty="0"/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58775" y="1417638"/>
            <a:ext cx="8424863" cy="1287462"/>
          </a:xfrm>
        </p:spPr>
        <p:txBody>
          <a:bodyPr/>
          <a:lstStyle/>
          <a:p>
            <a:r>
              <a:rPr lang="en-US" dirty="0" smtClean="0"/>
              <a:t>ARINC 664p7 compliant</a:t>
            </a:r>
          </a:p>
          <a:p>
            <a:r>
              <a:rPr lang="en-US" dirty="0" smtClean="0"/>
              <a:t>Traffic classes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synchronized communication</a:t>
            </a:r>
          </a:p>
          <a:p>
            <a:pPr lvl="2"/>
            <a:r>
              <a:rPr lang="en-US" sz="2200" dirty="0" smtClean="0"/>
              <a:t>Time Triggered (TT</a:t>
            </a:r>
            <a:r>
              <a:rPr lang="en-US" sz="2200" dirty="0" smtClean="0"/>
              <a:t>)</a:t>
            </a:r>
          </a:p>
          <a:p>
            <a:pPr lvl="1"/>
            <a:r>
              <a:rPr lang="en-US" dirty="0" smtClean="0"/>
              <a:t>unsynchronized communication</a:t>
            </a:r>
          </a:p>
          <a:p>
            <a:pPr lvl="2"/>
            <a:r>
              <a:rPr lang="en-US" sz="2200" dirty="0" smtClean="0"/>
              <a:t>Rate Constrained (RC) – ARINC 664p7 traffic </a:t>
            </a:r>
            <a:r>
              <a:rPr lang="en-US" sz="2200" dirty="0" smtClean="0"/>
              <a:t>class</a:t>
            </a:r>
          </a:p>
          <a:p>
            <a:pPr lvl="2"/>
            <a:r>
              <a:rPr lang="en-US" sz="2200" dirty="0" smtClean="0"/>
              <a:t>Best Effort (BE) – no timing guarantees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Standardized as SAE AS 6802</a:t>
            </a:r>
          </a:p>
          <a:p>
            <a:r>
              <a:rPr lang="en-US" dirty="0" smtClean="0"/>
              <a:t>Marketed by </a:t>
            </a:r>
            <a:r>
              <a:rPr lang="en-US" dirty="0" err="1" smtClean="0"/>
              <a:t>TTTech</a:t>
            </a:r>
            <a:r>
              <a:rPr lang="en-US" dirty="0" smtClean="0"/>
              <a:t> </a:t>
            </a:r>
            <a:r>
              <a:rPr lang="en-US" dirty="0" err="1" smtClean="0"/>
              <a:t>Computertechnik</a:t>
            </a:r>
            <a:r>
              <a:rPr lang="en-US" dirty="0" smtClean="0"/>
              <a:t> </a:t>
            </a:r>
            <a:r>
              <a:rPr lang="en-US" dirty="0" smtClean="0"/>
              <a:t>AG</a:t>
            </a:r>
          </a:p>
          <a:p>
            <a:r>
              <a:rPr lang="en-US" dirty="0" smtClean="0"/>
              <a:t>Implemented by Honeywell on the NASA Orion Constellation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TTEthernet</a:t>
            </a:r>
            <a:endParaRPr lang="en-US" dirty="0"/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58775" y="1417638"/>
            <a:ext cx="8424863" cy="1287462"/>
          </a:xfrm>
        </p:spPr>
        <p:txBody>
          <a:bodyPr/>
          <a:lstStyle/>
          <a:p>
            <a:r>
              <a:rPr lang="en-US" dirty="0" smtClean="0"/>
              <a:t>Composed of clusters</a:t>
            </a:r>
          </a:p>
          <a:p>
            <a:r>
              <a:rPr lang="en-US" dirty="0" smtClean="0"/>
              <a:t>Each cluster has a clock synchronization domain</a:t>
            </a:r>
          </a:p>
          <a:p>
            <a:r>
              <a:rPr lang="en-US" dirty="0" smtClean="0"/>
              <a:t>Inter-cluster communication using RC traffic</a:t>
            </a:r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111250" y="3470103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ES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1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11250" y="4211906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60090" y="3840373"/>
            <a:ext cx="545945" cy="371532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NS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1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99958" y="3470103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3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999958" y="4390968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4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cxnSp>
        <p:nvCxnSpPr>
          <p:cNvPr id="23" name="Straight Arrow Connector 22"/>
          <p:cNvCxnSpPr>
            <a:stCxn id="16" idx="3"/>
          </p:cNvCxnSpPr>
          <p:nvPr/>
        </p:nvCxnSpPr>
        <p:spPr bwMode="auto">
          <a:xfrm>
            <a:off x="1657195" y="3655869"/>
            <a:ext cx="402895" cy="2851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24" name="Straight Arrow Connector 23"/>
          <p:cNvCxnSpPr>
            <a:endCxn id="21" idx="1"/>
          </p:cNvCxnSpPr>
          <p:nvPr/>
        </p:nvCxnSpPr>
        <p:spPr bwMode="auto">
          <a:xfrm>
            <a:off x="2606035" y="4211905"/>
            <a:ext cx="393923" cy="3648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25" name="Straight Arrow Connector 24"/>
          <p:cNvCxnSpPr>
            <a:endCxn id="20" idx="1"/>
          </p:cNvCxnSpPr>
          <p:nvPr/>
        </p:nvCxnSpPr>
        <p:spPr bwMode="auto">
          <a:xfrm flipV="1">
            <a:off x="2606035" y="3655869"/>
            <a:ext cx="393923" cy="2851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26" name="Straight Arrow Connector 25"/>
          <p:cNvCxnSpPr>
            <a:stCxn id="17" idx="3"/>
          </p:cNvCxnSpPr>
          <p:nvPr/>
        </p:nvCxnSpPr>
        <p:spPr bwMode="auto">
          <a:xfrm flipV="1">
            <a:off x="1657195" y="4125493"/>
            <a:ext cx="402895" cy="2721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sp>
        <p:nvSpPr>
          <p:cNvPr id="29" name="Cloud 28"/>
          <p:cNvSpPr/>
          <p:nvPr/>
        </p:nvSpPr>
        <p:spPr bwMode="auto">
          <a:xfrm>
            <a:off x="560388" y="3022600"/>
            <a:ext cx="3668712" cy="22987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386388" y="3391539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5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659360" y="4406783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6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335228" y="3761809"/>
            <a:ext cx="545945" cy="371532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NS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275096" y="3391539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7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275096" y="4274304"/>
            <a:ext cx="545945" cy="371532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000" baseline="-2500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8</a:t>
            </a:r>
            <a:endParaRPr lang="en-US" sz="2000" baseline="-2500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  <p:cxnSp>
        <p:nvCxnSpPr>
          <p:cNvPr id="36" name="Straight Arrow Connector 35"/>
          <p:cNvCxnSpPr>
            <a:stCxn id="31" idx="3"/>
          </p:cNvCxnSpPr>
          <p:nvPr/>
        </p:nvCxnSpPr>
        <p:spPr bwMode="auto">
          <a:xfrm>
            <a:off x="5932333" y="3577305"/>
            <a:ext cx="402895" cy="2851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37" name="Straight Arrow Connector 36"/>
          <p:cNvCxnSpPr>
            <a:endCxn id="35" idx="1"/>
          </p:cNvCxnSpPr>
          <p:nvPr/>
        </p:nvCxnSpPr>
        <p:spPr bwMode="auto">
          <a:xfrm>
            <a:off x="6881173" y="4125493"/>
            <a:ext cx="393923" cy="33457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38" name="Straight Arrow Connector 37"/>
          <p:cNvCxnSpPr>
            <a:endCxn id="34" idx="1"/>
          </p:cNvCxnSpPr>
          <p:nvPr/>
        </p:nvCxnSpPr>
        <p:spPr bwMode="auto">
          <a:xfrm flipV="1">
            <a:off x="6881173" y="3577305"/>
            <a:ext cx="393923" cy="2851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39" name="Straight Arrow Connector 38"/>
          <p:cNvCxnSpPr>
            <a:stCxn id="32" idx="3"/>
          </p:cNvCxnSpPr>
          <p:nvPr/>
        </p:nvCxnSpPr>
        <p:spPr bwMode="auto">
          <a:xfrm flipV="1">
            <a:off x="6205305" y="4134604"/>
            <a:ext cx="129923" cy="45794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sp>
        <p:nvSpPr>
          <p:cNvPr id="40" name="Cloud 39"/>
          <p:cNvSpPr/>
          <p:nvPr/>
        </p:nvSpPr>
        <p:spPr bwMode="auto">
          <a:xfrm>
            <a:off x="4860926" y="2944036"/>
            <a:ext cx="3668712" cy="22987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5" name="Straight Arrow Connector 44"/>
          <p:cNvCxnSpPr>
            <a:stCxn id="18" idx="3"/>
            <a:endCxn id="33" idx="1"/>
          </p:cNvCxnSpPr>
          <p:nvPr/>
        </p:nvCxnSpPr>
        <p:spPr bwMode="auto">
          <a:xfrm flipV="1">
            <a:off x="2606035" y="3947575"/>
            <a:ext cx="3729193" cy="785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11175" y="5357036"/>
            <a:ext cx="3717925" cy="6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Cluster 1</a:t>
            </a:r>
          </a:p>
          <a:p>
            <a:pPr marL="179388" marR="0" lvl="0" indent="-2159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860926" y="5242736"/>
            <a:ext cx="3717925" cy="6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Cluster 2</a:t>
            </a:r>
          </a:p>
          <a:p>
            <a:pPr marL="179388" marR="0" lvl="0" indent="-2159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9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2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23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4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7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30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448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449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0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469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471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0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481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482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556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557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55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1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562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563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w="med" len="med"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Motivation</a:t>
            </a:r>
          </a:p>
          <a:p>
            <a:r>
              <a:rPr lang="en-US" dirty="0" err="1" smtClean="0"/>
              <a:t>TTEthernet</a:t>
            </a:r>
            <a:endParaRPr lang="en-US" dirty="0" smtClean="0"/>
          </a:p>
          <a:p>
            <a:pPr lvl="1"/>
            <a:r>
              <a:rPr lang="en-US" sz="2200" dirty="0" smtClean="0"/>
              <a:t>ARINC 664p7 “Aircraft Data Network</a:t>
            </a:r>
            <a:r>
              <a:rPr lang="en-US" sz="2200" dirty="0" smtClean="0"/>
              <a:t>”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TT and RC Traffic Transmission</a:t>
            </a:r>
          </a:p>
          <a:p>
            <a:r>
              <a:rPr lang="en-US" dirty="0" smtClean="0"/>
              <a:t>Problem Formulation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Motivational Example</a:t>
            </a:r>
          </a:p>
          <a:p>
            <a:r>
              <a:rPr lang="en-US" dirty="0" smtClean="0"/>
              <a:t>Optimization </a:t>
            </a:r>
            <a:r>
              <a:rPr lang="en-US" dirty="0" smtClean="0"/>
              <a:t>Strategy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RC End-to-End Analysis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Experimental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ransition advTm="178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02"/>
          <p:cNvSpPr>
            <a:spLocks noChangeAspect="1" noChangeArrowheads="1"/>
          </p:cNvSpPr>
          <p:nvPr/>
        </p:nvSpPr>
        <p:spPr bwMode="auto">
          <a:xfrm>
            <a:off x="388938" y="4554627"/>
            <a:ext cx="179777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  <p:sp>
        <p:nvSpPr>
          <p:cNvPr id="254" name="Oval 202"/>
          <p:cNvSpPr>
            <a:spLocks noChangeArrowheads="1"/>
          </p:cNvSpPr>
          <p:nvPr/>
        </p:nvSpPr>
        <p:spPr bwMode="auto">
          <a:xfrm>
            <a:off x="1963548" y="2074157"/>
            <a:ext cx="149809" cy="147774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12347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  <a:endParaRPr lang="en-US" sz="90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6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9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 dirty="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15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18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24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27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29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sp>
        <p:nvSpPr>
          <p:cNvPr id="618" name="Oval 201"/>
          <p:cNvSpPr>
            <a:spLocks noChangeAspect="1" noChangeArrowheads="1"/>
          </p:cNvSpPr>
          <p:nvPr/>
        </p:nvSpPr>
        <p:spPr bwMode="auto">
          <a:xfrm>
            <a:off x="989791" y="2165525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620" name="Oval 203"/>
          <p:cNvSpPr>
            <a:spLocks noChangeAspect="1" noChangeArrowheads="1"/>
          </p:cNvSpPr>
          <p:nvPr/>
        </p:nvSpPr>
        <p:spPr bwMode="auto">
          <a:xfrm>
            <a:off x="2238932" y="2621548"/>
            <a:ext cx="179771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621" name="Oval 204"/>
          <p:cNvSpPr>
            <a:spLocks noChangeAspect="1" noChangeArrowheads="1"/>
          </p:cNvSpPr>
          <p:nvPr/>
        </p:nvSpPr>
        <p:spPr bwMode="auto">
          <a:xfrm>
            <a:off x="2600819" y="200505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2" name="Oval 205"/>
          <p:cNvSpPr>
            <a:spLocks noChangeAspect="1" noChangeArrowheads="1"/>
          </p:cNvSpPr>
          <p:nvPr/>
        </p:nvSpPr>
        <p:spPr bwMode="auto">
          <a:xfrm>
            <a:off x="3337163" y="1902139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623" name="Oval 206"/>
          <p:cNvSpPr>
            <a:spLocks noChangeAspect="1" noChangeArrowheads="1"/>
          </p:cNvSpPr>
          <p:nvPr/>
        </p:nvSpPr>
        <p:spPr bwMode="auto">
          <a:xfrm>
            <a:off x="4442842" y="1716263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624" name="Oval 207"/>
          <p:cNvSpPr>
            <a:spLocks noChangeAspect="1" noChangeArrowheads="1"/>
          </p:cNvSpPr>
          <p:nvPr/>
        </p:nvSpPr>
        <p:spPr bwMode="auto">
          <a:xfrm>
            <a:off x="4286684" y="23954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5" name="Oval 208"/>
          <p:cNvSpPr>
            <a:spLocks noChangeAspect="1" noChangeArrowheads="1"/>
          </p:cNvSpPr>
          <p:nvPr/>
        </p:nvSpPr>
        <p:spPr bwMode="auto">
          <a:xfrm>
            <a:off x="4711876" y="182784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626" name="Oval 209"/>
          <p:cNvSpPr>
            <a:spLocks noChangeAspect="1" noChangeArrowheads="1"/>
          </p:cNvSpPr>
          <p:nvPr/>
        </p:nvSpPr>
        <p:spPr bwMode="auto">
          <a:xfrm>
            <a:off x="5467205" y="2064514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627" name="Oval 210"/>
          <p:cNvSpPr>
            <a:spLocks noChangeAspect="1" noChangeArrowheads="1"/>
          </p:cNvSpPr>
          <p:nvPr/>
        </p:nvSpPr>
        <p:spPr bwMode="auto">
          <a:xfrm>
            <a:off x="5835442" y="2222675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8" name="Oval 211"/>
          <p:cNvSpPr>
            <a:spLocks noChangeAspect="1" noChangeArrowheads="1"/>
          </p:cNvSpPr>
          <p:nvPr/>
        </p:nvSpPr>
        <p:spPr bwMode="auto">
          <a:xfrm>
            <a:off x="7009678" y="1475960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629" name="Oval 212"/>
          <p:cNvSpPr>
            <a:spLocks noChangeAspect="1" noChangeArrowheads="1"/>
          </p:cNvSpPr>
          <p:nvPr/>
        </p:nvSpPr>
        <p:spPr bwMode="auto">
          <a:xfrm>
            <a:off x="7833626" y="1458406"/>
            <a:ext cx="179772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630" name="Oval 213"/>
          <p:cNvSpPr>
            <a:spLocks noChangeAspect="1" noChangeArrowheads="1"/>
          </p:cNvSpPr>
          <p:nvPr/>
        </p:nvSpPr>
        <p:spPr bwMode="auto">
          <a:xfrm>
            <a:off x="8225902" y="1636434"/>
            <a:ext cx="179772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92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193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194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19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19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1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42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201"/>
          <p:cNvSpPr>
            <a:spLocks noChangeAspect="1" noChangeArrowheads="1"/>
          </p:cNvSpPr>
          <p:nvPr/>
        </p:nvSpPr>
        <p:spPr bwMode="auto">
          <a:xfrm>
            <a:off x="389455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</a:p>
        </p:txBody>
      </p:sp>
      <p:sp>
        <p:nvSpPr>
          <p:cNvPr id="224" name="Oval 203"/>
          <p:cNvSpPr>
            <a:spLocks noChangeAspect="1" noChangeArrowheads="1"/>
          </p:cNvSpPr>
          <p:nvPr/>
        </p:nvSpPr>
        <p:spPr bwMode="auto">
          <a:xfrm>
            <a:off x="389455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</a:t>
            </a:r>
          </a:p>
        </p:txBody>
      </p:sp>
      <p:sp>
        <p:nvSpPr>
          <p:cNvPr id="225" name="Oval 204"/>
          <p:cNvSpPr>
            <a:spLocks noChangeAspect="1" noChangeArrowheads="1"/>
          </p:cNvSpPr>
          <p:nvPr/>
        </p:nvSpPr>
        <p:spPr bwMode="auto">
          <a:xfrm>
            <a:off x="389455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d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Oval 205"/>
          <p:cNvSpPr>
            <a:spLocks noChangeAspect="1" noChangeArrowheads="1"/>
          </p:cNvSpPr>
          <p:nvPr/>
        </p:nvSpPr>
        <p:spPr bwMode="auto">
          <a:xfrm>
            <a:off x="389455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</a:t>
            </a:r>
          </a:p>
        </p:txBody>
      </p:sp>
      <p:sp>
        <p:nvSpPr>
          <p:cNvPr id="228" name="Oval 206"/>
          <p:cNvSpPr>
            <a:spLocks noChangeAspect="1" noChangeArrowheads="1"/>
          </p:cNvSpPr>
          <p:nvPr/>
        </p:nvSpPr>
        <p:spPr bwMode="auto">
          <a:xfrm>
            <a:off x="389455" y="5581861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</a:p>
        </p:txBody>
      </p:sp>
      <p:sp>
        <p:nvSpPr>
          <p:cNvPr id="229" name="Oval 207"/>
          <p:cNvSpPr>
            <a:spLocks noChangeAspect="1" noChangeArrowheads="1"/>
          </p:cNvSpPr>
          <p:nvPr/>
        </p:nvSpPr>
        <p:spPr bwMode="auto">
          <a:xfrm>
            <a:off x="389455" y="5848064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g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0" name="Oval 208"/>
          <p:cNvSpPr>
            <a:spLocks noChangeAspect="1" noChangeArrowheads="1"/>
          </p:cNvSpPr>
          <p:nvPr/>
        </p:nvSpPr>
        <p:spPr bwMode="auto">
          <a:xfrm>
            <a:off x="4989007" y="43122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h</a:t>
            </a:r>
          </a:p>
        </p:txBody>
      </p:sp>
      <p:sp>
        <p:nvSpPr>
          <p:cNvPr id="231" name="Oval 209"/>
          <p:cNvSpPr>
            <a:spLocks noChangeAspect="1" noChangeArrowheads="1"/>
          </p:cNvSpPr>
          <p:nvPr/>
        </p:nvSpPr>
        <p:spPr bwMode="auto">
          <a:xfrm>
            <a:off x="4989007" y="4554627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i</a:t>
            </a:r>
          </a:p>
        </p:txBody>
      </p:sp>
      <p:sp>
        <p:nvSpPr>
          <p:cNvPr id="232" name="Oval 210"/>
          <p:cNvSpPr>
            <a:spLocks noChangeAspect="1" noChangeArrowheads="1"/>
          </p:cNvSpPr>
          <p:nvPr/>
        </p:nvSpPr>
        <p:spPr bwMode="auto">
          <a:xfrm>
            <a:off x="4989008" y="4812395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j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Oval 211"/>
          <p:cNvSpPr>
            <a:spLocks noChangeAspect="1" noChangeArrowheads="1"/>
          </p:cNvSpPr>
          <p:nvPr/>
        </p:nvSpPr>
        <p:spPr bwMode="auto">
          <a:xfrm>
            <a:off x="4989008" y="5060623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err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k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4" name="Oval 212"/>
          <p:cNvSpPr>
            <a:spLocks noChangeAspect="1" noChangeArrowheads="1"/>
          </p:cNvSpPr>
          <p:nvPr/>
        </p:nvSpPr>
        <p:spPr bwMode="auto">
          <a:xfrm>
            <a:off x="4989008" y="5318940"/>
            <a:ext cx="179777" cy="177329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l</a:t>
            </a:r>
          </a:p>
        </p:txBody>
      </p:sp>
      <p:sp>
        <p:nvSpPr>
          <p:cNvPr id="235" name="Oval 213"/>
          <p:cNvSpPr>
            <a:spLocks noChangeAspect="1" noChangeArrowheads="1"/>
          </p:cNvSpPr>
          <p:nvPr/>
        </p:nvSpPr>
        <p:spPr bwMode="auto">
          <a:xfrm>
            <a:off x="4989007" y="5581861"/>
            <a:ext cx="179777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m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3389" y="4517391"/>
            <a:ext cx="2910175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83389" y="4777513"/>
            <a:ext cx="305654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2288" y="5012235"/>
            <a:ext cx="152543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sends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3389" y="5268139"/>
            <a:ext cx="285141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84490" y="5528261"/>
            <a:ext cx="326243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The Filtering Unit (FU) checks the frame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84490" y="5788383"/>
            <a:ext cx="409703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Expected receive time specified in receive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85289" y="4257269"/>
            <a:ext cx="344196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R</a:t>
            </a:r>
            <a:r>
              <a:rPr lang="en-US" sz="1400" dirty="0" smtClean="0">
                <a:solidFill>
                  <a:srgbClr val="08519C"/>
                </a:solidFill>
              </a:rPr>
              <a:t> checks if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arrives according to </a:t>
            </a:r>
            <a:r>
              <a:rPr lang="en-US" sz="1400" dirty="0" smtClean="0">
                <a:solidFill>
                  <a:srgbClr val="08519C"/>
                </a:solidFill>
              </a:rPr>
              <a:t>schedule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85289" y="4517391"/>
            <a:ext cx="300400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Place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 </a:t>
            </a:r>
            <a:r>
              <a:rPr lang="en-US" sz="1400" dirty="0" smtClean="0">
                <a:solidFill>
                  <a:srgbClr val="08519C"/>
                </a:solidFill>
              </a:rPr>
              <a:t>in </a:t>
            </a:r>
            <a:r>
              <a:rPr lang="en-US" sz="1400" dirty="0" smtClean="0">
                <a:solidFill>
                  <a:srgbClr val="08519C"/>
                </a:solidFill>
              </a:rPr>
              <a:t>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r>
              <a:rPr lang="en-US" sz="1400" dirty="0" smtClean="0">
                <a:solidFill>
                  <a:srgbClr val="08519C"/>
                </a:solidFill>
              </a:rPr>
              <a:t> for transmission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85289" y="4771163"/>
            <a:ext cx="304132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time specified in send schedule S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185289" y="5012235"/>
            <a:ext cx="1095172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85289" y="5272357"/>
            <a:ext cx="307407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Store the frame into receive buffer B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185289" y="5528261"/>
            <a:ext cx="2133918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4</a:t>
            </a:r>
            <a:r>
              <a:rPr lang="en-US" sz="1400" dirty="0" smtClean="0">
                <a:solidFill>
                  <a:srgbClr val="08519C"/>
                </a:solidFill>
              </a:rPr>
              <a:t> reads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2</a:t>
            </a:r>
            <a:r>
              <a:rPr lang="en-US" sz="1400" dirty="0" smtClean="0">
                <a:solidFill>
                  <a:srgbClr val="08519C"/>
                </a:solidFill>
              </a:rPr>
              <a:t> from buffer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9" name="Oval 202"/>
          <p:cNvSpPr>
            <a:spLocks noChangeAspect="1" noChangeArrowheads="1"/>
          </p:cNvSpPr>
          <p:nvPr/>
        </p:nvSpPr>
        <p:spPr bwMode="auto">
          <a:xfrm>
            <a:off x="1925567" y="2062203"/>
            <a:ext cx="179771" cy="177329"/>
          </a:xfrm>
          <a:prstGeom prst="ellipse">
            <a:avLst/>
          </a:prstGeom>
          <a:solidFill>
            <a:srgbClr val="003366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448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9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450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469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1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472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480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1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482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7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8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9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49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9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500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1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7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0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523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6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53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539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540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551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3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556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557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3375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Point-to-point connection</a:t>
            </a:r>
            <a:endParaRPr lang="en-US" dirty="0">
              <a:solidFill>
                <a:srgbClr val="08519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639762"/>
          </a:xfrm>
        </p:spPr>
        <p:txBody>
          <a:bodyPr/>
          <a:lstStyle/>
          <a:p>
            <a:r>
              <a:rPr lang="en-US" sz="2000" dirty="0" smtClean="0"/>
              <a:t>Real time applications implemented using distributed systems</a:t>
            </a:r>
          </a:p>
          <a:p>
            <a:endParaRPr lang="en-US" dirty="0"/>
          </a:p>
        </p:txBody>
      </p:sp>
      <p:cxnSp>
        <p:nvCxnSpPr>
          <p:cNvPr id="70" name="Straight Arrow Connector 69"/>
          <p:cNvCxnSpPr>
            <a:stCxn id="71" idx="1"/>
          </p:cNvCxnSpPr>
          <p:nvPr/>
        </p:nvCxnSpPr>
        <p:spPr bwMode="auto">
          <a:xfrm rot="10800000">
            <a:off x="3565811" y="4731276"/>
            <a:ext cx="318765" cy="345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884575" y="4891874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687878" y="5461000"/>
            <a:ext cx="3040450" cy="338554"/>
            <a:chOff x="1158988" y="5127846"/>
            <a:chExt cx="3040450" cy="338554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1158988" y="5175221"/>
              <a:ext cx="254962" cy="260402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rgbClr val="A5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11830" y="5127846"/>
              <a:ext cx="278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Application </a:t>
              </a:r>
              <a:r>
                <a:rPr lang="en-US" sz="1600" dirty="0" smtClean="0">
                  <a:latin typeface="Lucida Calligraphy"/>
                  <a:cs typeface="Lucida Calligraphy"/>
                </a:rPr>
                <a:t>A</a:t>
              </a:r>
              <a:r>
                <a:rPr lang="en-US" sz="1600" baseline="-25000" dirty="0" smtClean="0"/>
                <a:t> 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 -- highly critical</a:t>
              </a:r>
              <a:endParaRPr lang="en-US" sz="1600" dirty="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87878" y="5870673"/>
            <a:ext cx="2505176" cy="338554"/>
            <a:chOff x="1155806" y="5632354"/>
            <a:chExt cx="2505176" cy="338554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1155806" y="5670454"/>
              <a:ext cx="254962" cy="260402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18996" y="5632354"/>
              <a:ext cx="224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Application </a:t>
              </a:r>
              <a:r>
                <a:rPr lang="en-US" sz="1600" dirty="0" smtClean="0">
                  <a:latin typeface="Lucida Calligraphy"/>
                  <a:cs typeface="Lucida Calligraphy"/>
                </a:rPr>
                <a:t>A</a:t>
              </a:r>
              <a:r>
                <a:rPr lang="en-US" sz="1600" baseline="-25000" dirty="0" smtClean="0"/>
                <a:t> 2</a:t>
              </a:r>
              <a:r>
                <a:rPr lang="en-US" sz="1600" dirty="0" smtClean="0"/>
                <a:t> -- critical</a:t>
              </a:r>
              <a:endParaRPr lang="en-US" sz="1600" dirty="0"/>
            </a:p>
          </p:txBody>
        </p:sp>
      </p:grp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687878" y="6292750"/>
            <a:ext cx="254962" cy="260402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1068" y="6254651"/>
            <a:ext cx="273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</a:t>
            </a:r>
            <a:r>
              <a:rPr lang="en-US" sz="1600" dirty="0" smtClean="0">
                <a:latin typeface="Lucida Calligraphy"/>
                <a:cs typeface="Lucida Calligraphy"/>
              </a:rPr>
              <a:t>A</a:t>
            </a:r>
            <a:r>
              <a:rPr lang="en-US" sz="1600" baseline="-25000" dirty="0" smtClean="0"/>
              <a:t> 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-- </a:t>
            </a:r>
            <a:r>
              <a:rPr lang="en-US" sz="1600" dirty="0" smtClean="0"/>
              <a:t>non-critical</a:t>
            </a:r>
            <a:endParaRPr lang="en-US" sz="1600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208521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06182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35076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565810" y="327427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061822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084418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35076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61756" y="3275071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rot="5400000">
            <a:off x="1678045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193546" y="4084280"/>
            <a:ext cx="24021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>
            <a:off x="1311272" y="3966555"/>
            <a:ext cx="105469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2627642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311272" y="3533715"/>
            <a:ext cx="2254538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0" idx="2"/>
            <a:endCxn id="55" idx="3"/>
          </p:cNvCxnSpPr>
          <p:nvPr/>
        </p:nvCxnSpPr>
        <p:spPr bwMode="auto">
          <a:xfrm rot="5400000">
            <a:off x="909309" y="3135759"/>
            <a:ext cx="709181" cy="96332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773756" y="3390960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2206736" y="240377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2203671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1158867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3187124" y="429975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3184059" y="240377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3687334" y="338052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1146282" y="240377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4343400" y="3557328"/>
            <a:ext cx="558800" cy="3547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24400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Bus c</a:t>
            </a:r>
            <a:r>
              <a:rPr lang="en-US" dirty="0" smtClean="0">
                <a:solidFill>
                  <a:srgbClr val="08519C"/>
                </a:solidFill>
              </a:rPr>
              <a:t>onnection</a:t>
            </a:r>
            <a:endParaRPr lang="en-US" dirty="0">
              <a:solidFill>
                <a:srgbClr val="08519C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6584901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ounded Rectangle 164"/>
          <p:cNvSpPr/>
          <p:nvPr/>
        </p:nvSpPr>
        <p:spPr bwMode="auto">
          <a:xfrm>
            <a:off x="7561511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5534765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8115488" y="3270270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7561511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6584107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5534765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5161445" y="3275071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 bwMode="auto">
          <a:xfrm>
            <a:off x="5273445" y="3390960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 bwMode="auto">
          <a:xfrm>
            <a:off x="6706425" y="240377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 bwMode="auto">
          <a:xfrm>
            <a:off x="6703360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658556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 bwMode="auto">
          <a:xfrm>
            <a:off x="7686813" y="429975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7683748" y="240377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 bwMode="auto">
          <a:xfrm>
            <a:off x="8237012" y="337652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5" name="Oval 184"/>
          <p:cNvSpPr>
            <a:spLocks noChangeAspect="1"/>
          </p:cNvSpPr>
          <p:nvPr/>
        </p:nvSpPr>
        <p:spPr bwMode="auto">
          <a:xfrm>
            <a:off x="5645971" y="240377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90" name="Straight Connector 189"/>
          <p:cNvCxnSpPr>
            <a:endCxn id="167" idx="1"/>
          </p:cNvCxnSpPr>
          <p:nvPr/>
        </p:nvCxnSpPr>
        <p:spPr bwMode="auto">
          <a:xfrm>
            <a:off x="7842277" y="3533715"/>
            <a:ext cx="273211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5400000">
            <a:off x="7490881" y="3181525"/>
            <a:ext cx="703586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7490087" y="3852991"/>
            <a:ext cx="703586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5400000">
            <a:off x="6165378" y="3516463"/>
            <a:ext cx="1375052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60"/>
          <p:cNvCxnSpPr/>
          <p:nvPr/>
        </p:nvCxnSpPr>
        <p:spPr bwMode="auto">
          <a:xfrm rot="5400000">
            <a:off x="5408997" y="3132547"/>
            <a:ext cx="709181" cy="96332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>
            <a:off x="5487033" y="3882049"/>
            <a:ext cx="65103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flipV="1">
            <a:off x="5715422" y="3533716"/>
            <a:ext cx="148803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flipV="1">
            <a:off x="5864225" y="3533715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6145450" y="3533717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 flipV="1">
            <a:off x="6422025" y="3532088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 flipV="1">
            <a:off x="6703360" y="3530461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 flipV="1">
            <a:off x="6984585" y="3528834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V="1">
            <a:off x="7265810" y="3527207"/>
            <a:ext cx="284400" cy="16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>
            <a:off x="7544613" y="3527209"/>
            <a:ext cx="338912" cy="65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Content Placeholder 2"/>
          <p:cNvSpPr txBox="1">
            <a:spLocks/>
          </p:cNvSpPr>
          <p:nvPr/>
        </p:nvSpPr>
        <p:spPr bwMode="auto">
          <a:xfrm>
            <a:off x="4724400" y="5461000"/>
            <a:ext cx="3984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Reduces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wiring and </a:t>
            </a: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weight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Mixed-criticality applications share the same </a:t>
            </a: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network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Transmission</a:t>
            </a:r>
            <a:endParaRPr lang="en-US" dirty="0"/>
          </a:p>
        </p:txBody>
      </p:sp>
      <p:sp>
        <p:nvSpPr>
          <p:cNvPr id="430" name="AutoShape 1"/>
          <p:cNvSpPr>
            <a:spLocks noChangeArrowheads="1"/>
          </p:cNvSpPr>
          <p:nvPr/>
        </p:nvSpPr>
        <p:spPr bwMode="auto">
          <a:xfrm>
            <a:off x="314551" y="1163269"/>
            <a:ext cx="2797898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Text Box 2"/>
          <p:cNvSpPr txBox="1">
            <a:spLocks noChangeArrowheads="1"/>
          </p:cNvSpPr>
          <p:nvPr/>
        </p:nvSpPr>
        <p:spPr bwMode="auto">
          <a:xfrm>
            <a:off x="464360" y="1409921"/>
            <a:ext cx="699474" cy="27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CPU</a:t>
            </a:r>
          </a:p>
        </p:txBody>
      </p:sp>
      <p:sp>
        <p:nvSpPr>
          <p:cNvPr id="432" name="AutoShape 3"/>
          <p:cNvSpPr>
            <a:spLocks noChangeArrowheads="1"/>
          </p:cNvSpPr>
          <p:nvPr/>
        </p:nvSpPr>
        <p:spPr bwMode="auto">
          <a:xfrm>
            <a:off x="464360" y="1433825"/>
            <a:ext cx="699474" cy="1527720"/>
          </a:xfrm>
          <a:prstGeom prst="roundRect">
            <a:avLst>
              <a:gd name="adj" fmla="val 14051"/>
            </a:avLst>
          </a:prstGeom>
          <a:noFill/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60" y="1631582"/>
            <a:ext cx="698373" cy="442235"/>
            <a:chOff x="317" y="794"/>
            <a:chExt cx="634" cy="407"/>
          </a:xfrm>
        </p:grpSpPr>
        <p:sp>
          <p:nvSpPr>
            <p:cNvPr id="434" name="AutoShape 5"/>
            <p:cNvSpPr>
              <a:spLocks noChangeArrowheads="1"/>
            </p:cNvSpPr>
            <p:nvPr/>
          </p:nvSpPr>
          <p:spPr bwMode="auto">
            <a:xfrm>
              <a:off x="317" y="794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Lucida Sans Unicode" pitchFamily="-111" charset="0"/>
                  <a:cs typeface="Lucida Sans Unicode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1,1</a:t>
              </a:r>
              <a:endPara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  <p:sp>
          <p:nvSpPr>
            <p:cNvPr id="435" name="Oval 6"/>
            <p:cNvSpPr>
              <a:spLocks noChangeAspect="1" noChangeArrowheads="1"/>
            </p:cNvSpPr>
            <p:nvPr/>
          </p:nvSpPr>
          <p:spPr bwMode="auto">
            <a:xfrm>
              <a:off x="604" y="930"/>
              <a:ext cx="185" cy="183"/>
            </a:xfrm>
            <a:prstGeom prst="ellipse">
              <a:avLst/>
            </a:prstGeom>
            <a:solidFill>
              <a:srgbClr val="006D2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4360" y="2074903"/>
            <a:ext cx="698373" cy="442235"/>
            <a:chOff x="317" y="1202"/>
            <a:chExt cx="634" cy="407"/>
          </a:xfrm>
        </p:grpSpPr>
        <p:sp>
          <p:nvSpPr>
            <p:cNvPr id="437" name="AutoShape 8"/>
            <p:cNvSpPr>
              <a:spLocks noChangeArrowheads="1"/>
            </p:cNvSpPr>
            <p:nvPr/>
          </p:nvSpPr>
          <p:spPr bwMode="auto">
            <a:xfrm>
              <a:off x="317" y="1202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1,2</a:t>
              </a:r>
            </a:p>
          </p:txBody>
        </p:sp>
        <p:sp>
          <p:nvSpPr>
            <p:cNvPr id="438" name="Oval 9"/>
            <p:cNvSpPr>
              <a:spLocks noChangeArrowheads="1"/>
            </p:cNvSpPr>
            <p:nvPr/>
          </p:nvSpPr>
          <p:spPr bwMode="auto">
            <a:xfrm>
              <a:off x="610" y="1356"/>
              <a:ext cx="180" cy="18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17640" rIns="0" bIns="0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τ</a:t>
              </a:r>
              <a:r>
                <a:rPr lang="en-US" sz="1200" baseline="-33000" dirty="0">
                  <a:solidFill>
                    <a:srgbClr val="FFFFFF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56603" y="1551175"/>
            <a:ext cx="281993" cy="153207"/>
            <a:chOff x="1127" y="720"/>
            <a:chExt cx="256" cy="141"/>
          </a:xfrm>
        </p:grpSpPr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1127" y="720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5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1,Tx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6603" y="1797827"/>
            <a:ext cx="281993" cy="153206"/>
            <a:chOff x="1127" y="947"/>
            <a:chExt cx="256" cy="141"/>
          </a:xfrm>
        </p:grpSpPr>
        <p:sp>
          <p:nvSpPr>
            <p:cNvPr id="442" name="Text Box 13"/>
            <p:cNvSpPr txBox="1">
              <a:spLocks noChangeArrowheads="1"/>
            </p:cNvSpPr>
            <p:nvPr/>
          </p:nvSpPr>
          <p:spPr bwMode="auto">
            <a:xfrm>
              <a:off x="1127" y="947"/>
              <a:ext cx="256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2,Tx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18289" y="2395442"/>
            <a:ext cx="469254" cy="171678"/>
            <a:chOff x="1183" y="1497"/>
            <a:chExt cx="426" cy="158"/>
          </a:xfrm>
        </p:grpSpPr>
        <p:grpSp>
          <p:nvGrpSpPr>
            <p:cNvPr id="8" name="Group 443"/>
            <p:cNvGrpSpPr>
              <a:grpSpLocks/>
            </p:cNvGrpSpPr>
            <p:nvPr/>
          </p:nvGrpSpPr>
          <p:grpSpPr bwMode="auto">
            <a:xfrm>
              <a:off x="1519" y="1497"/>
              <a:ext cx="90" cy="135"/>
              <a:chOff x="1519" y="1497"/>
              <a:chExt cx="90" cy="135"/>
            </a:xfrm>
          </p:grpSpPr>
          <p:sp>
            <p:nvSpPr>
              <p:cNvPr id="447" name="AutoShape 16"/>
              <p:cNvSpPr>
                <a:spLocks noChangeArrowheads="1"/>
              </p:cNvSpPr>
              <p:nvPr/>
            </p:nvSpPr>
            <p:spPr bwMode="auto">
              <a:xfrm>
                <a:off x="1519" y="1497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83" y="1514"/>
              <a:ext cx="249" cy="141"/>
              <a:chOff x="1183" y="1514"/>
              <a:chExt cx="249" cy="141"/>
            </a:xfrm>
          </p:grpSpPr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1183" y="1514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8289" y="2148790"/>
            <a:ext cx="469254" cy="171678"/>
            <a:chOff x="1183" y="1270"/>
            <a:chExt cx="426" cy="158"/>
          </a:xfrm>
        </p:grpSpPr>
        <p:grpSp>
          <p:nvGrpSpPr>
            <p:cNvPr id="11" name="Group 448"/>
            <p:cNvGrpSpPr>
              <a:grpSpLocks/>
            </p:cNvGrpSpPr>
            <p:nvPr/>
          </p:nvGrpSpPr>
          <p:grpSpPr bwMode="auto">
            <a:xfrm>
              <a:off x="1183" y="1287"/>
              <a:ext cx="249" cy="141"/>
              <a:chOff x="1183" y="1287"/>
              <a:chExt cx="249" cy="141"/>
            </a:xfrm>
          </p:grpSpPr>
          <p:sp>
            <p:nvSpPr>
              <p:cNvPr id="452" name="Text Box 21"/>
              <p:cNvSpPr txBox="1">
                <a:spLocks noChangeArrowheads="1"/>
              </p:cNvSpPr>
              <p:nvPr/>
            </p:nvSpPr>
            <p:spPr bwMode="auto">
              <a:xfrm>
                <a:off x="1183" y="1287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519" y="1270"/>
              <a:ext cx="90" cy="135"/>
              <a:chOff x="1519" y="1270"/>
              <a:chExt cx="90" cy="135"/>
            </a:xfrm>
          </p:grpSpPr>
          <p:sp>
            <p:nvSpPr>
              <p:cNvPr id="451" name="AutoShape 23"/>
              <p:cNvSpPr>
                <a:spLocks noChangeArrowheads="1"/>
              </p:cNvSpPr>
              <p:nvPr/>
            </p:nvSpPr>
            <p:spPr bwMode="auto">
              <a:xfrm>
                <a:off x="1519" y="127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24"/>
          <p:cNvSpPr>
            <a:spLocks noChangeArrowheads="1"/>
          </p:cNvSpPr>
          <p:nvPr/>
        </p:nvSpPr>
        <p:spPr bwMode="auto">
          <a:xfrm>
            <a:off x="2238932" y="1754365"/>
            <a:ext cx="274283" cy="1966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</a:p>
        </p:txBody>
      </p:sp>
      <p:sp>
        <p:nvSpPr>
          <p:cNvPr id="454" name="Oval 25"/>
          <p:cNvSpPr>
            <a:spLocks noChangeArrowheads="1"/>
          </p:cNvSpPr>
          <p:nvPr/>
        </p:nvSpPr>
        <p:spPr bwMode="auto">
          <a:xfrm>
            <a:off x="2238932" y="1507712"/>
            <a:ext cx="274283" cy="1966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TR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</a:p>
        </p:txBody>
      </p:sp>
      <p:sp>
        <p:nvSpPr>
          <p:cNvPr id="455" name="Oval 26"/>
          <p:cNvSpPr>
            <a:spLocks noChangeArrowheads="1"/>
          </p:cNvSpPr>
          <p:nvPr/>
        </p:nvSpPr>
        <p:spPr bwMode="auto">
          <a:xfrm>
            <a:off x="2712592" y="1686828"/>
            <a:ext cx="299617" cy="196669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RC</a:t>
            </a:r>
            <a:r>
              <a:rPr lang="en-US" sz="9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6" name="Oval 27"/>
          <p:cNvSpPr>
            <a:spLocks noChangeArrowheads="1"/>
          </p:cNvSpPr>
          <p:nvPr/>
        </p:nvSpPr>
        <p:spPr bwMode="auto">
          <a:xfrm>
            <a:off x="2712592" y="2148790"/>
            <a:ext cx="299617" cy="196670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sp>
        <p:nvSpPr>
          <p:cNvPr id="457" name="AutoShape 28"/>
          <p:cNvSpPr>
            <a:spLocks noChangeArrowheads="1"/>
          </p:cNvSpPr>
          <p:nvPr/>
        </p:nvSpPr>
        <p:spPr bwMode="auto">
          <a:xfrm>
            <a:off x="464360" y="2518224"/>
            <a:ext cx="699474" cy="443321"/>
          </a:xfrm>
          <a:prstGeom prst="roundRect">
            <a:avLst>
              <a:gd name="adj" fmla="val 4718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7200" tIns="1854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Chancellor" pitchFamily="-111" charset="0"/>
                <a:ea typeface="Chancellor" pitchFamily="-111" charset="0"/>
                <a:cs typeface="Chancellor" pitchFamily="-111" charset="0"/>
              </a:rPr>
              <a:t> P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1,3</a:t>
            </a:r>
          </a:p>
        </p:txBody>
      </p:sp>
      <p:sp>
        <p:nvSpPr>
          <p:cNvPr id="458" name="AutoShape 29"/>
          <p:cNvSpPr>
            <a:spLocks noChangeArrowheads="1"/>
          </p:cNvSpPr>
          <p:nvPr/>
        </p:nvSpPr>
        <p:spPr bwMode="auto">
          <a:xfrm>
            <a:off x="3112449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"/>
          <p:cNvSpPr>
            <a:spLocks/>
          </p:cNvSpPr>
          <p:nvPr/>
        </p:nvSpPr>
        <p:spPr bwMode="auto">
          <a:xfrm>
            <a:off x="989792" y="2222677"/>
            <a:ext cx="825050" cy="221661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3300" y="0"/>
              </a:cxn>
            </a:cxnLst>
            <a:rect l="0" t="0" r="r" b="b"/>
            <a:pathLst>
              <a:path w="3301" h="901">
                <a:moveTo>
                  <a:pt x="0" y="600"/>
                </a:moveTo>
                <a:cubicBezTo>
                  <a:pt x="1000" y="800"/>
                  <a:pt x="2500" y="900"/>
                  <a:pt x="33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31"/>
          <p:cNvSpPr>
            <a:spLocks noChangeShapeType="1"/>
          </p:cNvSpPr>
          <p:nvPr/>
        </p:nvSpPr>
        <p:spPr bwMode="auto">
          <a:xfrm flipV="1">
            <a:off x="2013118" y="1605504"/>
            <a:ext cx="224713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" name="AutoShape 32"/>
          <p:cNvCxnSpPr>
            <a:cxnSpLocks noChangeShapeType="1"/>
            <a:stCxn id="454" idx="6"/>
            <a:endCxn id="455" idx="1"/>
          </p:cNvCxnSpPr>
          <p:nvPr/>
        </p:nvCxnSpPr>
        <p:spPr bwMode="auto">
          <a:xfrm>
            <a:off x="2513215" y="1606047"/>
            <a:ext cx="243255" cy="109583"/>
          </a:xfrm>
          <a:prstGeom prst="curvedConnector2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" name="AutoShape 33"/>
          <p:cNvCxnSpPr>
            <a:cxnSpLocks noChangeShapeType="1"/>
            <a:stCxn id="453" idx="6"/>
            <a:endCxn id="455" idx="2"/>
          </p:cNvCxnSpPr>
          <p:nvPr/>
        </p:nvCxnSpPr>
        <p:spPr bwMode="auto">
          <a:xfrm flipV="1">
            <a:off x="2513215" y="1785163"/>
            <a:ext cx="199377" cy="67537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463" name="Line 34"/>
          <p:cNvSpPr>
            <a:spLocks noChangeShapeType="1"/>
          </p:cNvSpPr>
          <p:nvPr/>
        </p:nvSpPr>
        <p:spPr bwMode="auto">
          <a:xfrm>
            <a:off x="2887736" y="1877147"/>
            <a:ext cx="49569" cy="295548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5"/>
          <p:cNvSpPr>
            <a:spLocks/>
          </p:cNvSpPr>
          <p:nvPr/>
        </p:nvSpPr>
        <p:spPr bwMode="auto">
          <a:xfrm>
            <a:off x="1888644" y="2247668"/>
            <a:ext cx="849284" cy="246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0" y="505"/>
              </a:cxn>
              <a:cxn ang="0">
                <a:pos x="3400" y="300"/>
              </a:cxn>
            </a:cxnLst>
            <a:rect l="0" t="0" r="r" b="b"/>
            <a:pathLst>
              <a:path w="3401" h="1001">
                <a:moveTo>
                  <a:pt x="0" y="0"/>
                </a:moveTo>
                <a:cubicBezTo>
                  <a:pt x="1500" y="1000"/>
                  <a:pt x="2600" y="600"/>
                  <a:pt x="3000" y="505"/>
                </a:cubicBezTo>
                <a:lnTo>
                  <a:pt x="3400" y="300"/>
                </a:ln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6"/>
          <p:cNvSpPr>
            <a:spLocks/>
          </p:cNvSpPr>
          <p:nvPr/>
        </p:nvSpPr>
        <p:spPr bwMode="auto">
          <a:xfrm>
            <a:off x="2188261" y="2345460"/>
            <a:ext cx="844878" cy="493304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2900" y="0"/>
              </a:cxn>
            </a:cxnLst>
            <a:rect l="0" t="0" r="r" b="b"/>
            <a:pathLst>
              <a:path w="3384" h="2001">
                <a:moveTo>
                  <a:pt x="0" y="2000"/>
                </a:moveTo>
                <a:cubicBezTo>
                  <a:pt x="1900" y="2000"/>
                  <a:pt x="3383" y="900"/>
                  <a:pt x="29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/>
          <p:cNvSpPr>
            <a:spLocks noChangeShapeType="1"/>
          </p:cNvSpPr>
          <p:nvPr/>
        </p:nvSpPr>
        <p:spPr bwMode="auto">
          <a:xfrm>
            <a:off x="3013311" y="2222677"/>
            <a:ext cx="274282" cy="11953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AutoShape 38"/>
          <p:cNvSpPr>
            <a:spLocks noChangeArrowheads="1"/>
          </p:cNvSpPr>
          <p:nvPr/>
        </p:nvSpPr>
        <p:spPr bwMode="auto">
          <a:xfrm>
            <a:off x="3662115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AutoShape 39"/>
          <p:cNvSpPr>
            <a:spLocks noChangeArrowheads="1"/>
          </p:cNvSpPr>
          <p:nvPr/>
        </p:nvSpPr>
        <p:spPr bwMode="auto">
          <a:xfrm>
            <a:off x="6809200" y="1163269"/>
            <a:ext cx="2073089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109012" y="1409921"/>
            <a:ext cx="698373" cy="1551625"/>
            <a:chOff x="7257" y="590"/>
            <a:chExt cx="634" cy="1428"/>
          </a:xfrm>
        </p:grpSpPr>
        <p:sp>
          <p:nvSpPr>
            <p:cNvPr id="470" name="AutoShape 41"/>
            <p:cNvSpPr>
              <a:spLocks noChangeArrowheads="1"/>
            </p:cNvSpPr>
            <p:nvPr/>
          </p:nvSpPr>
          <p:spPr bwMode="auto">
            <a:xfrm>
              <a:off x="7257" y="612"/>
              <a:ext cx="634" cy="1405"/>
            </a:xfrm>
            <a:prstGeom prst="roundRect">
              <a:avLst>
                <a:gd name="adj" fmla="val 14051"/>
              </a:avLst>
            </a:prstGeom>
            <a:noFill/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470"/>
            <p:cNvGrpSpPr>
              <a:grpSpLocks/>
            </p:cNvGrpSpPr>
            <p:nvPr/>
          </p:nvGrpSpPr>
          <p:grpSpPr bwMode="auto">
            <a:xfrm>
              <a:off x="7257" y="794"/>
              <a:ext cx="634" cy="407"/>
              <a:chOff x="7257" y="794"/>
              <a:chExt cx="634" cy="407"/>
            </a:xfrm>
          </p:grpSpPr>
          <p:sp>
            <p:nvSpPr>
              <p:cNvPr id="477" name="AutoShape 43"/>
              <p:cNvSpPr>
                <a:spLocks noChangeArrowheads="1"/>
              </p:cNvSpPr>
              <p:nvPr/>
            </p:nvSpPr>
            <p:spPr bwMode="auto">
              <a:xfrm>
                <a:off x="7257" y="794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2,1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8" name="Oval 44"/>
              <p:cNvSpPr>
                <a:spLocks noChangeAspect="1" noChangeArrowheads="1"/>
              </p:cNvSpPr>
              <p:nvPr/>
            </p:nvSpPr>
            <p:spPr bwMode="auto">
              <a:xfrm>
                <a:off x="7481" y="930"/>
                <a:ext cx="180" cy="182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257" y="1202"/>
              <a:ext cx="634" cy="407"/>
              <a:chOff x="7257" y="1202"/>
              <a:chExt cx="634" cy="407"/>
            </a:xfrm>
          </p:grpSpPr>
          <p:sp>
            <p:nvSpPr>
              <p:cNvPr id="475" name="AutoShape 46"/>
              <p:cNvSpPr>
                <a:spLocks noChangeArrowheads="1"/>
              </p:cNvSpPr>
              <p:nvPr/>
            </p:nvSpPr>
            <p:spPr bwMode="auto">
              <a:xfrm>
                <a:off x="7257" y="1202"/>
                <a:ext cx="634" cy="40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8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lIns="7200" tIns="18540" rIns="0" bIns="0" anchor="t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95000"/>
                  </a:lnSpc>
                  <a:tabLst>
                    <a:tab pos="723900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  <a:latin typeface="Chancellor" pitchFamily="-111" charset="0"/>
                    <a:ea typeface="Chancellor" pitchFamily="-111" charset="0"/>
                    <a:cs typeface="Chancellor" pitchFamily="-111" charset="0"/>
                  </a:rPr>
                  <a:t>P</a:t>
                </a:r>
                <a:r>
                  <a:rPr lang="en-US" sz="1200" baseline="-33000" dirty="0" smtClean="0">
                    <a:solidFill>
                      <a:srgbClr val="000000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2,2</a:t>
                </a:r>
                <a:endPara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76" name="Oval 47"/>
              <p:cNvSpPr>
                <a:spLocks noChangeAspect="1" noChangeArrowheads="1"/>
              </p:cNvSpPr>
              <p:nvPr/>
            </p:nvSpPr>
            <p:spPr bwMode="auto">
              <a:xfrm>
                <a:off x="7481" y="1338"/>
                <a:ext cx="180" cy="182"/>
              </a:xfrm>
              <a:prstGeom prst="ellipse">
                <a:avLst/>
              </a:prstGeom>
              <a:solidFill>
                <a:srgbClr val="006D2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17640" rIns="0" bIns="0" anchor="b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τ</a:t>
                </a:r>
                <a:r>
                  <a:rPr lang="en-US" sz="1200" baseline="-33000">
                    <a:solidFill>
                      <a:srgbClr val="FFFFFF"/>
                    </a:solidFill>
                    <a:latin typeface="Times New Roman" pitchFamily="-111" charset="0"/>
                    <a:ea typeface="Times New Roman" pitchFamily="-111" charset="0"/>
                    <a:cs typeface="Times New Roman" pitchFamily="-111" charset="0"/>
                  </a:rPr>
                  <a:t>3</a:t>
                </a:r>
              </a:p>
            </p:txBody>
          </p:sp>
        </p:grpSp>
        <p:sp>
          <p:nvSpPr>
            <p:cNvPr id="473" name="AutoShape 48"/>
            <p:cNvSpPr>
              <a:spLocks noChangeArrowheads="1"/>
            </p:cNvSpPr>
            <p:nvPr/>
          </p:nvSpPr>
          <p:spPr bwMode="auto">
            <a:xfrm>
              <a:off x="7257" y="1610"/>
              <a:ext cx="634" cy="40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lIns="7200" tIns="18540" rIns="0" bIns="0" anchor="t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Chancellor" pitchFamily="-111" charset="0"/>
                  <a:ea typeface="Chancellor" pitchFamily="-111" charset="0"/>
                  <a:cs typeface="Chancellor" pitchFamily="-111" charset="0"/>
                </a:rPr>
                <a:t>P</a:t>
              </a:r>
              <a:r>
                <a:rPr lang="en-US" sz="1200" baseline="-33000" dirty="0" smtClean="0">
                  <a:solidFill>
                    <a:srgbClr val="000000"/>
                  </a:solidFill>
                  <a:latin typeface="Times New Roman" pitchFamily="-111" charset="0"/>
                  <a:ea typeface="Times New Roman" pitchFamily="-111" charset="0"/>
                  <a:cs typeface="Times New Roman" pitchFamily="-111" charset="0"/>
                </a:rPr>
                <a:t>2,3</a:t>
              </a:r>
              <a:endParaRPr lang="en-US" sz="12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74" name="Text Box 49"/>
            <p:cNvSpPr txBox="1">
              <a:spLocks noChangeArrowheads="1"/>
            </p:cNvSpPr>
            <p:nvPr/>
          </p:nvSpPr>
          <p:spPr bwMode="auto">
            <a:xfrm>
              <a:off x="7257" y="590"/>
              <a:ext cx="634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CPU</a:t>
              </a:r>
            </a:p>
          </p:txBody>
        </p:sp>
      </p:grpSp>
      <p:sp>
        <p:nvSpPr>
          <p:cNvPr id="479" name="Oval 50"/>
          <p:cNvSpPr>
            <a:spLocks noChangeArrowheads="1"/>
          </p:cNvSpPr>
          <p:nvPr/>
        </p:nvSpPr>
        <p:spPr bwMode="auto">
          <a:xfrm>
            <a:off x="7009680" y="165548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823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  <a:endParaRPr lang="en-US" sz="15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173808" y="2444337"/>
            <a:ext cx="784293" cy="195583"/>
            <a:chOff x="6408" y="1542"/>
            <a:chExt cx="712" cy="180"/>
          </a:xfrm>
        </p:grpSpPr>
        <p:grpSp>
          <p:nvGrpSpPr>
            <p:cNvPr id="17" name="Group 480"/>
            <p:cNvGrpSpPr>
              <a:grpSpLocks/>
            </p:cNvGrpSpPr>
            <p:nvPr/>
          </p:nvGrpSpPr>
          <p:grpSpPr bwMode="auto">
            <a:xfrm>
              <a:off x="6712" y="1542"/>
              <a:ext cx="408" cy="180"/>
              <a:chOff x="6712" y="1542"/>
              <a:chExt cx="408" cy="180"/>
            </a:xfrm>
          </p:grpSpPr>
          <p:sp>
            <p:nvSpPr>
              <p:cNvPr id="484" name="AutoShape 53"/>
              <p:cNvSpPr>
                <a:spLocks noChangeArrowheads="1"/>
              </p:cNvSpPr>
              <p:nvPr/>
            </p:nvSpPr>
            <p:spPr bwMode="auto">
              <a:xfrm>
                <a:off x="6712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AutoShape 54"/>
              <p:cNvSpPr>
                <a:spLocks noChangeArrowheads="1"/>
              </p:cNvSpPr>
              <p:nvPr/>
            </p:nvSpPr>
            <p:spPr bwMode="auto">
              <a:xfrm>
                <a:off x="6985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AutoShape 55"/>
              <p:cNvSpPr>
                <a:spLocks noChangeArrowheads="1"/>
              </p:cNvSpPr>
              <p:nvPr/>
            </p:nvSpPr>
            <p:spPr bwMode="auto">
              <a:xfrm>
                <a:off x="6849" y="1542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6408" y="1582"/>
              <a:ext cx="260" cy="141"/>
              <a:chOff x="6408" y="1582"/>
              <a:chExt cx="260" cy="141"/>
            </a:xfrm>
          </p:grpSpPr>
          <p:sp>
            <p:nvSpPr>
              <p:cNvPr id="483" name="Text Box 57"/>
              <p:cNvSpPr txBox="1">
                <a:spLocks noChangeArrowheads="1"/>
              </p:cNvSpPr>
              <p:nvPr/>
            </p:nvSpPr>
            <p:spPr bwMode="auto">
              <a:xfrm>
                <a:off x="6408" y="1582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7173808" y="2173781"/>
            <a:ext cx="784293" cy="195583"/>
            <a:chOff x="6408" y="1293"/>
            <a:chExt cx="712" cy="180"/>
          </a:xfrm>
        </p:grpSpPr>
        <p:grpSp>
          <p:nvGrpSpPr>
            <p:cNvPr id="20" name="Group 487"/>
            <p:cNvGrpSpPr>
              <a:grpSpLocks/>
            </p:cNvGrpSpPr>
            <p:nvPr/>
          </p:nvGrpSpPr>
          <p:grpSpPr bwMode="auto">
            <a:xfrm>
              <a:off x="6712" y="1293"/>
              <a:ext cx="408" cy="180"/>
              <a:chOff x="6712" y="1293"/>
              <a:chExt cx="408" cy="180"/>
            </a:xfrm>
          </p:grpSpPr>
          <p:sp>
            <p:nvSpPr>
              <p:cNvPr id="491" name="AutoShape 60"/>
              <p:cNvSpPr>
                <a:spLocks noChangeArrowheads="1"/>
              </p:cNvSpPr>
              <p:nvPr/>
            </p:nvSpPr>
            <p:spPr bwMode="auto">
              <a:xfrm>
                <a:off x="6712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AutoShape 61"/>
              <p:cNvSpPr>
                <a:spLocks noChangeArrowheads="1"/>
              </p:cNvSpPr>
              <p:nvPr/>
            </p:nvSpPr>
            <p:spPr bwMode="auto">
              <a:xfrm>
                <a:off x="6985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AutoShape 62"/>
              <p:cNvSpPr>
                <a:spLocks noChangeArrowheads="1"/>
              </p:cNvSpPr>
              <p:nvPr/>
            </p:nvSpPr>
            <p:spPr bwMode="auto">
              <a:xfrm>
                <a:off x="6849" y="129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6408" y="1333"/>
              <a:ext cx="260" cy="141"/>
              <a:chOff x="6408" y="1333"/>
              <a:chExt cx="260" cy="141"/>
            </a:xfrm>
          </p:grpSpPr>
          <p:sp>
            <p:nvSpPr>
              <p:cNvPr id="490" name="Text Box 64"/>
              <p:cNvSpPr txBox="1">
                <a:spLocks noChangeArrowheads="1"/>
              </p:cNvSpPr>
              <p:nvPr/>
            </p:nvSpPr>
            <p:spPr bwMode="auto">
              <a:xfrm>
                <a:off x="6408" y="1333"/>
                <a:ext cx="260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Q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481137" y="1902138"/>
            <a:ext cx="472558" cy="195583"/>
            <a:chOff x="6687" y="1043"/>
            <a:chExt cx="429" cy="180"/>
          </a:xfrm>
        </p:grpSpPr>
        <p:grpSp>
          <p:nvGrpSpPr>
            <p:cNvPr id="23" name="Group 494"/>
            <p:cNvGrpSpPr>
              <a:grpSpLocks/>
            </p:cNvGrpSpPr>
            <p:nvPr/>
          </p:nvGrpSpPr>
          <p:grpSpPr bwMode="auto">
            <a:xfrm>
              <a:off x="6981" y="1043"/>
              <a:ext cx="135" cy="180"/>
              <a:chOff x="6981" y="1043"/>
              <a:chExt cx="135" cy="180"/>
            </a:xfrm>
          </p:grpSpPr>
          <p:sp>
            <p:nvSpPr>
              <p:cNvPr id="498" name="AutoShape 67"/>
              <p:cNvSpPr>
                <a:spLocks noChangeArrowheads="1"/>
              </p:cNvSpPr>
              <p:nvPr/>
            </p:nvSpPr>
            <p:spPr bwMode="auto">
              <a:xfrm>
                <a:off x="6981" y="1043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68"/>
            <p:cNvGrpSpPr>
              <a:grpSpLocks/>
            </p:cNvGrpSpPr>
            <p:nvPr/>
          </p:nvGrpSpPr>
          <p:grpSpPr bwMode="auto">
            <a:xfrm>
              <a:off x="6687" y="1083"/>
              <a:ext cx="254" cy="141"/>
              <a:chOff x="6687" y="1083"/>
              <a:chExt cx="254" cy="141"/>
            </a:xfrm>
          </p:grpSpPr>
          <p:sp>
            <p:nvSpPr>
              <p:cNvPr id="497" name="Text Box 69"/>
              <p:cNvSpPr txBox="1">
                <a:spLocks noChangeArrowheads="1"/>
              </p:cNvSpPr>
              <p:nvPr/>
            </p:nvSpPr>
            <p:spPr bwMode="auto">
              <a:xfrm>
                <a:off x="6687" y="1083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1,Rx</a:t>
                </a:r>
              </a:p>
            </p:txBody>
          </p:sp>
        </p:grpSp>
      </p:grpSp>
      <p:sp>
        <p:nvSpPr>
          <p:cNvPr id="504" name="AutoShape 75"/>
          <p:cNvSpPr>
            <a:spLocks noChangeArrowheads="1"/>
          </p:cNvSpPr>
          <p:nvPr/>
        </p:nvSpPr>
        <p:spPr bwMode="auto">
          <a:xfrm>
            <a:off x="6584487" y="1655486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7481137" y="1655486"/>
            <a:ext cx="472558" cy="195583"/>
            <a:chOff x="6687" y="816"/>
            <a:chExt cx="429" cy="180"/>
          </a:xfrm>
        </p:grpSpPr>
        <p:grpSp>
          <p:nvGrpSpPr>
            <p:cNvPr id="26" name="Group 499"/>
            <p:cNvGrpSpPr>
              <a:grpSpLocks/>
            </p:cNvGrpSpPr>
            <p:nvPr/>
          </p:nvGrpSpPr>
          <p:grpSpPr bwMode="auto">
            <a:xfrm>
              <a:off x="6981" y="816"/>
              <a:ext cx="135" cy="180"/>
              <a:chOff x="6981" y="816"/>
              <a:chExt cx="135" cy="180"/>
            </a:xfrm>
          </p:grpSpPr>
          <p:sp>
            <p:nvSpPr>
              <p:cNvPr id="503" name="AutoShape 72"/>
              <p:cNvSpPr>
                <a:spLocks noChangeArrowheads="1"/>
              </p:cNvSpPr>
              <p:nvPr/>
            </p:nvSpPr>
            <p:spPr bwMode="auto">
              <a:xfrm>
                <a:off x="6981" y="816"/>
                <a:ext cx="135" cy="180"/>
              </a:xfrm>
              <a:prstGeom prst="roundRect">
                <a:avLst>
                  <a:gd name="adj" fmla="val 73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6687" y="856"/>
              <a:ext cx="254" cy="141"/>
              <a:chOff x="6687" y="856"/>
              <a:chExt cx="254" cy="141"/>
            </a:xfrm>
          </p:grpSpPr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6687" y="856"/>
                <a:ext cx="254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2,Rx</a:t>
                </a:r>
              </a:p>
            </p:txBody>
          </p:sp>
        </p:grpSp>
      </p:grpSp>
      <p:cxnSp>
        <p:nvCxnSpPr>
          <p:cNvPr id="505" name="AutoShape 76"/>
          <p:cNvCxnSpPr>
            <a:cxnSpLocks noChangeShapeType="1"/>
            <a:stCxn id="458" idx="3"/>
            <a:endCxn id="467" idx="1"/>
          </p:cNvCxnSpPr>
          <p:nvPr/>
        </p:nvCxnSpPr>
        <p:spPr bwMode="auto">
          <a:xfrm flipV="1">
            <a:off x="3337163" y="1766316"/>
            <a:ext cx="324952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" name="AutoShape 77"/>
          <p:cNvCxnSpPr>
            <a:cxnSpLocks noChangeShapeType="1"/>
            <a:stCxn id="554" idx="3"/>
            <a:endCxn id="504" idx="1"/>
          </p:cNvCxnSpPr>
          <p:nvPr/>
        </p:nvCxnSpPr>
        <p:spPr bwMode="auto">
          <a:xfrm flipV="1">
            <a:off x="6310205" y="1766316"/>
            <a:ext cx="275384" cy="468313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07" name="Line 78"/>
          <p:cNvSpPr>
            <a:spLocks noChangeShapeType="1"/>
          </p:cNvSpPr>
          <p:nvPr/>
        </p:nvSpPr>
        <p:spPr bwMode="auto">
          <a:xfrm>
            <a:off x="6684727" y="1772836"/>
            <a:ext cx="324953" cy="6519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79"/>
          <p:cNvSpPr>
            <a:spLocks noChangeShapeType="1"/>
          </p:cNvSpPr>
          <p:nvPr/>
        </p:nvSpPr>
        <p:spPr bwMode="auto">
          <a:xfrm flipV="1">
            <a:off x="6678442" y="1771920"/>
            <a:ext cx="25335" cy="10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80"/>
          <p:cNvSpPr>
            <a:spLocks/>
          </p:cNvSpPr>
          <p:nvPr/>
        </p:nvSpPr>
        <p:spPr bwMode="auto">
          <a:xfrm>
            <a:off x="7309297" y="1237156"/>
            <a:ext cx="575001" cy="493304"/>
          </a:xfrm>
          <a:custGeom>
            <a:avLst/>
            <a:gdLst/>
            <a:ahLst/>
            <a:cxnLst>
              <a:cxn ang="0">
                <a:pos x="0" y="1800"/>
              </a:cxn>
              <a:cxn ang="0">
                <a:pos x="2300" y="2000"/>
              </a:cxn>
            </a:cxnLst>
            <a:rect l="0" t="0" r="r" b="b"/>
            <a:pathLst>
              <a:path w="2301" h="2001">
                <a:moveTo>
                  <a:pt x="0" y="1800"/>
                </a:moveTo>
                <a:cubicBezTo>
                  <a:pt x="700" y="0"/>
                  <a:pt x="2300" y="2000"/>
                  <a:pt x="2300" y="20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81"/>
          <p:cNvSpPr>
            <a:spLocks/>
          </p:cNvSpPr>
          <p:nvPr/>
        </p:nvSpPr>
        <p:spPr bwMode="auto">
          <a:xfrm>
            <a:off x="7283962" y="1853242"/>
            <a:ext cx="275384" cy="3694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500"/>
              </a:cxn>
            </a:cxnLst>
            <a:rect l="0" t="0" r="r" b="b"/>
            <a:pathLst>
              <a:path w="1101" h="1501">
                <a:moveTo>
                  <a:pt x="0" y="0"/>
                </a:moveTo>
                <a:cubicBezTo>
                  <a:pt x="200" y="600"/>
                  <a:pt x="1100" y="1500"/>
                  <a:pt x="1100" y="1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82"/>
          <p:cNvSpPr>
            <a:spLocks/>
          </p:cNvSpPr>
          <p:nvPr/>
        </p:nvSpPr>
        <p:spPr bwMode="auto">
          <a:xfrm>
            <a:off x="7884298" y="1705468"/>
            <a:ext cx="474761" cy="197756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900" y="800"/>
              </a:cxn>
            </a:cxnLst>
            <a:rect l="0" t="0" r="r" b="b"/>
            <a:pathLst>
              <a:path w="1901" h="801">
                <a:moveTo>
                  <a:pt x="0" y="300"/>
                </a:moveTo>
                <a:cubicBezTo>
                  <a:pt x="1400" y="0"/>
                  <a:pt x="1900" y="800"/>
                  <a:pt x="1900" y="8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83"/>
          <p:cNvSpPr>
            <a:spLocks/>
          </p:cNvSpPr>
          <p:nvPr/>
        </p:nvSpPr>
        <p:spPr bwMode="auto">
          <a:xfrm>
            <a:off x="7884298" y="2197686"/>
            <a:ext cx="474761" cy="123869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900" y="500"/>
              </a:cxn>
            </a:cxnLst>
            <a:rect l="0" t="0" r="r" b="b"/>
            <a:pathLst>
              <a:path w="1901" h="501">
                <a:moveTo>
                  <a:pt x="0" y="500"/>
                </a:moveTo>
                <a:cubicBezTo>
                  <a:pt x="800" y="0"/>
                  <a:pt x="1900" y="500"/>
                  <a:pt x="1900" y="5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AutoShape 84"/>
          <p:cNvSpPr>
            <a:spLocks noChangeArrowheads="1"/>
          </p:cNvSpPr>
          <p:nvPr/>
        </p:nvSpPr>
        <p:spPr bwMode="auto">
          <a:xfrm>
            <a:off x="3662115" y="2567120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AutoShape 85"/>
          <p:cNvSpPr>
            <a:spLocks noChangeArrowheads="1"/>
          </p:cNvSpPr>
          <p:nvPr/>
        </p:nvSpPr>
        <p:spPr bwMode="auto">
          <a:xfrm>
            <a:off x="3662115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Text Box 86"/>
          <p:cNvSpPr txBox="1">
            <a:spLocks noChangeArrowheads="1"/>
          </p:cNvSpPr>
          <p:nvPr/>
        </p:nvSpPr>
        <p:spPr bwMode="auto">
          <a:xfrm>
            <a:off x="314551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516" name="Text Box 87"/>
          <p:cNvSpPr txBox="1">
            <a:spLocks noChangeArrowheads="1"/>
          </p:cNvSpPr>
          <p:nvPr/>
        </p:nvSpPr>
        <p:spPr bwMode="auto">
          <a:xfrm>
            <a:off x="6809200" y="1163269"/>
            <a:ext cx="699474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ES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2063788" y="3212544"/>
            <a:ext cx="473660" cy="266210"/>
            <a:chOff x="1769" y="2249"/>
            <a:chExt cx="430" cy="245"/>
          </a:xfrm>
        </p:grpSpPr>
        <p:sp>
          <p:nvSpPr>
            <p:cNvPr id="518" name="AutoShape 89"/>
            <p:cNvSpPr>
              <a:spLocks noChangeArrowheads="1"/>
            </p:cNvSpPr>
            <p:nvPr/>
          </p:nvSpPr>
          <p:spPr bwMode="auto">
            <a:xfrm>
              <a:off x="1769" y="2249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Text Box 90"/>
            <p:cNvSpPr txBox="1">
              <a:spLocks noChangeArrowheads="1"/>
            </p:cNvSpPr>
            <p:nvPr/>
          </p:nvSpPr>
          <p:spPr bwMode="auto">
            <a:xfrm>
              <a:off x="1769" y="2249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 anchor="t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2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2637688" y="3478754"/>
            <a:ext cx="473660" cy="266210"/>
            <a:chOff x="2290" y="2494"/>
            <a:chExt cx="430" cy="245"/>
          </a:xfrm>
        </p:grpSpPr>
        <p:sp>
          <p:nvSpPr>
            <p:cNvPr id="521" name="AutoShape 92"/>
            <p:cNvSpPr>
              <a:spLocks noChangeArrowheads="1"/>
            </p:cNvSpPr>
            <p:nvPr/>
          </p:nvSpPr>
          <p:spPr bwMode="auto">
            <a:xfrm>
              <a:off x="2290" y="2494"/>
              <a:ext cx="430" cy="226"/>
            </a:xfrm>
            <a:prstGeom prst="roundRect">
              <a:avLst>
                <a:gd name="adj" fmla="val 27370"/>
              </a:avLst>
            </a:prstGeom>
            <a:solidFill>
              <a:srgbClr val="FFFFFF"/>
            </a:solidFill>
            <a:ln w="18000">
              <a:solidFill>
                <a:srgbClr val="252525"/>
              </a:solidFill>
              <a:round/>
              <a:headEnd/>
              <a:tailEnd/>
            </a:ln>
            <a:effectLst>
              <a:outerShdw blurRad="63500" dist="50912" dir="2700000" algn="ctr" rotWithShape="0">
                <a:srgbClr val="969696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Text Box 93"/>
            <p:cNvSpPr txBox="1">
              <a:spLocks noChangeArrowheads="1"/>
            </p:cNvSpPr>
            <p:nvPr/>
          </p:nvSpPr>
          <p:spPr bwMode="auto">
            <a:xfrm>
              <a:off x="2290" y="2494"/>
              <a:ext cx="430" cy="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0" rIns="90000" bIns="0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2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3</a:t>
              </a:r>
            </a:p>
          </p:txBody>
        </p:sp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2538549" y="2242235"/>
            <a:ext cx="1122464" cy="1087659"/>
            <a:chOff x="2200" y="1406"/>
            <a:chExt cx="1019" cy="951"/>
          </a:xfrm>
        </p:grpSpPr>
        <p:sp>
          <p:nvSpPr>
            <p:cNvPr id="524" name="Freeform 95"/>
            <p:cNvSpPr>
              <a:spLocks/>
            </p:cNvSpPr>
            <p:nvPr/>
          </p:nvSpPr>
          <p:spPr bwMode="auto">
            <a:xfrm>
              <a:off x="2900" y="1371"/>
              <a:ext cx="319" cy="492"/>
            </a:xfrm>
            <a:custGeom>
              <a:avLst/>
              <a:gdLst/>
              <a:ahLst/>
              <a:cxnLst>
                <a:cxn ang="0">
                  <a:pos x="0" y="2171"/>
                </a:cxn>
                <a:cxn ang="0">
                  <a:pos x="1412" y="155"/>
                </a:cxn>
              </a:cxnLst>
              <a:rect l="0" t="0" r="r" b="b"/>
              <a:pathLst>
                <a:path w="1413" h="2172">
                  <a:moveTo>
                    <a:pt x="0" y="2171"/>
                  </a:moveTo>
                  <a:cubicBezTo>
                    <a:pt x="0" y="0"/>
                    <a:pt x="1412" y="155"/>
                    <a:pt x="1412" y="155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6"/>
            <p:cNvSpPr>
              <a:spLocks noChangeArrowheads="1"/>
            </p:cNvSpPr>
            <p:nvPr/>
          </p:nvSpPr>
          <p:spPr bwMode="auto">
            <a:xfrm>
              <a:off x="2200" y="1845"/>
              <a:ext cx="717" cy="513"/>
            </a:xfrm>
            <a:custGeom>
              <a:avLst/>
              <a:gdLst/>
              <a:ahLst/>
              <a:cxnLst>
                <a:cxn ang="0">
                  <a:pos x="0" y="2266"/>
                </a:cxn>
                <a:cxn ang="0">
                  <a:pos x="3077" y="0"/>
                </a:cxn>
              </a:cxnLst>
              <a:rect l="0" t="0" r="r" b="b"/>
              <a:pathLst>
                <a:path w="3166" h="2267">
                  <a:moveTo>
                    <a:pt x="0" y="2266"/>
                  </a:moveTo>
                  <a:cubicBezTo>
                    <a:pt x="2813" y="2104"/>
                    <a:pt x="3165" y="1295"/>
                    <a:pt x="3077" y="0"/>
                  </a:cubicBezTo>
                </a:path>
              </a:pathLst>
            </a:cu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Line 98"/>
          <p:cNvSpPr>
            <a:spLocks noChangeShapeType="1"/>
          </p:cNvSpPr>
          <p:nvPr/>
        </p:nvSpPr>
        <p:spPr bwMode="auto">
          <a:xfrm>
            <a:off x="3737019" y="2665999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99"/>
          <p:cNvSpPr>
            <a:spLocks noChangeArrowheads="1"/>
          </p:cNvSpPr>
          <p:nvPr/>
        </p:nvSpPr>
        <p:spPr bwMode="auto">
          <a:xfrm>
            <a:off x="3112449" y="3233189"/>
            <a:ext cx="524331" cy="369434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1700" y="0"/>
              </a:cxn>
            </a:cxnLst>
            <a:rect l="0" t="0" r="r" b="b"/>
            <a:pathLst>
              <a:path w="2101" h="1501">
                <a:moveTo>
                  <a:pt x="0" y="1500"/>
                </a:moveTo>
                <a:cubicBezTo>
                  <a:pt x="2100" y="15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00"/>
          <p:cNvSpPr>
            <a:spLocks/>
          </p:cNvSpPr>
          <p:nvPr/>
        </p:nvSpPr>
        <p:spPr bwMode="auto">
          <a:xfrm>
            <a:off x="3437402" y="2617103"/>
            <a:ext cx="224713" cy="616086"/>
          </a:xfrm>
          <a:custGeom>
            <a:avLst/>
            <a:gdLst/>
            <a:ahLst/>
            <a:cxnLst>
              <a:cxn ang="0">
                <a:pos x="400" y="2500"/>
              </a:cxn>
              <a:cxn ang="0">
                <a:pos x="900" y="200"/>
              </a:cxn>
            </a:cxnLst>
            <a:rect l="0" t="0" r="r" b="b"/>
            <a:pathLst>
              <a:path w="901" h="2501">
                <a:moveTo>
                  <a:pt x="400" y="2500"/>
                </a:moveTo>
                <a:cubicBezTo>
                  <a:pt x="0" y="0"/>
                  <a:pt x="900" y="200"/>
                  <a:pt x="900" y="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AutoShape 101"/>
          <p:cNvSpPr>
            <a:spLocks noChangeArrowheads="1"/>
          </p:cNvSpPr>
          <p:nvPr/>
        </p:nvSpPr>
        <p:spPr bwMode="auto">
          <a:xfrm>
            <a:off x="3886828" y="1163269"/>
            <a:ext cx="2198664" cy="1872163"/>
          </a:xfrm>
          <a:prstGeom prst="roundRect">
            <a:avLst>
              <a:gd name="adj" fmla="val 4495"/>
            </a:avLst>
          </a:prstGeom>
          <a:solidFill>
            <a:srgbClr val="FFFFFF"/>
          </a:solidFill>
          <a:ln w="18000">
            <a:solidFill>
              <a:srgbClr val="252525"/>
            </a:solidFill>
            <a:round/>
            <a:headEnd/>
            <a:tailEnd/>
          </a:ln>
          <a:effectLst>
            <a:outerShdw blurRad="63500" dist="89095" dir="2700000" algn="ctr" rotWithShape="0">
              <a:srgbClr val="969696"/>
            </a:outerShdw>
          </a:effectLst>
        </p:spPr>
        <p:txBody>
          <a:bodyPr wrap="none" tIns="0" bIns="0" anchor="t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31" name="Oval 102"/>
          <p:cNvSpPr>
            <a:spLocks noChangeArrowheads="1"/>
          </p:cNvSpPr>
          <p:nvPr/>
        </p:nvSpPr>
        <p:spPr bwMode="auto">
          <a:xfrm>
            <a:off x="4087307" y="1655486"/>
            <a:ext cx="349187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FU</a:t>
            </a:r>
          </a:p>
        </p:txBody>
      </p:sp>
      <p:sp>
        <p:nvSpPr>
          <p:cNvPr id="532" name="Oval 103"/>
          <p:cNvSpPr>
            <a:spLocks noChangeArrowheads="1"/>
          </p:cNvSpPr>
          <p:nvPr/>
        </p:nvSpPr>
        <p:spPr bwMode="auto">
          <a:xfrm>
            <a:off x="4511399" y="1336034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TP</a:t>
            </a:r>
          </a:p>
        </p:txBody>
      </p:sp>
      <p:sp>
        <p:nvSpPr>
          <p:cNvPr id="533" name="Oval 104"/>
          <p:cNvSpPr>
            <a:spLocks noChangeArrowheads="1"/>
          </p:cNvSpPr>
          <p:nvPr/>
        </p:nvSpPr>
        <p:spPr bwMode="auto">
          <a:xfrm>
            <a:off x="4511399" y="2001016"/>
            <a:ext cx="349186" cy="2216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0" rIns="9000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R</a:t>
            </a:r>
          </a:p>
        </p:txBody>
      </p:sp>
      <p:grpSp>
        <p:nvGrpSpPr>
          <p:cNvPr id="31" name="Group 105"/>
          <p:cNvGrpSpPr>
            <a:grpSpLocks/>
          </p:cNvGrpSpPr>
          <p:nvPr/>
        </p:nvGrpSpPr>
        <p:grpSpPr bwMode="auto">
          <a:xfrm>
            <a:off x="5011496" y="1976025"/>
            <a:ext cx="448324" cy="171678"/>
            <a:chOff x="4445" y="1111"/>
            <a:chExt cx="407" cy="158"/>
          </a:xfrm>
        </p:grpSpPr>
        <p:grpSp>
          <p:nvGrpSpPr>
            <p:cNvPr id="192" name="Group 534"/>
            <p:cNvGrpSpPr>
              <a:grpSpLocks/>
            </p:cNvGrpSpPr>
            <p:nvPr/>
          </p:nvGrpSpPr>
          <p:grpSpPr bwMode="auto">
            <a:xfrm>
              <a:off x="4762" y="1111"/>
              <a:ext cx="90" cy="135"/>
              <a:chOff x="4762" y="1111"/>
              <a:chExt cx="90" cy="135"/>
            </a:xfrm>
          </p:grpSpPr>
          <p:sp>
            <p:nvSpPr>
              <p:cNvPr id="538" name="AutoShape 107"/>
              <p:cNvSpPr>
                <a:spLocks noChangeArrowheads="1"/>
              </p:cNvSpPr>
              <p:nvPr/>
            </p:nvSpPr>
            <p:spPr bwMode="auto">
              <a:xfrm>
                <a:off x="4762" y="1111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08"/>
            <p:cNvGrpSpPr>
              <a:grpSpLocks/>
            </p:cNvGrpSpPr>
            <p:nvPr/>
          </p:nvGrpSpPr>
          <p:grpSpPr bwMode="auto">
            <a:xfrm>
              <a:off x="4445" y="1128"/>
              <a:ext cx="249" cy="141"/>
              <a:chOff x="4445" y="1128"/>
              <a:chExt cx="249" cy="141"/>
            </a:xfrm>
          </p:grpSpPr>
          <p:sp>
            <p:nvSpPr>
              <p:cNvPr id="537" name="Text Box 109"/>
              <p:cNvSpPr txBox="1">
                <a:spLocks noChangeArrowheads="1"/>
              </p:cNvSpPr>
              <p:nvPr/>
            </p:nvSpPr>
            <p:spPr bwMode="auto">
              <a:xfrm>
                <a:off x="4445" y="1128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1,Tx</a:t>
                </a:r>
              </a:p>
            </p:txBody>
          </p:sp>
        </p:grpSp>
      </p:grpSp>
      <p:grpSp>
        <p:nvGrpSpPr>
          <p:cNvPr id="194" name="Group 110"/>
          <p:cNvGrpSpPr>
            <a:grpSpLocks/>
          </p:cNvGrpSpPr>
          <p:nvPr/>
        </p:nvGrpSpPr>
        <p:grpSpPr bwMode="auto">
          <a:xfrm>
            <a:off x="5014800" y="2291131"/>
            <a:ext cx="274283" cy="153206"/>
            <a:chOff x="4448" y="1401"/>
            <a:chExt cx="249" cy="141"/>
          </a:xfrm>
        </p:grpSpPr>
        <p:grpSp>
          <p:nvGrpSpPr>
            <p:cNvPr id="195" name="Group 539"/>
            <p:cNvGrpSpPr>
              <a:grpSpLocks/>
            </p:cNvGrpSpPr>
            <p:nvPr/>
          </p:nvGrpSpPr>
          <p:grpSpPr bwMode="auto">
            <a:xfrm>
              <a:off x="4448" y="1401"/>
              <a:ext cx="249" cy="141"/>
              <a:chOff x="4448" y="1401"/>
              <a:chExt cx="249" cy="141"/>
            </a:xfrm>
          </p:grpSpPr>
          <p:sp>
            <p:nvSpPr>
              <p:cNvPr id="541" name="Text Box 112"/>
              <p:cNvSpPr txBox="1">
                <a:spLocks noChangeArrowheads="1"/>
              </p:cNvSpPr>
              <p:nvPr/>
            </p:nvSpPr>
            <p:spPr bwMode="auto">
              <a:xfrm>
                <a:off x="4448" y="1401"/>
                <a:ext cx="249" cy="1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13230" rIns="0" bIns="0">
                <a:prstTxWarp prst="textNoShape">
                  <a:avLst/>
                </a:prstTxWarp>
              </a:bodyPr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B</a:t>
                </a:r>
                <a:r>
                  <a:rPr lang="en-US" sz="1000" baseline="-33000" dirty="0">
                    <a:solidFill>
                      <a:srgbClr val="000000"/>
                    </a:solidFill>
                    <a:latin typeface="Times New Roman" pitchFamily="-111" charset="0"/>
                    <a:ea typeface="Lucida Sans Unicode" pitchFamily="-111" charset="0"/>
                    <a:cs typeface="Lucida Sans Unicode" pitchFamily="-111" charset="0"/>
                  </a:rPr>
                  <a:t>2,Tx</a:t>
                </a:r>
              </a:p>
            </p:txBody>
          </p:sp>
        </p:grpSp>
      </p:grpSp>
      <p:sp>
        <p:nvSpPr>
          <p:cNvPr id="542" name="Oval 113"/>
          <p:cNvSpPr>
            <a:spLocks noChangeArrowheads="1"/>
          </p:cNvSpPr>
          <p:nvPr/>
        </p:nvSpPr>
        <p:spPr bwMode="auto">
          <a:xfrm>
            <a:off x="5636065" y="1952121"/>
            <a:ext cx="324953" cy="221661"/>
          </a:xfrm>
          <a:prstGeom prst="ellipse">
            <a:avLst/>
          </a:prstGeom>
          <a:solidFill>
            <a:srgbClr val="FFFFFF"/>
          </a:solidFill>
          <a:ln w="90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4320" tIns="0" rIns="4320" bIns="0" anchor="t">
            <a:prstTxWarp prst="textNoShape">
              <a:avLst/>
            </a:prstTxWarp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TT</a:t>
            </a:r>
            <a:r>
              <a:rPr lang="en-US" sz="9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S</a:t>
            </a:r>
          </a:p>
        </p:txBody>
      </p:sp>
      <p:cxnSp>
        <p:nvCxnSpPr>
          <p:cNvPr id="543" name="AutoShape 114"/>
          <p:cNvCxnSpPr>
            <a:cxnSpLocks noChangeShapeType="1"/>
            <a:stCxn id="531" idx="0"/>
            <a:endCxn id="532" idx="2"/>
          </p:cNvCxnSpPr>
          <p:nvPr/>
        </p:nvCxnSpPr>
        <p:spPr bwMode="auto">
          <a:xfrm flipV="1">
            <a:off x="4261350" y="1446864"/>
            <a:ext cx="250049" cy="209709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cxnSp>
        <p:nvCxnSpPr>
          <p:cNvPr id="544" name="AutoShape 115"/>
          <p:cNvCxnSpPr>
            <a:cxnSpLocks noChangeShapeType="1"/>
            <a:stCxn id="531" idx="4"/>
            <a:endCxn id="533" idx="2"/>
          </p:cNvCxnSpPr>
          <p:nvPr/>
        </p:nvCxnSpPr>
        <p:spPr bwMode="auto">
          <a:xfrm>
            <a:off x="4261350" y="1877147"/>
            <a:ext cx="250049" cy="234700"/>
          </a:xfrm>
          <a:prstGeom prst="curvedConnector3">
            <a:avLst>
              <a:gd name="adj1" fmla="val 50000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45" name="Freeform 116"/>
          <p:cNvSpPr>
            <a:spLocks/>
          </p:cNvSpPr>
          <p:nvPr/>
        </p:nvSpPr>
        <p:spPr bwMode="auto">
          <a:xfrm>
            <a:off x="4211781" y="2197686"/>
            <a:ext cx="350288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1400" y="0"/>
              </a:cxn>
            </a:cxnLst>
            <a:rect l="0" t="0" r="r" b="b"/>
            <a:pathLst>
              <a:path w="1401" h="1701">
                <a:moveTo>
                  <a:pt x="0" y="1700"/>
                </a:moveTo>
                <a:cubicBezTo>
                  <a:pt x="0" y="200"/>
                  <a:pt x="1400" y="0"/>
                  <a:pt x="14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117"/>
          <p:cNvSpPr>
            <a:spLocks/>
          </p:cNvSpPr>
          <p:nvPr/>
        </p:nvSpPr>
        <p:spPr bwMode="auto">
          <a:xfrm>
            <a:off x="4836351" y="1631582"/>
            <a:ext cx="599235" cy="419417"/>
          </a:xfrm>
          <a:custGeom>
            <a:avLst/>
            <a:gdLst/>
            <a:ahLst/>
            <a:cxnLst>
              <a:cxn ang="0">
                <a:pos x="0" y="1700"/>
              </a:cxn>
              <a:cxn ang="0">
                <a:pos x="2400" y="1700"/>
              </a:cxn>
            </a:cxnLst>
            <a:rect l="0" t="0" r="r" b="b"/>
            <a:pathLst>
              <a:path w="2401" h="1701">
                <a:moveTo>
                  <a:pt x="0" y="1700"/>
                </a:moveTo>
                <a:cubicBezTo>
                  <a:pt x="1400" y="0"/>
                  <a:pt x="2400" y="1700"/>
                  <a:pt x="2400" y="1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8"/>
          <p:cNvSpPr>
            <a:spLocks/>
          </p:cNvSpPr>
          <p:nvPr/>
        </p:nvSpPr>
        <p:spPr bwMode="auto">
          <a:xfrm>
            <a:off x="5460922" y="1803260"/>
            <a:ext cx="224713" cy="172765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900" y="700"/>
              </a:cxn>
            </a:cxnLst>
            <a:rect l="0" t="0" r="r" b="b"/>
            <a:pathLst>
              <a:path w="901" h="701">
                <a:moveTo>
                  <a:pt x="0" y="700"/>
                </a:moveTo>
                <a:cubicBezTo>
                  <a:pt x="400" y="0"/>
                  <a:pt x="900" y="700"/>
                  <a:pt x="900" y="7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119"/>
          <p:cNvSpPr>
            <a:spLocks/>
          </p:cNvSpPr>
          <p:nvPr/>
        </p:nvSpPr>
        <p:spPr bwMode="auto">
          <a:xfrm>
            <a:off x="5336448" y="2173781"/>
            <a:ext cx="449426" cy="689973"/>
          </a:xfrm>
          <a:custGeom>
            <a:avLst/>
            <a:gdLst/>
            <a:ahLst/>
            <a:cxnLst>
              <a:cxn ang="0">
                <a:pos x="0" y="2800"/>
              </a:cxn>
              <a:cxn ang="0">
                <a:pos x="1800" y="0"/>
              </a:cxn>
            </a:cxnLst>
            <a:rect l="0" t="0" r="r" b="b"/>
            <a:pathLst>
              <a:path w="1801" h="2801">
                <a:moveTo>
                  <a:pt x="0" y="2800"/>
                </a:moveTo>
                <a:cubicBezTo>
                  <a:pt x="1700" y="1700"/>
                  <a:pt x="1800" y="0"/>
                  <a:pt x="18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Text Box 120"/>
          <p:cNvSpPr txBox="1">
            <a:spLocks noChangeArrowheads="1"/>
          </p:cNvSpPr>
          <p:nvPr/>
        </p:nvSpPr>
        <p:spPr bwMode="auto">
          <a:xfrm>
            <a:off x="3886828" y="1163269"/>
            <a:ext cx="699475" cy="26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NS</a:t>
            </a:r>
            <a:r>
              <a:rPr lang="en-US" sz="12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cxnSp>
        <p:nvCxnSpPr>
          <p:cNvPr id="550" name="AutoShape 121"/>
          <p:cNvCxnSpPr>
            <a:cxnSpLocks noChangeShapeType="1"/>
            <a:stCxn id="218" idx="1"/>
            <a:endCxn id="531" idx="3"/>
          </p:cNvCxnSpPr>
          <p:nvPr/>
        </p:nvCxnSpPr>
        <p:spPr bwMode="auto">
          <a:xfrm rot="5400000" flipH="1" flipV="1">
            <a:off x="3769747" y="1865934"/>
            <a:ext cx="389945" cy="347449"/>
          </a:xfrm>
          <a:prstGeom prst="curvedConnector3">
            <a:avLst>
              <a:gd name="adj1" fmla="val -481"/>
            </a:avLst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</p:cxnSp>
      <p:sp>
        <p:nvSpPr>
          <p:cNvPr id="552" name="Line 123"/>
          <p:cNvSpPr>
            <a:spLocks noChangeShapeType="1"/>
          </p:cNvSpPr>
          <p:nvPr/>
        </p:nvSpPr>
        <p:spPr bwMode="auto">
          <a:xfrm>
            <a:off x="3762355" y="1766316"/>
            <a:ext cx="324953" cy="1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AutoShape 125"/>
          <p:cNvSpPr>
            <a:spLocks noChangeArrowheads="1"/>
          </p:cNvSpPr>
          <p:nvPr/>
        </p:nvSpPr>
        <p:spPr bwMode="auto">
          <a:xfrm>
            <a:off x="6085492" y="2123799"/>
            <a:ext cx="224713" cy="221661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126"/>
          <p:cNvSpPr>
            <a:spLocks/>
          </p:cNvSpPr>
          <p:nvPr/>
        </p:nvSpPr>
        <p:spPr bwMode="auto">
          <a:xfrm>
            <a:off x="3762355" y="1877147"/>
            <a:ext cx="449426" cy="788851"/>
          </a:xfrm>
          <a:custGeom>
            <a:avLst/>
            <a:gdLst/>
            <a:ahLst/>
            <a:cxnLst>
              <a:cxn ang="0">
                <a:pos x="0" y="3200"/>
              </a:cxn>
              <a:cxn ang="0">
                <a:pos x="1700" y="0"/>
              </a:cxn>
            </a:cxnLst>
            <a:rect l="0" t="0" r="r" b="b"/>
            <a:pathLst>
              <a:path w="1801" h="3201">
                <a:moveTo>
                  <a:pt x="0" y="3200"/>
                </a:moveTo>
                <a:cubicBezTo>
                  <a:pt x="1800" y="3200"/>
                  <a:pt x="1700" y="0"/>
                  <a:pt x="1700" y="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6" name="Group 127"/>
          <p:cNvGrpSpPr>
            <a:grpSpLocks/>
          </p:cNvGrpSpPr>
          <p:nvPr/>
        </p:nvGrpSpPr>
        <p:grpSpPr bwMode="auto">
          <a:xfrm>
            <a:off x="1689266" y="2617103"/>
            <a:ext cx="498995" cy="330318"/>
            <a:chOff x="1429" y="1701"/>
            <a:chExt cx="453" cy="304"/>
          </a:xfrm>
        </p:grpSpPr>
        <p:grpSp>
          <p:nvGrpSpPr>
            <p:cNvPr id="197" name="Group 556"/>
            <p:cNvGrpSpPr>
              <a:grpSpLocks/>
            </p:cNvGrpSpPr>
            <p:nvPr/>
          </p:nvGrpSpPr>
          <p:grpSpPr bwMode="auto">
            <a:xfrm>
              <a:off x="1429" y="1703"/>
              <a:ext cx="453" cy="291"/>
              <a:chOff x="1429" y="1703"/>
              <a:chExt cx="453" cy="291"/>
            </a:xfrm>
          </p:grpSpPr>
          <p:grpSp>
            <p:nvGrpSpPr>
              <p:cNvPr id="198" name="Group 129"/>
              <p:cNvGrpSpPr>
                <a:grpSpLocks/>
              </p:cNvGrpSpPr>
              <p:nvPr/>
            </p:nvGrpSpPr>
            <p:grpSpPr bwMode="auto">
              <a:xfrm>
                <a:off x="1429" y="1703"/>
                <a:ext cx="453" cy="291"/>
                <a:chOff x="1429" y="1703"/>
                <a:chExt cx="453" cy="291"/>
              </a:xfrm>
            </p:grpSpPr>
            <p:sp>
              <p:nvSpPr>
                <p:cNvPr id="56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29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1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1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558" name="AutoShape 131"/>
            <p:cNvSpPr>
              <a:spLocks noChangeArrowheads="1"/>
            </p:cNvSpPr>
            <p:nvPr/>
          </p:nvSpPr>
          <p:spPr bwMode="auto">
            <a:xfrm>
              <a:off x="1429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41"/>
          <p:cNvGrpSpPr>
            <a:grpSpLocks/>
          </p:cNvGrpSpPr>
          <p:nvPr/>
        </p:nvGrpSpPr>
        <p:grpSpPr bwMode="auto">
          <a:xfrm>
            <a:off x="1738835" y="1532704"/>
            <a:ext cx="298516" cy="146687"/>
            <a:chOff x="1474" y="703"/>
            <a:chExt cx="271" cy="135"/>
          </a:xfrm>
        </p:grpSpPr>
        <p:grpSp>
          <p:nvGrpSpPr>
            <p:cNvPr id="200" name="Group 142"/>
            <p:cNvGrpSpPr>
              <a:grpSpLocks/>
            </p:cNvGrpSpPr>
            <p:nvPr/>
          </p:nvGrpSpPr>
          <p:grpSpPr bwMode="auto">
            <a:xfrm>
              <a:off x="1474" y="703"/>
              <a:ext cx="90" cy="135"/>
              <a:chOff x="1474" y="703"/>
              <a:chExt cx="90" cy="135"/>
            </a:xfrm>
          </p:grpSpPr>
          <p:sp>
            <p:nvSpPr>
              <p:cNvPr id="567" name="AutoShape 143"/>
              <p:cNvSpPr>
                <a:spLocks noChangeArrowheads="1"/>
              </p:cNvSpPr>
              <p:nvPr/>
            </p:nvSpPr>
            <p:spPr bwMode="auto">
              <a:xfrm>
                <a:off x="1474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144"/>
            <p:cNvGrpSpPr>
              <a:grpSpLocks/>
            </p:cNvGrpSpPr>
            <p:nvPr/>
          </p:nvGrpSpPr>
          <p:grpSpPr bwMode="auto">
            <a:xfrm>
              <a:off x="1655" y="703"/>
              <a:ext cx="90" cy="135"/>
              <a:chOff x="1655" y="703"/>
              <a:chExt cx="90" cy="135"/>
            </a:xfrm>
          </p:grpSpPr>
          <p:sp>
            <p:nvSpPr>
              <p:cNvPr id="566" name="AutoShape 145"/>
              <p:cNvSpPr>
                <a:spLocks noChangeArrowheads="1"/>
              </p:cNvSpPr>
              <p:nvPr/>
            </p:nvSpPr>
            <p:spPr bwMode="auto">
              <a:xfrm>
                <a:off x="165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146"/>
            <p:cNvGrpSpPr>
              <a:grpSpLocks/>
            </p:cNvGrpSpPr>
            <p:nvPr/>
          </p:nvGrpSpPr>
          <p:grpSpPr bwMode="auto">
            <a:xfrm>
              <a:off x="1565" y="703"/>
              <a:ext cx="90" cy="135"/>
              <a:chOff x="1565" y="703"/>
              <a:chExt cx="90" cy="135"/>
            </a:xfrm>
          </p:grpSpPr>
          <p:sp>
            <p:nvSpPr>
              <p:cNvPr id="565" name="AutoShape 147"/>
              <p:cNvSpPr>
                <a:spLocks noChangeArrowheads="1"/>
              </p:cNvSpPr>
              <p:nvPr/>
            </p:nvSpPr>
            <p:spPr bwMode="auto">
              <a:xfrm>
                <a:off x="1565" y="703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148"/>
          <p:cNvGrpSpPr>
            <a:grpSpLocks/>
          </p:cNvGrpSpPr>
          <p:nvPr/>
        </p:nvGrpSpPr>
        <p:grpSpPr bwMode="auto">
          <a:xfrm>
            <a:off x="1738835" y="1779355"/>
            <a:ext cx="298516" cy="146688"/>
            <a:chOff x="1474" y="930"/>
            <a:chExt cx="271" cy="135"/>
          </a:xfrm>
        </p:grpSpPr>
        <p:grpSp>
          <p:nvGrpSpPr>
            <p:cNvPr id="204" name="Group 149"/>
            <p:cNvGrpSpPr>
              <a:grpSpLocks/>
            </p:cNvGrpSpPr>
            <p:nvPr/>
          </p:nvGrpSpPr>
          <p:grpSpPr bwMode="auto">
            <a:xfrm>
              <a:off x="1474" y="930"/>
              <a:ext cx="90" cy="135"/>
              <a:chOff x="1474" y="930"/>
              <a:chExt cx="90" cy="135"/>
            </a:xfrm>
          </p:grpSpPr>
          <p:sp>
            <p:nvSpPr>
              <p:cNvPr id="574" name="AutoShape 150"/>
              <p:cNvSpPr>
                <a:spLocks noChangeArrowheads="1"/>
              </p:cNvSpPr>
              <p:nvPr/>
            </p:nvSpPr>
            <p:spPr bwMode="auto">
              <a:xfrm>
                <a:off x="1474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151"/>
            <p:cNvGrpSpPr>
              <a:grpSpLocks/>
            </p:cNvGrpSpPr>
            <p:nvPr/>
          </p:nvGrpSpPr>
          <p:grpSpPr bwMode="auto">
            <a:xfrm>
              <a:off x="1655" y="930"/>
              <a:ext cx="90" cy="135"/>
              <a:chOff x="1655" y="930"/>
              <a:chExt cx="90" cy="135"/>
            </a:xfrm>
          </p:grpSpPr>
          <p:sp>
            <p:nvSpPr>
              <p:cNvPr id="573" name="AutoShape 152"/>
              <p:cNvSpPr>
                <a:spLocks noChangeArrowheads="1"/>
              </p:cNvSpPr>
              <p:nvPr/>
            </p:nvSpPr>
            <p:spPr bwMode="auto">
              <a:xfrm>
                <a:off x="165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153"/>
            <p:cNvGrpSpPr>
              <a:grpSpLocks/>
            </p:cNvGrpSpPr>
            <p:nvPr/>
          </p:nvGrpSpPr>
          <p:grpSpPr bwMode="auto">
            <a:xfrm>
              <a:off x="1565" y="930"/>
              <a:ext cx="90" cy="135"/>
              <a:chOff x="1565" y="930"/>
              <a:chExt cx="90" cy="135"/>
            </a:xfrm>
          </p:grpSpPr>
          <p:sp>
            <p:nvSpPr>
              <p:cNvPr id="572" name="AutoShape 154"/>
              <p:cNvSpPr>
                <a:spLocks noChangeArrowheads="1"/>
              </p:cNvSpPr>
              <p:nvPr/>
            </p:nvSpPr>
            <p:spPr bwMode="auto">
              <a:xfrm>
                <a:off x="1565" y="930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5" name="Freeform 155"/>
          <p:cNvSpPr>
            <a:spLocks/>
          </p:cNvSpPr>
          <p:nvPr/>
        </p:nvSpPr>
        <p:spPr bwMode="auto">
          <a:xfrm>
            <a:off x="964457" y="1064391"/>
            <a:ext cx="1049762" cy="763860"/>
          </a:xfrm>
          <a:custGeom>
            <a:avLst/>
            <a:gdLst/>
            <a:ahLst/>
            <a:cxnLst>
              <a:cxn ang="0">
                <a:pos x="0" y="3100"/>
              </a:cxn>
              <a:cxn ang="0">
                <a:pos x="4200" y="2200"/>
              </a:cxn>
            </a:cxnLst>
            <a:rect l="0" t="0" r="r" b="b"/>
            <a:pathLst>
              <a:path w="4201" h="3101">
                <a:moveTo>
                  <a:pt x="0" y="3100"/>
                </a:moveTo>
                <a:cubicBezTo>
                  <a:pt x="2400" y="0"/>
                  <a:pt x="4200" y="2200"/>
                  <a:pt x="4200" y="22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Line 156"/>
          <p:cNvSpPr>
            <a:spLocks noChangeShapeType="1"/>
          </p:cNvSpPr>
          <p:nvPr/>
        </p:nvSpPr>
        <p:spPr bwMode="auto">
          <a:xfrm flipV="1">
            <a:off x="2038453" y="1851069"/>
            <a:ext cx="199378" cy="27165"/>
          </a:xfrm>
          <a:prstGeom prst="line">
            <a:avLst/>
          </a:pr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157"/>
          <p:cNvGrpSpPr>
            <a:grpSpLocks/>
          </p:cNvGrpSpPr>
          <p:nvPr/>
        </p:nvGrpSpPr>
        <p:grpSpPr bwMode="auto">
          <a:xfrm>
            <a:off x="5061064" y="1359939"/>
            <a:ext cx="298516" cy="146688"/>
            <a:chOff x="4490" y="544"/>
            <a:chExt cx="271" cy="135"/>
          </a:xfrm>
        </p:grpSpPr>
        <p:grpSp>
          <p:nvGrpSpPr>
            <p:cNvPr id="208" name="Group 158"/>
            <p:cNvGrpSpPr>
              <a:grpSpLocks/>
            </p:cNvGrpSpPr>
            <p:nvPr/>
          </p:nvGrpSpPr>
          <p:grpSpPr bwMode="auto">
            <a:xfrm>
              <a:off x="4490" y="544"/>
              <a:ext cx="90" cy="135"/>
              <a:chOff x="4490" y="544"/>
              <a:chExt cx="90" cy="135"/>
            </a:xfrm>
          </p:grpSpPr>
          <p:sp>
            <p:nvSpPr>
              <p:cNvPr id="583" name="AutoShape 159"/>
              <p:cNvSpPr>
                <a:spLocks noChangeArrowheads="1"/>
              </p:cNvSpPr>
              <p:nvPr/>
            </p:nvSpPr>
            <p:spPr bwMode="auto">
              <a:xfrm>
                <a:off x="4490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60"/>
            <p:cNvGrpSpPr>
              <a:grpSpLocks/>
            </p:cNvGrpSpPr>
            <p:nvPr/>
          </p:nvGrpSpPr>
          <p:grpSpPr bwMode="auto">
            <a:xfrm>
              <a:off x="4671" y="544"/>
              <a:ext cx="90" cy="135"/>
              <a:chOff x="4671" y="544"/>
              <a:chExt cx="90" cy="135"/>
            </a:xfrm>
          </p:grpSpPr>
          <p:sp>
            <p:nvSpPr>
              <p:cNvPr id="582" name="AutoShape 161"/>
              <p:cNvSpPr>
                <a:spLocks noChangeArrowheads="1"/>
              </p:cNvSpPr>
              <p:nvPr/>
            </p:nvSpPr>
            <p:spPr bwMode="auto">
              <a:xfrm>
                <a:off x="467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162"/>
            <p:cNvGrpSpPr>
              <a:grpSpLocks/>
            </p:cNvGrpSpPr>
            <p:nvPr/>
          </p:nvGrpSpPr>
          <p:grpSpPr bwMode="auto">
            <a:xfrm>
              <a:off x="4581" y="544"/>
              <a:ext cx="90" cy="135"/>
              <a:chOff x="4581" y="544"/>
              <a:chExt cx="90" cy="135"/>
            </a:xfrm>
          </p:grpSpPr>
          <p:sp>
            <p:nvSpPr>
              <p:cNvPr id="581" name="AutoShape 163"/>
              <p:cNvSpPr>
                <a:spLocks noChangeArrowheads="1"/>
              </p:cNvSpPr>
              <p:nvPr/>
            </p:nvSpPr>
            <p:spPr bwMode="auto">
              <a:xfrm>
                <a:off x="4581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64"/>
          <p:cNvGrpSpPr>
            <a:grpSpLocks/>
          </p:cNvGrpSpPr>
          <p:nvPr/>
        </p:nvGrpSpPr>
        <p:grpSpPr bwMode="auto">
          <a:xfrm>
            <a:off x="5360682" y="1359939"/>
            <a:ext cx="298516" cy="146688"/>
            <a:chOff x="4762" y="544"/>
            <a:chExt cx="271" cy="135"/>
          </a:xfrm>
        </p:grpSpPr>
        <p:grpSp>
          <p:nvGrpSpPr>
            <p:cNvPr id="212" name="Group 165"/>
            <p:cNvGrpSpPr>
              <a:grpSpLocks/>
            </p:cNvGrpSpPr>
            <p:nvPr/>
          </p:nvGrpSpPr>
          <p:grpSpPr bwMode="auto">
            <a:xfrm>
              <a:off x="4762" y="544"/>
              <a:ext cx="90" cy="135"/>
              <a:chOff x="4762" y="544"/>
              <a:chExt cx="90" cy="135"/>
            </a:xfrm>
          </p:grpSpPr>
          <p:sp>
            <p:nvSpPr>
              <p:cNvPr id="590" name="AutoShape 166"/>
              <p:cNvSpPr>
                <a:spLocks noChangeArrowheads="1"/>
              </p:cNvSpPr>
              <p:nvPr/>
            </p:nvSpPr>
            <p:spPr bwMode="auto">
              <a:xfrm>
                <a:off x="4762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167"/>
            <p:cNvGrpSpPr>
              <a:grpSpLocks/>
            </p:cNvGrpSpPr>
            <p:nvPr/>
          </p:nvGrpSpPr>
          <p:grpSpPr bwMode="auto">
            <a:xfrm>
              <a:off x="4944" y="544"/>
              <a:ext cx="90" cy="135"/>
              <a:chOff x="4944" y="544"/>
              <a:chExt cx="90" cy="135"/>
            </a:xfrm>
          </p:grpSpPr>
          <p:sp>
            <p:nvSpPr>
              <p:cNvPr id="589" name="AutoShape 168"/>
              <p:cNvSpPr>
                <a:spLocks noChangeArrowheads="1"/>
              </p:cNvSpPr>
              <p:nvPr/>
            </p:nvSpPr>
            <p:spPr bwMode="auto">
              <a:xfrm>
                <a:off x="4944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169"/>
            <p:cNvGrpSpPr>
              <a:grpSpLocks/>
            </p:cNvGrpSpPr>
            <p:nvPr/>
          </p:nvGrpSpPr>
          <p:grpSpPr bwMode="auto">
            <a:xfrm>
              <a:off x="4853" y="544"/>
              <a:ext cx="90" cy="135"/>
              <a:chOff x="4853" y="544"/>
              <a:chExt cx="90" cy="135"/>
            </a:xfrm>
          </p:grpSpPr>
          <p:sp>
            <p:nvSpPr>
              <p:cNvPr id="588" name="AutoShape 170"/>
              <p:cNvSpPr>
                <a:spLocks noChangeArrowheads="1"/>
              </p:cNvSpPr>
              <p:nvPr/>
            </p:nvSpPr>
            <p:spPr bwMode="auto">
              <a:xfrm>
                <a:off x="4853" y="544"/>
                <a:ext cx="90" cy="135"/>
              </a:xfrm>
              <a:prstGeom prst="roundRect">
                <a:avLst>
                  <a:gd name="adj" fmla="val 1111"/>
                </a:avLst>
              </a:prstGeom>
              <a:solidFill>
                <a:srgbClr val="CCCCCC"/>
              </a:solidFill>
              <a:ln w="9000">
                <a:solidFill>
                  <a:srgbClr val="25252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1" name="Freeform 171"/>
          <p:cNvSpPr>
            <a:spLocks/>
          </p:cNvSpPr>
          <p:nvPr/>
        </p:nvSpPr>
        <p:spPr bwMode="auto">
          <a:xfrm>
            <a:off x="4861687" y="1188260"/>
            <a:ext cx="250048" cy="221661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1000" y="899"/>
              </a:cxn>
            </a:cxnLst>
            <a:rect l="0" t="0" r="r" b="b"/>
            <a:pathLst>
              <a:path w="1001" h="900">
                <a:moveTo>
                  <a:pt x="0" y="899"/>
                </a:moveTo>
                <a:cubicBezTo>
                  <a:pt x="300" y="0"/>
                  <a:pt x="1000" y="899"/>
                  <a:pt x="1000" y="899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" name="Group 172"/>
          <p:cNvGrpSpPr>
            <a:grpSpLocks/>
          </p:cNvGrpSpPr>
          <p:nvPr/>
        </p:nvGrpSpPr>
        <p:grpSpPr bwMode="auto">
          <a:xfrm>
            <a:off x="5360682" y="2271573"/>
            <a:ext cx="99138" cy="146687"/>
            <a:chOff x="4762" y="1383"/>
            <a:chExt cx="90" cy="135"/>
          </a:xfrm>
        </p:grpSpPr>
        <p:sp>
          <p:nvSpPr>
            <p:cNvPr id="593" name="AutoShape 173"/>
            <p:cNvSpPr>
              <a:spLocks noChangeArrowheads="1"/>
            </p:cNvSpPr>
            <p:nvPr/>
          </p:nvSpPr>
          <p:spPr bwMode="auto">
            <a:xfrm>
              <a:off x="4762" y="1383"/>
              <a:ext cx="90" cy="135"/>
            </a:xfrm>
            <a:prstGeom prst="roundRect">
              <a:avLst>
                <a:gd name="adj" fmla="val 1111"/>
              </a:avLst>
            </a:prstGeom>
            <a:solidFill>
              <a:srgbClr val="CCCCCC"/>
            </a:solidFill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" name="Freeform 174"/>
          <p:cNvSpPr>
            <a:spLocks/>
          </p:cNvSpPr>
          <p:nvPr/>
        </p:nvSpPr>
        <p:spPr bwMode="auto">
          <a:xfrm>
            <a:off x="5660299" y="1433825"/>
            <a:ext cx="275384" cy="5172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" y="2100"/>
              </a:cxn>
            </a:cxnLst>
            <a:rect l="0" t="0" r="r" b="b"/>
            <a:pathLst>
              <a:path w="1101" h="2101">
                <a:moveTo>
                  <a:pt x="0" y="0"/>
                </a:moveTo>
                <a:cubicBezTo>
                  <a:pt x="1100" y="100"/>
                  <a:pt x="600" y="2100"/>
                  <a:pt x="600" y="21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75"/>
          <p:cNvSpPr>
            <a:spLocks/>
          </p:cNvSpPr>
          <p:nvPr/>
        </p:nvSpPr>
        <p:spPr bwMode="auto">
          <a:xfrm>
            <a:off x="5935683" y="2123799"/>
            <a:ext cx="324953" cy="147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0" y="500"/>
              </a:cxn>
            </a:cxnLst>
            <a:rect l="0" t="0" r="r" b="b"/>
            <a:pathLst>
              <a:path w="1301" h="601">
                <a:moveTo>
                  <a:pt x="0" y="0"/>
                </a:moveTo>
                <a:cubicBezTo>
                  <a:pt x="200" y="600"/>
                  <a:pt x="0" y="400"/>
                  <a:pt x="1300" y="500"/>
                </a:cubicBezTo>
              </a:path>
            </a:pathLst>
          </a:custGeom>
          <a:noFill/>
          <a:ln w="9000">
            <a:solidFill>
              <a:srgbClr val="25252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Text Box 176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endParaRPr lang="en-US" baseline="-33000" dirty="0">
              <a:solidFill>
                <a:srgbClr val="000000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597" name="Text Box 177"/>
          <p:cNvSpPr txBox="1">
            <a:spLocks noChangeArrowheads="1"/>
          </p:cNvSpPr>
          <p:nvPr/>
        </p:nvSpPr>
        <p:spPr bwMode="auto">
          <a:xfrm>
            <a:off x="1139600" y="2420433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598" name="Text Box 178"/>
          <p:cNvSpPr txBox="1">
            <a:spLocks noChangeArrowheads="1"/>
          </p:cNvSpPr>
          <p:nvPr/>
        </p:nvSpPr>
        <p:spPr bwMode="auto">
          <a:xfrm>
            <a:off x="2613453" y="3035432"/>
            <a:ext cx="274283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599" name="Text Box 179"/>
          <p:cNvSpPr txBox="1">
            <a:spLocks noChangeArrowheads="1"/>
          </p:cNvSpPr>
          <p:nvPr/>
        </p:nvSpPr>
        <p:spPr bwMode="auto">
          <a:xfrm>
            <a:off x="3262258" y="3245071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0" name="Text Box 180"/>
          <p:cNvSpPr txBox="1">
            <a:spLocks noChangeArrowheads="1"/>
          </p:cNvSpPr>
          <p:nvPr/>
        </p:nvSpPr>
        <p:spPr bwMode="auto">
          <a:xfrm>
            <a:off x="1338978" y="1188260"/>
            <a:ext cx="274282" cy="245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r>
              <a:rPr lang="en-US" sz="11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sz="11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1" name="Text Box 181"/>
          <p:cNvSpPr txBox="1">
            <a:spLocks noChangeArrowheads="1"/>
          </p:cNvSpPr>
          <p:nvPr/>
        </p:nvSpPr>
        <p:spPr bwMode="auto">
          <a:xfrm>
            <a:off x="4096801" y="1413583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RC</a:t>
            </a:r>
          </a:p>
        </p:txBody>
      </p:sp>
      <p:sp>
        <p:nvSpPr>
          <p:cNvPr id="602" name="Text Box 182"/>
          <p:cNvSpPr txBox="1">
            <a:spLocks noChangeArrowheads="1"/>
          </p:cNvSpPr>
          <p:nvPr/>
        </p:nvSpPr>
        <p:spPr bwMode="auto">
          <a:xfrm>
            <a:off x="4136812" y="1872222"/>
            <a:ext cx="349187" cy="18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TT</a:t>
            </a:r>
          </a:p>
        </p:txBody>
      </p:sp>
      <p:grpSp>
        <p:nvGrpSpPr>
          <p:cNvPr id="216" name="Group 183"/>
          <p:cNvGrpSpPr>
            <a:grpSpLocks/>
          </p:cNvGrpSpPr>
          <p:nvPr/>
        </p:nvGrpSpPr>
        <p:grpSpPr bwMode="auto">
          <a:xfrm>
            <a:off x="5755031" y="1356679"/>
            <a:ext cx="243440" cy="153206"/>
            <a:chOff x="5120" y="541"/>
            <a:chExt cx="221" cy="141"/>
          </a:xfrm>
        </p:grpSpPr>
        <p:sp>
          <p:nvSpPr>
            <p:cNvPr id="604" name="Text Box 184"/>
            <p:cNvSpPr txBox="1">
              <a:spLocks noChangeArrowheads="1"/>
            </p:cNvSpPr>
            <p:nvPr/>
          </p:nvSpPr>
          <p:spPr bwMode="auto">
            <a:xfrm>
              <a:off x="5120" y="541"/>
              <a:ext cx="221" cy="1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3230" rIns="0" bIns="0">
              <a:prstTxWarp prst="textNoShape">
                <a:avLst/>
              </a:prstTxWarp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000" baseline="-33000" dirty="0" err="1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Tx</a:t>
              </a:r>
              <a:endParaRPr lang="en-US" sz="10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endParaRPr>
            </a:p>
          </p:txBody>
        </p:sp>
      </p:grpSp>
      <p:sp>
        <p:nvSpPr>
          <p:cNvPr id="605" name="Oval 186"/>
          <p:cNvSpPr>
            <a:spLocks noChangeAspect="1" noChangeArrowheads="1"/>
          </p:cNvSpPr>
          <p:nvPr/>
        </p:nvSpPr>
        <p:spPr bwMode="auto">
          <a:xfrm>
            <a:off x="989792" y="172896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606" name="Oval 187"/>
          <p:cNvSpPr>
            <a:spLocks noChangeAspect="1" noChangeArrowheads="1"/>
          </p:cNvSpPr>
          <p:nvPr/>
        </p:nvSpPr>
        <p:spPr bwMode="auto">
          <a:xfrm>
            <a:off x="1963548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</a:p>
        </p:txBody>
      </p:sp>
      <p:sp>
        <p:nvSpPr>
          <p:cNvPr id="607" name="Oval 188"/>
          <p:cNvSpPr>
            <a:spLocks noChangeAspect="1" noChangeArrowheads="1"/>
          </p:cNvSpPr>
          <p:nvPr/>
        </p:nvSpPr>
        <p:spPr bwMode="auto">
          <a:xfrm>
            <a:off x="2412975" y="13345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</a:p>
        </p:txBody>
      </p:sp>
      <p:sp>
        <p:nvSpPr>
          <p:cNvPr id="608" name="Oval 189"/>
          <p:cNvSpPr>
            <a:spLocks noChangeAspect="1" noChangeArrowheads="1"/>
          </p:cNvSpPr>
          <p:nvPr/>
        </p:nvSpPr>
        <p:spPr bwMode="auto">
          <a:xfrm>
            <a:off x="2887736" y="150730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609" name="Oval 190"/>
          <p:cNvSpPr>
            <a:spLocks noChangeAspect="1" noChangeArrowheads="1"/>
          </p:cNvSpPr>
          <p:nvPr/>
        </p:nvSpPr>
        <p:spPr bwMode="auto">
          <a:xfrm>
            <a:off x="2712592" y="192672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</a:p>
        </p:txBody>
      </p:sp>
      <p:sp>
        <p:nvSpPr>
          <p:cNvPr id="610" name="Oval 191"/>
          <p:cNvSpPr>
            <a:spLocks noChangeAspect="1" noChangeArrowheads="1"/>
          </p:cNvSpPr>
          <p:nvPr/>
        </p:nvSpPr>
        <p:spPr bwMode="auto">
          <a:xfrm>
            <a:off x="3362498" y="1703972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</a:p>
        </p:txBody>
      </p:sp>
      <p:sp>
        <p:nvSpPr>
          <p:cNvPr id="611" name="Oval 192"/>
          <p:cNvSpPr>
            <a:spLocks noChangeAspect="1" noChangeArrowheads="1"/>
          </p:cNvSpPr>
          <p:nvPr/>
        </p:nvSpPr>
        <p:spPr bwMode="auto">
          <a:xfrm>
            <a:off x="4436494" y="155619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</a:p>
        </p:txBody>
      </p:sp>
      <p:sp>
        <p:nvSpPr>
          <p:cNvPr id="612" name="Oval 193"/>
          <p:cNvSpPr>
            <a:spLocks noChangeAspect="1" noChangeArrowheads="1"/>
          </p:cNvSpPr>
          <p:nvPr/>
        </p:nvSpPr>
        <p:spPr bwMode="auto">
          <a:xfrm>
            <a:off x="4736112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</a:p>
        </p:txBody>
      </p:sp>
      <p:sp>
        <p:nvSpPr>
          <p:cNvPr id="613" name="Oval 194"/>
          <p:cNvSpPr>
            <a:spLocks noChangeAspect="1" noChangeArrowheads="1"/>
          </p:cNvSpPr>
          <p:nvPr/>
        </p:nvSpPr>
        <p:spPr bwMode="auto">
          <a:xfrm>
            <a:off x="5561161" y="117132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</a:p>
        </p:txBody>
      </p:sp>
      <p:sp>
        <p:nvSpPr>
          <p:cNvPr id="614" name="Oval 195"/>
          <p:cNvSpPr>
            <a:spLocks noChangeAspect="1" noChangeArrowheads="1"/>
          </p:cNvSpPr>
          <p:nvPr/>
        </p:nvSpPr>
        <p:spPr bwMode="auto">
          <a:xfrm>
            <a:off x="5885012" y="180285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</a:p>
        </p:txBody>
      </p:sp>
      <p:sp>
        <p:nvSpPr>
          <p:cNvPr id="615" name="Oval 196"/>
          <p:cNvSpPr>
            <a:spLocks noChangeAspect="1" noChangeArrowheads="1"/>
          </p:cNvSpPr>
          <p:nvPr/>
        </p:nvSpPr>
        <p:spPr bwMode="auto">
          <a:xfrm>
            <a:off x="7159422" y="144844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</a:p>
        </p:txBody>
      </p:sp>
      <p:sp>
        <p:nvSpPr>
          <p:cNvPr id="616" name="Oval 197"/>
          <p:cNvSpPr>
            <a:spLocks noChangeAspect="1" noChangeArrowheads="1"/>
          </p:cNvSpPr>
          <p:nvPr/>
        </p:nvSpPr>
        <p:spPr bwMode="auto">
          <a:xfrm>
            <a:off x="7217459" y="2016044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</a:p>
        </p:txBody>
      </p:sp>
      <p:sp>
        <p:nvSpPr>
          <p:cNvPr id="617" name="Oval 198"/>
          <p:cNvSpPr>
            <a:spLocks noChangeAspect="1" noChangeArrowheads="1"/>
          </p:cNvSpPr>
          <p:nvPr/>
        </p:nvSpPr>
        <p:spPr bwMode="auto">
          <a:xfrm>
            <a:off x="8208084" y="2082960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</a:p>
        </p:txBody>
      </p:sp>
      <p:grpSp>
        <p:nvGrpSpPr>
          <p:cNvPr id="223" name="Group 214"/>
          <p:cNvGrpSpPr>
            <a:grpSpLocks/>
          </p:cNvGrpSpPr>
          <p:nvPr/>
        </p:nvGrpSpPr>
        <p:grpSpPr bwMode="auto">
          <a:xfrm>
            <a:off x="4036637" y="2617103"/>
            <a:ext cx="498996" cy="330318"/>
            <a:chOff x="3560" y="1701"/>
            <a:chExt cx="453" cy="304"/>
          </a:xfrm>
        </p:grpSpPr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>
              <a:off x="3560" y="1703"/>
              <a:ext cx="453" cy="291"/>
              <a:chOff x="3560" y="1703"/>
              <a:chExt cx="453" cy="291"/>
            </a:xfrm>
          </p:grpSpPr>
          <p:grpSp>
            <p:nvGrpSpPr>
              <p:cNvPr id="229" name="Group 216"/>
              <p:cNvGrpSpPr>
                <a:grpSpLocks/>
              </p:cNvGrpSpPr>
              <p:nvPr/>
            </p:nvGrpSpPr>
            <p:grpSpPr bwMode="auto">
              <a:xfrm>
                <a:off x="3560" y="1703"/>
                <a:ext cx="453" cy="291"/>
                <a:chOff x="3560" y="1703"/>
                <a:chExt cx="453" cy="291"/>
              </a:xfrm>
            </p:grpSpPr>
            <p:sp>
              <p:nvSpPr>
                <p:cNvPr id="63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560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R</a:t>
                  </a:r>
                </a:p>
              </p:txBody>
            </p:sp>
          </p:grpSp>
        </p:grpSp>
        <p:sp>
          <p:nvSpPr>
            <p:cNvPr id="633" name="AutoShape 218"/>
            <p:cNvSpPr>
              <a:spLocks noChangeArrowheads="1"/>
            </p:cNvSpPr>
            <p:nvPr/>
          </p:nvSpPr>
          <p:spPr bwMode="auto">
            <a:xfrm>
              <a:off x="3560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219"/>
          <p:cNvGrpSpPr>
            <a:grpSpLocks/>
          </p:cNvGrpSpPr>
          <p:nvPr/>
        </p:nvGrpSpPr>
        <p:grpSpPr bwMode="auto">
          <a:xfrm>
            <a:off x="4836351" y="2617103"/>
            <a:ext cx="498996" cy="330318"/>
            <a:chOff x="4286" y="1701"/>
            <a:chExt cx="453" cy="304"/>
          </a:xfrm>
        </p:grpSpPr>
        <p:grpSp>
          <p:nvGrpSpPr>
            <p:cNvPr id="237" name="Group 220"/>
            <p:cNvGrpSpPr>
              <a:grpSpLocks/>
            </p:cNvGrpSpPr>
            <p:nvPr/>
          </p:nvGrpSpPr>
          <p:grpSpPr bwMode="auto">
            <a:xfrm>
              <a:off x="4286" y="1703"/>
              <a:ext cx="453" cy="291"/>
              <a:chOff x="4286" y="1703"/>
              <a:chExt cx="453" cy="291"/>
            </a:xfrm>
          </p:grpSpPr>
          <p:grpSp>
            <p:nvGrpSpPr>
              <p:cNvPr id="238" name="Group 221"/>
              <p:cNvGrpSpPr>
                <a:grpSpLocks/>
              </p:cNvGrpSpPr>
              <p:nvPr/>
            </p:nvGrpSpPr>
            <p:grpSpPr bwMode="auto">
              <a:xfrm>
                <a:off x="4286" y="1703"/>
                <a:ext cx="453" cy="291"/>
                <a:chOff x="4286" y="1703"/>
                <a:chExt cx="453" cy="291"/>
              </a:xfrm>
            </p:grpSpPr>
            <p:sp>
              <p:nvSpPr>
                <p:cNvPr id="64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286" y="1703"/>
                  <a:ext cx="453" cy="29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13230" rIns="0" bIns="0" anchor="ctr" anchorCtr="1">
                  <a:prstTxWarp prst="textNoShape">
                    <a:avLst/>
                  </a:prstTxWarp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  <a:r>
                    <a:rPr lang="en-US" sz="1000" baseline="-33000" dirty="0">
                      <a:solidFill>
                        <a:srgbClr val="000000"/>
                      </a:solidFill>
                      <a:latin typeface="Times New Roman" pitchFamily="-111" charset="0"/>
                      <a:ea typeface="Lucida Sans Unicode" pitchFamily="-111" charset="0"/>
                      <a:cs typeface="Lucida Sans Unicode" pitchFamily="-111" charset="0"/>
                    </a:rPr>
                    <a:t>S</a:t>
                  </a:r>
                </a:p>
              </p:txBody>
            </p:sp>
          </p:grpSp>
        </p:grpSp>
        <p:sp>
          <p:nvSpPr>
            <p:cNvPr id="638" name="AutoShape 223"/>
            <p:cNvSpPr>
              <a:spLocks noChangeArrowheads="1"/>
            </p:cNvSpPr>
            <p:nvPr/>
          </p:nvSpPr>
          <p:spPr bwMode="auto">
            <a:xfrm>
              <a:off x="4286" y="1701"/>
              <a:ext cx="447" cy="304"/>
            </a:xfrm>
            <a:prstGeom prst="roundRect">
              <a:avLst>
                <a:gd name="adj" fmla="val 329"/>
              </a:avLst>
            </a:prstGeom>
            <a:noFill/>
            <a:ln w="9000">
              <a:solidFill>
                <a:srgbClr val="25252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Line 98"/>
          <p:cNvSpPr>
            <a:spLocks noChangeShapeType="1"/>
          </p:cNvSpPr>
          <p:nvPr/>
        </p:nvSpPr>
        <p:spPr bwMode="auto">
          <a:xfrm>
            <a:off x="3733715" y="2234630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98"/>
          <p:cNvSpPr>
            <a:spLocks noChangeShapeType="1"/>
          </p:cNvSpPr>
          <p:nvPr/>
        </p:nvSpPr>
        <p:spPr bwMode="auto">
          <a:xfrm>
            <a:off x="3733002" y="1766316"/>
            <a:ext cx="572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86"/>
          <p:cNvSpPr>
            <a:spLocks noChangeAspect="1" noChangeArrowheads="1"/>
          </p:cNvSpPr>
          <p:nvPr/>
        </p:nvSpPr>
        <p:spPr bwMode="auto">
          <a:xfrm>
            <a:off x="389455" y="431223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82288" y="4257269"/>
            <a:ext cx="261051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Packing message m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into frame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1" name="Oval 186"/>
          <p:cNvSpPr>
            <a:spLocks noChangeAspect="1" noChangeArrowheads="1"/>
          </p:cNvSpPr>
          <p:nvPr/>
        </p:nvSpPr>
        <p:spPr bwMode="auto">
          <a:xfrm>
            <a:off x="389455" y="4553083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82288" y="4517163"/>
            <a:ext cx="177583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Insert it in queue Q</a:t>
            </a:r>
            <a:r>
              <a:rPr lang="en-US" sz="1400" baseline="-25000" dirty="0" smtClean="0">
                <a:solidFill>
                  <a:srgbClr val="08519C"/>
                </a:solidFill>
              </a:rPr>
              <a:t>1,Tx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5" name="Oval 186"/>
          <p:cNvSpPr>
            <a:spLocks noChangeAspect="1" noChangeArrowheads="1"/>
          </p:cNvSpPr>
          <p:nvPr/>
        </p:nvSpPr>
        <p:spPr bwMode="auto">
          <a:xfrm>
            <a:off x="386733" y="4804511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9566" y="4768591"/>
            <a:ext cx="399393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Regulator (TR) ensures bandwidth for each VL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27" name="Oval 186"/>
          <p:cNvSpPr>
            <a:spLocks noChangeAspect="1" noChangeArrowheads="1"/>
          </p:cNvSpPr>
          <p:nvPr/>
        </p:nvSpPr>
        <p:spPr bwMode="auto">
          <a:xfrm>
            <a:off x="386733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92546" y="5015659"/>
            <a:ext cx="4026784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RC scheduler RC</a:t>
            </a:r>
            <a:r>
              <a:rPr lang="en-US" sz="1400" baseline="-250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multiplexes frames coming from </a:t>
            </a:r>
            <a:r>
              <a:rPr lang="en-US" sz="1400" dirty="0" err="1" smtClean="0">
                <a:solidFill>
                  <a:srgbClr val="08519C"/>
                </a:solidFill>
              </a:rPr>
              <a:t>TRs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0" name="Oval 186"/>
          <p:cNvSpPr>
            <a:spLocks noChangeAspect="1" noChangeArrowheads="1"/>
          </p:cNvSpPr>
          <p:nvPr/>
        </p:nvSpPr>
        <p:spPr bwMode="auto">
          <a:xfrm>
            <a:off x="392177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6196" y="5256551"/>
            <a:ext cx="33012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TT</a:t>
            </a:r>
            <a:r>
              <a:rPr lang="en-US" sz="1400" baseline="-25000" dirty="0" smtClean="0">
                <a:solidFill>
                  <a:srgbClr val="08519C"/>
                </a:solidFill>
              </a:rPr>
              <a:t>S</a:t>
            </a:r>
            <a:r>
              <a:rPr lang="en-US" sz="1400" dirty="0" smtClean="0">
                <a:solidFill>
                  <a:srgbClr val="08519C"/>
                </a:solidFill>
              </a:rPr>
              <a:t> transmits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2" name="Oval 186"/>
          <p:cNvSpPr>
            <a:spLocks noChangeAspect="1" noChangeArrowheads="1"/>
          </p:cNvSpPr>
          <p:nvPr/>
        </p:nvSpPr>
        <p:spPr bwMode="auto">
          <a:xfrm>
            <a:off x="392177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0047" y="5507766"/>
            <a:ext cx="285141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is sent on the dataflow link to NS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35" name="Oval 186"/>
          <p:cNvSpPr>
            <a:spLocks noChangeAspect="1" noChangeArrowheads="1"/>
          </p:cNvSpPr>
          <p:nvPr/>
        </p:nvSpPr>
        <p:spPr bwMode="auto">
          <a:xfrm>
            <a:off x="389455" y="5774238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7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88064" y="5742488"/>
            <a:ext cx="2710999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the validity of the frame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0" name="Oval 186"/>
          <p:cNvSpPr>
            <a:spLocks noChangeAspect="1" noChangeArrowheads="1"/>
          </p:cNvSpPr>
          <p:nvPr/>
        </p:nvSpPr>
        <p:spPr bwMode="auto">
          <a:xfrm>
            <a:off x="5017522" y="4354509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8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210355" y="4299539"/>
            <a:ext cx="314228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Traffic Policing (TP) checks that f2 arrives </a:t>
            </a:r>
          </a:p>
          <a:p>
            <a:r>
              <a:rPr lang="en-US" sz="1400" dirty="0" smtClean="0">
                <a:solidFill>
                  <a:srgbClr val="08519C"/>
                </a:solidFill>
              </a:rPr>
              <a:t>according to the BAG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2" name="Oval 186"/>
          <p:cNvSpPr>
            <a:spLocks noChangeAspect="1" noChangeArrowheads="1"/>
          </p:cNvSpPr>
          <p:nvPr/>
        </p:nvSpPr>
        <p:spPr bwMode="auto">
          <a:xfrm>
            <a:off x="5011496" y="480670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9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215799" y="4776996"/>
            <a:ext cx="2434393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to outgoing queue </a:t>
            </a:r>
            <a:r>
              <a:rPr lang="en-US" sz="1400" dirty="0" err="1" smtClean="0">
                <a:solidFill>
                  <a:srgbClr val="08519C"/>
                </a:solidFill>
              </a:rPr>
              <a:t>Q</a:t>
            </a:r>
            <a:r>
              <a:rPr lang="en-US" sz="1400" baseline="-25000" dirty="0" err="1" smtClean="0">
                <a:solidFill>
                  <a:srgbClr val="08519C"/>
                </a:solidFill>
              </a:rPr>
              <a:t>Tx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5" name="Oval 186"/>
          <p:cNvSpPr>
            <a:spLocks noChangeAspect="1" noChangeArrowheads="1"/>
          </p:cNvSpPr>
          <p:nvPr/>
        </p:nvSpPr>
        <p:spPr bwMode="auto">
          <a:xfrm>
            <a:off x="5017522" y="5051705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13077" y="5026308"/>
            <a:ext cx="2677486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Send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when there is no TT traffic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47" name="Oval 186"/>
          <p:cNvSpPr>
            <a:spLocks noChangeAspect="1" noChangeArrowheads="1"/>
          </p:cNvSpPr>
          <p:nvPr/>
        </p:nvSpPr>
        <p:spPr bwMode="auto">
          <a:xfrm>
            <a:off x="5017522" y="5294666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11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13077" y="5267153"/>
            <a:ext cx="1094971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FU checks 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0" name="Oval 186"/>
          <p:cNvSpPr>
            <a:spLocks noChangeAspect="1" noChangeArrowheads="1"/>
          </p:cNvSpPr>
          <p:nvPr/>
        </p:nvSpPr>
        <p:spPr bwMode="auto">
          <a:xfrm>
            <a:off x="5017522" y="5529160"/>
            <a:ext cx="179771" cy="177329"/>
          </a:xfrm>
          <a:prstGeom prst="ellipse">
            <a:avLst/>
          </a:prstGeom>
          <a:solidFill>
            <a:srgbClr val="006D2C"/>
          </a:solidFill>
          <a:ln w="9525">
            <a:solidFill>
              <a:srgbClr val="006D2C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12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218521" y="5491064"/>
            <a:ext cx="181331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Copy to receiving Q</a:t>
            </a:r>
            <a:r>
              <a:rPr lang="en-US" sz="1400" baseline="-25000" dirty="0" smtClean="0">
                <a:solidFill>
                  <a:srgbClr val="08519C"/>
                </a:solidFill>
              </a:rPr>
              <a:t>2,Rx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2" name="Oval 186"/>
          <p:cNvSpPr>
            <a:spLocks noChangeAspect="1" noChangeArrowheads="1"/>
          </p:cNvSpPr>
          <p:nvPr/>
        </p:nvSpPr>
        <p:spPr bwMode="auto">
          <a:xfrm>
            <a:off x="5017522" y="5780603"/>
            <a:ext cx="179771" cy="17732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13</a:t>
            </a:r>
            <a:endParaRPr lang="en-US" sz="1050" b="1" dirty="0">
              <a:solidFill>
                <a:srgbClr val="FFFFFF"/>
              </a:solidFill>
              <a:latin typeface="Times New Roman" pitchFamily="-111" charset="0"/>
              <a:ea typeface="Lucida Sans Unicode" pitchFamily="-111" charset="0"/>
              <a:cs typeface="Lucida Sans Unicode" pitchFamily="-111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218521" y="5748843"/>
            <a:ext cx="2445877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08519C"/>
                </a:solidFill>
              </a:rPr>
              <a:t>Task </a:t>
            </a:r>
            <a:r>
              <a:rPr lang="en-US" sz="1400" dirty="0" smtClean="0">
                <a:solidFill>
                  <a:srgbClr val="08519C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400" baseline="-25000" dirty="0" smtClean="0">
                <a:solidFill>
                  <a:srgbClr val="08519C"/>
                </a:solidFill>
              </a:rPr>
              <a:t>3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reads </a:t>
            </a:r>
            <a:r>
              <a:rPr lang="en-US" sz="1400" dirty="0" smtClean="0">
                <a:solidFill>
                  <a:srgbClr val="08519C"/>
                </a:solidFill>
              </a:rPr>
              <a:t>f</a:t>
            </a:r>
            <a:r>
              <a:rPr lang="en-US" sz="1400" baseline="-25000" dirty="0" smtClean="0">
                <a:solidFill>
                  <a:srgbClr val="08519C"/>
                </a:solidFill>
              </a:rPr>
              <a:t>1</a:t>
            </a:r>
            <a:r>
              <a:rPr lang="en-US" sz="1400" dirty="0" smtClean="0">
                <a:solidFill>
                  <a:srgbClr val="08519C"/>
                </a:solidFill>
              </a:rPr>
              <a:t> </a:t>
            </a:r>
            <a:r>
              <a:rPr lang="en-US" sz="1400" dirty="0" smtClean="0">
                <a:solidFill>
                  <a:srgbClr val="08519C"/>
                </a:solidFill>
              </a:rPr>
              <a:t>from</a:t>
            </a:r>
            <a:r>
              <a:rPr lang="en-US" sz="1400" dirty="0" smtClean="0">
                <a:solidFill>
                  <a:srgbClr val="08519C"/>
                </a:solidFill>
              </a:rPr>
              <a:t> the queue</a:t>
            </a:r>
            <a:endParaRPr lang="en-US" sz="1400" baseline="-25000" dirty="0">
              <a:solidFill>
                <a:srgbClr val="08519C"/>
              </a:solidFill>
            </a:endParaRPr>
          </a:p>
        </p:txBody>
      </p:sp>
      <p:sp>
        <p:nvSpPr>
          <p:cNvPr id="256" name="Text Box 224"/>
          <p:cNvSpPr txBox="1">
            <a:spLocks noChangeArrowheads="1"/>
          </p:cNvSpPr>
          <p:nvPr/>
        </p:nvSpPr>
        <p:spPr bwMode="auto">
          <a:xfrm>
            <a:off x="6859871" y="3242968"/>
            <a:ext cx="1998184" cy="63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RC </a:t>
            </a:r>
            <a:endParaRPr lang="en-US" sz="16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257" name="Text Box 225"/>
          <p:cNvSpPr txBox="1">
            <a:spLocks noChangeArrowheads="1"/>
          </p:cNvSpPr>
          <p:nvPr/>
        </p:nvSpPr>
        <p:spPr bwMode="auto">
          <a:xfrm>
            <a:off x="6859871" y="3414436"/>
            <a:ext cx="1998184" cy="29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 anchor="t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Chancellor" pitchFamily="-111" charset="0"/>
                <a:ea typeface="Lucida Sans Unicode" pitchFamily="-111" charset="0"/>
                <a:cs typeface="Lucida Sans Unicode" pitchFamily="-111" charset="0"/>
              </a:rPr>
              <a:t>A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τ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Webdings" pitchFamily="-111" charset="2"/>
                <a:ea typeface="Wingdings" pitchFamily="-111" charset="2"/>
                <a:cs typeface="Wingdings" pitchFamily="-111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m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Wingdings" pitchFamily="-111" charset="2"/>
                <a:ea typeface="Wingdings" pitchFamily="-111" charset="2"/>
                <a:cs typeface="Wingdings" pitchFamily="-111" charset="2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τ</a:t>
            </a:r>
            <a:r>
              <a:rPr lang="en-US" sz="1600" baseline="-330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, TT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-111" charset="0"/>
              <a:ea typeface="Arial" pitchFamily="-111" charset="0"/>
              <a:cs typeface="Arial" pitchFamily="-111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-111" charset="0"/>
                <a:ea typeface="Arial" pitchFamily="-111" charset="0"/>
                <a:cs typeface="Arial" pitchFamily="-111" charset="0"/>
              </a:rPr>
              <a:t>	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itchFamily="-111" charset="0"/>
                <a:cs typeface="Times New Roman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  <a:endParaRPr lang="en-US" dirty="0" smtClean="0"/>
          </a:p>
          <a:p>
            <a:pPr lvl="2"/>
            <a:r>
              <a:rPr lang="en-US" dirty="0" smtClean="0"/>
              <a:t>The topology of the network </a:t>
            </a:r>
            <a:r>
              <a:rPr lang="en-US" dirty="0" smtClean="0">
                <a:latin typeface="Chancellor" charset="2"/>
                <a:cs typeface="Chancellor" charset="2"/>
              </a:rPr>
              <a:t>G</a:t>
            </a:r>
          </a:p>
          <a:p>
            <a:pPr lvl="2"/>
            <a:r>
              <a:rPr lang="en-US" dirty="0" smtClean="0"/>
              <a:t>The</a:t>
            </a:r>
            <a:r>
              <a:rPr lang="en-US" dirty="0" smtClean="0"/>
              <a:t> set of  TT and RC frames </a:t>
            </a:r>
            <a:r>
              <a:rPr lang="en-US" dirty="0" smtClean="0">
                <a:latin typeface="Chancellor" charset="2"/>
                <a:cs typeface="Chancellor" charset="2"/>
              </a:rPr>
              <a:t>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TT </a:t>
            </a:r>
            <a:r>
              <a:rPr lang="en-US" baseline="30000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hancellor" charset="2"/>
                <a:cs typeface="Chancellor" charset="2"/>
              </a:rPr>
              <a:t> 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RC</a:t>
            </a:r>
          </a:p>
          <a:p>
            <a:pPr lvl="2"/>
            <a:r>
              <a:rPr lang="en-US" dirty="0" smtClean="0"/>
              <a:t>The set o</a:t>
            </a:r>
            <a:r>
              <a:rPr lang="en-US" dirty="0" smtClean="0"/>
              <a:t>f virtual links </a:t>
            </a:r>
            <a:r>
              <a:rPr lang="en-US" dirty="0" smtClean="0">
                <a:latin typeface="Chancellor" charset="2"/>
                <a:cs typeface="Chancellor" charset="2"/>
              </a:rPr>
              <a:t>VL</a:t>
            </a:r>
            <a:endParaRPr lang="en-US" dirty="0" smtClean="0">
              <a:latin typeface="Chancellor" charset="2"/>
              <a:cs typeface="Chancellor" charset="2"/>
            </a:endParaRPr>
          </a:p>
          <a:p>
            <a:pPr lvl="2"/>
            <a:r>
              <a:rPr lang="en-US" dirty="0" smtClean="0"/>
              <a:t>The assignment of frames to virtual links </a:t>
            </a:r>
            <a:r>
              <a:rPr lang="en-US" dirty="0" smtClean="0">
                <a:latin typeface="Chancellor" charset="2"/>
                <a:cs typeface="Chancellor" charset="2"/>
              </a:rPr>
              <a:t>M</a:t>
            </a:r>
          </a:p>
          <a:p>
            <a:pPr lvl="2"/>
            <a:r>
              <a:rPr lang="en-US" dirty="0" smtClean="0"/>
              <a:t>For each frame the size, the deadline and the period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711336" y="2062861"/>
            <a:ext cx="5718154" cy="1773086"/>
            <a:chOff x="1711336" y="2062861"/>
            <a:chExt cx="5718154" cy="1773086"/>
          </a:xfrm>
        </p:grpSpPr>
        <p:cxnSp>
          <p:nvCxnSpPr>
            <p:cNvPr id="127" name="Straight Arrow Connector 126"/>
            <p:cNvCxnSpPr>
              <a:stCxn id="99" idx="3"/>
            </p:cNvCxnSpPr>
            <p:nvPr/>
          </p:nvCxnSpPr>
          <p:spPr bwMode="auto">
            <a:xfrm>
              <a:off x="1711336" y="2062861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8" name="Straight Arrow Connector 137"/>
            <p:cNvCxnSpPr>
              <a:endCxn id="122" idx="1"/>
            </p:cNvCxnSpPr>
            <p:nvPr/>
          </p:nvCxnSpPr>
          <p:spPr bwMode="auto">
            <a:xfrm>
              <a:off x="6452414" y="3183467"/>
              <a:ext cx="977076" cy="6524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9" name="Straight Arrow Connector 138"/>
            <p:cNvCxnSpPr>
              <a:endCxn id="121" idx="1"/>
            </p:cNvCxnSpPr>
            <p:nvPr/>
          </p:nvCxnSpPr>
          <p:spPr bwMode="auto">
            <a:xfrm flipV="1">
              <a:off x="6452414" y="2062861"/>
              <a:ext cx="977076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2" name="Straight Arrow Connector 141"/>
            <p:cNvCxnSpPr>
              <a:stCxn id="115" idx="3"/>
            </p:cNvCxnSpPr>
            <p:nvPr/>
          </p:nvCxnSpPr>
          <p:spPr bwMode="auto">
            <a:xfrm flipV="1">
              <a:off x="1711336" y="3183467"/>
              <a:ext cx="999330" cy="6494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58" name="Straight Arrow Connector 157"/>
            <p:cNvCxnSpPr>
              <a:stCxn id="118" idx="3"/>
            </p:cNvCxnSpPr>
            <p:nvPr/>
          </p:nvCxnSpPr>
          <p:spPr bwMode="auto">
            <a:xfrm>
              <a:off x="4064814" y="2946393"/>
              <a:ext cx="1033452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92" name="Content Placeholder 2"/>
          <p:cNvSpPr txBox="1">
            <a:spLocks/>
          </p:cNvSpPr>
          <p:nvPr/>
        </p:nvSpPr>
        <p:spPr bwMode="auto">
          <a:xfrm>
            <a:off x="357188" y="5461000"/>
            <a:ext cx="83518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Full-</a:t>
            </a: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Duplex Ethernet-based data network for safety-critical applications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93" name="Rounded Rectangular Callout 192"/>
          <p:cNvSpPr/>
          <p:nvPr/>
        </p:nvSpPr>
        <p:spPr bwMode="auto">
          <a:xfrm>
            <a:off x="2072762" y="4276207"/>
            <a:ext cx="1275808" cy="407625"/>
          </a:xfrm>
          <a:prstGeom prst="wedgeRoundRectCallout">
            <a:avLst>
              <a:gd name="adj1" fmla="val -78195"/>
              <a:gd name="adj2" fmla="val -64284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End System</a:t>
            </a:r>
            <a:endParaRPr lang="en-US" baseline="-25000" dirty="0"/>
          </a:p>
        </p:txBody>
      </p:sp>
      <p:sp>
        <p:nvSpPr>
          <p:cNvPr id="194" name="Rounded Rectangular Callout 193"/>
          <p:cNvSpPr/>
          <p:nvPr/>
        </p:nvSpPr>
        <p:spPr bwMode="auto">
          <a:xfrm>
            <a:off x="4064814" y="3832936"/>
            <a:ext cx="1612086" cy="407625"/>
          </a:xfrm>
          <a:prstGeom prst="wedgeRoundRectCallout">
            <a:avLst>
              <a:gd name="adj1" fmla="val 51213"/>
              <a:gd name="adj2" fmla="val -15775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Network Switch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  <a:endParaRPr lang="en-US" dirty="0" smtClean="0"/>
          </a:p>
          <a:p>
            <a:pPr lvl="2"/>
            <a:r>
              <a:rPr lang="en-US" dirty="0" smtClean="0"/>
              <a:t>The topology of the network </a:t>
            </a:r>
            <a:r>
              <a:rPr lang="en-US" dirty="0" smtClean="0">
                <a:latin typeface="Chancellor" charset="2"/>
                <a:cs typeface="Chancellor" charset="2"/>
              </a:rPr>
              <a:t>G</a:t>
            </a:r>
          </a:p>
          <a:p>
            <a:pPr lvl="2"/>
            <a:r>
              <a:rPr lang="en-US" dirty="0" smtClean="0"/>
              <a:t>The</a:t>
            </a:r>
            <a:r>
              <a:rPr lang="en-US" dirty="0" smtClean="0"/>
              <a:t> set of  TT and RC frames </a:t>
            </a:r>
            <a:r>
              <a:rPr lang="en-US" dirty="0" smtClean="0">
                <a:latin typeface="Chancellor" charset="2"/>
                <a:cs typeface="Chancellor" charset="2"/>
              </a:rPr>
              <a:t>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TT </a:t>
            </a:r>
            <a:r>
              <a:rPr lang="en-US" baseline="30000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hancellor" charset="2"/>
                <a:cs typeface="Chancellor" charset="2"/>
              </a:rPr>
              <a:t> 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RC</a:t>
            </a:r>
          </a:p>
          <a:p>
            <a:pPr lvl="2"/>
            <a:r>
              <a:rPr lang="en-US" dirty="0" smtClean="0"/>
              <a:t>The set o</a:t>
            </a:r>
            <a:r>
              <a:rPr lang="en-US" dirty="0" smtClean="0"/>
              <a:t>f virtual links </a:t>
            </a:r>
            <a:r>
              <a:rPr lang="en-US" dirty="0" smtClean="0">
                <a:latin typeface="Chancellor" charset="2"/>
                <a:cs typeface="Chancellor" charset="2"/>
              </a:rPr>
              <a:t>VL</a:t>
            </a:r>
            <a:endParaRPr lang="en-US" dirty="0" smtClean="0">
              <a:latin typeface="Chancellor" charset="2"/>
              <a:cs typeface="Chancellor" charset="2"/>
            </a:endParaRPr>
          </a:p>
          <a:p>
            <a:pPr lvl="2"/>
            <a:r>
              <a:rPr lang="en-US" dirty="0" smtClean="0"/>
              <a:t>The assignment of frames to virtual links </a:t>
            </a:r>
            <a:r>
              <a:rPr lang="en-US" dirty="0" smtClean="0">
                <a:latin typeface="Chancellor" charset="2"/>
                <a:cs typeface="Chancellor" charset="2"/>
              </a:rPr>
              <a:t>M</a:t>
            </a:r>
          </a:p>
          <a:p>
            <a:pPr lvl="2"/>
            <a:r>
              <a:rPr lang="en-US" dirty="0" smtClean="0"/>
              <a:t>For each frame the size, the deadline and the period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88" y="3238500"/>
            <a:ext cx="84248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Determine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set of TT schedules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  <a:endParaRPr lang="en-US" dirty="0" smtClean="0"/>
          </a:p>
          <a:p>
            <a:pPr lvl="2"/>
            <a:r>
              <a:rPr lang="en-US" dirty="0" smtClean="0"/>
              <a:t>The topology of the network </a:t>
            </a:r>
            <a:r>
              <a:rPr lang="en-US" dirty="0" smtClean="0">
                <a:latin typeface="Chancellor" charset="2"/>
                <a:cs typeface="Chancellor" charset="2"/>
              </a:rPr>
              <a:t>G</a:t>
            </a:r>
          </a:p>
          <a:p>
            <a:pPr lvl="2"/>
            <a:r>
              <a:rPr lang="en-US" dirty="0" smtClean="0"/>
              <a:t>The</a:t>
            </a:r>
            <a:r>
              <a:rPr lang="en-US" dirty="0" smtClean="0"/>
              <a:t> set of  TT and RC frames </a:t>
            </a:r>
            <a:r>
              <a:rPr lang="en-US" dirty="0" smtClean="0">
                <a:latin typeface="Chancellor" charset="2"/>
                <a:cs typeface="Chancellor" charset="2"/>
              </a:rPr>
              <a:t>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TT </a:t>
            </a:r>
            <a:r>
              <a:rPr lang="en-US" baseline="30000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hancellor" charset="2"/>
                <a:cs typeface="Chancellor" charset="2"/>
              </a:rPr>
              <a:t> F</a:t>
            </a:r>
            <a:r>
              <a:rPr lang="en-US" baseline="30000" dirty="0" smtClean="0">
                <a:latin typeface="Chancellor" charset="2"/>
                <a:cs typeface="Chancellor" charset="2"/>
              </a:rPr>
              <a:t>RC</a:t>
            </a:r>
          </a:p>
          <a:p>
            <a:pPr lvl="2"/>
            <a:r>
              <a:rPr lang="en-US" dirty="0" smtClean="0"/>
              <a:t>The set o</a:t>
            </a:r>
            <a:r>
              <a:rPr lang="en-US" dirty="0" smtClean="0"/>
              <a:t>f virtual links </a:t>
            </a:r>
            <a:r>
              <a:rPr lang="en-US" dirty="0" smtClean="0">
                <a:latin typeface="Chancellor" charset="2"/>
                <a:cs typeface="Chancellor" charset="2"/>
              </a:rPr>
              <a:t>VL</a:t>
            </a:r>
            <a:endParaRPr lang="en-US" dirty="0" smtClean="0">
              <a:latin typeface="Chancellor" charset="2"/>
              <a:cs typeface="Chancellor" charset="2"/>
            </a:endParaRPr>
          </a:p>
          <a:p>
            <a:pPr lvl="2"/>
            <a:r>
              <a:rPr lang="en-US" dirty="0" smtClean="0"/>
              <a:t>The assignment of frames to virtual links </a:t>
            </a:r>
            <a:r>
              <a:rPr lang="en-US" dirty="0" smtClean="0">
                <a:latin typeface="Chancellor" charset="2"/>
                <a:cs typeface="Chancellor" charset="2"/>
              </a:rPr>
              <a:t>M</a:t>
            </a:r>
          </a:p>
          <a:p>
            <a:pPr lvl="2"/>
            <a:r>
              <a:rPr lang="en-US" dirty="0" smtClean="0"/>
              <a:t>For each frame the size, the deadline and the period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88" y="3238500"/>
            <a:ext cx="84248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Determine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set of TT schedules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4334933"/>
            <a:ext cx="84248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Such that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The deadlines for the TT and RC frames are satisfied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end-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</a:t>
            </a:r>
            <a:r>
              <a:rPr lang="en-US" sz="2000" kern="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o</a:t>
            </a: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-end delay of RC frames is minimized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66788" y="1369367"/>
            <a:ext cx="7334250" cy="2856040"/>
            <a:chOff x="966788" y="1369367"/>
            <a:chExt cx="7334250" cy="2856040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27" name="Straight Arrow Connector 126"/>
              <p:cNvCxnSpPr>
                <a:stCxn id="99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42" name="Straight Arrow Connector 141"/>
              <p:cNvCxnSpPr>
                <a:stCxn id="115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20" name="Freeform 19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6800" y="3604336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24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8497" y="1369367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vl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9097" y="2362200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vl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66790" y="4940300"/>
          <a:ext cx="73342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850"/>
                <a:gridCol w="1466850"/>
                <a:gridCol w="1466850"/>
                <a:gridCol w="1466850"/>
                <a:gridCol w="1466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  <a:r>
                        <a:rPr lang="en-US" baseline="0" dirty="0" smtClean="0"/>
                        <a:t>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f2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f3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8" y="1265238"/>
            <a:ext cx="5966460" cy="32308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4691" y="4528873"/>
            <a:ext cx="3885709" cy="2058801"/>
            <a:chOff x="966788" y="1369367"/>
            <a:chExt cx="7334250" cy="28560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2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9" name="Straight Arrow Connector 18"/>
              <p:cNvCxnSpPr>
                <a:stCxn id="6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>
                <a:stCxn id="7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3" name="Freeform 12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6797" y="3604334"/>
              <a:ext cx="109856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97" y="1369367"/>
              <a:ext cx="888843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1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6750" y="2379818"/>
              <a:ext cx="94233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2</a:t>
              </a:r>
              <a:endParaRPr lang="en-US" sz="16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75198" y="4853178"/>
          <a:ext cx="4008440" cy="146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88"/>
                <a:gridCol w="801688"/>
                <a:gridCol w="801688"/>
                <a:gridCol w="801688"/>
                <a:gridCol w="801688"/>
              </a:tblGrid>
              <a:tr h="3263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period </a:t>
                      </a:r>
                    </a:p>
                    <a:p>
                      <a:pPr algn="ctr"/>
                      <a:r>
                        <a:rPr lang="en-US" sz="1600" dirty="0" smtClean="0"/>
                        <a:t>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deadline</a:t>
                      </a:r>
                      <a:r>
                        <a:rPr lang="en-US" sz="1600" baseline="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sz="16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f1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7968" y="765176"/>
            <a:ext cx="8424863" cy="500062"/>
          </a:xfrm>
        </p:spPr>
        <p:txBody>
          <a:bodyPr/>
          <a:lstStyle/>
          <a:p>
            <a:r>
              <a:rPr lang="en-US" dirty="0" smtClean="0"/>
              <a:t>Initial TT schedule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8" y="1263600"/>
            <a:ext cx="5966460" cy="3230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584691" y="4528873"/>
            <a:ext cx="3885709" cy="2058801"/>
            <a:chOff x="966788" y="1369367"/>
            <a:chExt cx="7334250" cy="28560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9" name="Straight Arrow Connector 18"/>
              <p:cNvCxnSpPr>
                <a:stCxn id="6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>
                <a:stCxn id="7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3" name="Freeform 12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6797" y="3604334"/>
              <a:ext cx="109856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97" y="1369367"/>
              <a:ext cx="888843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1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6750" y="2379818"/>
              <a:ext cx="94233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2</a:t>
              </a:r>
              <a:endParaRPr lang="en-US" sz="16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75198" y="4853178"/>
          <a:ext cx="4008440" cy="146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88"/>
                <a:gridCol w="801688"/>
                <a:gridCol w="801688"/>
                <a:gridCol w="801688"/>
                <a:gridCol w="801688"/>
              </a:tblGrid>
              <a:tr h="3263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period </a:t>
                      </a:r>
                    </a:p>
                    <a:p>
                      <a:pPr algn="ctr"/>
                      <a:r>
                        <a:rPr lang="en-US" sz="1600" dirty="0" smtClean="0"/>
                        <a:t>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deadline</a:t>
                      </a:r>
                      <a:r>
                        <a:rPr lang="en-US" sz="1600" baseline="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sz="16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f1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7968" y="765176"/>
            <a:ext cx="8424863" cy="500062"/>
          </a:xfrm>
        </p:spPr>
        <p:txBody>
          <a:bodyPr/>
          <a:lstStyle/>
          <a:p>
            <a:r>
              <a:rPr lang="en-US" dirty="0" smtClean="0"/>
              <a:t>Optimized TT schedule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58900"/>
            <a:ext cx="8424863" cy="5118100"/>
          </a:xfrm>
        </p:spPr>
        <p:txBody>
          <a:bodyPr/>
          <a:lstStyle/>
          <a:p>
            <a:r>
              <a:rPr lang="en-US" dirty="0" err="1" smtClean="0"/>
              <a:t>TTEthernet</a:t>
            </a:r>
            <a:r>
              <a:rPr lang="en-US" dirty="0" smtClean="0"/>
              <a:t> Schedule Optimization (TTESO</a:t>
            </a:r>
            <a:r>
              <a:rPr lang="en-US" dirty="0" smtClean="0"/>
              <a:t>) strategy:</a:t>
            </a:r>
          </a:p>
          <a:p>
            <a:pPr lvl="1"/>
            <a:r>
              <a:rPr lang="en-US" dirty="0" err="1" smtClean="0"/>
              <a:t>Tabu</a:t>
            </a:r>
            <a:r>
              <a:rPr lang="en-US" dirty="0" smtClean="0"/>
              <a:t> Search meta-heuristic</a:t>
            </a:r>
            <a:endParaRPr lang="en-US" dirty="0" smtClean="0"/>
          </a:p>
          <a:p>
            <a:pPr lvl="2"/>
            <a:r>
              <a:rPr lang="en-US" dirty="0" smtClean="0"/>
              <a:t>The TT schedules </a:t>
            </a:r>
            <a:r>
              <a:rPr lang="en-US" dirty="0" smtClean="0">
                <a:latin typeface="Chancellor" charset="2"/>
                <a:cs typeface="Chancellor" charset="2"/>
              </a:rPr>
              <a:t>S</a:t>
            </a:r>
          </a:p>
          <a:p>
            <a:pPr lvl="2"/>
            <a:r>
              <a:rPr lang="en-US" dirty="0" smtClean="0"/>
              <a:t>Such that:</a:t>
            </a:r>
            <a:endParaRPr lang="en-US" sz="2400" dirty="0" smtClean="0"/>
          </a:p>
          <a:p>
            <a:pPr lvl="3"/>
            <a:r>
              <a:rPr lang="en-US" sz="2000" dirty="0" smtClean="0"/>
              <a:t>TT and RC frames are schedulable</a:t>
            </a:r>
          </a:p>
          <a:p>
            <a:pPr lvl="3"/>
            <a:r>
              <a:rPr lang="en-US" sz="2000" dirty="0" smtClean="0"/>
              <a:t>The end-to-end delay of the RC frames is minimized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Minimizes the cost function</a:t>
            </a:r>
          </a:p>
          <a:p>
            <a:pPr lvl="1"/>
            <a:r>
              <a:rPr lang="en-US" dirty="0" smtClean="0"/>
              <a:t>Explores the solution space using design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</a:t>
            </a:r>
            <a:r>
              <a:rPr lang="en-US" dirty="0" err="1" smtClean="0"/>
              <a:t>schedulability</a:t>
            </a:r>
            <a:endParaRPr lang="en-US" dirty="0" smtClean="0"/>
          </a:p>
          <a:p>
            <a:pPr lvl="1"/>
            <a:r>
              <a:rPr lang="en-US" sz="2200" dirty="0" smtClean="0"/>
              <a:t>Captures the difference between the worst-case</a:t>
            </a:r>
            <a:r>
              <a:rPr lang="en-US" sz="2200" dirty="0" smtClean="0"/>
              <a:t> delay </a:t>
            </a:r>
            <a:r>
              <a:rPr lang="en-US" sz="2200" dirty="0" smtClean="0"/>
              <a:t>and</a:t>
            </a:r>
            <a:r>
              <a:rPr lang="en-US" sz="2200" dirty="0" smtClean="0"/>
              <a:t> deadline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Cost Function</a:t>
            </a:r>
          </a:p>
        </p:txBody>
      </p:sp>
      <p:pic>
        <p:nvPicPr>
          <p:cNvPr id="7" name="Picture 6" descr="co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9300" y="2019543"/>
            <a:ext cx="7727154" cy="1155462"/>
          </a:xfrm>
          <a:prstGeom prst="rect">
            <a:avLst/>
          </a:prstGeom>
        </p:spPr>
      </p:pic>
      <p:pic>
        <p:nvPicPr>
          <p:cNvPr id="8" name="Picture 7" descr="cost_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47849" y="4493688"/>
            <a:ext cx="5085745" cy="76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4075" y="1358900"/>
            <a:ext cx="7299325" cy="5118100"/>
          </a:xfrm>
        </p:spPr>
        <p:txBody>
          <a:bodyPr/>
          <a:lstStyle/>
          <a:p>
            <a:r>
              <a:rPr lang="en-US" dirty="0" smtClean="0"/>
              <a:t>TT frame moves</a:t>
            </a:r>
          </a:p>
          <a:p>
            <a:pPr lvl="1"/>
            <a:r>
              <a:rPr lang="en-US" dirty="0" smtClean="0"/>
              <a:t>advance frame transmission time</a:t>
            </a:r>
          </a:p>
          <a:p>
            <a:pPr lvl="1"/>
            <a:r>
              <a:rPr lang="en-US" dirty="0" smtClean="0"/>
              <a:t>advance frame predecessors </a:t>
            </a:r>
            <a:r>
              <a:rPr lang="en-US" dirty="0" smtClean="0"/>
              <a:t>transmission time</a:t>
            </a:r>
            <a:endParaRPr lang="en-US" dirty="0" smtClean="0"/>
          </a:p>
          <a:p>
            <a:pPr lvl="1"/>
            <a:r>
              <a:rPr lang="en-US" dirty="0" smtClean="0"/>
              <a:t>postpone </a:t>
            </a:r>
            <a:r>
              <a:rPr lang="en-US" dirty="0" smtClean="0"/>
              <a:t>frame transmission time</a:t>
            </a:r>
          </a:p>
          <a:p>
            <a:pPr lvl="1"/>
            <a:r>
              <a:rPr lang="en-US" dirty="0" smtClean="0"/>
              <a:t>postpone frame successors </a:t>
            </a:r>
            <a:r>
              <a:rPr lang="en-US" dirty="0" smtClean="0"/>
              <a:t>transmission time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RC frame moves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eserve space for RC frame</a:t>
            </a:r>
          </a:p>
          <a:p>
            <a:pPr lvl="1"/>
            <a:r>
              <a:rPr lang="en-US" dirty="0" smtClean="0"/>
              <a:t>resize reserved space for RC frame</a:t>
            </a:r>
          </a:p>
          <a:p>
            <a:pPr lvl="1"/>
            <a:r>
              <a:rPr lang="en-US" dirty="0" smtClean="0"/>
              <a:t>remove reserved space for RC frame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Representation for Moves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23043" y="5595521"/>
            <a:ext cx="1058059" cy="526654"/>
            <a:chOff x="2070100" y="5954811"/>
            <a:chExt cx="1058059" cy="526654"/>
          </a:xfrm>
        </p:grpSpPr>
        <p:sp>
          <p:nvSpPr>
            <p:cNvPr id="25" name="TextBox 24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2230" y="5954811"/>
              <a:ext cx="96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[ES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11336" y="2062861"/>
            <a:ext cx="5718154" cy="1773086"/>
            <a:chOff x="1711336" y="2062861"/>
            <a:chExt cx="5718154" cy="1773086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1711336" y="2062861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452414" y="3183467"/>
              <a:ext cx="977076" cy="6524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6452414" y="2062861"/>
              <a:ext cx="977076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1711336" y="3183467"/>
              <a:ext cx="999330" cy="6494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4064814" y="2946393"/>
              <a:ext cx="1033452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4252706" y="5595521"/>
            <a:ext cx="1092323" cy="526654"/>
            <a:chOff x="2070100" y="5954811"/>
            <a:chExt cx="1092323" cy="526654"/>
          </a:xfrm>
        </p:grpSpPr>
        <p:sp>
          <p:nvSpPr>
            <p:cNvPr id="45" name="TextBox 44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41977" y="5068867"/>
            <a:ext cx="1092323" cy="526654"/>
            <a:chOff x="2070100" y="5954811"/>
            <a:chExt cx="1092323" cy="526654"/>
          </a:xfrm>
        </p:grpSpPr>
        <p:sp>
          <p:nvSpPr>
            <p:cNvPr id="49" name="TextBox 48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41977" y="6091170"/>
            <a:ext cx="1092323" cy="526654"/>
            <a:chOff x="2070100" y="5954811"/>
            <a:chExt cx="1092323" cy="526654"/>
          </a:xfrm>
        </p:grpSpPr>
        <p:sp>
          <p:nvSpPr>
            <p:cNvPr id="52" name="TextBox 51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2981102" y="5934075"/>
            <a:ext cx="127160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345029" y="5407421"/>
            <a:ext cx="1296948" cy="526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9" name="Straight Arrow Connector 58"/>
          <p:cNvCxnSpPr>
            <a:endCxn id="52" idx="1"/>
          </p:cNvCxnSpPr>
          <p:nvPr/>
        </p:nvCxnSpPr>
        <p:spPr bwMode="auto">
          <a:xfrm>
            <a:off x="5345029" y="5934075"/>
            <a:ext cx="1296948" cy="4529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Postpone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9" y="3734764"/>
            <a:ext cx="5168468" cy="2798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9" y="936002"/>
            <a:ext cx="5168468" cy="279876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5295900" y="2870200"/>
            <a:ext cx="1325033" cy="2590800"/>
          </a:xfrm>
          <a:custGeom>
            <a:avLst/>
            <a:gdLst>
              <a:gd name="connsiteX0" fmla="*/ 0 w 1325033"/>
              <a:gd name="connsiteY0" fmla="*/ 0 h 2590800"/>
              <a:gd name="connsiteX1" fmla="*/ 1231900 w 1325033"/>
              <a:gd name="connsiteY1" fmla="*/ 1206500 h 2590800"/>
              <a:gd name="connsiteX2" fmla="*/ 558800 w 1325033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033" h="2590800">
                <a:moveTo>
                  <a:pt x="0" y="0"/>
                </a:moveTo>
                <a:cubicBezTo>
                  <a:pt x="569383" y="387350"/>
                  <a:pt x="1138767" y="774700"/>
                  <a:pt x="1231900" y="1206500"/>
                </a:cubicBezTo>
                <a:cubicBezTo>
                  <a:pt x="1325033" y="1638300"/>
                  <a:pt x="558800" y="2590800"/>
                  <a:pt x="558800" y="259080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60"/>
          <p:cNvGrpSpPr/>
          <p:nvPr/>
        </p:nvGrpSpPr>
        <p:grpSpPr>
          <a:xfrm>
            <a:off x="1711336" y="2062861"/>
            <a:ext cx="5718154" cy="1773086"/>
            <a:chOff x="1711336" y="2062861"/>
            <a:chExt cx="5718154" cy="1773086"/>
          </a:xfrm>
        </p:grpSpPr>
        <p:cxnSp>
          <p:nvCxnSpPr>
            <p:cNvPr id="127" name="Straight Arrow Connector 126"/>
            <p:cNvCxnSpPr>
              <a:stCxn id="99" idx="3"/>
            </p:cNvCxnSpPr>
            <p:nvPr/>
          </p:nvCxnSpPr>
          <p:spPr bwMode="auto">
            <a:xfrm>
              <a:off x="1711336" y="2062861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8" name="Straight Arrow Connector 137"/>
            <p:cNvCxnSpPr>
              <a:endCxn id="122" idx="1"/>
            </p:cNvCxnSpPr>
            <p:nvPr/>
          </p:nvCxnSpPr>
          <p:spPr bwMode="auto">
            <a:xfrm>
              <a:off x="6452414" y="3183467"/>
              <a:ext cx="977076" cy="6524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9" name="Straight Arrow Connector 138"/>
            <p:cNvCxnSpPr>
              <a:endCxn id="121" idx="1"/>
            </p:cNvCxnSpPr>
            <p:nvPr/>
          </p:nvCxnSpPr>
          <p:spPr bwMode="auto">
            <a:xfrm flipV="1">
              <a:off x="6452414" y="2062861"/>
              <a:ext cx="977076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2" name="Straight Arrow Connector 141"/>
            <p:cNvCxnSpPr>
              <a:stCxn id="115" idx="3"/>
            </p:cNvCxnSpPr>
            <p:nvPr/>
          </p:nvCxnSpPr>
          <p:spPr bwMode="auto">
            <a:xfrm flipV="1">
              <a:off x="1711336" y="3183467"/>
              <a:ext cx="999330" cy="6494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58" name="Straight Arrow Connector 157"/>
            <p:cNvCxnSpPr>
              <a:stCxn id="118" idx="3"/>
            </p:cNvCxnSpPr>
            <p:nvPr/>
          </p:nvCxnSpPr>
          <p:spPr bwMode="auto">
            <a:xfrm>
              <a:off x="4064814" y="2946393"/>
              <a:ext cx="1033452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62" name="Rounded Rectangle 161"/>
          <p:cNvSpPr/>
          <p:nvPr/>
        </p:nvSpPr>
        <p:spPr bwMode="auto">
          <a:xfrm>
            <a:off x="1186661" y="5130800"/>
            <a:ext cx="2250806" cy="149013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4" name="Straight Connector 163"/>
          <p:cNvCxnSpPr/>
          <p:nvPr/>
        </p:nvCxnSpPr>
        <p:spPr bwMode="auto">
          <a:xfrm rot="16200000" flipH="1">
            <a:off x="-342501" y="4871638"/>
            <a:ext cx="2228852" cy="829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1711336" y="4171950"/>
            <a:ext cx="1552564" cy="958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ound Single Corner Rectangle 176"/>
          <p:cNvSpPr/>
          <p:nvPr/>
        </p:nvSpPr>
        <p:spPr bwMode="auto">
          <a:xfrm>
            <a:off x="1930397" y="5334001"/>
            <a:ext cx="558799" cy="514350"/>
          </a:xfrm>
          <a:prstGeom prst="round1Rect">
            <a:avLst>
              <a:gd name="adj" fmla="val 302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8" name="Round Same Side Corner Rectangle 177"/>
          <p:cNvSpPr/>
          <p:nvPr/>
        </p:nvSpPr>
        <p:spPr bwMode="auto">
          <a:xfrm rot="16200000">
            <a:off x="1092863" y="5563262"/>
            <a:ext cx="1066800" cy="608275"/>
          </a:xfrm>
          <a:prstGeom prst="round2SameRect">
            <a:avLst>
              <a:gd name="adj1" fmla="val 2501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0" name="TextBox 179"/>
          <p:cNvSpPr txBox="1"/>
          <p:nvPr/>
        </p:nvSpPr>
        <p:spPr>
          <a:xfrm>
            <a:off x="1322125" y="5638794"/>
            <a:ext cx="60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182" name="Round Single Corner Rectangle 181"/>
          <p:cNvSpPr/>
          <p:nvPr/>
        </p:nvSpPr>
        <p:spPr bwMode="auto">
          <a:xfrm rot="5400000">
            <a:off x="1933574" y="5845176"/>
            <a:ext cx="552449" cy="558799"/>
          </a:xfrm>
          <a:prstGeom prst="round1Rect">
            <a:avLst>
              <a:gd name="adj" fmla="val 2816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3" name="TextBox 182"/>
          <p:cNvSpPr txBox="1"/>
          <p:nvPr/>
        </p:nvSpPr>
        <p:spPr>
          <a:xfrm>
            <a:off x="1930401" y="5454650"/>
            <a:ext cx="55879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/>
              <a:t>RAM</a:t>
            </a:r>
            <a:endParaRPr lang="en-US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1930399" y="5974433"/>
            <a:ext cx="55879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/>
              <a:t>ROM</a:t>
            </a:r>
            <a:endParaRPr lang="en-US" b="1" dirty="0"/>
          </a:p>
        </p:txBody>
      </p:sp>
      <p:sp>
        <p:nvSpPr>
          <p:cNvPr id="185" name="Round Same Side Corner Rectangle 184"/>
          <p:cNvSpPr/>
          <p:nvPr/>
        </p:nvSpPr>
        <p:spPr bwMode="auto">
          <a:xfrm rot="16200000">
            <a:off x="2734941" y="5548903"/>
            <a:ext cx="796782" cy="608275"/>
          </a:xfrm>
          <a:prstGeom prst="round2SameRect">
            <a:avLst>
              <a:gd name="adj1" fmla="val 2501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7" name="TextBox 186"/>
          <p:cNvSpPr txBox="1"/>
          <p:nvPr/>
        </p:nvSpPr>
        <p:spPr>
          <a:xfrm>
            <a:off x="2829191" y="5663685"/>
            <a:ext cx="60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NIC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Advance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9" y="935038"/>
            <a:ext cx="5168468" cy="279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9" y="3733800"/>
            <a:ext cx="5168469" cy="279876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4597400" y="2387600"/>
            <a:ext cx="1217083" cy="2730500"/>
          </a:xfrm>
          <a:custGeom>
            <a:avLst/>
            <a:gdLst>
              <a:gd name="connsiteX0" fmla="*/ 215900 w 1217083"/>
              <a:gd name="connsiteY0" fmla="*/ 0 h 2730500"/>
              <a:gd name="connsiteX1" fmla="*/ 1181100 w 1217083"/>
              <a:gd name="connsiteY1" fmla="*/ 1739900 h 2730500"/>
              <a:gd name="connsiteX2" fmla="*/ 0 w 1217083"/>
              <a:gd name="connsiteY2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083" h="2730500">
                <a:moveTo>
                  <a:pt x="215900" y="0"/>
                </a:moveTo>
                <a:cubicBezTo>
                  <a:pt x="716491" y="642408"/>
                  <a:pt x="1217083" y="1284817"/>
                  <a:pt x="1181100" y="1739900"/>
                </a:cubicBezTo>
                <a:cubicBezTo>
                  <a:pt x="1145117" y="2194983"/>
                  <a:pt x="0" y="2730500"/>
                  <a:pt x="0" y="273050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Reserve space for RC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3" y="1171944"/>
            <a:ext cx="6882712" cy="242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63" y="3868434"/>
            <a:ext cx="6882712" cy="242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3" y="1178412"/>
            <a:ext cx="6882712" cy="2424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Resize RC reserved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63" y="3860905"/>
            <a:ext cx="6882712" cy="242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</a:t>
            </a:r>
            <a:r>
              <a:rPr lang="en-US" dirty="0" smtClean="0"/>
              <a:t>E</a:t>
            </a:r>
            <a:r>
              <a:rPr lang="en-US" dirty="0" smtClean="0"/>
              <a:t>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 a dataflow link, a RC frame can be delayed by:</a:t>
            </a:r>
            <a:endParaRPr lang="en-US" dirty="0" smtClean="0"/>
          </a:p>
          <a:p>
            <a:pPr lvl="1"/>
            <a:r>
              <a:rPr lang="en-US" dirty="0" smtClean="0"/>
              <a:t>scheduled TT frames</a:t>
            </a:r>
          </a:p>
          <a:p>
            <a:pPr lvl="1"/>
            <a:r>
              <a:rPr lang="en-US" dirty="0" smtClean="0"/>
              <a:t>queued RC frames</a:t>
            </a:r>
          </a:p>
          <a:p>
            <a:pPr lvl="1"/>
            <a:r>
              <a:rPr lang="en-US" dirty="0" smtClean="0"/>
              <a:t>technical latency</a:t>
            </a:r>
          </a:p>
          <a:p>
            <a:pPr lvl="1"/>
            <a:r>
              <a:rPr lang="en-US" dirty="0" smtClean="0"/>
              <a:t>policy specific:</a:t>
            </a:r>
          </a:p>
          <a:p>
            <a:pPr lvl="2"/>
            <a:r>
              <a:rPr lang="en-US" sz="2400" dirty="0" smtClean="0"/>
              <a:t>timely</a:t>
            </a:r>
            <a:r>
              <a:rPr lang="en-US" dirty="0" smtClean="0"/>
              <a:t> </a:t>
            </a:r>
            <a:r>
              <a:rPr lang="en-US" sz="2400" dirty="0" smtClean="0"/>
              <a:t>block</a:t>
            </a:r>
            <a:r>
              <a:rPr lang="en-US" dirty="0" smtClean="0"/>
              <a:t>  </a:t>
            </a:r>
          </a:p>
          <a:p>
            <a:pPr lvl="2"/>
            <a:r>
              <a:rPr lang="en-US" sz="2400" dirty="0" smtClean="0"/>
              <a:t>pre</a:t>
            </a:r>
            <a:r>
              <a:rPr lang="en-US" sz="2400" dirty="0" smtClean="0"/>
              <a:t>-emption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</a:t>
            </a:r>
            <a:r>
              <a:rPr lang="en-US" dirty="0" smtClean="0"/>
              <a:t>E</a:t>
            </a:r>
            <a:r>
              <a:rPr lang="en-US" dirty="0" smtClean="0"/>
              <a:t>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17992" y="4927700"/>
            <a:ext cx="547316" cy="447998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7992" y="5599781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2873" y="5374177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735016" y="5375698"/>
            <a:ext cx="547316" cy="447998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865308" y="5151699"/>
            <a:ext cx="1869707" cy="672081"/>
            <a:chOff x="2320936" y="2012061"/>
            <a:chExt cx="4625954" cy="1329981"/>
          </a:xfrm>
        </p:grpSpPr>
        <p:cxnSp>
          <p:nvCxnSpPr>
            <p:cNvPr id="23" name="Straight Arrow Connector 22"/>
            <p:cNvCxnSpPr>
              <a:stCxn id="12" idx="3"/>
            </p:cNvCxnSpPr>
            <p:nvPr/>
          </p:nvCxnSpPr>
          <p:spPr bwMode="auto">
            <a:xfrm>
              <a:off x="2320936" y="2012061"/>
              <a:ext cx="1676404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3" idx="3"/>
              <a:endCxn id="14" idx="1"/>
            </p:cNvCxnSpPr>
            <p:nvPr/>
          </p:nvCxnSpPr>
          <p:spPr bwMode="auto">
            <a:xfrm flipV="1">
              <a:off x="2320936" y="2895594"/>
              <a:ext cx="1676404" cy="4464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351488" y="2897181"/>
              <a:ext cx="159540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7" name="Freeform 16"/>
          <p:cNvSpPr/>
          <p:nvPr/>
        </p:nvSpPr>
        <p:spPr bwMode="auto">
          <a:xfrm>
            <a:off x="881986" y="5039839"/>
            <a:ext cx="1822235" cy="372227"/>
          </a:xfrm>
          <a:custGeom>
            <a:avLst/>
            <a:gdLst>
              <a:gd name="connsiteX0" fmla="*/ 0 w 4508500"/>
              <a:gd name="connsiteY0" fmla="*/ 0 h 736600"/>
              <a:gd name="connsiteX1" fmla="*/ 1701800 w 4508500"/>
              <a:gd name="connsiteY1" fmla="*/ 546100 h 736600"/>
              <a:gd name="connsiteX2" fmla="*/ 4508500 w 4508500"/>
              <a:gd name="connsiteY2" fmla="*/ 736600 h 736600"/>
              <a:gd name="connsiteX3" fmla="*/ 4508500 w 4508500"/>
              <a:gd name="connsiteY3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500" h="736600">
                <a:moveTo>
                  <a:pt x="0" y="0"/>
                </a:moveTo>
                <a:cubicBezTo>
                  <a:pt x="475191" y="211666"/>
                  <a:pt x="950383" y="423333"/>
                  <a:pt x="1701800" y="546100"/>
                </a:cubicBezTo>
                <a:cubicBezTo>
                  <a:pt x="2453217" y="668867"/>
                  <a:pt x="4508500" y="736600"/>
                  <a:pt x="4508500" y="736600"/>
                </a:cubicBezTo>
                <a:lnTo>
                  <a:pt x="4508500" y="736600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66587" y="4943573"/>
            <a:ext cx="1883832" cy="417151"/>
          </a:xfrm>
          <a:custGeom>
            <a:avLst/>
            <a:gdLst>
              <a:gd name="connsiteX0" fmla="*/ 0 w 4660900"/>
              <a:gd name="connsiteY0" fmla="*/ 0 h 825500"/>
              <a:gd name="connsiteX1" fmla="*/ 1689100 w 4660900"/>
              <a:gd name="connsiteY1" fmla="*/ 508000 h 825500"/>
              <a:gd name="connsiteX2" fmla="*/ 4051300 w 4660900"/>
              <a:gd name="connsiteY2" fmla="*/ 685800 h 825500"/>
              <a:gd name="connsiteX3" fmla="*/ 4660900 w 4660900"/>
              <a:gd name="connsiteY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825500">
                <a:moveTo>
                  <a:pt x="0" y="0"/>
                </a:moveTo>
                <a:cubicBezTo>
                  <a:pt x="506941" y="196850"/>
                  <a:pt x="1013883" y="393700"/>
                  <a:pt x="1689100" y="508000"/>
                </a:cubicBezTo>
                <a:cubicBezTo>
                  <a:pt x="2364317" y="622300"/>
                  <a:pt x="3556000" y="632883"/>
                  <a:pt x="4051300" y="685800"/>
                </a:cubicBezTo>
                <a:cubicBezTo>
                  <a:pt x="4546600" y="738717"/>
                  <a:pt x="4660900" y="825500"/>
                  <a:pt x="4660900" y="825500"/>
                </a:cubicBezTo>
              </a:path>
            </a:pathLst>
          </a:custGeom>
          <a:noFill/>
          <a:ln w="44450" cap="flat" cmpd="sng" algn="ctr">
            <a:solidFill>
              <a:srgbClr val="00009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65308" y="5816382"/>
            <a:ext cx="1849179" cy="139943"/>
          </a:xfrm>
          <a:custGeom>
            <a:avLst/>
            <a:gdLst>
              <a:gd name="connsiteX0" fmla="*/ 0 w 4533900"/>
              <a:gd name="connsiteY0" fmla="*/ 647700 h 647700"/>
              <a:gd name="connsiteX1" fmla="*/ 1841500 w 4533900"/>
              <a:gd name="connsiteY1" fmla="*/ 241300 h 647700"/>
              <a:gd name="connsiteX2" fmla="*/ 4533900 w 45339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3900" h="647700">
                <a:moveTo>
                  <a:pt x="0" y="647700"/>
                </a:moveTo>
                <a:cubicBezTo>
                  <a:pt x="542925" y="498475"/>
                  <a:pt x="1085850" y="349250"/>
                  <a:pt x="1841500" y="241300"/>
                </a:cubicBezTo>
                <a:cubicBezTo>
                  <a:pt x="2597150" y="133350"/>
                  <a:pt x="4533900" y="0"/>
                  <a:pt x="4533900" y="0"/>
                </a:cubicBezTo>
              </a:path>
            </a:pathLst>
          </a:custGeom>
          <a:solidFill>
            <a:srgbClr val="FFFF00"/>
          </a:solidFill>
          <a:ln w="4445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125" y="5842025"/>
            <a:ext cx="444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</a:t>
            </a:r>
            <a:r>
              <a:rPr lang="en-US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14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622" y="4788826"/>
            <a:ext cx="645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vl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2</a:t>
            </a:r>
            <a:endParaRPr 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9753" y="4947011"/>
            <a:ext cx="38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vl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</a:t>
            </a:r>
            <a:endParaRPr lang="en-U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17992" y="6264102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 bwMode="auto">
          <a:xfrm flipV="1">
            <a:off x="865308" y="5816382"/>
            <a:ext cx="677565" cy="671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1557308" y="2226758"/>
            <a:ext cx="1391444" cy="332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→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879928" y="1383183"/>
            <a:ext cx="4079646" cy="2806164"/>
            <a:chOff x="2519362" y="3424"/>
            <a:chExt cx="4328659" cy="1914"/>
          </a:xfrm>
        </p:grpSpPr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2519362" y="3434"/>
              <a:ext cx="0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7"/>
            <p:cNvSpPr>
              <a:spLocks noChangeShapeType="1"/>
            </p:cNvSpPr>
            <p:nvPr/>
          </p:nvSpPr>
          <p:spPr bwMode="auto">
            <a:xfrm>
              <a:off x="3251653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8"/>
            <p:cNvSpPr>
              <a:spLocks noChangeShapeType="1"/>
            </p:cNvSpPr>
            <p:nvPr/>
          </p:nvSpPr>
          <p:spPr bwMode="auto">
            <a:xfrm>
              <a:off x="3968749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"/>
            <p:cNvSpPr>
              <a:spLocks noChangeShapeType="1"/>
            </p:cNvSpPr>
            <p:nvPr/>
          </p:nvSpPr>
          <p:spPr bwMode="auto">
            <a:xfrm>
              <a:off x="4681537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5399314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1"/>
            <p:cNvSpPr>
              <a:spLocks noChangeShapeType="1"/>
            </p:cNvSpPr>
            <p:nvPr/>
          </p:nvSpPr>
          <p:spPr bwMode="auto">
            <a:xfrm>
              <a:off x="6122080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6848021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3423039" y="2233593"/>
            <a:ext cx="543112" cy="3328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6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3,j</a:t>
            </a:r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>
            <a:off x="2541792" y="1018118"/>
            <a:ext cx="679264" cy="316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0</a:t>
            </a:r>
          </a:p>
        </p:txBody>
      </p:sp>
      <p:sp>
        <p:nvSpPr>
          <p:cNvPr id="95" name="Text Box 15"/>
          <p:cNvSpPr txBox="1">
            <a:spLocks noChangeArrowheads="1"/>
          </p:cNvSpPr>
          <p:nvPr/>
        </p:nvSpPr>
        <p:spPr bwMode="auto">
          <a:xfrm>
            <a:off x="3219559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100</a:t>
            </a:r>
          </a:p>
        </p:txBody>
      </p:sp>
      <p:sp>
        <p:nvSpPr>
          <p:cNvPr id="97" name="Text Box 17"/>
          <p:cNvSpPr txBox="1">
            <a:spLocks noChangeArrowheads="1"/>
          </p:cNvSpPr>
          <p:nvPr/>
        </p:nvSpPr>
        <p:spPr bwMode="auto">
          <a:xfrm>
            <a:off x="3898824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200</a:t>
            </a: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4576592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300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55856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400</a:t>
            </a:r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auto">
          <a:xfrm>
            <a:off x="5933623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500</a:t>
            </a: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6612888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600</a:t>
            </a:r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>
            <a:off x="2066008" y="2579104"/>
            <a:ext cx="5395212" cy="1466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3"/>
          <p:cNvSpPr>
            <a:spLocks noChangeShapeType="1"/>
          </p:cNvSpPr>
          <p:nvPr/>
        </p:nvSpPr>
        <p:spPr bwMode="auto">
          <a:xfrm>
            <a:off x="2066008" y="3128959"/>
            <a:ext cx="5395212" cy="1467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AutoShape 24"/>
          <p:cNvSpPr>
            <a:spLocks noChangeArrowheads="1"/>
          </p:cNvSpPr>
          <p:nvPr/>
        </p:nvSpPr>
        <p:spPr bwMode="auto">
          <a:xfrm>
            <a:off x="4305784" y="2783449"/>
            <a:ext cx="679264" cy="332810"/>
          </a:xfrm>
          <a:prstGeom prst="roundRect">
            <a:avLst>
              <a:gd name="adj" fmla="val 16667"/>
            </a:avLst>
          </a:prstGeom>
          <a:solidFill>
            <a:srgbClr val="756BB1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4,1</a:t>
            </a:r>
          </a:p>
        </p:txBody>
      </p:sp>
      <p:sp>
        <p:nvSpPr>
          <p:cNvPr id="105" name="Text Box 25"/>
          <p:cNvSpPr txBox="1">
            <a:spLocks noChangeArrowheads="1"/>
          </p:cNvSpPr>
          <p:nvPr/>
        </p:nvSpPr>
        <p:spPr bwMode="auto">
          <a:xfrm>
            <a:off x="1557308" y="2783449"/>
            <a:ext cx="139144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3</a:t>
            </a:r>
            <a:r>
              <a:rPr lang="en-US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→</a:t>
            </a: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>
            <a:off x="6273256" y="4079066"/>
            <a:ext cx="848332" cy="1467"/>
          </a:xfrm>
          <a:prstGeom prst="line">
            <a:avLst/>
          </a:prstGeom>
          <a:noFill/>
          <a:ln w="18000">
            <a:solidFill>
              <a:srgbClr val="63636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2066008" y="3680280"/>
            <a:ext cx="5395212" cy="1467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30"/>
          <p:cNvSpPr txBox="1">
            <a:spLocks noChangeArrowheads="1"/>
          </p:cNvSpPr>
          <p:nvPr/>
        </p:nvSpPr>
        <p:spPr bwMode="auto">
          <a:xfrm>
            <a:off x="1557308" y="3322070"/>
            <a:ext cx="139144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ES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879928" y="1682272"/>
            <a:ext cx="848332" cy="332811"/>
          </a:xfrm>
          <a:prstGeom prst="roundRect">
            <a:avLst>
              <a:gd name="adj" fmla="val 16667"/>
            </a:avLst>
          </a:prstGeom>
          <a:solidFill>
            <a:srgbClr val="3182BD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2,1</a:t>
            </a:r>
          </a:p>
        </p:txBody>
      </p:sp>
      <p:sp>
        <p:nvSpPr>
          <p:cNvPr id="110" name="Line 32"/>
          <p:cNvSpPr>
            <a:spLocks noChangeShapeType="1"/>
          </p:cNvSpPr>
          <p:nvPr/>
        </p:nvSpPr>
        <p:spPr bwMode="auto">
          <a:xfrm>
            <a:off x="2066008" y="2015083"/>
            <a:ext cx="5395212" cy="1466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 Box 33"/>
          <p:cNvSpPr txBox="1">
            <a:spLocks noChangeArrowheads="1"/>
          </p:cNvSpPr>
          <p:nvPr/>
        </p:nvSpPr>
        <p:spPr bwMode="auto">
          <a:xfrm>
            <a:off x="1591720" y="1682272"/>
            <a:ext cx="1391444" cy="332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ES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112" name="AutoShape 34"/>
          <p:cNvSpPr>
            <a:spLocks noChangeArrowheads="1"/>
          </p:cNvSpPr>
          <p:nvPr/>
        </p:nvSpPr>
        <p:spPr bwMode="auto">
          <a:xfrm>
            <a:off x="3728259" y="1682272"/>
            <a:ext cx="848332" cy="332811"/>
          </a:xfrm>
          <a:prstGeom prst="roundRect">
            <a:avLst>
              <a:gd name="adj" fmla="val 16667"/>
            </a:avLst>
          </a:prstGeom>
          <a:solidFill>
            <a:srgbClr val="DE2D26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1,i</a:t>
            </a:r>
          </a:p>
        </p:txBody>
      </p:sp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3797084" y="3334770"/>
            <a:ext cx="848332" cy="332810"/>
          </a:xfrm>
          <a:prstGeom prst="roundRect">
            <a:avLst>
              <a:gd name="adj" fmla="val 16667"/>
            </a:avLst>
          </a:prstGeom>
          <a:solidFill>
            <a:srgbClr val="3182BD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2,1</a:t>
            </a:r>
          </a:p>
        </p:txBody>
      </p:sp>
      <p:sp>
        <p:nvSpPr>
          <p:cNvPr id="114" name="AutoShape 36"/>
          <p:cNvSpPr>
            <a:spLocks noChangeArrowheads="1"/>
          </p:cNvSpPr>
          <p:nvPr/>
        </p:nvSpPr>
        <p:spPr bwMode="auto">
          <a:xfrm>
            <a:off x="5052376" y="3334770"/>
            <a:ext cx="679264" cy="332810"/>
          </a:xfrm>
          <a:prstGeom prst="roundRect">
            <a:avLst>
              <a:gd name="adj" fmla="val 16667"/>
            </a:avLst>
          </a:prstGeom>
          <a:solidFill>
            <a:srgbClr val="756BB1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4,1</a:t>
            </a:r>
          </a:p>
        </p:txBody>
      </p:sp>
      <p:sp>
        <p:nvSpPr>
          <p:cNvPr id="115" name="AutoShape 37"/>
          <p:cNvSpPr>
            <a:spLocks noChangeArrowheads="1"/>
          </p:cNvSpPr>
          <p:nvPr/>
        </p:nvSpPr>
        <p:spPr bwMode="auto">
          <a:xfrm>
            <a:off x="6273256" y="3334770"/>
            <a:ext cx="848332" cy="332810"/>
          </a:xfrm>
          <a:prstGeom prst="roundRect">
            <a:avLst>
              <a:gd name="adj" fmla="val 16667"/>
            </a:avLst>
          </a:prstGeom>
          <a:solidFill>
            <a:srgbClr val="DE2D26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1,i</a:t>
            </a:r>
          </a:p>
        </p:txBody>
      </p:sp>
      <p:sp>
        <p:nvSpPr>
          <p:cNvPr id="116" name="AutoShape 38"/>
          <p:cNvSpPr>
            <a:spLocks noChangeArrowheads="1"/>
          </p:cNvSpPr>
          <p:nvPr/>
        </p:nvSpPr>
        <p:spPr bwMode="auto">
          <a:xfrm>
            <a:off x="5730143" y="3334770"/>
            <a:ext cx="543112" cy="33281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6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3,j</a:t>
            </a:r>
          </a:p>
        </p:txBody>
      </p:sp>
      <p:sp>
        <p:nvSpPr>
          <p:cNvPr id="117" name="Line 39"/>
          <p:cNvSpPr>
            <a:spLocks noChangeShapeType="1"/>
          </p:cNvSpPr>
          <p:nvPr/>
        </p:nvSpPr>
        <p:spPr bwMode="auto">
          <a:xfrm>
            <a:off x="3728259" y="4654456"/>
            <a:ext cx="3393328" cy="1466"/>
          </a:xfrm>
          <a:prstGeom prst="line">
            <a:avLst/>
          </a:prstGeom>
          <a:noFill/>
          <a:ln w="18000">
            <a:solidFill>
              <a:srgbClr val="63636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238841" y="3680280"/>
            <a:ext cx="1119140" cy="463296"/>
            <a:chOff x="3832" y="5216"/>
            <a:chExt cx="748" cy="316"/>
          </a:xfrm>
        </p:grpSpPr>
        <p:sp>
          <p:nvSpPr>
            <p:cNvPr id="139" name="Text Box 42"/>
            <p:cNvSpPr txBox="1">
              <a:spLocks noChangeArrowheads="1"/>
            </p:cNvSpPr>
            <p:nvPr/>
          </p:nvSpPr>
          <p:spPr bwMode="auto">
            <a:xfrm>
              <a:off x="3832" y="5238"/>
              <a:ext cx="22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</a:t>
              </a:r>
            </a:p>
          </p:txBody>
        </p:sp>
        <p:sp>
          <p:nvSpPr>
            <p:cNvPr id="140" name="Text Box 43"/>
            <p:cNvSpPr txBox="1">
              <a:spLocks noChangeArrowheads="1"/>
            </p:cNvSpPr>
            <p:nvPr/>
          </p:nvSpPr>
          <p:spPr bwMode="auto">
            <a:xfrm>
              <a:off x="3969" y="5216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auto">
            <a:xfrm>
              <a:off x="3969" y="5354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sp>
        <p:nvSpPr>
          <p:cNvPr id="119" name="Line 45"/>
          <p:cNvSpPr>
            <a:spLocks noChangeShapeType="1"/>
          </p:cNvSpPr>
          <p:nvPr/>
        </p:nvSpPr>
        <p:spPr bwMode="auto">
          <a:xfrm flipH="1" flipV="1">
            <a:off x="5999455" y="3677347"/>
            <a:ext cx="240885" cy="5688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 flipV="1">
            <a:off x="4000564" y="3712534"/>
            <a:ext cx="950072" cy="467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47"/>
          <p:cNvSpPr>
            <a:spLocks noChangeShapeType="1"/>
          </p:cNvSpPr>
          <p:nvPr/>
        </p:nvSpPr>
        <p:spPr bwMode="auto">
          <a:xfrm flipH="1" flipV="1">
            <a:off x="4473354" y="3678814"/>
            <a:ext cx="444365" cy="4940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/>
        </p:nvSpPr>
        <p:spPr bwMode="auto">
          <a:xfrm flipV="1">
            <a:off x="5052377" y="3678814"/>
            <a:ext cx="305220" cy="46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0"/>
          <p:cNvSpPr>
            <a:spLocks noChangeShapeType="1"/>
          </p:cNvSpPr>
          <p:nvPr/>
        </p:nvSpPr>
        <p:spPr bwMode="auto">
          <a:xfrm flipH="1" flipV="1">
            <a:off x="3761175" y="3678814"/>
            <a:ext cx="139145" cy="5014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424" y="3333303"/>
            <a:ext cx="342624" cy="335743"/>
          </a:xfrm>
          <a:prstGeom prst="rect">
            <a:avLst/>
          </a:prstGeom>
          <a:noFill/>
          <a:effectLst/>
        </p:spPr>
      </p:pic>
      <p:sp>
        <p:nvSpPr>
          <p:cNvPr id="125" name="AutoShape 52"/>
          <p:cNvSpPr>
            <a:spLocks noChangeArrowheads="1"/>
          </p:cNvSpPr>
          <p:nvPr/>
        </p:nvSpPr>
        <p:spPr bwMode="auto">
          <a:xfrm>
            <a:off x="4983552" y="3334770"/>
            <a:ext cx="67327" cy="332810"/>
          </a:xfrm>
          <a:prstGeom prst="roundRect">
            <a:avLst>
              <a:gd name="adj" fmla="val 16667"/>
            </a:avLst>
          </a:prstGeom>
          <a:solidFill>
            <a:srgbClr val="63636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53"/>
          <p:cNvSpPr>
            <a:spLocks noChangeArrowheads="1"/>
          </p:cNvSpPr>
          <p:nvPr/>
        </p:nvSpPr>
        <p:spPr bwMode="auto">
          <a:xfrm>
            <a:off x="3728259" y="3334770"/>
            <a:ext cx="67328" cy="332810"/>
          </a:xfrm>
          <a:prstGeom prst="roundRect">
            <a:avLst>
              <a:gd name="adj" fmla="val 16667"/>
            </a:avLst>
          </a:prstGeom>
          <a:solidFill>
            <a:srgbClr val="63636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026524" y="4065035"/>
            <a:ext cx="1524604" cy="428109"/>
            <a:chOff x="2608" y="5669"/>
            <a:chExt cx="1019" cy="292"/>
          </a:xfrm>
        </p:grpSpPr>
        <p:sp>
          <p:nvSpPr>
            <p:cNvPr id="137" name="Text Box 61"/>
            <p:cNvSpPr txBox="1">
              <a:spLocks noChangeArrowheads="1"/>
            </p:cNvSpPr>
            <p:nvPr/>
          </p:nvSpPr>
          <p:spPr bwMode="auto">
            <a:xfrm>
              <a:off x="2608" y="5669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4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400" baseline="330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TT</a:t>
              </a:r>
            </a:p>
          </p:txBody>
        </p:sp>
        <p:sp>
          <p:nvSpPr>
            <p:cNvPr id="138" name="Text Box 62"/>
            <p:cNvSpPr txBox="1">
              <a:spLocks noChangeArrowheads="1"/>
            </p:cNvSpPr>
            <p:nvPr/>
          </p:nvSpPr>
          <p:spPr bwMode="auto">
            <a:xfrm>
              <a:off x="3016" y="5783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63337" y="4172898"/>
            <a:ext cx="1496177" cy="429575"/>
            <a:chOff x="3180" y="5552"/>
            <a:chExt cx="1000" cy="293"/>
          </a:xfrm>
        </p:grpSpPr>
        <p:sp>
          <p:nvSpPr>
            <p:cNvPr id="135" name="Text Box 64"/>
            <p:cNvSpPr txBox="1">
              <a:spLocks noChangeArrowheads="1"/>
            </p:cNvSpPr>
            <p:nvPr/>
          </p:nvSpPr>
          <p:spPr bwMode="auto">
            <a:xfrm>
              <a:off x="3180" y="5552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6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600" baseline="330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RC</a:t>
              </a:r>
            </a:p>
          </p:txBody>
        </p:sp>
        <p:sp>
          <p:nvSpPr>
            <p:cNvPr id="136" name="Text Box 65"/>
            <p:cNvSpPr txBox="1">
              <a:spLocks noChangeArrowheads="1"/>
            </p:cNvSpPr>
            <p:nvPr/>
          </p:nvSpPr>
          <p:spPr bwMode="auto">
            <a:xfrm>
              <a:off x="3569" y="5667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155919" y="4080095"/>
            <a:ext cx="1524604" cy="428109"/>
            <a:chOff x="1746" y="5558"/>
            <a:chExt cx="1019" cy="292"/>
          </a:xfrm>
        </p:grpSpPr>
        <p:sp>
          <p:nvSpPr>
            <p:cNvPr id="133" name="Text Box 67"/>
            <p:cNvSpPr txBox="1">
              <a:spLocks noChangeArrowheads="1"/>
            </p:cNvSpPr>
            <p:nvPr/>
          </p:nvSpPr>
          <p:spPr bwMode="auto">
            <a:xfrm>
              <a:off x="1746" y="5558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6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600" baseline="330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TL</a:t>
              </a:r>
            </a:p>
          </p:txBody>
        </p:sp>
        <p:sp>
          <p:nvSpPr>
            <p:cNvPr id="134" name="Text Box 68"/>
            <p:cNvSpPr txBox="1">
              <a:spLocks noChangeArrowheads="1"/>
            </p:cNvSpPr>
            <p:nvPr/>
          </p:nvSpPr>
          <p:spPr bwMode="auto">
            <a:xfrm>
              <a:off x="2154" y="5672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3728259" y="4654314"/>
            <a:ext cx="3391832" cy="335743"/>
            <a:chOff x="2154" y="5915"/>
            <a:chExt cx="2267" cy="229"/>
          </a:xfrm>
        </p:grpSpPr>
        <p:sp>
          <p:nvSpPr>
            <p:cNvPr id="131" name="Text Box 70"/>
            <p:cNvSpPr txBox="1">
              <a:spLocks noChangeArrowheads="1"/>
            </p:cNvSpPr>
            <p:nvPr/>
          </p:nvSpPr>
          <p:spPr bwMode="auto">
            <a:xfrm>
              <a:off x="2154" y="5915"/>
              <a:ext cx="2267" cy="1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5876" rIns="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4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R</a:t>
              </a:r>
            </a:p>
          </p:txBody>
        </p:sp>
        <p:sp>
          <p:nvSpPr>
            <p:cNvPr id="132" name="Text Box 71"/>
            <p:cNvSpPr txBox="1">
              <a:spLocks noChangeArrowheads="1"/>
            </p:cNvSpPr>
            <p:nvPr/>
          </p:nvSpPr>
          <p:spPr bwMode="auto">
            <a:xfrm>
              <a:off x="3288" y="5966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sz="11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sp>
        <p:nvSpPr>
          <p:cNvPr id="149" name="Freeform 148"/>
          <p:cNvSpPr/>
          <p:nvPr/>
        </p:nvSpPr>
        <p:spPr bwMode="auto">
          <a:xfrm>
            <a:off x="863599" y="5918200"/>
            <a:ext cx="1886819" cy="647700"/>
          </a:xfrm>
          <a:custGeom>
            <a:avLst/>
            <a:gdLst>
              <a:gd name="connsiteX0" fmla="*/ 0 w 1752600"/>
              <a:gd name="connsiteY0" fmla="*/ 647700 h 647700"/>
              <a:gd name="connsiteX1" fmla="*/ 787400 w 1752600"/>
              <a:gd name="connsiteY1" fmla="*/ 152400 h 647700"/>
              <a:gd name="connsiteX2" fmla="*/ 1752600 w 17526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647700">
                <a:moveTo>
                  <a:pt x="0" y="647700"/>
                </a:moveTo>
                <a:cubicBezTo>
                  <a:pt x="247650" y="454025"/>
                  <a:pt x="495300" y="260350"/>
                  <a:pt x="787400" y="152400"/>
                </a:cubicBezTo>
                <a:cubicBezTo>
                  <a:pt x="1079500" y="44450"/>
                  <a:pt x="1752600" y="0"/>
                  <a:pt x="1752600" y="0"/>
                </a:cubicBezTo>
              </a:path>
            </a:pathLst>
          </a:custGeom>
          <a:noFill/>
          <a:ln w="44450" cap="rnd" cmpd="sng" algn="ctr">
            <a:solidFill>
              <a:srgbClr val="6666CC"/>
            </a:solidFill>
            <a:prstDash val="dash"/>
            <a:miter lim="800000"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829039" y="6044446"/>
            <a:ext cx="444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66CC"/>
                </a:solidFill>
              </a:rPr>
              <a:t>vl</a:t>
            </a:r>
            <a:r>
              <a:rPr lang="en-US" sz="1400" baseline="-25000" dirty="0" smtClean="0">
                <a:solidFill>
                  <a:srgbClr val="6666CC"/>
                </a:solidFill>
              </a:rPr>
              <a:t>4</a:t>
            </a:r>
            <a:endParaRPr lang="en-US" sz="1400" baseline="-25000" dirty="0">
              <a:solidFill>
                <a:srgbClr val="6666CC"/>
              </a:solidFill>
            </a:endParaRPr>
          </a:p>
        </p:txBody>
      </p:sp>
      <p:pic>
        <p:nvPicPr>
          <p:cNvPr id="80" name="Picture 79" descr="q_rc_fra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49749" y="5067298"/>
            <a:ext cx="4058485" cy="635001"/>
          </a:xfrm>
          <a:prstGeom prst="rect">
            <a:avLst/>
          </a:prstGeom>
        </p:spPr>
      </p:pic>
      <p:pic>
        <p:nvPicPr>
          <p:cNvPr id="81" name="Picture 80" descr="r_rc_fra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43380" y="5613400"/>
            <a:ext cx="3770313" cy="112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</a:t>
            </a:r>
            <a:r>
              <a:rPr lang="en-US" dirty="0" smtClean="0"/>
              <a:t>E</a:t>
            </a:r>
            <a:r>
              <a:rPr lang="en-US" dirty="0" smtClean="0"/>
              <a:t>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r>
              <a:rPr lang="en-US" dirty="0" smtClean="0"/>
              <a:t>Approaches for analysis of ARINC 644p7 network traffic:</a:t>
            </a:r>
            <a:endParaRPr lang="en-US" dirty="0" smtClean="0"/>
          </a:p>
          <a:p>
            <a:pPr lvl="1"/>
            <a:r>
              <a:rPr lang="en-US" dirty="0" smtClean="0"/>
              <a:t>Network Calculus, (Boyer, 2008)</a:t>
            </a:r>
          </a:p>
          <a:p>
            <a:pPr lvl="1"/>
            <a:r>
              <a:rPr lang="en-US" dirty="0" smtClean="0"/>
              <a:t>Finite State Machine, (</a:t>
            </a:r>
            <a:r>
              <a:rPr lang="en-US" dirty="0" err="1" smtClean="0"/>
              <a:t>Saha</a:t>
            </a:r>
            <a:r>
              <a:rPr lang="en-US" dirty="0" smtClean="0"/>
              <a:t>, 2007)</a:t>
            </a:r>
          </a:p>
          <a:p>
            <a:pPr lvl="1"/>
            <a:r>
              <a:rPr lang="en-US" dirty="0" smtClean="0"/>
              <a:t>Timed Automata, (</a:t>
            </a:r>
            <a:r>
              <a:rPr lang="en-US" dirty="0" err="1" smtClean="0"/>
              <a:t>Adnan</a:t>
            </a:r>
            <a:r>
              <a:rPr lang="en-US" dirty="0" smtClean="0"/>
              <a:t>, 2010)</a:t>
            </a:r>
          </a:p>
          <a:p>
            <a:pPr lvl="1"/>
            <a:r>
              <a:rPr lang="en-US" dirty="0" smtClean="0"/>
              <a:t>Trajectory Approach, (Bauer, 2009)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use the method proposed in (Steiner, 2011)</a:t>
            </a:r>
          </a:p>
          <a:p>
            <a:pPr lvl="2"/>
            <a:r>
              <a:rPr lang="en-US" sz="2400" dirty="0" smtClean="0"/>
              <a:t>it takes into account also the TT traffic</a:t>
            </a:r>
          </a:p>
          <a:p>
            <a:pPr lvl="2"/>
            <a:r>
              <a:rPr lang="en-US" sz="2400" dirty="0" smtClean="0"/>
              <a:t>it is pessimistic:</a:t>
            </a:r>
          </a:p>
          <a:p>
            <a:pPr lvl="3"/>
            <a:r>
              <a:rPr lang="en-US" sz="2000" dirty="0" smtClean="0"/>
              <a:t>does not ignore frames that already delayed a RC frame </a:t>
            </a:r>
          </a:p>
          <a:p>
            <a:pPr lvl="3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on a previous link</a:t>
            </a:r>
          </a:p>
          <a:p>
            <a:pPr lvl="3"/>
            <a:r>
              <a:rPr lang="en-US" sz="2000" dirty="0" smtClean="0"/>
              <a:t>assumes  uniformly distributed intervals of equal length </a:t>
            </a:r>
          </a:p>
          <a:p>
            <a:pPr lvl="3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reserved for RC traffic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4284662"/>
          </a:xfrm>
        </p:spPr>
        <p:txBody>
          <a:bodyPr/>
          <a:lstStyle/>
          <a:p>
            <a:r>
              <a:rPr lang="en-US" dirty="0" smtClean="0"/>
              <a:t>Benchmarks</a:t>
            </a:r>
            <a:endParaRPr lang="en-US" dirty="0" smtClean="0"/>
          </a:p>
          <a:p>
            <a:pPr lvl="1"/>
            <a:r>
              <a:rPr lang="en-US" dirty="0" smtClean="0"/>
              <a:t>17 </a:t>
            </a:r>
            <a:r>
              <a:rPr lang="en-US" dirty="0" smtClean="0"/>
              <a:t>synthetic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real life test cases</a:t>
            </a:r>
            <a:r>
              <a:rPr lang="en-US" dirty="0" smtClean="0"/>
              <a:t> based on the SAE Automotive benchmark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TTESO compared </a:t>
            </a:r>
            <a:r>
              <a:rPr lang="en-US" dirty="0" smtClean="0"/>
              <a:t>to:</a:t>
            </a:r>
            <a:endParaRPr lang="en-US" dirty="0" smtClean="0"/>
          </a:p>
          <a:p>
            <a:pPr lvl="1"/>
            <a:r>
              <a:rPr lang="en-US" dirty="0" smtClean="0"/>
              <a:t>Straightforward Solution (SS) </a:t>
            </a:r>
          </a:p>
          <a:p>
            <a:pPr lvl="2"/>
            <a:r>
              <a:rPr lang="en-US" dirty="0" smtClean="0"/>
              <a:t>Builds TT schedules with the </a:t>
            </a:r>
            <a:r>
              <a:rPr lang="en-US" dirty="0" smtClean="0"/>
              <a:t>goal of minimizing the end-to-end delay of TT frames, without considering the RC frames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Picture 6" descr="ev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1157507"/>
            <a:ext cx="6553200" cy="5483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05933" y="2878664"/>
            <a:ext cx="7818438" cy="38642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Picture 6" descr="ev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1157507"/>
            <a:ext cx="6553200" cy="5483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05933" y="3666067"/>
            <a:ext cx="7818438" cy="31530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Picture 6" descr="ev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1157507"/>
            <a:ext cx="6553200" cy="5483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53533" y="4944533"/>
            <a:ext cx="7818438" cy="129964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05933" y="6256123"/>
            <a:ext cx="7818438" cy="563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11336" y="1863577"/>
            <a:ext cx="5718154" cy="2219611"/>
            <a:chOff x="1711336" y="1863577"/>
            <a:chExt cx="5718154" cy="2219611"/>
          </a:xfrm>
        </p:grpSpPr>
        <p:cxnSp>
          <p:nvCxnSpPr>
            <p:cNvPr id="127" name="Straight Arrow Connector 126"/>
            <p:cNvCxnSpPr/>
            <p:nvPr/>
          </p:nvCxnSpPr>
          <p:spPr bwMode="auto">
            <a:xfrm>
              <a:off x="1711336" y="211366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>
              <a:off x="1711336" y="199512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7526178">
              <a:off x="1707821" y="32433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6726178">
              <a:off x="1682662" y="31479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430160" y="328957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6430160" y="317104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7526178">
              <a:off x="6430735" y="21184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6726178">
              <a:off x="6405576" y="20230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081747" y="2893712"/>
              <a:ext cx="993687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4064815" y="2965051"/>
              <a:ext cx="993687" cy="321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</p:grpSp>
      <p:sp>
        <p:nvSpPr>
          <p:cNvPr id="35" name="Rounded Rectangular Callout 34"/>
          <p:cNvSpPr/>
          <p:nvPr/>
        </p:nvSpPr>
        <p:spPr bwMode="auto">
          <a:xfrm>
            <a:off x="2457992" y="1587499"/>
            <a:ext cx="1275808" cy="407625"/>
          </a:xfrm>
          <a:prstGeom prst="wedgeRoundRectCallout">
            <a:avLst>
              <a:gd name="adj1" fmla="val -72222"/>
              <a:gd name="adj2" fmla="val 12576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NS</a:t>
            </a:r>
            <a:r>
              <a:rPr lang="en-US" baseline="-25000" dirty="0" smtClean="0"/>
              <a:t>1</a:t>
            </a:r>
            <a:r>
              <a:rPr lang="en-US" dirty="0" smtClean="0"/>
              <a:t> to ES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733297" y="2691487"/>
            <a:ext cx="1275808" cy="407625"/>
          </a:xfrm>
          <a:prstGeom prst="wedgeRoundRectCallout">
            <a:avLst>
              <a:gd name="adj1" fmla="val 66145"/>
              <a:gd name="adj2" fmla="val -95440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ES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to</a:t>
            </a:r>
            <a:r>
              <a:rPr lang="en-US" dirty="0" smtClean="0"/>
              <a:t> NS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Rounded Rectangular Callout 38"/>
          <p:cNvSpPr/>
          <p:nvPr/>
        </p:nvSpPr>
        <p:spPr bwMode="auto">
          <a:xfrm>
            <a:off x="5075434" y="3766101"/>
            <a:ext cx="1275808" cy="407625"/>
          </a:xfrm>
          <a:prstGeom prst="wedgeRoundRectCallout">
            <a:avLst>
              <a:gd name="adj1" fmla="val 78091"/>
              <a:gd name="adj2" fmla="val -117250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dataflow link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Picture 6" descr="ev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1157507"/>
            <a:ext cx="6553200" cy="5483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05933" y="6256123"/>
            <a:ext cx="7818438" cy="563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Picture 6" descr="ev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1157507"/>
            <a:ext cx="6553200" cy="54838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TTEthernet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very well suited for mixed-criticality </a:t>
            </a:r>
            <a:r>
              <a:rPr lang="en-US" dirty="0" smtClean="0"/>
              <a:t>applications </a:t>
            </a:r>
          </a:p>
          <a:p>
            <a:pPr lvl="1"/>
            <a:r>
              <a:rPr lang="en-US" sz="2200" dirty="0" smtClean="0"/>
              <a:t>Predictability </a:t>
            </a:r>
            <a:r>
              <a:rPr lang="en-US" sz="2200" dirty="0" smtClean="0"/>
              <a:t>is achieved</a:t>
            </a:r>
            <a:r>
              <a:rPr lang="en-US" sz="2200" dirty="0" smtClean="0"/>
              <a:t> using three </a:t>
            </a:r>
            <a:r>
              <a:rPr lang="en-US" sz="2200" dirty="0" smtClean="0"/>
              <a:t>classes of traffic: TT, RC and </a:t>
            </a:r>
            <a:r>
              <a:rPr lang="en-US" sz="2200" dirty="0" smtClean="0"/>
              <a:t>BE </a:t>
            </a:r>
          </a:p>
          <a:p>
            <a:pPr lvl="1"/>
            <a:r>
              <a:rPr lang="en-US" sz="2200" dirty="0" smtClean="0"/>
              <a:t>Spatial </a:t>
            </a:r>
            <a:r>
              <a:rPr lang="en-US" sz="2200" dirty="0" smtClean="0"/>
              <a:t>separation is achieved trough virtual </a:t>
            </a:r>
            <a:r>
              <a:rPr lang="en-US" sz="2200" dirty="0" smtClean="0"/>
              <a:t>links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Temporal </a:t>
            </a:r>
            <a:r>
              <a:rPr lang="en-US" sz="2200" dirty="0" smtClean="0"/>
              <a:t>separation is enforced by schedule tables for TT traffic and bandwidth allocation for RC </a:t>
            </a:r>
            <a:r>
              <a:rPr lang="en-US" sz="2200" dirty="0" smtClean="0"/>
              <a:t>traffic</a:t>
            </a:r>
          </a:p>
          <a:p>
            <a:pPr lvl="1">
              <a:spcAft>
                <a:spcPts val="0"/>
              </a:spcAft>
            </a:pPr>
            <a:endParaRPr lang="en-US" sz="2200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have addressed the optimization of the </a:t>
            </a:r>
            <a:r>
              <a:rPr lang="en-US" dirty="0" err="1" smtClean="0"/>
              <a:t>TTEthernet</a:t>
            </a:r>
            <a:r>
              <a:rPr lang="en-US" dirty="0" smtClean="0"/>
              <a:t> </a:t>
            </a:r>
            <a:r>
              <a:rPr lang="en-US" dirty="0" smtClean="0"/>
              <a:t>protocol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</a:t>
            </a:r>
            <a:r>
              <a:rPr lang="en-US" sz="2200" dirty="0" smtClean="0"/>
              <a:t>TT schedules are determined such that TT and RC frames are schedulable, and the end-to-end delay of the RC frames is </a:t>
            </a:r>
            <a:r>
              <a:rPr lang="en-US" sz="2200" dirty="0" smtClean="0"/>
              <a:t>minimized</a:t>
            </a:r>
          </a:p>
          <a:p>
            <a:pPr lvl="1">
              <a:spcAft>
                <a:spcPts val="0"/>
              </a:spcAft>
            </a:pPr>
            <a:endParaRPr lang="en-US" sz="2200" dirty="0" smtClean="0"/>
          </a:p>
          <a:p>
            <a:r>
              <a:rPr lang="en-US" dirty="0" smtClean="0"/>
              <a:t>Optimization </a:t>
            </a:r>
            <a:r>
              <a:rPr lang="en-US" dirty="0" smtClean="0"/>
              <a:t>tools are needed to support the designer </a:t>
            </a:r>
            <a:r>
              <a:rPr lang="en-US" dirty="0" smtClean="0"/>
              <a:t>in order </a:t>
            </a:r>
            <a:r>
              <a:rPr lang="en-US" dirty="0" smtClean="0"/>
              <a:t>to </a:t>
            </a:r>
            <a:r>
              <a:rPr lang="en-US" dirty="0" smtClean="0"/>
              <a:t>obtain </a:t>
            </a:r>
            <a:r>
              <a:rPr lang="en-US" dirty="0" smtClean="0"/>
              <a:t>schedulable </a:t>
            </a:r>
            <a:r>
              <a:rPr lang="en-US" dirty="0" smtClean="0"/>
              <a:t>solutions</a:t>
            </a:r>
          </a:p>
          <a:p>
            <a:pPr lvl="1"/>
            <a:r>
              <a:rPr lang="en-US" sz="2200" dirty="0" smtClean="0"/>
              <a:t>We </a:t>
            </a:r>
            <a:r>
              <a:rPr lang="en-US" sz="2200" dirty="0" smtClean="0"/>
              <a:t>have proposed a </a:t>
            </a:r>
            <a:r>
              <a:rPr lang="en-US" sz="2200" dirty="0" err="1" smtClean="0"/>
              <a:t>Tabu</a:t>
            </a:r>
            <a:r>
              <a:rPr lang="en-US" sz="2200" dirty="0" smtClean="0"/>
              <a:t> Search-based optimization </a:t>
            </a:r>
            <a:r>
              <a:rPr lang="en-US" sz="2200" dirty="0" smtClean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1711336" y="1863577"/>
            <a:ext cx="5718154" cy="2219611"/>
            <a:chOff x="1711336" y="1863577"/>
            <a:chExt cx="5718154" cy="2219611"/>
          </a:xfrm>
        </p:grpSpPr>
        <p:cxnSp>
          <p:nvCxnSpPr>
            <p:cNvPr id="127" name="Straight Arrow Connector 126"/>
            <p:cNvCxnSpPr/>
            <p:nvPr/>
          </p:nvCxnSpPr>
          <p:spPr bwMode="auto">
            <a:xfrm>
              <a:off x="1711336" y="211366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>
              <a:off x="1711336" y="199512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7526178">
              <a:off x="1707821" y="32433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6726178">
              <a:off x="1682662" y="31479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430160" y="328957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6430160" y="317104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7526178">
              <a:off x="6430735" y="21184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6726178">
              <a:off x="6405576" y="20230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081747" y="2893712"/>
              <a:ext cx="993687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4064815" y="2965051"/>
              <a:ext cx="993687" cy="321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</p:grpSp>
      <p:sp>
        <p:nvSpPr>
          <p:cNvPr id="35" name="Freeform 34"/>
          <p:cNvSpPr/>
          <p:nvPr/>
        </p:nvSpPr>
        <p:spPr bwMode="auto">
          <a:xfrm>
            <a:off x="1710267" y="1862667"/>
            <a:ext cx="5655733" cy="1693333"/>
          </a:xfrm>
          <a:custGeom>
            <a:avLst/>
            <a:gdLst>
              <a:gd name="connsiteX0" fmla="*/ 0 w 5655733"/>
              <a:gd name="connsiteY0" fmla="*/ 1693333 h 1693333"/>
              <a:gd name="connsiteX1" fmla="*/ 1337733 w 5655733"/>
              <a:gd name="connsiteY1" fmla="*/ 677333 h 1693333"/>
              <a:gd name="connsiteX2" fmla="*/ 3674533 w 5655733"/>
              <a:gd name="connsiteY2" fmla="*/ 778933 h 1693333"/>
              <a:gd name="connsiteX3" fmla="*/ 5655733 w 5655733"/>
              <a:gd name="connsiteY3" fmla="*/ 0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5733" h="1693333">
                <a:moveTo>
                  <a:pt x="0" y="1693333"/>
                </a:moveTo>
                <a:cubicBezTo>
                  <a:pt x="362655" y="1261533"/>
                  <a:pt x="725311" y="829733"/>
                  <a:pt x="1337733" y="677333"/>
                </a:cubicBezTo>
                <a:cubicBezTo>
                  <a:pt x="1950155" y="524933"/>
                  <a:pt x="2954866" y="891822"/>
                  <a:pt x="3674533" y="778933"/>
                </a:cubicBezTo>
                <a:cubicBezTo>
                  <a:pt x="4394200" y="666044"/>
                  <a:pt x="5655733" y="0"/>
                  <a:pt x="5655733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7156" y="2063234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7188" y="1619589"/>
            <a:ext cx="1354148" cy="886543"/>
            <a:chOff x="357188" y="1619589"/>
            <a:chExt cx="1354148" cy="886543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357188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017503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7188" y="3389664"/>
            <a:ext cx="1354148" cy="886543"/>
            <a:chOff x="357188" y="3389664"/>
            <a:chExt cx="1354148" cy="886543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57188" y="33896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17503" y="3780914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29490" y="1619589"/>
            <a:ext cx="1354148" cy="886543"/>
            <a:chOff x="7429490" y="1619589"/>
            <a:chExt cx="1354148" cy="886543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7429490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559500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089900" y="2026533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5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29490" y="3392675"/>
            <a:ext cx="1354148" cy="886543"/>
            <a:chOff x="7429490" y="3392675"/>
            <a:chExt cx="1354148" cy="886543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7429490" y="3392675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559500" y="3780914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57188" y="4821238"/>
            <a:ext cx="609522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Highly critical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</a:t>
            </a:r>
            <a:r>
              <a:rPr lang="en-US" sz="2000" baseline="-25000" dirty="0" smtClean="0">
                <a:solidFill>
                  <a:srgbClr val="08519C"/>
                </a:solidFill>
              </a:rPr>
              <a:t>1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r>
              <a:rPr lang="en-US" sz="16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1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  <a:endParaRPr lang="en-US" sz="2000" kern="0" baseline="-25000" dirty="0" smtClean="0">
              <a:solidFill>
                <a:srgbClr val="08519C"/>
              </a:solidFill>
              <a:latin typeface="Calibri"/>
              <a:ea typeface="ＭＳ Ｐゴシック" charset="-128"/>
              <a:cs typeface="Calibri"/>
            </a:endParaRPr>
          </a:p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Non-critical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2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  <a:endParaRPr lang="en-US" sz="1600" kern="0" baseline="-25000" dirty="0" smtClean="0">
              <a:solidFill>
                <a:srgbClr val="08519C"/>
              </a:solidFill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4121512" y="3860187"/>
            <a:ext cx="1275808" cy="407625"/>
          </a:xfrm>
          <a:prstGeom prst="wedgeRoundRectCallout">
            <a:avLst>
              <a:gd name="adj1" fmla="val -44017"/>
              <a:gd name="adj2" fmla="val -162945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virtual link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1711336" y="2113660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30160" y="3289575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7526178">
            <a:off x="6430735" y="2118472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81747" y="2893712"/>
            <a:ext cx="993687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27200" y="1896534"/>
            <a:ext cx="5621867" cy="508000"/>
          </a:xfrm>
          <a:custGeom>
            <a:avLst/>
            <a:gdLst>
              <a:gd name="connsiteX0" fmla="*/ 0 w 5621867"/>
              <a:gd name="connsiteY0" fmla="*/ 101600 h 999067"/>
              <a:gd name="connsiteX1" fmla="*/ 2675467 w 5621867"/>
              <a:gd name="connsiteY1" fmla="*/ 982134 h 999067"/>
              <a:gd name="connsiteX2" fmla="*/ 5621867 w 5621867"/>
              <a:gd name="connsiteY2" fmla="*/ 0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867" h="999067">
                <a:moveTo>
                  <a:pt x="0" y="101600"/>
                </a:moveTo>
                <a:cubicBezTo>
                  <a:pt x="869244" y="550333"/>
                  <a:pt x="1738489" y="999067"/>
                  <a:pt x="2675467" y="982134"/>
                </a:cubicBezTo>
                <a:cubicBezTo>
                  <a:pt x="3612445" y="965201"/>
                  <a:pt x="5621867" y="0"/>
                  <a:pt x="5621867" y="0"/>
                </a:cubicBezTo>
              </a:path>
            </a:pathLst>
          </a:custGeom>
          <a:noFill/>
          <a:ln w="44450" cap="flat" cmpd="sng" algn="ctr">
            <a:solidFill>
              <a:srgbClr val="006D2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710267" y="2336800"/>
            <a:ext cx="5638800" cy="1286933"/>
          </a:xfrm>
          <a:custGeom>
            <a:avLst/>
            <a:gdLst>
              <a:gd name="connsiteX0" fmla="*/ 0 w 5638800"/>
              <a:gd name="connsiteY0" fmla="*/ 0 h 1286933"/>
              <a:gd name="connsiteX1" fmla="*/ 1862666 w 5638800"/>
              <a:gd name="connsiteY1" fmla="*/ 999067 h 1286933"/>
              <a:gd name="connsiteX2" fmla="*/ 4097866 w 5638800"/>
              <a:gd name="connsiteY2" fmla="*/ 1134533 h 1286933"/>
              <a:gd name="connsiteX3" fmla="*/ 5638800 w 5638800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0" h="1286933">
                <a:moveTo>
                  <a:pt x="0" y="0"/>
                </a:moveTo>
                <a:cubicBezTo>
                  <a:pt x="589844" y="404989"/>
                  <a:pt x="1179688" y="809978"/>
                  <a:pt x="1862666" y="999067"/>
                </a:cubicBezTo>
                <a:cubicBezTo>
                  <a:pt x="2545644" y="1188156"/>
                  <a:pt x="3468510" y="1086555"/>
                  <a:pt x="4097866" y="1134533"/>
                </a:cubicBezTo>
                <a:cubicBezTo>
                  <a:pt x="4727222" y="1182511"/>
                  <a:pt x="5638800" y="1286933"/>
                  <a:pt x="5638800" y="1286933"/>
                </a:cubicBezTo>
              </a:path>
            </a:pathLst>
          </a:custGeom>
          <a:noFill/>
          <a:ln w="444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9169" y="1896534"/>
            <a:ext cx="8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dp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0687" y="3439067"/>
            <a:ext cx="8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dp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8239" y="2169068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38688" y="2534967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3878" y="2223700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6739" y="3187664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57188" y="1619589"/>
            <a:ext cx="1354148" cy="886543"/>
            <a:chOff x="357188" y="1619589"/>
            <a:chExt cx="1354148" cy="886543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57188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017503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7188" y="3389664"/>
            <a:ext cx="1354148" cy="886543"/>
            <a:chOff x="357188" y="3389664"/>
            <a:chExt cx="1354148" cy="886543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357188" y="33896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017503" y="3780914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29490" y="1619589"/>
            <a:ext cx="1354148" cy="886543"/>
            <a:chOff x="7429490" y="1619589"/>
            <a:chExt cx="1354148" cy="886543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7429490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559500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089900" y="2026533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5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29490" y="3392675"/>
            <a:ext cx="1354148" cy="886543"/>
            <a:chOff x="7429490" y="3392675"/>
            <a:chExt cx="1354148" cy="886543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7429490" y="3392675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559500" y="3780914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>
            <a:off x="4872634" y="3969914"/>
            <a:ext cx="1275808" cy="576686"/>
          </a:xfrm>
          <a:prstGeom prst="wedgeRoundRectCallout">
            <a:avLst>
              <a:gd name="adj1" fmla="val 40263"/>
              <a:gd name="adj2" fmla="val -131325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dataflow path</a:t>
            </a:r>
            <a:endParaRPr lang="en-US" baseline="-250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357188" y="4821238"/>
            <a:ext cx="609522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Highly critical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</a:t>
            </a:r>
            <a:r>
              <a:rPr lang="en-US" sz="2000" baseline="-25000" dirty="0" smtClean="0">
                <a:solidFill>
                  <a:srgbClr val="08519C"/>
                </a:solidFill>
              </a:rPr>
              <a:t>1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r>
              <a:rPr lang="en-US" sz="16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1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  <a:endParaRPr lang="en-US" sz="2000" kern="0" baseline="-25000" dirty="0" smtClean="0">
              <a:solidFill>
                <a:srgbClr val="08519C"/>
              </a:solidFill>
              <a:latin typeface="Calibri"/>
              <a:ea typeface="ＭＳ Ｐゴシック" charset="-128"/>
              <a:cs typeface="Calibri"/>
            </a:endParaRPr>
          </a:p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Non-critical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2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  <a:endParaRPr lang="en-US" sz="1600" kern="0" baseline="-25000" dirty="0" smtClean="0">
              <a:solidFill>
                <a:srgbClr val="08519C"/>
              </a:solidFill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664 p7 “Aircraft Data Network”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76338"/>
            <a:ext cx="8424863" cy="1287462"/>
          </a:xfrm>
        </p:spPr>
        <p:txBody>
          <a:bodyPr/>
          <a:lstStyle/>
          <a:p>
            <a:r>
              <a:rPr lang="en-US" dirty="0" smtClean="0"/>
              <a:t>Deterministic Event </a:t>
            </a:r>
            <a:r>
              <a:rPr lang="en-US" dirty="0" smtClean="0"/>
              <a:t>T</a:t>
            </a:r>
            <a:r>
              <a:rPr lang="en-US" dirty="0" smtClean="0"/>
              <a:t>riggered communication</a:t>
            </a:r>
          </a:p>
          <a:p>
            <a:r>
              <a:rPr lang="en-US" dirty="0" smtClean="0"/>
              <a:t>Separation of traffic enforced through “bandwidth allocation”</a:t>
            </a:r>
          </a:p>
          <a:p>
            <a:r>
              <a:rPr lang="en-US" dirty="0" smtClean="0"/>
              <a:t>Bandwidth Allocation Gap (BAG) – minimum time interval between two consecutive instances of a frame on a virtual link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23168" y="2805112"/>
            <a:ext cx="6804025" cy="1009650"/>
            <a:chOff x="1078706" y="3251199"/>
            <a:chExt cx="6804025" cy="1009650"/>
          </a:xfrm>
        </p:grpSpPr>
        <p:sp>
          <p:nvSpPr>
            <p:cNvPr id="4" name="Line 1"/>
            <p:cNvSpPr>
              <a:spLocks noChangeShapeType="1"/>
            </p:cNvSpPr>
            <p:nvPr/>
          </p:nvSpPr>
          <p:spPr bwMode="auto">
            <a:xfrm>
              <a:off x="1078706" y="4259262"/>
              <a:ext cx="6804025" cy="1587"/>
            </a:xfrm>
            <a:prstGeom prst="line">
              <a:avLst/>
            </a:prstGeom>
            <a:noFill/>
            <a:ln w="9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223168" y="3898899"/>
              <a:ext cx="1079500" cy="360363"/>
            </a:xfrm>
            <a:prstGeom prst="roundRect">
              <a:avLst>
                <a:gd name="adj" fmla="val 16667"/>
              </a:avLst>
            </a:prstGeom>
            <a:solidFill>
              <a:srgbClr val="FCAE9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0876" rIns="90000" bIns="45000" anchor="b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x,1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4463256" y="3898899"/>
              <a:ext cx="1079500" cy="360363"/>
            </a:xfrm>
            <a:prstGeom prst="roundRect">
              <a:avLst>
                <a:gd name="adj" fmla="val 16667"/>
              </a:avLst>
            </a:prstGeom>
            <a:solidFill>
              <a:srgbClr val="FCAE9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0876" rIns="90000" bIns="45000" anchor="b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x,2</a:t>
              </a: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4463256" y="3540124"/>
              <a:ext cx="1587" cy="720725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7703343" y="3540124"/>
              <a:ext cx="1588" cy="720725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4463256" y="3719512"/>
              <a:ext cx="3240087" cy="1587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223168" y="3719512"/>
              <a:ext cx="3203575" cy="1587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223168" y="3540124"/>
              <a:ext cx="1588" cy="720725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223168" y="3251199"/>
              <a:ext cx="3240088" cy="3857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BAG</a:t>
              </a:r>
              <a:r>
                <a:rPr lang="en-US" baseline="-330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x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7188" y="4495800"/>
            <a:ext cx="84248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Maximum bandwidth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assigned </a:t>
            </a: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to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virtual link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vl</a:t>
            </a:r>
            <a:r>
              <a:rPr lang="en-US" sz="2400" kern="0" baseline="-2500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endParaRPr lang="en-US" sz="2400" kern="0" baseline="-25000" dirty="0" smtClean="0">
              <a:solidFill>
                <a:srgbClr val="08519C"/>
              </a:solidFill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BW (</a:t>
            </a:r>
            <a:r>
              <a:rPr lang="en-US" sz="2400" kern="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vl</a:t>
            </a:r>
            <a:r>
              <a:rPr lang="en-US" sz="2400" kern="0" baseline="-2500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) = </a:t>
            </a:r>
            <a:r>
              <a:rPr lang="en-US" sz="2400" kern="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f</a:t>
            </a:r>
            <a:r>
              <a:rPr lang="en-US" sz="2400" kern="0" baseline="-2500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.size/</a:t>
            </a:r>
            <a:r>
              <a:rPr lang="en-US" sz="2400" kern="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BAG</a:t>
            </a:r>
            <a:r>
              <a:rPr lang="en-US" sz="2400" kern="0" baseline="-25000" dirty="0" err="1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i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7|16.5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7|16.5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1.7|12.3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1.7|12.3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1.7|12.3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1.7|12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1.7|12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8.:|26.7|8.7|33.4|4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5.6|67.4|1.6|1.2|19.1|11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5.6|67.4|1.6|1.2|19.1|11.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7|16.5"/>
</p:tagLst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template_eselab.pptx</Template>
  <TotalTime>25694</TotalTime>
  <Words>7293</Words>
  <Application>Microsoft Macintosh PowerPoint</Application>
  <PresentationFormat>On-screen Show (4:3)</PresentationFormat>
  <Paragraphs>2769</Paragraphs>
  <Slides>63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DTU Informatics</vt:lpstr>
      <vt:lpstr>Synthesis of Communication Schedules for TTEthernet-based Mixed-Criticality Systems</vt:lpstr>
      <vt:lpstr>Outline </vt:lpstr>
      <vt:lpstr>Motivation</vt:lpstr>
      <vt:lpstr>ARINC 664 p7 “Aircraft Data Network”</vt:lpstr>
      <vt:lpstr>ARINC 664 p7 “Aircraft Data Network”</vt:lpstr>
      <vt:lpstr>ARINC 664 p7 “Aircraft Data Network”</vt:lpstr>
      <vt:lpstr>ARINC 664 p7 “Aircraft Data Network”</vt:lpstr>
      <vt:lpstr>ARINC 664 p7 “Aircraft Data Network”</vt:lpstr>
      <vt:lpstr>ARINC 664 p7 “Aircraft Data Network”</vt:lpstr>
      <vt:lpstr>TTEthernet</vt:lpstr>
      <vt:lpstr>TTEthernet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TT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RC Transmission</vt:lpstr>
      <vt:lpstr>Problem formulation </vt:lpstr>
      <vt:lpstr>Problem formulation </vt:lpstr>
      <vt:lpstr>Problem formulation </vt:lpstr>
      <vt:lpstr>Motivational Example</vt:lpstr>
      <vt:lpstr>Motivational Example </vt:lpstr>
      <vt:lpstr>Motivational Example </vt:lpstr>
      <vt:lpstr>Optimization Strategy</vt:lpstr>
      <vt:lpstr>Optimization Strategy</vt:lpstr>
      <vt:lpstr>Optimization Strategy: Design Transformations</vt:lpstr>
      <vt:lpstr>Frame Representation for Moves</vt:lpstr>
      <vt:lpstr>Design transformations: Postpone move</vt:lpstr>
      <vt:lpstr>Design transformations: Advance move</vt:lpstr>
      <vt:lpstr>Design transformations: Reserve space for RC</vt:lpstr>
      <vt:lpstr>Design transformations: Resize RC reserved space</vt:lpstr>
      <vt:lpstr>RC Frame End-to-End Analysis</vt:lpstr>
      <vt:lpstr>RC Frame End-to-End Analysis</vt:lpstr>
      <vt:lpstr>RC Frame End-to-End Analysis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Conclusions</vt:lpstr>
      <vt:lpstr>Slide 63</vt:lpstr>
    </vt:vector>
  </TitlesOfParts>
  <Company>DTU Informatics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Optimization of Mixed-Criticality Real-Time Applications on Cost-Constrained Partitioned Architectures</dc:title>
  <dc:creator>Domitian Tamas-Selicean</dc:creator>
  <cp:lastModifiedBy>Domitian Tamas-Selicean</cp:lastModifiedBy>
  <cp:revision>55</cp:revision>
  <dcterms:created xsi:type="dcterms:W3CDTF">2012-09-27T03:56:34Z</dcterms:created>
  <dcterms:modified xsi:type="dcterms:W3CDTF">2012-10-10T06:07:37Z</dcterms:modified>
</cp:coreProperties>
</file>