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61" r:id="rId4"/>
    <p:sldId id="263" r:id="rId5"/>
    <p:sldId id="262" r:id="rId6"/>
    <p:sldId id="265" r:id="rId7"/>
    <p:sldId id="266" r:id="rId8"/>
    <p:sldId id="268" r:id="rId9"/>
    <p:sldId id="267" r:id="rId10"/>
    <p:sldId id="269" r:id="rId11"/>
    <p:sldId id="270" r:id="rId12"/>
    <p:sldId id="271" r:id="rId13"/>
    <p:sldId id="288" r:id="rId14"/>
    <p:sldId id="273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8519C"/>
    <a:srgbClr val="EDEDED"/>
    <a:srgbClr val="3182BD"/>
    <a:srgbClr val="DE2D26"/>
    <a:srgbClr val="54278F"/>
    <a:srgbClr val="006D2C"/>
    <a:srgbClr val="A50F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4641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648" y="-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F7E46-332B-EF4F-9198-9F355BE121AB}" type="datetimeFigureOut">
              <a:rPr lang="en-US" smtClean="0"/>
              <a:pPr/>
              <a:t>11/21/11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986D6-A5F1-CF4C-9BDB-8AE4FD3A0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the motivational example </a:t>
            </a:r>
            <a:r>
              <a:rPr lang="en-US" smtClean="0"/>
              <a:t>from Journal!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986D6-A5F1-CF4C-9BDB-8AE4FD3A05D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the motivational example </a:t>
            </a:r>
            <a:r>
              <a:rPr lang="en-US" smtClean="0"/>
              <a:t>from Journal!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986D6-A5F1-CF4C-9BDB-8AE4FD3A05D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make more concise!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986D6-A5F1-CF4C-9BDB-8AE4FD3A05D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DTU-DK-A1"/>
          <p:cNvPicPr>
            <a:picLocks noChangeAspect="1" noChangeArrowheads="1"/>
          </p:cNvPicPr>
          <p:nvPr/>
        </p:nvPicPr>
        <p:blipFill>
          <a:blip r:embed="rId2"/>
          <a:srcRect l="78432"/>
          <a:stretch>
            <a:fillRect/>
          </a:stretch>
        </p:blipFill>
        <p:spPr bwMode="auto">
          <a:xfrm>
            <a:off x="8597900" y="82550"/>
            <a:ext cx="479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DTU frise RGB"/>
          <p:cNvPicPr>
            <a:picLocks noChangeAspect="1" noChangeArrowheads="1"/>
          </p:cNvPicPr>
          <p:nvPr/>
        </p:nvPicPr>
        <p:blipFill>
          <a:blip r:embed="rId3"/>
          <a:srcRect r="25990"/>
          <a:stretch>
            <a:fillRect/>
          </a:stretch>
        </p:blipFill>
        <p:spPr bwMode="auto">
          <a:xfrm>
            <a:off x="4432300" y="4191000"/>
            <a:ext cx="47117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2" descr="C:\Users\cls\Desktop\DTU_ppt\Til PAW\DTU_LOGOS\Done\DTU Informatik A UK.png"/>
          <p:cNvPicPr>
            <a:picLocks noChangeAspect="1" noChangeArrowheads="1"/>
          </p:cNvPicPr>
          <p:nvPr/>
        </p:nvPicPr>
        <p:blipFill>
          <a:blip r:embed="rId4"/>
          <a:srcRect l="10336" t="34251" b="14568"/>
          <a:stretch>
            <a:fillRect/>
          </a:stretch>
        </p:blipFill>
        <p:spPr bwMode="auto">
          <a:xfrm>
            <a:off x="619125" y="6029325"/>
            <a:ext cx="521335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8898" y="1295400"/>
            <a:ext cx="6478083" cy="869128"/>
          </a:xfrm>
        </p:spPr>
        <p:txBody>
          <a:bodyPr/>
          <a:lstStyle>
            <a:lvl1pPr algn="l">
              <a:defRPr sz="2800">
                <a:solidFill>
                  <a:srgbClr val="08519C"/>
                </a:solidFill>
                <a:latin typeface="Calibri"/>
                <a:cs typeface="Calibri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8898" y="2380182"/>
            <a:ext cx="6486071" cy="165841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8519C"/>
                </a:solidFill>
                <a:latin typeface="Calibri"/>
                <a:cs typeface="Calibri"/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04800"/>
            <a:ext cx="1943100" cy="5861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676900" cy="5861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10000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10000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3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52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609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762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10731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1371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>
            <a:off x="1524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1676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>
            <a:off x="1828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1981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21399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2286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>
            <a:off x="2438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2590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>
            <a:off x="2743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>
            <a:off x="2895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8"/>
          <p:cNvSpPr>
            <a:spLocks noChangeShapeType="1"/>
          </p:cNvSpPr>
          <p:nvPr/>
        </p:nvSpPr>
        <p:spPr bwMode="auto">
          <a:xfrm>
            <a:off x="3048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9"/>
          <p:cNvSpPr>
            <a:spLocks noChangeShapeType="1"/>
          </p:cNvSpPr>
          <p:nvPr/>
        </p:nvSpPr>
        <p:spPr bwMode="auto">
          <a:xfrm>
            <a:off x="32067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30"/>
          <p:cNvSpPr>
            <a:spLocks noChangeShapeType="1"/>
          </p:cNvSpPr>
          <p:nvPr/>
        </p:nvSpPr>
        <p:spPr bwMode="auto">
          <a:xfrm>
            <a:off x="3352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31"/>
          <p:cNvSpPr>
            <a:spLocks noChangeShapeType="1"/>
          </p:cNvSpPr>
          <p:nvPr/>
        </p:nvSpPr>
        <p:spPr bwMode="auto">
          <a:xfrm>
            <a:off x="3505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32"/>
          <p:cNvSpPr>
            <a:spLocks noChangeShapeType="1"/>
          </p:cNvSpPr>
          <p:nvPr/>
        </p:nvSpPr>
        <p:spPr bwMode="auto">
          <a:xfrm>
            <a:off x="3657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>
            <a:off x="3810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>
            <a:off x="3962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35"/>
          <p:cNvSpPr>
            <a:spLocks noChangeShapeType="1"/>
          </p:cNvSpPr>
          <p:nvPr/>
        </p:nvSpPr>
        <p:spPr bwMode="auto">
          <a:xfrm>
            <a:off x="4114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6"/>
          <p:cNvSpPr>
            <a:spLocks noChangeShapeType="1"/>
          </p:cNvSpPr>
          <p:nvPr/>
        </p:nvSpPr>
        <p:spPr bwMode="auto">
          <a:xfrm>
            <a:off x="42735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37"/>
          <p:cNvSpPr>
            <a:spLocks noChangeShapeType="1"/>
          </p:cNvSpPr>
          <p:nvPr/>
        </p:nvSpPr>
        <p:spPr bwMode="auto">
          <a:xfrm>
            <a:off x="4419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38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9"/>
          <p:cNvSpPr>
            <a:spLocks noChangeShapeType="1"/>
          </p:cNvSpPr>
          <p:nvPr/>
        </p:nvSpPr>
        <p:spPr bwMode="auto">
          <a:xfrm>
            <a:off x="4724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40"/>
          <p:cNvSpPr>
            <a:spLocks noChangeShapeType="1"/>
          </p:cNvSpPr>
          <p:nvPr/>
        </p:nvSpPr>
        <p:spPr bwMode="auto">
          <a:xfrm>
            <a:off x="4876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41"/>
          <p:cNvSpPr>
            <a:spLocks noChangeShapeType="1"/>
          </p:cNvSpPr>
          <p:nvPr/>
        </p:nvSpPr>
        <p:spPr bwMode="auto">
          <a:xfrm>
            <a:off x="5029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42"/>
          <p:cNvSpPr>
            <a:spLocks noChangeShapeType="1"/>
          </p:cNvSpPr>
          <p:nvPr/>
        </p:nvSpPr>
        <p:spPr bwMode="auto">
          <a:xfrm>
            <a:off x="5181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43"/>
          <p:cNvSpPr>
            <a:spLocks noChangeShapeType="1"/>
          </p:cNvSpPr>
          <p:nvPr/>
        </p:nvSpPr>
        <p:spPr bwMode="auto">
          <a:xfrm>
            <a:off x="53403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44"/>
          <p:cNvSpPr>
            <a:spLocks noChangeShapeType="1"/>
          </p:cNvSpPr>
          <p:nvPr/>
        </p:nvSpPr>
        <p:spPr bwMode="auto">
          <a:xfrm>
            <a:off x="5486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45"/>
          <p:cNvSpPr>
            <a:spLocks noChangeShapeType="1"/>
          </p:cNvSpPr>
          <p:nvPr/>
        </p:nvSpPr>
        <p:spPr bwMode="auto">
          <a:xfrm>
            <a:off x="5638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46"/>
          <p:cNvSpPr>
            <a:spLocks noChangeShapeType="1"/>
          </p:cNvSpPr>
          <p:nvPr/>
        </p:nvSpPr>
        <p:spPr bwMode="auto">
          <a:xfrm>
            <a:off x="5791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47"/>
          <p:cNvSpPr>
            <a:spLocks noChangeShapeType="1"/>
          </p:cNvSpPr>
          <p:nvPr/>
        </p:nvSpPr>
        <p:spPr bwMode="auto">
          <a:xfrm>
            <a:off x="5943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48"/>
          <p:cNvSpPr>
            <a:spLocks noChangeShapeType="1"/>
          </p:cNvSpPr>
          <p:nvPr/>
        </p:nvSpPr>
        <p:spPr bwMode="auto">
          <a:xfrm>
            <a:off x="6096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4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50"/>
          <p:cNvSpPr>
            <a:spLocks noChangeShapeType="1"/>
          </p:cNvSpPr>
          <p:nvPr/>
        </p:nvSpPr>
        <p:spPr bwMode="auto">
          <a:xfrm>
            <a:off x="64071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51"/>
          <p:cNvSpPr>
            <a:spLocks noChangeShapeType="1"/>
          </p:cNvSpPr>
          <p:nvPr/>
        </p:nvSpPr>
        <p:spPr bwMode="auto">
          <a:xfrm>
            <a:off x="6553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52"/>
          <p:cNvSpPr>
            <a:spLocks noChangeShapeType="1"/>
          </p:cNvSpPr>
          <p:nvPr/>
        </p:nvSpPr>
        <p:spPr bwMode="auto">
          <a:xfrm>
            <a:off x="6705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53"/>
          <p:cNvSpPr>
            <a:spLocks noChangeShapeType="1"/>
          </p:cNvSpPr>
          <p:nvPr/>
        </p:nvSpPr>
        <p:spPr bwMode="auto">
          <a:xfrm>
            <a:off x="6858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54"/>
          <p:cNvSpPr>
            <a:spLocks noChangeShapeType="1"/>
          </p:cNvSpPr>
          <p:nvPr/>
        </p:nvSpPr>
        <p:spPr bwMode="auto">
          <a:xfrm>
            <a:off x="7010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55"/>
          <p:cNvSpPr>
            <a:spLocks noChangeShapeType="1"/>
          </p:cNvSpPr>
          <p:nvPr/>
        </p:nvSpPr>
        <p:spPr bwMode="auto">
          <a:xfrm>
            <a:off x="7162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56"/>
          <p:cNvSpPr>
            <a:spLocks noChangeShapeType="1"/>
          </p:cNvSpPr>
          <p:nvPr/>
        </p:nvSpPr>
        <p:spPr bwMode="auto">
          <a:xfrm>
            <a:off x="7315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57"/>
          <p:cNvSpPr>
            <a:spLocks noChangeShapeType="1"/>
          </p:cNvSpPr>
          <p:nvPr/>
        </p:nvSpPr>
        <p:spPr bwMode="auto">
          <a:xfrm>
            <a:off x="74739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58"/>
          <p:cNvSpPr>
            <a:spLocks noChangeShapeType="1"/>
          </p:cNvSpPr>
          <p:nvPr/>
        </p:nvSpPr>
        <p:spPr bwMode="auto">
          <a:xfrm>
            <a:off x="7620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59"/>
          <p:cNvSpPr>
            <a:spLocks noChangeShapeType="1"/>
          </p:cNvSpPr>
          <p:nvPr/>
        </p:nvSpPr>
        <p:spPr bwMode="auto">
          <a:xfrm>
            <a:off x="7772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>
            <a:off x="7924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61"/>
          <p:cNvSpPr>
            <a:spLocks noChangeShapeType="1"/>
          </p:cNvSpPr>
          <p:nvPr/>
        </p:nvSpPr>
        <p:spPr bwMode="auto">
          <a:xfrm>
            <a:off x="8077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62"/>
          <p:cNvSpPr>
            <a:spLocks noChangeShapeType="1"/>
          </p:cNvSpPr>
          <p:nvPr/>
        </p:nvSpPr>
        <p:spPr bwMode="auto">
          <a:xfrm>
            <a:off x="8229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63"/>
          <p:cNvSpPr>
            <a:spLocks noChangeShapeType="1"/>
          </p:cNvSpPr>
          <p:nvPr/>
        </p:nvSpPr>
        <p:spPr bwMode="auto">
          <a:xfrm>
            <a:off x="8382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64"/>
          <p:cNvSpPr>
            <a:spLocks noChangeShapeType="1"/>
          </p:cNvSpPr>
          <p:nvPr/>
        </p:nvSpPr>
        <p:spPr bwMode="auto">
          <a:xfrm>
            <a:off x="8534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Line 65"/>
          <p:cNvSpPr>
            <a:spLocks noChangeShapeType="1"/>
          </p:cNvSpPr>
          <p:nvPr/>
        </p:nvSpPr>
        <p:spPr bwMode="auto">
          <a:xfrm>
            <a:off x="8686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Line 66"/>
          <p:cNvSpPr>
            <a:spLocks noChangeShapeType="1"/>
          </p:cNvSpPr>
          <p:nvPr/>
        </p:nvSpPr>
        <p:spPr bwMode="auto">
          <a:xfrm>
            <a:off x="8839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Line 6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Line 68"/>
          <p:cNvSpPr>
            <a:spLocks noChangeShapeType="1"/>
          </p:cNvSpPr>
          <p:nvPr/>
        </p:nvSpPr>
        <p:spPr bwMode="auto">
          <a:xfrm>
            <a:off x="91376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0" y="6096000"/>
            <a:ext cx="9144000" cy="609600"/>
            <a:chOff x="0" y="3840"/>
            <a:chExt cx="5760" cy="384"/>
          </a:xfrm>
        </p:grpSpPr>
        <p:sp>
          <p:nvSpPr>
            <p:cNvPr id="66" name="Line 69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70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71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72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73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74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75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0" y="5334000"/>
            <a:ext cx="9144000" cy="609600"/>
            <a:chOff x="0" y="3840"/>
            <a:chExt cx="5760" cy="384"/>
          </a:xfrm>
        </p:grpSpPr>
        <p:sp>
          <p:nvSpPr>
            <p:cNvPr id="74" name="Line 85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86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87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88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89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90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91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5" name="Group 92"/>
          <p:cNvGrpSpPr>
            <a:grpSpLocks/>
          </p:cNvGrpSpPr>
          <p:nvPr/>
        </p:nvGrpSpPr>
        <p:grpSpPr bwMode="auto">
          <a:xfrm>
            <a:off x="0" y="4572000"/>
            <a:ext cx="9144000" cy="609600"/>
            <a:chOff x="0" y="3840"/>
            <a:chExt cx="5760" cy="384"/>
          </a:xfrm>
        </p:grpSpPr>
        <p:sp>
          <p:nvSpPr>
            <p:cNvPr id="82" name="Line 93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94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95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96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97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98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99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" name="Group 100"/>
          <p:cNvGrpSpPr>
            <a:grpSpLocks/>
          </p:cNvGrpSpPr>
          <p:nvPr/>
        </p:nvGrpSpPr>
        <p:grpSpPr bwMode="auto">
          <a:xfrm>
            <a:off x="0" y="3810000"/>
            <a:ext cx="9144000" cy="609600"/>
            <a:chOff x="0" y="3840"/>
            <a:chExt cx="5760" cy="384"/>
          </a:xfrm>
        </p:grpSpPr>
        <p:sp>
          <p:nvSpPr>
            <p:cNvPr id="90" name="Line 101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102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103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104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105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106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107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1" name="Group 108"/>
          <p:cNvGrpSpPr>
            <a:grpSpLocks/>
          </p:cNvGrpSpPr>
          <p:nvPr/>
        </p:nvGrpSpPr>
        <p:grpSpPr bwMode="auto">
          <a:xfrm>
            <a:off x="0" y="3048000"/>
            <a:ext cx="9144000" cy="609600"/>
            <a:chOff x="0" y="3840"/>
            <a:chExt cx="5760" cy="384"/>
          </a:xfrm>
        </p:grpSpPr>
        <p:sp>
          <p:nvSpPr>
            <p:cNvPr id="98" name="Line 109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110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111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112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113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114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115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9" name="Group 116"/>
          <p:cNvGrpSpPr>
            <a:grpSpLocks/>
          </p:cNvGrpSpPr>
          <p:nvPr/>
        </p:nvGrpSpPr>
        <p:grpSpPr bwMode="auto">
          <a:xfrm>
            <a:off x="0" y="2286000"/>
            <a:ext cx="9144000" cy="609600"/>
            <a:chOff x="0" y="3840"/>
            <a:chExt cx="5760" cy="384"/>
          </a:xfrm>
        </p:grpSpPr>
        <p:sp>
          <p:nvSpPr>
            <p:cNvPr id="106" name="Line 117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118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119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120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121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122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123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7" name="Group 124"/>
          <p:cNvGrpSpPr>
            <a:grpSpLocks/>
          </p:cNvGrpSpPr>
          <p:nvPr/>
        </p:nvGrpSpPr>
        <p:grpSpPr bwMode="auto">
          <a:xfrm>
            <a:off x="0" y="1524000"/>
            <a:ext cx="9144000" cy="609600"/>
            <a:chOff x="0" y="3840"/>
            <a:chExt cx="5760" cy="384"/>
          </a:xfrm>
        </p:grpSpPr>
        <p:sp>
          <p:nvSpPr>
            <p:cNvPr id="114" name="Line 125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Line 126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127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128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129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Line 130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131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5" name="Group 132"/>
          <p:cNvGrpSpPr>
            <a:grpSpLocks/>
          </p:cNvGrpSpPr>
          <p:nvPr/>
        </p:nvGrpSpPr>
        <p:grpSpPr bwMode="auto">
          <a:xfrm>
            <a:off x="0" y="762000"/>
            <a:ext cx="9144000" cy="609600"/>
            <a:chOff x="0" y="3840"/>
            <a:chExt cx="5760" cy="384"/>
          </a:xfrm>
        </p:grpSpPr>
        <p:sp>
          <p:nvSpPr>
            <p:cNvPr id="122" name="Line 133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Line 134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Line 135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Line 136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Line 137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Line 138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Line 139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3" name="Group 140"/>
          <p:cNvGrpSpPr>
            <a:grpSpLocks/>
          </p:cNvGrpSpPr>
          <p:nvPr/>
        </p:nvGrpSpPr>
        <p:grpSpPr bwMode="auto">
          <a:xfrm>
            <a:off x="0" y="0"/>
            <a:ext cx="9144000" cy="609600"/>
            <a:chOff x="0" y="3840"/>
            <a:chExt cx="5760" cy="384"/>
          </a:xfrm>
        </p:grpSpPr>
        <p:sp>
          <p:nvSpPr>
            <p:cNvPr id="130" name="Line 141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Line 142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Line 143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Line 144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Line 145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Line 146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Line 147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0"/>
            <a:ext cx="84264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935038"/>
            <a:ext cx="8424863" cy="554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8474075" y="6556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0" hangingPunct="0">
              <a:spcBef>
                <a:spcPct val="0"/>
              </a:spcBef>
            </a:pPr>
            <a:fld id="{3F27FFC1-0043-324A-8520-D16CB85550E5}" type="slidenum">
              <a:rPr lang="en-US" sz="900">
                <a:latin typeface="Calibri" charset="0"/>
                <a:ea typeface="Calibri" charset="0"/>
                <a:cs typeface="Calibri" charset="0"/>
              </a:rPr>
              <a:pPr algn="r" eaLnBrk="0" hangingPunct="0">
                <a:spcBef>
                  <a:spcPct val="0"/>
                </a:spcBef>
              </a:pPr>
              <a:t>‹#›</a:t>
            </a:fld>
            <a:endParaRPr lang="en-US" sz="90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8519C"/>
          </a:solidFill>
          <a:latin typeface="Calibri"/>
          <a:ea typeface="ＭＳ Ｐゴシック" charset="-128"/>
          <a:cs typeface="Calibri"/>
        </a:defRPr>
      </a:lvl1pPr>
      <a:lvl2pPr algn="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8519C"/>
          </a:solidFill>
          <a:latin typeface="Calibri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8519C"/>
          </a:solidFill>
          <a:latin typeface="Calibri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8519C"/>
          </a:solidFill>
          <a:latin typeface="Calibri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8519C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179388" indent="-215900" algn="l" rtl="0" eaLnBrk="1" fontAlgn="base" hangingPunct="1">
        <a:spcBef>
          <a:spcPts val="500"/>
        </a:spcBef>
        <a:spcAft>
          <a:spcPct val="0"/>
        </a:spcAft>
        <a:buClr>
          <a:srgbClr val="BDD7E7"/>
        </a:buClr>
        <a:buFont typeface="Wingdings" charset="2"/>
        <a:buChar char="§"/>
        <a:defRPr sz="2400">
          <a:solidFill>
            <a:srgbClr val="08519C"/>
          </a:solidFill>
          <a:latin typeface="Calibri"/>
          <a:ea typeface="ＭＳ Ｐゴシック" charset="-128"/>
          <a:cs typeface="Calibri"/>
        </a:defRPr>
      </a:lvl1pPr>
      <a:lvl2pPr marL="539750" indent="-215900" algn="l" rtl="0" eaLnBrk="1" fontAlgn="base" hangingPunct="1">
        <a:spcBef>
          <a:spcPts val="400"/>
        </a:spcBef>
        <a:spcAft>
          <a:spcPct val="0"/>
        </a:spcAft>
        <a:buClr>
          <a:srgbClr val="BDD7E7"/>
        </a:buClr>
        <a:buFont typeface="Wingdings" charset="2"/>
        <a:buChar char="§"/>
        <a:defRPr sz="2400">
          <a:solidFill>
            <a:srgbClr val="08519C"/>
          </a:solidFill>
          <a:latin typeface="Calibri"/>
          <a:ea typeface="ＭＳ Ｐゴシック" charset="-128"/>
          <a:cs typeface="Calibri"/>
        </a:defRPr>
      </a:lvl2pPr>
      <a:lvl3pPr marL="898525" indent="-215900" algn="l" rtl="0" eaLnBrk="1" fontAlgn="base" hangingPunct="1">
        <a:spcBef>
          <a:spcPts val="300"/>
        </a:spcBef>
        <a:spcAft>
          <a:spcPct val="0"/>
        </a:spcAft>
        <a:buClr>
          <a:srgbClr val="BDD7E7"/>
        </a:buClr>
        <a:buFont typeface="Wingdings" charset="2"/>
        <a:buChar char="§"/>
        <a:defRPr sz="2000">
          <a:solidFill>
            <a:srgbClr val="08519C"/>
          </a:solidFill>
          <a:latin typeface="Calibri"/>
          <a:ea typeface="ＭＳ Ｐゴシック" charset="-128"/>
          <a:cs typeface="Calibri"/>
        </a:defRPr>
      </a:lvl3pPr>
      <a:lvl4pPr marL="1258888" indent="-215900" algn="l" rtl="0" eaLnBrk="1" fontAlgn="base" hangingPunct="1">
        <a:spcBef>
          <a:spcPts val="200"/>
        </a:spcBef>
        <a:spcAft>
          <a:spcPct val="0"/>
        </a:spcAft>
        <a:buClr>
          <a:srgbClr val="BDD7E7"/>
        </a:buClr>
        <a:buFont typeface="Wingdings" charset="2"/>
        <a:buChar char="§"/>
        <a:defRPr>
          <a:solidFill>
            <a:srgbClr val="08519C"/>
          </a:solidFill>
          <a:latin typeface="Calibri"/>
          <a:ea typeface="ＭＳ Ｐゴシック" charset="-128"/>
          <a:cs typeface="Calibri"/>
        </a:defRPr>
      </a:lvl4pPr>
      <a:lvl5pPr marL="1619250" indent="-215900" algn="l" rtl="0" eaLnBrk="1" fontAlgn="base" hangingPunct="1">
        <a:spcBef>
          <a:spcPts val="200"/>
        </a:spcBef>
        <a:spcAft>
          <a:spcPct val="0"/>
        </a:spcAft>
        <a:buClr>
          <a:srgbClr val="BDD7E7"/>
        </a:buClr>
        <a:buFont typeface="Wingdings" charset="2"/>
        <a:buChar char="§"/>
        <a:defRPr sz="1600">
          <a:solidFill>
            <a:srgbClr val="08519C"/>
          </a:solidFill>
          <a:latin typeface="Calibri"/>
          <a:ea typeface="ＭＳ Ｐゴシック" charset="-128"/>
          <a:cs typeface="Calibri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df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df"/><Relationship Id="rId3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df"/><Relationship Id="rId5" Type="http://schemas.openxmlformats.org/officeDocument/2006/relationships/image" Target="../media/image24.png"/><Relationship Id="rId6" Type="http://schemas.openxmlformats.org/officeDocument/2006/relationships/image" Target="../media/image25.pdf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d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898" y="1295399"/>
            <a:ext cx="6478083" cy="1433615"/>
          </a:xfrm>
        </p:spPr>
        <p:txBody>
          <a:bodyPr/>
          <a:lstStyle/>
          <a:p>
            <a:r>
              <a:rPr lang="en-US" dirty="0" smtClean="0"/>
              <a:t>Design Optimization of Mixed-Criticality Real-Time Applications on Cost-Constrained Partitioned Architectures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8898" y="3120804"/>
            <a:ext cx="6486071" cy="917796"/>
          </a:xfrm>
        </p:spPr>
        <p:txBody>
          <a:bodyPr/>
          <a:lstStyle/>
          <a:p>
            <a:r>
              <a:rPr lang="en-US" dirty="0" err="1" smtClean="0"/>
              <a:t>Domițian</a:t>
            </a:r>
            <a:r>
              <a:rPr lang="en-US" dirty="0" smtClean="0"/>
              <a:t> </a:t>
            </a:r>
            <a:r>
              <a:rPr lang="en-US" dirty="0" err="1" smtClean="0"/>
              <a:t>Tămaș-Selicean</a:t>
            </a:r>
            <a:r>
              <a:rPr lang="en-US" dirty="0" smtClean="0"/>
              <a:t> and Paul Pop</a:t>
            </a:r>
          </a:p>
          <a:p>
            <a:r>
              <a:rPr lang="en-US" dirty="0" smtClean="0"/>
              <a:t>Technical University of Denmark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Motivational </a:t>
            </a:r>
            <a:r>
              <a:rPr lang="en-US" dirty="0" smtClean="0"/>
              <a:t>Example 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1651000"/>
            <a:ext cx="7198614" cy="500329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8775" y="935038"/>
            <a:ext cx="8424863" cy="1604962"/>
          </a:xfrm>
        </p:spPr>
        <p:txBody>
          <a:bodyPr/>
          <a:lstStyle/>
          <a:p>
            <a:r>
              <a:rPr lang="en-US" dirty="0" smtClean="0"/>
              <a:t>Partition</a:t>
            </a:r>
            <a:r>
              <a:rPr lang="en-US" dirty="0" smtClean="0"/>
              <a:t> aware mapping optimization</a:t>
            </a:r>
          </a:p>
          <a:p>
            <a:pPr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Motivational </a:t>
            </a:r>
            <a:r>
              <a:rPr lang="en-US" dirty="0" smtClean="0"/>
              <a:t>Example 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1296492"/>
            <a:ext cx="7585710" cy="5147945"/>
          </a:xfrm>
          <a:prstGeom prst="rect">
            <a:avLst/>
          </a:prstGeom>
        </p:spPr>
      </p:pic>
      <p:sp>
        <p:nvSpPr>
          <p:cNvPr id="6" name="Curved Left Arrow 5"/>
          <p:cNvSpPr/>
          <p:nvPr/>
        </p:nvSpPr>
        <p:spPr bwMode="auto">
          <a:xfrm>
            <a:off x="7404100" y="2844800"/>
            <a:ext cx="808038" cy="1393965"/>
          </a:xfrm>
          <a:prstGeom prst="curved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3848099"/>
            <a:ext cx="9144000" cy="25963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00" y="1296000"/>
            <a:ext cx="7550785" cy="5120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Motivational </a:t>
            </a:r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7" name="Curved Left Arrow 6"/>
          <p:cNvSpPr/>
          <p:nvPr/>
        </p:nvSpPr>
        <p:spPr bwMode="auto">
          <a:xfrm>
            <a:off x="7405200" y="2894800"/>
            <a:ext cx="808038" cy="1393965"/>
          </a:xfrm>
          <a:prstGeom prst="curved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5400000">
            <a:off x="228600" y="3594100"/>
            <a:ext cx="3403600" cy="3810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4400550" y="3676650"/>
            <a:ext cx="3251200" cy="3683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4095353" y="3358752"/>
            <a:ext cx="2083601" cy="92709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0" y="3848099"/>
            <a:ext cx="9144000" cy="25963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Motivational </a:t>
            </a:r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8775" y="935038"/>
            <a:ext cx="8424863" cy="1604962"/>
          </a:xfrm>
        </p:spPr>
        <p:txBody>
          <a:bodyPr/>
          <a:lstStyle/>
          <a:p>
            <a:r>
              <a:rPr lang="en-US" dirty="0" smtClean="0"/>
              <a:t>Partition</a:t>
            </a:r>
            <a:r>
              <a:rPr lang="en-US" dirty="0" smtClean="0"/>
              <a:t> sharing optimization</a:t>
            </a:r>
          </a:p>
          <a:p>
            <a:pPr>
              <a:buNone/>
            </a:pPr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34" y="1549400"/>
            <a:ext cx="8541004" cy="4853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Motivational Example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996950"/>
            <a:ext cx="7162800" cy="5280660"/>
          </a:xfrm>
          <a:prstGeom prst="rect">
            <a:avLst/>
          </a:prstGeom>
        </p:spPr>
      </p:pic>
      <p:sp>
        <p:nvSpPr>
          <p:cNvPr id="6" name="Curved Left Arrow 5"/>
          <p:cNvSpPr/>
          <p:nvPr/>
        </p:nvSpPr>
        <p:spPr bwMode="auto">
          <a:xfrm>
            <a:off x="6794500" y="3022600"/>
            <a:ext cx="808038" cy="1393965"/>
          </a:xfrm>
          <a:prstGeom prst="curved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3708399"/>
            <a:ext cx="9144000" cy="25963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00" y="997200"/>
            <a:ext cx="7132320" cy="5318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Motivational Example</a:t>
            </a:r>
            <a:endParaRPr lang="en-US" dirty="0"/>
          </a:p>
        </p:txBody>
      </p:sp>
      <p:sp>
        <p:nvSpPr>
          <p:cNvPr id="7" name="Curved Left Arrow 6"/>
          <p:cNvSpPr/>
          <p:nvPr/>
        </p:nvSpPr>
        <p:spPr bwMode="auto">
          <a:xfrm>
            <a:off x="6832600" y="3022600"/>
            <a:ext cx="808038" cy="1393965"/>
          </a:xfrm>
          <a:prstGeom prst="curved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3708399"/>
            <a:ext cx="9144000" cy="25963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Mixed-Criticality Design Optimization (MCDO) strategy:</a:t>
            </a:r>
          </a:p>
          <a:p>
            <a:pPr lvl="1"/>
            <a:r>
              <a:rPr lang="en-US" dirty="0" err="1" smtClean="0"/>
              <a:t>Tabu</a:t>
            </a:r>
            <a:r>
              <a:rPr lang="en-US" dirty="0" smtClean="0"/>
              <a:t> Search meta-heuristic</a:t>
            </a:r>
          </a:p>
          <a:p>
            <a:pPr lvl="2"/>
            <a:r>
              <a:rPr lang="en-US" dirty="0" smtClean="0"/>
              <a:t>The mapping of tasks to processors</a:t>
            </a:r>
          </a:p>
          <a:p>
            <a:pPr lvl="2"/>
            <a:r>
              <a:rPr lang="en-US" dirty="0" smtClean="0"/>
              <a:t>The sequence and length of partition slices on each PE</a:t>
            </a:r>
          </a:p>
          <a:p>
            <a:pPr lvl="2"/>
            <a:r>
              <a:rPr lang="en-US" dirty="0" smtClean="0"/>
              <a:t>The assignment of tasks to partitions</a:t>
            </a:r>
          </a:p>
          <a:p>
            <a:pPr lvl="1"/>
            <a:r>
              <a:rPr lang="en-US" dirty="0" smtClean="0"/>
              <a:t>List scheduling</a:t>
            </a:r>
          </a:p>
          <a:p>
            <a:pPr lvl="2"/>
            <a:r>
              <a:rPr lang="en-US" dirty="0" smtClean="0"/>
              <a:t>The schedule for the applications</a:t>
            </a:r>
          </a:p>
          <a:p>
            <a:pPr lvl="2"/>
            <a:endParaRPr lang="en-US" dirty="0" smtClean="0"/>
          </a:p>
          <a:p>
            <a:r>
              <a:rPr lang="en-US" dirty="0" err="1" smtClean="0"/>
              <a:t>Tabu</a:t>
            </a:r>
            <a:r>
              <a:rPr lang="en-US" dirty="0" smtClean="0"/>
              <a:t> Search</a:t>
            </a:r>
          </a:p>
          <a:p>
            <a:pPr lvl="1"/>
            <a:r>
              <a:rPr lang="en-US" dirty="0" smtClean="0"/>
              <a:t>Minimizes the cost function</a:t>
            </a:r>
          </a:p>
          <a:p>
            <a:pPr lvl="1"/>
            <a:r>
              <a:rPr lang="en-US" dirty="0" smtClean="0"/>
              <a:t>Explores the solution space using design transformations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Degree of </a:t>
            </a:r>
            <a:r>
              <a:rPr lang="en-US" dirty="0" err="1" smtClean="0"/>
              <a:t>schedulability</a:t>
            </a:r>
            <a:endParaRPr lang="en-US" dirty="0" smtClean="0"/>
          </a:p>
          <a:p>
            <a:pPr lvl="1"/>
            <a:r>
              <a:rPr lang="en-US" dirty="0" smtClean="0"/>
              <a:t>Captures the difference between the worst-case response time and the deadline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Cost Function</a:t>
            </a:r>
          </a:p>
        </p:txBody>
      </p:sp>
      <p:pic>
        <p:nvPicPr>
          <p:cNvPr id="5" name="Picture 4" descr="costfunctio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39799" y="3321050"/>
            <a:ext cx="7543801" cy="1337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Strategy: Design Transformations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8" y="1394884"/>
            <a:ext cx="8426450" cy="4327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Strategy: Design Transformations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11" y="1397000"/>
            <a:ext cx="8770189" cy="3899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Motivation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System and application models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Problem formulation and example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Optimization strategy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Experimental results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Strategy: Design Transformations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88" y="1392238"/>
            <a:ext cx="8782707" cy="410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Strategy: Design Transformations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88" y="1397001"/>
            <a:ext cx="8747674" cy="406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62" y="1397001"/>
            <a:ext cx="8602544" cy="38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Strategy: Design Transformations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Strategy: Design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3470" y="1297941"/>
            <a:ext cx="3880168" cy="441960"/>
          </a:xfrm>
        </p:spPr>
        <p:txBody>
          <a:bodyPr/>
          <a:lstStyle/>
          <a:p>
            <a:r>
              <a:rPr lang="en-US" dirty="0" smtClean="0"/>
              <a:t>Task </a:t>
            </a:r>
            <a:r>
              <a:rPr lang="en-US" b="1" dirty="0" smtClean="0"/>
              <a:t>re-assignment</a:t>
            </a:r>
            <a:r>
              <a:rPr lang="en-US" dirty="0" smtClean="0"/>
              <a:t> </a:t>
            </a:r>
            <a:r>
              <a:rPr lang="en-US" dirty="0" smtClean="0"/>
              <a:t>move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1297941"/>
            <a:ext cx="4624070" cy="484060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903470" y="1739901"/>
            <a:ext cx="3880168" cy="7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539750" marR="0" lvl="1" indent="-215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To another partition of the same application</a:t>
            </a:r>
          </a:p>
          <a:p>
            <a:pPr marL="539750" marR="0" lvl="1" indent="-215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BDD7E7"/>
              </a:buClr>
              <a:buSzTx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903470" y="2438401"/>
            <a:ext cx="3880168" cy="69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539750" marR="0" lvl="1" indent="-215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To a partition of another application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903470" y="3136901"/>
            <a:ext cx="388016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539750" marR="0" lvl="1" indent="-215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To a newly created partition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903470" y="4239898"/>
            <a:ext cx="3880168" cy="181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539750" marR="0" lvl="1" indent="-215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The partition the task was assigned to, before the move, has no other tasks assigned =&gt; it is deleted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3835400" y="2184400"/>
            <a:ext cx="622300" cy="264583"/>
          </a:xfrm>
          <a:custGeom>
            <a:avLst/>
            <a:gdLst>
              <a:gd name="connsiteX0" fmla="*/ 622300 w 622300"/>
              <a:gd name="connsiteY0" fmla="*/ 63500 h 264583"/>
              <a:gd name="connsiteX1" fmla="*/ 508000 w 622300"/>
              <a:gd name="connsiteY1" fmla="*/ 254000 h 264583"/>
              <a:gd name="connsiteX2" fmla="*/ 0 w 622300"/>
              <a:gd name="connsiteY2" fmla="*/ 0 h 264583"/>
              <a:gd name="connsiteX3" fmla="*/ 0 w 622300"/>
              <a:gd name="connsiteY3" fmla="*/ 0 h 26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2300" h="264583">
                <a:moveTo>
                  <a:pt x="622300" y="63500"/>
                </a:moveTo>
                <a:cubicBezTo>
                  <a:pt x="617008" y="164041"/>
                  <a:pt x="611717" y="264583"/>
                  <a:pt x="508000" y="254000"/>
                </a:cubicBezTo>
                <a:cubicBezTo>
                  <a:pt x="404283" y="243417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98500" y="4239898"/>
            <a:ext cx="4204970" cy="1818002"/>
            <a:chOff x="698500" y="4239898"/>
            <a:chExt cx="4204970" cy="1818002"/>
          </a:xfrm>
        </p:grpSpPr>
        <p:sp>
          <p:nvSpPr>
            <p:cNvPr id="22" name="Rectangle 21"/>
            <p:cNvSpPr/>
            <p:nvPr/>
          </p:nvSpPr>
          <p:spPr bwMode="auto">
            <a:xfrm>
              <a:off x="698500" y="4239898"/>
              <a:ext cx="2654300" cy="1818002"/>
            </a:xfrm>
            <a:prstGeom prst="rect">
              <a:avLst/>
            </a:prstGeom>
            <a:solidFill>
              <a:schemeClr val="bg1">
                <a:alpha val="38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352800" y="4773298"/>
              <a:ext cx="1550670" cy="1284602"/>
            </a:xfrm>
            <a:prstGeom prst="rect">
              <a:avLst/>
            </a:prstGeom>
            <a:solidFill>
              <a:schemeClr val="bg1">
                <a:alpha val="38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6" name="Rectangle 25"/>
          <p:cNvSpPr/>
          <p:nvPr/>
        </p:nvSpPr>
        <p:spPr bwMode="auto">
          <a:xfrm>
            <a:off x="4903470" y="1739901"/>
            <a:ext cx="4062730" cy="709082"/>
          </a:xfrm>
          <a:prstGeom prst="rect">
            <a:avLst/>
          </a:prstGeom>
          <a:solidFill>
            <a:schemeClr val="bg1">
              <a:alpha val="3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1511300" y="2821517"/>
            <a:ext cx="622300" cy="264583"/>
          </a:xfrm>
          <a:custGeom>
            <a:avLst/>
            <a:gdLst>
              <a:gd name="connsiteX0" fmla="*/ 622300 w 622300"/>
              <a:gd name="connsiteY0" fmla="*/ 63500 h 264583"/>
              <a:gd name="connsiteX1" fmla="*/ 508000 w 622300"/>
              <a:gd name="connsiteY1" fmla="*/ 254000 h 264583"/>
              <a:gd name="connsiteX2" fmla="*/ 0 w 622300"/>
              <a:gd name="connsiteY2" fmla="*/ 0 h 264583"/>
              <a:gd name="connsiteX3" fmla="*/ 0 w 622300"/>
              <a:gd name="connsiteY3" fmla="*/ 0 h 26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2300" h="264583">
                <a:moveTo>
                  <a:pt x="622300" y="63500"/>
                </a:moveTo>
                <a:cubicBezTo>
                  <a:pt x="617008" y="164041"/>
                  <a:pt x="611717" y="264583"/>
                  <a:pt x="508000" y="254000"/>
                </a:cubicBezTo>
                <a:cubicBezTo>
                  <a:pt x="404283" y="243417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98500" y="3759199"/>
            <a:ext cx="4366577" cy="1905001"/>
            <a:chOff x="698500" y="3759199"/>
            <a:chExt cx="4366577" cy="1905001"/>
          </a:xfrm>
        </p:grpSpPr>
        <p:sp>
          <p:nvSpPr>
            <p:cNvPr id="30" name="Rectangle 29"/>
            <p:cNvSpPr/>
            <p:nvPr/>
          </p:nvSpPr>
          <p:spPr bwMode="auto">
            <a:xfrm>
              <a:off x="3983354" y="4773298"/>
              <a:ext cx="1081723" cy="890902"/>
            </a:xfrm>
            <a:prstGeom prst="rect">
              <a:avLst/>
            </a:prstGeom>
            <a:solidFill>
              <a:schemeClr val="bg1">
                <a:alpha val="38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698500" y="3759199"/>
              <a:ext cx="4204970" cy="1014099"/>
            </a:xfrm>
            <a:prstGeom prst="rect">
              <a:avLst/>
            </a:prstGeom>
            <a:solidFill>
              <a:schemeClr val="bg1">
                <a:alpha val="38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133601" y="4773298"/>
              <a:ext cx="609600" cy="890902"/>
            </a:xfrm>
            <a:prstGeom prst="rect">
              <a:avLst/>
            </a:prstGeom>
            <a:solidFill>
              <a:schemeClr val="bg1">
                <a:alpha val="38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34" name="Rectangle 33"/>
          <p:cNvSpPr/>
          <p:nvPr/>
        </p:nvSpPr>
        <p:spPr bwMode="auto">
          <a:xfrm>
            <a:off x="4903470" y="2499783"/>
            <a:ext cx="4062730" cy="709082"/>
          </a:xfrm>
          <a:prstGeom prst="rect">
            <a:avLst/>
          </a:prstGeom>
          <a:solidFill>
            <a:schemeClr val="bg1">
              <a:alpha val="3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698500" y="3792543"/>
            <a:ext cx="4204970" cy="2265357"/>
            <a:chOff x="698500" y="3792543"/>
            <a:chExt cx="4204970" cy="2265357"/>
          </a:xfrm>
        </p:grpSpPr>
        <p:sp>
          <p:nvSpPr>
            <p:cNvPr id="39" name="Rectangle 38"/>
            <p:cNvSpPr/>
            <p:nvPr/>
          </p:nvSpPr>
          <p:spPr bwMode="auto">
            <a:xfrm>
              <a:off x="698500" y="3792543"/>
              <a:ext cx="4204970" cy="980755"/>
            </a:xfrm>
            <a:prstGeom prst="rect">
              <a:avLst/>
            </a:prstGeom>
            <a:solidFill>
              <a:schemeClr val="bg1">
                <a:alpha val="38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889000" y="4773298"/>
              <a:ext cx="1244600" cy="1284602"/>
            </a:xfrm>
            <a:prstGeom prst="rect">
              <a:avLst/>
            </a:prstGeom>
            <a:solidFill>
              <a:schemeClr val="bg1">
                <a:alpha val="38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743201" y="4773298"/>
              <a:ext cx="1244600" cy="1284602"/>
            </a:xfrm>
            <a:prstGeom prst="rect">
              <a:avLst/>
            </a:prstGeom>
            <a:solidFill>
              <a:schemeClr val="bg1">
                <a:alpha val="38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</p:grpSp>
      <p:cxnSp>
        <p:nvCxnSpPr>
          <p:cNvPr id="36" name="Straight Arrow Connector 35"/>
          <p:cNvCxnSpPr/>
          <p:nvPr/>
        </p:nvCxnSpPr>
        <p:spPr bwMode="auto">
          <a:xfrm rot="16200000" flipH="1">
            <a:off x="495300" y="3225800"/>
            <a:ext cx="3098800" cy="7112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8" grpId="0" animBg="1"/>
      <p:bldP spid="18" grpId="1" animBg="1"/>
      <p:bldP spid="26" grpId="0" animBg="1"/>
      <p:bldP spid="26" grpId="1" animBg="1"/>
      <p:bldP spid="28" grpId="0" animBg="1"/>
      <p:bldP spid="28" grpId="1" animBg="1"/>
      <p:bldP spid="34" grpId="0" animBg="1"/>
      <p:bldP spid="3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Benchmarks</a:t>
            </a:r>
          </a:p>
          <a:p>
            <a:pPr lvl="1"/>
            <a:r>
              <a:rPr lang="en-US" dirty="0" smtClean="0"/>
              <a:t>7 synthetic </a:t>
            </a:r>
          </a:p>
          <a:p>
            <a:pPr lvl="1"/>
            <a:r>
              <a:rPr lang="en-US" dirty="0" smtClean="0"/>
              <a:t>3 real life test cases from E3S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MCDO compared to:</a:t>
            </a:r>
          </a:p>
          <a:p>
            <a:pPr lvl="1"/>
            <a:r>
              <a:rPr lang="en-US" dirty="0" smtClean="0"/>
              <a:t>MO+PO </a:t>
            </a:r>
          </a:p>
          <a:p>
            <a:pPr lvl="2"/>
            <a:r>
              <a:rPr lang="en-US" dirty="0" smtClean="0"/>
              <a:t>Optimization where first we do a mapping optimization, without considering partitioning (MO), and then we perform a partitioning optimization, considering the mapping obtained previously as fixed (PO)</a:t>
            </a:r>
          </a:p>
          <a:p>
            <a:pPr lvl="1"/>
            <a:r>
              <a:rPr lang="en-US" dirty="0" smtClean="0"/>
              <a:t>MPO</a:t>
            </a:r>
          </a:p>
          <a:p>
            <a:pPr lvl="2"/>
            <a:r>
              <a:rPr lang="en-US" dirty="0" smtClean="0"/>
              <a:t>Mapping and partitioning optimization is done at the same time, but without considering partition sharing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Cost function</a:t>
            </a:r>
            <a:endParaRPr lang="en-US" dirty="0" smtClean="0"/>
          </a:p>
        </p:txBody>
      </p:sp>
      <p:pic>
        <p:nvPicPr>
          <p:cNvPr id="4" name="Picture 3" descr="costfunction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49450" y="5562600"/>
            <a:ext cx="5469890" cy="74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pic>
        <p:nvPicPr>
          <p:cNvPr id="4" name="Picture 3" descr="eval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57188" y="1549400"/>
            <a:ext cx="8629650" cy="1604386"/>
          </a:xfrm>
          <a:prstGeom prst="rect">
            <a:avLst/>
          </a:prstGeom>
        </p:spPr>
      </p:pic>
      <p:pic>
        <p:nvPicPr>
          <p:cNvPr id="5" name="Picture 4" descr="eval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95288" y="3162300"/>
            <a:ext cx="8568000" cy="1019422"/>
          </a:xfrm>
          <a:prstGeom prst="rect">
            <a:avLst/>
          </a:prstGeom>
        </p:spPr>
      </p:pic>
      <p:pic>
        <p:nvPicPr>
          <p:cNvPr id="6" name="Picture 5" descr="eval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82588" y="4181722"/>
            <a:ext cx="8568000" cy="800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Partitioning </a:t>
            </a:r>
            <a:r>
              <a:rPr lang="en-US" dirty="0" smtClean="0"/>
              <a:t>may lead to unused slack in the </a:t>
            </a:r>
            <a:r>
              <a:rPr lang="en-US" dirty="0" smtClean="0"/>
              <a:t>schedule.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There are situations when finding schedulable implementations on cost-constrained architectures is only possible if the allow tasks of different </a:t>
            </a:r>
            <a:r>
              <a:rPr lang="en-US" dirty="0" err="1" smtClean="0"/>
              <a:t>SILs</a:t>
            </a:r>
            <a:r>
              <a:rPr lang="en-US" dirty="0" smtClean="0"/>
              <a:t> to share a partition. </a:t>
            </a:r>
          </a:p>
          <a:p>
            <a:endParaRPr lang="en-US" dirty="0" smtClean="0"/>
          </a:p>
          <a:p>
            <a:r>
              <a:rPr lang="en-US" dirty="0" smtClean="0"/>
              <a:t>We proposed a </a:t>
            </a:r>
            <a:r>
              <a:rPr lang="en-US" dirty="0" err="1" smtClean="0"/>
              <a:t>Tabu</a:t>
            </a:r>
            <a:r>
              <a:rPr lang="en-US" dirty="0" smtClean="0"/>
              <a:t> Search based optimization of task mapping and allocation to partitions, and of time partitions.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947738"/>
            <a:ext cx="8424864" cy="1376362"/>
          </a:xfrm>
        </p:spPr>
        <p:txBody>
          <a:bodyPr/>
          <a:lstStyle/>
          <a:p>
            <a:pPr lvl="0"/>
            <a:r>
              <a:rPr lang="en-US" b="1" dirty="0" smtClean="0"/>
              <a:t>Safety</a:t>
            </a:r>
            <a:r>
              <a:rPr lang="en-US" dirty="0" smtClean="0"/>
              <a:t> is the property of a system that will not endanger human life or the environment</a:t>
            </a:r>
          </a:p>
          <a:p>
            <a:pPr lvl="0"/>
            <a:r>
              <a:rPr lang="en-US" dirty="0" smtClean="0"/>
              <a:t>A safety-related system needs to be </a:t>
            </a:r>
            <a:r>
              <a:rPr lang="en-US" b="1" dirty="0" smtClean="0"/>
              <a:t>certified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357188" y="719138"/>
            <a:ext cx="8426450" cy="86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9388" lvl="0" indent="-215900" defTabSz="914400" fontAlgn="base"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Font typeface="Wingdings" charset="2"/>
              <a:buChar char="§"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108" name="Content Placeholder 2"/>
          <p:cNvSpPr txBox="1">
            <a:spLocks/>
          </p:cNvSpPr>
          <p:nvPr/>
        </p:nvSpPr>
        <p:spPr bwMode="auto">
          <a:xfrm>
            <a:off x="358774" y="2159000"/>
            <a:ext cx="8424864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9388" marR="0" lvl="0" indent="-215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  <a:p>
            <a:pPr marL="179388" marR="0" lvl="0" indent="-215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A Safety Integrity Level (SIL) is assigned to each safety related function, depending on the required level of risk reduction</a:t>
            </a:r>
          </a:p>
          <a:p>
            <a:pPr marL="179388" marR="0" lvl="0" indent="-215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There are 4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SILs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:</a:t>
            </a:r>
          </a:p>
          <a:p>
            <a:pPr marL="539750" marR="0" lvl="1" indent="-215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SIL4 (most critical) </a:t>
            </a:r>
          </a:p>
          <a:p>
            <a:pPr marL="539750" marR="0" lvl="1" indent="-215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SIL1 (least critical)</a:t>
            </a:r>
          </a:p>
          <a:p>
            <a:pPr marL="539750" marR="0" lvl="1" indent="-215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lang="en-US" sz="2400" kern="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SIL0 (non-critical) – not covered by standards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  <a:p>
            <a:pPr marL="179388" marR="0" lvl="0" indent="-215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  <a:p>
            <a:pPr marL="179388" marR="0" lvl="0" indent="-215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SILs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dictate the development process and certification procedures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109"/>
          <p:cNvSpPr txBox="1"/>
          <p:nvPr/>
        </p:nvSpPr>
        <p:spPr>
          <a:xfrm>
            <a:off x="333375" y="1733034"/>
            <a:ext cx="421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8519C"/>
                </a:solidFill>
              </a:rPr>
              <a:t>Federated Architecture</a:t>
            </a:r>
            <a:endParaRPr lang="en-US" dirty="0">
              <a:solidFill>
                <a:srgbClr val="08519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358775" y="935038"/>
            <a:ext cx="4213225" cy="639762"/>
          </a:xfrm>
        </p:spPr>
        <p:txBody>
          <a:bodyPr/>
          <a:lstStyle/>
          <a:p>
            <a:r>
              <a:rPr lang="en-US" sz="2000" dirty="0" smtClean="0"/>
              <a:t>Real time applications implemented using distributed systems</a:t>
            </a:r>
          </a:p>
          <a:p>
            <a:endParaRPr lang="en-US" dirty="0"/>
          </a:p>
        </p:txBody>
      </p:sp>
      <p:sp>
        <p:nvSpPr>
          <p:cNvPr id="48" name="Rounded Rectangle 47"/>
          <p:cNvSpPr/>
          <p:nvPr/>
        </p:nvSpPr>
        <p:spPr bwMode="auto">
          <a:xfrm>
            <a:off x="2085212" y="2302446"/>
            <a:ext cx="553977" cy="52688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3061822" y="2302446"/>
            <a:ext cx="553977" cy="52688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1035076" y="2302446"/>
            <a:ext cx="553977" cy="52688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3565810" y="2943895"/>
            <a:ext cx="553977" cy="52688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>
            <a:off x="3061822" y="4204387"/>
            <a:ext cx="553977" cy="52688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2084418" y="4204387"/>
            <a:ext cx="553977" cy="52688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1035076" y="4204387"/>
            <a:ext cx="553977" cy="52688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1034282" y="3207339"/>
            <a:ext cx="553977" cy="52688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 rot="5400000">
            <a:off x="1678045" y="3517258"/>
            <a:ext cx="1375052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8519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 rot="5400000">
            <a:off x="1193546" y="4084280"/>
            <a:ext cx="240214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8519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 rot="10800000">
            <a:off x="1311272" y="3966555"/>
            <a:ext cx="1054697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8519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5400000">
            <a:off x="2627642" y="3517258"/>
            <a:ext cx="1375052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6D2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1337220" y="3050146"/>
            <a:ext cx="2228590" cy="944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DE2D2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50" idx="2"/>
            <a:endCxn id="55" idx="0"/>
          </p:cNvCxnSpPr>
          <p:nvPr/>
        </p:nvCxnSpPr>
        <p:spPr bwMode="auto">
          <a:xfrm rot="5400000">
            <a:off x="1122666" y="3017940"/>
            <a:ext cx="378004" cy="79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DE2D2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Oval 62"/>
          <p:cNvSpPr>
            <a:spLocks noChangeAspect="1"/>
          </p:cNvSpPr>
          <p:nvPr/>
        </p:nvSpPr>
        <p:spPr bwMode="auto">
          <a:xfrm>
            <a:off x="1146282" y="3323228"/>
            <a:ext cx="310929" cy="317564"/>
          </a:xfrm>
          <a:prstGeom prst="ellipse">
            <a:avLst/>
          </a:prstGeom>
          <a:solidFill>
            <a:srgbClr val="A5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 bwMode="auto">
          <a:xfrm>
            <a:off x="2206736" y="2403771"/>
            <a:ext cx="310929" cy="317564"/>
          </a:xfrm>
          <a:prstGeom prst="ellipse">
            <a:avLst/>
          </a:prstGeom>
          <a:solidFill>
            <a:srgbClr val="08519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5" name="Oval 64"/>
          <p:cNvSpPr>
            <a:spLocks noChangeAspect="1"/>
          </p:cNvSpPr>
          <p:nvPr/>
        </p:nvSpPr>
        <p:spPr bwMode="auto">
          <a:xfrm>
            <a:off x="2203671" y="4299751"/>
            <a:ext cx="310929" cy="317564"/>
          </a:xfrm>
          <a:prstGeom prst="ellipse">
            <a:avLst/>
          </a:prstGeom>
          <a:solidFill>
            <a:srgbClr val="08519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6" name="Oval 65"/>
          <p:cNvSpPr>
            <a:spLocks noChangeAspect="1"/>
          </p:cNvSpPr>
          <p:nvPr/>
        </p:nvSpPr>
        <p:spPr bwMode="auto">
          <a:xfrm>
            <a:off x="1158867" y="4299751"/>
            <a:ext cx="310929" cy="317564"/>
          </a:xfrm>
          <a:prstGeom prst="ellipse">
            <a:avLst/>
          </a:prstGeom>
          <a:solidFill>
            <a:srgbClr val="08519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" name="Oval 66"/>
          <p:cNvSpPr>
            <a:spLocks noChangeAspect="1"/>
          </p:cNvSpPr>
          <p:nvPr/>
        </p:nvSpPr>
        <p:spPr bwMode="auto">
          <a:xfrm>
            <a:off x="3187124" y="4299751"/>
            <a:ext cx="310929" cy="317564"/>
          </a:xfrm>
          <a:prstGeom prst="ellipse">
            <a:avLst/>
          </a:prstGeom>
          <a:solidFill>
            <a:srgbClr val="006D2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" name="Oval 67"/>
          <p:cNvSpPr>
            <a:spLocks noChangeAspect="1"/>
          </p:cNvSpPr>
          <p:nvPr/>
        </p:nvSpPr>
        <p:spPr bwMode="auto">
          <a:xfrm>
            <a:off x="3184059" y="2403771"/>
            <a:ext cx="310929" cy="317564"/>
          </a:xfrm>
          <a:prstGeom prst="ellipse">
            <a:avLst/>
          </a:prstGeom>
          <a:solidFill>
            <a:srgbClr val="006D2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9" name="Oval 68"/>
          <p:cNvSpPr>
            <a:spLocks noChangeAspect="1"/>
          </p:cNvSpPr>
          <p:nvPr/>
        </p:nvSpPr>
        <p:spPr bwMode="auto">
          <a:xfrm>
            <a:off x="3687334" y="3050146"/>
            <a:ext cx="310929" cy="317564"/>
          </a:xfrm>
          <a:prstGeom prst="ellipse">
            <a:avLst/>
          </a:prstGeom>
          <a:solidFill>
            <a:srgbClr val="A5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70" name="Straight Arrow Connector 69"/>
          <p:cNvCxnSpPr>
            <a:stCxn id="71" idx="1"/>
          </p:cNvCxnSpPr>
          <p:nvPr/>
        </p:nvCxnSpPr>
        <p:spPr bwMode="auto">
          <a:xfrm rot="10800000">
            <a:off x="3565811" y="4731276"/>
            <a:ext cx="318765" cy="3452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3884575" y="4891874"/>
            <a:ext cx="4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</a:t>
            </a:r>
            <a:endParaRPr lang="en-US" dirty="0"/>
          </a:p>
        </p:txBody>
      </p:sp>
      <p:sp>
        <p:nvSpPr>
          <p:cNvPr id="72" name="Oval 71"/>
          <p:cNvSpPr>
            <a:spLocks noChangeAspect="1"/>
          </p:cNvSpPr>
          <p:nvPr/>
        </p:nvSpPr>
        <p:spPr bwMode="auto">
          <a:xfrm>
            <a:off x="1158982" y="5175218"/>
            <a:ext cx="310929" cy="317564"/>
          </a:xfrm>
          <a:prstGeom prst="ellipse">
            <a:avLst/>
          </a:prstGeom>
          <a:solidFill>
            <a:srgbClr val="A50F15"/>
          </a:solidFill>
          <a:ln w="9525" cap="flat" cmpd="sng" algn="ctr">
            <a:solidFill>
              <a:srgbClr val="A50F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 bwMode="auto">
          <a:xfrm>
            <a:off x="1155806" y="5670454"/>
            <a:ext cx="310929" cy="317564"/>
          </a:xfrm>
          <a:prstGeom prst="ellipse">
            <a:avLst/>
          </a:prstGeom>
          <a:solidFill>
            <a:srgbClr val="006D2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4" name="Oval 73"/>
          <p:cNvSpPr>
            <a:spLocks noChangeAspect="1"/>
          </p:cNvSpPr>
          <p:nvPr/>
        </p:nvSpPr>
        <p:spPr bwMode="auto">
          <a:xfrm>
            <a:off x="1158982" y="6153054"/>
            <a:ext cx="310929" cy="317564"/>
          </a:xfrm>
          <a:prstGeom prst="ellipse">
            <a:avLst/>
          </a:prstGeom>
          <a:solidFill>
            <a:srgbClr val="08519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589053" y="5123450"/>
            <a:ext cx="1634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 </a:t>
            </a:r>
            <a:r>
              <a:rPr lang="en-US" dirty="0" smtClean="0">
                <a:latin typeface="Lucida Calligraphy"/>
                <a:cs typeface="Lucida Calligraphy"/>
              </a:rPr>
              <a:t>A</a:t>
            </a:r>
            <a:r>
              <a:rPr lang="en-US" baseline="-25000" dirty="0" smtClean="0"/>
              <a:t> 1</a:t>
            </a:r>
            <a:endParaRPr lang="en-US" baseline="-25000" dirty="0"/>
          </a:p>
        </p:txBody>
      </p:sp>
      <p:sp>
        <p:nvSpPr>
          <p:cNvPr id="76" name="TextBox 75"/>
          <p:cNvSpPr txBox="1"/>
          <p:nvPr/>
        </p:nvSpPr>
        <p:spPr>
          <a:xfrm>
            <a:off x="1589053" y="5618686"/>
            <a:ext cx="1634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 </a:t>
            </a:r>
            <a:r>
              <a:rPr lang="en-US" dirty="0" smtClean="0">
                <a:latin typeface="Lucida Calligraphy"/>
                <a:cs typeface="Lucida Calligraphy"/>
              </a:rPr>
              <a:t>A</a:t>
            </a:r>
            <a:r>
              <a:rPr lang="en-US" baseline="-25000" dirty="0" smtClean="0"/>
              <a:t> 2</a:t>
            </a:r>
            <a:endParaRPr lang="en-US" baseline="-25000" dirty="0"/>
          </a:p>
        </p:txBody>
      </p:sp>
      <p:sp>
        <p:nvSpPr>
          <p:cNvPr id="77" name="TextBox 76"/>
          <p:cNvSpPr txBox="1"/>
          <p:nvPr/>
        </p:nvSpPr>
        <p:spPr>
          <a:xfrm>
            <a:off x="1589053" y="6101286"/>
            <a:ext cx="1634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 </a:t>
            </a:r>
            <a:r>
              <a:rPr lang="en-US" dirty="0" smtClean="0">
                <a:latin typeface="Lucida Calligraphy"/>
                <a:cs typeface="Lucida Calligraphy"/>
              </a:rPr>
              <a:t>A</a:t>
            </a:r>
            <a:r>
              <a:rPr lang="en-US" baseline="-25000" dirty="0" smtClean="0"/>
              <a:t> 3</a:t>
            </a:r>
            <a:endParaRPr lang="en-US" baseline="-25000" dirty="0"/>
          </a:p>
        </p:txBody>
      </p:sp>
      <p:sp>
        <p:nvSpPr>
          <p:cNvPr id="86" name="Content Placeholder 2"/>
          <p:cNvSpPr txBox="1">
            <a:spLocks/>
          </p:cNvSpPr>
          <p:nvPr/>
        </p:nvSpPr>
        <p:spPr bwMode="auto">
          <a:xfrm>
            <a:off x="4724400" y="935038"/>
            <a:ext cx="42132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9388" marR="0" lvl="0" indent="-215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Mixed-criticality applications share the same architecture</a:t>
            </a:r>
          </a:p>
          <a:p>
            <a:pPr marL="179388" marR="0" lvl="0" indent="-215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89" name="Oval 88"/>
          <p:cNvSpPr>
            <a:spLocks noChangeAspect="1"/>
          </p:cNvSpPr>
          <p:nvPr/>
        </p:nvSpPr>
        <p:spPr bwMode="auto">
          <a:xfrm>
            <a:off x="1146282" y="2403771"/>
            <a:ext cx="310929" cy="317564"/>
          </a:xfrm>
          <a:prstGeom prst="ellipse">
            <a:avLst/>
          </a:prstGeom>
          <a:solidFill>
            <a:srgbClr val="A5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4343400" y="2268069"/>
            <a:ext cx="4159191" cy="3516384"/>
            <a:chOff x="4343400" y="2268069"/>
            <a:chExt cx="4159191" cy="3516384"/>
          </a:xfrm>
        </p:grpSpPr>
        <p:sp>
          <p:nvSpPr>
            <p:cNvPr id="79" name="Rounded Rectangle 78"/>
            <p:cNvSpPr/>
            <p:nvPr/>
          </p:nvSpPr>
          <p:spPr bwMode="auto">
            <a:xfrm>
              <a:off x="5389652" y="2268070"/>
              <a:ext cx="1354148" cy="129695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0" name="Rounded Rectangle 79"/>
            <p:cNvSpPr/>
            <p:nvPr/>
          </p:nvSpPr>
          <p:spPr bwMode="auto">
            <a:xfrm>
              <a:off x="7011047" y="2268069"/>
              <a:ext cx="1354148" cy="129695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81" name="Straight Connector 80"/>
            <p:cNvCxnSpPr>
              <a:stCxn id="79" idx="2"/>
            </p:cNvCxnSpPr>
            <p:nvPr/>
          </p:nvCxnSpPr>
          <p:spPr bwMode="auto">
            <a:xfrm rot="5400000">
              <a:off x="5835162" y="3796592"/>
              <a:ext cx="463129" cy="15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 bwMode="auto">
            <a:xfrm rot="5400000">
              <a:off x="7457658" y="3793903"/>
              <a:ext cx="459338" cy="15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 bwMode="auto">
            <a:xfrm rot="5400000">
              <a:off x="6513337" y="4257032"/>
              <a:ext cx="459338" cy="15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 bwMode="auto">
            <a:xfrm>
              <a:off x="5161445" y="4024366"/>
              <a:ext cx="3341146" cy="1588"/>
            </a:xfrm>
            <a:prstGeom prst="line">
              <a:avLst/>
            </a:prstGeom>
            <a:solidFill>
              <a:schemeClr val="accent1"/>
            </a:solidFill>
            <a:ln w="730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5" name="Rounded Rectangle 84"/>
            <p:cNvSpPr/>
            <p:nvPr/>
          </p:nvSpPr>
          <p:spPr bwMode="auto">
            <a:xfrm>
              <a:off x="6067521" y="4487495"/>
              <a:ext cx="1354148" cy="129695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 bwMode="auto">
            <a:xfrm>
              <a:off x="5543771" y="2403771"/>
              <a:ext cx="310929" cy="317564"/>
            </a:xfrm>
            <a:prstGeom prst="ellipse">
              <a:avLst/>
            </a:prstGeom>
            <a:solidFill>
              <a:srgbClr val="A50F1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 bwMode="auto">
            <a:xfrm>
              <a:off x="7266204" y="2403771"/>
              <a:ext cx="310929" cy="317564"/>
            </a:xfrm>
            <a:prstGeom prst="ellipse">
              <a:avLst/>
            </a:prstGeom>
            <a:solidFill>
              <a:srgbClr val="A50F15"/>
            </a:solidFill>
            <a:ln w="9525" cap="flat" cmpd="sng" algn="ctr">
              <a:solidFill>
                <a:srgbClr val="EDEDE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 bwMode="auto">
            <a:xfrm>
              <a:off x="6267671" y="2403771"/>
              <a:ext cx="310929" cy="317564"/>
            </a:xfrm>
            <a:prstGeom prst="ellipse">
              <a:avLst/>
            </a:prstGeom>
            <a:solidFill>
              <a:srgbClr val="A50F1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 bwMode="auto">
            <a:xfrm>
              <a:off x="7266204" y="3059591"/>
              <a:ext cx="310929" cy="317564"/>
            </a:xfrm>
            <a:prstGeom prst="ellipse">
              <a:avLst/>
            </a:prstGeom>
            <a:solidFill>
              <a:srgbClr val="08519C"/>
            </a:solidFill>
            <a:ln w="9525" cap="flat" cmpd="sng" algn="ctr">
              <a:solidFill>
                <a:srgbClr val="54278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 bwMode="auto">
            <a:xfrm>
              <a:off x="6267671" y="4617315"/>
              <a:ext cx="310929" cy="317564"/>
            </a:xfrm>
            <a:prstGeom prst="ellipse">
              <a:avLst/>
            </a:prstGeom>
            <a:solidFill>
              <a:srgbClr val="08519C"/>
            </a:solidFill>
            <a:ln w="9525" cap="flat" cmpd="sng" algn="ctr">
              <a:solidFill>
                <a:srgbClr val="54278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 bwMode="auto">
            <a:xfrm>
              <a:off x="6267671" y="3059591"/>
              <a:ext cx="310929" cy="317564"/>
            </a:xfrm>
            <a:prstGeom prst="ellipse">
              <a:avLst/>
            </a:prstGeom>
            <a:solidFill>
              <a:srgbClr val="006D2C"/>
            </a:solidFill>
            <a:ln w="9525" cap="flat" cmpd="sng" algn="ctr">
              <a:solidFill>
                <a:srgbClr val="54278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 bwMode="auto">
            <a:xfrm>
              <a:off x="6955275" y="5301122"/>
              <a:ext cx="310929" cy="317564"/>
            </a:xfrm>
            <a:prstGeom prst="ellipse">
              <a:avLst/>
            </a:prstGeom>
            <a:solidFill>
              <a:srgbClr val="006D2C"/>
            </a:solidFill>
            <a:ln w="9525" cap="flat" cmpd="sng" algn="ctr">
              <a:solidFill>
                <a:srgbClr val="54278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7" name="Right Arrow 96"/>
            <p:cNvSpPr/>
            <p:nvPr/>
          </p:nvSpPr>
          <p:spPr bwMode="auto">
            <a:xfrm>
              <a:off x="4343400" y="3557328"/>
              <a:ext cx="558800" cy="354700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33375" y="1993719"/>
            <a:ext cx="3923469" cy="3082821"/>
            <a:chOff x="333375" y="1993719"/>
            <a:chExt cx="3923469" cy="3082821"/>
          </a:xfrm>
        </p:grpSpPr>
        <p:sp>
          <p:nvSpPr>
            <p:cNvPr id="100" name="Oval Callout 99"/>
            <p:cNvSpPr/>
            <p:nvPr/>
          </p:nvSpPr>
          <p:spPr bwMode="auto">
            <a:xfrm>
              <a:off x="335782" y="2177139"/>
              <a:ext cx="698500" cy="345264"/>
            </a:xfrm>
            <a:prstGeom prst="wedgeEllipseCallout">
              <a:avLst>
                <a:gd name="adj1" fmla="val 75531"/>
                <a:gd name="adj2" fmla="val 40085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SIL3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1" name="Oval Callout 100"/>
            <p:cNvSpPr/>
            <p:nvPr/>
          </p:nvSpPr>
          <p:spPr bwMode="auto">
            <a:xfrm>
              <a:off x="335782" y="3074720"/>
              <a:ext cx="698500" cy="345264"/>
            </a:xfrm>
            <a:prstGeom prst="wedgeEllipseCallout">
              <a:avLst>
                <a:gd name="adj1" fmla="val 75531"/>
                <a:gd name="adj2" fmla="val 40085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SIL3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2" name="Oval Callout 101"/>
            <p:cNvSpPr/>
            <p:nvPr/>
          </p:nvSpPr>
          <p:spPr bwMode="auto">
            <a:xfrm>
              <a:off x="333375" y="4083349"/>
              <a:ext cx="698500" cy="345264"/>
            </a:xfrm>
            <a:prstGeom prst="wedgeEllipseCallout">
              <a:avLst>
                <a:gd name="adj1" fmla="val 75531"/>
                <a:gd name="adj2" fmla="val 40085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SIL4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3" name="Oval Callout 102"/>
            <p:cNvSpPr/>
            <p:nvPr/>
          </p:nvSpPr>
          <p:spPr bwMode="auto">
            <a:xfrm>
              <a:off x="1588259" y="1993719"/>
              <a:ext cx="733761" cy="345264"/>
            </a:xfrm>
            <a:prstGeom prst="wedgeEllipseCallout">
              <a:avLst>
                <a:gd name="adj1" fmla="val 46107"/>
                <a:gd name="adj2" fmla="val 91582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SIL4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4" name="Oval Callout 103"/>
            <p:cNvSpPr/>
            <p:nvPr/>
          </p:nvSpPr>
          <p:spPr bwMode="auto">
            <a:xfrm>
              <a:off x="1632208" y="4731276"/>
              <a:ext cx="733761" cy="345264"/>
            </a:xfrm>
            <a:prstGeom prst="wedgeEllipseCallout">
              <a:avLst>
                <a:gd name="adj1" fmla="val 46107"/>
                <a:gd name="adj2" fmla="val -96013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SIL4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5" name="Oval Callout 104"/>
            <p:cNvSpPr/>
            <p:nvPr/>
          </p:nvSpPr>
          <p:spPr bwMode="auto">
            <a:xfrm>
              <a:off x="2639189" y="4731276"/>
              <a:ext cx="733761" cy="345264"/>
            </a:xfrm>
            <a:prstGeom prst="wedgeEllipseCallout">
              <a:avLst>
                <a:gd name="adj1" fmla="val 46107"/>
                <a:gd name="adj2" fmla="val -96013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SIL1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6" name="Oval Callout 105"/>
            <p:cNvSpPr/>
            <p:nvPr/>
          </p:nvSpPr>
          <p:spPr bwMode="auto">
            <a:xfrm>
              <a:off x="3386026" y="3470784"/>
              <a:ext cx="733761" cy="345264"/>
            </a:xfrm>
            <a:prstGeom prst="wedgeEllipseCallout">
              <a:avLst>
                <a:gd name="adj1" fmla="val 14952"/>
                <a:gd name="adj2" fmla="val -110726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SIL2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7" name="Oval Callout 106"/>
            <p:cNvSpPr/>
            <p:nvPr/>
          </p:nvSpPr>
          <p:spPr bwMode="auto">
            <a:xfrm>
              <a:off x="3523083" y="2057400"/>
              <a:ext cx="733761" cy="345264"/>
            </a:xfrm>
            <a:prstGeom prst="wedgeEllipseCallout">
              <a:avLst>
                <a:gd name="adj1" fmla="val -57741"/>
                <a:gd name="adj2" fmla="val 73191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SIL1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389652" y="2916549"/>
            <a:ext cx="2975543" cy="2753905"/>
            <a:chOff x="5389652" y="2916549"/>
            <a:chExt cx="2975543" cy="2753905"/>
          </a:xfrm>
        </p:grpSpPr>
        <p:cxnSp>
          <p:nvCxnSpPr>
            <p:cNvPr id="109" name="Straight Connector 108"/>
            <p:cNvCxnSpPr>
              <a:stCxn id="79" idx="1"/>
              <a:endCxn id="79" idx="3"/>
            </p:cNvCxnSpPr>
            <p:nvPr/>
          </p:nvCxnSpPr>
          <p:spPr bwMode="auto">
            <a:xfrm rot="10800000" flipH="1">
              <a:off x="5389652" y="2916549"/>
              <a:ext cx="1354148" cy="15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80" idx="1"/>
              <a:endCxn id="80" idx="3"/>
            </p:cNvCxnSpPr>
            <p:nvPr/>
          </p:nvCxnSpPr>
          <p:spPr bwMode="auto">
            <a:xfrm rot="10800000" flipH="1">
              <a:off x="7011047" y="2916549"/>
              <a:ext cx="1354148" cy="15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 bwMode="auto">
            <a:xfrm flipV="1">
              <a:off x="6067521" y="4617315"/>
              <a:ext cx="1354148" cy="105313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14" name="TextBox 113"/>
          <p:cNvSpPr txBox="1"/>
          <p:nvPr/>
        </p:nvSpPr>
        <p:spPr>
          <a:xfrm>
            <a:off x="5161445" y="5988018"/>
            <a:ext cx="334114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Solution: partitioned architecture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4724400" y="1733034"/>
            <a:ext cx="421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8519C"/>
                </a:solidFill>
              </a:rPr>
              <a:t>Integrated Architecture</a:t>
            </a:r>
            <a:endParaRPr lang="en-US" dirty="0">
              <a:solidFill>
                <a:srgbClr val="0851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114" grpId="0" animBg="1"/>
      <p:bldP spid="1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0968" y="1418495"/>
            <a:ext cx="4802670" cy="4849415"/>
          </a:xfrm>
        </p:spPr>
        <p:txBody>
          <a:bodyPr/>
          <a:lstStyle/>
          <a:p>
            <a:r>
              <a:rPr lang="en-US" dirty="0" smtClean="0"/>
              <a:t>Partition = virtual dedicated machine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Partitioned architecture</a:t>
            </a:r>
          </a:p>
          <a:p>
            <a:pPr lvl="1"/>
            <a:r>
              <a:rPr lang="en-US" dirty="0" smtClean="0"/>
              <a:t>Spatial partitioning</a:t>
            </a:r>
          </a:p>
          <a:p>
            <a:pPr lvl="2"/>
            <a:r>
              <a:rPr lang="en-US" dirty="0" smtClean="0"/>
              <a:t>protects one application’s memory and access to resources from another application</a:t>
            </a:r>
          </a:p>
          <a:p>
            <a:pPr lvl="1"/>
            <a:r>
              <a:rPr lang="en-US" dirty="0" smtClean="0"/>
              <a:t>Temporal partitioning</a:t>
            </a:r>
          </a:p>
          <a:p>
            <a:pPr lvl="2"/>
            <a:r>
              <a:rPr lang="en-US" dirty="0" smtClean="0"/>
              <a:t>partitions the CPU time among applications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85395" y="1418496"/>
            <a:ext cx="1354148" cy="12969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206790" y="1418495"/>
            <a:ext cx="1354148" cy="129695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 bwMode="auto">
          <a:xfrm rot="5400000">
            <a:off x="1030905" y="2947018"/>
            <a:ext cx="463129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 rot="5400000">
            <a:off x="2653401" y="2944329"/>
            <a:ext cx="459338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rot="5400000">
            <a:off x="1709080" y="3407458"/>
            <a:ext cx="459338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357188" y="3174792"/>
            <a:ext cx="3341146" cy="1588"/>
          </a:xfrm>
          <a:prstGeom prst="line">
            <a:avLst/>
          </a:prstGeom>
          <a:solidFill>
            <a:schemeClr val="accent1"/>
          </a:solidFill>
          <a:ln w="730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ounded Rectangle 9"/>
          <p:cNvSpPr/>
          <p:nvPr/>
        </p:nvSpPr>
        <p:spPr bwMode="auto">
          <a:xfrm>
            <a:off x="1263264" y="3637921"/>
            <a:ext cx="1354148" cy="12969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739514" y="1554197"/>
            <a:ext cx="310929" cy="317564"/>
          </a:xfrm>
          <a:prstGeom prst="ellipse">
            <a:avLst/>
          </a:prstGeom>
          <a:solidFill>
            <a:srgbClr val="A5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2461947" y="1554197"/>
            <a:ext cx="310929" cy="317564"/>
          </a:xfrm>
          <a:prstGeom prst="ellipse">
            <a:avLst/>
          </a:prstGeom>
          <a:solidFill>
            <a:srgbClr val="A5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1463414" y="1554197"/>
            <a:ext cx="310929" cy="317564"/>
          </a:xfrm>
          <a:prstGeom prst="ellipse">
            <a:avLst/>
          </a:prstGeom>
          <a:solidFill>
            <a:srgbClr val="A5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461947" y="2210017"/>
            <a:ext cx="310929" cy="317564"/>
          </a:xfrm>
          <a:prstGeom prst="ellipse">
            <a:avLst/>
          </a:prstGeom>
          <a:solidFill>
            <a:srgbClr val="08519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1463414" y="3767741"/>
            <a:ext cx="310929" cy="317564"/>
          </a:xfrm>
          <a:prstGeom prst="ellipse">
            <a:avLst/>
          </a:prstGeom>
          <a:solidFill>
            <a:srgbClr val="08519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1463414" y="2210017"/>
            <a:ext cx="310929" cy="317564"/>
          </a:xfrm>
          <a:prstGeom prst="ellipse">
            <a:avLst/>
          </a:prstGeom>
          <a:solidFill>
            <a:srgbClr val="006D2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2151018" y="4451548"/>
            <a:ext cx="310929" cy="317564"/>
          </a:xfrm>
          <a:prstGeom prst="ellipse">
            <a:avLst/>
          </a:prstGeom>
          <a:solidFill>
            <a:srgbClr val="006D2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8" name="Straight Connector 17"/>
          <p:cNvCxnSpPr>
            <a:stCxn id="4" idx="1"/>
            <a:endCxn id="4" idx="3"/>
          </p:cNvCxnSpPr>
          <p:nvPr/>
        </p:nvCxnSpPr>
        <p:spPr bwMode="auto">
          <a:xfrm rot="10800000" flipH="1">
            <a:off x="585395" y="2066975"/>
            <a:ext cx="1354148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1"/>
            <a:endCxn id="5" idx="3"/>
          </p:cNvCxnSpPr>
          <p:nvPr/>
        </p:nvCxnSpPr>
        <p:spPr bwMode="auto">
          <a:xfrm rot="10800000" flipH="1">
            <a:off x="2206790" y="2066975"/>
            <a:ext cx="1354148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flipV="1">
            <a:off x="1263264" y="3767741"/>
            <a:ext cx="1354148" cy="105313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8560" y="4085306"/>
            <a:ext cx="4802670" cy="2353594"/>
          </a:xfrm>
        </p:spPr>
        <p:txBody>
          <a:bodyPr/>
          <a:lstStyle/>
          <a:p>
            <a:r>
              <a:rPr lang="en-US" dirty="0" smtClean="0"/>
              <a:t>Temporal partitioning</a:t>
            </a:r>
          </a:p>
          <a:p>
            <a:pPr lvl="1"/>
            <a:r>
              <a:rPr lang="en-US" dirty="0" smtClean="0"/>
              <a:t>Static partition table</a:t>
            </a:r>
            <a:endParaRPr lang="en-US" dirty="0" smtClean="0"/>
          </a:p>
          <a:p>
            <a:pPr lvl="2"/>
            <a:r>
              <a:rPr lang="en-US" dirty="0" smtClean="0"/>
              <a:t>Repeated with a period MF</a:t>
            </a:r>
          </a:p>
          <a:p>
            <a:pPr lvl="2"/>
            <a:r>
              <a:rPr lang="en-US" dirty="0" smtClean="0"/>
              <a:t>Partition switch </a:t>
            </a:r>
            <a:r>
              <a:rPr lang="en-US" dirty="0" smtClean="0"/>
              <a:t>overhead</a:t>
            </a:r>
            <a:endParaRPr lang="en-US" dirty="0" smtClean="0"/>
          </a:p>
          <a:p>
            <a:pPr lvl="2"/>
            <a:r>
              <a:rPr lang="en-US" dirty="0" smtClean="0"/>
              <a:t>Each </a:t>
            </a:r>
            <a:r>
              <a:rPr lang="en-US" dirty="0" smtClean="0"/>
              <a:t>partition can have its own scheduling policy</a:t>
            </a:r>
          </a:p>
          <a:p>
            <a:pPr lvl="2"/>
            <a:r>
              <a:rPr lang="en-US" dirty="0" smtClean="0"/>
              <a:t>A partition has a certain </a:t>
            </a:r>
            <a:r>
              <a:rPr lang="en-US" dirty="0" smtClean="0"/>
              <a:t>SIL</a:t>
            </a:r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585395" y="1418496"/>
            <a:ext cx="1354148" cy="12969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206790" y="1418495"/>
            <a:ext cx="1354148" cy="129695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 bwMode="auto">
          <a:xfrm rot="5400000">
            <a:off x="1030905" y="2947018"/>
            <a:ext cx="463129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 rot="5400000">
            <a:off x="2653401" y="2944329"/>
            <a:ext cx="459338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rot="5400000">
            <a:off x="1709080" y="3407458"/>
            <a:ext cx="459338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357188" y="3174792"/>
            <a:ext cx="3341146" cy="1588"/>
          </a:xfrm>
          <a:prstGeom prst="line">
            <a:avLst/>
          </a:prstGeom>
          <a:solidFill>
            <a:schemeClr val="accent1"/>
          </a:solidFill>
          <a:ln w="730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ounded Rectangle 9"/>
          <p:cNvSpPr/>
          <p:nvPr/>
        </p:nvSpPr>
        <p:spPr bwMode="auto">
          <a:xfrm>
            <a:off x="1263264" y="3637921"/>
            <a:ext cx="1354148" cy="12969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739514" y="1554197"/>
            <a:ext cx="310929" cy="317564"/>
          </a:xfrm>
          <a:prstGeom prst="ellipse">
            <a:avLst/>
          </a:prstGeom>
          <a:solidFill>
            <a:srgbClr val="A5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2461947" y="1554197"/>
            <a:ext cx="310929" cy="317564"/>
          </a:xfrm>
          <a:prstGeom prst="ellipse">
            <a:avLst/>
          </a:prstGeom>
          <a:solidFill>
            <a:srgbClr val="A5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1463414" y="1554197"/>
            <a:ext cx="310929" cy="317564"/>
          </a:xfrm>
          <a:prstGeom prst="ellipse">
            <a:avLst/>
          </a:prstGeom>
          <a:solidFill>
            <a:srgbClr val="A5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461947" y="2210017"/>
            <a:ext cx="310929" cy="317564"/>
          </a:xfrm>
          <a:prstGeom prst="ellipse">
            <a:avLst/>
          </a:prstGeom>
          <a:solidFill>
            <a:srgbClr val="08519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1463414" y="3767741"/>
            <a:ext cx="310929" cy="317564"/>
          </a:xfrm>
          <a:prstGeom prst="ellipse">
            <a:avLst/>
          </a:prstGeom>
          <a:solidFill>
            <a:srgbClr val="08519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1463414" y="2210017"/>
            <a:ext cx="310929" cy="317564"/>
          </a:xfrm>
          <a:prstGeom prst="ellipse">
            <a:avLst/>
          </a:prstGeom>
          <a:solidFill>
            <a:srgbClr val="006D2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2151018" y="4451548"/>
            <a:ext cx="310929" cy="317564"/>
          </a:xfrm>
          <a:prstGeom prst="ellipse">
            <a:avLst/>
          </a:prstGeom>
          <a:solidFill>
            <a:srgbClr val="006D2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8" name="Straight Connector 17"/>
          <p:cNvCxnSpPr>
            <a:stCxn id="4" idx="1"/>
            <a:endCxn id="4" idx="3"/>
          </p:cNvCxnSpPr>
          <p:nvPr/>
        </p:nvCxnSpPr>
        <p:spPr bwMode="auto">
          <a:xfrm rot="10800000" flipH="1">
            <a:off x="585395" y="2066975"/>
            <a:ext cx="1354148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1"/>
            <a:endCxn id="5" idx="3"/>
          </p:cNvCxnSpPr>
          <p:nvPr/>
        </p:nvCxnSpPr>
        <p:spPr bwMode="auto">
          <a:xfrm rot="10800000" flipH="1">
            <a:off x="2206790" y="2066975"/>
            <a:ext cx="1354148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flipV="1">
            <a:off x="1263264" y="3767741"/>
            <a:ext cx="1354148" cy="105313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 bwMode="auto">
          <a:xfrm>
            <a:off x="4737100" y="1554197"/>
            <a:ext cx="673100" cy="317564"/>
          </a:xfrm>
          <a:prstGeom prst="rect">
            <a:avLst/>
          </a:prstGeom>
          <a:solidFill>
            <a:srgbClr val="A5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765800" y="1554197"/>
            <a:ext cx="355600" cy="317564"/>
          </a:xfrm>
          <a:prstGeom prst="rect">
            <a:avLst/>
          </a:prstGeom>
          <a:solidFill>
            <a:srgbClr val="006D2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096000" y="1554197"/>
            <a:ext cx="355600" cy="317564"/>
          </a:xfrm>
          <a:prstGeom prst="rect">
            <a:avLst/>
          </a:prstGeom>
          <a:solidFill>
            <a:srgbClr val="A5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092700" y="2068564"/>
            <a:ext cx="673100" cy="317564"/>
          </a:xfrm>
          <a:prstGeom prst="rect">
            <a:avLst/>
          </a:prstGeom>
          <a:solidFill>
            <a:srgbClr val="A5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765800" y="2068564"/>
            <a:ext cx="685800" cy="317564"/>
          </a:xfrm>
          <a:prstGeom prst="rect">
            <a:avLst/>
          </a:prstGeom>
          <a:solidFill>
            <a:srgbClr val="08519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410200" y="2601885"/>
            <a:ext cx="685800" cy="317564"/>
          </a:xfrm>
          <a:prstGeom prst="rect">
            <a:avLst/>
          </a:prstGeom>
          <a:solidFill>
            <a:srgbClr val="006D2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054600" y="2601885"/>
            <a:ext cx="355600" cy="317564"/>
          </a:xfrm>
          <a:prstGeom prst="rect">
            <a:avLst/>
          </a:prstGeom>
          <a:solidFill>
            <a:srgbClr val="08519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737100" y="2601885"/>
            <a:ext cx="355600" cy="317564"/>
          </a:xfrm>
          <a:prstGeom prst="rect">
            <a:avLst/>
          </a:prstGeom>
          <a:solidFill>
            <a:srgbClr val="006D2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 rot="16200000" flipH="1">
            <a:off x="3771327" y="2215981"/>
            <a:ext cx="1928373" cy="1"/>
          </a:xfrm>
          <a:prstGeom prst="line">
            <a:avLst/>
          </a:prstGeom>
          <a:ln w="12700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 bwMode="auto">
          <a:xfrm>
            <a:off x="6451600" y="1554197"/>
            <a:ext cx="673100" cy="317564"/>
          </a:xfrm>
          <a:prstGeom prst="rect">
            <a:avLst/>
          </a:prstGeom>
          <a:solidFill>
            <a:srgbClr val="A5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480300" y="1554197"/>
            <a:ext cx="355600" cy="317564"/>
          </a:xfrm>
          <a:prstGeom prst="rect">
            <a:avLst/>
          </a:prstGeom>
          <a:solidFill>
            <a:srgbClr val="006D2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810500" y="1554197"/>
            <a:ext cx="355600" cy="317564"/>
          </a:xfrm>
          <a:prstGeom prst="rect">
            <a:avLst/>
          </a:prstGeom>
          <a:solidFill>
            <a:srgbClr val="A5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6807200" y="2068564"/>
            <a:ext cx="673100" cy="317564"/>
          </a:xfrm>
          <a:prstGeom prst="rect">
            <a:avLst/>
          </a:prstGeom>
          <a:solidFill>
            <a:srgbClr val="A5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7480300" y="2068564"/>
            <a:ext cx="685800" cy="317564"/>
          </a:xfrm>
          <a:prstGeom prst="rect">
            <a:avLst/>
          </a:prstGeom>
          <a:solidFill>
            <a:srgbClr val="08519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124700" y="2601885"/>
            <a:ext cx="685800" cy="317564"/>
          </a:xfrm>
          <a:prstGeom prst="rect">
            <a:avLst/>
          </a:prstGeom>
          <a:solidFill>
            <a:srgbClr val="006D2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6769100" y="2601885"/>
            <a:ext cx="355600" cy="317564"/>
          </a:xfrm>
          <a:prstGeom prst="rect">
            <a:avLst/>
          </a:prstGeom>
          <a:solidFill>
            <a:srgbClr val="08519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451600" y="2601885"/>
            <a:ext cx="355600" cy="317564"/>
          </a:xfrm>
          <a:prstGeom prst="rect">
            <a:avLst/>
          </a:prstGeom>
          <a:solidFill>
            <a:srgbClr val="006D2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 rot="16200000" flipH="1">
            <a:off x="5485827" y="2215981"/>
            <a:ext cx="1928373" cy="1"/>
          </a:xfrm>
          <a:prstGeom prst="line">
            <a:avLst/>
          </a:prstGeom>
          <a:ln w="12700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 bwMode="auto">
          <a:xfrm rot="16200000" flipH="1">
            <a:off x="7201913" y="2210016"/>
            <a:ext cx="1928373" cy="1"/>
          </a:xfrm>
          <a:prstGeom prst="line">
            <a:avLst/>
          </a:prstGeom>
          <a:ln w="12700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1" idx="2"/>
          </p:cNvCxnSpPr>
          <p:nvPr/>
        </p:nvCxnSpPr>
        <p:spPr bwMode="auto">
          <a:xfrm rot="16200000" flipH="1">
            <a:off x="4854391" y="2979958"/>
            <a:ext cx="260719" cy="1397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 rot="5400000">
            <a:off x="5428013" y="2927043"/>
            <a:ext cx="260720" cy="24553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4684713" y="3180170"/>
            <a:ext cx="900707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1600" dirty="0" smtClean="0"/>
              <a:t>Partition</a:t>
            </a:r>
            <a:endParaRPr lang="en-US" sz="1600" dirty="0"/>
          </a:p>
        </p:txBody>
      </p:sp>
      <p:cxnSp>
        <p:nvCxnSpPr>
          <p:cNvPr id="57" name="Straight Arrow Connector 56"/>
          <p:cNvCxnSpPr/>
          <p:nvPr/>
        </p:nvCxnSpPr>
        <p:spPr bwMode="auto">
          <a:xfrm rot="16200000" flipH="1">
            <a:off x="5828716" y="2917507"/>
            <a:ext cx="271326" cy="254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5639188" y="3180170"/>
            <a:ext cx="9007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Partition </a:t>
            </a:r>
          </a:p>
          <a:p>
            <a:r>
              <a:rPr lang="en-US" sz="1600" dirty="0" smtClean="0"/>
              <a:t>slice</a:t>
            </a:r>
            <a:endParaRPr lang="en-US" sz="1600" dirty="0"/>
          </a:p>
        </p:txBody>
      </p:sp>
      <p:sp>
        <p:nvSpPr>
          <p:cNvPr id="65" name="Right Brace 64"/>
          <p:cNvSpPr/>
          <p:nvPr/>
        </p:nvSpPr>
        <p:spPr bwMode="auto">
          <a:xfrm rot="5400000">
            <a:off x="7084582" y="2556404"/>
            <a:ext cx="446947" cy="1716087"/>
          </a:xfrm>
          <a:prstGeom prst="rightBrace">
            <a:avLst>
              <a:gd name="adj1" fmla="val 56638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450012" y="3671124"/>
            <a:ext cx="1716087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dirty="0" smtClean="0"/>
              <a:t>Major Frame</a:t>
            </a:r>
            <a:endParaRPr lang="en-US" sz="1600" dirty="0"/>
          </a:p>
        </p:txBody>
      </p:sp>
      <p:sp>
        <p:nvSpPr>
          <p:cNvPr id="67" name="TextBox 66"/>
          <p:cNvSpPr txBox="1"/>
          <p:nvPr/>
        </p:nvSpPr>
        <p:spPr>
          <a:xfrm>
            <a:off x="585394" y="1049163"/>
            <a:ext cx="135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 1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208377" y="1016897"/>
            <a:ext cx="135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 2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1261674" y="4934879"/>
            <a:ext cx="135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 3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4110026" y="1502429"/>
            <a:ext cx="627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 1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4108439" y="2016796"/>
            <a:ext cx="627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 2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4110026" y="2550118"/>
            <a:ext cx="627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 3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 rot="20139557">
            <a:off x="4295124" y="4795945"/>
            <a:ext cx="3592512" cy="668482"/>
          </a:xfrm>
          <a:prstGeom prst="rect">
            <a:avLst/>
          </a:prstGeom>
          <a:effectLst>
            <a:outerShdw blurRad="76200" dist="12700" dir="2700000" sy="-23000" kx="-800400" algn="bl">
              <a:srgbClr val="000000">
                <a:alpha val="15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US" dirty="0" smtClean="0"/>
              <a:t>Problem: optimize task mapping </a:t>
            </a:r>
          </a:p>
          <a:p>
            <a:pPr algn="ctr"/>
            <a:r>
              <a:rPr lang="en-US" dirty="0" smtClean="0"/>
              <a:t>and allocation of partitions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Model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Cyclic Scheduling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1404938"/>
            <a:ext cx="8543290" cy="49250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4940300" y="3873500"/>
            <a:ext cx="3961765" cy="260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821873" y="1422400"/>
            <a:ext cx="3961765" cy="260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358899" y="2184400"/>
            <a:ext cx="3501074" cy="2666999"/>
            <a:chOff x="1358899" y="2184400"/>
            <a:chExt cx="3501074" cy="2666999"/>
          </a:xfrm>
        </p:grpSpPr>
        <p:sp>
          <p:nvSpPr>
            <p:cNvPr id="13" name="Snip and Round Single Corner Rectangle 12"/>
            <p:cNvSpPr/>
            <p:nvPr/>
          </p:nvSpPr>
          <p:spPr bwMode="auto">
            <a:xfrm rot="10800000">
              <a:off x="1358899" y="2209800"/>
              <a:ext cx="673101" cy="342900"/>
            </a:xfrm>
            <a:prstGeom prst="snip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Snip and Round Single Corner Rectangle 13"/>
            <p:cNvSpPr/>
            <p:nvPr/>
          </p:nvSpPr>
          <p:spPr bwMode="auto">
            <a:xfrm rot="10800000">
              <a:off x="1358899" y="3340099"/>
              <a:ext cx="673101" cy="342900"/>
            </a:xfrm>
            <a:prstGeom prst="snip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Snip and Round Single Corner Rectangle 14"/>
            <p:cNvSpPr/>
            <p:nvPr/>
          </p:nvSpPr>
          <p:spPr bwMode="auto">
            <a:xfrm rot="10800000">
              <a:off x="2717799" y="2209800"/>
              <a:ext cx="673101" cy="342900"/>
            </a:xfrm>
            <a:prstGeom prst="snip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Snip and Round Single Corner Rectangle 15"/>
            <p:cNvSpPr/>
            <p:nvPr/>
          </p:nvSpPr>
          <p:spPr bwMode="auto">
            <a:xfrm rot="10800000">
              <a:off x="2717798" y="3257549"/>
              <a:ext cx="673101" cy="342900"/>
            </a:xfrm>
            <a:prstGeom prst="snip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Snip and Round Single Corner Rectangle 16"/>
            <p:cNvSpPr/>
            <p:nvPr/>
          </p:nvSpPr>
          <p:spPr bwMode="auto">
            <a:xfrm rot="10800000">
              <a:off x="2781299" y="4508499"/>
              <a:ext cx="673101" cy="342900"/>
            </a:xfrm>
            <a:prstGeom prst="snip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Snip and Round Single Corner Rectangle 17"/>
            <p:cNvSpPr/>
            <p:nvPr/>
          </p:nvSpPr>
          <p:spPr bwMode="auto">
            <a:xfrm rot="10800000">
              <a:off x="4186872" y="2184400"/>
              <a:ext cx="673101" cy="342900"/>
            </a:xfrm>
            <a:prstGeom prst="snip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049338"/>
            <a:ext cx="8424863" cy="1604962"/>
          </a:xfrm>
        </p:spPr>
        <p:txBody>
          <a:bodyPr/>
          <a:lstStyle/>
          <a:p>
            <a:r>
              <a:rPr lang="en-US" dirty="0" smtClean="0"/>
              <a:t>Partition sharing</a:t>
            </a:r>
          </a:p>
          <a:p>
            <a:pPr lvl="1"/>
            <a:r>
              <a:rPr lang="en-US" sz="2000" dirty="0" smtClean="0"/>
              <a:t>Tasks from different apps can share a partition if they have the same SIL</a:t>
            </a:r>
          </a:p>
          <a:p>
            <a:pPr lvl="1"/>
            <a:r>
              <a:rPr lang="en-US" sz="2000" b="1" dirty="0" smtClean="0"/>
              <a:t>Elevation</a:t>
            </a:r>
            <a:r>
              <a:rPr lang="en-US" sz="2000" dirty="0" smtClean="0"/>
              <a:t>: increase the SIL of a task to allow partition sharing</a:t>
            </a:r>
          </a:p>
          <a:p>
            <a:endParaRPr lang="en-US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58775" y="2654300"/>
            <a:ext cx="8424863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9388" marR="0" lvl="0" indent="-215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Constraints</a:t>
            </a:r>
          </a:p>
          <a:p>
            <a:pPr marL="539750" marR="0" lvl="1" indent="-215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No sharing allowed: captured by a “separation requirements” graph</a:t>
            </a:r>
          </a:p>
          <a:p>
            <a:pPr marL="539750" marR="0" lvl="1" indent="-215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A task can receive input only from another task with the same or higher SIL</a:t>
            </a:r>
          </a:p>
          <a:p>
            <a:pPr marL="539750" marR="0" lvl="1" indent="-215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No communication between applications of different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SILs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formulation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935038"/>
            <a:ext cx="8424863" cy="2125662"/>
          </a:xfrm>
        </p:spPr>
        <p:txBody>
          <a:bodyPr/>
          <a:lstStyle/>
          <a:p>
            <a:r>
              <a:rPr lang="en-US" dirty="0" smtClean="0"/>
              <a:t>Given</a:t>
            </a:r>
          </a:p>
          <a:p>
            <a:pPr lvl="2"/>
            <a:r>
              <a:rPr lang="en-US" dirty="0" smtClean="0"/>
              <a:t>A set of applications</a:t>
            </a:r>
          </a:p>
          <a:p>
            <a:pPr lvl="2"/>
            <a:r>
              <a:rPr lang="en-US" dirty="0" smtClean="0"/>
              <a:t>The criticality level (or SIL) for each task</a:t>
            </a:r>
          </a:p>
          <a:p>
            <a:pPr lvl="2"/>
            <a:r>
              <a:rPr lang="en-US" dirty="0" smtClean="0"/>
              <a:t>The separation requirements between tasks</a:t>
            </a:r>
          </a:p>
          <a:p>
            <a:pPr lvl="2"/>
            <a:r>
              <a:rPr lang="en-US" dirty="0" smtClean="0"/>
              <a:t>A set of N processing elements (</a:t>
            </a:r>
            <a:r>
              <a:rPr lang="en-US" dirty="0" err="1" smtClean="0"/>
              <a:t>PEs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The size of the Major Frame and of the Application Cycle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57188" y="3238500"/>
            <a:ext cx="8424863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9388" marR="0" lvl="0" indent="-215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Determine</a:t>
            </a:r>
          </a:p>
          <a:p>
            <a:pPr marL="898525" marR="0" lvl="2" indent="-215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The mapping of tasks to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PEs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  <a:p>
            <a:pPr marL="898525" marR="0" lvl="2" indent="-215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The sequence and length of partition slices on each processor</a:t>
            </a:r>
          </a:p>
          <a:p>
            <a:pPr marL="898525" marR="0" lvl="2" indent="-215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The assignment of tasks to partitions</a:t>
            </a:r>
          </a:p>
          <a:p>
            <a:pPr marL="898525" marR="0" lvl="2" indent="-215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The schedule for all the tasks in the system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57188" y="5181600"/>
            <a:ext cx="8424863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9388" marR="0" lvl="0" indent="-215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Such that</a:t>
            </a:r>
          </a:p>
          <a:p>
            <a:pPr marL="898525" marR="0" lvl="2" indent="-215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All applications meet their deadline</a:t>
            </a:r>
          </a:p>
          <a:p>
            <a:pPr marL="898525" marR="0" lvl="2" indent="-215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The development costs are minimized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DTU Informatics">
  <a:themeElements>
    <a:clrScheme name="DTU Informatics 13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FF66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5C00"/>
      </a:accent6>
      <a:hlink>
        <a:srgbClr val="FF0000"/>
      </a:hlink>
      <a:folHlink>
        <a:srgbClr val="99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TU Informat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Informatic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Informatic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Informati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Informatic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Informati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Informati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Informati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Informati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Informati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Informati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Informati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Informatics 13">
        <a:dk1>
          <a:srgbClr val="000000"/>
        </a:dk1>
        <a:lt1>
          <a:srgbClr val="FFFFFF"/>
        </a:lt1>
        <a:dk2>
          <a:srgbClr val="990000"/>
        </a:dk2>
        <a:lt2>
          <a:srgbClr val="999999"/>
        </a:lt2>
        <a:accent1>
          <a:srgbClr val="FF99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5C00"/>
        </a:accent6>
        <a:hlink>
          <a:srgbClr val="FF00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template_eselab.pptx</Template>
  <TotalTime>5163</TotalTime>
  <Words>744</Words>
  <Application>Microsoft Macintosh PowerPoint</Application>
  <PresentationFormat>On-screen Show (4:3)</PresentationFormat>
  <Paragraphs>159</Paragraphs>
  <Slides>27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DTU Informatics</vt:lpstr>
      <vt:lpstr>Design Optimization of Mixed-Criticality Real-Time Applications on Cost-Constrained Partitioned Architectures</vt:lpstr>
      <vt:lpstr>Outline </vt:lpstr>
      <vt:lpstr>Motivation</vt:lpstr>
      <vt:lpstr>Motivation</vt:lpstr>
      <vt:lpstr>System Model</vt:lpstr>
      <vt:lpstr>System Model</vt:lpstr>
      <vt:lpstr>Application Model </vt:lpstr>
      <vt:lpstr>Application Model</vt:lpstr>
      <vt:lpstr>Problem formulation </vt:lpstr>
      <vt:lpstr>Motivational Example 1</vt:lpstr>
      <vt:lpstr>Motivational Example 1</vt:lpstr>
      <vt:lpstr>Motivational Example 1</vt:lpstr>
      <vt:lpstr>Motivational Example 2</vt:lpstr>
      <vt:lpstr>Motivational Example</vt:lpstr>
      <vt:lpstr>Motivational Example</vt:lpstr>
      <vt:lpstr>Optimization Strategy</vt:lpstr>
      <vt:lpstr>Optimization Strategy</vt:lpstr>
      <vt:lpstr>Optimization Strategy: Design Transformations</vt:lpstr>
      <vt:lpstr>Optimization Strategy: Design Transformations</vt:lpstr>
      <vt:lpstr>Optimization Strategy: Design Transformations</vt:lpstr>
      <vt:lpstr>Optimization Strategy: Design Transformations</vt:lpstr>
      <vt:lpstr>Optimization Strategy: Design Transformations</vt:lpstr>
      <vt:lpstr>Optimization Strategy: Design Transformation</vt:lpstr>
      <vt:lpstr>Experimental Results</vt:lpstr>
      <vt:lpstr>Experimental Results</vt:lpstr>
      <vt:lpstr>Conclusions</vt:lpstr>
      <vt:lpstr>Slide 27</vt:lpstr>
    </vt:vector>
  </TitlesOfParts>
  <Company>DTU Informatics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Optimization of Mixed-Criticality Real-Time Applications on Cost-Constrained Partitioned Architectures</dc:title>
  <dc:creator>Domitian Tamas-Selicean</dc:creator>
  <cp:lastModifiedBy>Domitian Tamas-Selicean</cp:lastModifiedBy>
  <cp:revision>11</cp:revision>
  <dcterms:created xsi:type="dcterms:W3CDTF">2011-11-21T12:24:35Z</dcterms:created>
  <dcterms:modified xsi:type="dcterms:W3CDTF">2011-11-21T18:12:28Z</dcterms:modified>
</cp:coreProperties>
</file>