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notesSlides/notesSlide5.xml" ContentType="application/vnd.openxmlformats-officedocument.presentationml.notesSlide+xml"/>
  <Default Extension="wmv" ContentType="video/unknown"/>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77"/>
  </p:notesMasterIdLst>
  <p:handoutMasterIdLst>
    <p:handoutMasterId r:id="rId78"/>
  </p:handoutMasterIdLst>
  <p:sldIdLst>
    <p:sldId id="256" r:id="rId2"/>
    <p:sldId id="326" r:id="rId3"/>
    <p:sldId id="398" r:id="rId4"/>
    <p:sldId id="318" r:id="rId5"/>
    <p:sldId id="298" r:id="rId6"/>
    <p:sldId id="327" r:id="rId7"/>
    <p:sldId id="282" r:id="rId8"/>
    <p:sldId id="286" r:id="rId9"/>
    <p:sldId id="331" r:id="rId10"/>
    <p:sldId id="290" r:id="rId11"/>
    <p:sldId id="291" r:id="rId12"/>
    <p:sldId id="332" r:id="rId13"/>
    <p:sldId id="340" r:id="rId14"/>
    <p:sldId id="341" r:id="rId15"/>
    <p:sldId id="299" r:id="rId16"/>
    <p:sldId id="333" r:id="rId17"/>
    <p:sldId id="334" r:id="rId18"/>
    <p:sldId id="296" r:id="rId19"/>
    <p:sldId id="292" r:id="rId20"/>
    <p:sldId id="300" r:id="rId21"/>
    <p:sldId id="301" r:id="rId22"/>
    <p:sldId id="303" r:id="rId23"/>
    <p:sldId id="336" r:id="rId24"/>
    <p:sldId id="324" r:id="rId25"/>
    <p:sldId id="304" r:id="rId26"/>
    <p:sldId id="312" r:id="rId27"/>
    <p:sldId id="337" r:id="rId28"/>
    <p:sldId id="364" r:id="rId29"/>
    <p:sldId id="363" r:id="rId30"/>
    <p:sldId id="342" r:id="rId31"/>
    <p:sldId id="345" r:id="rId32"/>
    <p:sldId id="344" r:id="rId33"/>
    <p:sldId id="346" r:id="rId34"/>
    <p:sldId id="347" r:id="rId35"/>
    <p:sldId id="348" r:id="rId36"/>
    <p:sldId id="349" r:id="rId37"/>
    <p:sldId id="350" r:id="rId38"/>
    <p:sldId id="352" r:id="rId39"/>
    <p:sldId id="354" r:id="rId40"/>
    <p:sldId id="355" r:id="rId41"/>
    <p:sldId id="356" r:id="rId42"/>
    <p:sldId id="358" r:id="rId43"/>
    <p:sldId id="365" r:id="rId44"/>
    <p:sldId id="366" r:id="rId45"/>
    <p:sldId id="368" r:id="rId46"/>
    <p:sldId id="369" r:id="rId47"/>
    <p:sldId id="370" r:id="rId48"/>
    <p:sldId id="371" r:id="rId49"/>
    <p:sldId id="372" r:id="rId50"/>
    <p:sldId id="373" r:id="rId51"/>
    <p:sldId id="374" r:id="rId52"/>
    <p:sldId id="376" r:id="rId53"/>
    <p:sldId id="377" r:id="rId54"/>
    <p:sldId id="380" r:id="rId55"/>
    <p:sldId id="381" r:id="rId56"/>
    <p:sldId id="382" r:id="rId57"/>
    <p:sldId id="385" r:id="rId58"/>
    <p:sldId id="386" r:id="rId59"/>
    <p:sldId id="316" r:id="rId60"/>
    <p:sldId id="320" r:id="rId61"/>
    <p:sldId id="321" r:id="rId62"/>
    <p:sldId id="293" r:id="rId63"/>
    <p:sldId id="315" r:id="rId64"/>
    <p:sldId id="388" r:id="rId65"/>
    <p:sldId id="389" r:id="rId66"/>
    <p:sldId id="390" r:id="rId67"/>
    <p:sldId id="391" r:id="rId68"/>
    <p:sldId id="392" r:id="rId69"/>
    <p:sldId id="393" r:id="rId70"/>
    <p:sldId id="394" r:id="rId71"/>
    <p:sldId id="395" r:id="rId72"/>
    <p:sldId id="396" r:id="rId73"/>
    <p:sldId id="397" r:id="rId74"/>
    <p:sldId id="367" r:id="rId75"/>
    <p:sldId id="384" r:id="rId76"/>
  </p:sldIdLst>
  <p:sldSz cx="9144000" cy="6858000" type="screen4x3"/>
  <p:notesSz cx="7099300" cy="10234613"/>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8519C"/>
    <a:srgbClr val="FCAE91"/>
    <a:srgbClr val="1F99CF"/>
    <a:srgbClr val="BDD7E7"/>
    <a:srgbClr val="A50F15"/>
    <a:srgbClr val="EFF3FF"/>
    <a:srgbClr val="BAE4B3"/>
    <a:srgbClr val="74C476"/>
    <a:srgbClr val="6BAED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61" autoAdjust="0"/>
  </p:normalViewPr>
  <p:slideViewPr>
    <p:cSldViewPr snapToObjects="1">
      <p:cViewPr varScale="1">
        <p:scale>
          <a:sx n="79" d="100"/>
          <a:sy n="79" d="100"/>
        </p:scale>
        <p:origin x="-66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6363" cy="511730"/>
          </a:xfrm>
          <a:prstGeom prst="rect">
            <a:avLst/>
          </a:prstGeom>
        </p:spPr>
        <p:txBody>
          <a:bodyPr vert="horz" lIns="94759" tIns="47380" rIns="94759" bIns="47380" rtlCol="0"/>
          <a:lstStyle>
            <a:lvl1pPr algn="l">
              <a:defRPr sz="1200">
                <a:latin typeface="Arial" pitchFamily="34" charset="0"/>
                <a:ea typeface="ＭＳ Ｐゴシック" pitchFamily="34" charset="-128"/>
              </a:defRPr>
            </a:lvl1pPr>
          </a:lstStyle>
          <a:p>
            <a:pPr>
              <a:defRPr/>
            </a:pPr>
            <a:endParaRPr lang="da-DK"/>
          </a:p>
        </p:txBody>
      </p:sp>
      <p:sp>
        <p:nvSpPr>
          <p:cNvPr id="3" name="Date Placeholder 2"/>
          <p:cNvSpPr>
            <a:spLocks noGrp="1"/>
          </p:cNvSpPr>
          <p:nvPr>
            <p:ph type="dt" sz="quarter" idx="1"/>
          </p:nvPr>
        </p:nvSpPr>
        <p:spPr>
          <a:xfrm>
            <a:off x="4021295" y="1"/>
            <a:ext cx="3076363" cy="511730"/>
          </a:xfrm>
          <a:prstGeom prst="rect">
            <a:avLst/>
          </a:prstGeom>
        </p:spPr>
        <p:txBody>
          <a:bodyPr vert="horz" lIns="94759" tIns="47380" rIns="94759" bIns="47380" rtlCol="0"/>
          <a:lstStyle>
            <a:lvl1pPr algn="r">
              <a:defRPr sz="1200">
                <a:latin typeface="Arial" pitchFamily="34" charset="0"/>
                <a:ea typeface="ＭＳ Ｐゴシック" pitchFamily="34" charset="-128"/>
              </a:defRPr>
            </a:lvl1pPr>
          </a:lstStyle>
          <a:p>
            <a:pPr>
              <a:defRPr/>
            </a:pPr>
            <a:fld id="{5C36028C-DA61-4160-9FDB-3A767BB8CF89}" type="datetimeFigureOut">
              <a:rPr lang="da-DK"/>
              <a:pPr>
                <a:defRPr/>
              </a:pPr>
              <a:t>10-02-2013</a:t>
            </a:fld>
            <a:endParaRPr lang="da-DK"/>
          </a:p>
        </p:txBody>
      </p:sp>
      <p:sp>
        <p:nvSpPr>
          <p:cNvPr id="4" name="Footer Placeholder 3"/>
          <p:cNvSpPr>
            <a:spLocks noGrp="1"/>
          </p:cNvSpPr>
          <p:nvPr>
            <p:ph type="ftr" sz="quarter" idx="2"/>
          </p:nvPr>
        </p:nvSpPr>
        <p:spPr>
          <a:xfrm>
            <a:off x="1" y="9721107"/>
            <a:ext cx="3076363" cy="511730"/>
          </a:xfrm>
          <a:prstGeom prst="rect">
            <a:avLst/>
          </a:prstGeom>
        </p:spPr>
        <p:txBody>
          <a:bodyPr vert="horz" lIns="94759" tIns="47380" rIns="94759" bIns="47380" rtlCol="0" anchor="b"/>
          <a:lstStyle>
            <a:lvl1pPr algn="l">
              <a:defRPr sz="1200">
                <a:latin typeface="Arial" pitchFamily="34" charset="0"/>
                <a:ea typeface="ＭＳ Ｐゴシック" pitchFamily="34" charset="-128"/>
              </a:defRPr>
            </a:lvl1pPr>
          </a:lstStyle>
          <a:p>
            <a:pPr>
              <a:defRPr/>
            </a:pPr>
            <a:endParaRPr lang="da-DK"/>
          </a:p>
        </p:txBody>
      </p:sp>
      <p:sp>
        <p:nvSpPr>
          <p:cNvPr id="5" name="Slide Number Placeholder 4"/>
          <p:cNvSpPr>
            <a:spLocks noGrp="1"/>
          </p:cNvSpPr>
          <p:nvPr>
            <p:ph type="sldNum" sz="quarter" idx="3"/>
          </p:nvPr>
        </p:nvSpPr>
        <p:spPr>
          <a:xfrm>
            <a:off x="4021295" y="9721107"/>
            <a:ext cx="3076363" cy="511730"/>
          </a:xfrm>
          <a:prstGeom prst="rect">
            <a:avLst/>
          </a:prstGeom>
        </p:spPr>
        <p:txBody>
          <a:bodyPr vert="horz" lIns="94759" tIns="47380" rIns="94759" bIns="47380" rtlCol="0" anchor="b"/>
          <a:lstStyle>
            <a:lvl1pPr algn="r">
              <a:defRPr sz="1200">
                <a:latin typeface="Arial" pitchFamily="34" charset="0"/>
                <a:ea typeface="ＭＳ Ｐゴシック" pitchFamily="34" charset="-128"/>
              </a:defRPr>
            </a:lvl1pPr>
          </a:lstStyle>
          <a:p>
            <a:pPr>
              <a:defRPr/>
            </a:pPr>
            <a:fld id="{6050B2F8-3593-40F1-9F40-537C6513F48C}" type="slidenum">
              <a:rPr lang="da-DK"/>
              <a:pPr>
                <a:defRPr/>
              </a:pPr>
              <a:t>‹#›</a:t>
            </a:fld>
            <a:endParaRPr lang="da-DK"/>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6363" cy="511730"/>
          </a:xfrm>
          <a:prstGeom prst="rect">
            <a:avLst/>
          </a:prstGeom>
        </p:spPr>
        <p:txBody>
          <a:bodyPr vert="horz" lIns="94759" tIns="47380" rIns="94759" bIns="47380" rtlCol="0"/>
          <a:lstStyle>
            <a:lvl1pPr algn="l">
              <a:defRPr sz="1200"/>
            </a:lvl1pPr>
          </a:lstStyle>
          <a:p>
            <a:endParaRPr lang="da-DK"/>
          </a:p>
        </p:txBody>
      </p:sp>
      <p:sp>
        <p:nvSpPr>
          <p:cNvPr id="3" name="Date Placeholder 2"/>
          <p:cNvSpPr>
            <a:spLocks noGrp="1"/>
          </p:cNvSpPr>
          <p:nvPr>
            <p:ph type="dt" idx="1"/>
          </p:nvPr>
        </p:nvSpPr>
        <p:spPr>
          <a:xfrm>
            <a:off x="4021295" y="1"/>
            <a:ext cx="3076363" cy="511730"/>
          </a:xfrm>
          <a:prstGeom prst="rect">
            <a:avLst/>
          </a:prstGeom>
        </p:spPr>
        <p:txBody>
          <a:bodyPr vert="horz" lIns="94759" tIns="47380" rIns="94759" bIns="47380" rtlCol="0"/>
          <a:lstStyle>
            <a:lvl1pPr algn="r">
              <a:defRPr sz="1200"/>
            </a:lvl1pPr>
          </a:lstStyle>
          <a:p>
            <a:fld id="{F291F4AB-0799-4F5F-A131-BE274B0032C4}" type="datetimeFigureOut">
              <a:rPr lang="da-DK" smtClean="0"/>
              <a:pPr/>
              <a:t>10-02-2013</a:t>
            </a:fld>
            <a:endParaRPr lang="da-DK"/>
          </a:p>
        </p:txBody>
      </p:sp>
      <p:sp>
        <p:nvSpPr>
          <p:cNvPr id="4" name="Slide Image Placeholder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4759" tIns="47380" rIns="94759" bIns="47380" rtlCol="0" anchor="ctr"/>
          <a:lstStyle/>
          <a:p>
            <a:endParaRPr lang="da-DK"/>
          </a:p>
        </p:txBody>
      </p:sp>
      <p:sp>
        <p:nvSpPr>
          <p:cNvPr id="5" name="Notes Placeholder 4"/>
          <p:cNvSpPr>
            <a:spLocks noGrp="1"/>
          </p:cNvSpPr>
          <p:nvPr>
            <p:ph type="body" sz="quarter" idx="3"/>
          </p:nvPr>
        </p:nvSpPr>
        <p:spPr>
          <a:xfrm>
            <a:off x="709931" y="4861442"/>
            <a:ext cx="5679440" cy="4605576"/>
          </a:xfrm>
          <a:prstGeom prst="rect">
            <a:avLst/>
          </a:prstGeom>
        </p:spPr>
        <p:txBody>
          <a:bodyPr vert="horz" lIns="94759" tIns="47380" rIns="94759" bIns="473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6" name="Footer Placeholder 5"/>
          <p:cNvSpPr>
            <a:spLocks noGrp="1"/>
          </p:cNvSpPr>
          <p:nvPr>
            <p:ph type="ftr" sz="quarter" idx="4"/>
          </p:nvPr>
        </p:nvSpPr>
        <p:spPr>
          <a:xfrm>
            <a:off x="1" y="9721107"/>
            <a:ext cx="3076363" cy="511730"/>
          </a:xfrm>
          <a:prstGeom prst="rect">
            <a:avLst/>
          </a:prstGeom>
        </p:spPr>
        <p:txBody>
          <a:bodyPr vert="horz" lIns="94759" tIns="47380" rIns="94759" bIns="47380" rtlCol="0" anchor="b"/>
          <a:lstStyle>
            <a:lvl1pPr algn="l">
              <a:defRPr sz="1200"/>
            </a:lvl1pPr>
          </a:lstStyle>
          <a:p>
            <a:endParaRPr lang="da-DK"/>
          </a:p>
        </p:txBody>
      </p:sp>
      <p:sp>
        <p:nvSpPr>
          <p:cNvPr id="7" name="Slide Number Placeholder 6"/>
          <p:cNvSpPr>
            <a:spLocks noGrp="1"/>
          </p:cNvSpPr>
          <p:nvPr>
            <p:ph type="sldNum" sz="quarter" idx="5"/>
          </p:nvPr>
        </p:nvSpPr>
        <p:spPr>
          <a:xfrm>
            <a:off x="4021295" y="9721107"/>
            <a:ext cx="3076363" cy="511730"/>
          </a:xfrm>
          <a:prstGeom prst="rect">
            <a:avLst/>
          </a:prstGeom>
        </p:spPr>
        <p:txBody>
          <a:bodyPr vert="horz" lIns="94759" tIns="47380" rIns="94759" bIns="47380" rtlCol="0" anchor="b"/>
          <a:lstStyle>
            <a:lvl1pPr algn="r">
              <a:defRPr sz="1200"/>
            </a:lvl1pPr>
          </a:lstStyle>
          <a:p>
            <a:fld id="{F023641F-32BE-47D3-A0D7-38DA3F98ABB4}" type="slidenum">
              <a:rPr lang="da-DK" smtClean="0"/>
              <a:pPr/>
              <a:t>‹#›</a:t>
            </a:fld>
            <a:endParaRPr lang="da-DK"/>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F023641F-32BE-47D3-A0D7-38DA3F98ABB4}" type="slidenum">
              <a:rPr lang="da-DK" smtClean="0"/>
              <a:pPr/>
              <a:t>2</a:t>
            </a:fld>
            <a:endParaRPr lang="da-DK"/>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11</a:t>
            </a:fld>
            <a:endParaRPr lang="da-DK"/>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F023641F-32BE-47D3-A0D7-38DA3F98ABB4}" type="slidenum">
              <a:rPr lang="da-DK" smtClean="0"/>
              <a:pPr/>
              <a:t>12</a:t>
            </a:fld>
            <a:endParaRPr lang="da-DK"/>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F023641F-32BE-47D3-A0D7-38DA3F98ABB4}" type="slidenum">
              <a:rPr lang="da-DK" smtClean="0"/>
              <a:pPr/>
              <a:t>13</a:t>
            </a:fld>
            <a:endParaRPr lang="da-DK"/>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Facilitates</a:t>
            </a:r>
            <a:r>
              <a:rPr lang="en-US" baseline="0" smtClean="0"/>
              <a:t> programmability and automation</a:t>
            </a:r>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14</a:t>
            </a:fld>
            <a:endParaRPr lang="da-DK"/>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Facilitates</a:t>
            </a:r>
            <a:r>
              <a:rPr lang="en-US" baseline="0" smtClean="0"/>
              <a:t> programmability and automation</a:t>
            </a:r>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15</a:t>
            </a:fld>
            <a:endParaRPr lang="da-DK"/>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F023641F-32BE-47D3-A0D7-38DA3F98ABB4}" type="slidenum">
              <a:rPr lang="da-DK" smtClean="0"/>
              <a:pPr/>
              <a:t>16</a:t>
            </a:fld>
            <a:endParaRPr lang="da-DK"/>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Facilitates</a:t>
            </a:r>
            <a:r>
              <a:rPr lang="en-US" baseline="0" smtClean="0"/>
              <a:t> programmability and automation</a:t>
            </a:r>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17</a:t>
            </a:fld>
            <a:endParaRPr lang="da-DK"/>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18</a:t>
            </a:fld>
            <a:endParaRPr lang="da-DK"/>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19</a:t>
            </a:fld>
            <a:endParaRPr lang="da-DK"/>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defTabSz="914400"/>
            <a:r>
              <a:rPr lang="en-US" sz="1100" kern="0" dirty="0" smtClean="0">
                <a:solidFill>
                  <a:srgbClr val="08519C"/>
                </a:solidFill>
                <a:latin typeface="Monotype Corsiva" pitchFamily="66" charset="0"/>
                <a:cs typeface="Calibri" pitchFamily="34" charset="0"/>
              </a:rPr>
              <a:t>N</a:t>
            </a:r>
            <a:r>
              <a:rPr lang="en-US" sz="1100" kern="0" dirty="0" smtClean="0">
                <a:solidFill>
                  <a:srgbClr val="08519C"/>
                </a:solidFill>
                <a:latin typeface="Calibri" pitchFamily="34" charset="0"/>
                <a:cs typeface="Calibri" pitchFamily="34" charset="0"/>
              </a:rPr>
              <a:t>  =  </a:t>
            </a:r>
            <a:r>
              <a:rPr lang="en-US" sz="1200" kern="0" dirty="0" smtClean="0">
                <a:solidFill>
                  <a:srgbClr val="08519C"/>
                </a:solidFill>
                <a:latin typeface="Calibri" pitchFamily="34" charset="0"/>
                <a:cs typeface="Calibri" pitchFamily="34" charset="0"/>
              </a:rPr>
              <a:t>All nodes (Switches and Components)</a:t>
            </a:r>
          </a:p>
          <a:p>
            <a:pPr lvl="0" defTabSz="914400"/>
            <a:r>
              <a:rPr lang="en-US" sz="1100" kern="0" dirty="0" smtClean="0">
                <a:solidFill>
                  <a:srgbClr val="08519C"/>
                </a:solidFill>
                <a:latin typeface="Monotype Corsiva" pitchFamily="66" charset="0"/>
                <a:cs typeface="Calibri" pitchFamily="34" charset="0"/>
              </a:rPr>
              <a:t>S</a:t>
            </a:r>
            <a:r>
              <a:rPr lang="en-US" sz="1100" kern="0" dirty="0" smtClean="0">
                <a:solidFill>
                  <a:srgbClr val="08519C"/>
                </a:solidFill>
                <a:latin typeface="Calibri" pitchFamily="34" charset="0"/>
                <a:cs typeface="Calibri" pitchFamily="34" charset="0"/>
              </a:rPr>
              <a:t>   =  </a:t>
            </a:r>
            <a:r>
              <a:rPr lang="en-US" sz="1200" kern="0" dirty="0" smtClean="0">
                <a:solidFill>
                  <a:srgbClr val="08519C"/>
                </a:solidFill>
                <a:latin typeface="Calibri" pitchFamily="34" charset="0"/>
                <a:cs typeface="Calibri" pitchFamily="34" charset="0"/>
              </a:rPr>
              <a:t>Switch nodes only, e.g., </a:t>
            </a:r>
            <a:r>
              <a:rPr lang="en-US" sz="1100" i="1" kern="0" dirty="0" smtClean="0">
                <a:solidFill>
                  <a:srgbClr val="08519C"/>
                </a:solidFill>
                <a:latin typeface="Calibri" pitchFamily="34" charset="0"/>
                <a:cs typeface="Calibri" pitchFamily="34" charset="0"/>
              </a:rPr>
              <a:t>S</a:t>
            </a:r>
            <a:r>
              <a:rPr lang="en-US" sz="1100" kern="0" baseline="-25000" dirty="0" smtClean="0">
                <a:solidFill>
                  <a:srgbClr val="08519C"/>
                </a:solidFill>
                <a:latin typeface="Calibri" pitchFamily="34" charset="0"/>
                <a:cs typeface="Calibri" pitchFamily="34" charset="0"/>
              </a:rPr>
              <a:t>1</a:t>
            </a:r>
          </a:p>
          <a:p>
            <a:pPr marL="457200" lvl="0" indent="-457200" defTabSz="914400"/>
            <a:r>
              <a:rPr kumimoji="0" lang="en-US" sz="1100" i="0" strike="noStrike" kern="0" cap="none" spc="0" normalizeH="0" baseline="0" noProof="0" dirty="0" smtClean="0">
                <a:ln>
                  <a:noFill/>
                </a:ln>
                <a:solidFill>
                  <a:srgbClr val="08519C"/>
                </a:solidFill>
                <a:effectLst/>
                <a:uLnTx/>
                <a:uFillTx/>
                <a:latin typeface="Monotype Corsiva" pitchFamily="66" charset="0"/>
                <a:cs typeface="Calibri" pitchFamily="34" charset="0"/>
              </a:rPr>
              <a:t>D</a:t>
            </a:r>
            <a:r>
              <a:rPr kumimoji="0" lang="en-US" sz="11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  =  </a:t>
            </a:r>
            <a:r>
              <a:rPr kumimoji="0" lang="en-US" sz="12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Directed edge between 2 nodes,</a:t>
            </a:r>
            <a:r>
              <a:rPr kumimoji="0" lang="en-US" sz="11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 D</a:t>
            </a:r>
            <a:r>
              <a:rPr kumimoji="0" lang="en-US" sz="1100" i="1" strike="noStrike" kern="0" cap="none" spc="0" normalizeH="0" baseline="-25000" noProof="0" dirty="0" smtClean="0">
                <a:ln>
                  <a:noFill/>
                </a:ln>
                <a:solidFill>
                  <a:srgbClr val="08519C"/>
                </a:solidFill>
                <a:effectLst/>
                <a:uLnTx/>
                <a:uFillTx/>
                <a:latin typeface="Calibri" pitchFamily="34" charset="0"/>
                <a:ea typeface="ＭＳ Ｐゴシック" charset="-128"/>
                <a:cs typeface="Calibri" pitchFamily="34" charset="0"/>
              </a:rPr>
              <a:t>In</a:t>
            </a:r>
            <a:r>
              <a:rPr kumimoji="0" lang="en-US" sz="1100" i="0" strike="noStrike" kern="0" cap="none" spc="0" normalizeH="0" baseline="-25000" noProof="0" dirty="0" smtClean="0">
                <a:ln>
                  <a:noFill/>
                </a:ln>
                <a:solidFill>
                  <a:srgbClr val="08519C"/>
                </a:solidFill>
                <a:effectLst/>
                <a:uLnTx/>
                <a:uFillTx/>
                <a:latin typeface="Calibri" pitchFamily="34" charset="0"/>
                <a:ea typeface="ＭＳ Ｐゴシック" charset="-128"/>
                <a:cs typeface="Calibri" pitchFamily="34" charset="0"/>
              </a:rPr>
              <a:t>1, </a:t>
            </a:r>
            <a:r>
              <a:rPr kumimoji="0" lang="en-US" sz="1100" i="1" strike="noStrike" kern="0" cap="none" spc="0" normalizeH="0" baseline="-25000" noProof="0" dirty="0" smtClean="0">
                <a:ln>
                  <a:noFill/>
                </a:ln>
                <a:solidFill>
                  <a:srgbClr val="08519C"/>
                </a:solidFill>
                <a:effectLst/>
                <a:uLnTx/>
                <a:uFillTx/>
                <a:latin typeface="Calibri" pitchFamily="34" charset="0"/>
                <a:ea typeface="ＭＳ Ｐゴシック" charset="-128"/>
                <a:cs typeface="Calibri" pitchFamily="34" charset="0"/>
              </a:rPr>
              <a:t>S</a:t>
            </a:r>
            <a:r>
              <a:rPr kumimoji="0" lang="en-US" sz="1100" i="0" strike="noStrike" kern="0" cap="none" spc="0" normalizeH="0" baseline="-25000" noProof="0" dirty="0" smtClean="0">
                <a:ln>
                  <a:noFill/>
                </a:ln>
                <a:solidFill>
                  <a:srgbClr val="08519C"/>
                </a:solidFill>
                <a:effectLst/>
                <a:uLnTx/>
                <a:uFillTx/>
                <a:latin typeface="Calibri" pitchFamily="34" charset="0"/>
                <a:ea typeface="ＭＳ Ｐゴシック" charset="-128"/>
                <a:cs typeface="Calibri" pitchFamily="34" charset="0"/>
              </a:rPr>
              <a:t>1</a:t>
            </a:r>
          </a:p>
          <a:p>
            <a:pPr marL="457200" lvl="0" indent="-457200" defTabSz="914400"/>
            <a:r>
              <a:rPr lang="en-US" sz="1100" kern="0" dirty="0" smtClean="0">
                <a:solidFill>
                  <a:srgbClr val="08519C"/>
                </a:solidFill>
                <a:latin typeface="Monotype Corsiva" pitchFamily="66" charset="0"/>
                <a:cs typeface="Calibri" pitchFamily="34" charset="0"/>
              </a:rPr>
              <a:t>F</a:t>
            </a:r>
            <a:r>
              <a:rPr lang="en-US" sz="1100" kern="0" dirty="0" smtClean="0">
                <a:solidFill>
                  <a:srgbClr val="08519C"/>
                </a:solidFill>
                <a:latin typeface="Calibri" pitchFamily="34" charset="0"/>
                <a:cs typeface="Calibri" pitchFamily="34" charset="0"/>
              </a:rPr>
              <a:t>   =  </a:t>
            </a:r>
            <a:r>
              <a:rPr lang="en-US" sz="1200" kern="0" dirty="0" smtClean="0">
                <a:solidFill>
                  <a:srgbClr val="08519C"/>
                </a:solidFill>
                <a:latin typeface="Calibri" pitchFamily="34" charset="0"/>
                <a:cs typeface="Calibri" pitchFamily="34" charset="0"/>
              </a:rPr>
              <a:t>Flow path, i.e., set of two or more directed edges</a:t>
            </a:r>
          </a:p>
          <a:p>
            <a:pPr marL="457200" lvl="0" indent="-457200" defTabSz="914400"/>
            <a:r>
              <a:rPr kumimoji="0" lang="en-US" sz="1100" i="0" strike="noStrike" kern="0" cap="none" spc="0" normalizeH="0" noProof="0" dirty="0" smtClean="0">
                <a:ln>
                  <a:noFill/>
                </a:ln>
                <a:solidFill>
                  <a:srgbClr val="08519C"/>
                </a:solidFill>
                <a:effectLst/>
                <a:uLnTx/>
                <a:uFillTx/>
                <a:latin typeface="Monotype Corsiva" pitchFamily="66" charset="0"/>
                <a:cs typeface="Calibri" pitchFamily="34" charset="0"/>
              </a:rPr>
              <a:t>c</a:t>
            </a:r>
            <a:r>
              <a:rPr kumimoji="0" lang="en-US" sz="1100" i="0" strike="noStrike" kern="0" cap="none" spc="0" normalizeH="0" noProof="0" dirty="0" smtClean="0">
                <a:ln>
                  <a:noFill/>
                </a:ln>
                <a:solidFill>
                  <a:srgbClr val="08519C"/>
                </a:solidFill>
                <a:effectLst/>
                <a:uLnTx/>
                <a:uFillTx/>
                <a:latin typeface="Calibri" pitchFamily="34" charset="0"/>
                <a:ea typeface="ＭＳ Ｐゴシック" charset="-128"/>
                <a:cs typeface="Calibri" pitchFamily="34" charset="0"/>
              </a:rPr>
              <a:t>    =  </a:t>
            </a:r>
            <a:r>
              <a:rPr kumimoji="0" lang="en-US" sz="1200" i="0" strike="noStrike" kern="0" cap="none" spc="0" normalizeH="0" noProof="0" dirty="0" smtClean="0">
                <a:ln>
                  <a:noFill/>
                </a:ln>
                <a:solidFill>
                  <a:srgbClr val="08519C"/>
                </a:solidFill>
                <a:effectLst/>
                <a:uLnTx/>
                <a:uFillTx/>
                <a:latin typeface="Calibri" pitchFamily="34" charset="0"/>
                <a:ea typeface="ＭＳ Ｐゴシック" charset="-128"/>
                <a:cs typeface="Calibri" pitchFamily="34" charset="0"/>
              </a:rPr>
              <a:t>Transport latency</a:t>
            </a:r>
            <a:endParaRPr lang="en-US" sz="1100" kern="0" dirty="0" smtClean="0">
              <a:solidFill>
                <a:srgbClr val="08519C"/>
              </a:solidFill>
              <a:latin typeface="Calibri" pitchFamily="34" charset="0"/>
              <a:cs typeface="Calibri" pitchFamily="34" charset="0"/>
            </a:endParaRPr>
          </a:p>
          <a:p>
            <a:endParaRPr lang="da-DK" dirty="0"/>
          </a:p>
        </p:txBody>
      </p:sp>
      <p:sp>
        <p:nvSpPr>
          <p:cNvPr id="4" name="Slide Number Placeholder 3"/>
          <p:cNvSpPr>
            <a:spLocks noGrp="1"/>
          </p:cNvSpPr>
          <p:nvPr>
            <p:ph type="sldNum" sz="quarter" idx="10"/>
          </p:nvPr>
        </p:nvSpPr>
        <p:spPr/>
        <p:txBody>
          <a:bodyPr/>
          <a:lstStyle/>
          <a:p>
            <a:fld id="{F023641F-32BE-47D3-A0D7-38DA3F98ABB4}" type="slidenum">
              <a:rPr lang="da-DK" smtClean="0"/>
              <a:pPr/>
              <a:t>20</a:t>
            </a:fld>
            <a:endParaRPr lang="da-DK"/>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F023641F-32BE-47D3-A0D7-38DA3F98ABB4}" type="slidenum">
              <a:rPr lang="da-DK" smtClean="0"/>
              <a:pPr/>
              <a:t>3</a:t>
            </a:fld>
            <a:endParaRPr lang="da-DK"/>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21</a:t>
            </a:fld>
            <a:endParaRPr lang="da-DK"/>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defTabSz="914400">
              <a:buFont typeface="Arial" charset="0"/>
              <a:buChar char="•"/>
            </a:pPr>
            <a:r>
              <a:rPr lang="en-US" sz="1200" kern="0" smtClean="0">
                <a:solidFill>
                  <a:srgbClr val="08519C"/>
                </a:solidFill>
                <a:latin typeface="Calibri" pitchFamily="34" charset="0"/>
                <a:cs typeface="Calibri" pitchFamily="34" charset="0"/>
              </a:rPr>
              <a:t>Directed, acyclic, polar</a:t>
            </a:r>
          </a:p>
          <a:p>
            <a:pPr marL="285750" lvl="0" indent="-285750" defTabSz="914400">
              <a:buFont typeface="Arial" charset="0"/>
              <a:buChar char="•"/>
            </a:pPr>
            <a:r>
              <a:rPr lang="en-US" sz="1200" kern="0" smtClean="0">
                <a:solidFill>
                  <a:srgbClr val="08519C"/>
                </a:solidFill>
                <a:latin typeface="Calibri" pitchFamily="34" charset="0"/>
                <a:cs typeface="Calibri" pitchFamily="34" charset="0"/>
              </a:rPr>
              <a:t>Each vertex </a:t>
            </a:r>
            <a:r>
              <a:rPr lang="en-US" sz="1200" i="1" kern="0" err="1" smtClean="0">
                <a:solidFill>
                  <a:srgbClr val="08519C"/>
                </a:solidFill>
                <a:latin typeface="Calibri" pitchFamily="34" charset="0"/>
                <a:cs typeface="Calibri" pitchFamily="34" charset="0"/>
              </a:rPr>
              <a:t>O</a:t>
            </a:r>
            <a:r>
              <a:rPr lang="en-US" sz="1200" kern="0" baseline="-25000" err="1" smtClean="0">
                <a:solidFill>
                  <a:srgbClr val="08519C"/>
                </a:solidFill>
                <a:latin typeface="Calibri" pitchFamily="34" charset="0"/>
                <a:cs typeface="Calibri" pitchFamily="34" charset="0"/>
              </a:rPr>
              <a:t>i</a:t>
            </a:r>
            <a:r>
              <a:rPr lang="en-US" sz="1200" kern="0" smtClean="0">
                <a:solidFill>
                  <a:srgbClr val="08519C"/>
                </a:solidFill>
                <a:latin typeface="Calibri" pitchFamily="34" charset="0"/>
                <a:cs typeface="Calibri" pitchFamily="34" charset="0"/>
              </a:rPr>
              <a:t> represents an operation</a:t>
            </a:r>
          </a:p>
          <a:p>
            <a:pPr marL="285750" lvl="0" indent="-285750" defTabSz="914400">
              <a:buFont typeface="Arial" charset="0"/>
              <a:buChar char="•"/>
            </a:pPr>
            <a:r>
              <a:rPr lang="en-US" sz="1200" kern="0" smtClean="0">
                <a:solidFill>
                  <a:srgbClr val="08519C"/>
                </a:solidFill>
                <a:latin typeface="Calibri" pitchFamily="34" charset="0"/>
                <a:cs typeface="Calibri" pitchFamily="34" charset="0"/>
              </a:rPr>
              <a:t>Each vertex has an associated weight denoting the execution time</a:t>
            </a:r>
            <a:endParaRPr kumimoji="0" lang="en-US" sz="1200"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22</a:t>
            </a:fld>
            <a:endParaRPr lang="da-DK"/>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23</a:t>
            </a:fld>
            <a:endParaRPr lang="da-DK"/>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24</a:t>
            </a:fld>
            <a:endParaRPr lang="da-DK"/>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Scheduling is NP-complete</a:t>
            </a:r>
            <a:r>
              <a:rPr lang="en-US" baseline="0" dirty="0" smtClean="0"/>
              <a:t> even in simpler contexts</a:t>
            </a:r>
            <a:endParaRPr lang="da-DK" dirty="0"/>
          </a:p>
        </p:txBody>
      </p:sp>
      <p:sp>
        <p:nvSpPr>
          <p:cNvPr id="4" name="Slide Number Placeholder 3"/>
          <p:cNvSpPr>
            <a:spLocks noGrp="1"/>
          </p:cNvSpPr>
          <p:nvPr>
            <p:ph type="sldNum" sz="quarter" idx="10"/>
          </p:nvPr>
        </p:nvSpPr>
        <p:spPr/>
        <p:txBody>
          <a:bodyPr/>
          <a:lstStyle/>
          <a:p>
            <a:fld id="{F023641F-32BE-47D3-A0D7-38DA3F98ABB4}" type="slidenum">
              <a:rPr lang="da-DK" smtClean="0"/>
              <a:pPr/>
              <a:t>25</a:t>
            </a:fld>
            <a:endParaRPr lang="da-DK"/>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26</a:t>
            </a:fld>
            <a:endParaRPr lang="da-DK"/>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27</a:t>
            </a:fld>
            <a:endParaRPr lang="da-DK"/>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Facilitates</a:t>
            </a:r>
            <a:r>
              <a:rPr lang="en-US" baseline="0" smtClean="0"/>
              <a:t> programmability and automation</a:t>
            </a:r>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28</a:t>
            </a:fld>
            <a:endParaRPr lang="da-DK"/>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Facilitates</a:t>
            </a:r>
            <a:r>
              <a:rPr lang="en-US" baseline="0" smtClean="0"/>
              <a:t> programmability and automation</a:t>
            </a:r>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29</a:t>
            </a:fld>
            <a:endParaRPr lang="da-DK"/>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Facilitates</a:t>
            </a:r>
            <a:r>
              <a:rPr lang="en-US" baseline="0" smtClean="0"/>
              <a:t> programmability and automation</a:t>
            </a:r>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30</a:t>
            </a:fld>
            <a:endParaRPr lang="da-D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4</a:t>
            </a:fld>
            <a:endParaRPr lang="da-DK"/>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F023641F-32BE-47D3-A0D7-38DA3F98ABB4}" type="slidenum">
              <a:rPr lang="da-DK" smtClean="0"/>
              <a:pPr/>
              <a:t>31</a:t>
            </a:fld>
            <a:endParaRPr lang="da-DK"/>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Facilitates</a:t>
            </a:r>
            <a:r>
              <a:rPr lang="en-US" baseline="0" smtClean="0"/>
              <a:t> programmability and automation</a:t>
            </a:r>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32</a:t>
            </a:fld>
            <a:endParaRPr lang="da-DK"/>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Given an application</a:t>
            </a:r>
            <a:r>
              <a:rPr lang="en-US" baseline="0" dirty="0" smtClean="0"/>
              <a:t> and some constraints ( the max possible allocation units are given by the user).</a:t>
            </a:r>
          </a:p>
          <a:p>
            <a:endParaRPr lang="en-US" dirty="0" smtClean="0"/>
          </a:p>
          <a:p>
            <a:r>
              <a:rPr lang="en-US" dirty="0" smtClean="0"/>
              <a:t>We start off by topologically sorting</a:t>
            </a:r>
            <a:r>
              <a:rPr lang="en-US" baseline="0" dirty="0" smtClean="0"/>
              <a:t> the operations, i.e., we sort them based on dependency </a:t>
            </a:r>
            <a:r>
              <a:rPr lang="en-US" baseline="0" dirty="0" err="1" smtClean="0"/>
              <a:t>contraints</a:t>
            </a:r>
            <a:r>
              <a:rPr lang="en-US" baseline="0" dirty="0" smtClean="0"/>
              <a:t> (O5 cannot be executed before O1) and the urgency criteria. Urgency criteria is similar to the critical path where we go from the desired node to the end node searching the longest path, for example for )1 the urgency value is 9 but for O2 it is 6, so even though both O1 and O2 are ready at the same time (both have no predecessors) O1 has higher priority than O2. After the priority assignment, we evaluate the operations and find the ready ones. For examples for a start, O1 to O4 are all ready. Then, we pick a highest priority ready op and check if we can allocate a unit of the required type, if yes, then we greedily bind the operation to that unit and schedule it. For example O1 is bound to Mixer1. We continue this until we run out of ready operations. The ready operations that cannot be bound and scheduled yet because there are no more units available to be allocated need to wait until the next schedule step. </a:t>
            </a:r>
            <a:r>
              <a:rPr lang="en-US" baseline="0" dirty="0" err="1" smtClean="0"/>
              <a:t>HLS</a:t>
            </a:r>
            <a:r>
              <a:rPr lang="en-US" baseline="0" dirty="0" smtClean="0"/>
              <a:t> has the concept of clock cycles, here we have it more asynchronous and have the concept of schedule steps. Every time an operation ends, (O1 ends at 4s) , we reevaluate the operations, find the ready ones and bind and schedule them as well, e.g., O5 is now ready so its bound and scheduled and so is O2. This goes on until the graph is complete.</a:t>
            </a:r>
            <a:endParaRPr lang="da-DK" dirty="0"/>
          </a:p>
        </p:txBody>
      </p:sp>
      <p:sp>
        <p:nvSpPr>
          <p:cNvPr id="4" name="Slide Number Placeholder 3"/>
          <p:cNvSpPr>
            <a:spLocks noGrp="1"/>
          </p:cNvSpPr>
          <p:nvPr>
            <p:ph type="sldNum" sz="quarter" idx="10"/>
          </p:nvPr>
        </p:nvSpPr>
        <p:spPr/>
        <p:txBody>
          <a:bodyPr/>
          <a:lstStyle/>
          <a:p>
            <a:fld id="{F023641F-32BE-47D3-A0D7-38DA3F98ABB4}" type="slidenum">
              <a:rPr lang="da-DK" smtClean="0"/>
              <a:pPr/>
              <a:t>33</a:t>
            </a:fld>
            <a:endParaRPr lang="da-DK"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is the step to convert this binding and scheduling graph in to the schematic. We </a:t>
            </a:r>
            <a:r>
              <a:rPr lang="en-US" dirty="0" err="1" smtClean="0"/>
              <a:t>scna</a:t>
            </a:r>
            <a:r>
              <a:rPr lang="en-US" dirty="0" smtClean="0"/>
              <a:t> each schedule and identify the input sources of the components. Using this we generate</a:t>
            </a:r>
            <a:r>
              <a:rPr lang="en-US" baseline="0" dirty="0" smtClean="0"/>
              <a:t> the </a:t>
            </a:r>
            <a:r>
              <a:rPr lang="en-US" baseline="0" smtClean="0"/>
              <a:t>whole schematic.</a:t>
            </a:r>
            <a:endParaRPr lang="da-DK" dirty="0"/>
          </a:p>
        </p:txBody>
      </p:sp>
      <p:sp>
        <p:nvSpPr>
          <p:cNvPr id="4" name="Slide Number Placeholder 3"/>
          <p:cNvSpPr>
            <a:spLocks noGrp="1"/>
          </p:cNvSpPr>
          <p:nvPr>
            <p:ph type="sldNum" sz="quarter" idx="10"/>
          </p:nvPr>
        </p:nvSpPr>
        <p:spPr/>
        <p:txBody>
          <a:bodyPr/>
          <a:lstStyle/>
          <a:p>
            <a:fld id="{F023641F-32BE-47D3-A0D7-38DA3F98ABB4}" type="slidenum">
              <a:rPr lang="da-DK" smtClean="0"/>
              <a:pPr/>
              <a:t>34</a:t>
            </a:fld>
            <a:endParaRPr lang="da-DK"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F023641F-32BE-47D3-A0D7-38DA3F98ABB4}" type="slidenum">
              <a:rPr lang="da-DK" smtClean="0"/>
              <a:pPr/>
              <a:t>35</a:t>
            </a:fld>
            <a:endParaRPr lang="da-DK"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F023641F-32BE-47D3-A0D7-38DA3F98ABB4}" type="slidenum">
              <a:rPr lang="da-DK" smtClean="0"/>
              <a:pPr/>
              <a:t>36</a:t>
            </a:fld>
            <a:endParaRPr lang="da-DK"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F023641F-32BE-47D3-A0D7-38DA3F98ABB4}" type="slidenum">
              <a:rPr lang="da-DK" smtClean="0"/>
              <a:pPr/>
              <a:t>37</a:t>
            </a:fld>
            <a:endParaRPr lang="da-DK"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38</a:t>
            </a:fld>
            <a:endParaRPr lang="da-DK"/>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39</a:t>
            </a:fld>
            <a:endParaRPr lang="da-DK"/>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F023641F-32BE-47D3-A0D7-38DA3F98ABB4}" type="slidenum">
              <a:rPr lang="da-DK" smtClean="0"/>
              <a:pPr/>
              <a:t>40</a:t>
            </a:fld>
            <a:endParaRPr lang="da-DK"/>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5</a:t>
            </a:fld>
            <a:endParaRPr lang="da-DK"/>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Facilitates</a:t>
            </a:r>
            <a:r>
              <a:rPr lang="en-US" baseline="0" smtClean="0"/>
              <a:t> programmability and automation</a:t>
            </a:r>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41</a:t>
            </a:fld>
            <a:endParaRPr lang="da-DK"/>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F023641F-32BE-47D3-A0D7-38DA3F98ABB4}" type="slidenum">
              <a:rPr lang="da-DK" smtClean="0"/>
              <a:pPr/>
              <a:t>42</a:t>
            </a:fld>
            <a:endParaRPr lang="da-DK"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Facilitates</a:t>
            </a:r>
            <a:r>
              <a:rPr lang="en-US" baseline="0" smtClean="0"/>
              <a:t> programmability and automation</a:t>
            </a:r>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43</a:t>
            </a:fld>
            <a:endParaRPr lang="da-DK"/>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57</a:t>
            </a:fld>
            <a:endParaRPr lang="da-DK"/>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58</a:t>
            </a:fld>
            <a:endParaRPr lang="da-DK"/>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59</a:t>
            </a:fld>
            <a:endParaRPr lang="da-DK"/>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60</a:t>
            </a:fld>
            <a:endParaRPr lang="da-DK"/>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 Microfluidic metering process. Open and closed symbols refer to open and actuated control valves, respectively. (a) Sample of interest flows from an input port through one half of the rotary mixer. (b) Sample is compacted against a valve on the right side of the mixer, ensuring a consistent cross-sectional area. (c) Excess sample is flushed to the waste port. (d) A unit-sized sample results and can be mixed or transported to storage   … n the </a:t>
            </a:r>
            <a:r>
              <a:rPr lang="en-US" err="1" smtClean="0"/>
              <a:t>componenta</a:t>
            </a:r>
            <a:r>
              <a:rPr lang="en-US" baseline="0" smtClean="0"/>
              <a:t> that we use have a sample </a:t>
            </a:r>
            <a:r>
              <a:rPr lang="en-US" baseline="0" err="1" smtClean="0"/>
              <a:t>capcaity</a:t>
            </a:r>
            <a:r>
              <a:rPr lang="en-US" baseline="0" smtClean="0"/>
              <a:t> of how many units of volume it can hold</a:t>
            </a:r>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61</a:t>
            </a:fld>
            <a:endParaRPr lang="da-DK"/>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62</a:t>
            </a:fld>
            <a:endParaRPr lang="da-DK"/>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63</a:t>
            </a:fld>
            <a:endParaRPr lang="da-DK"/>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6</a:t>
            </a:fld>
            <a:endParaRPr lang="da-DK"/>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64</a:t>
            </a:fld>
            <a:endParaRPr lang="da-DK"/>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65</a:t>
            </a:fld>
            <a:endParaRPr lang="da-DK"/>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66</a:t>
            </a:fld>
            <a:endParaRPr lang="da-DK"/>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67</a:t>
            </a:fld>
            <a:endParaRPr lang="da-DK"/>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Schedule </a:t>
            </a:r>
            <a:endParaRPr lang="da-DK" dirty="0"/>
          </a:p>
        </p:txBody>
      </p:sp>
      <p:sp>
        <p:nvSpPr>
          <p:cNvPr id="4" name="Slide Number Placeholder 3"/>
          <p:cNvSpPr>
            <a:spLocks noGrp="1"/>
          </p:cNvSpPr>
          <p:nvPr>
            <p:ph type="sldNum" sz="quarter" idx="10"/>
          </p:nvPr>
        </p:nvSpPr>
        <p:spPr/>
        <p:txBody>
          <a:bodyPr/>
          <a:lstStyle/>
          <a:p>
            <a:fld id="{F023641F-32BE-47D3-A0D7-38DA3F98ABB4}" type="slidenum">
              <a:rPr lang="da-DK" smtClean="0"/>
              <a:pPr/>
              <a:t>68</a:t>
            </a:fld>
            <a:endParaRPr lang="da-DK"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Control</a:t>
            </a:r>
            <a:r>
              <a:rPr lang="en-US" baseline="0" dirty="0" smtClean="0"/>
              <a:t> logic table</a:t>
            </a:r>
            <a:endParaRPr lang="da-DK" dirty="0"/>
          </a:p>
        </p:txBody>
      </p:sp>
      <p:sp>
        <p:nvSpPr>
          <p:cNvPr id="4" name="Slide Number Placeholder 3"/>
          <p:cNvSpPr>
            <a:spLocks noGrp="1"/>
          </p:cNvSpPr>
          <p:nvPr>
            <p:ph type="sldNum" sz="quarter" idx="10"/>
          </p:nvPr>
        </p:nvSpPr>
        <p:spPr/>
        <p:txBody>
          <a:bodyPr/>
          <a:lstStyle/>
          <a:p>
            <a:fld id="{F023641F-32BE-47D3-A0D7-38DA3F98ABB4}" type="slidenum">
              <a:rPr lang="da-DK" smtClean="0"/>
              <a:pPr/>
              <a:t>69</a:t>
            </a:fld>
            <a:endParaRPr lang="da-DK"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F023641F-32BE-47D3-A0D7-38DA3F98ABB4}" type="slidenum">
              <a:rPr lang="da-DK" smtClean="0"/>
              <a:pPr/>
              <a:t>70</a:t>
            </a:fld>
            <a:endParaRPr lang="da-DK"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F023641F-32BE-47D3-A0D7-38DA3F98ABB4}" type="slidenum">
              <a:rPr lang="da-DK" smtClean="0"/>
              <a:pPr/>
              <a:t>71</a:t>
            </a:fld>
            <a:endParaRPr lang="da-DK"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72</a:t>
            </a:fld>
            <a:endParaRPr lang="da-DK"/>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Fabrication process is fast but the problem is not having the CAD tools.</a:t>
            </a:r>
            <a:endParaRPr lang="da-DK" dirty="0"/>
          </a:p>
        </p:txBody>
      </p:sp>
      <p:sp>
        <p:nvSpPr>
          <p:cNvPr id="4" name="Slide Number Placeholder 3"/>
          <p:cNvSpPr>
            <a:spLocks noGrp="1"/>
          </p:cNvSpPr>
          <p:nvPr>
            <p:ph type="sldNum" sz="quarter" idx="10"/>
          </p:nvPr>
        </p:nvSpPr>
        <p:spPr/>
        <p:txBody>
          <a:bodyPr/>
          <a:lstStyle/>
          <a:p>
            <a:fld id="{F023641F-32BE-47D3-A0D7-38DA3F98ABB4}" type="slidenum">
              <a:rPr lang="da-DK" smtClean="0"/>
              <a:pPr/>
              <a:t>73</a:t>
            </a:fld>
            <a:endParaRPr lang="da-D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7</a:t>
            </a:fld>
            <a:endParaRPr lang="da-D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8</a:t>
            </a:fld>
            <a:endParaRPr lang="da-DK"/>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9</a:t>
            </a:fld>
            <a:endParaRPr lang="da-DK"/>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F023641F-32BE-47D3-A0D7-38DA3F98ABB4}" type="slidenum">
              <a:rPr lang="da-DK" smtClean="0"/>
              <a:pPr/>
              <a:t>10</a:t>
            </a:fld>
            <a:endParaRPr lang="da-DK"/>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DTU-DK-A1"/>
          <p:cNvPicPr>
            <a:picLocks noChangeAspect="1" noChangeArrowheads="1"/>
          </p:cNvPicPr>
          <p:nvPr/>
        </p:nvPicPr>
        <p:blipFill>
          <a:blip r:embed="rId2"/>
          <a:srcRect l="78432"/>
          <a:stretch>
            <a:fillRect/>
          </a:stretch>
        </p:blipFill>
        <p:spPr bwMode="auto">
          <a:xfrm>
            <a:off x="8597900" y="82550"/>
            <a:ext cx="479425" cy="533400"/>
          </a:xfrm>
          <a:prstGeom prst="rect">
            <a:avLst/>
          </a:prstGeom>
          <a:noFill/>
          <a:ln w="9525">
            <a:noFill/>
            <a:miter lim="800000"/>
            <a:headEnd/>
            <a:tailEnd/>
          </a:ln>
        </p:spPr>
      </p:pic>
      <p:pic>
        <p:nvPicPr>
          <p:cNvPr id="5" name="Picture 12" descr="DTU frise RGB"/>
          <p:cNvPicPr>
            <a:picLocks noChangeAspect="1" noChangeArrowheads="1"/>
          </p:cNvPicPr>
          <p:nvPr/>
        </p:nvPicPr>
        <p:blipFill>
          <a:blip r:embed="rId3"/>
          <a:srcRect r="25990"/>
          <a:stretch>
            <a:fillRect/>
          </a:stretch>
        </p:blipFill>
        <p:spPr bwMode="auto">
          <a:xfrm>
            <a:off x="4427984" y="4474988"/>
            <a:ext cx="4711700" cy="2338388"/>
          </a:xfrm>
          <a:prstGeom prst="rect">
            <a:avLst/>
          </a:prstGeom>
          <a:noFill/>
          <a:ln w="9525">
            <a:noFill/>
            <a:miter lim="800000"/>
            <a:headEnd/>
            <a:tailEnd/>
          </a:ln>
        </p:spPr>
      </p:pic>
      <p:sp>
        <p:nvSpPr>
          <p:cNvPr id="5122" name="Rectangle 2"/>
          <p:cNvSpPr>
            <a:spLocks noGrp="1" noChangeArrowheads="1"/>
          </p:cNvSpPr>
          <p:nvPr>
            <p:ph type="ctrTitle"/>
          </p:nvPr>
        </p:nvSpPr>
        <p:spPr>
          <a:xfrm>
            <a:off x="718898" y="1295400"/>
            <a:ext cx="6478083" cy="869128"/>
          </a:xfrm>
        </p:spPr>
        <p:txBody>
          <a:bodyPr/>
          <a:lstStyle>
            <a:lvl1pPr algn="l">
              <a:defRPr sz="2800">
                <a:solidFill>
                  <a:srgbClr val="08519C"/>
                </a:solidFill>
                <a:latin typeface="Calibri"/>
                <a:cs typeface="Calibri"/>
              </a:defRPr>
            </a:lvl1pPr>
          </a:lstStyle>
          <a:p>
            <a:r>
              <a:rPr lang="en-GB" noProof="0" smtClean="0"/>
              <a:t>Click to edit Master title style</a:t>
            </a:r>
            <a:endParaRPr lang="en-US" noProof="0" dirty="0"/>
          </a:p>
        </p:txBody>
      </p:sp>
      <p:sp>
        <p:nvSpPr>
          <p:cNvPr id="5123" name="Rectangle 3"/>
          <p:cNvSpPr>
            <a:spLocks noGrp="1" noChangeArrowheads="1"/>
          </p:cNvSpPr>
          <p:nvPr>
            <p:ph type="subTitle" idx="1"/>
          </p:nvPr>
        </p:nvSpPr>
        <p:spPr>
          <a:xfrm>
            <a:off x="718898" y="2380182"/>
            <a:ext cx="6486071" cy="1658418"/>
          </a:xfrm>
        </p:spPr>
        <p:txBody>
          <a:bodyPr/>
          <a:lstStyle>
            <a:lvl1pPr marL="0" indent="0">
              <a:buFontTx/>
              <a:buNone/>
              <a:defRPr>
                <a:solidFill>
                  <a:srgbClr val="08519C"/>
                </a:solidFill>
                <a:latin typeface="Calibri"/>
                <a:cs typeface="Calibri"/>
              </a:defRPr>
            </a:lvl1pPr>
          </a:lstStyle>
          <a:p>
            <a:r>
              <a:rPr lang="en-GB" noProof="0" smtClean="0"/>
              <a:t>Click to edit Master subtitle style</a:t>
            </a:r>
            <a:endParaRPr lang="en-US" noProof="0"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marL="179388" indent="-179388">
              <a:defRPr/>
            </a:lvl1pPr>
            <a:lvl2pPr>
              <a:defRPr sz="2000"/>
            </a:lvl2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4" name="Picture 10" descr="DTU-DK-A1"/>
          <p:cNvPicPr>
            <a:picLocks noChangeAspect="1" noChangeArrowheads="1"/>
          </p:cNvPicPr>
          <p:nvPr userDrawn="1"/>
        </p:nvPicPr>
        <p:blipFill>
          <a:blip r:embed="rId2"/>
          <a:srcRect l="78432"/>
          <a:stretch>
            <a:fillRect/>
          </a:stretch>
        </p:blipFill>
        <p:spPr bwMode="auto">
          <a:xfrm>
            <a:off x="8597900" y="82550"/>
            <a:ext cx="479425" cy="5334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188" y="0"/>
            <a:ext cx="8426450" cy="719138"/>
          </a:xfrm>
        </p:spPr>
        <p:txBody>
          <a:bodyPr/>
          <a:lstStyle/>
          <a:p>
            <a:r>
              <a:rPr lang="en-GB" smtClean="0"/>
              <a:t>Click to edit Master 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Line 7"/>
          <p:cNvSpPr>
            <a:spLocks noChangeShapeType="1"/>
          </p:cNvSpPr>
          <p:nvPr userDrawn="1"/>
        </p:nvSpPr>
        <p:spPr bwMode="auto">
          <a:xfrm>
            <a:off x="635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3" name="Line 8"/>
          <p:cNvSpPr>
            <a:spLocks noChangeShapeType="1"/>
          </p:cNvSpPr>
          <p:nvPr userDrawn="1"/>
        </p:nvSpPr>
        <p:spPr bwMode="auto">
          <a:xfrm>
            <a:off x="1524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4" name="Line 9"/>
          <p:cNvSpPr>
            <a:spLocks noChangeShapeType="1"/>
          </p:cNvSpPr>
          <p:nvPr userDrawn="1"/>
        </p:nvSpPr>
        <p:spPr bwMode="auto">
          <a:xfrm>
            <a:off x="3048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5" name="Line 10"/>
          <p:cNvSpPr>
            <a:spLocks noChangeShapeType="1"/>
          </p:cNvSpPr>
          <p:nvPr userDrawn="1"/>
        </p:nvSpPr>
        <p:spPr bwMode="auto">
          <a:xfrm>
            <a:off x="4572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6" name="Line 12"/>
          <p:cNvSpPr>
            <a:spLocks noChangeShapeType="1"/>
          </p:cNvSpPr>
          <p:nvPr userDrawn="1"/>
        </p:nvSpPr>
        <p:spPr bwMode="auto">
          <a:xfrm>
            <a:off x="6096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7" name="Line 13"/>
          <p:cNvSpPr>
            <a:spLocks noChangeShapeType="1"/>
          </p:cNvSpPr>
          <p:nvPr userDrawn="1"/>
        </p:nvSpPr>
        <p:spPr bwMode="auto">
          <a:xfrm>
            <a:off x="7620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8" name="Line 14"/>
          <p:cNvSpPr>
            <a:spLocks noChangeShapeType="1"/>
          </p:cNvSpPr>
          <p:nvPr userDrawn="1"/>
        </p:nvSpPr>
        <p:spPr bwMode="auto">
          <a:xfrm>
            <a:off x="9144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9" name="Line 15"/>
          <p:cNvSpPr>
            <a:spLocks noChangeShapeType="1"/>
          </p:cNvSpPr>
          <p:nvPr userDrawn="1"/>
        </p:nvSpPr>
        <p:spPr bwMode="auto">
          <a:xfrm>
            <a:off x="107315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0" name="Line 16"/>
          <p:cNvSpPr>
            <a:spLocks noChangeShapeType="1"/>
          </p:cNvSpPr>
          <p:nvPr userDrawn="1"/>
        </p:nvSpPr>
        <p:spPr bwMode="auto">
          <a:xfrm>
            <a:off x="12192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1" name="Line 17"/>
          <p:cNvSpPr>
            <a:spLocks noChangeShapeType="1"/>
          </p:cNvSpPr>
          <p:nvPr userDrawn="1"/>
        </p:nvSpPr>
        <p:spPr bwMode="auto">
          <a:xfrm>
            <a:off x="13716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2" name="Line 18"/>
          <p:cNvSpPr>
            <a:spLocks noChangeShapeType="1"/>
          </p:cNvSpPr>
          <p:nvPr userDrawn="1"/>
        </p:nvSpPr>
        <p:spPr bwMode="auto">
          <a:xfrm>
            <a:off x="15240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3" name="Line 19"/>
          <p:cNvSpPr>
            <a:spLocks noChangeShapeType="1"/>
          </p:cNvSpPr>
          <p:nvPr userDrawn="1"/>
        </p:nvSpPr>
        <p:spPr bwMode="auto">
          <a:xfrm>
            <a:off x="16764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4" name="Line 20"/>
          <p:cNvSpPr>
            <a:spLocks noChangeShapeType="1"/>
          </p:cNvSpPr>
          <p:nvPr userDrawn="1"/>
        </p:nvSpPr>
        <p:spPr bwMode="auto">
          <a:xfrm>
            <a:off x="18288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5" name="Line 21"/>
          <p:cNvSpPr>
            <a:spLocks noChangeShapeType="1"/>
          </p:cNvSpPr>
          <p:nvPr userDrawn="1"/>
        </p:nvSpPr>
        <p:spPr bwMode="auto">
          <a:xfrm>
            <a:off x="19812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6" name="Line 22"/>
          <p:cNvSpPr>
            <a:spLocks noChangeShapeType="1"/>
          </p:cNvSpPr>
          <p:nvPr userDrawn="1"/>
        </p:nvSpPr>
        <p:spPr bwMode="auto">
          <a:xfrm>
            <a:off x="213995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7" name="Line 23"/>
          <p:cNvSpPr>
            <a:spLocks noChangeShapeType="1"/>
          </p:cNvSpPr>
          <p:nvPr userDrawn="1"/>
        </p:nvSpPr>
        <p:spPr bwMode="auto">
          <a:xfrm>
            <a:off x="22860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8" name="Line 24"/>
          <p:cNvSpPr>
            <a:spLocks noChangeShapeType="1"/>
          </p:cNvSpPr>
          <p:nvPr userDrawn="1"/>
        </p:nvSpPr>
        <p:spPr bwMode="auto">
          <a:xfrm>
            <a:off x="24384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9" name="Line 25"/>
          <p:cNvSpPr>
            <a:spLocks noChangeShapeType="1"/>
          </p:cNvSpPr>
          <p:nvPr userDrawn="1"/>
        </p:nvSpPr>
        <p:spPr bwMode="auto">
          <a:xfrm>
            <a:off x="25908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20" name="Line 26"/>
          <p:cNvSpPr>
            <a:spLocks noChangeShapeType="1"/>
          </p:cNvSpPr>
          <p:nvPr userDrawn="1"/>
        </p:nvSpPr>
        <p:spPr bwMode="auto">
          <a:xfrm>
            <a:off x="27432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21" name="Line 27"/>
          <p:cNvSpPr>
            <a:spLocks noChangeShapeType="1"/>
          </p:cNvSpPr>
          <p:nvPr userDrawn="1"/>
        </p:nvSpPr>
        <p:spPr bwMode="auto">
          <a:xfrm>
            <a:off x="28956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22" name="Line 28"/>
          <p:cNvSpPr>
            <a:spLocks noChangeShapeType="1"/>
          </p:cNvSpPr>
          <p:nvPr userDrawn="1"/>
        </p:nvSpPr>
        <p:spPr bwMode="auto">
          <a:xfrm>
            <a:off x="30480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23" name="Line 29"/>
          <p:cNvSpPr>
            <a:spLocks noChangeShapeType="1"/>
          </p:cNvSpPr>
          <p:nvPr userDrawn="1"/>
        </p:nvSpPr>
        <p:spPr bwMode="auto">
          <a:xfrm>
            <a:off x="320675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24" name="Line 30"/>
          <p:cNvSpPr>
            <a:spLocks noChangeShapeType="1"/>
          </p:cNvSpPr>
          <p:nvPr userDrawn="1"/>
        </p:nvSpPr>
        <p:spPr bwMode="auto">
          <a:xfrm>
            <a:off x="33528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25" name="Line 31"/>
          <p:cNvSpPr>
            <a:spLocks noChangeShapeType="1"/>
          </p:cNvSpPr>
          <p:nvPr userDrawn="1"/>
        </p:nvSpPr>
        <p:spPr bwMode="auto">
          <a:xfrm>
            <a:off x="35052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26" name="Line 32"/>
          <p:cNvSpPr>
            <a:spLocks noChangeShapeType="1"/>
          </p:cNvSpPr>
          <p:nvPr userDrawn="1"/>
        </p:nvSpPr>
        <p:spPr bwMode="auto">
          <a:xfrm>
            <a:off x="36576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27" name="Line 33"/>
          <p:cNvSpPr>
            <a:spLocks noChangeShapeType="1"/>
          </p:cNvSpPr>
          <p:nvPr userDrawn="1"/>
        </p:nvSpPr>
        <p:spPr bwMode="auto">
          <a:xfrm>
            <a:off x="38100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28" name="Line 34"/>
          <p:cNvSpPr>
            <a:spLocks noChangeShapeType="1"/>
          </p:cNvSpPr>
          <p:nvPr userDrawn="1"/>
        </p:nvSpPr>
        <p:spPr bwMode="auto">
          <a:xfrm>
            <a:off x="39624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29" name="Line 35"/>
          <p:cNvSpPr>
            <a:spLocks noChangeShapeType="1"/>
          </p:cNvSpPr>
          <p:nvPr userDrawn="1"/>
        </p:nvSpPr>
        <p:spPr bwMode="auto">
          <a:xfrm>
            <a:off x="41148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30" name="Line 36"/>
          <p:cNvSpPr>
            <a:spLocks noChangeShapeType="1"/>
          </p:cNvSpPr>
          <p:nvPr userDrawn="1"/>
        </p:nvSpPr>
        <p:spPr bwMode="auto">
          <a:xfrm>
            <a:off x="427355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31" name="Line 37"/>
          <p:cNvSpPr>
            <a:spLocks noChangeShapeType="1"/>
          </p:cNvSpPr>
          <p:nvPr userDrawn="1"/>
        </p:nvSpPr>
        <p:spPr bwMode="auto">
          <a:xfrm>
            <a:off x="44196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32" name="Line 38"/>
          <p:cNvSpPr>
            <a:spLocks noChangeShapeType="1"/>
          </p:cNvSpPr>
          <p:nvPr userDrawn="1"/>
        </p:nvSpPr>
        <p:spPr bwMode="auto">
          <a:xfrm>
            <a:off x="45720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33" name="Line 39"/>
          <p:cNvSpPr>
            <a:spLocks noChangeShapeType="1"/>
          </p:cNvSpPr>
          <p:nvPr userDrawn="1"/>
        </p:nvSpPr>
        <p:spPr bwMode="auto">
          <a:xfrm>
            <a:off x="47244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34" name="Line 40"/>
          <p:cNvSpPr>
            <a:spLocks noChangeShapeType="1"/>
          </p:cNvSpPr>
          <p:nvPr userDrawn="1"/>
        </p:nvSpPr>
        <p:spPr bwMode="auto">
          <a:xfrm>
            <a:off x="48768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35" name="Line 41"/>
          <p:cNvSpPr>
            <a:spLocks noChangeShapeType="1"/>
          </p:cNvSpPr>
          <p:nvPr userDrawn="1"/>
        </p:nvSpPr>
        <p:spPr bwMode="auto">
          <a:xfrm>
            <a:off x="50292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36" name="Line 42"/>
          <p:cNvSpPr>
            <a:spLocks noChangeShapeType="1"/>
          </p:cNvSpPr>
          <p:nvPr userDrawn="1"/>
        </p:nvSpPr>
        <p:spPr bwMode="auto">
          <a:xfrm>
            <a:off x="51816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37" name="Line 43"/>
          <p:cNvSpPr>
            <a:spLocks noChangeShapeType="1"/>
          </p:cNvSpPr>
          <p:nvPr userDrawn="1"/>
        </p:nvSpPr>
        <p:spPr bwMode="auto">
          <a:xfrm>
            <a:off x="534035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38" name="Line 44"/>
          <p:cNvSpPr>
            <a:spLocks noChangeShapeType="1"/>
          </p:cNvSpPr>
          <p:nvPr userDrawn="1"/>
        </p:nvSpPr>
        <p:spPr bwMode="auto">
          <a:xfrm>
            <a:off x="54864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39" name="Line 45"/>
          <p:cNvSpPr>
            <a:spLocks noChangeShapeType="1"/>
          </p:cNvSpPr>
          <p:nvPr userDrawn="1"/>
        </p:nvSpPr>
        <p:spPr bwMode="auto">
          <a:xfrm>
            <a:off x="56388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40" name="Line 46"/>
          <p:cNvSpPr>
            <a:spLocks noChangeShapeType="1"/>
          </p:cNvSpPr>
          <p:nvPr userDrawn="1"/>
        </p:nvSpPr>
        <p:spPr bwMode="auto">
          <a:xfrm>
            <a:off x="57912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41" name="Line 47"/>
          <p:cNvSpPr>
            <a:spLocks noChangeShapeType="1"/>
          </p:cNvSpPr>
          <p:nvPr userDrawn="1"/>
        </p:nvSpPr>
        <p:spPr bwMode="auto">
          <a:xfrm>
            <a:off x="59436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42" name="Line 48"/>
          <p:cNvSpPr>
            <a:spLocks noChangeShapeType="1"/>
          </p:cNvSpPr>
          <p:nvPr userDrawn="1"/>
        </p:nvSpPr>
        <p:spPr bwMode="auto">
          <a:xfrm>
            <a:off x="60960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43" name="Line 49"/>
          <p:cNvSpPr>
            <a:spLocks noChangeShapeType="1"/>
          </p:cNvSpPr>
          <p:nvPr userDrawn="1"/>
        </p:nvSpPr>
        <p:spPr bwMode="auto">
          <a:xfrm>
            <a:off x="62484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44" name="Line 50"/>
          <p:cNvSpPr>
            <a:spLocks noChangeShapeType="1"/>
          </p:cNvSpPr>
          <p:nvPr userDrawn="1"/>
        </p:nvSpPr>
        <p:spPr bwMode="auto">
          <a:xfrm>
            <a:off x="640715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45" name="Line 51"/>
          <p:cNvSpPr>
            <a:spLocks noChangeShapeType="1"/>
          </p:cNvSpPr>
          <p:nvPr userDrawn="1"/>
        </p:nvSpPr>
        <p:spPr bwMode="auto">
          <a:xfrm>
            <a:off x="65532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46" name="Line 52"/>
          <p:cNvSpPr>
            <a:spLocks noChangeShapeType="1"/>
          </p:cNvSpPr>
          <p:nvPr userDrawn="1"/>
        </p:nvSpPr>
        <p:spPr bwMode="auto">
          <a:xfrm>
            <a:off x="67056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47" name="Line 53"/>
          <p:cNvSpPr>
            <a:spLocks noChangeShapeType="1"/>
          </p:cNvSpPr>
          <p:nvPr userDrawn="1"/>
        </p:nvSpPr>
        <p:spPr bwMode="auto">
          <a:xfrm>
            <a:off x="68580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48" name="Line 54"/>
          <p:cNvSpPr>
            <a:spLocks noChangeShapeType="1"/>
          </p:cNvSpPr>
          <p:nvPr userDrawn="1"/>
        </p:nvSpPr>
        <p:spPr bwMode="auto">
          <a:xfrm>
            <a:off x="70104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49" name="Line 55"/>
          <p:cNvSpPr>
            <a:spLocks noChangeShapeType="1"/>
          </p:cNvSpPr>
          <p:nvPr userDrawn="1"/>
        </p:nvSpPr>
        <p:spPr bwMode="auto">
          <a:xfrm>
            <a:off x="71628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50" name="Line 56"/>
          <p:cNvSpPr>
            <a:spLocks noChangeShapeType="1"/>
          </p:cNvSpPr>
          <p:nvPr userDrawn="1"/>
        </p:nvSpPr>
        <p:spPr bwMode="auto">
          <a:xfrm>
            <a:off x="73152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51" name="Line 57"/>
          <p:cNvSpPr>
            <a:spLocks noChangeShapeType="1"/>
          </p:cNvSpPr>
          <p:nvPr userDrawn="1"/>
        </p:nvSpPr>
        <p:spPr bwMode="auto">
          <a:xfrm>
            <a:off x="747395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52" name="Line 58"/>
          <p:cNvSpPr>
            <a:spLocks noChangeShapeType="1"/>
          </p:cNvSpPr>
          <p:nvPr userDrawn="1"/>
        </p:nvSpPr>
        <p:spPr bwMode="auto">
          <a:xfrm>
            <a:off x="76200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53" name="Line 59"/>
          <p:cNvSpPr>
            <a:spLocks noChangeShapeType="1"/>
          </p:cNvSpPr>
          <p:nvPr userDrawn="1"/>
        </p:nvSpPr>
        <p:spPr bwMode="auto">
          <a:xfrm>
            <a:off x="77724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54" name="Line 60"/>
          <p:cNvSpPr>
            <a:spLocks noChangeShapeType="1"/>
          </p:cNvSpPr>
          <p:nvPr userDrawn="1"/>
        </p:nvSpPr>
        <p:spPr bwMode="auto">
          <a:xfrm>
            <a:off x="79248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55" name="Line 61"/>
          <p:cNvSpPr>
            <a:spLocks noChangeShapeType="1"/>
          </p:cNvSpPr>
          <p:nvPr userDrawn="1"/>
        </p:nvSpPr>
        <p:spPr bwMode="auto">
          <a:xfrm>
            <a:off x="80772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56" name="Line 62"/>
          <p:cNvSpPr>
            <a:spLocks noChangeShapeType="1"/>
          </p:cNvSpPr>
          <p:nvPr userDrawn="1"/>
        </p:nvSpPr>
        <p:spPr bwMode="auto">
          <a:xfrm>
            <a:off x="82296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57" name="Line 63"/>
          <p:cNvSpPr>
            <a:spLocks noChangeShapeType="1"/>
          </p:cNvSpPr>
          <p:nvPr userDrawn="1"/>
        </p:nvSpPr>
        <p:spPr bwMode="auto">
          <a:xfrm>
            <a:off x="83820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58" name="Line 64"/>
          <p:cNvSpPr>
            <a:spLocks noChangeShapeType="1"/>
          </p:cNvSpPr>
          <p:nvPr userDrawn="1"/>
        </p:nvSpPr>
        <p:spPr bwMode="auto">
          <a:xfrm>
            <a:off x="85344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59" name="Line 65"/>
          <p:cNvSpPr>
            <a:spLocks noChangeShapeType="1"/>
          </p:cNvSpPr>
          <p:nvPr userDrawn="1"/>
        </p:nvSpPr>
        <p:spPr bwMode="auto">
          <a:xfrm>
            <a:off x="86868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60" name="Line 66"/>
          <p:cNvSpPr>
            <a:spLocks noChangeShapeType="1"/>
          </p:cNvSpPr>
          <p:nvPr userDrawn="1"/>
        </p:nvSpPr>
        <p:spPr bwMode="auto">
          <a:xfrm>
            <a:off x="88392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61" name="Line 67"/>
          <p:cNvSpPr>
            <a:spLocks noChangeShapeType="1"/>
          </p:cNvSpPr>
          <p:nvPr userDrawn="1"/>
        </p:nvSpPr>
        <p:spPr bwMode="auto">
          <a:xfrm>
            <a:off x="899160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62" name="Line 68"/>
          <p:cNvSpPr>
            <a:spLocks noChangeShapeType="1"/>
          </p:cNvSpPr>
          <p:nvPr userDrawn="1"/>
        </p:nvSpPr>
        <p:spPr bwMode="auto">
          <a:xfrm>
            <a:off x="9137650" y="0"/>
            <a:ext cx="0" cy="685800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grpSp>
        <p:nvGrpSpPr>
          <p:cNvPr id="63" name="Group 83"/>
          <p:cNvGrpSpPr>
            <a:grpSpLocks/>
          </p:cNvGrpSpPr>
          <p:nvPr userDrawn="1"/>
        </p:nvGrpSpPr>
        <p:grpSpPr bwMode="auto">
          <a:xfrm>
            <a:off x="0" y="6096000"/>
            <a:ext cx="9144000" cy="609600"/>
            <a:chOff x="0" y="3840"/>
            <a:chExt cx="5760" cy="384"/>
          </a:xfrm>
        </p:grpSpPr>
        <p:sp>
          <p:nvSpPr>
            <p:cNvPr id="64" name="Line 6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65" name="Line 7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66" name="Line 7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67" name="Line 7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68" name="Line 73"/>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69" name="Line 74"/>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70" name="Line 75"/>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grpSp>
      <p:grpSp>
        <p:nvGrpSpPr>
          <p:cNvPr id="71" name="Group 84"/>
          <p:cNvGrpSpPr>
            <a:grpSpLocks/>
          </p:cNvGrpSpPr>
          <p:nvPr userDrawn="1"/>
        </p:nvGrpSpPr>
        <p:grpSpPr bwMode="auto">
          <a:xfrm>
            <a:off x="0" y="5334000"/>
            <a:ext cx="9144000" cy="609600"/>
            <a:chOff x="0" y="3840"/>
            <a:chExt cx="5760" cy="384"/>
          </a:xfrm>
        </p:grpSpPr>
        <p:sp>
          <p:nvSpPr>
            <p:cNvPr id="72" name="Line 8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73" name="Line 8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74" name="Line 8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75" name="Line 8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76" name="Line 89"/>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77" name="Line 90"/>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78" name="Line 91"/>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grpSp>
      <p:grpSp>
        <p:nvGrpSpPr>
          <p:cNvPr id="79" name="Group 92"/>
          <p:cNvGrpSpPr>
            <a:grpSpLocks/>
          </p:cNvGrpSpPr>
          <p:nvPr userDrawn="1"/>
        </p:nvGrpSpPr>
        <p:grpSpPr bwMode="auto">
          <a:xfrm>
            <a:off x="0" y="4572000"/>
            <a:ext cx="9144000" cy="609600"/>
            <a:chOff x="0" y="3840"/>
            <a:chExt cx="5760" cy="384"/>
          </a:xfrm>
        </p:grpSpPr>
        <p:sp>
          <p:nvSpPr>
            <p:cNvPr id="80" name="Line 9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81" name="Line 9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82" name="Line 9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83" name="Line 9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84" name="Line 97"/>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85" name="Line 98"/>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86" name="Line 99"/>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grpSp>
      <p:grpSp>
        <p:nvGrpSpPr>
          <p:cNvPr id="87" name="Group 100"/>
          <p:cNvGrpSpPr>
            <a:grpSpLocks/>
          </p:cNvGrpSpPr>
          <p:nvPr userDrawn="1"/>
        </p:nvGrpSpPr>
        <p:grpSpPr bwMode="auto">
          <a:xfrm>
            <a:off x="0" y="3810000"/>
            <a:ext cx="9144000" cy="609600"/>
            <a:chOff x="0" y="3840"/>
            <a:chExt cx="5760" cy="384"/>
          </a:xfrm>
        </p:grpSpPr>
        <p:sp>
          <p:nvSpPr>
            <p:cNvPr id="88" name="Line 10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89" name="Line 10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90" name="Line 10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91" name="Line 10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92" name="Line 105"/>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93" name="Line 106"/>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94" name="Line 107"/>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grpSp>
      <p:grpSp>
        <p:nvGrpSpPr>
          <p:cNvPr id="95" name="Group 108"/>
          <p:cNvGrpSpPr>
            <a:grpSpLocks/>
          </p:cNvGrpSpPr>
          <p:nvPr userDrawn="1"/>
        </p:nvGrpSpPr>
        <p:grpSpPr bwMode="auto">
          <a:xfrm>
            <a:off x="0" y="3048000"/>
            <a:ext cx="9144000" cy="609600"/>
            <a:chOff x="0" y="3840"/>
            <a:chExt cx="5760" cy="384"/>
          </a:xfrm>
        </p:grpSpPr>
        <p:sp>
          <p:nvSpPr>
            <p:cNvPr id="96" name="Line 10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97" name="Line 11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98" name="Line 11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99" name="Line 11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00" name="Line 113"/>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01" name="Line 114"/>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02" name="Line 115"/>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grpSp>
      <p:grpSp>
        <p:nvGrpSpPr>
          <p:cNvPr id="103" name="Group 116"/>
          <p:cNvGrpSpPr>
            <a:grpSpLocks/>
          </p:cNvGrpSpPr>
          <p:nvPr userDrawn="1"/>
        </p:nvGrpSpPr>
        <p:grpSpPr bwMode="auto">
          <a:xfrm>
            <a:off x="0" y="2286000"/>
            <a:ext cx="9144000" cy="609600"/>
            <a:chOff x="0" y="3840"/>
            <a:chExt cx="5760" cy="384"/>
          </a:xfrm>
        </p:grpSpPr>
        <p:sp>
          <p:nvSpPr>
            <p:cNvPr id="104" name="Line 11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05" name="Line 11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06" name="Line 11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07" name="Line 12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08" name="Line 121"/>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09" name="Line 122"/>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10" name="Line 123"/>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grpSp>
      <p:grpSp>
        <p:nvGrpSpPr>
          <p:cNvPr id="111" name="Group 124"/>
          <p:cNvGrpSpPr>
            <a:grpSpLocks/>
          </p:cNvGrpSpPr>
          <p:nvPr userDrawn="1"/>
        </p:nvGrpSpPr>
        <p:grpSpPr bwMode="auto">
          <a:xfrm>
            <a:off x="0" y="1524000"/>
            <a:ext cx="9144000" cy="609600"/>
            <a:chOff x="0" y="3840"/>
            <a:chExt cx="5760" cy="384"/>
          </a:xfrm>
        </p:grpSpPr>
        <p:sp>
          <p:nvSpPr>
            <p:cNvPr id="112" name="Line 12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13" name="Line 12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14" name="Line 12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15" name="Line 12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16" name="Line 129"/>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17" name="Line 130"/>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18" name="Line 131"/>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grpSp>
      <p:grpSp>
        <p:nvGrpSpPr>
          <p:cNvPr id="119" name="Group 132"/>
          <p:cNvGrpSpPr>
            <a:grpSpLocks/>
          </p:cNvGrpSpPr>
          <p:nvPr userDrawn="1"/>
        </p:nvGrpSpPr>
        <p:grpSpPr bwMode="auto">
          <a:xfrm>
            <a:off x="0" y="762000"/>
            <a:ext cx="9144000" cy="609600"/>
            <a:chOff x="0" y="3840"/>
            <a:chExt cx="5760" cy="384"/>
          </a:xfrm>
        </p:grpSpPr>
        <p:sp>
          <p:nvSpPr>
            <p:cNvPr id="120" name="Line 13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21" name="Line 13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22" name="Line 13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23" name="Line 13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24" name="Line 137"/>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25" name="Line 138"/>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26" name="Line 139"/>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grpSp>
      <p:grpSp>
        <p:nvGrpSpPr>
          <p:cNvPr id="127" name="Group 140"/>
          <p:cNvGrpSpPr>
            <a:grpSpLocks/>
          </p:cNvGrpSpPr>
          <p:nvPr userDrawn="1"/>
        </p:nvGrpSpPr>
        <p:grpSpPr bwMode="auto">
          <a:xfrm>
            <a:off x="0" y="0"/>
            <a:ext cx="9144000" cy="609600"/>
            <a:chOff x="0" y="3840"/>
            <a:chExt cx="5760" cy="384"/>
          </a:xfrm>
        </p:grpSpPr>
        <p:sp>
          <p:nvSpPr>
            <p:cNvPr id="128" name="Line 14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29" name="Line 14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30" name="Line 14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31" name="Line 14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32" name="Line 145"/>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33" name="Line 146"/>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sp>
          <p:nvSpPr>
            <p:cNvPr id="134" name="Line 147"/>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lstStyle/>
            <a:p>
              <a:pPr fontAlgn="auto">
                <a:spcBef>
                  <a:spcPts val="0"/>
                </a:spcBef>
                <a:spcAft>
                  <a:spcPts val="0"/>
                </a:spcAft>
                <a:defRPr/>
              </a:pPr>
              <a:endParaRPr lang="en-US">
                <a:latin typeface="+mn-lt"/>
                <a:ea typeface="+mn-ea"/>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57188" y="0"/>
            <a:ext cx="8426450" cy="71913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smtClean="0"/>
              <a:t>Click to edit Master title style</a:t>
            </a:r>
            <a:endParaRPr lang="en-US" smtClean="0"/>
          </a:p>
        </p:txBody>
      </p:sp>
      <p:sp>
        <p:nvSpPr>
          <p:cNvPr id="2051" name="Rectangle 3"/>
          <p:cNvSpPr>
            <a:spLocks noGrp="1" noChangeArrowheads="1"/>
          </p:cNvSpPr>
          <p:nvPr>
            <p:ph type="body" idx="1"/>
          </p:nvPr>
        </p:nvSpPr>
        <p:spPr bwMode="auto">
          <a:xfrm>
            <a:off x="358775" y="935038"/>
            <a:ext cx="8424863" cy="55419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1037" name="Rectangle 13"/>
          <p:cNvSpPr>
            <a:spLocks noChangeArrowheads="1"/>
          </p:cNvSpPr>
          <p:nvPr/>
        </p:nvSpPr>
        <p:spPr bwMode="auto">
          <a:xfrm>
            <a:off x="8474075" y="6556375"/>
            <a:ext cx="304800" cy="304800"/>
          </a:xfrm>
          <a:prstGeom prst="rect">
            <a:avLst/>
          </a:prstGeom>
          <a:noFill/>
          <a:ln w="9525">
            <a:noFill/>
            <a:miter lim="800000"/>
            <a:headEnd/>
            <a:tailEnd/>
          </a:ln>
        </p:spPr>
        <p:txBody>
          <a:bodyPr lIns="0" tIns="0" rIns="0" bIns="0"/>
          <a:lstStyle/>
          <a:p>
            <a:pPr algn="r" eaLnBrk="0" hangingPunct="0">
              <a:defRPr/>
            </a:pPr>
            <a:fld id="{2DA1C40B-2E41-463C-9FCC-65CF57CDF280}" type="slidenum">
              <a:rPr lang="en-US" sz="900">
                <a:latin typeface="Calibri" pitchFamily="34" charset="0"/>
                <a:ea typeface="ＭＳ Ｐゴシック" pitchFamily="34" charset="-128"/>
              </a:rPr>
              <a:pPr algn="r" eaLnBrk="0" hangingPunct="0">
                <a:defRPr/>
              </a:pPr>
              <a:t>‹#›</a:t>
            </a:fld>
            <a:endParaRPr lang="en-US" sz="900">
              <a:latin typeface="Calibri" pitchFamily="34" charset="0"/>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754" r:id="rId1"/>
    <p:sldLayoutId id="2147483752" r:id="rId2"/>
    <p:sldLayoutId id="2147483753" r:id="rId3"/>
    <p:sldLayoutId id="2147483755" r:id="rId4"/>
  </p:sldLayoutIdLst>
  <p:txStyles>
    <p:titleStyle>
      <a:lvl1pPr algn="r" rtl="0" eaLnBrk="0" fontAlgn="base" hangingPunct="0">
        <a:lnSpc>
          <a:spcPct val="80000"/>
        </a:lnSpc>
        <a:spcBef>
          <a:spcPct val="0"/>
        </a:spcBef>
        <a:spcAft>
          <a:spcPct val="0"/>
        </a:spcAft>
        <a:defRPr sz="3200" b="1">
          <a:solidFill>
            <a:srgbClr val="08519C"/>
          </a:solidFill>
          <a:latin typeface="Calibri"/>
          <a:ea typeface="ＭＳ Ｐゴシック" charset="-128"/>
          <a:cs typeface="Calibri"/>
        </a:defRPr>
      </a:lvl1pPr>
      <a:lvl2pPr algn="r" rtl="0" eaLnBrk="0" fontAlgn="base" hangingPunct="0">
        <a:lnSpc>
          <a:spcPct val="80000"/>
        </a:lnSpc>
        <a:spcBef>
          <a:spcPct val="0"/>
        </a:spcBef>
        <a:spcAft>
          <a:spcPct val="0"/>
        </a:spcAft>
        <a:defRPr sz="3200" b="1">
          <a:solidFill>
            <a:srgbClr val="08519C"/>
          </a:solidFill>
          <a:latin typeface="Calibri" charset="0"/>
          <a:ea typeface="ＭＳ Ｐゴシック" charset="-128"/>
          <a:cs typeface="Calibri" pitchFamily="34" charset="0"/>
        </a:defRPr>
      </a:lvl2pPr>
      <a:lvl3pPr algn="r" rtl="0" eaLnBrk="0" fontAlgn="base" hangingPunct="0">
        <a:lnSpc>
          <a:spcPct val="80000"/>
        </a:lnSpc>
        <a:spcBef>
          <a:spcPct val="0"/>
        </a:spcBef>
        <a:spcAft>
          <a:spcPct val="0"/>
        </a:spcAft>
        <a:defRPr sz="3200" b="1">
          <a:solidFill>
            <a:srgbClr val="08519C"/>
          </a:solidFill>
          <a:latin typeface="Calibri" charset="0"/>
          <a:ea typeface="ＭＳ Ｐゴシック" charset="-128"/>
          <a:cs typeface="Calibri" pitchFamily="34" charset="0"/>
        </a:defRPr>
      </a:lvl3pPr>
      <a:lvl4pPr algn="r" rtl="0" eaLnBrk="0" fontAlgn="base" hangingPunct="0">
        <a:lnSpc>
          <a:spcPct val="80000"/>
        </a:lnSpc>
        <a:spcBef>
          <a:spcPct val="0"/>
        </a:spcBef>
        <a:spcAft>
          <a:spcPct val="0"/>
        </a:spcAft>
        <a:defRPr sz="3200" b="1">
          <a:solidFill>
            <a:srgbClr val="08519C"/>
          </a:solidFill>
          <a:latin typeface="Calibri" charset="0"/>
          <a:ea typeface="ＭＳ Ｐゴシック" charset="-128"/>
          <a:cs typeface="Calibri" pitchFamily="34" charset="0"/>
        </a:defRPr>
      </a:lvl4pPr>
      <a:lvl5pPr algn="r" rtl="0" eaLnBrk="0" fontAlgn="base" hangingPunct="0">
        <a:lnSpc>
          <a:spcPct val="80000"/>
        </a:lnSpc>
        <a:spcBef>
          <a:spcPct val="0"/>
        </a:spcBef>
        <a:spcAft>
          <a:spcPct val="0"/>
        </a:spcAft>
        <a:defRPr sz="3200" b="1">
          <a:solidFill>
            <a:srgbClr val="08519C"/>
          </a:solidFill>
          <a:latin typeface="Calibri" charset="0"/>
          <a:ea typeface="ＭＳ Ｐゴシック" charset="-128"/>
          <a:cs typeface="Calibri" pitchFamily="34" charset="0"/>
        </a:defRPr>
      </a:lvl5pPr>
      <a:lvl6pPr marL="4572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6pPr>
      <a:lvl7pPr marL="9144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7pPr>
      <a:lvl8pPr marL="13716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8pPr>
      <a:lvl9pPr marL="18288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9pPr>
    </p:titleStyle>
    <p:bodyStyle>
      <a:lvl1pPr marL="179388" indent="-179388" algn="l" rtl="0" eaLnBrk="0" fontAlgn="base" hangingPunct="0">
        <a:spcBef>
          <a:spcPts val="500"/>
        </a:spcBef>
        <a:spcAft>
          <a:spcPct val="0"/>
        </a:spcAft>
        <a:buClr>
          <a:srgbClr val="BDD7E7"/>
        </a:buClr>
        <a:buFont typeface="Wingdings" pitchFamily="2" charset="2"/>
        <a:buChar char="§"/>
        <a:defRPr sz="2400">
          <a:solidFill>
            <a:srgbClr val="08519C"/>
          </a:solidFill>
          <a:latin typeface="Calibri"/>
          <a:ea typeface="ＭＳ Ｐゴシック" charset="-128"/>
          <a:cs typeface="Calibri"/>
        </a:defRPr>
      </a:lvl1pPr>
      <a:lvl2pPr marL="539750" indent="-215900" algn="l" rtl="0" eaLnBrk="0" fontAlgn="base" hangingPunct="0">
        <a:spcBef>
          <a:spcPts val="400"/>
        </a:spcBef>
        <a:spcAft>
          <a:spcPct val="0"/>
        </a:spcAft>
        <a:buClr>
          <a:srgbClr val="BDD7E7"/>
        </a:buClr>
        <a:buFont typeface="Wingdings" pitchFamily="2" charset="2"/>
        <a:buChar char="§"/>
        <a:defRPr sz="2000">
          <a:solidFill>
            <a:srgbClr val="08519C"/>
          </a:solidFill>
          <a:latin typeface="Calibri"/>
          <a:ea typeface="ＭＳ Ｐゴシック" charset="-128"/>
          <a:cs typeface="Calibri"/>
        </a:defRPr>
      </a:lvl2pPr>
      <a:lvl3pPr marL="898525" indent="-215900" algn="l" rtl="0" eaLnBrk="0" fontAlgn="base" hangingPunct="0">
        <a:spcBef>
          <a:spcPts val="300"/>
        </a:spcBef>
        <a:spcAft>
          <a:spcPct val="0"/>
        </a:spcAft>
        <a:buClr>
          <a:srgbClr val="BDD7E7"/>
        </a:buClr>
        <a:buFont typeface="Wingdings" pitchFamily="2" charset="2"/>
        <a:buChar char="§"/>
        <a:defRPr sz="2000">
          <a:solidFill>
            <a:srgbClr val="08519C"/>
          </a:solidFill>
          <a:latin typeface="Calibri"/>
          <a:ea typeface="ＭＳ Ｐゴシック" charset="-128"/>
          <a:cs typeface="Calibri"/>
        </a:defRPr>
      </a:lvl3pPr>
      <a:lvl4pPr marL="1258888" indent="-215900" algn="l" rtl="0" eaLnBrk="0" fontAlgn="base" hangingPunct="0">
        <a:spcBef>
          <a:spcPts val="200"/>
        </a:spcBef>
        <a:spcAft>
          <a:spcPct val="0"/>
        </a:spcAft>
        <a:buClr>
          <a:srgbClr val="BDD7E7"/>
        </a:buClr>
        <a:buFont typeface="Wingdings" pitchFamily="2" charset="2"/>
        <a:buChar char="§"/>
        <a:defRPr>
          <a:solidFill>
            <a:srgbClr val="08519C"/>
          </a:solidFill>
          <a:latin typeface="Calibri"/>
          <a:ea typeface="ＭＳ Ｐゴシック" charset="-128"/>
          <a:cs typeface="Calibri"/>
        </a:defRPr>
      </a:lvl4pPr>
      <a:lvl5pPr marL="1619250" indent="-215900" algn="l" rtl="0" eaLnBrk="0" fontAlgn="base" hangingPunct="0">
        <a:spcBef>
          <a:spcPts val="200"/>
        </a:spcBef>
        <a:spcAft>
          <a:spcPct val="0"/>
        </a:spcAft>
        <a:buClr>
          <a:srgbClr val="BDD7E7"/>
        </a:buClr>
        <a:buFont typeface="Wingdings" pitchFamily="2"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2.png"/><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3.png"/><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gif"/></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5.wmf"/></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0.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30.emf"/></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8.emf"/><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7.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media/media1.wmv"/><Relationship Id="rId6" Type="http://schemas.openxmlformats.org/officeDocument/2006/relationships/image" Target="../media/image19.png"/><Relationship Id="rId5" Type="http://schemas.microsoft.com/office/2007/relationships/media" Target="../media/media1.wmv"/><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5"/>
          <p:cNvSpPr>
            <a:spLocks noGrp="1"/>
          </p:cNvSpPr>
          <p:nvPr>
            <p:ph type="ctrTitle"/>
          </p:nvPr>
        </p:nvSpPr>
        <p:spPr>
          <a:xfrm>
            <a:off x="467544" y="1196752"/>
            <a:ext cx="8136904" cy="1296144"/>
          </a:xfrm>
        </p:spPr>
        <p:txBody>
          <a:bodyPr/>
          <a:lstStyle/>
          <a:p>
            <a:pPr algn="ctr"/>
            <a:r>
              <a:rPr lang="da-DK" sz="3000" dirty="0" smtClean="0"/>
              <a:t>System-Level Modeling and Synthesis Techniques for Flow-Based Microfluidic Very Large Scale Integration Biochips</a:t>
            </a:r>
            <a:endParaRPr lang="en-US" sz="3000" dirty="0" smtClean="0">
              <a:latin typeface="Calibri" pitchFamily="34" charset="0"/>
              <a:cs typeface="Calibri" pitchFamily="34" charset="0"/>
            </a:endParaRPr>
          </a:p>
        </p:txBody>
      </p:sp>
      <p:sp>
        <p:nvSpPr>
          <p:cNvPr id="5123" name="Subtitle 6"/>
          <p:cNvSpPr>
            <a:spLocks noGrp="1"/>
          </p:cNvSpPr>
          <p:nvPr>
            <p:ph type="subTitle" idx="1"/>
          </p:nvPr>
        </p:nvSpPr>
        <p:spPr>
          <a:xfrm>
            <a:off x="2483768" y="3356992"/>
            <a:ext cx="4068886" cy="864575"/>
          </a:xfrm>
        </p:spPr>
        <p:txBody>
          <a:bodyPr/>
          <a:lstStyle/>
          <a:p>
            <a:pPr algn="ctr" eaLnBrk="1" hangingPunct="1"/>
            <a:r>
              <a:rPr lang="en-US" sz="1800" b="1" dirty="0" smtClean="0">
                <a:latin typeface="+mn-lt"/>
                <a:cs typeface="Times New Roman" pitchFamily="18" charset="0"/>
              </a:rPr>
              <a:t>Wajid Hassan Minhass</a:t>
            </a:r>
          </a:p>
          <a:p>
            <a:pPr algn="ctr" eaLnBrk="1" hangingPunct="1"/>
            <a:r>
              <a:rPr lang="en-US" sz="1800" dirty="0" smtClean="0">
                <a:latin typeface="+mn-lt"/>
                <a:cs typeface="Times New Roman" pitchFamily="18" charset="0"/>
              </a:rPr>
              <a:t>Technical University of Denmark</a:t>
            </a:r>
            <a:endParaRPr lang="en-US" sz="2200" dirty="0"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smtClean="0">
                <a:latin typeface="Calibri" pitchFamily="34" charset="0"/>
                <a:cs typeface="Calibri" pitchFamily="34" charset="0"/>
              </a:rPr>
              <a:t>Components</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1229542" y="1268760"/>
            <a:ext cx="2982418" cy="129614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   Mixer</a:t>
            </a:r>
          </a:p>
          <a:p>
            <a:pPr lvl="1" defTabSz="914400">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   Detector</a:t>
            </a:r>
          </a:p>
          <a:p>
            <a:pPr lvl="1" defTabSz="914400">
              <a:buClr>
                <a:srgbClr val="BDD7E7"/>
              </a:buClr>
              <a:buFont typeface="Wingdings" pitchFamily="2" charset="2"/>
              <a:buChar char="§"/>
            </a:pPr>
            <a:r>
              <a:rPr kumimoji="0" lang="en-US" sz="24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   Filter</a:t>
            </a:r>
          </a:p>
        </p:txBody>
      </p:sp>
      <p:pic>
        <p:nvPicPr>
          <p:cNvPr id="13" name="Picture 12"/>
          <p:cNvPicPr>
            <a:picLocks noChangeAspect="1"/>
          </p:cNvPicPr>
          <p:nvPr/>
        </p:nvPicPr>
        <p:blipFill>
          <a:blip r:embed="rId4"/>
          <a:stretch>
            <a:fillRect/>
          </a:stretch>
        </p:blipFill>
        <p:spPr>
          <a:xfrm>
            <a:off x="683840" y="2866215"/>
            <a:ext cx="7848600" cy="3515113"/>
          </a:xfrm>
          <a:prstGeom prst="rect">
            <a:avLst/>
          </a:prstGeom>
          <a:effectLst>
            <a:outerShdw blurRad="63500" sx="102000" sy="102000" algn="ctr" rotWithShape="0">
              <a:prstClr val="black">
                <a:alpha val="40000"/>
              </a:prstClr>
            </a:outerShdw>
          </a:effectLst>
        </p:spPr>
      </p:pic>
      <p:sp>
        <p:nvSpPr>
          <p:cNvPr id="14" name="Title 1"/>
          <p:cNvSpPr txBox="1">
            <a:spLocks/>
          </p:cNvSpPr>
          <p:nvPr/>
        </p:nvSpPr>
        <p:spPr bwMode="auto">
          <a:xfrm>
            <a:off x="4397894" y="1268760"/>
            <a:ext cx="2982418" cy="129614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   Heater</a:t>
            </a:r>
          </a:p>
          <a:p>
            <a:pPr lvl="1" defTabSz="914400">
              <a:buClr>
                <a:srgbClr val="BDD7E7"/>
              </a:buClr>
              <a:buFont typeface="Wingdings" pitchFamily="2" charset="2"/>
              <a:buChar char="§"/>
            </a:pPr>
            <a:r>
              <a:rPr kumimoji="0" lang="en-US" sz="24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   Separator</a:t>
            </a:r>
          </a:p>
          <a:p>
            <a:pPr lvl="1" defTabSz="914400">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   Storage units</a:t>
            </a:r>
          </a:p>
        </p:txBody>
      </p:sp>
      <p:sp>
        <p:nvSpPr>
          <p:cNvPr id="7" name="TextBox 6"/>
          <p:cNvSpPr txBox="1"/>
          <p:nvPr/>
        </p:nvSpPr>
        <p:spPr>
          <a:xfrm>
            <a:off x="2514600" y="6444044"/>
            <a:ext cx="3969844" cy="369332"/>
          </a:xfrm>
          <a:prstGeom prst="rect">
            <a:avLst/>
          </a:prstGeom>
          <a:noFill/>
        </p:spPr>
        <p:txBody>
          <a:bodyPr wrap="none" rtlCol="0">
            <a:spAutoFit/>
          </a:bodyPr>
          <a:lstStyle/>
          <a:p>
            <a:r>
              <a:rPr lang="en-US" dirty="0" smtClean="0">
                <a:solidFill>
                  <a:srgbClr val="08519C"/>
                </a:solidFill>
              </a:rPr>
              <a:t>[</a:t>
            </a:r>
            <a:r>
              <a:rPr lang="en-US" dirty="0" err="1" smtClean="0">
                <a:solidFill>
                  <a:srgbClr val="08519C"/>
                </a:solidFill>
              </a:rPr>
              <a:t>Urbanski</a:t>
            </a:r>
            <a:r>
              <a:rPr lang="en-US" dirty="0" smtClean="0">
                <a:solidFill>
                  <a:srgbClr val="08519C"/>
                </a:solidFill>
              </a:rPr>
              <a:t> et al., Lab-on-a-Chip 2006]</a:t>
            </a:r>
            <a:endParaRPr lang="en-US" dirty="0">
              <a:solidFill>
                <a:srgbClr val="08519C"/>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Biochip architecture</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pic>
        <p:nvPicPr>
          <p:cNvPr id="9" name="Content Placeholder 3" descr="schematic.eps"/>
          <p:cNvPicPr>
            <a:picLocks noGrp="1" noChangeAspect="1"/>
          </p:cNvPicPr>
          <p:nvPr>
            <p:ph idx="1"/>
          </p:nvPr>
        </p:nvPicPr>
        <p:blipFill>
          <a:blip r:embed="rId4" cstate="print">
            <a:extLst>
              <a:ext uri="{28A0092B-C50C-407E-A947-70E740481C1C}">
                <a14:useLocalDpi xmlns="" xmlns:a14="http://schemas.microsoft.com/office/drawing/2010/main" val="0"/>
              </a:ext>
            </a:extLst>
          </a:blip>
          <a:srcRect l="-49040" r="-49040"/>
          <a:stretch>
            <a:fillRect/>
          </a:stretch>
        </p:blipFill>
        <p:spPr>
          <a:xfrm>
            <a:off x="-1044624" y="1412776"/>
            <a:ext cx="6991440" cy="3845023"/>
          </a:xfrm>
        </p:spPr>
      </p:pic>
      <p:pic>
        <p:nvPicPr>
          <p:cNvPr id="10" name="Content Placeholder 3" descr="functionalLevel.eps"/>
          <p:cNvPicPr>
            <a:picLocks noChangeAspect="1"/>
          </p:cNvPicPr>
          <p:nvPr/>
        </p:nvPicPr>
        <p:blipFill>
          <a:blip r:embed="rId5" cstate="print">
            <a:extLst>
              <a:ext uri="{28A0092B-C50C-407E-A947-70E740481C1C}">
                <a14:useLocalDpi xmlns="" xmlns:a14="http://schemas.microsoft.com/office/drawing/2010/main" val="0"/>
              </a:ext>
            </a:extLst>
          </a:blip>
          <a:srcRect l="-43990" r="-43990"/>
          <a:stretch>
            <a:fillRect/>
          </a:stretch>
        </p:blipFill>
        <p:spPr>
          <a:xfrm>
            <a:off x="3347864" y="1916832"/>
            <a:ext cx="6264696" cy="3888432"/>
          </a:xfrm>
          <a:prstGeom prst="rect">
            <a:avLst/>
          </a:prstGeom>
        </p:spPr>
      </p:pic>
      <p:sp>
        <p:nvSpPr>
          <p:cNvPr id="15" name="Title 1"/>
          <p:cNvSpPr txBox="1">
            <a:spLocks/>
          </p:cNvSpPr>
          <p:nvPr/>
        </p:nvSpPr>
        <p:spPr bwMode="auto">
          <a:xfrm>
            <a:off x="1259632" y="5475783"/>
            <a:ext cx="2232248" cy="35909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rPr>
              <a:t>Schematic view</a:t>
            </a:r>
          </a:p>
        </p:txBody>
      </p:sp>
      <p:sp>
        <p:nvSpPr>
          <p:cNvPr id="16" name="Title 1"/>
          <p:cNvSpPr txBox="1">
            <a:spLocks/>
          </p:cNvSpPr>
          <p:nvPr/>
        </p:nvSpPr>
        <p:spPr bwMode="auto">
          <a:xfrm>
            <a:off x="5580112" y="5481020"/>
            <a:ext cx="2232248" cy="35909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rPr>
              <a:t>Functional view</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Motivation</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4" name="Content Placeholder 3"/>
          <p:cNvSpPr>
            <a:spLocks noGrp="1"/>
          </p:cNvSpPr>
          <p:nvPr>
            <p:ph idx="1"/>
          </p:nvPr>
        </p:nvSpPr>
        <p:spPr>
          <a:xfrm>
            <a:off x="395536" y="1343422"/>
            <a:ext cx="8424863" cy="5541962"/>
          </a:xfrm>
        </p:spPr>
        <p:txBody>
          <a:bodyPr/>
          <a:lstStyle/>
          <a:p>
            <a:r>
              <a:rPr lang="en-US" dirty="0" err="1" smtClean="0">
                <a:latin typeface="Calibri" pitchFamily="34" charset="0"/>
                <a:cs typeface="Calibri" pitchFamily="34" charset="0"/>
              </a:rPr>
              <a:t>Microfluidic</a:t>
            </a:r>
            <a:r>
              <a:rPr lang="en-US" dirty="0" smtClean="0">
                <a:latin typeface="Calibri" pitchFamily="34" charset="0"/>
                <a:cs typeface="Calibri" pitchFamily="34" charset="0"/>
              </a:rPr>
              <a:t> VLSI, or </a:t>
            </a:r>
            <a:r>
              <a:rPr lang="en-US" dirty="0" err="1" smtClean="0">
                <a:latin typeface="Calibri" pitchFamily="34" charset="0"/>
                <a:cs typeface="Calibri" pitchFamily="34" charset="0"/>
              </a:rPr>
              <a:t>mVLSI</a:t>
            </a:r>
            <a:endParaRPr lang="en-US" dirty="0" smtClean="0">
              <a:latin typeface="Calibri" pitchFamily="34" charset="0"/>
              <a:cs typeface="Calibri" pitchFamily="34" charset="0"/>
            </a:endParaRPr>
          </a:p>
          <a:p>
            <a:pPr lvl="1"/>
            <a:r>
              <a:rPr lang="en-US" dirty="0" smtClean="0">
                <a:latin typeface="Calibri" pitchFamily="34" charset="0"/>
                <a:cs typeface="Calibri" pitchFamily="34" charset="0"/>
              </a:rPr>
              <a:t>Term introduced by Quake Group, </a:t>
            </a:r>
          </a:p>
          <a:p>
            <a:pPr lvl="1">
              <a:buNone/>
            </a:pPr>
            <a:r>
              <a:rPr lang="en-US" dirty="0" smtClean="0">
                <a:latin typeface="Calibri" pitchFamily="34" charset="0"/>
                <a:cs typeface="Calibri" pitchFamily="34" charset="0"/>
              </a:rPr>
              <a:t>     Stanford</a:t>
            </a:r>
          </a:p>
          <a:p>
            <a:pPr lvl="1"/>
            <a:r>
              <a:rPr lang="en-US" dirty="0" smtClean="0">
                <a:latin typeface="Calibri" pitchFamily="34" charset="0"/>
                <a:cs typeface="Calibri" pitchFamily="34" charset="0"/>
              </a:rPr>
              <a:t>Valve </a:t>
            </a:r>
            <a:r>
              <a:rPr lang="en-US" dirty="0">
                <a:latin typeface="Calibri" pitchFamily="34" charset="0"/>
                <a:cs typeface="Calibri" pitchFamily="34" charset="0"/>
              </a:rPr>
              <a:t>size: 6 × 6 </a:t>
            </a:r>
            <a:r>
              <a:rPr lang="en-US" dirty="0" smtClean="0">
                <a:latin typeface="Calibri" pitchFamily="34" charset="0"/>
                <a:cs typeface="Calibri" pitchFamily="34" charset="0"/>
              </a:rPr>
              <a:t>µm</a:t>
            </a:r>
            <a:r>
              <a:rPr lang="en-US" baseline="30000" dirty="0" smtClean="0">
                <a:latin typeface="Calibri" pitchFamily="34" charset="0"/>
                <a:cs typeface="Calibri" pitchFamily="34" charset="0"/>
              </a:rPr>
              <a:t>2</a:t>
            </a:r>
            <a:endParaRPr lang="en-US" dirty="0" smtClean="0">
              <a:latin typeface="Calibri" pitchFamily="34" charset="0"/>
              <a:cs typeface="Calibri" pitchFamily="34" charset="0"/>
            </a:endParaRPr>
          </a:p>
          <a:p>
            <a:pPr lvl="2"/>
            <a:r>
              <a:rPr lang="en-US" sz="1800" dirty="0" smtClean="0">
                <a:latin typeface="Calibri" pitchFamily="34" charset="0"/>
                <a:cs typeface="Calibri" pitchFamily="34" charset="0"/>
              </a:rPr>
              <a:t>possible </a:t>
            </a:r>
            <a:r>
              <a:rPr lang="en-US" sz="1800" dirty="0">
                <a:latin typeface="Calibri" pitchFamily="34" charset="0"/>
                <a:cs typeface="Calibri" pitchFamily="34" charset="0"/>
              </a:rPr>
              <a:t>to have 1 million valves/ </a:t>
            </a:r>
            <a:r>
              <a:rPr lang="en-US" sz="1800" dirty="0" smtClean="0">
                <a:latin typeface="Calibri" pitchFamily="34" charset="0"/>
                <a:cs typeface="Calibri" pitchFamily="34" charset="0"/>
              </a:rPr>
              <a:t>cm</a:t>
            </a:r>
            <a:r>
              <a:rPr lang="en-US" sz="1800" baseline="30000" dirty="0" smtClean="0">
                <a:latin typeface="Calibri" pitchFamily="34" charset="0"/>
                <a:cs typeface="Calibri" pitchFamily="34" charset="0"/>
              </a:rPr>
              <a:t>2</a:t>
            </a:r>
          </a:p>
          <a:p>
            <a:pPr lvl="1"/>
            <a:r>
              <a:rPr lang="en-US" dirty="0" smtClean="0">
                <a:latin typeface="Calibri" pitchFamily="34" charset="0"/>
                <a:cs typeface="Calibri" pitchFamily="34" charset="0"/>
              </a:rPr>
              <a:t>Increasing </a:t>
            </a:r>
            <a:r>
              <a:rPr lang="en-US" dirty="0">
                <a:latin typeface="Calibri" pitchFamily="34" charset="0"/>
                <a:cs typeface="Calibri" pitchFamily="34" charset="0"/>
              </a:rPr>
              <a:t>design complexity </a:t>
            </a:r>
            <a:br>
              <a:rPr lang="en-US" dirty="0">
                <a:latin typeface="Calibri" pitchFamily="34" charset="0"/>
                <a:cs typeface="Calibri" pitchFamily="34" charset="0"/>
              </a:rPr>
            </a:br>
            <a:r>
              <a:rPr lang="en-US" dirty="0">
                <a:latin typeface="Calibri" pitchFamily="34" charset="0"/>
                <a:cs typeface="Calibri" pitchFamily="34" charset="0"/>
              </a:rPr>
              <a:t>(commercial chip with 25,000 valves </a:t>
            </a:r>
            <a:br>
              <a:rPr lang="en-US" dirty="0">
                <a:latin typeface="Calibri" pitchFamily="34" charset="0"/>
                <a:cs typeface="Calibri" pitchFamily="34" charset="0"/>
              </a:rPr>
            </a:br>
            <a:r>
              <a:rPr lang="en-US" dirty="0">
                <a:latin typeface="Calibri" pitchFamily="34" charset="0"/>
                <a:cs typeface="Calibri" pitchFamily="34" charset="0"/>
              </a:rPr>
              <a:t>performing 9,216 PCRs in parallel</a:t>
            </a:r>
            <a:r>
              <a:rPr lang="en-US" dirty="0" smtClean="0">
                <a:latin typeface="Calibri" pitchFamily="34" charset="0"/>
                <a:cs typeface="Calibri" pitchFamily="34" charset="0"/>
              </a:rPr>
              <a:t>)</a:t>
            </a:r>
            <a:endParaRPr lang="en-US" sz="2400" dirty="0">
              <a:latin typeface="Calibri" pitchFamily="34" charset="0"/>
              <a:cs typeface="Calibri" pitchFamily="34" charset="0"/>
            </a:endParaRPr>
          </a:p>
          <a:p>
            <a:endParaRPr lang="en-US" dirty="0" smtClean="0"/>
          </a:p>
          <a:p>
            <a:r>
              <a:rPr lang="en-US" dirty="0" smtClean="0"/>
              <a:t>Current design methodologies</a:t>
            </a:r>
          </a:p>
          <a:p>
            <a:pPr lvl="1"/>
            <a:r>
              <a:rPr lang="en-US" dirty="0" smtClean="0"/>
              <a:t>Manual</a:t>
            </a:r>
          </a:p>
          <a:p>
            <a:pPr lvl="1"/>
            <a:r>
              <a:rPr lang="en-US" dirty="0" smtClean="0"/>
              <a:t>Tedious and error-prone</a:t>
            </a:r>
          </a:p>
          <a:p>
            <a:pPr lvl="1"/>
            <a:r>
              <a:rPr lang="en-US" dirty="0" smtClean="0"/>
              <a:t>Do not scale</a:t>
            </a:r>
          </a:p>
          <a:p>
            <a:endParaRPr lang="en-US" dirty="0"/>
          </a:p>
          <a:p>
            <a:endParaRPr lang="en-US" dirty="0"/>
          </a:p>
        </p:txBody>
      </p:sp>
      <p:pic>
        <p:nvPicPr>
          <p:cNvPr id="26" name="Picture 25"/>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5004048" y="1412776"/>
            <a:ext cx="3675894" cy="3055774"/>
          </a:xfrm>
          <a:prstGeom prst="rect">
            <a:avLst/>
          </a:prstGeom>
        </p:spPr>
      </p:pic>
      <p:sp>
        <p:nvSpPr>
          <p:cNvPr id="28" name="Rectangle 27"/>
          <p:cNvSpPr/>
          <p:nvPr/>
        </p:nvSpPr>
        <p:spPr>
          <a:xfrm>
            <a:off x="1051849" y="2852936"/>
            <a:ext cx="7366664" cy="954107"/>
          </a:xfrm>
          <a:prstGeom prst="rect">
            <a:avLst/>
          </a:prstGeom>
          <a:solidFill>
            <a:srgbClr val="FCAE91"/>
          </a:solidFill>
          <a:ln>
            <a:noFill/>
          </a:ln>
        </p:spPr>
        <p:txBody>
          <a:bodyPr wrap="square">
            <a:spAutoFit/>
          </a:bodyPr>
          <a:lstStyle/>
          <a:p>
            <a:pPr marL="0" lvl="1" algn="ctr" defTabSz="914400"/>
            <a:r>
              <a:rPr lang="en-US" sz="2800" b="1" kern="0" dirty="0" smtClean="0">
                <a:solidFill>
                  <a:srgbClr val="FF0000"/>
                </a:solidFill>
                <a:latin typeface="Calibri" pitchFamily="34" charset="0"/>
                <a:cs typeface="Calibri" pitchFamily="34" charset="0"/>
              </a:rPr>
              <a:t>New top-down design and synthesis </a:t>
            </a:r>
            <a:br>
              <a:rPr lang="en-US" sz="2800" b="1" kern="0" dirty="0" smtClean="0">
                <a:solidFill>
                  <a:srgbClr val="FF0000"/>
                </a:solidFill>
                <a:latin typeface="Calibri" pitchFamily="34" charset="0"/>
                <a:cs typeface="Calibri" pitchFamily="34" charset="0"/>
              </a:rPr>
            </a:br>
            <a:r>
              <a:rPr lang="en-US" sz="2800" b="1" kern="0" dirty="0" smtClean="0">
                <a:solidFill>
                  <a:srgbClr val="FF0000"/>
                </a:solidFill>
                <a:latin typeface="Calibri" pitchFamily="34" charset="0"/>
                <a:cs typeface="Calibri" pitchFamily="34" charset="0"/>
              </a:rPr>
              <a:t>methodologies are needed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xEl>
                                              <p:pRg st="5" end="5"/>
                                            </p:txEl>
                                          </p:spTgt>
                                        </p:tgtEl>
                                        <p:attrNameLst>
                                          <p:attrName>style.visibility</p:attrName>
                                        </p:attrNameLst>
                                      </p:cBhvr>
                                      <p:to>
                                        <p:strVal val="visible"/>
                                      </p:to>
                                    </p:set>
                                    <p:animEffect transition="in" filter="blinds(horizontal)">
                                      <p:cBhvr>
                                        <p:cTn id="7" dur="500"/>
                                        <p:tgtEl>
                                          <p:spTgt spid="24">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
                                            <p:txEl>
                                              <p:pRg st="7" end="7"/>
                                            </p:txEl>
                                          </p:spTgt>
                                        </p:tgtEl>
                                        <p:attrNameLst>
                                          <p:attrName>style.visibility</p:attrName>
                                        </p:attrNameLst>
                                      </p:cBhvr>
                                      <p:to>
                                        <p:strVal val="visible"/>
                                      </p:to>
                                    </p:set>
                                    <p:animEffect transition="in" filter="blinds(horizontal)">
                                      <p:cBhvr>
                                        <p:cTn id="12" dur="500"/>
                                        <p:tgtEl>
                                          <p:spTgt spid="24">
                                            <p:txEl>
                                              <p:pRg st="7" end="7"/>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24">
                                            <p:txEl>
                                              <p:pRg st="8" end="8"/>
                                            </p:txEl>
                                          </p:spTgt>
                                        </p:tgtEl>
                                        <p:attrNameLst>
                                          <p:attrName>style.visibility</p:attrName>
                                        </p:attrNameLst>
                                      </p:cBhvr>
                                      <p:to>
                                        <p:strVal val="visible"/>
                                      </p:to>
                                    </p:set>
                                    <p:animEffect transition="in" filter="blinds(horizontal)">
                                      <p:cBhvr>
                                        <p:cTn id="15" dur="500"/>
                                        <p:tgtEl>
                                          <p:spTgt spid="24">
                                            <p:txEl>
                                              <p:pRg st="8" end="8"/>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4">
                                            <p:txEl>
                                              <p:pRg st="9" end="9"/>
                                            </p:txEl>
                                          </p:spTgt>
                                        </p:tgtEl>
                                        <p:attrNameLst>
                                          <p:attrName>style.visibility</p:attrName>
                                        </p:attrNameLst>
                                      </p:cBhvr>
                                      <p:to>
                                        <p:strVal val="visible"/>
                                      </p:to>
                                    </p:set>
                                    <p:animEffect transition="in" filter="blinds(horizontal)">
                                      <p:cBhvr>
                                        <p:cTn id="18" dur="500"/>
                                        <p:tgtEl>
                                          <p:spTgt spid="24">
                                            <p:txEl>
                                              <p:pRg st="9" end="9"/>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4">
                                            <p:txEl>
                                              <p:pRg st="10" end="10"/>
                                            </p:txEl>
                                          </p:spTgt>
                                        </p:tgtEl>
                                        <p:attrNameLst>
                                          <p:attrName>style.visibility</p:attrName>
                                        </p:attrNameLst>
                                      </p:cBhvr>
                                      <p:to>
                                        <p:strVal val="visible"/>
                                      </p:to>
                                    </p:set>
                                    <p:animEffect transition="in" filter="blinds(horizontal)">
                                      <p:cBhvr>
                                        <p:cTn id="21" dur="500"/>
                                        <p:tgtEl>
                                          <p:spTgt spid="24">
                                            <p:txEl>
                                              <p:pRg st="10" end="1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1+#ppt_w/2"/>
                                          </p:val>
                                        </p:tav>
                                        <p:tav tm="100000">
                                          <p:val>
                                            <p:strVal val="#ppt_x"/>
                                          </p:val>
                                        </p:tav>
                                      </p:tavLst>
                                    </p:anim>
                                    <p:anim calcmode="lin" valueType="num">
                                      <p:cBhvr additive="base">
                                        <p:cTn id="27"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39552" y="67774"/>
            <a:ext cx="7734946" cy="719138"/>
          </a:xfrm>
        </p:spPr>
        <p:txBody>
          <a:bodyPr/>
          <a:lstStyle/>
          <a:p>
            <a:pPr eaLnBrk="1" hangingPunct="1"/>
            <a:r>
              <a:rPr lang="en-US" dirty="0" smtClean="0">
                <a:latin typeface="Calibri" pitchFamily="34" charset="0"/>
                <a:cs typeface="Calibri" pitchFamily="34" charset="0"/>
              </a:rPr>
              <a:t>Design tasks: VLSI </a:t>
            </a:r>
            <a:r>
              <a:rPr lang="en-US" dirty="0" err="1" smtClean="0">
                <a:latin typeface="Calibri" pitchFamily="34" charset="0"/>
                <a:cs typeface="Calibri" pitchFamily="34" charset="0"/>
              </a:rPr>
              <a:t>vs</a:t>
            </a:r>
            <a:r>
              <a:rPr lang="en-US" dirty="0" smtClean="0">
                <a:latin typeface="Calibri" pitchFamily="34" charset="0"/>
                <a:cs typeface="Calibri" pitchFamily="34" charset="0"/>
              </a:rPr>
              <a:t> </a:t>
            </a:r>
            <a:r>
              <a:rPr lang="en-US" dirty="0" err="1" smtClean="0">
                <a:latin typeface="Calibri" pitchFamily="34" charset="0"/>
                <a:cs typeface="Calibri" pitchFamily="34" charset="0"/>
              </a:rPr>
              <a:t>mVLSI</a:t>
            </a:r>
            <a:endParaRPr lang="en-US" dirty="0" smtClean="0">
              <a:latin typeface="Calibri" pitchFamily="34" charset="0"/>
              <a:cs typeface="Calibri" pitchFamily="34" charset="0"/>
            </a:endParaRP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grpSp>
        <p:nvGrpSpPr>
          <p:cNvPr id="181" name="Group 180"/>
          <p:cNvGrpSpPr/>
          <p:nvPr/>
        </p:nvGrpSpPr>
        <p:grpSpPr>
          <a:xfrm>
            <a:off x="1162995" y="836712"/>
            <a:ext cx="6505349" cy="5328592"/>
            <a:chOff x="730947" y="1124744"/>
            <a:chExt cx="6505349" cy="5328592"/>
          </a:xfrm>
        </p:grpSpPr>
        <p:sp>
          <p:nvSpPr>
            <p:cNvPr id="10" name="AutoShape 1"/>
            <p:cNvSpPr>
              <a:spLocks noChangeArrowheads="1"/>
            </p:cNvSpPr>
            <p:nvPr/>
          </p:nvSpPr>
          <p:spPr bwMode="auto">
            <a:xfrm>
              <a:off x="1972069" y="1365479"/>
              <a:ext cx="1542863" cy="281896"/>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Lst>
              </a:pPr>
              <a:r>
                <a:rPr lang="en-US" sz="1100">
                  <a:solidFill>
                    <a:srgbClr val="000000"/>
                  </a:solidFill>
                  <a:latin typeface="Times New Roman" pitchFamily="16" charset="0"/>
                  <a:cs typeface="Times New Roman" pitchFamily="16" charset="0"/>
                </a:rPr>
                <a:t>System Specifications</a:t>
              </a:r>
            </a:p>
          </p:txBody>
        </p:sp>
        <p:sp>
          <p:nvSpPr>
            <p:cNvPr id="11" name="AutoShape 2"/>
            <p:cNvSpPr>
              <a:spLocks noChangeArrowheads="1"/>
            </p:cNvSpPr>
            <p:nvPr/>
          </p:nvSpPr>
          <p:spPr bwMode="auto">
            <a:xfrm>
              <a:off x="1972069" y="1910562"/>
              <a:ext cx="1542863" cy="281896"/>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Lst>
              </a:pPr>
              <a:r>
                <a:rPr lang="en-US" sz="1100">
                  <a:solidFill>
                    <a:srgbClr val="000000"/>
                  </a:solidFill>
                  <a:latin typeface="Times New Roman" pitchFamily="16" charset="0"/>
                  <a:cs typeface="Times New Roman" pitchFamily="16" charset="0"/>
                </a:rPr>
                <a:t>Architectural Design</a:t>
              </a:r>
            </a:p>
          </p:txBody>
        </p:sp>
        <p:sp>
          <p:nvSpPr>
            <p:cNvPr id="12" name="AutoShape 3"/>
            <p:cNvSpPr>
              <a:spLocks noChangeArrowheads="1"/>
            </p:cNvSpPr>
            <p:nvPr/>
          </p:nvSpPr>
          <p:spPr bwMode="auto">
            <a:xfrm>
              <a:off x="1972069" y="2743778"/>
              <a:ext cx="1542863" cy="281896"/>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Lst>
              </a:pPr>
              <a:r>
                <a:rPr lang="en-US" sz="1100">
                  <a:solidFill>
                    <a:srgbClr val="000000"/>
                  </a:solidFill>
                  <a:latin typeface="Times New Roman" pitchFamily="16" charset="0"/>
                  <a:cs typeface="Times New Roman" pitchFamily="16" charset="0"/>
                </a:rPr>
                <a:t>Functional Design</a:t>
              </a:r>
            </a:p>
          </p:txBody>
        </p:sp>
        <p:sp>
          <p:nvSpPr>
            <p:cNvPr id="13" name="AutoShape 4"/>
            <p:cNvSpPr>
              <a:spLocks noChangeArrowheads="1"/>
            </p:cNvSpPr>
            <p:nvPr/>
          </p:nvSpPr>
          <p:spPr bwMode="auto">
            <a:xfrm>
              <a:off x="1972069" y="3684264"/>
              <a:ext cx="1542863" cy="281896"/>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Lst>
              </a:pPr>
              <a:r>
                <a:rPr lang="en-US" sz="1100">
                  <a:solidFill>
                    <a:srgbClr val="000000"/>
                  </a:solidFill>
                  <a:latin typeface="Times New Roman" pitchFamily="16" charset="0"/>
                  <a:cs typeface="Times New Roman" pitchFamily="16" charset="0"/>
                </a:rPr>
                <a:t>Logic Design</a:t>
              </a:r>
            </a:p>
          </p:txBody>
        </p:sp>
        <p:sp>
          <p:nvSpPr>
            <p:cNvPr id="14" name="AutoShape 5"/>
            <p:cNvSpPr>
              <a:spLocks noChangeArrowheads="1"/>
            </p:cNvSpPr>
            <p:nvPr/>
          </p:nvSpPr>
          <p:spPr bwMode="auto">
            <a:xfrm>
              <a:off x="1972069" y="4483803"/>
              <a:ext cx="1542863" cy="281896"/>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Lst>
              </a:pPr>
              <a:r>
                <a:rPr lang="en-US" sz="1100">
                  <a:solidFill>
                    <a:srgbClr val="000000"/>
                  </a:solidFill>
                  <a:latin typeface="Times New Roman" pitchFamily="16" charset="0"/>
                  <a:cs typeface="Times New Roman" pitchFamily="16" charset="0"/>
                </a:rPr>
                <a:t>Circuit Design</a:t>
              </a:r>
            </a:p>
          </p:txBody>
        </p:sp>
        <p:sp>
          <p:nvSpPr>
            <p:cNvPr id="15" name="AutoShape 6"/>
            <p:cNvSpPr>
              <a:spLocks noChangeArrowheads="1"/>
            </p:cNvSpPr>
            <p:nvPr/>
          </p:nvSpPr>
          <p:spPr bwMode="auto">
            <a:xfrm>
              <a:off x="1973208" y="5305793"/>
              <a:ext cx="1542864" cy="281896"/>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Lst>
              </a:pPr>
              <a:r>
                <a:rPr lang="en-US" sz="1100">
                  <a:solidFill>
                    <a:srgbClr val="000000"/>
                  </a:solidFill>
                  <a:latin typeface="Times New Roman" pitchFamily="16" charset="0"/>
                  <a:cs typeface="Times New Roman" pitchFamily="16" charset="0"/>
                </a:rPr>
                <a:t>Physical Design</a:t>
              </a:r>
            </a:p>
          </p:txBody>
        </p:sp>
        <p:sp>
          <p:nvSpPr>
            <p:cNvPr id="16" name="AutoShape 7"/>
            <p:cNvSpPr>
              <a:spLocks noChangeArrowheads="1"/>
            </p:cNvSpPr>
            <p:nvPr/>
          </p:nvSpPr>
          <p:spPr bwMode="auto">
            <a:xfrm>
              <a:off x="1973208" y="6014276"/>
              <a:ext cx="1542864" cy="281896"/>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Lst>
              </a:pPr>
              <a:r>
                <a:rPr lang="en-US" sz="1100">
                  <a:solidFill>
                    <a:srgbClr val="000000"/>
                  </a:solidFill>
                  <a:latin typeface="Times New Roman" pitchFamily="16" charset="0"/>
                  <a:cs typeface="Times New Roman" pitchFamily="16" charset="0"/>
                </a:rPr>
                <a:t>Fabrication</a:t>
              </a:r>
            </a:p>
          </p:txBody>
        </p:sp>
        <p:sp>
          <p:nvSpPr>
            <p:cNvPr id="17" name="AutoShape 8"/>
            <p:cNvSpPr>
              <a:spLocks noChangeArrowheads="1"/>
            </p:cNvSpPr>
            <p:nvPr/>
          </p:nvSpPr>
          <p:spPr bwMode="auto">
            <a:xfrm>
              <a:off x="4165099" y="1361737"/>
              <a:ext cx="1542863" cy="281896"/>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Lst>
              </a:pPr>
              <a:r>
                <a:rPr lang="en-US" sz="1100">
                  <a:solidFill>
                    <a:srgbClr val="000000"/>
                  </a:solidFill>
                  <a:latin typeface="Times New Roman" pitchFamily="16" charset="0"/>
                  <a:cs typeface="Times New Roman" pitchFamily="16" charset="0"/>
                </a:rPr>
                <a:t>System Specifications</a:t>
              </a:r>
            </a:p>
          </p:txBody>
        </p:sp>
        <p:sp>
          <p:nvSpPr>
            <p:cNvPr id="18" name="AutoShape 9"/>
            <p:cNvSpPr>
              <a:spLocks noChangeArrowheads="1"/>
            </p:cNvSpPr>
            <p:nvPr/>
          </p:nvSpPr>
          <p:spPr bwMode="auto">
            <a:xfrm>
              <a:off x="4165099" y="1913056"/>
              <a:ext cx="1542863" cy="281896"/>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Lst>
              </a:pPr>
              <a:r>
                <a:rPr lang="en-US" sz="1100">
                  <a:solidFill>
                    <a:srgbClr val="000000"/>
                  </a:solidFill>
                  <a:latin typeface="Times New Roman" pitchFamily="16" charset="0"/>
                  <a:cs typeface="Times New Roman" pitchFamily="16" charset="0"/>
                </a:rPr>
                <a:t>Schematic Design</a:t>
              </a:r>
            </a:p>
          </p:txBody>
        </p:sp>
        <p:sp>
          <p:nvSpPr>
            <p:cNvPr id="19" name="AutoShape 10"/>
            <p:cNvSpPr>
              <a:spLocks noChangeArrowheads="1"/>
            </p:cNvSpPr>
            <p:nvPr/>
          </p:nvSpPr>
          <p:spPr bwMode="auto">
            <a:xfrm>
              <a:off x="4165099" y="2700122"/>
              <a:ext cx="1542863" cy="401640"/>
            </a:xfrm>
            <a:prstGeom prst="roundRect">
              <a:avLst>
                <a:gd name="adj" fmla="val 31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Lst>
              </a:pPr>
              <a:r>
                <a:rPr lang="en-US" sz="1100">
                  <a:solidFill>
                    <a:srgbClr val="000000"/>
                  </a:solidFill>
                  <a:latin typeface="Times New Roman" pitchFamily="16" charset="0"/>
                  <a:cs typeface="Times New Roman" pitchFamily="16" charset="0"/>
                </a:rPr>
                <a:t>Physical Design </a:t>
              </a:r>
            </a:p>
            <a:p>
              <a:pPr algn="ctr">
                <a:lnSpc>
                  <a:spcPct val="95000"/>
                </a:lnSpc>
                <a:tabLst>
                  <a:tab pos="723900" algn="l"/>
                  <a:tab pos="1447800" algn="l"/>
                </a:tabLst>
              </a:pPr>
              <a:r>
                <a:rPr lang="en-US" sz="1100">
                  <a:solidFill>
                    <a:srgbClr val="000000"/>
                  </a:solidFill>
                  <a:latin typeface="Times New Roman" pitchFamily="16" charset="0"/>
                  <a:cs typeface="Times New Roman" pitchFamily="16" charset="0"/>
                </a:rPr>
                <a:t>(Flow Layer)</a:t>
              </a:r>
            </a:p>
          </p:txBody>
        </p:sp>
        <p:sp>
          <p:nvSpPr>
            <p:cNvPr id="20" name="AutoShape 11"/>
            <p:cNvSpPr>
              <a:spLocks noChangeArrowheads="1"/>
            </p:cNvSpPr>
            <p:nvPr/>
          </p:nvSpPr>
          <p:spPr bwMode="auto">
            <a:xfrm>
              <a:off x="4165099" y="3699232"/>
              <a:ext cx="1542863" cy="281896"/>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Lst>
              </a:pPr>
              <a:r>
                <a:rPr lang="en-US" sz="1100">
                  <a:solidFill>
                    <a:srgbClr val="000000"/>
                  </a:solidFill>
                  <a:latin typeface="Times New Roman" pitchFamily="16" charset="0"/>
                  <a:cs typeface="Times New Roman" pitchFamily="16" charset="0"/>
                </a:rPr>
                <a:t>Application Mapping</a:t>
              </a:r>
            </a:p>
          </p:txBody>
        </p:sp>
        <p:sp>
          <p:nvSpPr>
            <p:cNvPr id="21" name="AutoShape 12"/>
            <p:cNvSpPr>
              <a:spLocks noChangeArrowheads="1"/>
            </p:cNvSpPr>
            <p:nvPr/>
          </p:nvSpPr>
          <p:spPr bwMode="auto">
            <a:xfrm>
              <a:off x="4165099" y="4482555"/>
              <a:ext cx="1542863" cy="281896"/>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Lst>
              </a:pPr>
              <a:r>
                <a:rPr lang="en-US" sz="1100">
                  <a:solidFill>
                    <a:srgbClr val="000000"/>
                  </a:solidFill>
                  <a:latin typeface="Times New Roman" pitchFamily="16" charset="0"/>
                  <a:cs typeface="Times New Roman" pitchFamily="16" charset="0"/>
                </a:rPr>
                <a:t>Control Synthesis</a:t>
              </a:r>
            </a:p>
          </p:txBody>
        </p:sp>
        <p:sp>
          <p:nvSpPr>
            <p:cNvPr id="22" name="AutoShape 13"/>
            <p:cNvSpPr>
              <a:spLocks noChangeArrowheads="1"/>
            </p:cNvSpPr>
            <p:nvPr/>
          </p:nvSpPr>
          <p:spPr bwMode="auto">
            <a:xfrm>
              <a:off x="4165099" y="5247169"/>
              <a:ext cx="1542863" cy="396651"/>
            </a:xfrm>
            <a:prstGeom prst="roundRect">
              <a:avLst>
                <a:gd name="adj" fmla="val 31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Lst>
              </a:pPr>
              <a:r>
                <a:rPr lang="en-US" sz="1100">
                  <a:solidFill>
                    <a:srgbClr val="000000"/>
                  </a:solidFill>
                  <a:latin typeface="Times New Roman" pitchFamily="16" charset="0"/>
                  <a:cs typeface="Times New Roman" pitchFamily="16" charset="0"/>
                </a:rPr>
                <a:t>Physical Design </a:t>
              </a:r>
            </a:p>
            <a:p>
              <a:pPr algn="ctr">
                <a:lnSpc>
                  <a:spcPct val="95000"/>
                </a:lnSpc>
                <a:tabLst>
                  <a:tab pos="723900" algn="l"/>
                  <a:tab pos="1447800" algn="l"/>
                </a:tabLst>
              </a:pPr>
              <a:r>
                <a:rPr lang="en-US" sz="1100">
                  <a:solidFill>
                    <a:srgbClr val="000000"/>
                  </a:solidFill>
                  <a:latin typeface="Times New Roman" pitchFamily="16" charset="0"/>
                  <a:cs typeface="Times New Roman" pitchFamily="16" charset="0"/>
                </a:rPr>
                <a:t>(Control Layer)</a:t>
              </a:r>
            </a:p>
          </p:txBody>
        </p:sp>
        <p:sp>
          <p:nvSpPr>
            <p:cNvPr id="23" name="AutoShape 14"/>
            <p:cNvSpPr>
              <a:spLocks noChangeArrowheads="1"/>
            </p:cNvSpPr>
            <p:nvPr/>
          </p:nvSpPr>
          <p:spPr bwMode="auto">
            <a:xfrm>
              <a:off x="4166237" y="6010534"/>
              <a:ext cx="1542864" cy="281896"/>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Lst>
              </a:pPr>
              <a:r>
                <a:rPr lang="en-US" sz="1100">
                  <a:solidFill>
                    <a:srgbClr val="000000"/>
                  </a:solidFill>
                  <a:latin typeface="Times New Roman" pitchFamily="16" charset="0"/>
                  <a:cs typeface="Times New Roman" pitchFamily="16" charset="0"/>
                </a:rPr>
                <a:t>Fabrication</a:t>
              </a:r>
            </a:p>
          </p:txBody>
        </p:sp>
        <p:pic>
          <p:nvPicPr>
            <p:cNvPr id="25" name="Picture 15"/>
            <p:cNvPicPr>
              <a:picLocks noChangeAspect="1" noChangeArrowheads="1"/>
            </p:cNvPicPr>
            <p:nvPr/>
          </p:nvPicPr>
          <p:blipFill>
            <a:blip r:embed="rId4"/>
            <a:srcRect/>
            <a:stretch>
              <a:fillRect/>
            </a:stretch>
          </p:blipFill>
          <p:spPr bwMode="auto">
            <a:xfrm>
              <a:off x="825454" y="2387042"/>
              <a:ext cx="975819" cy="1017821"/>
            </a:xfrm>
            <a:prstGeom prst="rect">
              <a:avLst/>
            </a:prstGeom>
            <a:noFill/>
            <a:ln w="9525">
              <a:noFill/>
              <a:round/>
              <a:headEnd/>
              <a:tailEnd/>
            </a:ln>
            <a:effectLst/>
          </p:spPr>
        </p:pic>
        <p:pic>
          <p:nvPicPr>
            <p:cNvPr id="29" name="Picture 16"/>
            <p:cNvPicPr>
              <a:picLocks noChangeAspect="1" noChangeArrowheads="1"/>
            </p:cNvPicPr>
            <p:nvPr/>
          </p:nvPicPr>
          <p:blipFill>
            <a:blip r:embed="rId5"/>
            <a:srcRect/>
            <a:stretch>
              <a:fillRect/>
            </a:stretch>
          </p:blipFill>
          <p:spPr bwMode="auto">
            <a:xfrm>
              <a:off x="869862" y="4351586"/>
              <a:ext cx="932549" cy="584997"/>
            </a:xfrm>
            <a:prstGeom prst="rect">
              <a:avLst/>
            </a:prstGeom>
            <a:noFill/>
            <a:ln w="9525">
              <a:noFill/>
              <a:round/>
              <a:headEnd/>
              <a:tailEnd/>
            </a:ln>
            <a:effectLst/>
          </p:spPr>
        </p:pic>
        <p:pic>
          <p:nvPicPr>
            <p:cNvPr id="30" name="Picture 17"/>
            <p:cNvPicPr>
              <a:picLocks noChangeAspect="1" noChangeArrowheads="1"/>
            </p:cNvPicPr>
            <p:nvPr/>
          </p:nvPicPr>
          <p:blipFill>
            <a:blip r:embed="rId6"/>
            <a:srcRect/>
            <a:stretch>
              <a:fillRect/>
            </a:stretch>
          </p:blipFill>
          <p:spPr bwMode="auto">
            <a:xfrm>
              <a:off x="1016746" y="5038864"/>
              <a:ext cx="783387" cy="829475"/>
            </a:xfrm>
            <a:prstGeom prst="rect">
              <a:avLst/>
            </a:prstGeom>
            <a:noFill/>
            <a:ln w="9525">
              <a:noFill/>
              <a:round/>
              <a:headEnd/>
              <a:tailEnd/>
            </a:ln>
            <a:effectLst/>
          </p:spPr>
        </p:pic>
        <p:sp>
          <p:nvSpPr>
            <p:cNvPr id="31" name="Line 18"/>
            <p:cNvSpPr>
              <a:spLocks noChangeShapeType="1"/>
            </p:cNvSpPr>
            <p:nvPr/>
          </p:nvSpPr>
          <p:spPr bwMode="auto">
            <a:xfrm>
              <a:off x="3756325" y="1124744"/>
              <a:ext cx="1139" cy="5328592"/>
            </a:xfrm>
            <a:prstGeom prst="line">
              <a:avLst/>
            </a:prstGeom>
            <a:noFill/>
            <a:ln w="9000">
              <a:solidFill>
                <a:srgbClr val="000000"/>
              </a:solidFill>
              <a:round/>
              <a:headEnd/>
              <a:tailEnd/>
            </a:ln>
            <a:effectLst/>
          </p:spPr>
          <p:txBody>
            <a:bodyPr/>
            <a:lstStyle/>
            <a:p>
              <a:endParaRPr lang="da-DK" sz="1100"/>
            </a:p>
          </p:txBody>
        </p:sp>
        <p:sp>
          <p:nvSpPr>
            <p:cNvPr id="32" name="Line 19"/>
            <p:cNvSpPr>
              <a:spLocks noChangeShapeType="1"/>
            </p:cNvSpPr>
            <p:nvPr/>
          </p:nvSpPr>
          <p:spPr bwMode="auto">
            <a:xfrm>
              <a:off x="2734961" y="1646128"/>
              <a:ext cx="1138" cy="264434"/>
            </a:xfrm>
            <a:prstGeom prst="line">
              <a:avLst/>
            </a:prstGeom>
            <a:noFill/>
            <a:ln w="9000">
              <a:solidFill>
                <a:srgbClr val="000000"/>
              </a:solidFill>
              <a:round/>
              <a:headEnd/>
              <a:tailEnd type="triangle" w="med" len="med"/>
            </a:ln>
            <a:effectLst/>
          </p:spPr>
          <p:txBody>
            <a:bodyPr/>
            <a:lstStyle/>
            <a:p>
              <a:endParaRPr lang="da-DK" sz="1100"/>
            </a:p>
          </p:txBody>
        </p:sp>
        <p:sp>
          <p:nvSpPr>
            <p:cNvPr id="33" name="Line 20"/>
            <p:cNvSpPr>
              <a:spLocks noChangeShapeType="1"/>
            </p:cNvSpPr>
            <p:nvPr/>
          </p:nvSpPr>
          <p:spPr bwMode="auto">
            <a:xfrm>
              <a:off x="2734961" y="2194953"/>
              <a:ext cx="1138" cy="548825"/>
            </a:xfrm>
            <a:prstGeom prst="line">
              <a:avLst/>
            </a:prstGeom>
            <a:noFill/>
            <a:ln w="9000">
              <a:solidFill>
                <a:srgbClr val="000000"/>
              </a:solidFill>
              <a:round/>
              <a:headEnd/>
              <a:tailEnd type="triangle" w="med" len="med"/>
            </a:ln>
            <a:effectLst/>
          </p:spPr>
          <p:txBody>
            <a:bodyPr/>
            <a:lstStyle/>
            <a:p>
              <a:endParaRPr lang="da-DK" sz="1100"/>
            </a:p>
          </p:txBody>
        </p:sp>
        <p:sp>
          <p:nvSpPr>
            <p:cNvPr id="34" name="Line 21"/>
            <p:cNvSpPr>
              <a:spLocks noChangeShapeType="1"/>
            </p:cNvSpPr>
            <p:nvPr/>
          </p:nvSpPr>
          <p:spPr bwMode="auto">
            <a:xfrm>
              <a:off x="2734961" y="3025674"/>
              <a:ext cx="1138" cy="658590"/>
            </a:xfrm>
            <a:prstGeom prst="line">
              <a:avLst/>
            </a:prstGeom>
            <a:noFill/>
            <a:ln w="9000">
              <a:solidFill>
                <a:srgbClr val="000000"/>
              </a:solidFill>
              <a:round/>
              <a:headEnd/>
              <a:tailEnd type="triangle" w="med" len="med"/>
            </a:ln>
            <a:effectLst/>
          </p:spPr>
          <p:txBody>
            <a:bodyPr/>
            <a:lstStyle/>
            <a:p>
              <a:endParaRPr lang="da-DK" sz="1100"/>
            </a:p>
          </p:txBody>
        </p:sp>
        <p:sp>
          <p:nvSpPr>
            <p:cNvPr id="35" name="Line 22"/>
            <p:cNvSpPr>
              <a:spLocks noChangeShapeType="1"/>
            </p:cNvSpPr>
            <p:nvPr/>
          </p:nvSpPr>
          <p:spPr bwMode="auto">
            <a:xfrm>
              <a:off x="2734961" y="3964914"/>
              <a:ext cx="1138" cy="518889"/>
            </a:xfrm>
            <a:prstGeom prst="line">
              <a:avLst/>
            </a:prstGeom>
            <a:noFill/>
            <a:ln w="9000">
              <a:solidFill>
                <a:srgbClr val="000000"/>
              </a:solidFill>
              <a:round/>
              <a:headEnd/>
              <a:tailEnd type="triangle" w="med" len="med"/>
            </a:ln>
            <a:effectLst/>
          </p:spPr>
          <p:txBody>
            <a:bodyPr/>
            <a:lstStyle/>
            <a:p>
              <a:endParaRPr lang="da-DK" sz="1100"/>
            </a:p>
          </p:txBody>
        </p:sp>
        <p:sp>
          <p:nvSpPr>
            <p:cNvPr id="36" name="Line 23"/>
            <p:cNvSpPr>
              <a:spLocks noChangeShapeType="1"/>
            </p:cNvSpPr>
            <p:nvPr/>
          </p:nvSpPr>
          <p:spPr bwMode="auto">
            <a:xfrm>
              <a:off x="2734961" y="4765699"/>
              <a:ext cx="1138" cy="541341"/>
            </a:xfrm>
            <a:prstGeom prst="line">
              <a:avLst/>
            </a:prstGeom>
            <a:noFill/>
            <a:ln w="9000">
              <a:solidFill>
                <a:srgbClr val="000000"/>
              </a:solidFill>
              <a:round/>
              <a:headEnd/>
              <a:tailEnd type="triangle" w="med" len="med"/>
            </a:ln>
            <a:effectLst/>
          </p:spPr>
          <p:txBody>
            <a:bodyPr/>
            <a:lstStyle/>
            <a:p>
              <a:endParaRPr lang="da-DK" sz="1100"/>
            </a:p>
          </p:txBody>
        </p:sp>
        <p:sp>
          <p:nvSpPr>
            <p:cNvPr id="37" name="Line 24"/>
            <p:cNvSpPr>
              <a:spLocks noChangeShapeType="1"/>
            </p:cNvSpPr>
            <p:nvPr/>
          </p:nvSpPr>
          <p:spPr bwMode="auto">
            <a:xfrm>
              <a:off x="2734961" y="5586442"/>
              <a:ext cx="1138" cy="426587"/>
            </a:xfrm>
            <a:prstGeom prst="line">
              <a:avLst/>
            </a:prstGeom>
            <a:noFill/>
            <a:ln w="9000">
              <a:solidFill>
                <a:srgbClr val="000000"/>
              </a:solidFill>
              <a:round/>
              <a:headEnd/>
              <a:tailEnd type="triangle" w="med" len="med"/>
            </a:ln>
            <a:effectLst/>
          </p:spPr>
          <p:txBody>
            <a:bodyPr/>
            <a:lstStyle/>
            <a:p>
              <a:endParaRPr lang="da-DK" sz="1100"/>
            </a:p>
          </p:txBody>
        </p:sp>
        <p:sp>
          <p:nvSpPr>
            <p:cNvPr id="38" name="AutoShape 25"/>
            <p:cNvSpPr>
              <a:spLocks noChangeArrowheads="1"/>
            </p:cNvSpPr>
            <p:nvPr/>
          </p:nvSpPr>
          <p:spPr bwMode="auto">
            <a:xfrm>
              <a:off x="6112181" y="2604077"/>
              <a:ext cx="219758" cy="109765"/>
            </a:xfrm>
            <a:prstGeom prst="roundRect">
              <a:avLst>
                <a:gd name="adj" fmla="val 1134"/>
              </a:avLst>
            </a:prstGeom>
            <a:noFill/>
            <a:ln w="9000">
              <a:solidFill>
                <a:srgbClr val="000000"/>
              </a:solidFill>
              <a:round/>
              <a:headEnd/>
              <a:tailEnd/>
            </a:ln>
            <a:effectLst/>
          </p:spPr>
          <p:txBody>
            <a:bodyPr wrap="none" anchor="ctr"/>
            <a:lstStyle/>
            <a:p>
              <a:endParaRPr lang="da-DK" sz="1100"/>
            </a:p>
          </p:txBody>
        </p:sp>
        <p:sp>
          <p:nvSpPr>
            <p:cNvPr id="39" name="AutoShape 26"/>
            <p:cNvSpPr>
              <a:spLocks noChangeArrowheads="1"/>
            </p:cNvSpPr>
            <p:nvPr/>
          </p:nvSpPr>
          <p:spPr bwMode="auto">
            <a:xfrm>
              <a:off x="5943661" y="2864769"/>
              <a:ext cx="219758" cy="109765"/>
            </a:xfrm>
            <a:prstGeom prst="roundRect">
              <a:avLst>
                <a:gd name="adj" fmla="val 1134"/>
              </a:avLst>
            </a:prstGeom>
            <a:noFill/>
            <a:ln w="9000">
              <a:solidFill>
                <a:srgbClr val="000000"/>
              </a:solidFill>
              <a:round/>
              <a:headEnd/>
              <a:tailEnd/>
            </a:ln>
            <a:effectLst/>
          </p:spPr>
          <p:txBody>
            <a:bodyPr wrap="none" anchor="ctr"/>
            <a:lstStyle/>
            <a:p>
              <a:endParaRPr lang="da-DK" sz="1100"/>
            </a:p>
          </p:txBody>
        </p:sp>
        <p:sp>
          <p:nvSpPr>
            <p:cNvPr id="40" name="AutoShape 27"/>
            <p:cNvSpPr>
              <a:spLocks noChangeArrowheads="1"/>
            </p:cNvSpPr>
            <p:nvPr/>
          </p:nvSpPr>
          <p:spPr bwMode="auto">
            <a:xfrm>
              <a:off x="6123567" y="3059353"/>
              <a:ext cx="331345" cy="195830"/>
            </a:xfrm>
            <a:prstGeom prst="roundRect">
              <a:avLst>
                <a:gd name="adj" fmla="val 639"/>
              </a:avLst>
            </a:prstGeom>
            <a:noFill/>
            <a:ln w="9000">
              <a:solidFill>
                <a:srgbClr val="000000"/>
              </a:solidFill>
              <a:round/>
              <a:headEnd/>
              <a:tailEnd/>
            </a:ln>
            <a:effectLst/>
          </p:spPr>
          <p:txBody>
            <a:bodyPr wrap="none" anchor="ctr"/>
            <a:lstStyle/>
            <a:p>
              <a:endParaRPr lang="da-DK" sz="1100"/>
            </a:p>
          </p:txBody>
        </p:sp>
        <p:sp>
          <p:nvSpPr>
            <p:cNvPr id="41" name="AutoShape 28"/>
            <p:cNvSpPr>
              <a:spLocks noChangeArrowheads="1"/>
            </p:cNvSpPr>
            <p:nvPr/>
          </p:nvSpPr>
          <p:spPr bwMode="auto">
            <a:xfrm>
              <a:off x="6219213" y="2915909"/>
              <a:ext cx="219758" cy="109765"/>
            </a:xfrm>
            <a:prstGeom prst="roundRect">
              <a:avLst>
                <a:gd name="adj" fmla="val 1134"/>
              </a:avLst>
            </a:prstGeom>
            <a:noFill/>
            <a:ln w="9000">
              <a:solidFill>
                <a:srgbClr val="000000"/>
              </a:solidFill>
              <a:round/>
              <a:headEnd/>
              <a:tailEnd/>
            </a:ln>
            <a:effectLst/>
          </p:spPr>
          <p:txBody>
            <a:bodyPr wrap="none" anchor="ctr"/>
            <a:lstStyle/>
            <a:p>
              <a:endParaRPr lang="da-DK" sz="1100"/>
            </a:p>
          </p:txBody>
        </p:sp>
        <p:sp>
          <p:nvSpPr>
            <p:cNvPr id="42" name="AutoShape 29"/>
            <p:cNvSpPr>
              <a:spLocks noChangeArrowheads="1"/>
            </p:cNvSpPr>
            <p:nvPr/>
          </p:nvSpPr>
          <p:spPr bwMode="auto">
            <a:xfrm>
              <a:off x="6320552" y="2758746"/>
              <a:ext cx="219759" cy="109765"/>
            </a:xfrm>
            <a:prstGeom prst="roundRect">
              <a:avLst>
                <a:gd name="adj" fmla="val 1134"/>
              </a:avLst>
            </a:prstGeom>
            <a:noFill/>
            <a:ln w="9000">
              <a:solidFill>
                <a:srgbClr val="000000"/>
              </a:solidFill>
              <a:round/>
              <a:headEnd/>
              <a:tailEnd/>
            </a:ln>
            <a:effectLst/>
          </p:spPr>
          <p:txBody>
            <a:bodyPr wrap="none" anchor="ctr"/>
            <a:lstStyle/>
            <a:p>
              <a:endParaRPr lang="da-DK" sz="1100"/>
            </a:p>
          </p:txBody>
        </p:sp>
        <p:sp>
          <p:nvSpPr>
            <p:cNvPr id="43" name="Line 30"/>
            <p:cNvSpPr>
              <a:spLocks noChangeShapeType="1"/>
            </p:cNvSpPr>
            <p:nvPr/>
          </p:nvSpPr>
          <p:spPr bwMode="auto">
            <a:xfrm>
              <a:off x="6052971" y="2661454"/>
              <a:ext cx="1138" cy="203315"/>
            </a:xfrm>
            <a:prstGeom prst="line">
              <a:avLst/>
            </a:prstGeom>
            <a:noFill/>
            <a:ln w="9000">
              <a:solidFill>
                <a:srgbClr val="000000"/>
              </a:solidFill>
              <a:round/>
              <a:headEnd/>
              <a:tailEnd/>
            </a:ln>
            <a:effectLst/>
          </p:spPr>
          <p:txBody>
            <a:bodyPr/>
            <a:lstStyle/>
            <a:p>
              <a:endParaRPr lang="da-DK" sz="1100"/>
            </a:p>
          </p:txBody>
        </p:sp>
        <p:sp>
          <p:nvSpPr>
            <p:cNvPr id="44" name="Line 31"/>
            <p:cNvSpPr>
              <a:spLocks noChangeShapeType="1"/>
            </p:cNvSpPr>
            <p:nvPr/>
          </p:nvSpPr>
          <p:spPr bwMode="auto">
            <a:xfrm>
              <a:off x="5993762" y="2660207"/>
              <a:ext cx="118419" cy="1247"/>
            </a:xfrm>
            <a:prstGeom prst="line">
              <a:avLst/>
            </a:prstGeom>
            <a:noFill/>
            <a:ln w="9000">
              <a:solidFill>
                <a:srgbClr val="000000"/>
              </a:solidFill>
              <a:round/>
              <a:headEnd/>
              <a:tailEnd/>
            </a:ln>
            <a:effectLst/>
          </p:spPr>
          <p:txBody>
            <a:bodyPr/>
            <a:lstStyle/>
            <a:p>
              <a:endParaRPr lang="da-DK" sz="1100"/>
            </a:p>
          </p:txBody>
        </p:sp>
        <p:sp>
          <p:nvSpPr>
            <p:cNvPr id="45" name="Line 32"/>
            <p:cNvSpPr>
              <a:spLocks noChangeShapeType="1"/>
            </p:cNvSpPr>
            <p:nvPr/>
          </p:nvSpPr>
          <p:spPr bwMode="auto">
            <a:xfrm>
              <a:off x="6052971" y="2816123"/>
              <a:ext cx="267581" cy="1248"/>
            </a:xfrm>
            <a:prstGeom prst="line">
              <a:avLst/>
            </a:prstGeom>
            <a:noFill/>
            <a:ln w="9000">
              <a:solidFill>
                <a:srgbClr val="000000"/>
              </a:solidFill>
              <a:round/>
              <a:headEnd/>
              <a:tailEnd/>
            </a:ln>
            <a:effectLst/>
          </p:spPr>
          <p:txBody>
            <a:bodyPr/>
            <a:lstStyle/>
            <a:p>
              <a:endParaRPr lang="da-DK" sz="1100"/>
            </a:p>
          </p:txBody>
        </p:sp>
        <p:sp>
          <p:nvSpPr>
            <p:cNvPr id="46" name="Line 33"/>
            <p:cNvSpPr>
              <a:spLocks noChangeShapeType="1"/>
            </p:cNvSpPr>
            <p:nvPr/>
          </p:nvSpPr>
          <p:spPr bwMode="auto">
            <a:xfrm flipV="1">
              <a:off x="6043862" y="2973286"/>
              <a:ext cx="1138" cy="229509"/>
            </a:xfrm>
            <a:prstGeom prst="line">
              <a:avLst/>
            </a:prstGeom>
            <a:noFill/>
            <a:ln w="9000">
              <a:solidFill>
                <a:srgbClr val="000000"/>
              </a:solidFill>
              <a:round/>
              <a:headEnd/>
              <a:tailEnd/>
            </a:ln>
            <a:effectLst/>
          </p:spPr>
          <p:txBody>
            <a:bodyPr/>
            <a:lstStyle/>
            <a:p>
              <a:endParaRPr lang="da-DK" sz="1100"/>
            </a:p>
          </p:txBody>
        </p:sp>
        <p:sp>
          <p:nvSpPr>
            <p:cNvPr id="47" name="Line 34"/>
            <p:cNvSpPr>
              <a:spLocks noChangeShapeType="1"/>
            </p:cNvSpPr>
            <p:nvPr/>
          </p:nvSpPr>
          <p:spPr bwMode="auto">
            <a:xfrm>
              <a:off x="6043862" y="3162881"/>
              <a:ext cx="79705" cy="1248"/>
            </a:xfrm>
            <a:prstGeom prst="line">
              <a:avLst/>
            </a:prstGeom>
            <a:noFill/>
            <a:ln w="9000">
              <a:solidFill>
                <a:srgbClr val="000000"/>
              </a:solidFill>
              <a:round/>
              <a:headEnd/>
              <a:tailEnd/>
            </a:ln>
            <a:effectLst/>
          </p:spPr>
          <p:txBody>
            <a:bodyPr/>
            <a:lstStyle/>
            <a:p>
              <a:endParaRPr lang="da-DK" sz="1100"/>
            </a:p>
          </p:txBody>
        </p:sp>
        <p:sp>
          <p:nvSpPr>
            <p:cNvPr id="48" name="Line 35"/>
            <p:cNvSpPr>
              <a:spLocks noChangeShapeType="1"/>
            </p:cNvSpPr>
            <p:nvPr/>
          </p:nvSpPr>
          <p:spPr bwMode="auto">
            <a:xfrm flipV="1">
              <a:off x="6322829" y="3024427"/>
              <a:ext cx="1139" cy="36172"/>
            </a:xfrm>
            <a:prstGeom prst="line">
              <a:avLst/>
            </a:prstGeom>
            <a:noFill/>
            <a:ln w="9000">
              <a:solidFill>
                <a:srgbClr val="000000"/>
              </a:solidFill>
              <a:round/>
              <a:headEnd/>
              <a:tailEnd/>
            </a:ln>
            <a:effectLst/>
          </p:spPr>
          <p:txBody>
            <a:bodyPr/>
            <a:lstStyle/>
            <a:p>
              <a:endParaRPr lang="da-DK" sz="1100"/>
            </a:p>
          </p:txBody>
        </p:sp>
        <p:sp>
          <p:nvSpPr>
            <p:cNvPr id="49" name="Line 36"/>
            <p:cNvSpPr>
              <a:spLocks noChangeShapeType="1"/>
            </p:cNvSpPr>
            <p:nvPr/>
          </p:nvSpPr>
          <p:spPr bwMode="auto">
            <a:xfrm flipV="1">
              <a:off x="6436694" y="2653970"/>
              <a:ext cx="1139" cy="106023"/>
            </a:xfrm>
            <a:prstGeom prst="line">
              <a:avLst/>
            </a:prstGeom>
            <a:noFill/>
            <a:ln w="9000">
              <a:solidFill>
                <a:srgbClr val="000000"/>
              </a:solidFill>
              <a:round/>
              <a:headEnd/>
              <a:tailEnd/>
            </a:ln>
            <a:effectLst/>
          </p:spPr>
          <p:txBody>
            <a:bodyPr/>
            <a:lstStyle/>
            <a:p>
              <a:endParaRPr lang="da-DK" sz="1100"/>
            </a:p>
          </p:txBody>
        </p:sp>
        <p:sp>
          <p:nvSpPr>
            <p:cNvPr id="50" name="Oval 37"/>
            <p:cNvSpPr>
              <a:spLocks noChangeArrowheads="1"/>
            </p:cNvSpPr>
            <p:nvPr/>
          </p:nvSpPr>
          <p:spPr bwMode="auto">
            <a:xfrm>
              <a:off x="5932275" y="2632766"/>
              <a:ext cx="61487" cy="57377"/>
            </a:xfrm>
            <a:prstGeom prst="ellipse">
              <a:avLst/>
            </a:prstGeom>
            <a:noFill/>
            <a:ln w="9000">
              <a:solidFill>
                <a:srgbClr val="000000"/>
              </a:solidFill>
              <a:round/>
              <a:headEnd/>
              <a:tailEnd/>
            </a:ln>
            <a:effectLst/>
          </p:spPr>
          <p:txBody>
            <a:bodyPr wrap="none" anchor="ctr"/>
            <a:lstStyle/>
            <a:p>
              <a:endParaRPr lang="da-DK" sz="1100"/>
            </a:p>
          </p:txBody>
        </p:sp>
        <p:sp>
          <p:nvSpPr>
            <p:cNvPr id="51" name="Oval 38"/>
            <p:cNvSpPr>
              <a:spLocks noChangeArrowheads="1"/>
            </p:cNvSpPr>
            <p:nvPr/>
          </p:nvSpPr>
          <p:spPr bwMode="auto">
            <a:xfrm>
              <a:off x="6403674" y="2597841"/>
              <a:ext cx="62625" cy="57377"/>
            </a:xfrm>
            <a:prstGeom prst="ellipse">
              <a:avLst/>
            </a:prstGeom>
            <a:noFill/>
            <a:ln w="9000">
              <a:solidFill>
                <a:srgbClr val="000000"/>
              </a:solidFill>
              <a:round/>
              <a:headEnd/>
              <a:tailEnd/>
            </a:ln>
            <a:effectLst/>
          </p:spPr>
          <p:txBody>
            <a:bodyPr wrap="none" anchor="ctr"/>
            <a:lstStyle/>
            <a:p>
              <a:endParaRPr lang="da-DK" sz="1100"/>
            </a:p>
          </p:txBody>
        </p:sp>
        <p:sp>
          <p:nvSpPr>
            <p:cNvPr id="52" name="Oval 39"/>
            <p:cNvSpPr>
              <a:spLocks noChangeArrowheads="1"/>
            </p:cNvSpPr>
            <p:nvPr/>
          </p:nvSpPr>
          <p:spPr bwMode="auto">
            <a:xfrm>
              <a:off x="6490211" y="2933372"/>
              <a:ext cx="61487" cy="57377"/>
            </a:xfrm>
            <a:prstGeom prst="ellipse">
              <a:avLst/>
            </a:prstGeom>
            <a:noFill/>
            <a:ln w="9000">
              <a:solidFill>
                <a:srgbClr val="000000"/>
              </a:solidFill>
              <a:round/>
              <a:headEnd/>
              <a:tailEnd/>
            </a:ln>
            <a:effectLst/>
          </p:spPr>
          <p:txBody>
            <a:bodyPr wrap="none" anchor="ctr"/>
            <a:lstStyle/>
            <a:p>
              <a:endParaRPr lang="da-DK" sz="1100"/>
            </a:p>
          </p:txBody>
        </p:sp>
        <p:sp>
          <p:nvSpPr>
            <p:cNvPr id="53" name="Line 40"/>
            <p:cNvSpPr>
              <a:spLocks noChangeShapeType="1"/>
            </p:cNvSpPr>
            <p:nvPr/>
          </p:nvSpPr>
          <p:spPr bwMode="auto">
            <a:xfrm>
              <a:off x="6438971" y="2963308"/>
              <a:ext cx="51239" cy="1248"/>
            </a:xfrm>
            <a:prstGeom prst="line">
              <a:avLst/>
            </a:prstGeom>
            <a:noFill/>
            <a:ln w="9000">
              <a:solidFill>
                <a:srgbClr val="000000"/>
              </a:solidFill>
              <a:round/>
              <a:headEnd/>
              <a:tailEnd/>
            </a:ln>
            <a:effectLst/>
          </p:spPr>
          <p:txBody>
            <a:bodyPr/>
            <a:lstStyle/>
            <a:p>
              <a:endParaRPr lang="da-DK" sz="1100"/>
            </a:p>
          </p:txBody>
        </p:sp>
        <p:sp>
          <p:nvSpPr>
            <p:cNvPr id="54" name="Oval 41"/>
            <p:cNvSpPr>
              <a:spLocks noChangeArrowheads="1"/>
            </p:cNvSpPr>
            <p:nvPr/>
          </p:nvSpPr>
          <p:spPr bwMode="auto">
            <a:xfrm>
              <a:off x="6014257" y="3201548"/>
              <a:ext cx="62625" cy="57377"/>
            </a:xfrm>
            <a:prstGeom prst="ellipse">
              <a:avLst/>
            </a:prstGeom>
            <a:noFill/>
            <a:ln w="9000">
              <a:solidFill>
                <a:srgbClr val="000000"/>
              </a:solidFill>
              <a:round/>
              <a:headEnd/>
              <a:tailEnd/>
            </a:ln>
            <a:effectLst/>
          </p:spPr>
          <p:txBody>
            <a:bodyPr wrap="none" anchor="ctr"/>
            <a:lstStyle/>
            <a:p>
              <a:endParaRPr lang="da-DK" sz="1100"/>
            </a:p>
          </p:txBody>
        </p:sp>
        <p:sp>
          <p:nvSpPr>
            <p:cNvPr id="55" name="AutoShape 42"/>
            <p:cNvSpPr>
              <a:spLocks noChangeArrowheads="1"/>
            </p:cNvSpPr>
            <p:nvPr/>
          </p:nvSpPr>
          <p:spPr bwMode="auto">
            <a:xfrm>
              <a:off x="5868511" y="2470613"/>
              <a:ext cx="808438" cy="884356"/>
            </a:xfrm>
            <a:prstGeom prst="roundRect">
              <a:avLst>
                <a:gd name="adj" fmla="val 139"/>
              </a:avLst>
            </a:prstGeom>
            <a:noFill/>
            <a:ln w="9000">
              <a:solidFill>
                <a:srgbClr val="000000"/>
              </a:solidFill>
              <a:round/>
              <a:headEnd/>
              <a:tailEnd/>
            </a:ln>
            <a:effectLst/>
          </p:spPr>
          <p:txBody>
            <a:bodyPr wrap="none" anchor="ctr"/>
            <a:lstStyle/>
            <a:p>
              <a:endParaRPr lang="da-DK" sz="1100"/>
            </a:p>
          </p:txBody>
        </p:sp>
        <p:sp>
          <p:nvSpPr>
            <p:cNvPr id="56" name="AutoShape 43"/>
            <p:cNvSpPr>
              <a:spLocks noChangeArrowheads="1"/>
            </p:cNvSpPr>
            <p:nvPr/>
          </p:nvSpPr>
          <p:spPr bwMode="auto">
            <a:xfrm>
              <a:off x="6131537" y="1818259"/>
              <a:ext cx="138915" cy="81077"/>
            </a:xfrm>
            <a:prstGeom prst="roundRect">
              <a:avLst>
                <a:gd name="adj" fmla="val 1560"/>
              </a:avLst>
            </a:prstGeom>
            <a:noFill/>
            <a:ln w="9000">
              <a:solidFill>
                <a:srgbClr val="000000"/>
              </a:solidFill>
              <a:round/>
              <a:headEnd/>
              <a:tailEnd/>
            </a:ln>
            <a:effectLst/>
          </p:spPr>
          <p:txBody>
            <a:bodyPr wrap="none" anchor="ctr"/>
            <a:lstStyle/>
            <a:p>
              <a:endParaRPr lang="da-DK" sz="1100"/>
            </a:p>
          </p:txBody>
        </p:sp>
        <p:sp>
          <p:nvSpPr>
            <p:cNvPr id="57" name="Line 44"/>
            <p:cNvSpPr>
              <a:spLocks noChangeShapeType="1"/>
            </p:cNvSpPr>
            <p:nvPr/>
          </p:nvSpPr>
          <p:spPr bwMode="auto">
            <a:xfrm>
              <a:off x="6050694" y="1858174"/>
              <a:ext cx="80843" cy="1248"/>
            </a:xfrm>
            <a:prstGeom prst="line">
              <a:avLst/>
            </a:prstGeom>
            <a:noFill/>
            <a:ln w="9000">
              <a:solidFill>
                <a:srgbClr val="000000"/>
              </a:solidFill>
              <a:round/>
              <a:headEnd/>
              <a:tailEnd/>
            </a:ln>
            <a:effectLst/>
          </p:spPr>
          <p:txBody>
            <a:bodyPr/>
            <a:lstStyle/>
            <a:p>
              <a:endParaRPr lang="da-DK" sz="1100"/>
            </a:p>
          </p:txBody>
        </p:sp>
        <p:sp>
          <p:nvSpPr>
            <p:cNvPr id="58" name="Line 45"/>
            <p:cNvSpPr>
              <a:spLocks noChangeShapeType="1"/>
            </p:cNvSpPr>
            <p:nvPr/>
          </p:nvSpPr>
          <p:spPr bwMode="auto">
            <a:xfrm>
              <a:off x="5996039" y="1858174"/>
              <a:ext cx="80843" cy="1248"/>
            </a:xfrm>
            <a:prstGeom prst="line">
              <a:avLst/>
            </a:prstGeom>
            <a:noFill/>
            <a:ln w="9000">
              <a:solidFill>
                <a:srgbClr val="000000"/>
              </a:solidFill>
              <a:round/>
              <a:headEnd/>
              <a:tailEnd/>
            </a:ln>
            <a:effectLst/>
          </p:spPr>
          <p:txBody>
            <a:bodyPr/>
            <a:lstStyle/>
            <a:p>
              <a:endParaRPr lang="da-DK" sz="1100"/>
            </a:p>
          </p:txBody>
        </p:sp>
        <p:sp>
          <p:nvSpPr>
            <p:cNvPr id="59" name="Line 46"/>
            <p:cNvSpPr>
              <a:spLocks noChangeShapeType="1"/>
            </p:cNvSpPr>
            <p:nvPr/>
          </p:nvSpPr>
          <p:spPr bwMode="auto">
            <a:xfrm>
              <a:off x="5973266" y="2034048"/>
              <a:ext cx="37575" cy="1247"/>
            </a:xfrm>
            <a:prstGeom prst="line">
              <a:avLst/>
            </a:prstGeom>
            <a:noFill/>
            <a:ln w="9000">
              <a:solidFill>
                <a:srgbClr val="000000"/>
              </a:solidFill>
              <a:round/>
              <a:headEnd/>
              <a:tailEnd type="triangle" w="med" len="med"/>
            </a:ln>
            <a:effectLst/>
          </p:spPr>
          <p:txBody>
            <a:bodyPr/>
            <a:lstStyle/>
            <a:p>
              <a:endParaRPr lang="da-DK" sz="1100"/>
            </a:p>
          </p:txBody>
        </p:sp>
        <p:sp>
          <p:nvSpPr>
            <p:cNvPr id="60" name="Oval 47"/>
            <p:cNvSpPr>
              <a:spLocks noChangeArrowheads="1"/>
            </p:cNvSpPr>
            <p:nvPr/>
          </p:nvSpPr>
          <p:spPr bwMode="auto">
            <a:xfrm>
              <a:off x="5952770" y="2021574"/>
              <a:ext cx="20496" cy="24947"/>
            </a:xfrm>
            <a:prstGeom prst="ellipse">
              <a:avLst/>
            </a:prstGeom>
            <a:noFill/>
            <a:ln w="9000">
              <a:solidFill>
                <a:srgbClr val="000000"/>
              </a:solidFill>
              <a:round/>
              <a:headEnd/>
              <a:tailEnd/>
            </a:ln>
            <a:effectLst/>
          </p:spPr>
          <p:txBody>
            <a:bodyPr wrap="none" anchor="ctr"/>
            <a:lstStyle/>
            <a:p>
              <a:endParaRPr lang="da-DK" sz="1100"/>
            </a:p>
          </p:txBody>
        </p:sp>
        <p:sp>
          <p:nvSpPr>
            <p:cNvPr id="61" name="AutoShape 48"/>
            <p:cNvSpPr>
              <a:spLocks noChangeArrowheads="1"/>
            </p:cNvSpPr>
            <p:nvPr/>
          </p:nvSpPr>
          <p:spPr bwMode="auto">
            <a:xfrm>
              <a:off x="6131537" y="1994133"/>
              <a:ext cx="138915" cy="81076"/>
            </a:xfrm>
            <a:prstGeom prst="roundRect">
              <a:avLst>
                <a:gd name="adj" fmla="val 1560"/>
              </a:avLst>
            </a:prstGeom>
            <a:noFill/>
            <a:ln w="9000">
              <a:solidFill>
                <a:srgbClr val="000000"/>
              </a:solidFill>
              <a:round/>
              <a:headEnd/>
              <a:tailEnd/>
            </a:ln>
            <a:effectLst/>
          </p:spPr>
          <p:txBody>
            <a:bodyPr wrap="none" anchor="ctr"/>
            <a:lstStyle/>
            <a:p>
              <a:endParaRPr lang="da-DK" sz="1100"/>
            </a:p>
          </p:txBody>
        </p:sp>
        <p:sp>
          <p:nvSpPr>
            <p:cNvPr id="62" name="Line 49"/>
            <p:cNvSpPr>
              <a:spLocks noChangeShapeType="1"/>
            </p:cNvSpPr>
            <p:nvPr/>
          </p:nvSpPr>
          <p:spPr bwMode="auto">
            <a:xfrm>
              <a:off x="6050694" y="2034048"/>
              <a:ext cx="80843" cy="1247"/>
            </a:xfrm>
            <a:prstGeom prst="line">
              <a:avLst/>
            </a:prstGeom>
            <a:noFill/>
            <a:ln w="9000">
              <a:solidFill>
                <a:srgbClr val="000000"/>
              </a:solidFill>
              <a:round/>
              <a:headEnd/>
              <a:tailEnd/>
            </a:ln>
            <a:effectLst/>
          </p:spPr>
          <p:txBody>
            <a:bodyPr/>
            <a:lstStyle/>
            <a:p>
              <a:endParaRPr lang="da-DK" sz="1100"/>
            </a:p>
          </p:txBody>
        </p:sp>
        <p:sp>
          <p:nvSpPr>
            <p:cNvPr id="63" name="Line 50"/>
            <p:cNvSpPr>
              <a:spLocks noChangeShapeType="1"/>
            </p:cNvSpPr>
            <p:nvPr/>
          </p:nvSpPr>
          <p:spPr bwMode="auto">
            <a:xfrm>
              <a:off x="5996039" y="2034048"/>
              <a:ext cx="80843" cy="1247"/>
            </a:xfrm>
            <a:prstGeom prst="line">
              <a:avLst/>
            </a:prstGeom>
            <a:noFill/>
            <a:ln w="9000">
              <a:solidFill>
                <a:srgbClr val="000000"/>
              </a:solidFill>
              <a:round/>
              <a:headEnd/>
              <a:tailEnd/>
            </a:ln>
            <a:effectLst/>
          </p:spPr>
          <p:txBody>
            <a:bodyPr/>
            <a:lstStyle/>
            <a:p>
              <a:endParaRPr lang="da-DK" sz="1100"/>
            </a:p>
          </p:txBody>
        </p:sp>
        <p:sp>
          <p:nvSpPr>
            <p:cNvPr id="64" name="Line 51"/>
            <p:cNvSpPr>
              <a:spLocks noChangeShapeType="1"/>
            </p:cNvSpPr>
            <p:nvPr/>
          </p:nvSpPr>
          <p:spPr bwMode="auto">
            <a:xfrm>
              <a:off x="6270452" y="2034048"/>
              <a:ext cx="80844" cy="1247"/>
            </a:xfrm>
            <a:prstGeom prst="line">
              <a:avLst/>
            </a:prstGeom>
            <a:noFill/>
            <a:ln w="9000">
              <a:solidFill>
                <a:srgbClr val="000000"/>
              </a:solidFill>
              <a:round/>
              <a:headEnd/>
              <a:tailEnd/>
            </a:ln>
            <a:effectLst/>
          </p:spPr>
          <p:txBody>
            <a:bodyPr/>
            <a:lstStyle/>
            <a:p>
              <a:endParaRPr lang="da-DK" sz="1100"/>
            </a:p>
          </p:txBody>
        </p:sp>
        <p:sp>
          <p:nvSpPr>
            <p:cNvPr id="65" name="Line 52"/>
            <p:cNvSpPr>
              <a:spLocks noChangeShapeType="1"/>
            </p:cNvSpPr>
            <p:nvPr/>
          </p:nvSpPr>
          <p:spPr bwMode="auto">
            <a:xfrm>
              <a:off x="5973266" y="2261062"/>
              <a:ext cx="37575" cy="1247"/>
            </a:xfrm>
            <a:prstGeom prst="line">
              <a:avLst/>
            </a:prstGeom>
            <a:noFill/>
            <a:ln w="9000">
              <a:solidFill>
                <a:srgbClr val="000000"/>
              </a:solidFill>
              <a:round/>
              <a:headEnd/>
              <a:tailEnd type="triangle" w="med" len="med"/>
            </a:ln>
            <a:effectLst/>
          </p:spPr>
          <p:txBody>
            <a:bodyPr/>
            <a:lstStyle/>
            <a:p>
              <a:endParaRPr lang="da-DK" sz="1100"/>
            </a:p>
          </p:txBody>
        </p:sp>
        <p:sp>
          <p:nvSpPr>
            <p:cNvPr id="66" name="Oval 53"/>
            <p:cNvSpPr>
              <a:spLocks noChangeArrowheads="1"/>
            </p:cNvSpPr>
            <p:nvPr/>
          </p:nvSpPr>
          <p:spPr bwMode="auto">
            <a:xfrm>
              <a:off x="5952770" y="2248588"/>
              <a:ext cx="20496" cy="24947"/>
            </a:xfrm>
            <a:prstGeom prst="ellipse">
              <a:avLst/>
            </a:prstGeom>
            <a:noFill/>
            <a:ln w="9000">
              <a:solidFill>
                <a:srgbClr val="000000"/>
              </a:solidFill>
              <a:round/>
              <a:headEnd/>
              <a:tailEnd/>
            </a:ln>
            <a:effectLst/>
          </p:spPr>
          <p:txBody>
            <a:bodyPr wrap="none" anchor="ctr"/>
            <a:lstStyle/>
            <a:p>
              <a:endParaRPr lang="da-DK" sz="1100"/>
            </a:p>
          </p:txBody>
        </p:sp>
        <p:sp>
          <p:nvSpPr>
            <p:cNvPr id="67" name="AutoShape 54"/>
            <p:cNvSpPr>
              <a:spLocks noChangeArrowheads="1"/>
            </p:cNvSpPr>
            <p:nvPr/>
          </p:nvSpPr>
          <p:spPr bwMode="auto">
            <a:xfrm>
              <a:off x="6131537" y="2221147"/>
              <a:ext cx="138915" cy="81076"/>
            </a:xfrm>
            <a:prstGeom prst="roundRect">
              <a:avLst>
                <a:gd name="adj" fmla="val 1560"/>
              </a:avLst>
            </a:prstGeom>
            <a:noFill/>
            <a:ln w="9000">
              <a:solidFill>
                <a:srgbClr val="000000"/>
              </a:solidFill>
              <a:round/>
              <a:headEnd/>
              <a:tailEnd/>
            </a:ln>
            <a:effectLst/>
          </p:spPr>
          <p:txBody>
            <a:bodyPr wrap="none" anchor="ctr"/>
            <a:lstStyle/>
            <a:p>
              <a:endParaRPr lang="da-DK" sz="1100"/>
            </a:p>
          </p:txBody>
        </p:sp>
        <p:sp>
          <p:nvSpPr>
            <p:cNvPr id="68" name="Line 55"/>
            <p:cNvSpPr>
              <a:spLocks noChangeShapeType="1"/>
            </p:cNvSpPr>
            <p:nvPr/>
          </p:nvSpPr>
          <p:spPr bwMode="auto">
            <a:xfrm>
              <a:off x="6060941" y="1946735"/>
              <a:ext cx="278968" cy="1247"/>
            </a:xfrm>
            <a:prstGeom prst="line">
              <a:avLst/>
            </a:prstGeom>
            <a:noFill/>
            <a:ln w="9000">
              <a:solidFill>
                <a:srgbClr val="000000"/>
              </a:solidFill>
              <a:round/>
              <a:headEnd/>
              <a:tailEnd/>
            </a:ln>
            <a:effectLst/>
          </p:spPr>
          <p:txBody>
            <a:bodyPr/>
            <a:lstStyle/>
            <a:p>
              <a:endParaRPr lang="da-DK" sz="1100"/>
            </a:p>
          </p:txBody>
        </p:sp>
        <p:sp>
          <p:nvSpPr>
            <p:cNvPr id="69" name="Line 56"/>
            <p:cNvSpPr>
              <a:spLocks noChangeShapeType="1"/>
            </p:cNvSpPr>
            <p:nvPr/>
          </p:nvSpPr>
          <p:spPr bwMode="auto">
            <a:xfrm flipV="1">
              <a:off x="6062080" y="1858174"/>
              <a:ext cx="1138" cy="89808"/>
            </a:xfrm>
            <a:prstGeom prst="line">
              <a:avLst/>
            </a:prstGeom>
            <a:noFill/>
            <a:ln w="9000">
              <a:solidFill>
                <a:srgbClr val="000000"/>
              </a:solidFill>
              <a:round/>
              <a:headEnd/>
              <a:tailEnd/>
            </a:ln>
            <a:effectLst/>
          </p:spPr>
          <p:txBody>
            <a:bodyPr/>
            <a:lstStyle/>
            <a:p>
              <a:endParaRPr lang="da-DK" sz="1100"/>
            </a:p>
          </p:txBody>
        </p:sp>
        <p:sp>
          <p:nvSpPr>
            <p:cNvPr id="70" name="Line 57"/>
            <p:cNvSpPr>
              <a:spLocks noChangeShapeType="1"/>
            </p:cNvSpPr>
            <p:nvPr/>
          </p:nvSpPr>
          <p:spPr bwMode="auto">
            <a:xfrm>
              <a:off x="6293225" y="2034048"/>
              <a:ext cx="105894" cy="1247"/>
            </a:xfrm>
            <a:prstGeom prst="line">
              <a:avLst/>
            </a:prstGeom>
            <a:noFill/>
            <a:ln w="9000">
              <a:solidFill>
                <a:srgbClr val="000000"/>
              </a:solidFill>
              <a:round/>
              <a:headEnd/>
              <a:tailEnd/>
            </a:ln>
            <a:effectLst/>
          </p:spPr>
          <p:txBody>
            <a:bodyPr/>
            <a:lstStyle/>
            <a:p>
              <a:endParaRPr lang="da-DK" sz="1100"/>
            </a:p>
          </p:txBody>
        </p:sp>
        <p:sp>
          <p:nvSpPr>
            <p:cNvPr id="71" name="Line 58"/>
            <p:cNvSpPr>
              <a:spLocks noChangeShapeType="1"/>
            </p:cNvSpPr>
            <p:nvPr/>
          </p:nvSpPr>
          <p:spPr bwMode="auto">
            <a:xfrm>
              <a:off x="6270452" y="2261062"/>
              <a:ext cx="223174" cy="1247"/>
            </a:xfrm>
            <a:prstGeom prst="line">
              <a:avLst/>
            </a:prstGeom>
            <a:noFill/>
            <a:ln w="9000">
              <a:solidFill>
                <a:srgbClr val="000000"/>
              </a:solidFill>
              <a:round/>
              <a:headEnd/>
              <a:tailEnd/>
            </a:ln>
            <a:effectLst/>
          </p:spPr>
          <p:txBody>
            <a:bodyPr/>
            <a:lstStyle/>
            <a:p>
              <a:endParaRPr lang="da-DK" sz="1100"/>
            </a:p>
          </p:txBody>
        </p:sp>
        <p:sp>
          <p:nvSpPr>
            <p:cNvPr id="72" name="Line 59"/>
            <p:cNvSpPr>
              <a:spLocks noChangeShapeType="1"/>
            </p:cNvSpPr>
            <p:nvPr/>
          </p:nvSpPr>
          <p:spPr bwMode="auto">
            <a:xfrm>
              <a:off x="6471992" y="2261062"/>
              <a:ext cx="80843" cy="1247"/>
            </a:xfrm>
            <a:prstGeom prst="line">
              <a:avLst/>
            </a:prstGeom>
            <a:noFill/>
            <a:ln w="9000">
              <a:solidFill>
                <a:srgbClr val="000000"/>
              </a:solidFill>
              <a:round/>
              <a:headEnd/>
              <a:tailEnd/>
            </a:ln>
            <a:effectLst/>
          </p:spPr>
          <p:txBody>
            <a:bodyPr/>
            <a:lstStyle/>
            <a:p>
              <a:endParaRPr lang="da-DK" sz="1100"/>
            </a:p>
          </p:txBody>
        </p:sp>
        <p:sp>
          <p:nvSpPr>
            <p:cNvPr id="73" name="AutoShape 60"/>
            <p:cNvSpPr>
              <a:spLocks noChangeArrowheads="1"/>
            </p:cNvSpPr>
            <p:nvPr/>
          </p:nvSpPr>
          <p:spPr bwMode="auto">
            <a:xfrm>
              <a:off x="6551697" y="2221147"/>
              <a:ext cx="138915" cy="81076"/>
            </a:xfrm>
            <a:prstGeom prst="roundRect">
              <a:avLst>
                <a:gd name="adj" fmla="val 1560"/>
              </a:avLst>
            </a:prstGeom>
            <a:noFill/>
            <a:ln w="9000">
              <a:solidFill>
                <a:srgbClr val="000000"/>
              </a:solidFill>
              <a:round/>
              <a:headEnd/>
              <a:tailEnd/>
            </a:ln>
            <a:effectLst/>
          </p:spPr>
          <p:txBody>
            <a:bodyPr wrap="none" anchor="ctr"/>
            <a:lstStyle/>
            <a:p>
              <a:endParaRPr lang="da-DK" sz="1100"/>
            </a:p>
          </p:txBody>
        </p:sp>
        <p:sp>
          <p:nvSpPr>
            <p:cNvPr id="74" name="Line 61"/>
            <p:cNvSpPr>
              <a:spLocks noChangeShapeType="1"/>
            </p:cNvSpPr>
            <p:nvPr/>
          </p:nvSpPr>
          <p:spPr bwMode="auto">
            <a:xfrm>
              <a:off x="6690612" y="2261062"/>
              <a:ext cx="80843" cy="1247"/>
            </a:xfrm>
            <a:prstGeom prst="line">
              <a:avLst/>
            </a:prstGeom>
            <a:noFill/>
            <a:ln w="9000">
              <a:solidFill>
                <a:srgbClr val="000000"/>
              </a:solidFill>
              <a:round/>
              <a:headEnd/>
              <a:tailEnd/>
            </a:ln>
            <a:effectLst/>
          </p:spPr>
          <p:txBody>
            <a:bodyPr/>
            <a:lstStyle/>
            <a:p>
              <a:endParaRPr lang="da-DK" sz="1100"/>
            </a:p>
          </p:txBody>
        </p:sp>
        <p:sp>
          <p:nvSpPr>
            <p:cNvPr id="75" name="AutoShape 62"/>
            <p:cNvSpPr>
              <a:spLocks noChangeArrowheads="1"/>
            </p:cNvSpPr>
            <p:nvPr/>
          </p:nvSpPr>
          <p:spPr bwMode="auto">
            <a:xfrm>
              <a:off x="6829527" y="2221147"/>
              <a:ext cx="138915" cy="81076"/>
            </a:xfrm>
            <a:prstGeom prst="roundRect">
              <a:avLst>
                <a:gd name="adj" fmla="val 1560"/>
              </a:avLst>
            </a:prstGeom>
            <a:noFill/>
            <a:ln w="9000">
              <a:solidFill>
                <a:srgbClr val="000000"/>
              </a:solidFill>
              <a:round/>
              <a:headEnd/>
              <a:tailEnd/>
            </a:ln>
            <a:effectLst/>
          </p:spPr>
          <p:txBody>
            <a:bodyPr wrap="none" anchor="ctr"/>
            <a:lstStyle/>
            <a:p>
              <a:endParaRPr lang="da-DK" sz="1100"/>
            </a:p>
          </p:txBody>
        </p:sp>
        <p:sp>
          <p:nvSpPr>
            <p:cNvPr id="76" name="Oval 63"/>
            <p:cNvSpPr>
              <a:spLocks noChangeArrowheads="1"/>
            </p:cNvSpPr>
            <p:nvPr/>
          </p:nvSpPr>
          <p:spPr bwMode="auto">
            <a:xfrm rot="16200000">
              <a:off x="6397518" y="2023176"/>
              <a:ext cx="23699" cy="20496"/>
            </a:xfrm>
            <a:prstGeom prst="ellipse">
              <a:avLst/>
            </a:prstGeom>
            <a:noFill/>
            <a:ln w="9000">
              <a:solidFill>
                <a:srgbClr val="000000"/>
              </a:solidFill>
              <a:round/>
              <a:headEnd/>
              <a:tailEnd/>
            </a:ln>
            <a:effectLst/>
          </p:spPr>
          <p:txBody>
            <a:bodyPr wrap="none" anchor="ctr"/>
            <a:lstStyle/>
            <a:p>
              <a:endParaRPr lang="da-DK" sz="1100"/>
            </a:p>
          </p:txBody>
        </p:sp>
        <p:sp>
          <p:nvSpPr>
            <p:cNvPr id="77" name="Line 64"/>
            <p:cNvSpPr>
              <a:spLocks noChangeShapeType="1"/>
            </p:cNvSpPr>
            <p:nvPr/>
          </p:nvSpPr>
          <p:spPr bwMode="auto">
            <a:xfrm flipV="1">
              <a:off x="6339909" y="1944240"/>
              <a:ext cx="1138" cy="91055"/>
            </a:xfrm>
            <a:prstGeom prst="line">
              <a:avLst/>
            </a:prstGeom>
            <a:noFill/>
            <a:ln w="9000">
              <a:solidFill>
                <a:srgbClr val="000000"/>
              </a:solidFill>
              <a:round/>
              <a:headEnd/>
              <a:tailEnd/>
            </a:ln>
            <a:effectLst/>
          </p:spPr>
          <p:txBody>
            <a:bodyPr/>
            <a:lstStyle/>
            <a:p>
              <a:endParaRPr lang="da-DK" sz="1100"/>
            </a:p>
          </p:txBody>
        </p:sp>
        <p:sp>
          <p:nvSpPr>
            <p:cNvPr id="78" name="Line 65"/>
            <p:cNvSpPr>
              <a:spLocks noChangeShapeType="1"/>
            </p:cNvSpPr>
            <p:nvPr/>
          </p:nvSpPr>
          <p:spPr bwMode="auto">
            <a:xfrm>
              <a:off x="6270452" y="1858174"/>
              <a:ext cx="212927" cy="1248"/>
            </a:xfrm>
            <a:prstGeom prst="line">
              <a:avLst/>
            </a:prstGeom>
            <a:noFill/>
            <a:ln w="9000">
              <a:solidFill>
                <a:srgbClr val="000000"/>
              </a:solidFill>
              <a:round/>
              <a:headEnd/>
              <a:tailEnd/>
            </a:ln>
            <a:effectLst/>
          </p:spPr>
          <p:txBody>
            <a:bodyPr/>
            <a:lstStyle/>
            <a:p>
              <a:endParaRPr lang="da-DK" sz="1100"/>
            </a:p>
          </p:txBody>
        </p:sp>
        <p:sp>
          <p:nvSpPr>
            <p:cNvPr id="79" name="Line 66"/>
            <p:cNvSpPr>
              <a:spLocks noChangeShapeType="1"/>
            </p:cNvSpPr>
            <p:nvPr/>
          </p:nvSpPr>
          <p:spPr bwMode="auto">
            <a:xfrm flipV="1">
              <a:off x="6483379" y="1856927"/>
              <a:ext cx="1138" cy="405382"/>
            </a:xfrm>
            <a:prstGeom prst="line">
              <a:avLst/>
            </a:prstGeom>
            <a:noFill/>
            <a:ln w="9000">
              <a:solidFill>
                <a:srgbClr val="000000"/>
              </a:solidFill>
              <a:round/>
              <a:headEnd/>
              <a:tailEnd/>
            </a:ln>
            <a:effectLst/>
          </p:spPr>
          <p:txBody>
            <a:bodyPr/>
            <a:lstStyle/>
            <a:p>
              <a:endParaRPr lang="da-DK" sz="1100"/>
            </a:p>
          </p:txBody>
        </p:sp>
        <p:sp>
          <p:nvSpPr>
            <p:cNvPr id="80" name="Line 67"/>
            <p:cNvSpPr>
              <a:spLocks noChangeShapeType="1"/>
            </p:cNvSpPr>
            <p:nvPr/>
          </p:nvSpPr>
          <p:spPr bwMode="auto">
            <a:xfrm>
              <a:off x="6062080" y="2165017"/>
              <a:ext cx="697989" cy="1248"/>
            </a:xfrm>
            <a:prstGeom prst="line">
              <a:avLst/>
            </a:prstGeom>
            <a:noFill/>
            <a:ln w="9000">
              <a:solidFill>
                <a:srgbClr val="000000"/>
              </a:solidFill>
              <a:round/>
              <a:headEnd/>
              <a:tailEnd/>
            </a:ln>
            <a:effectLst/>
          </p:spPr>
          <p:txBody>
            <a:bodyPr/>
            <a:lstStyle/>
            <a:p>
              <a:endParaRPr lang="da-DK" sz="1100"/>
            </a:p>
          </p:txBody>
        </p:sp>
        <p:sp>
          <p:nvSpPr>
            <p:cNvPr id="81" name="Line 68"/>
            <p:cNvSpPr>
              <a:spLocks noChangeShapeType="1"/>
            </p:cNvSpPr>
            <p:nvPr/>
          </p:nvSpPr>
          <p:spPr bwMode="auto">
            <a:xfrm>
              <a:off x="6062080" y="2034048"/>
              <a:ext cx="30743" cy="54883"/>
            </a:xfrm>
            <a:prstGeom prst="line">
              <a:avLst/>
            </a:prstGeom>
            <a:noFill/>
            <a:ln w="9000">
              <a:solidFill>
                <a:srgbClr val="000000"/>
              </a:solidFill>
              <a:round/>
              <a:headEnd/>
              <a:tailEnd/>
            </a:ln>
            <a:effectLst/>
          </p:spPr>
          <p:txBody>
            <a:bodyPr/>
            <a:lstStyle/>
            <a:p>
              <a:endParaRPr lang="da-DK" sz="1100"/>
            </a:p>
          </p:txBody>
        </p:sp>
        <p:sp>
          <p:nvSpPr>
            <p:cNvPr id="82" name="Line 69"/>
            <p:cNvSpPr>
              <a:spLocks noChangeShapeType="1"/>
            </p:cNvSpPr>
            <p:nvPr/>
          </p:nvSpPr>
          <p:spPr bwMode="auto">
            <a:xfrm flipV="1">
              <a:off x="6092823" y="2087682"/>
              <a:ext cx="1139" cy="43657"/>
            </a:xfrm>
            <a:prstGeom prst="line">
              <a:avLst/>
            </a:prstGeom>
            <a:noFill/>
            <a:ln w="9000">
              <a:solidFill>
                <a:srgbClr val="000000"/>
              </a:solidFill>
              <a:round/>
              <a:headEnd/>
              <a:tailEnd/>
            </a:ln>
            <a:effectLst/>
          </p:spPr>
          <p:txBody>
            <a:bodyPr/>
            <a:lstStyle/>
            <a:p>
              <a:endParaRPr lang="da-DK" sz="1100"/>
            </a:p>
          </p:txBody>
        </p:sp>
        <p:sp>
          <p:nvSpPr>
            <p:cNvPr id="83" name="Line 70"/>
            <p:cNvSpPr>
              <a:spLocks noChangeShapeType="1"/>
            </p:cNvSpPr>
            <p:nvPr/>
          </p:nvSpPr>
          <p:spPr bwMode="auto">
            <a:xfrm flipV="1">
              <a:off x="6062080" y="2032800"/>
              <a:ext cx="1138" cy="133465"/>
            </a:xfrm>
            <a:prstGeom prst="line">
              <a:avLst/>
            </a:prstGeom>
            <a:noFill/>
            <a:ln w="9000">
              <a:solidFill>
                <a:srgbClr val="000000"/>
              </a:solidFill>
              <a:round/>
              <a:headEnd/>
              <a:tailEnd/>
            </a:ln>
            <a:effectLst/>
          </p:spPr>
          <p:txBody>
            <a:bodyPr/>
            <a:lstStyle/>
            <a:p>
              <a:endParaRPr lang="da-DK" sz="1100"/>
            </a:p>
          </p:txBody>
        </p:sp>
        <p:sp>
          <p:nvSpPr>
            <p:cNvPr id="84" name="Line 71"/>
            <p:cNvSpPr>
              <a:spLocks noChangeShapeType="1"/>
            </p:cNvSpPr>
            <p:nvPr/>
          </p:nvSpPr>
          <p:spPr bwMode="auto">
            <a:xfrm>
              <a:off x="6092823" y="2130092"/>
              <a:ext cx="920025" cy="1248"/>
            </a:xfrm>
            <a:prstGeom prst="line">
              <a:avLst/>
            </a:prstGeom>
            <a:noFill/>
            <a:ln w="9000">
              <a:solidFill>
                <a:srgbClr val="000000"/>
              </a:solidFill>
              <a:round/>
              <a:headEnd/>
              <a:tailEnd/>
            </a:ln>
            <a:effectLst/>
          </p:spPr>
          <p:txBody>
            <a:bodyPr/>
            <a:lstStyle/>
            <a:p>
              <a:endParaRPr lang="da-DK" sz="1100"/>
            </a:p>
          </p:txBody>
        </p:sp>
        <p:sp>
          <p:nvSpPr>
            <p:cNvPr id="85" name="Line 72"/>
            <p:cNvSpPr>
              <a:spLocks noChangeShapeType="1"/>
            </p:cNvSpPr>
            <p:nvPr/>
          </p:nvSpPr>
          <p:spPr bwMode="auto">
            <a:xfrm>
              <a:off x="6968441" y="2264803"/>
              <a:ext cx="43268" cy="1248"/>
            </a:xfrm>
            <a:prstGeom prst="line">
              <a:avLst/>
            </a:prstGeom>
            <a:noFill/>
            <a:ln w="9000">
              <a:solidFill>
                <a:srgbClr val="000000"/>
              </a:solidFill>
              <a:round/>
              <a:headEnd/>
              <a:tailEnd/>
            </a:ln>
            <a:effectLst/>
          </p:spPr>
          <p:txBody>
            <a:bodyPr/>
            <a:lstStyle/>
            <a:p>
              <a:endParaRPr lang="da-DK" sz="1100"/>
            </a:p>
          </p:txBody>
        </p:sp>
        <p:sp>
          <p:nvSpPr>
            <p:cNvPr id="86" name="Line 73"/>
            <p:cNvSpPr>
              <a:spLocks noChangeShapeType="1"/>
            </p:cNvSpPr>
            <p:nvPr/>
          </p:nvSpPr>
          <p:spPr bwMode="auto">
            <a:xfrm flipV="1">
              <a:off x="7011710" y="2128845"/>
              <a:ext cx="1138" cy="137206"/>
            </a:xfrm>
            <a:prstGeom prst="line">
              <a:avLst/>
            </a:prstGeom>
            <a:noFill/>
            <a:ln w="9000">
              <a:solidFill>
                <a:srgbClr val="000000"/>
              </a:solidFill>
              <a:round/>
              <a:headEnd/>
              <a:tailEnd/>
            </a:ln>
            <a:effectLst/>
          </p:spPr>
          <p:txBody>
            <a:bodyPr/>
            <a:lstStyle/>
            <a:p>
              <a:endParaRPr lang="da-DK" sz="1100"/>
            </a:p>
          </p:txBody>
        </p:sp>
        <p:sp>
          <p:nvSpPr>
            <p:cNvPr id="87" name="Line 74"/>
            <p:cNvSpPr>
              <a:spLocks noChangeShapeType="1"/>
            </p:cNvSpPr>
            <p:nvPr/>
          </p:nvSpPr>
          <p:spPr bwMode="auto">
            <a:xfrm>
              <a:off x="5973266" y="1858174"/>
              <a:ext cx="37575" cy="1248"/>
            </a:xfrm>
            <a:prstGeom prst="line">
              <a:avLst/>
            </a:prstGeom>
            <a:noFill/>
            <a:ln w="9000">
              <a:solidFill>
                <a:srgbClr val="000000"/>
              </a:solidFill>
              <a:round/>
              <a:headEnd/>
              <a:tailEnd type="triangle" w="med" len="med"/>
            </a:ln>
            <a:effectLst/>
          </p:spPr>
          <p:txBody>
            <a:bodyPr/>
            <a:lstStyle/>
            <a:p>
              <a:endParaRPr lang="da-DK" sz="1100"/>
            </a:p>
          </p:txBody>
        </p:sp>
        <p:sp>
          <p:nvSpPr>
            <p:cNvPr id="88" name="Oval 75"/>
            <p:cNvSpPr>
              <a:spLocks noChangeArrowheads="1"/>
            </p:cNvSpPr>
            <p:nvPr/>
          </p:nvSpPr>
          <p:spPr bwMode="auto">
            <a:xfrm>
              <a:off x="5952770" y="1845701"/>
              <a:ext cx="20496" cy="24947"/>
            </a:xfrm>
            <a:prstGeom prst="ellipse">
              <a:avLst/>
            </a:prstGeom>
            <a:noFill/>
            <a:ln w="9000">
              <a:solidFill>
                <a:srgbClr val="000000"/>
              </a:solidFill>
              <a:round/>
              <a:headEnd/>
              <a:tailEnd/>
            </a:ln>
            <a:effectLst/>
          </p:spPr>
          <p:txBody>
            <a:bodyPr wrap="none" anchor="ctr"/>
            <a:lstStyle/>
            <a:p>
              <a:endParaRPr lang="da-DK" sz="1100"/>
            </a:p>
          </p:txBody>
        </p:sp>
        <p:sp>
          <p:nvSpPr>
            <p:cNvPr id="89" name="Line 76"/>
            <p:cNvSpPr>
              <a:spLocks noChangeShapeType="1"/>
            </p:cNvSpPr>
            <p:nvPr/>
          </p:nvSpPr>
          <p:spPr bwMode="auto">
            <a:xfrm>
              <a:off x="5985791" y="2261062"/>
              <a:ext cx="145746" cy="1247"/>
            </a:xfrm>
            <a:prstGeom prst="line">
              <a:avLst/>
            </a:prstGeom>
            <a:noFill/>
            <a:ln w="9000">
              <a:solidFill>
                <a:srgbClr val="000000"/>
              </a:solidFill>
              <a:round/>
              <a:headEnd/>
              <a:tailEnd/>
            </a:ln>
            <a:effectLst/>
          </p:spPr>
          <p:txBody>
            <a:bodyPr/>
            <a:lstStyle/>
            <a:p>
              <a:endParaRPr lang="da-DK" sz="1100"/>
            </a:p>
          </p:txBody>
        </p:sp>
        <p:sp>
          <p:nvSpPr>
            <p:cNvPr id="90" name="Line 77"/>
            <p:cNvSpPr>
              <a:spLocks noChangeShapeType="1"/>
            </p:cNvSpPr>
            <p:nvPr/>
          </p:nvSpPr>
          <p:spPr bwMode="auto">
            <a:xfrm>
              <a:off x="6748682" y="2261062"/>
              <a:ext cx="80844" cy="1247"/>
            </a:xfrm>
            <a:prstGeom prst="line">
              <a:avLst/>
            </a:prstGeom>
            <a:noFill/>
            <a:ln w="9000">
              <a:solidFill>
                <a:srgbClr val="000000"/>
              </a:solidFill>
              <a:round/>
              <a:headEnd/>
              <a:tailEnd/>
            </a:ln>
            <a:effectLst/>
          </p:spPr>
          <p:txBody>
            <a:bodyPr/>
            <a:lstStyle/>
            <a:p>
              <a:endParaRPr lang="da-DK" sz="1100"/>
            </a:p>
          </p:txBody>
        </p:sp>
        <p:sp>
          <p:nvSpPr>
            <p:cNvPr id="91" name="Line 78"/>
            <p:cNvSpPr>
              <a:spLocks noChangeShapeType="1"/>
            </p:cNvSpPr>
            <p:nvPr/>
          </p:nvSpPr>
          <p:spPr bwMode="auto">
            <a:xfrm flipV="1">
              <a:off x="6761208" y="2162522"/>
              <a:ext cx="1138" cy="99786"/>
            </a:xfrm>
            <a:prstGeom prst="line">
              <a:avLst/>
            </a:prstGeom>
            <a:noFill/>
            <a:ln w="9000">
              <a:solidFill>
                <a:srgbClr val="000000"/>
              </a:solidFill>
              <a:round/>
              <a:headEnd/>
              <a:tailEnd/>
            </a:ln>
            <a:effectLst/>
          </p:spPr>
          <p:txBody>
            <a:bodyPr/>
            <a:lstStyle/>
            <a:p>
              <a:endParaRPr lang="da-DK" sz="1100"/>
            </a:p>
          </p:txBody>
        </p:sp>
        <p:sp>
          <p:nvSpPr>
            <p:cNvPr id="92" name="AutoShape 79"/>
            <p:cNvSpPr>
              <a:spLocks noChangeArrowheads="1"/>
            </p:cNvSpPr>
            <p:nvPr/>
          </p:nvSpPr>
          <p:spPr bwMode="auto">
            <a:xfrm>
              <a:off x="5869649" y="1757140"/>
              <a:ext cx="1269589" cy="614933"/>
            </a:xfrm>
            <a:prstGeom prst="roundRect">
              <a:avLst>
                <a:gd name="adj" fmla="val 199"/>
              </a:avLst>
            </a:prstGeom>
            <a:noFill/>
            <a:ln w="9000">
              <a:solidFill>
                <a:srgbClr val="000000"/>
              </a:solidFill>
              <a:round/>
              <a:headEnd/>
              <a:tailEnd/>
            </a:ln>
            <a:effectLst/>
          </p:spPr>
          <p:txBody>
            <a:bodyPr wrap="none" anchor="ctr"/>
            <a:lstStyle/>
            <a:p>
              <a:endParaRPr lang="da-DK" sz="1100"/>
            </a:p>
          </p:txBody>
        </p:sp>
        <p:sp>
          <p:nvSpPr>
            <p:cNvPr id="93" name="AutoShape 80"/>
            <p:cNvSpPr>
              <a:spLocks noChangeArrowheads="1"/>
            </p:cNvSpPr>
            <p:nvPr/>
          </p:nvSpPr>
          <p:spPr bwMode="auto">
            <a:xfrm>
              <a:off x="5940245" y="3841428"/>
              <a:ext cx="335900" cy="67356"/>
            </a:xfrm>
            <a:prstGeom prst="roundRect">
              <a:avLst>
                <a:gd name="adj" fmla="val 1852"/>
              </a:avLst>
            </a:prstGeom>
            <a:solidFill>
              <a:srgbClr val="FFFFFF"/>
            </a:solidFill>
            <a:ln w="14400">
              <a:solidFill>
                <a:srgbClr val="000000"/>
              </a:solidFill>
              <a:round/>
              <a:headEnd/>
              <a:tailEnd/>
            </a:ln>
            <a:effectLst/>
          </p:spPr>
          <p:txBody>
            <a:bodyPr wrap="none" anchor="ctr"/>
            <a:lstStyle/>
            <a:p>
              <a:endParaRPr lang="da-DK" sz="1100"/>
            </a:p>
          </p:txBody>
        </p:sp>
        <p:sp>
          <p:nvSpPr>
            <p:cNvPr id="94" name="AutoShape 81"/>
            <p:cNvSpPr>
              <a:spLocks noChangeArrowheads="1"/>
            </p:cNvSpPr>
            <p:nvPr/>
          </p:nvSpPr>
          <p:spPr bwMode="auto">
            <a:xfrm>
              <a:off x="6477685" y="3954935"/>
              <a:ext cx="128667" cy="67356"/>
            </a:xfrm>
            <a:prstGeom prst="roundRect">
              <a:avLst>
                <a:gd name="adj" fmla="val 1852"/>
              </a:avLst>
            </a:prstGeom>
            <a:solidFill>
              <a:srgbClr val="FFFFFF"/>
            </a:solidFill>
            <a:ln w="14400">
              <a:solidFill>
                <a:srgbClr val="000000"/>
              </a:solidFill>
              <a:round/>
              <a:headEnd/>
              <a:tailEnd/>
            </a:ln>
            <a:effectLst/>
          </p:spPr>
          <p:txBody>
            <a:bodyPr wrap="none" anchor="ctr"/>
            <a:lstStyle/>
            <a:p>
              <a:endParaRPr lang="da-DK" sz="1100"/>
            </a:p>
          </p:txBody>
        </p:sp>
        <p:sp>
          <p:nvSpPr>
            <p:cNvPr id="95" name="AutoShape 82"/>
            <p:cNvSpPr>
              <a:spLocks noChangeArrowheads="1"/>
            </p:cNvSpPr>
            <p:nvPr/>
          </p:nvSpPr>
          <p:spPr bwMode="auto">
            <a:xfrm>
              <a:off x="6610907" y="4075926"/>
              <a:ext cx="339316" cy="67356"/>
            </a:xfrm>
            <a:prstGeom prst="roundRect">
              <a:avLst>
                <a:gd name="adj" fmla="val 1852"/>
              </a:avLst>
            </a:prstGeom>
            <a:solidFill>
              <a:srgbClr val="FFFFFF"/>
            </a:solidFill>
            <a:ln w="14400">
              <a:solidFill>
                <a:srgbClr val="000000"/>
              </a:solidFill>
              <a:round/>
              <a:headEnd/>
              <a:tailEnd/>
            </a:ln>
            <a:effectLst/>
          </p:spPr>
          <p:txBody>
            <a:bodyPr wrap="none" anchor="ctr"/>
            <a:lstStyle/>
            <a:p>
              <a:endParaRPr lang="da-DK" sz="1100"/>
            </a:p>
          </p:txBody>
        </p:sp>
        <p:sp>
          <p:nvSpPr>
            <p:cNvPr id="96" name="AutoShape 83"/>
            <p:cNvSpPr>
              <a:spLocks noChangeArrowheads="1"/>
            </p:cNvSpPr>
            <p:nvPr/>
          </p:nvSpPr>
          <p:spPr bwMode="auto">
            <a:xfrm>
              <a:off x="6938836" y="3600694"/>
              <a:ext cx="134360" cy="67356"/>
            </a:xfrm>
            <a:prstGeom prst="roundRect">
              <a:avLst>
                <a:gd name="adj" fmla="val 1852"/>
              </a:avLst>
            </a:prstGeom>
            <a:solidFill>
              <a:srgbClr val="FFFFFF"/>
            </a:solidFill>
            <a:ln w="14400">
              <a:solidFill>
                <a:srgbClr val="000000"/>
              </a:solidFill>
              <a:round/>
              <a:headEnd/>
              <a:tailEnd/>
            </a:ln>
            <a:effectLst/>
          </p:spPr>
          <p:txBody>
            <a:bodyPr lIns="97200" tIns="59760" rIns="97200" bIns="52200" anchor="ctr" anchorCtr="1"/>
            <a:lstStyle/>
            <a:p>
              <a:pPr algn="ctr">
                <a:lnSpc>
                  <a:spcPct val="95000"/>
                </a:lnSpc>
              </a:pPr>
              <a:r>
                <a:rPr lang="en-US" sz="1100">
                  <a:solidFill>
                    <a:srgbClr val="000000"/>
                  </a:solidFill>
                  <a:latin typeface="Times New Roman" pitchFamily="16" charset="0"/>
                  <a:ea typeface="SimSun" charset="0"/>
                  <a:cs typeface="SimSun" charset="0"/>
                </a:rPr>
                <a:t> </a:t>
              </a:r>
            </a:p>
          </p:txBody>
        </p:sp>
        <p:sp>
          <p:nvSpPr>
            <p:cNvPr id="97" name="AutoShape 84"/>
            <p:cNvSpPr>
              <a:spLocks noChangeArrowheads="1"/>
            </p:cNvSpPr>
            <p:nvPr/>
          </p:nvSpPr>
          <p:spPr bwMode="auto">
            <a:xfrm>
              <a:off x="5939107" y="3721684"/>
              <a:ext cx="267581" cy="67356"/>
            </a:xfrm>
            <a:prstGeom prst="roundRect">
              <a:avLst>
                <a:gd name="adj" fmla="val 1852"/>
              </a:avLst>
            </a:prstGeom>
            <a:solidFill>
              <a:srgbClr val="FFFFFF"/>
            </a:solidFill>
            <a:ln w="14400">
              <a:solidFill>
                <a:srgbClr val="000000"/>
              </a:solidFill>
              <a:round/>
              <a:headEnd/>
              <a:tailEnd/>
            </a:ln>
            <a:effectLst/>
          </p:spPr>
          <p:txBody>
            <a:bodyPr wrap="none" anchor="ctr"/>
            <a:lstStyle/>
            <a:p>
              <a:endParaRPr lang="da-DK" sz="1100"/>
            </a:p>
          </p:txBody>
        </p:sp>
        <p:sp>
          <p:nvSpPr>
            <p:cNvPr id="98" name="AutoShape 85"/>
            <p:cNvSpPr>
              <a:spLocks noChangeArrowheads="1"/>
            </p:cNvSpPr>
            <p:nvPr/>
          </p:nvSpPr>
          <p:spPr bwMode="auto">
            <a:xfrm>
              <a:off x="6275006" y="3722932"/>
              <a:ext cx="202679" cy="67356"/>
            </a:xfrm>
            <a:prstGeom prst="roundRect">
              <a:avLst>
                <a:gd name="adj" fmla="val 1852"/>
              </a:avLst>
            </a:prstGeom>
            <a:solidFill>
              <a:srgbClr val="FFFFFF"/>
            </a:solidFill>
            <a:ln w="14400">
              <a:solidFill>
                <a:srgbClr val="000000"/>
              </a:solidFill>
              <a:round/>
              <a:headEnd/>
              <a:tailEnd/>
            </a:ln>
            <a:effectLst/>
          </p:spPr>
          <p:txBody>
            <a:bodyPr wrap="none" anchor="ctr"/>
            <a:lstStyle/>
            <a:p>
              <a:endParaRPr lang="da-DK" sz="1100"/>
            </a:p>
          </p:txBody>
        </p:sp>
        <p:sp>
          <p:nvSpPr>
            <p:cNvPr id="99" name="AutoShape 86"/>
            <p:cNvSpPr>
              <a:spLocks noChangeArrowheads="1"/>
            </p:cNvSpPr>
            <p:nvPr/>
          </p:nvSpPr>
          <p:spPr bwMode="auto">
            <a:xfrm>
              <a:off x="5940245" y="3600694"/>
              <a:ext cx="266443" cy="67356"/>
            </a:xfrm>
            <a:prstGeom prst="roundRect">
              <a:avLst>
                <a:gd name="adj" fmla="val 1852"/>
              </a:avLst>
            </a:prstGeom>
            <a:solidFill>
              <a:srgbClr val="FFFFFF"/>
            </a:solidFill>
            <a:ln w="14400">
              <a:solidFill>
                <a:srgbClr val="000000"/>
              </a:solidFill>
              <a:round/>
              <a:headEnd/>
              <a:tailEnd/>
            </a:ln>
            <a:effectLst/>
          </p:spPr>
          <p:txBody>
            <a:bodyPr wrap="none" anchor="ctr"/>
            <a:lstStyle/>
            <a:p>
              <a:endParaRPr lang="da-DK" sz="1100"/>
            </a:p>
          </p:txBody>
        </p:sp>
        <p:sp>
          <p:nvSpPr>
            <p:cNvPr id="100" name="AutoShape 87"/>
            <p:cNvSpPr>
              <a:spLocks noChangeArrowheads="1"/>
            </p:cNvSpPr>
            <p:nvPr/>
          </p:nvSpPr>
          <p:spPr bwMode="auto">
            <a:xfrm>
              <a:off x="6476547" y="3601941"/>
              <a:ext cx="272136" cy="67356"/>
            </a:xfrm>
            <a:prstGeom prst="roundRect">
              <a:avLst>
                <a:gd name="adj" fmla="val 1852"/>
              </a:avLst>
            </a:prstGeom>
            <a:solidFill>
              <a:srgbClr val="FFFFFF"/>
            </a:solidFill>
            <a:ln w="14400">
              <a:solidFill>
                <a:srgbClr val="000000"/>
              </a:solidFill>
              <a:round/>
              <a:headEnd/>
              <a:tailEnd/>
            </a:ln>
            <a:effectLst/>
          </p:spPr>
          <p:txBody>
            <a:bodyPr wrap="none" anchor="ctr"/>
            <a:lstStyle/>
            <a:p>
              <a:endParaRPr lang="da-DK" sz="1100"/>
            </a:p>
          </p:txBody>
        </p:sp>
        <p:sp>
          <p:nvSpPr>
            <p:cNvPr id="101" name="AutoShape 88"/>
            <p:cNvSpPr>
              <a:spLocks noChangeArrowheads="1"/>
            </p:cNvSpPr>
            <p:nvPr/>
          </p:nvSpPr>
          <p:spPr bwMode="auto">
            <a:xfrm>
              <a:off x="6206688" y="3601941"/>
              <a:ext cx="269859" cy="67356"/>
            </a:xfrm>
            <a:prstGeom prst="roundRect">
              <a:avLst>
                <a:gd name="adj" fmla="val 1852"/>
              </a:avLst>
            </a:prstGeom>
            <a:solidFill>
              <a:srgbClr val="FFFFFF"/>
            </a:solidFill>
            <a:ln w="14400">
              <a:solidFill>
                <a:srgbClr val="000000"/>
              </a:solidFill>
              <a:round/>
              <a:headEnd/>
              <a:tailEnd/>
            </a:ln>
            <a:effectLst/>
          </p:spPr>
          <p:txBody>
            <a:bodyPr wrap="none" anchor="ctr"/>
            <a:lstStyle/>
            <a:p>
              <a:endParaRPr lang="da-DK" sz="1100"/>
            </a:p>
          </p:txBody>
        </p:sp>
        <p:sp>
          <p:nvSpPr>
            <p:cNvPr id="102" name="AutoShape 89"/>
            <p:cNvSpPr>
              <a:spLocks noChangeArrowheads="1"/>
            </p:cNvSpPr>
            <p:nvPr/>
          </p:nvSpPr>
          <p:spPr bwMode="auto">
            <a:xfrm>
              <a:off x="6207827" y="3956182"/>
              <a:ext cx="206094" cy="67356"/>
            </a:xfrm>
            <a:prstGeom prst="roundRect">
              <a:avLst>
                <a:gd name="adj" fmla="val 1852"/>
              </a:avLst>
            </a:prstGeom>
            <a:solidFill>
              <a:srgbClr val="FFFFFF"/>
            </a:solidFill>
            <a:ln w="14400">
              <a:solidFill>
                <a:srgbClr val="000000"/>
              </a:solidFill>
              <a:round/>
              <a:headEnd/>
              <a:tailEnd/>
            </a:ln>
            <a:effectLst/>
          </p:spPr>
          <p:txBody>
            <a:bodyPr wrap="none" anchor="ctr"/>
            <a:lstStyle/>
            <a:p>
              <a:endParaRPr lang="da-DK" sz="1100"/>
            </a:p>
          </p:txBody>
        </p:sp>
        <p:sp>
          <p:nvSpPr>
            <p:cNvPr id="103" name="Line 90"/>
            <p:cNvSpPr>
              <a:spLocks noChangeShapeType="1"/>
            </p:cNvSpPr>
            <p:nvPr/>
          </p:nvSpPr>
          <p:spPr bwMode="auto">
            <a:xfrm>
              <a:off x="6206688" y="3507144"/>
              <a:ext cx="1139" cy="651106"/>
            </a:xfrm>
            <a:prstGeom prst="line">
              <a:avLst/>
            </a:prstGeom>
            <a:noFill/>
            <a:ln w="9525">
              <a:solidFill>
                <a:srgbClr val="000000"/>
              </a:solidFill>
              <a:round/>
              <a:headEnd/>
              <a:tailEnd/>
            </a:ln>
            <a:effectLst/>
          </p:spPr>
          <p:txBody>
            <a:bodyPr/>
            <a:lstStyle/>
            <a:p>
              <a:endParaRPr lang="da-DK" sz="1100"/>
            </a:p>
          </p:txBody>
        </p:sp>
        <p:sp>
          <p:nvSpPr>
            <p:cNvPr id="104" name="Line 91"/>
            <p:cNvSpPr>
              <a:spLocks noChangeShapeType="1"/>
            </p:cNvSpPr>
            <p:nvPr/>
          </p:nvSpPr>
          <p:spPr bwMode="auto">
            <a:xfrm>
              <a:off x="6476547" y="3507144"/>
              <a:ext cx="1138" cy="651106"/>
            </a:xfrm>
            <a:prstGeom prst="line">
              <a:avLst/>
            </a:prstGeom>
            <a:noFill/>
            <a:ln w="9525">
              <a:solidFill>
                <a:srgbClr val="000000"/>
              </a:solidFill>
              <a:round/>
              <a:headEnd/>
              <a:tailEnd/>
            </a:ln>
            <a:effectLst/>
          </p:spPr>
          <p:txBody>
            <a:bodyPr/>
            <a:lstStyle/>
            <a:p>
              <a:endParaRPr lang="da-DK" sz="1100"/>
            </a:p>
          </p:txBody>
        </p:sp>
        <p:sp>
          <p:nvSpPr>
            <p:cNvPr id="105" name="Line 92"/>
            <p:cNvSpPr>
              <a:spLocks noChangeShapeType="1"/>
            </p:cNvSpPr>
            <p:nvPr/>
          </p:nvSpPr>
          <p:spPr bwMode="auto">
            <a:xfrm>
              <a:off x="6750960" y="3507144"/>
              <a:ext cx="1139" cy="651106"/>
            </a:xfrm>
            <a:prstGeom prst="line">
              <a:avLst/>
            </a:prstGeom>
            <a:noFill/>
            <a:ln w="9525">
              <a:solidFill>
                <a:srgbClr val="000000"/>
              </a:solidFill>
              <a:round/>
              <a:headEnd/>
              <a:tailEnd/>
            </a:ln>
            <a:effectLst/>
          </p:spPr>
          <p:txBody>
            <a:bodyPr/>
            <a:lstStyle/>
            <a:p>
              <a:endParaRPr lang="da-DK" sz="1100"/>
            </a:p>
          </p:txBody>
        </p:sp>
        <p:sp>
          <p:nvSpPr>
            <p:cNvPr id="106" name="Line 93"/>
            <p:cNvSpPr>
              <a:spLocks noChangeShapeType="1"/>
            </p:cNvSpPr>
            <p:nvPr/>
          </p:nvSpPr>
          <p:spPr bwMode="auto">
            <a:xfrm>
              <a:off x="7073196" y="3507144"/>
              <a:ext cx="1138" cy="651106"/>
            </a:xfrm>
            <a:prstGeom prst="line">
              <a:avLst/>
            </a:prstGeom>
            <a:noFill/>
            <a:ln w="9525">
              <a:solidFill>
                <a:srgbClr val="000000"/>
              </a:solidFill>
              <a:round/>
              <a:headEnd/>
              <a:tailEnd/>
            </a:ln>
            <a:effectLst/>
          </p:spPr>
          <p:txBody>
            <a:bodyPr/>
            <a:lstStyle/>
            <a:p>
              <a:endParaRPr lang="da-DK" sz="1100"/>
            </a:p>
          </p:txBody>
        </p:sp>
        <p:sp>
          <p:nvSpPr>
            <p:cNvPr id="107" name="AutoShape 94"/>
            <p:cNvSpPr>
              <a:spLocks noChangeArrowheads="1"/>
            </p:cNvSpPr>
            <p:nvPr/>
          </p:nvSpPr>
          <p:spPr bwMode="auto">
            <a:xfrm>
              <a:off x="5876481" y="3448519"/>
              <a:ext cx="1287807" cy="768355"/>
            </a:xfrm>
            <a:prstGeom prst="roundRect">
              <a:avLst>
                <a:gd name="adj" fmla="val 162"/>
              </a:avLst>
            </a:prstGeom>
            <a:noFill/>
            <a:ln w="9000">
              <a:solidFill>
                <a:srgbClr val="000000"/>
              </a:solidFill>
              <a:round/>
              <a:headEnd/>
              <a:tailEnd/>
            </a:ln>
            <a:effectLst/>
          </p:spPr>
          <p:txBody>
            <a:bodyPr wrap="none" anchor="ctr"/>
            <a:lstStyle/>
            <a:p>
              <a:endParaRPr lang="da-DK" sz="1100"/>
            </a:p>
          </p:txBody>
        </p:sp>
        <p:sp>
          <p:nvSpPr>
            <p:cNvPr id="108" name="AutoShape 95"/>
            <p:cNvSpPr>
              <a:spLocks noChangeArrowheads="1"/>
            </p:cNvSpPr>
            <p:nvPr/>
          </p:nvSpPr>
          <p:spPr bwMode="auto">
            <a:xfrm>
              <a:off x="5876481" y="4325392"/>
              <a:ext cx="1155724" cy="575019"/>
            </a:xfrm>
            <a:prstGeom prst="roundRect">
              <a:avLst>
                <a:gd name="adj" fmla="val 213"/>
              </a:avLst>
            </a:prstGeom>
            <a:noFill/>
            <a:ln w="9000">
              <a:solidFill>
                <a:srgbClr val="000000"/>
              </a:solidFill>
              <a:round/>
              <a:headEnd/>
              <a:tailEnd/>
            </a:ln>
            <a:effectLst/>
          </p:spPr>
          <p:txBody>
            <a:bodyPr wrap="none" anchor="ctr"/>
            <a:lstStyle/>
            <a:p>
              <a:endParaRPr lang="da-DK" sz="800"/>
            </a:p>
          </p:txBody>
        </p:sp>
        <p:sp>
          <p:nvSpPr>
            <p:cNvPr id="109" name="AutoShape 96"/>
            <p:cNvSpPr>
              <a:spLocks noChangeArrowheads="1"/>
            </p:cNvSpPr>
            <p:nvPr/>
          </p:nvSpPr>
          <p:spPr bwMode="auto">
            <a:xfrm>
              <a:off x="6117873" y="5112457"/>
              <a:ext cx="207233" cy="119744"/>
            </a:xfrm>
            <a:prstGeom prst="roundRect">
              <a:avLst>
                <a:gd name="adj" fmla="val 1042"/>
              </a:avLst>
            </a:prstGeom>
            <a:noFill/>
            <a:ln w="9000">
              <a:solidFill>
                <a:srgbClr val="000000"/>
              </a:solidFill>
              <a:round/>
              <a:headEnd/>
              <a:tailEnd/>
            </a:ln>
            <a:effectLst/>
          </p:spPr>
          <p:txBody>
            <a:bodyPr wrap="none" anchor="ctr"/>
            <a:lstStyle/>
            <a:p>
              <a:endParaRPr lang="da-DK" sz="1100"/>
            </a:p>
          </p:txBody>
        </p:sp>
        <p:sp>
          <p:nvSpPr>
            <p:cNvPr id="110" name="AutoShape 97"/>
            <p:cNvSpPr>
              <a:spLocks noChangeArrowheads="1"/>
            </p:cNvSpPr>
            <p:nvPr/>
          </p:nvSpPr>
          <p:spPr bwMode="auto">
            <a:xfrm>
              <a:off x="5958463" y="5394354"/>
              <a:ext cx="206095" cy="118496"/>
            </a:xfrm>
            <a:prstGeom prst="roundRect">
              <a:avLst>
                <a:gd name="adj" fmla="val 1060"/>
              </a:avLst>
            </a:prstGeom>
            <a:noFill/>
            <a:ln w="9000">
              <a:solidFill>
                <a:srgbClr val="000000"/>
              </a:solidFill>
              <a:round/>
              <a:headEnd/>
              <a:tailEnd/>
            </a:ln>
            <a:effectLst/>
          </p:spPr>
          <p:txBody>
            <a:bodyPr wrap="none" anchor="ctr"/>
            <a:lstStyle/>
            <a:p>
              <a:endParaRPr lang="da-DK" sz="1100"/>
            </a:p>
          </p:txBody>
        </p:sp>
        <p:sp>
          <p:nvSpPr>
            <p:cNvPr id="111" name="AutoShape 98"/>
            <p:cNvSpPr>
              <a:spLocks noChangeArrowheads="1"/>
            </p:cNvSpPr>
            <p:nvPr/>
          </p:nvSpPr>
          <p:spPr bwMode="auto">
            <a:xfrm>
              <a:off x="6128122" y="5606400"/>
              <a:ext cx="311989" cy="213293"/>
            </a:xfrm>
            <a:prstGeom prst="roundRect">
              <a:avLst>
                <a:gd name="adj" fmla="val 588"/>
              </a:avLst>
            </a:prstGeom>
            <a:noFill/>
            <a:ln w="9000">
              <a:solidFill>
                <a:srgbClr val="000000"/>
              </a:solidFill>
              <a:round/>
              <a:headEnd/>
              <a:tailEnd/>
            </a:ln>
            <a:effectLst/>
          </p:spPr>
          <p:txBody>
            <a:bodyPr wrap="none" anchor="ctr"/>
            <a:lstStyle/>
            <a:p>
              <a:endParaRPr lang="da-DK" sz="1100"/>
            </a:p>
          </p:txBody>
        </p:sp>
        <p:sp>
          <p:nvSpPr>
            <p:cNvPr id="112" name="AutoShape 99"/>
            <p:cNvSpPr>
              <a:spLocks noChangeArrowheads="1"/>
            </p:cNvSpPr>
            <p:nvPr/>
          </p:nvSpPr>
          <p:spPr bwMode="auto">
            <a:xfrm>
              <a:off x="6218074" y="5450483"/>
              <a:ext cx="206095" cy="119744"/>
            </a:xfrm>
            <a:prstGeom prst="roundRect">
              <a:avLst>
                <a:gd name="adj" fmla="val 1042"/>
              </a:avLst>
            </a:prstGeom>
            <a:noFill/>
            <a:ln w="9000">
              <a:solidFill>
                <a:srgbClr val="000000"/>
              </a:solidFill>
              <a:round/>
              <a:headEnd/>
              <a:tailEnd/>
            </a:ln>
            <a:effectLst/>
          </p:spPr>
          <p:txBody>
            <a:bodyPr wrap="none" anchor="ctr"/>
            <a:lstStyle/>
            <a:p>
              <a:endParaRPr lang="da-DK" sz="1100"/>
            </a:p>
          </p:txBody>
        </p:sp>
        <p:sp>
          <p:nvSpPr>
            <p:cNvPr id="113" name="AutoShape 100"/>
            <p:cNvSpPr>
              <a:spLocks noChangeArrowheads="1"/>
            </p:cNvSpPr>
            <p:nvPr/>
          </p:nvSpPr>
          <p:spPr bwMode="auto">
            <a:xfrm>
              <a:off x="6312582" y="5279599"/>
              <a:ext cx="207233" cy="119744"/>
            </a:xfrm>
            <a:prstGeom prst="roundRect">
              <a:avLst>
                <a:gd name="adj" fmla="val 1042"/>
              </a:avLst>
            </a:prstGeom>
            <a:noFill/>
            <a:ln w="9000">
              <a:solidFill>
                <a:srgbClr val="000000"/>
              </a:solidFill>
              <a:round/>
              <a:headEnd/>
              <a:tailEnd/>
            </a:ln>
            <a:effectLst/>
          </p:spPr>
          <p:txBody>
            <a:bodyPr wrap="none" anchor="ctr"/>
            <a:lstStyle/>
            <a:p>
              <a:endParaRPr lang="da-DK" sz="1100"/>
            </a:p>
          </p:txBody>
        </p:sp>
        <p:sp>
          <p:nvSpPr>
            <p:cNvPr id="114" name="Line 101"/>
            <p:cNvSpPr>
              <a:spLocks noChangeShapeType="1"/>
            </p:cNvSpPr>
            <p:nvPr/>
          </p:nvSpPr>
          <p:spPr bwMode="auto">
            <a:xfrm>
              <a:off x="6060941" y="5085016"/>
              <a:ext cx="1139" cy="310585"/>
            </a:xfrm>
            <a:prstGeom prst="line">
              <a:avLst/>
            </a:prstGeom>
            <a:noFill/>
            <a:ln w="9000">
              <a:solidFill>
                <a:srgbClr val="000000"/>
              </a:solidFill>
              <a:round/>
              <a:headEnd/>
              <a:tailEnd/>
            </a:ln>
            <a:effectLst/>
          </p:spPr>
          <p:txBody>
            <a:bodyPr/>
            <a:lstStyle/>
            <a:p>
              <a:endParaRPr lang="da-DK" sz="1100"/>
            </a:p>
          </p:txBody>
        </p:sp>
        <p:sp>
          <p:nvSpPr>
            <p:cNvPr id="115" name="Line 102"/>
            <p:cNvSpPr>
              <a:spLocks noChangeShapeType="1"/>
            </p:cNvSpPr>
            <p:nvPr/>
          </p:nvSpPr>
          <p:spPr bwMode="auto">
            <a:xfrm>
              <a:off x="6006286" y="5172329"/>
              <a:ext cx="111587" cy="1247"/>
            </a:xfrm>
            <a:prstGeom prst="line">
              <a:avLst/>
            </a:prstGeom>
            <a:noFill/>
            <a:ln w="9000">
              <a:solidFill>
                <a:srgbClr val="000000"/>
              </a:solidFill>
              <a:round/>
              <a:headEnd/>
              <a:tailEnd/>
            </a:ln>
            <a:effectLst/>
          </p:spPr>
          <p:txBody>
            <a:bodyPr/>
            <a:lstStyle/>
            <a:p>
              <a:endParaRPr lang="da-DK" sz="1100"/>
            </a:p>
          </p:txBody>
        </p:sp>
        <p:sp>
          <p:nvSpPr>
            <p:cNvPr id="116" name="Line 103"/>
            <p:cNvSpPr>
              <a:spLocks noChangeShapeType="1"/>
            </p:cNvSpPr>
            <p:nvPr/>
          </p:nvSpPr>
          <p:spPr bwMode="auto">
            <a:xfrm>
              <a:off x="6018812" y="5341966"/>
              <a:ext cx="293770" cy="1247"/>
            </a:xfrm>
            <a:prstGeom prst="line">
              <a:avLst/>
            </a:prstGeom>
            <a:noFill/>
            <a:ln w="9000">
              <a:solidFill>
                <a:srgbClr val="000000"/>
              </a:solidFill>
              <a:round/>
              <a:headEnd/>
              <a:tailEnd/>
            </a:ln>
            <a:effectLst/>
          </p:spPr>
          <p:txBody>
            <a:bodyPr/>
            <a:lstStyle/>
            <a:p>
              <a:endParaRPr lang="da-DK" sz="1100"/>
            </a:p>
          </p:txBody>
        </p:sp>
        <p:sp>
          <p:nvSpPr>
            <p:cNvPr id="117" name="Line 104"/>
            <p:cNvSpPr>
              <a:spLocks noChangeShapeType="1"/>
            </p:cNvSpPr>
            <p:nvPr/>
          </p:nvSpPr>
          <p:spPr bwMode="auto">
            <a:xfrm flipV="1">
              <a:off x="6052971" y="5512849"/>
              <a:ext cx="1138" cy="249466"/>
            </a:xfrm>
            <a:prstGeom prst="line">
              <a:avLst/>
            </a:prstGeom>
            <a:noFill/>
            <a:ln w="9000">
              <a:solidFill>
                <a:srgbClr val="000000"/>
              </a:solidFill>
              <a:round/>
              <a:headEnd/>
              <a:tailEnd/>
            </a:ln>
            <a:effectLst/>
          </p:spPr>
          <p:txBody>
            <a:bodyPr/>
            <a:lstStyle/>
            <a:p>
              <a:endParaRPr lang="da-DK" sz="1100"/>
            </a:p>
          </p:txBody>
        </p:sp>
        <p:sp>
          <p:nvSpPr>
            <p:cNvPr id="118" name="Line 105"/>
            <p:cNvSpPr>
              <a:spLocks noChangeShapeType="1"/>
            </p:cNvSpPr>
            <p:nvPr/>
          </p:nvSpPr>
          <p:spPr bwMode="auto">
            <a:xfrm>
              <a:off x="6052971" y="5718659"/>
              <a:ext cx="75151" cy="1247"/>
            </a:xfrm>
            <a:prstGeom prst="line">
              <a:avLst/>
            </a:prstGeom>
            <a:noFill/>
            <a:ln w="9000">
              <a:solidFill>
                <a:srgbClr val="000000"/>
              </a:solidFill>
              <a:round/>
              <a:headEnd/>
              <a:tailEnd/>
            </a:ln>
            <a:effectLst/>
          </p:spPr>
          <p:txBody>
            <a:bodyPr/>
            <a:lstStyle/>
            <a:p>
              <a:endParaRPr lang="da-DK" sz="1100"/>
            </a:p>
          </p:txBody>
        </p:sp>
        <p:sp>
          <p:nvSpPr>
            <p:cNvPr id="119" name="Line 106"/>
            <p:cNvSpPr>
              <a:spLocks noChangeShapeType="1"/>
            </p:cNvSpPr>
            <p:nvPr/>
          </p:nvSpPr>
          <p:spPr bwMode="auto">
            <a:xfrm flipV="1">
              <a:off x="6315998" y="5568980"/>
              <a:ext cx="1139" cy="38667"/>
            </a:xfrm>
            <a:prstGeom prst="line">
              <a:avLst/>
            </a:prstGeom>
            <a:noFill/>
            <a:ln w="9000">
              <a:solidFill>
                <a:srgbClr val="000000"/>
              </a:solidFill>
              <a:round/>
              <a:headEnd/>
              <a:tailEnd/>
            </a:ln>
            <a:effectLst/>
          </p:spPr>
          <p:txBody>
            <a:bodyPr/>
            <a:lstStyle/>
            <a:p>
              <a:endParaRPr lang="da-DK" sz="1100"/>
            </a:p>
          </p:txBody>
        </p:sp>
        <p:sp>
          <p:nvSpPr>
            <p:cNvPr id="120" name="Line 107"/>
            <p:cNvSpPr>
              <a:spLocks noChangeShapeType="1"/>
            </p:cNvSpPr>
            <p:nvPr/>
          </p:nvSpPr>
          <p:spPr bwMode="auto">
            <a:xfrm flipV="1">
              <a:off x="6421892" y="5166092"/>
              <a:ext cx="1138" cy="114754"/>
            </a:xfrm>
            <a:prstGeom prst="line">
              <a:avLst/>
            </a:prstGeom>
            <a:noFill/>
            <a:ln w="9000">
              <a:solidFill>
                <a:srgbClr val="000000"/>
              </a:solidFill>
              <a:round/>
              <a:headEnd/>
              <a:tailEnd/>
            </a:ln>
            <a:effectLst/>
          </p:spPr>
          <p:txBody>
            <a:bodyPr/>
            <a:lstStyle/>
            <a:p>
              <a:endParaRPr lang="da-DK" sz="1100"/>
            </a:p>
          </p:txBody>
        </p:sp>
        <p:sp>
          <p:nvSpPr>
            <p:cNvPr id="121" name="Oval 108"/>
            <p:cNvSpPr>
              <a:spLocks noChangeArrowheads="1"/>
            </p:cNvSpPr>
            <p:nvPr/>
          </p:nvSpPr>
          <p:spPr bwMode="auto">
            <a:xfrm>
              <a:off x="5947077" y="5143640"/>
              <a:ext cx="59210" cy="63614"/>
            </a:xfrm>
            <a:prstGeom prst="ellipse">
              <a:avLst/>
            </a:prstGeom>
            <a:noFill/>
            <a:ln w="9000">
              <a:solidFill>
                <a:srgbClr val="000000"/>
              </a:solidFill>
              <a:round/>
              <a:headEnd/>
              <a:tailEnd/>
            </a:ln>
            <a:effectLst/>
          </p:spPr>
          <p:txBody>
            <a:bodyPr wrap="none" anchor="ctr"/>
            <a:lstStyle/>
            <a:p>
              <a:endParaRPr lang="da-DK" sz="1100"/>
            </a:p>
          </p:txBody>
        </p:sp>
        <p:sp>
          <p:nvSpPr>
            <p:cNvPr id="122" name="Oval 109"/>
            <p:cNvSpPr>
              <a:spLocks noChangeArrowheads="1"/>
            </p:cNvSpPr>
            <p:nvPr/>
          </p:nvSpPr>
          <p:spPr bwMode="auto">
            <a:xfrm>
              <a:off x="6392287" y="5104973"/>
              <a:ext cx="58071" cy="63613"/>
            </a:xfrm>
            <a:prstGeom prst="ellipse">
              <a:avLst/>
            </a:prstGeom>
            <a:noFill/>
            <a:ln w="9000">
              <a:solidFill>
                <a:srgbClr val="000000"/>
              </a:solidFill>
              <a:round/>
              <a:headEnd/>
              <a:tailEnd/>
            </a:ln>
            <a:effectLst/>
          </p:spPr>
          <p:txBody>
            <a:bodyPr wrap="none" anchor="ctr"/>
            <a:lstStyle/>
            <a:p>
              <a:endParaRPr lang="da-DK" sz="1100"/>
            </a:p>
          </p:txBody>
        </p:sp>
        <p:sp>
          <p:nvSpPr>
            <p:cNvPr id="123" name="Oval 110"/>
            <p:cNvSpPr>
              <a:spLocks noChangeArrowheads="1"/>
            </p:cNvSpPr>
            <p:nvPr/>
          </p:nvSpPr>
          <p:spPr bwMode="auto">
            <a:xfrm>
              <a:off x="6473130" y="5469193"/>
              <a:ext cx="58071" cy="62366"/>
            </a:xfrm>
            <a:prstGeom prst="ellipse">
              <a:avLst/>
            </a:prstGeom>
            <a:noFill/>
            <a:ln w="9000">
              <a:solidFill>
                <a:srgbClr val="000000"/>
              </a:solidFill>
              <a:round/>
              <a:headEnd/>
              <a:tailEnd/>
            </a:ln>
            <a:effectLst/>
          </p:spPr>
          <p:txBody>
            <a:bodyPr wrap="none" anchor="ctr"/>
            <a:lstStyle/>
            <a:p>
              <a:endParaRPr lang="da-DK" sz="1100"/>
            </a:p>
          </p:txBody>
        </p:sp>
        <p:sp>
          <p:nvSpPr>
            <p:cNvPr id="124" name="Line 111"/>
            <p:cNvSpPr>
              <a:spLocks noChangeShapeType="1"/>
            </p:cNvSpPr>
            <p:nvPr/>
          </p:nvSpPr>
          <p:spPr bwMode="auto">
            <a:xfrm>
              <a:off x="6425307" y="5502871"/>
              <a:ext cx="47823" cy="1248"/>
            </a:xfrm>
            <a:prstGeom prst="line">
              <a:avLst/>
            </a:prstGeom>
            <a:noFill/>
            <a:ln w="9000">
              <a:solidFill>
                <a:srgbClr val="000000"/>
              </a:solidFill>
              <a:round/>
              <a:headEnd/>
              <a:tailEnd/>
            </a:ln>
            <a:effectLst/>
          </p:spPr>
          <p:txBody>
            <a:bodyPr/>
            <a:lstStyle/>
            <a:p>
              <a:endParaRPr lang="da-DK" sz="1100"/>
            </a:p>
          </p:txBody>
        </p:sp>
        <p:sp>
          <p:nvSpPr>
            <p:cNvPr id="125" name="Oval 112"/>
            <p:cNvSpPr>
              <a:spLocks noChangeArrowheads="1"/>
            </p:cNvSpPr>
            <p:nvPr/>
          </p:nvSpPr>
          <p:spPr bwMode="auto">
            <a:xfrm>
              <a:off x="6025644" y="5761068"/>
              <a:ext cx="58071" cy="63613"/>
            </a:xfrm>
            <a:prstGeom prst="ellipse">
              <a:avLst/>
            </a:prstGeom>
            <a:noFill/>
            <a:ln w="9000">
              <a:solidFill>
                <a:srgbClr val="000000"/>
              </a:solidFill>
              <a:round/>
              <a:headEnd/>
              <a:tailEnd/>
            </a:ln>
            <a:effectLst/>
          </p:spPr>
          <p:txBody>
            <a:bodyPr wrap="none" anchor="ctr"/>
            <a:lstStyle/>
            <a:p>
              <a:endParaRPr lang="da-DK" sz="1100"/>
            </a:p>
          </p:txBody>
        </p:sp>
        <p:sp>
          <p:nvSpPr>
            <p:cNvPr id="126" name="Oval 113"/>
            <p:cNvSpPr>
              <a:spLocks noChangeArrowheads="1"/>
            </p:cNvSpPr>
            <p:nvPr/>
          </p:nvSpPr>
          <p:spPr bwMode="auto">
            <a:xfrm>
              <a:off x="6473130" y="5469193"/>
              <a:ext cx="58071" cy="62366"/>
            </a:xfrm>
            <a:prstGeom prst="ellipse">
              <a:avLst/>
            </a:prstGeom>
            <a:noFill/>
            <a:ln w="9000">
              <a:solidFill>
                <a:srgbClr val="000000"/>
              </a:solidFill>
              <a:round/>
              <a:headEnd/>
              <a:tailEnd/>
            </a:ln>
            <a:effectLst/>
          </p:spPr>
          <p:txBody>
            <a:bodyPr wrap="none" anchor="ctr"/>
            <a:lstStyle/>
            <a:p>
              <a:endParaRPr lang="da-DK" sz="1100"/>
            </a:p>
          </p:txBody>
        </p:sp>
        <p:sp>
          <p:nvSpPr>
            <p:cNvPr id="127" name="Line 114"/>
            <p:cNvSpPr>
              <a:spLocks noChangeShapeType="1"/>
            </p:cNvSpPr>
            <p:nvPr/>
          </p:nvSpPr>
          <p:spPr bwMode="auto">
            <a:xfrm>
              <a:off x="6438971" y="5713670"/>
              <a:ext cx="68319" cy="1247"/>
            </a:xfrm>
            <a:prstGeom prst="line">
              <a:avLst/>
            </a:prstGeom>
            <a:noFill/>
            <a:ln w="9000">
              <a:solidFill>
                <a:srgbClr val="000000"/>
              </a:solidFill>
              <a:round/>
              <a:headEnd/>
              <a:tailEnd/>
            </a:ln>
            <a:effectLst/>
          </p:spPr>
          <p:txBody>
            <a:bodyPr/>
            <a:lstStyle/>
            <a:p>
              <a:endParaRPr lang="da-DK" sz="1100"/>
            </a:p>
          </p:txBody>
        </p:sp>
        <p:sp>
          <p:nvSpPr>
            <p:cNvPr id="128" name="AutoShape 115"/>
            <p:cNvSpPr>
              <a:spLocks noChangeArrowheads="1"/>
            </p:cNvSpPr>
            <p:nvPr/>
          </p:nvSpPr>
          <p:spPr bwMode="auto">
            <a:xfrm>
              <a:off x="6508429" y="5683734"/>
              <a:ext cx="61487" cy="61119"/>
            </a:xfrm>
            <a:prstGeom prst="diamond">
              <a:avLst/>
            </a:prstGeom>
            <a:solidFill>
              <a:srgbClr val="FFFFFF"/>
            </a:solidFill>
            <a:ln w="9000">
              <a:solidFill>
                <a:srgbClr val="000000"/>
              </a:solidFill>
              <a:round/>
              <a:headEnd/>
              <a:tailEnd/>
            </a:ln>
            <a:effectLst/>
          </p:spPr>
          <p:txBody>
            <a:bodyPr wrap="none" anchor="ctr"/>
            <a:lstStyle/>
            <a:p>
              <a:endParaRPr lang="da-DK" sz="1100"/>
            </a:p>
          </p:txBody>
        </p:sp>
        <p:sp>
          <p:nvSpPr>
            <p:cNvPr id="129" name="AutoShape 116"/>
            <p:cNvSpPr>
              <a:spLocks noChangeArrowheads="1"/>
            </p:cNvSpPr>
            <p:nvPr/>
          </p:nvSpPr>
          <p:spPr bwMode="auto">
            <a:xfrm>
              <a:off x="5958463" y="5606400"/>
              <a:ext cx="61487" cy="61119"/>
            </a:xfrm>
            <a:prstGeom prst="diamond">
              <a:avLst/>
            </a:prstGeom>
            <a:solidFill>
              <a:srgbClr val="FFFFFF"/>
            </a:solidFill>
            <a:ln w="9000">
              <a:solidFill>
                <a:srgbClr val="000000"/>
              </a:solidFill>
              <a:round/>
              <a:headEnd/>
              <a:tailEnd/>
            </a:ln>
            <a:effectLst/>
          </p:spPr>
          <p:txBody>
            <a:bodyPr wrap="none" anchor="ctr"/>
            <a:lstStyle/>
            <a:p>
              <a:endParaRPr lang="da-DK" sz="1100"/>
            </a:p>
          </p:txBody>
        </p:sp>
        <p:sp>
          <p:nvSpPr>
            <p:cNvPr id="130" name="AutoShape 117"/>
            <p:cNvSpPr>
              <a:spLocks noChangeArrowheads="1"/>
            </p:cNvSpPr>
            <p:nvPr/>
          </p:nvSpPr>
          <p:spPr bwMode="auto">
            <a:xfrm>
              <a:off x="6335355" y="5023896"/>
              <a:ext cx="61487" cy="59872"/>
            </a:xfrm>
            <a:prstGeom prst="diamond">
              <a:avLst/>
            </a:prstGeom>
            <a:solidFill>
              <a:srgbClr val="FFFFFF"/>
            </a:solidFill>
            <a:ln w="9000">
              <a:solidFill>
                <a:srgbClr val="000000"/>
              </a:solidFill>
              <a:round/>
              <a:headEnd/>
              <a:tailEnd/>
            </a:ln>
            <a:effectLst/>
          </p:spPr>
          <p:txBody>
            <a:bodyPr wrap="none" anchor="ctr"/>
            <a:lstStyle/>
            <a:p>
              <a:endParaRPr lang="da-DK" sz="1100"/>
            </a:p>
          </p:txBody>
        </p:sp>
        <p:sp>
          <p:nvSpPr>
            <p:cNvPr id="131" name="Line 118"/>
            <p:cNvSpPr>
              <a:spLocks noChangeShapeType="1"/>
            </p:cNvSpPr>
            <p:nvPr/>
          </p:nvSpPr>
          <p:spPr bwMode="auto">
            <a:xfrm flipV="1">
              <a:off x="6473130" y="5556506"/>
              <a:ext cx="1139" cy="158410"/>
            </a:xfrm>
            <a:prstGeom prst="line">
              <a:avLst/>
            </a:prstGeom>
            <a:noFill/>
            <a:ln w="9000">
              <a:solidFill>
                <a:srgbClr val="000000"/>
              </a:solidFill>
              <a:round/>
              <a:headEnd/>
              <a:tailEnd/>
            </a:ln>
            <a:effectLst/>
          </p:spPr>
          <p:txBody>
            <a:bodyPr/>
            <a:lstStyle/>
            <a:p>
              <a:endParaRPr lang="da-DK" sz="1100"/>
            </a:p>
          </p:txBody>
        </p:sp>
        <p:sp>
          <p:nvSpPr>
            <p:cNvPr id="132" name="Line 119"/>
            <p:cNvSpPr>
              <a:spLocks noChangeShapeType="1"/>
            </p:cNvSpPr>
            <p:nvPr/>
          </p:nvSpPr>
          <p:spPr bwMode="auto">
            <a:xfrm>
              <a:off x="6425307" y="5557753"/>
              <a:ext cx="47823" cy="1248"/>
            </a:xfrm>
            <a:prstGeom prst="line">
              <a:avLst/>
            </a:prstGeom>
            <a:noFill/>
            <a:ln w="9000">
              <a:solidFill>
                <a:srgbClr val="000000"/>
              </a:solidFill>
              <a:round/>
              <a:headEnd/>
              <a:tailEnd/>
            </a:ln>
            <a:effectLst/>
          </p:spPr>
          <p:txBody>
            <a:bodyPr/>
            <a:lstStyle/>
            <a:p>
              <a:endParaRPr lang="da-DK" sz="1100"/>
            </a:p>
          </p:txBody>
        </p:sp>
        <p:sp>
          <p:nvSpPr>
            <p:cNvPr id="133" name="Line 120"/>
            <p:cNvSpPr>
              <a:spLocks noChangeShapeType="1"/>
            </p:cNvSpPr>
            <p:nvPr/>
          </p:nvSpPr>
          <p:spPr bwMode="auto">
            <a:xfrm>
              <a:off x="6018812" y="5635088"/>
              <a:ext cx="108171" cy="1248"/>
            </a:xfrm>
            <a:prstGeom prst="line">
              <a:avLst/>
            </a:prstGeom>
            <a:noFill/>
            <a:ln w="9000">
              <a:solidFill>
                <a:srgbClr val="000000"/>
              </a:solidFill>
              <a:round/>
              <a:headEnd/>
              <a:tailEnd/>
            </a:ln>
            <a:effectLst/>
          </p:spPr>
          <p:txBody>
            <a:bodyPr/>
            <a:lstStyle/>
            <a:p>
              <a:endParaRPr lang="da-DK" sz="1100"/>
            </a:p>
          </p:txBody>
        </p:sp>
        <p:sp>
          <p:nvSpPr>
            <p:cNvPr id="134" name="Line 121"/>
            <p:cNvSpPr>
              <a:spLocks noChangeShapeType="1"/>
            </p:cNvSpPr>
            <p:nvPr/>
          </p:nvSpPr>
          <p:spPr bwMode="auto">
            <a:xfrm flipV="1">
              <a:off x="5988068" y="5512849"/>
              <a:ext cx="1139" cy="94797"/>
            </a:xfrm>
            <a:prstGeom prst="line">
              <a:avLst/>
            </a:prstGeom>
            <a:noFill/>
            <a:ln w="9000">
              <a:solidFill>
                <a:srgbClr val="000000"/>
              </a:solidFill>
              <a:round/>
              <a:headEnd/>
              <a:tailEnd/>
            </a:ln>
            <a:effectLst/>
          </p:spPr>
          <p:txBody>
            <a:bodyPr/>
            <a:lstStyle/>
            <a:p>
              <a:endParaRPr lang="da-DK" sz="1100"/>
            </a:p>
          </p:txBody>
        </p:sp>
        <p:sp>
          <p:nvSpPr>
            <p:cNvPr id="135" name="Line 122"/>
            <p:cNvSpPr>
              <a:spLocks noChangeShapeType="1"/>
            </p:cNvSpPr>
            <p:nvPr/>
          </p:nvSpPr>
          <p:spPr bwMode="auto">
            <a:xfrm flipV="1">
              <a:off x="6363821" y="5083768"/>
              <a:ext cx="1139" cy="197078"/>
            </a:xfrm>
            <a:prstGeom prst="line">
              <a:avLst/>
            </a:prstGeom>
            <a:noFill/>
            <a:ln w="9000">
              <a:solidFill>
                <a:srgbClr val="000000"/>
              </a:solidFill>
              <a:round/>
              <a:headEnd/>
              <a:tailEnd/>
            </a:ln>
            <a:effectLst/>
          </p:spPr>
          <p:txBody>
            <a:bodyPr/>
            <a:lstStyle/>
            <a:p>
              <a:endParaRPr lang="da-DK" sz="1100"/>
            </a:p>
          </p:txBody>
        </p:sp>
        <p:sp>
          <p:nvSpPr>
            <p:cNvPr id="136" name="Line 123"/>
            <p:cNvSpPr>
              <a:spLocks noChangeShapeType="1"/>
            </p:cNvSpPr>
            <p:nvPr/>
          </p:nvSpPr>
          <p:spPr bwMode="auto">
            <a:xfrm>
              <a:off x="6325107" y="5171081"/>
              <a:ext cx="39853" cy="1248"/>
            </a:xfrm>
            <a:prstGeom prst="line">
              <a:avLst/>
            </a:prstGeom>
            <a:noFill/>
            <a:ln w="9000">
              <a:solidFill>
                <a:srgbClr val="000000"/>
              </a:solidFill>
              <a:round/>
              <a:headEnd/>
              <a:tailEnd/>
            </a:ln>
            <a:effectLst/>
          </p:spPr>
          <p:txBody>
            <a:bodyPr/>
            <a:lstStyle/>
            <a:p>
              <a:endParaRPr lang="da-DK" sz="1100"/>
            </a:p>
          </p:txBody>
        </p:sp>
        <p:sp>
          <p:nvSpPr>
            <p:cNvPr id="137" name="AutoShape 124"/>
            <p:cNvSpPr>
              <a:spLocks noChangeArrowheads="1"/>
            </p:cNvSpPr>
            <p:nvPr/>
          </p:nvSpPr>
          <p:spPr bwMode="auto">
            <a:xfrm>
              <a:off x="5873065" y="4993960"/>
              <a:ext cx="785665" cy="888099"/>
            </a:xfrm>
            <a:prstGeom prst="roundRect">
              <a:avLst>
                <a:gd name="adj" fmla="val 144"/>
              </a:avLst>
            </a:prstGeom>
            <a:noFill/>
            <a:ln w="9000">
              <a:solidFill>
                <a:srgbClr val="000000"/>
              </a:solidFill>
              <a:round/>
              <a:headEnd/>
              <a:tailEnd/>
            </a:ln>
            <a:effectLst/>
          </p:spPr>
          <p:txBody>
            <a:bodyPr wrap="none" anchor="ctr"/>
            <a:lstStyle/>
            <a:p>
              <a:endParaRPr lang="da-DK" sz="1100"/>
            </a:p>
          </p:txBody>
        </p:sp>
        <p:sp>
          <p:nvSpPr>
            <p:cNvPr id="138" name="AutoShape 125"/>
            <p:cNvSpPr>
              <a:spLocks noChangeArrowheads="1"/>
            </p:cNvSpPr>
            <p:nvPr/>
          </p:nvSpPr>
          <p:spPr bwMode="auto">
            <a:xfrm>
              <a:off x="6031336" y="5023896"/>
              <a:ext cx="61487" cy="59872"/>
            </a:xfrm>
            <a:prstGeom prst="diamond">
              <a:avLst/>
            </a:prstGeom>
            <a:solidFill>
              <a:srgbClr val="FFFFFF"/>
            </a:solidFill>
            <a:ln w="9000">
              <a:solidFill>
                <a:srgbClr val="000000"/>
              </a:solidFill>
              <a:round/>
              <a:headEnd/>
              <a:tailEnd/>
            </a:ln>
            <a:effectLst/>
          </p:spPr>
          <p:txBody>
            <a:bodyPr wrap="none" anchor="ctr"/>
            <a:lstStyle/>
            <a:p>
              <a:endParaRPr lang="da-DK" sz="1100"/>
            </a:p>
          </p:txBody>
        </p:sp>
        <p:sp>
          <p:nvSpPr>
            <p:cNvPr id="139" name="Line 126"/>
            <p:cNvSpPr>
              <a:spLocks noChangeShapeType="1"/>
            </p:cNvSpPr>
            <p:nvPr/>
          </p:nvSpPr>
          <p:spPr bwMode="auto">
            <a:xfrm>
              <a:off x="6016534" y="5171081"/>
              <a:ext cx="39852" cy="1248"/>
            </a:xfrm>
            <a:prstGeom prst="line">
              <a:avLst/>
            </a:prstGeom>
            <a:noFill/>
            <a:ln w="9000">
              <a:solidFill>
                <a:srgbClr val="000000"/>
              </a:solidFill>
              <a:round/>
              <a:headEnd/>
              <a:tailEnd/>
            </a:ln>
            <a:effectLst/>
          </p:spPr>
          <p:txBody>
            <a:bodyPr/>
            <a:lstStyle/>
            <a:p>
              <a:endParaRPr lang="da-DK" sz="1100"/>
            </a:p>
          </p:txBody>
        </p:sp>
        <p:sp>
          <p:nvSpPr>
            <p:cNvPr id="140" name="AutoShape 127"/>
            <p:cNvSpPr>
              <a:spLocks noChangeArrowheads="1"/>
            </p:cNvSpPr>
            <p:nvPr/>
          </p:nvSpPr>
          <p:spPr bwMode="auto">
            <a:xfrm>
              <a:off x="5958463" y="5313277"/>
              <a:ext cx="61487" cy="61120"/>
            </a:xfrm>
            <a:prstGeom prst="diamond">
              <a:avLst/>
            </a:prstGeom>
            <a:solidFill>
              <a:srgbClr val="FFFFFF"/>
            </a:solidFill>
            <a:ln w="9000">
              <a:solidFill>
                <a:srgbClr val="000000"/>
              </a:solidFill>
              <a:round/>
              <a:headEnd/>
              <a:tailEnd/>
            </a:ln>
            <a:effectLst/>
          </p:spPr>
          <p:txBody>
            <a:bodyPr wrap="none" anchor="ctr"/>
            <a:lstStyle/>
            <a:p>
              <a:endParaRPr lang="da-DK" sz="1100"/>
            </a:p>
          </p:txBody>
        </p:sp>
        <p:sp>
          <p:nvSpPr>
            <p:cNvPr id="141" name="AutoShape 128"/>
            <p:cNvSpPr>
              <a:spLocks noChangeArrowheads="1"/>
            </p:cNvSpPr>
            <p:nvPr/>
          </p:nvSpPr>
          <p:spPr bwMode="auto">
            <a:xfrm>
              <a:off x="6454912" y="5168587"/>
              <a:ext cx="61487" cy="61120"/>
            </a:xfrm>
            <a:prstGeom prst="diamond">
              <a:avLst/>
            </a:prstGeom>
            <a:solidFill>
              <a:srgbClr val="FFFFFF"/>
            </a:solidFill>
            <a:ln w="9000">
              <a:solidFill>
                <a:srgbClr val="000000"/>
              </a:solidFill>
              <a:round/>
              <a:headEnd/>
              <a:tailEnd/>
            </a:ln>
            <a:effectLst/>
          </p:spPr>
          <p:txBody>
            <a:bodyPr wrap="none" anchor="ctr"/>
            <a:lstStyle/>
            <a:p>
              <a:endParaRPr lang="da-DK" sz="1100"/>
            </a:p>
          </p:txBody>
        </p:sp>
        <p:sp>
          <p:nvSpPr>
            <p:cNvPr id="142" name="Line 129"/>
            <p:cNvSpPr>
              <a:spLocks noChangeShapeType="1"/>
            </p:cNvSpPr>
            <p:nvPr/>
          </p:nvSpPr>
          <p:spPr bwMode="auto">
            <a:xfrm flipV="1">
              <a:off x="6485656" y="5227211"/>
              <a:ext cx="1138" cy="53635"/>
            </a:xfrm>
            <a:prstGeom prst="line">
              <a:avLst/>
            </a:prstGeom>
            <a:noFill/>
            <a:ln w="9000">
              <a:solidFill>
                <a:srgbClr val="000000"/>
              </a:solidFill>
              <a:round/>
              <a:headEnd/>
              <a:tailEnd/>
            </a:ln>
            <a:effectLst/>
          </p:spPr>
          <p:txBody>
            <a:bodyPr/>
            <a:lstStyle/>
            <a:p>
              <a:endParaRPr lang="da-DK" sz="1100"/>
            </a:p>
          </p:txBody>
        </p:sp>
        <p:sp>
          <p:nvSpPr>
            <p:cNvPr id="143" name="AutoShape 130"/>
            <p:cNvSpPr>
              <a:spLocks noChangeArrowheads="1"/>
            </p:cNvSpPr>
            <p:nvPr/>
          </p:nvSpPr>
          <p:spPr bwMode="auto">
            <a:xfrm>
              <a:off x="6224906" y="5364418"/>
              <a:ext cx="61487" cy="61119"/>
            </a:xfrm>
            <a:prstGeom prst="diamond">
              <a:avLst/>
            </a:prstGeom>
            <a:solidFill>
              <a:srgbClr val="FFFFFF"/>
            </a:solidFill>
            <a:ln w="9000">
              <a:solidFill>
                <a:srgbClr val="000000"/>
              </a:solidFill>
              <a:round/>
              <a:headEnd/>
              <a:tailEnd/>
            </a:ln>
            <a:effectLst/>
          </p:spPr>
          <p:txBody>
            <a:bodyPr wrap="none" anchor="ctr"/>
            <a:lstStyle/>
            <a:p>
              <a:endParaRPr lang="da-DK" sz="1100"/>
            </a:p>
          </p:txBody>
        </p:sp>
        <p:sp>
          <p:nvSpPr>
            <p:cNvPr id="144" name="Line 131"/>
            <p:cNvSpPr>
              <a:spLocks noChangeShapeType="1"/>
            </p:cNvSpPr>
            <p:nvPr/>
          </p:nvSpPr>
          <p:spPr bwMode="auto">
            <a:xfrm flipV="1">
              <a:off x="6255650" y="5424289"/>
              <a:ext cx="1138" cy="27441"/>
            </a:xfrm>
            <a:prstGeom prst="line">
              <a:avLst/>
            </a:prstGeom>
            <a:noFill/>
            <a:ln w="9000">
              <a:solidFill>
                <a:srgbClr val="000000"/>
              </a:solidFill>
              <a:round/>
              <a:headEnd/>
              <a:tailEnd/>
            </a:ln>
            <a:effectLst/>
          </p:spPr>
          <p:txBody>
            <a:bodyPr/>
            <a:lstStyle/>
            <a:p>
              <a:endParaRPr lang="da-DK" sz="1100"/>
            </a:p>
          </p:txBody>
        </p:sp>
        <p:sp>
          <p:nvSpPr>
            <p:cNvPr id="145" name="AutoShape 132"/>
            <p:cNvSpPr>
              <a:spLocks noChangeArrowheads="1"/>
            </p:cNvSpPr>
            <p:nvPr/>
          </p:nvSpPr>
          <p:spPr bwMode="auto">
            <a:xfrm>
              <a:off x="5876481" y="4326639"/>
              <a:ext cx="1155724" cy="575019"/>
            </a:xfrm>
            <a:prstGeom prst="roundRect">
              <a:avLst>
                <a:gd name="adj" fmla="val 213"/>
              </a:avLst>
            </a:prstGeom>
            <a:noFill/>
            <a:ln w="9000">
              <a:solidFill>
                <a:srgbClr val="000000"/>
              </a:solidFill>
              <a:round/>
              <a:headEnd/>
              <a:tailEnd/>
            </a:ln>
            <a:effectLst/>
          </p:spPr>
          <p:txBody>
            <a:bodyPr wrap="none" anchor="ctr"/>
            <a:lstStyle/>
            <a:p>
              <a:endParaRPr lang="da-DK" sz="800"/>
            </a:p>
          </p:txBody>
        </p:sp>
        <p:sp>
          <p:nvSpPr>
            <p:cNvPr id="146" name="Line 133"/>
            <p:cNvSpPr>
              <a:spLocks noChangeShapeType="1"/>
            </p:cNvSpPr>
            <p:nvPr/>
          </p:nvSpPr>
          <p:spPr bwMode="auto">
            <a:xfrm>
              <a:off x="5876481" y="4476319"/>
              <a:ext cx="1155724" cy="1247"/>
            </a:xfrm>
            <a:prstGeom prst="line">
              <a:avLst/>
            </a:prstGeom>
            <a:noFill/>
            <a:ln w="9000">
              <a:solidFill>
                <a:srgbClr val="000000"/>
              </a:solidFill>
              <a:round/>
              <a:headEnd/>
              <a:tailEnd/>
            </a:ln>
            <a:effectLst/>
          </p:spPr>
          <p:txBody>
            <a:bodyPr/>
            <a:lstStyle/>
            <a:p>
              <a:endParaRPr lang="da-DK" sz="800"/>
            </a:p>
          </p:txBody>
        </p:sp>
        <p:sp>
          <p:nvSpPr>
            <p:cNvPr id="147" name="Line 134"/>
            <p:cNvSpPr>
              <a:spLocks noChangeShapeType="1"/>
            </p:cNvSpPr>
            <p:nvPr/>
          </p:nvSpPr>
          <p:spPr bwMode="auto">
            <a:xfrm>
              <a:off x="5876481" y="4589826"/>
              <a:ext cx="1155724" cy="1248"/>
            </a:xfrm>
            <a:prstGeom prst="line">
              <a:avLst/>
            </a:prstGeom>
            <a:noFill/>
            <a:ln w="9000">
              <a:solidFill>
                <a:srgbClr val="000000"/>
              </a:solidFill>
              <a:round/>
              <a:headEnd/>
              <a:tailEnd/>
            </a:ln>
            <a:effectLst/>
          </p:spPr>
          <p:txBody>
            <a:bodyPr/>
            <a:lstStyle/>
            <a:p>
              <a:endParaRPr lang="da-DK" sz="800"/>
            </a:p>
          </p:txBody>
        </p:sp>
        <p:sp>
          <p:nvSpPr>
            <p:cNvPr id="148" name="Line 135"/>
            <p:cNvSpPr>
              <a:spLocks noChangeShapeType="1"/>
            </p:cNvSpPr>
            <p:nvPr/>
          </p:nvSpPr>
          <p:spPr bwMode="auto">
            <a:xfrm>
              <a:off x="5876481" y="4702085"/>
              <a:ext cx="1155724" cy="1248"/>
            </a:xfrm>
            <a:prstGeom prst="line">
              <a:avLst/>
            </a:prstGeom>
            <a:noFill/>
            <a:ln w="9000">
              <a:solidFill>
                <a:srgbClr val="000000"/>
              </a:solidFill>
              <a:round/>
              <a:headEnd/>
              <a:tailEnd/>
            </a:ln>
            <a:effectLst/>
          </p:spPr>
          <p:txBody>
            <a:bodyPr/>
            <a:lstStyle/>
            <a:p>
              <a:endParaRPr lang="da-DK" sz="800"/>
            </a:p>
          </p:txBody>
        </p:sp>
        <p:sp>
          <p:nvSpPr>
            <p:cNvPr id="149" name="Line 136"/>
            <p:cNvSpPr>
              <a:spLocks noChangeShapeType="1"/>
            </p:cNvSpPr>
            <p:nvPr/>
          </p:nvSpPr>
          <p:spPr bwMode="auto">
            <a:xfrm flipV="1">
              <a:off x="6162281" y="4325392"/>
              <a:ext cx="1138" cy="577514"/>
            </a:xfrm>
            <a:prstGeom prst="line">
              <a:avLst/>
            </a:prstGeom>
            <a:noFill/>
            <a:ln w="9000">
              <a:solidFill>
                <a:srgbClr val="000000"/>
              </a:solidFill>
              <a:round/>
              <a:headEnd/>
              <a:tailEnd/>
            </a:ln>
            <a:effectLst/>
          </p:spPr>
          <p:txBody>
            <a:bodyPr/>
            <a:lstStyle/>
            <a:p>
              <a:endParaRPr lang="da-DK" sz="800"/>
            </a:p>
          </p:txBody>
        </p:sp>
        <p:sp>
          <p:nvSpPr>
            <p:cNvPr id="150" name="Line 137"/>
            <p:cNvSpPr>
              <a:spLocks noChangeShapeType="1"/>
            </p:cNvSpPr>
            <p:nvPr/>
          </p:nvSpPr>
          <p:spPr bwMode="auto">
            <a:xfrm flipV="1">
              <a:off x="6343325" y="4325392"/>
              <a:ext cx="1139" cy="577514"/>
            </a:xfrm>
            <a:prstGeom prst="line">
              <a:avLst/>
            </a:prstGeom>
            <a:noFill/>
            <a:ln w="9000">
              <a:solidFill>
                <a:srgbClr val="000000"/>
              </a:solidFill>
              <a:round/>
              <a:headEnd/>
              <a:tailEnd/>
            </a:ln>
            <a:effectLst/>
          </p:spPr>
          <p:txBody>
            <a:bodyPr/>
            <a:lstStyle/>
            <a:p>
              <a:endParaRPr lang="da-DK" sz="800"/>
            </a:p>
          </p:txBody>
        </p:sp>
        <p:sp>
          <p:nvSpPr>
            <p:cNvPr id="151" name="Line 138"/>
            <p:cNvSpPr>
              <a:spLocks noChangeShapeType="1"/>
            </p:cNvSpPr>
            <p:nvPr/>
          </p:nvSpPr>
          <p:spPr bwMode="auto">
            <a:xfrm flipV="1">
              <a:off x="6524370" y="4325392"/>
              <a:ext cx="1138" cy="577514"/>
            </a:xfrm>
            <a:prstGeom prst="line">
              <a:avLst/>
            </a:prstGeom>
            <a:noFill/>
            <a:ln w="9000">
              <a:solidFill>
                <a:srgbClr val="000000"/>
              </a:solidFill>
              <a:round/>
              <a:headEnd/>
              <a:tailEnd/>
            </a:ln>
            <a:effectLst/>
          </p:spPr>
          <p:txBody>
            <a:bodyPr/>
            <a:lstStyle/>
            <a:p>
              <a:endParaRPr lang="da-DK" sz="800"/>
            </a:p>
          </p:txBody>
        </p:sp>
        <p:sp>
          <p:nvSpPr>
            <p:cNvPr id="152" name="Line 139"/>
            <p:cNvSpPr>
              <a:spLocks noChangeShapeType="1"/>
            </p:cNvSpPr>
            <p:nvPr/>
          </p:nvSpPr>
          <p:spPr bwMode="auto">
            <a:xfrm flipV="1">
              <a:off x="6705414" y="4326639"/>
              <a:ext cx="1139" cy="577513"/>
            </a:xfrm>
            <a:prstGeom prst="line">
              <a:avLst/>
            </a:prstGeom>
            <a:noFill/>
            <a:ln w="9000">
              <a:solidFill>
                <a:srgbClr val="000000"/>
              </a:solidFill>
              <a:round/>
              <a:headEnd/>
              <a:tailEnd/>
            </a:ln>
            <a:effectLst/>
          </p:spPr>
          <p:txBody>
            <a:bodyPr/>
            <a:lstStyle/>
            <a:p>
              <a:endParaRPr lang="da-DK" sz="800"/>
            </a:p>
          </p:txBody>
        </p:sp>
        <p:sp>
          <p:nvSpPr>
            <p:cNvPr id="153" name="Text Box 140"/>
            <p:cNvSpPr txBox="1">
              <a:spLocks noChangeArrowheads="1"/>
            </p:cNvSpPr>
            <p:nvPr/>
          </p:nvSpPr>
          <p:spPr bwMode="auto">
            <a:xfrm>
              <a:off x="6193024" y="4476319"/>
              <a:ext cx="116142" cy="124733"/>
            </a:xfrm>
            <a:prstGeom prst="rect">
              <a:avLst/>
            </a:prstGeom>
            <a:noFill/>
            <a:ln w="9525">
              <a:noFill/>
              <a:round/>
              <a:headEnd/>
              <a:tailEnd/>
            </a:ln>
            <a:effectLst/>
          </p:spPr>
          <p:txBody>
            <a:bodyPr lIns="0" tIns="6930" rIns="0" bIns="0" anchor="ctr"/>
            <a:lstStyle/>
            <a:p>
              <a:pPr algn="ctr">
                <a:lnSpc>
                  <a:spcPct val="95000"/>
                </a:lnSpc>
              </a:pPr>
              <a:r>
                <a:rPr lang="en-US" sz="800">
                  <a:solidFill>
                    <a:srgbClr val="000000"/>
                  </a:solidFill>
                  <a:latin typeface="Times New Roman" pitchFamily="16" charset="0"/>
                  <a:ea typeface="SimSun" charset="0"/>
                  <a:cs typeface="SimSun" charset="0"/>
                </a:rPr>
                <a:t>0</a:t>
              </a:r>
            </a:p>
          </p:txBody>
        </p:sp>
        <p:sp>
          <p:nvSpPr>
            <p:cNvPr id="154" name="Text Box 141"/>
            <p:cNvSpPr txBox="1">
              <a:spLocks noChangeArrowheads="1"/>
            </p:cNvSpPr>
            <p:nvPr/>
          </p:nvSpPr>
          <p:spPr bwMode="auto">
            <a:xfrm>
              <a:off x="6374069" y="4589826"/>
              <a:ext cx="116142" cy="124733"/>
            </a:xfrm>
            <a:prstGeom prst="rect">
              <a:avLst/>
            </a:prstGeom>
            <a:noFill/>
            <a:ln w="9525">
              <a:noFill/>
              <a:round/>
              <a:headEnd/>
              <a:tailEnd/>
            </a:ln>
            <a:effectLst/>
          </p:spPr>
          <p:txBody>
            <a:bodyPr lIns="0" tIns="6930" rIns="0" bIns="0" anchor="ctr"/>
            <a:lstStyle/>
            <a:p>
              <a:pPr algn="ctr">
                <a:lnSpc>
                  <a:spcPct val="95000"/>
                </a:lnSpc>
              </a:pPr>
              <a:r>
                <a:rPr lang="en-US" sz="800">
                  <a:solidFill>
                    <a:srgbClr val="000000"/>
                  </a:solidFill>
                  <a:latin typeface="Times New Roman" pitchFamily="16" charset="0"/>
                  <a:ea typeface="SimSun" charset="0"/>
                  <a:cs typeface="SimSun" charset="0"/>
                </a:rPr>
                <a:t>0</a:t>
              </a:r>
            </a:p>
          </p:txBody>
        </p:sp>
        <p:sp>
          <p:nvSpPr>
            <p:cNvPr id="155" name="Text Box 142"/>
            <p:cNvSpPr txBox="1">
              <a:spLocks noChangeArrowheads="1"/>
            </p:cNvSpPr>
            <p:nvPr/>
          </p:nvSpPr>
          <p:spPr bwMode="auto">
            <a:xfrm>
              <a:off x="6553975" y="4476319"/>
              <a:ext cx="116142" cy="124733"/>
            </a:xfrm>
            <a:prstGeom prst="rect">
              <a:avLst/>
            </a:prstGeom>
            <a:noFill/>
            <a:ln w="9525">
              <a:noFill/>
              <a:round/>
              <a:headEnd/>
              <a:tailEnd/>
            </a:ln>
            <a:effectLst/>
          </p:spPr>
          <p:txBody>
            <a:bodyPr lIns="0" tIns="6930" rIns="0" bIns="0" anchor="ctr"/>
            <a:lstStyle/>
            <a:p>
              <a:pPr algn="ctr">
                <a:lnSpc>
                  <a:spcPct val="95000"/>
                </a:lnSpc>
              </a:pPr>
              <a:r>
                <a:rPr lang="en-US" sz="800">
                  <a:solidFill>
                    <a:srgbClr val="000000"/>
                  </a:solidFill>
                  <a:latin typeface="Times New Roman" pitchFamily="16" charset="0"/>
                  <a:ea typeface="SimSun" charset="0"/>
                  <a:cs typeface="SimSun" charset="0"/>
                </a:rPr>
                <a:t>0</a:t>
              </a:r>
            </a:p>
          </p:txBody>
        </p:sp>
        <p:sp>
          <p:nvSpPr>
            <p:cNvPr id="156" name="Text Box 143"/>
            <p:cNvSpPr txBox="1">
              <a:spLocks noChangeArrowheads="1"/>
            </p:cNvSpPr>
            <p:nvPr/>
          </p:nvSpPr>
          <p:spPr bwMode="auto">
            <a:xfrm>
              <a:off x="6553975" y="4589826"/>
              <a:ext cx="116142" cy="124733"/>
            </a:xfrm>
            <a:prstGeom prst="rect">
              <a:avLst/>
            </a:prstGeom>
            <a:noFill/>
            <a:ln w="9525">
              <a:noFill/>
              <a:round/>
              <a:headEnd/>
              <a:tailEnd/>
            </a:ln>
            <a:effectLst/>
          </p:spPr>
          <p:txBody>
            <a:bodyPr lIns="0" tIns="6930" rIns="0" bIns="0" anchor="ctr"/>
            <a:lstStyle/>
            <a:p>
              <a:pPr algn="ctr">
                <a:lnSpc>
                  <a:spcPct val="95000"/>
                </a:lnSpc>
              </a:pPr>
              <a:r>
                <a:rPr lang="en-US" sz="800">
                  <a:solidFill>
                    <a:srgbClr val="000000"/>
                  </a:solidFill>
                  <a:latin typeface="Times New Roman" pitchFamily="16" charset="0"/>
                  <a:ea typeface="SimSun" charset="0"/>
                  <a:cs typeface="SimSun" charset="0"/>
                </a:rPr>
                <a:t>0</a:t>
              </a:r>
            </a:p>
          </p:txBody>
        </p:sp>
        <p:sp>
          <p:nvSpPr>
            <p:cNvPr id="157" name="Text Box 144"/>
            <p:cNvSpPr txBox="1">
              <a:spLocks noChangeArrowheads="1"/>
            </p:cNvSpPr>
            <p:nvPr/>
          </p:nvSpPr>
          <p:spPr bwMode="auto">
            <a:xfrm>
              <a:off x="6193024" y="4589826"/>
              <a:ext cx="116142" cy="124733"/>
            </a:xfrm>
            <a:prstGeom prst="rect">
              <a:avLst/>
            </a:prstGeom>
            <a:noFill/>
            <a:ln w="9525">
              <a:noFill/>
              <a:round/>
              <a:headEnd/>
              <a:tailEnd/>
            </a:ln>
            <a:effectLst/>
          </p:spPr>
          <p:txBody>
            <a:bodyPr lIns="0" tIns="6930" rIns="0" bIns="0" anchor="ctr"/>
            <a:lstStyle/>
            <a:p>
              <a:pPr algn="ctr">
                <a:lnSpc>
                  <a:spcPct val="95000"/>
                </a:lnSpc>
              </a:pPr>
              <a:r>
                <a:rPr lang="en-US" sz="800">
                  <a:solidFill>
                    <a:srgbClr val="000000"/>
                  </a:solidFill>
                  <a:latin typeface="Times New Roman" pitchFamily="16" charset="0"/>
                  <a:ea typeface="SimSun" charset="0"/>
                  <a:cs typeface="SimSun" charset="0"/>
                </a:rPr>
                <a:t>1</a:t>
              </a:r>
            </a:p>
          </p:txBody>
        </p:sp>
        <p:sp>
          <p:nvSpPr>
            <p:cNvPr id="158" name="Text Box 145"/>
            <p:cNvSpPr txBox="1">
              <a:spLocks noChangeArrowheads="1"/>
            </p:cNvSpPr>
            <p:nvPr/>
          </p:nvSpPr>
          <p:spPr bwMode="auto">
            <a:xfrm>
              <a:off x="6374069" y="4476319"/>
              <a:ext cx="116142" cy="124733"/>
            </a:xfrm>
            <a:prstGeom prst="rect">
              <a:avLst/>
            </a:prstGeom>
            <a:noFill/>
            <a:ln w="9525">
              <a:noFill/>
              <a:round/>
              <a:headEnd/>
              <a:tailEnd/>
            </a:ln>
            <a:effectLst/>
          </p:spPr>
          <p:txBody>
            <a:bodyPr lIns="0" tIns="6930" rIns="0" bIns="0" anchor="ctr"/>
            <a:lstStyle/>
            <a:p>
              <a:pPr algn="ctr">
                <a:lnSpc>
                  <a:spcPct val="95000"/>
                </a:lnSpc>
              </a:pPr>
              <a:r>
                <a:rPr lang="en-US" sz="800">
                  <a:solidFill>
                    <a:srgbClr val="000000"/>
                  </a:solidFill>
                  <a:latin typeface="Times New Roman" pitchFamily="16" charset="0"/>
                  <a:ea typeface="SimSun" charset="0"/>
                  <a:cs typeface="SimSun" charset="0"/>
                </a:rPr>
                <a:t>1</a:t>
              </a:r>
            </a:p>
          </p:txBody>
        </p:sp>
        <p:sp>
          <p:nvSpPr>
            <p:cNvPr id="159" name="Text Box 146"/>
            <p:cNvSpPr txBox="1">
              <a:spLocks noChangeArrowheads="1"/>
            </p:cNvSpPr>
            <p:nvPr/>
          </p:nvSpPr>
          <p:spPr bwMode="auto">
            <a:xfrm>
              <a:off x="5969850" y="4476319"/>
              <a:ext cx="116142" cy="124733"/>
            </a:xfrm>
            <a:prstGeom prst="rect">
              <a:avLst/>
            </a:prstGeom>
            <a:noFill/>
            <a:ln w="9525">
              <a:noFill/>
              <a:round/>
              <a:headEnd/>
              <a:tailEnd/>
            </a:ln>
            <a:effectLst/>
          </p:spPr>
          <p:txBody>
            <a:bodyPr lIns="0" tIns="6930" rIns="0" bIns="0" anchor="ctr"/>
            <a:lstStyle/>
            <a:p>
              <a:pPr algn="ctr">
                <a:lnSpc>
                  <a:spcPct val="95000"/>
                </a:lnSpc>
              </a:pPr>
              <a:r>
                <a:rPr lang="en-US" sz="800">
                  <a:solidFill>
                    <a:srgbClr val="000000"/>
                  </a:solidFill>
                  <a:latin typeface="Times New Roman" pitchFamily="16" charset="0"/>
                  <a:ea typeface="SimSun" charset="0"/>
                  <a:cs typeface="SimSun" charset="0"/>
                </a:rPr>
                <a:t>v1</a:t>
              </a:r>
            </a:p>
          </p:txBody>
        </p:sp>
        <p:sp>
          <p:nvSpPr>
            <p:cNvPr id="160" name="Text Box 147"/>
            <p:cNvSpPr txBox="1">
              <a:spLocks noChangeArrowheads="1"/>
            </p:cNvSpPr>
            <p:nvPr/>
          </p:nvSpPr>
          <p:spPr bwMode="auto">
            <a:xfrm>
              <a:off x="5980098" y="4589826"/>
              <a:ext cx="116142" cy="124733"/>
            </a:xfrm>
            <a:prstGeom prst="rect">
              <a:avLst/>
            </a:prstGeom>
            <a:noFill/>
            <a:ln w="9525">
              <a:noFill/>
              <a:round/>
              <a:headEnd/>
              <a:tailEnd/>
            </a:ln>
            <a:effectLst/>
          </p:spPr>
          <p:txBody>
            <a:bodyPr lIns="0" tIns="6930" rIns="0" bIns="0" anchor="ctr"/>
            <a:lstStyle/>
            <a:p>
              <a:pPr algn="ctr">
                <a:lnSpc>
                  <a:spcPct val="95000"/>
                </a:lnSpc>
              </a:pPr>
              <a:r>
                <a:rPr lang="en-US" sz="800">
                  <a:solidFill>
                    <a:srgbClr val="000000"/>
                  </a:solidFill>
                  <a:latin typeface="Times New Roman" pitchFamily="16" charset="0"/>
                  <a:ea typeface="SimSun" charset="0"/>
                  <a:cs typeface="SimSun" charset="0"/>
                </a:rPr>
                <a:t>v2</a:t>
              </a:r>
            </a:p>
          </p:txBody>
        </p:sp>
        <p:sp>
          <p:nvSpPr>
            <p:cNvPr id="161" name="Text Box 148"/>
            <p:cNvSpPr txBox="1">
              <a:spLocks noChangeArrowheads="1"/>
            </p:cNvSpPr>
            <p:nvPr/>
          </p:nvSpPr>
          <p:spPr bwMode="auto">
            <a:xfrm>
              <a:off x="6787396" y="4562384"/>
              <a:ext cx="116142" cy="124733"/>
            </a:xfrm>
            <a:prstGeom prst="rect">
              <a:avLst/>
            </a:prstGeom>
            <a:noFill/>
            <a:ln w="9525">
              <a:noFill/>
              <a:round/>
              <a:headEnd/>
              <a:tailEnd/>
            </a:ln>
            <a:effectLst/>
          </p:spPr>
          <p:txBody>
            <a:bodyPr lIns="0" tIns="6930" rIns="0" bIns="0" anchor="ctr"/>
            <a:lstStyle/>
            <a:p>
              <a:pPr algn="ctr">
                <a:lnSpc>
                  <a:spcPct val="95000"/>
                </a:lnSpc>
              </a:pPr>
              <a:r>
                <a:rPr lang="en-US" sz="800">
                  <a:solidFill>
                    <a:srgbClr val="000000"/>
                  </a:solidFill>
                  <a:latin typeface="Times New Roman" pitchFamily="16" charset="0"/>
                  <a:ea typeface="SimSun" charset="0"/>
                  <a:cs typeface="SimSun" charset="0"/>
                </a:rPr>
                <a:t>...</a:t>
              </a:r>
            </a:p>
          </p:txBody>
        </p:sp>
        <p:sp>
          <p:nvSpPr>
            <p:cNvPr id="162" name="Text Box 149"/>
            <p:cNvSpPr txBox="1">
              <a:spLocks noChangeArrowheads="1"/>
            </p:cNvSpPr>
            <p:nvPr/>
          </p:nvSpPr>
          <p:spPr bwMode="auto">
            <a:xfrm>
              <a:off x="6787396" y="4448878"/>
              <a:ext cx="116142" cy="124733"/>
            </a:xfrm>
            <a:prstGeom prst="rect">
              <a:avLst/>
            </a:prstGeom>
            <a:noFill/>
            <a:ln w="9525">
              <a:noFill/>
              <a:round/>
              <a:headEnd/>
              <a:tailEnd/>
            </a:ln>
            <a:effectLst/>
          </p:spPr>
          <p:txBody>
            <a:bodyPr lIns="0" tIns="6930" rIns="0" bIns="0" anchor="ctr"/>
            <a:lstStyle/>
            <a:p>
              <a:pPr algn="ctr">
                <a:lnSpc>
                  <a:spcPct val="95000"/>
                </a:lnSpc>
              </a:pPr>
              <a:r>
                <a:rPr lang="en-US" sz="800">
                  <a:solidFill>
                    <a:srgbClr val="000000"/>
                  </a:solidFill>
                  <a:latin typeface="Times New Roman" pitchFamily="16" charset="0"/>
                  <a:ea typeface="SimSun" charset="0"/>
                  <a:cs typeface="SimSun" charset="0"/>
                </a:rPr>
                <a:t>...</a:t>
              </a:r>
            </a:p>
          </p:txBody>
        </p:sp>
        <p:sp>
          <p:nvSpPr>
            <p:cNvPr id="163" name="Text Box 150"/>
            <p:cNvSpPr txBox="1">
              <a:spLocks noChangeArrowheads="1"/>
            </p:cNvSpPr>
            <p:nvPr/>
          </p:nvSpPr>
          <p:spPr bwMode="auto">
            <a:xfrm>
              <a:off x="6787396" y="4703333"/>
              <a:ext cx="116142" cy="124733"/>
            </a:xfrm>
            <a:prstGeom prst="rect">
              <a:avLst/>
            </a:prstGeom>
            <a:noFill/>
            <a:ln w="9525">
              <a:noFill/>
              <a:round/>
              <a:headEnd/>
              <a:tailEnd/>
            </a:ln>
            <a:effectLst/>
          </p:spPr>
          <p:txBody>
            <a:bodyPr lIns="0" tIns="6930" rIns="0" bIns="0" anchor="ctr"/>
            <a:lstStyle/>
            <a:p>
              <a:pPr algn="ctr">
                <a:lnSpc>
                  <a:spcPct val="95000"/>
                </a:lnSpc>
              </a:pPr>
              <a:r>
                <a:rPr lang="en-US" sz="800" dirty="0">
                  <a:solidFill>
                    <a:srgbClr val="000000"/>
                  </a:solidFill>
                  <a:latin typeface="Times New Roman" pitchFamily="16" charset="0"/>
                  <a:ea typeface="SimSun" charset="0"/>
                  <a:cs typeface="SimSun" charset="0"/>
                </a:rPr>
                <a:t>...</a:t>
              </a:r>
            </a:p>
          </p:txBody>
        </p:sp>
        <p:sp>
          <p:nvSpPr>
            <p:cNvPr id="164" name="Text Box 151"/>
            <p:cNvSpPr txBox="1">
              <a:spLocks noChangeArrowheads="1"/>
            </p:cNvSpPr>
            <p:nvPr/>
          </p:nvSpPr>
          <p:spPr bwMode="auto">
            <a:xfrm>
              <a:off x="6555113" y="4703333"/>
              <a:ext cx="116142" cy="124733"/>
            </a:xfrm>
            <a:prstGeom prst="rect">
              <a:avLst/>
            </a:prstGeom>
            <a:noFill/>
            <a:ln w="9525">
              <a:noFill/>
              <a:round/>
              <a:headEnd/>
              <a:tailEnd/>
            </a:ln>
            <a:effectLst/>
          </p:spPr>
          <p:txBody>
            <a:bodyPr lIns="0" tIns="6930" rIns="0" bIns="0" anchor="ctr"/>
            <a:lstStyle/>
            <a:p>
              <a:pPr algn="ctr">
                <a:lnSpc>
                  <a:spcPct val="95000"/>
                </a:lnSpc>
              </a:pPr>
              <a:r>
                <a:rPr lang="en-US" sz="800">
                  <a:solidFill>
                    <a:srgbClr val="000000"/>
                  </a:solidFill>
                  <a:latin typeface="Times New Roman" pitchFamily="16" charset="0"/>
                  <a:ea typeface="SimSun" charset="0"/>
                  <a:cs typeface="SimSun" charset="0"/>
                </a:rPr>
                <a:t>...</a:t>
              </a:r>
            </a:p>
          </p:txBody>
        </p:sp>
        <p:sp>
          <p:nvSpPr>
            <p:cNvPr id="165" name="Text Box 152"/>
            <p:cNvSpPr txBox="1">
              <a:spLocks noChangeArrowheads="1"/>
            </p:cNvSpPr>
            <p:nvPr/>
          </p:nvSpPr>
          <p:spPr bwMode="auto">
            <a:xfrm>
              <a:off x="6374069" y="4703333"/>
              <a:ext cx="116142" cy="124733"/>
            </a:xfrm>
            <a:prstGeom prst="rect">
              <a:avLst/>
            </a:prstGeom>
            <a:noFill/>
            <a:ln w="9525">
              <a:noFill/>
              <a:round/>
              <a:headEnd/>
              <a:tailEnd/>
            </a:ln>
            <a:effectLst/>
          </p:spPr>
          <p:txBody>
            <a:bodyPr lIns="0" tIns="6930" rIns="0" bIns="0" anchor="ctr"/>
            <a:lstStyle/>
            <a:p>
              <a:pPr algn="ctr">
                <a:lnSpc>
                  <a:spcPct val="95000"/>
                </a:lnSpc>
              </a:pPr>
              <a:r>
                <a:rPr lang="en-US" sz="800">
                  <a:solidFill>
                    <a:srgbClr val="000000"/>
                  </a:solidFill>
                  <a:latin typeface="Times New Roman" pitchFamily="16" charset="0"/>
                  <a:ea typeface="SimSun" charset="0"/>
                  <a:cs typeface="SimSun" charset="0"/>
                </a:rPr>
                <a:t>...</a:t>
              </a:r>
            </a:p>
          </p:txBody>
        </p:sp>
        <p:sp>
          <p:nvSpPr>
            <p:cNvPr id="166" name="Text Box 153"/>
            <p:cNvSpPr txBox="1">
              <a:spLocks noChangeArrowheads="1"/>
            </p:cNvSpPr>
            <p:nvPr/>
          </p:nvSpPr>
          <p:spPr bwMode="auto">
            <a:xfrm>
              <a:off x="6193024" y="4703333"/>
              <a:ext cx="116142" cy="124733"/>
            </a:xfrm>
            <a:prstGeom prst="rect">
              <a:avLst/>
            </a:prstGeom>
            <a:noFill/>
            <a:ln w="9525">
              <a:noFill/>
              <a:round/>
              <a:headEnd/>
              <a:tailEnd/>
            </a:ln>
            <a:effectLst/>
          </p:spPr>
          <p:txBody>
            <a:bodyPr lIns="0" tIns="6930" rIns="0" bIns="0" anchor="ctr"/>
            <a:lstStyle/>
            <a:p>
              <a:pPr algn="ctr">
                <a:lnSpc>
                  <a:spcPct val="95000"/>
                </a:lnSpc>
              </a:pPr>
              <a:r>
                <a:rPr lang="en-US" sz="800">
                  <a:solidFill>
                    <a:srgbClr val="000000"/>
                  </a:solidFill>
                  <a:latin typeface="Times New Roman" pitchFamily="16" charset="0"/>
                  <a:ea typeface="SimSun" charset="0"/>
                  <a:cs typeface="SimSun" charset="0"/>
                </a:rPr>
                <a:t>...</a:t>
              </a:r>
            </a:p>
          </p:txBody>
        </p:sp>
        <p:sp>
          <p:nvSpPr>
            <p:cNvPr id="167" name="Text Box 154"/>
            <p:cNvSpPr txBox="1">
              <a:spLocks noChangeArrowheads="1"/>
            </p:cNvSpPr>
            <p:nvPr/>
          </p:nvSpPr>
          <p:spPr bwMode="auto">
            <a:xfrm>
              <a:off x="5960740" y="4703333"/>
              <a:ext cx="116142" cy="124733"/>
            </a:xfrm>
            <a:prstGeom prst="rect">
              <a:avLst/>
            </a:prstGeom>
            <a:noFill/>
            <a:ln w="9525">
              <a:noFill/>
              <a:round/>
              <a:headEnd/>
              <a:tailEnd/>
            </a:ln>
            <a:effectLst/>
          </p:spPr>
          <p:txBody>
            <a:bodyPr lIns="0" tIns="6930" rIns="0" bIns="0" anchor="ctr"/>
            <a:lstStyle/>
            <a:p>
              <a:pPr algn="ctr">
                <a:lnSpc>
                  <a:spcPct val="95000"/>
                </a:lnSpc>
              </a:pPr>
              <a:r>
                <a:rPr lang="en-US" sz="800">
                  <a:solidFill>
                    <a:srgbClr val="000000"/>
                  </a:solidFill>
                  <a:latin typeface="Times New Roman" pitchFamily="16" charset="0"/>
                  <a:ea typeface="SimSun" charset="0"/>
                  <a:cs typeface="SimSun" charset="0"/>
                </a:rPr>
                <a:t>...</a:t>
              </a:r>
            </a:p>
          </p:txBody>
        </p:sp>
        <p:sp>
          <p:nvSpPr>
            <p:cNvPr id="168" name="Text Box 155"/>
            <p:cNvSpPr txBox="1">
              <a:spLocks noChangeArrowheads="1"/>
            </p:cNvSpPr>
            <p:nvPr/>
          </p:nvSpPr>
          <p:spPr bwMode="auto">
            <a:xfrm>
              <a:off x="6203272" y="4335370"/>
              <a:ext cx="116142" cy="124733"/>
            </a:xfrm>
            <a:prstGeom prst="rect">
              <a:avLst/>
            </a:prstGeom>
            <a:noFill/>
            <a:ln w="9525">
              <a:noFill/>
              <a:round/>
              <a:headEnd/>
              <a:tailEnd/>
            </a:ln>
            <a:effectLst/>
          </p:spPr>
          <p:txBody>
            <a:bodyPr lIns="0" tIns="6930" rIns="0" bIns="0" anchor="ctr"/>
            <a:lstStyle/>
            <a:p>
              <a:pPr algn="ctr">
                <a:lnSpc>
                  <a:spcPct val="95000"/>
                </a:lnSpc>
              </a:pPr>
              <a:r>
                <a:rPr lang="en-US" sz="800">
                  <a:solidFill>
                    <a:srgbClr val="000000"/>
                  </a:solidFill>
                  <a:latin typeface="Times New Roman" pitchFamily="16" charset="0"/>
                  <a:ea typeface="SimSun" charset="0"/>
                  <a:cs typeface="SimSun" charset="0"/>
                </a:rPr>
                <a:t>t1</a:t>
              </a:r>
            </a:p>
          </p:txBody>
        </p:sp>
        <p:sp>
          <p:nvSpPr>
            <p:cNvPr id="169" name="Text Box 156"/>
            <p:cNvSpPr txBox="1">
              <a:spLocks noChangeArrowheads="1"/>
            </p:cNvSpPr>
            <p:nvPr/>
          </p:nvSpPr>
          <p:spPr bwMode="auto">
            <a:xfrm>
              <a:off x="6384316" y="4335370"/>
              <a:ext cx="116142" cy="124733"/>
            </a:xfrm>
            <a:prstGeom prst="rect">
              <a:avLst/>
            </a:prstGeom>
            <a:noFill/>
            <a:ln w="9525">
              <a:noFill/>
              <a:round/>
              <a:headEnd/>
              <a:tailEnd/>
            </a:ln>
            <a:effectLst/>
          </p:spPr>
          <p:txBody>
            <a:bodyPr lIns="0" tIns="6930" rIns="0" bIns="0" anchor="ctr"/>
            <a:lstStyle/>
            <a:p>
              <a:pPr algn="ctr">
                <a:lnSpc>
                  <a:spcPct val="95000"/>
                </a:lnSpc>
              </a:pPr>
              <a:r>
                <a:rPr lang="en-US" sz="800">
                  <a:solidFill>
                    <a:srgbClr val="000000"/>
                  </a:solidFill>
                  <a:latin typeface="Times New Roman" pitchFamily="16" charset="0"/>
                  <a:ea typeface="SimSun" charset="0"/>
                  <a:cs typeface="SimSun" charset="0"/>
                </a:rPr>
                <a:t>t2</a:t>
              </a:r>
            </a:p>
          </p:txBody>
        </p:sp>
        <p:sp>
          <p:nvSpPr>
            <p:cNvPr id="170" name="Text Box 157"/>
            <p:cNvSpPr txBox="1">
              <a:spLocks noChangeArrowheads="1"/>
            </p:cNvSpPr>
            <p:nvPr/>
          </p:nvSpPr>
          <p:spPr bwMode="auto">
            <a:xfrm>
              <a:off x="6564222" y="4335370"/>
              <a:ext cx="116142" cy="124733"/>
            </a:xfrm>
            <a:prstGeom prst="rect">
              <a:avLst/>
            </a:prstGeom>
            <a:noFill/>
            <a:ln w="9525">
              <a:noFill/>
              <a:round/>
              <a:headEnd/>
              <a:tailEnd/>
            </a:ln>
            <a:effectLst/>
          </p:spPr>
          <p:txBody>
            <a:bodyPr lIns="0" tIns="6930" rIns="0" bIns="0" anchor="ctr"/>
            <a:lstStyle/>
            <a:p>
              <a:pPr algn="ctr">
                <a:lnSpc>
                  <a:spcPct val="95000"/>
                </a:lnSpc>
              </a:pPr>
              <a:r>
                <a:rPr lang="en-US" sz="800">
                  <a:solidFill>
                    <a:srgbClr val="000000"/>
                  </a:solidFill>
                  <a:latin typeface="Times New Roman" pitchFamily="16" charset="0"/>
                  <a:ea typeface="SimSun" charset="0"/>
                  <a:cs typeface="SimSun" charset="0"/>
                </a:rPr>
                <a:t>t3</a:t>
              </a:r>
            </a:p>
          </p:txBody>
        </p:sp>
        <p:sp>
          <p:nvSpPr>
            <p:cNvPr id="171" name="Text Box 158"/>
            <p:cNvSpPr txBox="1">
              <a:spLocks noChangeArrowheads="1"/>
            </p:cNvSpPr>
            <p:nvPr/>
          </p:nvSpPr>
          <p:spPr bwMode="auto">
            <a:xfrm>
              <a:off x="6787396" y="4307929"/>
              <a:ext cx="116142" cy="124733"/>
            </a:xfrm>
            <a:prstGeom prst="rect">
              <a:avLst/>
            </a:prstGeom>
            <a:noFill/>
            <a:ln w="9525">
              <a:noFill/>
              <a:round/>
              <a:headEnd/>
              <a:tailEnd/>
            </a:ln>
            <a:effectLst/>
          </p:spPr>
          <p:txBody>
            <a:bodyPr lIns="0" tIns="6930" rIns="0" bIns="0" anchor="ctr"/>
            <a:lstStyle/>
            <a:p>
              <a:pPr algn="ctr">
                <a:lnSpc>
                  <a:spcPct val="95000"/>
                </a:lnSpc>
              </a:pPr>
              <a:r>
                <a:rPr lang="en-US" sz="800">
                  <a:solidFill>
                    <a:srgbClr val="000000"/>
                  </a:solidFill>
                  <a:latin typeface="Times New Roman" pitchFamily="16" charset="0"/>
                  <a:ea typeface="SimSun" charset="0"/>
                  <a:cs typeface="SimSun" charset="0"/>
                </a:rPr>
                <a:t>...</a:t>
              </a:r>
            </a:p>
          </p:txBody>
        </p:sp>
        <p:sp>
          <p:nvSpPr>
            <p:cNvPr id="172" name="Line 159"/>
            <p:cNvSpPr>
              <a:spLocks noChangeShapeType="1"/>
            </p:cNvSpPr>
            <p:nvPr/>
          </p:nvSpPr>
          <p:spPr bwMode="auto">
            <a:xfrm>
              <a:off x="4930268" y="1646128"/>
              <a:ext cx="1138" cy="264434"/>
            </a:xfrm>
            <a:prstGeom prst="line">
              <a:avLst/>
            </a:prstGeom>
            <a:noFill/>
            <a:ln w="9000">
              <a:solidFill>
                <a:srgbClr val="000000"/>
              </a:solidFill>
              <a:round/>
              <a:headEnd/>
              <a:tailEnd type="triangle" w="med" len="med"/>
            </a:ln>
            <a:effectLst/>
          </p:spPr>
          <p:txBody>
            <a:bodyPr/>
            <a:lstStyle/>
            <a:p>
              <a:endParaRPr lang="da-DK" sz="1100"/>
            </a:p>
          </p:txBody>
        </p:sp>
        <p:sp>
          <p:nvSpPr>
            <p:cNvPr id="173" name="Line 160"/>
            <p:cNvSpPr>
              <a:spLocks noChangeShapeType="1"/>
            </p:cNvSpPr>
            <p:nvPr/>
          </p:nvSpPr>
          <p:spPr bwMode="auto">
            <a:xfrm>
              <a:off x="4930268" y="3101762"/>
              <a:ext cx="1138" cy="599965"/>
            </a:xfrm>
            <a:prstGeom prst="line">
              <a:avLst/>
            </a:prstGeom>
            <a:noFill/>
            <a:ln w="9000">
              <a:solidFill>
                <a:srgbClr val="000000"/>
              </a:solidFill>
              <a:round/>
              <a:headEnd/>
              <a:tailEnd type="triangle" w="med" len="med"/>
            </a:ln>
            <a:effectLst/>
          </p:spPr>
          <p:txBody>
            <a:bodyPr/>
            <a:lstStyle/>
            <a:p>
              <a:endParaRPr lang="da-DK" sz="1100"/>
            </a:p>
          </p:txBody>
        </p:sp>
        <p:sp>
          <p:nvSpPr>
            <p:cNvPr id="174" name="Line 161"/>
            <p:cNvSpPr>
              <a:spLocks noChangeShapeType="1"/>
            </p:cNvSpPr>
            <p:nvPr/>
          </p:nvSpPr>
          <p:spPr bwMode="auto">
            <a:xfrm>
              <a:off x="4930268" y="2189963"/>
              <a:ext cx="1138" cy="513900"/>
            </a:xfrm>
            <a:prstGeom prst="line">
              <a:avLst/>
            </a:prstGeom>
            <a:noFill/>
            <a:ln w="9000">
              <a:solidFill>
                <a:srgbClr val="000000"/>
              </a:solidFill>
              <a:round/>
              <a:headEnd/>
              <a:tailEnd type="triangle" w="med" len="med"/>
            </a:ln>
            <a:effectLst/>
          </p:spPr>
          <p:txBody>
            <a:bodyPr/>
            <a:lstStyle/>
            <a:p>
              <a:endParaRPr lang="da-DK" sz="1100"/>
            </a:p>
          </p:txBody>
        </p:sp>
        <p:sp>
          <p:nvSpPr>
            <p:cNvPr id="175" name="Line 162"/>
            <p:cNvSpPr>
              <a:spLocks noChangeShapeType="1"/>
            </p:cNvSpPr>
            <p:nvPr/>
          </p:nvSpPr>
          <p:spPr bwMode="auto">
            <a:xfrm>
              <a:off x="4930268" y="3981129"/>
              <a:ext cx="1138" cy="495190"/>
            </a:xfrm>
            <a:prstGeom prst="line">
              <a:avLst/>
            </a:prstGeom>
            <a:noFill/>
            <a:ln w="9000">
              <a:solidFill>
                <a:srgbClr val="000000"/>
              </a:solidFill>
              <a:round/>
              <a:headEnd/>
              <a:tailEnd type="triangle" w="med" len="med"/>
            </a:ln>
            <a:effectLst/>
          </p:spPr>
          <p:txBody>
            <a:bodyPr/>
            <a:lstStyle/>
            <a:p>
              <a:endParaRPr lang="da-DK" sz="1100"/>
            </a:p>
          </p:txBody>
        </p:sp>
        <p:sp>
          <p:nvSpPr>
            <p:cNvPr id="176" name="Line 163"/>
            <p:cNvSpPr>
              <a:spLocks noChangeShapeType="1"/>
            </p:cNvSpPr>
            <p:nvPr/>
          </p:nvSpPr>
          <p:spPr bwMode="auto">
            <a:xfrm>
              <a:off x="4930268" y="4764452"/>
              <a:ext cx="1138" cy="482717"/>
            </a:xfrm>
            <a:prstGeom prst="line">
              <a:avLst/>
            </a:prstGeom>
            <a:noFill/>
            <a:ln w="9000">
              <a:solidFill>
                <a:srgbClr val="000000"/>
              </a:solidFill>
              <a:round/>
              <a:headEnd/>
              <a:tailEnd type="triangle" w="med" len="med"/>
            </a:ln>
            <a:effectLst/>
          </p:spPr>
          <p:txBody>
            <a:bodyPr/>
            <a:lstStyle/>
            <a:p>
              <a:endParaRPr lang="da-DK" sz="1100"/>
            </a:p>
          </p:txBody>
        </p:sp>
        <p:sp>
          <p:nvSpPr>
            <p:cNvPr id="177" name="Line 164"/>
            <p:cNvSpPr>
              <a:spLocks noChangeShapeType="1"/>
            </p:cNvSpPr>
            <p:nvPr/>
          </p:nvSpPr>
          <p:spPr bwMode="auto">
            <a:xfrm>
              <a:off x="4930268" y="5642572"/>
              <a:ext cx="1138" cy="361726"/>
            </a:xfrm>
            <a:prstGeom prst="line">
              <a:avLst/>
            </a:prstGeom>
            <a:noFill/>
            <a:ln w="9000">
              <a:solidFill>
                <a:srgbClr val="000000"/>
              </a:solidFill>
              <a:round/>
              <a:headEnd/>
              <a:tailEnd type="triangle" w="med" len="med"/>
            </a:ln>
            <a:effectLst/>
          </p:spPr>
          <p:txBody>
            <a:bodyPr/>
            <a:lstStyle/>
            <a:p>
              <a:endParaRPr lang="da-DK" sz="1100"/>
            </a:p>
          </p:txBody>
        </p:sp>
        <p:sp>
          <p:nvSpPr>
            <p:cNvPr id="178" name="Text Box 165"/>
            <p:cNvSpPr txBox="1">
              <a:spLocks noChangeArrowheads="1"/>
            </p:cNvSpPr>
            <p:nvPr/>
          </p:nvSpPr>
          <p:spPr bwMode="auto">
            <a:xfrm>
              <a:off x="730947" y="1196752"/>
              <a:ext cx="683187" cy="218282"/>
            </a:xfrm>
            <a:prstGeom prst="rect">
              <a:avLst/>
            </a:prstGeom>
            <a:noFill/>
            <a:ln w="9525">
              <a:noFill/>
              <a:round/>
              <a:headEnd/>
              <a:tailEnd/>
            </a:ln>
            <a:effectLst/>
          </p:spPr>
          <p:txBody>
            <a:bodyPr lIns="0" tIns="11340" rIns="0" bIns="0" anchor="ctr"/>
            <a:lstStyle/>
            <a:p>
              <a:pPr algn="ctr">
                <a:lnSpc>
                  <a:spcPct val="95000"/>
                </a:lnSpc>
                <a:tabLst>
                  <a:tab pos="723900" algn="l"/>
                </a:tabLst>
              </a:pPr>
              <a:r>
                <a:rPr lang="en-US" b="1" dirty="0">
                  <a:solidFill>
                    <a:srgbClr val="000000"/>
                  </a:solidFill>
                  <a:latin typeface="Times New Roman" pitchFamily="16" charset="0"/>
                  <a:ea typeface="SimSun" charset="0"/>
                  <a:cs typeface="SimSun" charset="0"/>
                </a:rPr>
                <a:t>VLSI </a:t>
              </a:r>
            </a:p>
          </p:txBody>
        </p:sp>
        <p:sp>
          <p:nvSpPr>
            <p:cNvPr id="179" name="Text Box 166"/>
            <p:cNvSpPr txBox="1">
              <a:spLocks noChangeArrowheads="1"/>
            </p:cNvSpPr>
            <p:nvPr/>
          </p:nvSpPr>
          <p:spPr bwMode="auto">
            <a:xfrm>
              <a:off x="6374341" y="1196752"/>
              <a:ext cx="861955" cy="239487"/>
            </a:xfrm>
            <a:prstGeom prst="rect">
              <a:avLst/>
            </a:prstGeom>
            <a:noFill/>
            <a:ln w="9525">
              <a:noFill/>
              <a:round/>
              <a:headEnd/>
              <a:tailEnd/>
            </a:ln>
            <a:effectLst/>
          </p:spPr>
          <p:txBody>
            <a:bodyPr lIns="0" tIns="11340" rIns="0" bIns="0" anchor="ctr"/>
            <a:lstStyle/>
            <a:p>
              <a:pPr algn="ctr">
                <a:lnSpc>
                  <a:spcPct val="95000"/>
                </a:lnSpc>
                <a:tabLst>
                  <a:tab pos="723900" algn="l"/>
                </a:tabLst>
              </a:pPr>
              <a:r>
                <a:rPr lang="en-US" b="1" dirty="0" err="1">
                  <a:solidFill>
                    <a:srgbClr val="000000"/>
                  </a:solidFill>
                  <a:latin typeface="Times New Roman" pitchFamily="16" charset="0"/>
                  <a:ea typeface="SimSun" charset="0"/>
                  <a:cs typeface="SimSun" charset="0"/>
                </a:rPr>
                <a:t>mVLSI</a:t>
              </a:r>
              <a:endParaRPr lang="en-US" b="1" dirty="0">
                <a:solidFill>
                  <a:srgbClr val="000000"/>
                </a:solidFill>
                <a:latin typeface="Times New Roman" pitchFamily="16" charset="0"/>
                <a:ea typeface="SimSun" charset="0"/>
                <a:cs typeface="SimSun" charset="0"/>
              </a:endParaRPr>
            </a:p>
          </p:txBody>
        </p:sp>
        <p:sp>
          <p:nvSpPr>
            <p:cNvPr id="180" name="AutoShape 167"/>
            <p:cNvSpPr>
              <a:spLocks noChangeArrowheads="1"/>
            </p:cNvSpPr>
            <p:nvPr/>
          </p:nvSpPr>
          <p:spPr bwMode="auto">
            <a:xfrm>
              <a:off x="807236" y="3686759"/>
              <a:ext cx="989482" cy="281896"/>
            </a:xfrm>
            <a:prstGeom prst="roundRect">
              <a:avLst>
                <a:gd name="adj" fmla="val 440"/>
              </a:avLst>
            </a:prstGeom>
            <a:noFill/>
            <a:ln w="9000">
              <a:solidFill>
                <a:srgbClr val="000000"/>
              </a:solidFill>
              <a:round/>
              <a:headEnd/>
              <a:tailEnd/>
            </a:ln>
            <a:effectLst/>
          </p:spPr>
          <p:txBody>
            <a:bodyPr lIns="94320" tIns="56880" rIns="94320" bIns="49320" anchor="ctr" anchorCtr="1"/>
            <a:lstStyle/>
            <a:p>
              <a:pPr algn="ctr">
                <a:lnSpc>
                  <a:spcPct val="95000"/>
                </a:lnSpc>
                <a:tabLst>
                  <a:tab pos="723900" algn="l"/>
                </a:tabLst>
              </a:pPr>
              <a:r>
                <a:rPr lang="en-US" sz="800" dirty="0">
                  <a:solidFill>
                    <a:srgbClr val="000000"/>
                  </a:solidFill>
                  <a:latin typeface="Times New Roman" pitchFamily="16" charset="0"/>
                  <a:cs typeface="Times New Roman" pitchFamily="16" charset="0"/>
                </a:rPr>
                <a:t>X = (AB + CD)</a:t>
              </a:r>
            </a:p>
            <a:p>
              <a:pPr algn="ctr">
                <a:lnSpc>
                  <a:spcPct val="95000"/>
                </a:lnSpc>
                <a:tabLst>
                  <a:tab pos="723900" algn="l"/>
                </a:tabLst>
              </a:pPr>
              <a:r>
                <a:rPr lang="en-US" sz="800" dirty="0">
                  <a:solidFill>
                    <a:srgbClr val="000000"/>
                  </a:solidFill>
                  <a:latin typeface="Times New Roman" pitchFamily="16" charset="0"/>
                  <a:cs typeface="Times New Roman" pitchFamily="16" charset="0"/>
                </a:rPr>
                <a:t>Y= (A(</a:t>
              </a:r>
              <a:r>
                <a:rPr lang="en-US" sz="800" dirty="0" err="1">
                  <a:solidFill>
                    <a:srgbClr val="000000"/>
                  </a:solidFill>
                  <a:latin typeface="Times New Roman" pitchFamily="16" charset="0"/>
                  <a:cs typeface="Times New Roman" pitchFamily="16" charset="0"/>
                </a:rPr>
                <a:t>B+C</a:t>
              </a:r>
              <a:r>
                <a:rPr lang="en-US" sz="800" dirty="0">
                  <a:solidFill>
                    <a:srgbClr val="000000"/>
                  </a:solidFill>
                  <a:latin typeface="Times New Roman" pitchFamily="16" charset="0"/>
                  <a:cs typeface="Times New Roman" pitchFamily="16" charset="0"/>
                </a:rPr>
                <a:t>))</a:t>
              </a:r>
            </a:p>
          </p:txBody>
        </p:sp>
      </p:grpSp>
      <p:sp>
        <p:nvSpPr>
          <p:cNvPr id="182" name="Content Placeholder 3"/>
          <p:cNvSpPr>
            <a:spLocks noGrp="1"/>
          </p:cNvSpPr>
          <p:nvPr>
            <p:ph idx="1"/>
          </p:nvPr>
        </p:nvSpPr>
        <p:spPr>
          <a:xfrm>
            <a:off x="755649" y="6237312"/>
            <a:ext cx="8424863" cy="281896"/>
          </a:xfrm>
        </p:spPr>
        <p:txBody>
          <a:bodyPr/>
          <a:lstStyle/>
          <a:p>
            <a:pPr marL="0" indent="0">
              <a:buNone/>
            </a:pPr>
            <a:r>
              <a:rPr lang="en-US" sz="1600" b="1" dirty="0" smtClean="0"/>
              <a:t>                       Models and algorithms for all </a:t>
            </a:r>
            <a:r>
              <a:rPr lang="en-US" sz="1600" b="1" dirty="0" err="1" smtClean="0"/>
              <a:t>mVLSI</a:t>
            </a:r>
            <a:r>
              <a:rPr lang="en-US" sz="1600" b="1" dirty="0" smtClean="0"/>
              <a:t> tasks are proposed here.</a:t>
            </a:r>
            <a:endParaRPr lang="en-US" sz="1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9" name="Rectangle 12"/>
          <p:cNvSpPr>
            <a:spLocks noChangeArrowheads="1"/>
          </p:cNvSpPr>
          <p:nvPr/>
        </p:nvSpPr>
        <p:spPr bwMode="auto">
          <a:xfrm>
            <a:off x="1619672" y="332656"/>
            <a:ext cx="5472608" cy="1080120"/>
          </a:xfrm>
          <a:prstGeom prst="rect">
            <a:avLst/>
          </a:prstGeom>
          <a:solidFill>
            <a:srgbClr val="08519C"/>
          </a:solidFill>
          <a:ln w="9360">
            <a:solidFill>
              <a:srgbClr val="000000"/>
            </a:solidFill>
            <a:miter lim="800000"/>
            <a:headEnd/>
            <a:tailEnd/>
          </a:ln>
          <a:effectLst/>
        </p:spPr>
        <p:txBody>
          <a:bodyPr wrap="none" lIns="85320" tIns="42120" rIns="85320" bIns="4212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dirty="0" smtClean="0">
              <a:solidFill>
                <a:schemeClr val="bg1"/>
              </a:solidFill>
            </a:endParaRPr>
          </a:p>
          <a:p>
            <a:pPr marL="860425" lvl="1" indent="-403225" algn="ctr" defTabSz="914400">
              <a:buClr>
                <a:srgbClr val="BDD7E7"/>
              </a:buClr>
            </a:pPr>
            <a:r>
              <a:rPr lang="en-US" sz="2400" kern="0" dirty="0" smtClean="0">
                <a:solidFill>
                  <a:schemeClr val="bg1"/>
                </a:solidFill>
                <a:latin typeface="Calibri" pitchFamily="34" charset="0"/>
                <a:cs typeface="Calibri" pitchFamily="34" charset="0"/>
              </a:rPr>
              <a:t>Contribution I       </a:t>
            </a:r>
          </a:p>
          <a:p>
            <a:pPr marL="860425" lvl="1" indent="-403225" algn="ctr" defTabSz="914400">
              <a:buClr>
                <a:srgbClr val="BDD7E7"/>
              </a:buClr>
            </a:pPr>
            <a:r>
              <a:rPr lang="en-US" sz="2400" kern="0" dirty="0" smtClean="0">
                <a:solidFill>
                  <a:schemeClr val="bg1"/>
                </a:solidFill>
                <a:latin typeface="Calibri" pitchFamily="34" charset="0"/>
                <a:cs typeface="Calibri" pitchFamily="34" charset="0"/>
              </a:rPr>
              <a:t>System model and application mapping      </a:t>
            </a:r>
          </a:p>
          <a:p>
            <a:pPr marL="860425" lvl="1" indent="-403225" algn="ctr" defTabSz="914400">
              <a:buClr>
                <a:srgbClr val="BDD7E7"/>
              </a:buClr>
            </a:pPr>
            <a:endParaRPr lang="en-US" dirty="0">
              <a:solidFill>
                <a:schemeClr val="bg1"/>
              </a:solidFill>
            </a:endParaRPr>
          </a:p>
        </p:txBody>
      </p:sp>
      <p:grpSp>
        <p:nvGrpSpPr>
          <p:cNvPr id="2" name="Group 41"/>
          <p:cNvGrpSpPr/>
          <p:nvPr/>
        </p:nvGrpSpPr>
        <p:grpSpPr>
          <a:xfrm>
            <a:off x="1673820" y="2060848"/>
            <a:ext cx="5311775" cy="3805237"/>
            <a:chOff x="1673820" y="2309390"/>
            <a:chExt cx="5311775" cy="3805237"/>
          </a:xfrm>
        </p:grpSpPr>
        <p:sp>
          <p:nvSpPr>
            <p:cNvPr id="11" name="AutoShape 1"/>
            <p:cNvSpPr>
              <a:spLocks noChangeArrowheads="1"/>
            </p:cNvSpPr>
            <p:nvPr/>
          </p:nvSpPr>
          <p:spPr bwMode="auto">
            <a:xfrm>
              <a:off x="1673820" y="2309390"/>
              <a:ext cx="2941906" cy="315827"/>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 pos="2171700" algn="l"/>
                  <a:tab pos="2895600" algn="l"/>
                </a:tabLst>
              </a:pPr>
              <a:r>
                <a:rPr lang="en-US" sz="1600" dirty="0">
                  <a:solidFill>
                    <a:srgbClr val="000000"/>
                  </a:solidFill>
                  <a:latin typeface="Times New Roman" pitchFamily="16" charset="0"/>
                  <a:cs typeface="Times New Roman" pitchFamily="16" charset="0"/>
                </a:rPr>
                <a:t>Biochemical Application Model </a:t>
              </a:r>
            </a:p>
          </p:txBody>
        </p:sp>
        <p:sp>
          <p:nvSpPr>
            <p:cNvPr id="13" name="AutoShape 2"/>
            <p:cNvSpPr>
              <a:spLocks noChangeArrowheads="1"/>
            </p:cNvSpPr>
            <p:nvPr/>
          </p:nvSpPr>
          <p:spPr bwMode="auto">
            <a:xfrm>
              <a:off x="2682181" y="3295830"/>
              <a:ext cx="3312563" cy="687308"/>
            </a:xfrm>
            <a:prstGeom prst="roundRect">
              <a:avLst>
                <a:gd name="adj" fmla="val 199"/>
              </a:avLst>
            </a:prstGeom>
            <a:noFill/>
            <a:ln w="9000">
              <a:solidFill>
                <a:srgbClr val="000000"/>
              </a:solidFill>
              <a:round/>
              <a:headEnd/>
              <a:tailEnd/>
            </a:ln>
            <a:effectLst/>
          </p:spPr>
          <p:txBody>
            <a:bodyPr wrap="none" anchor="ctr"/>
            <a:lstStyle/>
            <a:p>
              <a:endParaRPr lang="da-DK"/>
            </a:p>
          </p:txBody>
        </p:sp>
        <p:sp>
          <p:nvSpPr>
            <p:cNvPr id="14" name="AutoShape 3"/>
            <p:cNvSpPr>
              <a:spLocks noChangeArrowheads="1"/>
            </p:cNvSpPr>
            <p:nvPr/>
          </p:nvSpPr>
          <p:spPr bwMode="auto">
            <a:xfrm>
              <a:off x="4576325" y="5797408"/>
              <a:ext cx="1980242" cy="315828"/>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nSpc>
                  <a:spcPct val="95000"/>
                </a:lnSpc>
                <a:tabLst>
                  <a:tab pos="723900" algn="l"/>
                  <a:tab pos="1447800" algn="l"/>
                </a:tabLst>
              </a:pPr>
              <a:r>
                <a:rPr lang="en-US" sz="1600">
                  <a:solidFill>
                    <a:srgbClr val="000000"/>
                  </a:solidFill>
                  <a:latin typeface="Times New Roman" pitchFamily="16" charset="0"/>
                  <a:cs typeface="Times New Roman" pitchFamily="16" charset="0"/>
                </a:rPr>
                <a:t>Platform Controller</a:t>
              </a:r>
            </a:p>
          </p:txBody>
        </p:sp>
        <p:sp>
          <p:nvSpPr>
            <p:cNvPr id="15" name="Line 4"/>
            <p:cNvSpPr>
              <a:spLocks noChangeShapeType="1"/>
            </p:cNvSpPr>
            <p:nvPr/>
          </p:nvSpPr>
          <p:spPr bwMode="auto">
            <a:xfrm>
              <a:off x="3372421" y="2623826"/>
              <a:ext cx="1459" cy="672003"/>
            </a:xfrm>
            <a:prstGeom prst="line">
              <a:avLst/>
            </a:prstGeom>
            <a:noFill/>
            <a:ln w="9000">
              <a:solidFill>
                <a:srgbClr val="000000"/>
              </a:solidFill>
              <a:round/>
              <a:headEnd/>
              <a:tailEnd type="triangle" w="med" len="med"/>
            </a:ln>
            <a:effectLst/>
          </p:spPr>
          <p:txBody>
            <a:bodyPr/>
            <a:lstStyle/>
            <a:p>
              <a:endParaRPr lang="da-DK"/>
            </a:p>
          </p:txBody>
        </p:sp>
        <p:sp>
          <p:nvSpPr>
            <p:cNvPr id="16" name="Line 5"/>
            <p:cNvSpPr>
              <a:spLocks noChangeShapeType="1"/>
            </p:cNvSpPr>
            <p:nvPr/>
          </p:nvSpPr>
          <p:spPr bwMode="auto">
            <a:xfrm flipH="1">
              <a:off x="3405108" y="5343840"/>
              <a:ext cx="5837" cy="454959"/>
            </a:xfrm>
            <a:prstGeom prst="line">
              <a:avLst/>
            </a:prstGeom>
            <a:noFill/>
            <a:ln w="9000">
              <a:solidFill>
                <a:srgbClr val="000000"/>
              </a:solidFill>
              <a:round/>
              <a:headEnd/>
              <a:tailEnd type="triangle" w="med" len="med"/>
            </a:ln>
            <a:effectLst/>
          </p:spPr>
          <p:txBody>
            <a:bodyPr/>
            <a:lstStyle/>
            <a:p>
              <a:endParaRPr lang="da-DK"/>
            </a:p>
          </p:txBody>
        </p:sp>
        <p:sp>
          <p:nvSpPr>
            <p:cNvPr id="17" name="AutoShape 6"/>
            <p:cNvSpPr>
              <a:spLocks noChangeArrowheads="1"/>
            </p:cNvSpPr>
            <p:nvPr/>
          </p:nvSpPr>
          <p:spPr bwMode="auto">
            <a:xfrm>
              <a:off x="2362600" y="5798800"/>
              <a:ext cx="1977322" cy="315827"/>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Lst>
              </a:pPr>
              <a:r>
                <a:rPr lang="en-US" sz="1600">
                  <a:solidFill>
                    <a:srgbClr val="000000"/>
                  </a:solidFill>
                  <a:latin typeface="Times New Roman" pitchFamily="16" charset="0"/>
                  <a:cs typeface="Times New Roman" pitchFamily="16" charset="0"/>
                </a:rPr>
                <a:t>Implementation</a:t>
              </a:r>
            </a:p>
          </p:txBody>
        </p:sp>
        <p:sp>
          <p:nvSpPr>
            <p:cNvPr id="18" name="Line 7"/>
            <p:cNvSpPr>
              <a:spLocks noChangeShapeType="1"/>
            </p:cNvSpPr>
            <p:nvPr/>
          </p:nvSpPr>
          <p:spPr bwMode="auto">
            <a:xfrm>
              <a:off x="5622629" y="5343840"/>
              <a:ext cx="1459" cy="452177"/>
            </a:xfrm>
            <a:prstGeom prst="line">
              <a:avLst/>
            </a:prstGeom>
            <a:noFill/>
            <a:ln w="9000">
              <a:solidFill>
                <a:srgbClr val="000000"/>
              </a:solidFill>
              <a:round/>
              <a:headEnd/>
              <a:tailEnd type="triangle" w="med" len="med"/>
            </a:ln>
            <a:effectLst/>
          </p:spPr>
          <p:txBody>
            <a:bodyPr/>
            <a:lstStyle/>
            <a:p>
              <a:endParaRPr lang="da-DK"/>
            </a:p>
          </p:txBody>
        </p:sp>
        <p:sp>
          <p:nvSpPr>
            <p:cNvPr id="19" name="Text Box 8"/>
            <p:cNvSpPr txBox="1">
              <a:spLocks noChangeArrowheads="1"/>
            </p:cNvSpPr>
            <p:nvPr/>
          </p:nvSpPr>
          <p:spPr bwMode="auto">
            <a:xfrm>
              <a:off x="4166765" y="4023486"/>
              <a:ext cx="2205436" cy="253218"/>
            </a:xfrm>
            <a:prstGeom prst="rect">
              <a:avLst/>
            </a:prstGeom>
            <a:noFill/>
            <a:ln w="9525">
              <a:noFill/>
              <a:round/>
              <a:headEnd/>
              <a:tailEnd/>
            </a:ln>
            <a:effectLst/>
          </p:spPr>
          <p:txBody>
            <a:bodyPr lIns="0" tIns="9450" rIns="0" bIns="0" anchor="ctr"/>
            <a:lstStyle/>
            <a:p>
              <a:pPr algn="ctr">
                <a:lnSpc>
                  <a:spcPct val="95000"/>
                </a:lnSpc>
                <a:tabLst>
                  <a:tab pos="723900" algn="l"/>
                  <a:tab pos="1447800" algn="l"/>
                  <a:tab pos="2171700" algn="l"/>
                </a:tabLst>
              </a:pPr>
              <a:r>
                <a:rPr lang="en-US" sz="1400" b="1" dirty="0">
                  <a:latin typeface="Times New Roman" pitchFamily="16" charset="0"/>
                  <a:ea typeface="SimSun" charset="0"/>
                  <a:cs typeface="SimSun" charset="0"/>
                </a:rPr>
                <a:t>Biochip Architecture </a:t>
              </a:r>
              <a:r>
                <a:rPr lang="en-US" sz="1400" b="1" dirty="0" smtClean="0">
                  <a:latin typeface="Times New Roman" pitchFamily="16" charset="0"/>
                  <a:ea typeface="SimSun" charset="0"/>
                  <a:cs typeface="SimSun" charset="0"/>
                </a:rPr>
                <a:t>Model</a:t>
              </a:r>
              <a:endParaRPr lang="en-US" sz="1400" b="1" dirty="0">
                <a:latin typeface="Times New Roman" pitchFamily="16" charset="0"/>
                <a:ea typeface="SimSun" charset="0"/>
                <a:cs typeface="SimSun" charset="0"/>
              </a:endParaRPr>
            </a:p>
          </p:txBody>
        </p:sp>
        <p:sp>
          <p:nvSpPr>
            <p:cNvPr id="20" name="Text Box 9"/>
            <p:cNvSpPr txBox="1">
              <a:spLocks noChangeArrowheads="1"/>
            </p:cNvSpPr>
            <p:nvPr/>
          </p:nvSpPr>
          <p:spPr bwMode="auto">
            <a:xfrm>
              <a:off x="3338857" y="3524005"/>
              <a:ext cx="1997753" cy="201741"/>
            </a:xfrm>
            <a:prstGeom prst="rect">
              <a:avLst/>
            </a:prstGeom>
            <a:noFill/>
            <a:ln w="9525">
              <a:noFill/>
              <a:round/>
              <a:headEnd/>
              <a:tailEnd/>
            </a:ln>
            <a:effectLst/>
          </p:spPr>
          <p:txBody>
            <a:bodyPr lIns="0" tIns="10080" rIns="0" bIns="0" anchor="ctr"/>
            <a:lstStyle/>
            <a:p>
              <a:pPr algn="ctr">
                <a:lnSpc>
                  <a:spcPct val="95000"/>
                </a:lnSpc>
                <a:tabLst>
                  <a:tab pos="723900" algn="l"/>
                  <a:tab pos="1447800" algn="l"/>
                  <a:tab pos="2171700" algn="l"/>
                </a:tabLst>
              </a:pPr>
              <a:r>
                <a:rPr lang="en-US" sz="1600" b="1">
                  <a:solidFill>
                    <a:srgbClr val="000000"/>
                  </a:solidFill>
                  <a:latin typeface="Times New Roman" pitchFamily="16" charset="0"/>
                  <a:ea typeface="SimSun" charset="0"/>
                  <a:cs typeface="SimSun" charset="0"/>
                </a:rPr>
                <a:t>Architectural Synthesis</a:t>
              </a:r>
            </a:p>
          </p:txBody>
        </p:sp>
        <p:sp>
          <p:nvSpPr>
            <p:cNvPr id="21" name="AutoShape 10"/>
            <p:cNvSpPr>
              <a:spLocks noChangeArrowheads="1"/>
            </p:cNvSpPr>
            <p:nvPr/>
          </p:nvSpPr>
          <p:spPr bwMode="auto">
            <a:xfrm>
              <a:off x="2059070" y="4509053"/>
              <a:ext cx="2305661" cy="834787"/>
            </a:xfrm>
            <a:prstGeom prst="roundRect">
              <a:avLst>
                <a:gd name="adj" fmla="val 167"/>
              </a:avLst>
            </a:prstGeom>
            <a:noFill/>
            <a:ln w="9000">
              <a:solidFill>
                <a:srgbClr val="000000"/>
              </a:solidFill>
              <a:round/>
              <a:headEnd/>
              <a:tailEnd/>
            </a:ln>
            <a:effectLst/>
          </p:spPr>
          <p:txBody>
            <a:bodyPr lIns="94320" tIns="59400" rIns="94320" bIns="49320" anchor="ctr" anchorCtr="1"/>
            <a:lstStyle/>
            <a:p>
              <a:pPr>
                <a:lnSpc>
                  <a:spcPct val="95000"/>
                </a:lnSpc>
                <a:buSzPct val="45000"/>
                <a:buFont typeface="Wingdings" charset="2"/>
                <a:buChar char=""/>
                <a:tabLst>
                  <a:tab pos="723900" algn="l"/>
                  <a:tab pos="1447800" algn="l"/>
                  <a:tab pos="2171700" algn="l"/>
                </a:tabLst>
              </a:pPr>
              <a:r>
                <a:rPr lang="en-US" sz="1600" b="1" dirty="0">
                  <a:latin typeface="Times New Roman" pitchFamily="16" charset="0"/>
                  <a:cs typeface="Times New Roman" pitchFamily="16" charset="0"/>
                </a:rPr>
                <a:t>  </a:t>
              </a:r>
              <a:r>
                <a:rPr lang="en-US" sz="1400" b="1" dirty="0">
                  <a:latin typeface="Times New Roman" pitchFamily="16" charset="0"/>
                  <a:cs typeface="Times New Roman" pitchFamily="16" charset="0"/>
                </a:rPr>
                <a:t>Binding and </a:t>
              </a:r>
              <a:r>
                <a:rPr lang="en-US" sz="1400" b="1" dirty="0" smtClean="0">
                  <a:latin typeface="Times New Roman" pitchFamily="16" charset="0"/>
                  <a:cs typeface="Times New Roman" pitchFamily="16" charset="0"/>
                </a:rPr>
                <a:t>Scheduling</a:t>
              </a:r>
            </a:p>
            <a:p>
              <a:pPr>
                <a:lnSpc>
                  <a:spcPct val="95000"/>
                </a:lnSpc>
                <a:buSzPct val="45000"/>
                <a:buFont typeface="Wingdings" charset="2"/>
                <a:buChar char=""/>
                <a:tabLst>
                  <a:tab pos="723900" algn="l"/>
                  <a:tab pos="1447800" algn="l"/>
                  <a:tab pos="2171700" algn="l"/>
                </a:tabLst>
              </a:pPr>
              <a:r>
                <a:rPr lang="en-US" sz="1400" b="1" dirty="0" smtClean="0">
                  <a:latin typeface="Times New Roman" pitchFamily="16" charset="0"/>
                  <a:cs typeface="Times New Roman" pitchFamily="16" charset="0"/>
                </a:rPr>
                <a:t>  </a:t>
              </a:r>
              <a:r>
                <a:rPr lang="en-US" sz="1400" b="1" dirty="0">
                  <a:latin typeface="Times New Roman" pitchFamily="16" charset="0"/>
                  <a:cs typeface="Times New Roman" pitchFamily="16" charset="0"/>
                </a:rPr>
                <a:t>Fluid Sample Routing</a:t>
              </a:r>
            </a:p>
          </p:txBody>
        </p:sp>
        <p:sp>
          <p:nvSpPr>
            <p:cNvPr id="22" name="Text Box 11"/>
            <p:cNvSpPr txBox="1">
              <a:spLocks noChangeArrowheads="1"/>
            </p:cNvSpPr>
            <p:nvPr/>
          </p:nvSpPr>
          <p:spPr bwMode="auto">
            <a:xfrm>
              <a:off x="2066366" y="4315661"/>
              <a:ext cx="1997753" cy="189218"/>
            </a:xfrm>
            <a:prstGeom prst="rect">
              <a:avLst/>
            </a:prstGeom>
            <a:noFill/>
            <a:ln w="9525">
              <a:noFill/>
              <a:round/>
              <a:headEnd/>
              <a:tailEnd/>
            </a:ln>
            <a:effectLst/>
          </p:spPr>
          <p:txBody>
            <a:bodyPr lIns="0" tIns="9450" rIns="0" bIns="0" anchor="ctr"/>
            <a:lstStyle/>
            <a:p>
              <a:pPr algn="ctr">
                <a:lnSpc>
                  <a:spcPct val="95000"/>
                </a:lnSpc>
                <a:tabLst>
                  <a:tab pos="723900" algn="l"/>
                  <a:tab pos="1447800" algn="l"/>
                  <a:tab pos="2171700" algn="l"/>
                </a:tabLst>
              </a:pPr>
              <a:r>
                <a:rPr lang="en-US" sz="1500" b="1">
                  <a:solidFill>
                    <a:srgbClr val="000000"/>
                  </a:solidFill>
                  <a:latin typeface="Times New Roman" pitchFamily="16" charset="0"/>
                  <a:ea typeface="SimSun" charset="0"/>
                  <a:cs typeface="SimSun" charset="0"/>
                </a:rPr>
                <a:t>Application Mapping</a:t>
              </a:r>
            </a:p>
          </p:txBody>
        </p:sp>
        <p:sp>
          <p:nvSpPr>
            <p:cNvPr id="23" name="Freeform 12"/>
            <p:cNvSpPr>
              <a:spLocks noChangeArrowheads="1"/>
            </p:cNvSpPr>
            <p:nvPr/>
          </p:nvSpPr>
          <p:spPr bwMode="auto">
            <a:xfrm>
              <a:off x="4806891" y="2625217"/>
              <a:ext cx="1100296" cy="296350"/>
            </a:xfrm>
            <a:custGeom>
              <a:avLst/>
              <a:gdLst/>
              <a:ahLst/>
              <a:cxnLst>
                <a:cxn ang="0">
                  <a:pos x="3322" y="0"/>
                </a:cxn>
                <a:cxn ang="0">
                  <a:pos x="3322" y="940"/>
                </a:cxn>
                <a:cxn ang="0">
                  <a:pos x="0" y="940"/>
                </a:cxn>
              </a:cxnLst>
              <a:rect l="0" t="0" r="r" b="b"/>
              <a:pathLst>
                <a:path w="3323" h="941">
                  <a:moveTo>
                    <a:pt x="3322" y="0"/>
                  </a:moveTo>
                  <a:lnTo>
                    <a:pt x="3322" y="940"/>
                  </a:lnTo>
                  <a:lnTo>
                    <a:pt x="0" y="940"/>
                  </a:lnTo>
                </a:path>
              </a:pathLst>
            </a:custGeom>
            <a:noFill/>
            <a:ln w="9000">
              <a:solidFill>
                <a:srgbClr val="000000"/>
              </a:solidFill>
              <a:round/>
              <a:headEnd/>
              <a:tailEnd/>
            </a:ln>
            <a:effectLst/>
          </p:spPr>
          <p:txBody>
            <a:bodyPr/>
            <a:lstStyle/>
            <a:p>
              <a:endParaRPr lang="da-DK"/>
            </a:p>
          </p:txBody>
        </p:sp>
        <p:sp>
          <p:nvSpPr>
            <p:cNvPr id="24" name="Line 13"/>
            <p:cNvSpPr>
              <a:spLocks noChangeShapeType="1"/>
            </p:cNvSpPr>
            <p:nvPr/>
          </p:nvSpPr>
          <p:spPr bwMode="auto">
            <a:xfrm>
              <a:off x="3783354" y="2922958"/>
              <a:ext cx="1459" cy="374263"/>
            </a:xfrm>
            <a:prstGeom prst="line">
              <a:avLst/>
            </a:prstGeom>
            <a:noFill/>
            <a:ln w="9000">
              <a:solidFill>
                <a:srgbClr val="000000"/>
              </a:solidFill>
              <a:round/>
              <a:headEnd/>
              <a:tailEnd type="triangle" w="med" len="med"/>
            </a:ln>
            <a:effectLst/>
          </p:spPr>
          <p:txBody>
            <a:bodyPr/>
            <a:lstStyle/>
            <a:p>
              <a:endParaRPr lang="da-DK"/>
            </a:p>
          </p:txBody>
        </p:sp>
        <p:sp>
          <p:nvSpPr>
            <p:cNvPr id="25" name="Line 14"/>
            <p:cNvSpPr>
              <a:spLocks noChangeShapeType="1"/>
            </p:cNvSpPr>
            <p:nvPr/>
          </p:nvSpPr>
          <p:spPr bwMode="auto">
            <a:xfrm>
              <a:off x="3980939" y="3983138"/>
              <a:ext cx="1460" cy="525916"/>
            </a:xfrm>
            <a:prstGeom prst="line">
              <a:avLst/>
            </a:prstGeom>
            <a:noFill/>
            <a:ln w="9000">
              <a:solidFill>
                <a:srgbClr val="000000"/>
              </a:solidFill>
              <a:round/>
              <a:headEnd/>
              <a:tailEnd type="triangle" w="med" len="med"/>
            </a:ln>
            <a:effectLst/>
          </p:spPr>
          <p:txBody>
            <a:bodyPr/>
            <a:lstStyle/>
            <a:p>
              <a:endParaRPr lang="da-DK"/>
            </a:p>
          </p:txBody>
        </p:sp>
        <p:sp>
          <p:nvSpPr>
            <p:cNvPr id="27" name="Freeform 15"/>
            <p:cNvSpPr>
              <a:spLocks/>
            </p:cNvSpPr>
            <p:nvPr/>
          </p:nvSpPr>
          <p:spPr bwMode="auto">
            <a:xfrm>
              <a:off x="1777428" y="2778262"/>
              <a:ext cx="281641" cy="2075837"/>
            </a:xfrm>
            <a:custGeom>
              <a:avLst/>
              <a:gdLst/>
              <a:ahLst/>
              <a:cxnLst>
                <a:cxn ang="0">
                  <a:pos x="0" y="0"/>
                </a:cxn>
                <a:cxn ang="0">
                  <a:pos x="0" y="6579"/>
                </a:cxn>
                <a:cxn ang="0">
                  <a:pos x="851" y="6579"/>
                </a:cxn>
              </a:cxnLst>
              <a:rect l="0" t="0" r="r" b="b"/>
              <a:pathLst>
                <a:path w="852" h="6580">
                  <a:moveTo>
                    <a:pt x="0" y="0"/>
                  </a:moveTo>
                  <a:lnTo>
                    <a:pt x="0" y="6579"/>
                  </a:lnTo>
                  <a:lnTo>
                    <a:pt x="851" y="6579"/>
                  </a:lnTo>
                </a:path>
              </a:pathLst>
            </a:custGeom>
            <a:noFill/>
            <a:ln w="9000">
              <a:solidFill>
                <a:srgbClr val="000000"/>
              </a:solidFill>
              <a:round/>
              <a:headEnd/>
              <a:tailEnd type="triangle" w="med" len="med"/>
            </a:ln>
            <a:effectLst/>
          </p:spPr>
          <p:txBody>
            <a:bodyPr/>
            <a:lstStyle/>
            <a:p>
              <a:endParaRPr lang="da-DK"/>
            </a:p>
          </p:txBody>
        </p:sp>
        <p:sp>
          <p:nvSpPr>
            <p:cNvPr id="28" name="Line 16"/>
            <p:cNvSpPr>
              <a:spLocks noChangeShapeType="1"/>
            </p:cNvSpPr>
            <p:nvPr/>
          </p:nvSpPr>
          <p:spPr bwMode="auto">
            <a:xfrm flipH="1">
              <a:off x="3502296" y="2922958"/>
              <a:ext cx="1306055" cy="1392"/>
            </a:xfrm>
            <a:prstGeom prst="line">
              <a:avLst/>
            </a:prstGeom>
            <a:noFill/>
            <a:ln w="9000">
              <a:solidFill>
                <a:srgbClr val="000000"/>
              </a:solidFill>
              <a:round/>
              <a:headEnd/>
              <a:tailEnd/>
            </a:ln>
            <a:effectLst/>
          </p:spPr>
          <p:txBody>
            <a:bodyPr/>
            <a:lstStyle/>
            <a:p>
              <a:endParaRPr lang="da-DK"/>
            </a:p>
          </p:txBody>
        </p:sp>
        <p:sp>
          <p:nvSpPr>
            <p:cNvPr id="29" name="Freeform 17"/>
            <p:cNvSpPr>
              <a:spLocks/>
            </p:cNvSpPr>
            <p:nvPr/>
          </p:nvSpPr>
          <p:spPr bwMode="auto">
            <a:xfrm>
              <a:off x="1864985" y="2922958"/>
              <a:ext cx="194085" cy="1803140"/>
            </a:xfrm>
            <a:custGeom>
              <a:avLst/>
              <a:gdLst/>
              <a:ahLst/>
              <a:cxnLst>
                <a:cxn ang="0">
                  <a:pos x="0" y="0"/>
                </a:cxn>
                <a:cxn ang="0">
                  <a:pos x="0" y="5716"/>
                </a:cxn>
                <a:cxn ang="0">
                  <a:pos x="587" y="5716"/>
                </a:cxn>
              </a:cxnLst>
              <a:rect l="0" t="0" r="r" b="b"/>
              <a:pathLst>
                <a:path w="588" h="5717">
                  <a:moveTo>
                    <a:pt x="0" y="0"/>
                  </a:moveTo>
                  <a:lnTo>
                    <a:pt x="0" y="5716"/>
                  </a:lnTo>
                  <a:lnTo>
                    <a:pt x="587" y="5716"/>
                  </a:lnTo>
                </a:path>
              </a:pathLst>
            </a:custGeom>
            <a:noFill/>
            <a:ln w="9000">
              <a:solidFill>
                <a:srgbClr val="000000"/>
              </a:solidFill>
              <a:round/>
              <a:headEnd/>
              <a:tailEnd type="triangle" w="med" len="med"/>
            </a:ln>
            <a:effectLst/>
          </p:spPr>
          <p:txBody>
            <a:bodyPr/>
            <a:lstStyle/>
            <a:p>
              <a:endParaRPr lang="da-DK"/>
            </a:p>
          </p:txBody>
        </p:sp>
        <p:sp>
          <p:nvSpPr>
            <p:cNvPr id="30" name="Line 18"/>
            <p:cNvSpPr>
              <a:spLocks noChangeShapeType="1"/>
            </p:cNvSpPr>
            <p:nvPr/>
          </p:nvSpPr>
          <p:spPr bwMode="auto">
            <a:xfrm flipH="1">
              <a:off x="1862067" y="2922958"/>
              <a:ext cx="1914574" cy="1392"/>
            </a:xfrm>
            <a:prstGeom prst="line">
              <a:avLst/>
            </a:prstGeom>
            <a:noFill/>
            <a:ln w="9000">
              <a:solidFill>
                <a:srgbClr val="000000"/>
              </a:solidFill>
              <a:round/>
              <a:headEnd type="oval" w="med" len="med"/>
              <a:tailEnd/>
            </a:ln>
            <a:effectLst/>
          </p:spPr>
          <p:txBody>
            <a:bodyPr/>
            <a:lstStyle/>
            <a:p>
              <a:endParaRPr lang="da-DK"/>
            </a:p>
          </p:txBody>
        </p:sp>
        <p:sp>
          <p:nvSpPr>
            <p:cNvPr id="31" name="Line 19"/>
            <p:cNvSpPr>
              <a:spLocks noChangeShapeType="1"/>
            </p:cNvSpPr>
            <p:nvPr/>
          </p:nvSpPr>
          <p:spPr bwMode="auto">
            <a:xfrm flipH="1">
              <a:off x="3989404" y="4320798"/>
              <a:ext cx="842003" cy="1391"/>
            </a:xfrm>
            <a:prstGeom prst="line">
              <a:avLst/>
            </a:prstGeom>
            <a:noFill/>
            <a:ln w="9000">
              <a:solidFill>
                <a:srgbClr val="000000"/>
              </a:solidFill>
              <a:round/>
              <a:headEnd/>
              <a:tailEnd type="oval" w="med" len="med"/>
            </a:ln>
            <a:effectLst/>
          </p:spPr>
          <p:txBody>
            <a:bodyPr/>
            <a:lstStyle/>
            <a:p>
              <a:endParaRPr lang="da-DK"/>
            </a:p>
          </p:txBody>
        </p:sp>
        <p:sp>
          <p:nvSpPr>
            <p:cNvPr id="32" name="Line 20"/>
            <p:cNvSpPr>
              <a:spLocks noChangeShapeType="1"/>
            </p:cNvSpPr>
            <p:nvPr/>
          </p:nvSpPr>
          <p:spPr bwMode="auto">
            <a:xfrm flipH="1">
              <a:off x="3407443" y="5556711"/>
              <a:ext cx="1381937" cy="1391"/>
            </a:xfrm>
            <a:prstGeom prst="line">
              <a:avLst/>
            </a:prstGeom>
            <a:noFill/>
            <a:ln w="9000">
              <a:solidFill>
                <a:srgbClr val="000000"/>
              </a:solidFill>
              <a:round/>
              <a:headEnd/>
              <a:tailEnd type="oval" w="med" len="med"/>
            </a:ln>
            <a:effectLst/>
          </p:spPr>
          <p:txBody>
            <a:bodyPr/>
            <a:lstStyle/>
            <a:p>
              <a:endParaRPr lang="da-DK"/>
            </a:p>
          </p:txBody>
        </p:sp>
        <p:sp>
          <p:nvSpPr>
            <p:cNvPr id="33" name="Line 21"/>
            <p:cNvSpPr>
              <a:spLocks noChangeShapeType="1"/>
            </p:cNvSpPr>
            <p:nvPr/>
          </p:nvSpPr>
          <p:spPr bwMode="auto">
            <a:xfrm>
              <a:off x="4829949" y="4322190"/>
              <a:ext cx="1458" cy="167814"/>
            </a:xfrm>
            <a:prstGeom prst="line">
              <a:avLst/>
            </a:prstGeom>
            <a:noFill/>
            <a:ln w="9000">
              <a:solidFill>
                <a:srgbClr val="000000"/>
              </a:solidFill>
              <a:round/>
              <a:headEnd/>
              <a:tailEnd type="triangle" w="med" len="med"/>
            </a:ln>
            <a:effectLst/>
          </p:spPr>
          <p:txBody>
            <a:bodyPr/>
            <a:lstStyle/>
            <a:p>
              <a:endParaRPr lang="da-DK"/>
            </a:p>
          </p:txBody>
        </p:sp>
        <p:sp>
          <p:nvSpPr>
            <p:cNvPr id="34" name="AutoShape 22"/>
            <p:cNvSpPr>
              <a:spLocks noChangeArrowheads="1"/>
            </p:cNvSpPr>
            <p:nvPr/>
          </p:nvSpPr>
          <p:spPr bwMode="auto">
            <a:xfrm>
              <a:off x="4869641" y="2309390"/>
              <a:ext cx="2115954" cy="315827"/>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 pos="2171700" algn="l"/>
                </a:tabLst>
              </a:pPr>
              <a:r>
                <a:rPr lang="en-US" sz="1600" b="1" dirty="0">
                  <a:latin typeface="Times New Roman" pitchFamily="16" charset="0"/>
                  <a:cs typeface="Times New Roman" pitchFamily="16" charset="0"/>
                </a:rPr>
                <a:t>Component Library </a:t>
              </a:r>
            </a:p>
          </p:txBody>
        </p:sp>
        <p:sp>
          <p:nvSpPr>
            <p:cNvPr id="35" name="Line 23"/>
            <p:cNvSpPr>
              <a:spLocks noChangeShapeType="1"/>
            </p:cNvSpPr>
            <p:nvPr/>
          </p:nvSpPr>
          <p:spPr bwMode="auto">
            <a:xfrm flipH="1">
              <a:off x="1775970" y="2778262"/>
              <a:ext cx="1600828" cy="1392"/>
            </a:xfrm>
            <a:prstGeom prst="line">
              <a:avLst/>
            </a:prstGeom>
            <a:noFill/>
            <a:ln w="9000">
              <a:solidFill>
                <a:srgbClr val="000000"/>
              </a:solidFill>
              <a:round/>
              <a:headEnd type="oval" w="med" len="med"/>
              <a:tailEnd/>
            </a:ln>
            <a:effectLst/>
          </p:spPr>
          <p:txBody>
            <a:bodyPr/>
            <a:lstStyle/>
            <a:p>
              <a:endParaRPr lang="da-DK"/>
            </a:p>
          </p:txBody>
        </p:sp>
        <p:sp>
          <p:nvSpPr>
            <p:cNvPr id="36" name="Line 24"/>
            <p:cNvSpPr>
              <a:spLocks noChangeShapeType="1"/>
            </p:cNvSpPr>
            <p:nvPr/>
          </p:nvSpPr>
          <p:spPr bwMode="auto">
            <a:xfrm>
              <a:off x="6549270" y="3656180"/>
              <a:ext cx="1460" cy="854265"/>
            </a:xfrm>
            <a:prstGeom prst="line">
              <a:avLst/>
            </a:prstGeom>
            <a:noFill/>
            <a:ln w="9000">
              <a:solidFill>
                <a:srgbClr val="000000"/>
              </a:solidFill>
              <a:round/>
              <a:headEnd/>
              <a:tailEnd/>
            </a:ln>
            <a:effectLst/>
          </p:spPr>
          <p:txBody>
            <a:bodyPr/>
            <a:lstStyle/>
            <a:p>
              <a:endParaRPr lang="da-DK"/>
            </a:p>
          </p:txBody>
        </p:sp>
        <p:sp>
          <p:nvSpPr>
            <p:cNvPr id="37" name="Line 25"/>
            <p:cNvSpPr>
              <a:spLocks noChangeShapeType="1"/>
            </p:cNvSpPr>
            <p:nvPr/>
          </p:nvSpPr>
          <p:spPr bwMode="auto">
            <a:xfrm flipH="1">
              <a:off x="5996204" y="3656180"/>
              <a:ext cx="554526" cy="1391"/>
            </a:xfrm>
            <a:prstGeom prst="line">
              <a:avLst/>
            </a:prstGeom>
            <a:noFill/>
            <a:ln w="9000">
              <a:solidFill>
                <a:srgbClr val="000000"/>
              </a:solidFill>
              <a:round/>
              <a:headEnd/>
              <a:tailEnd type="triangle" w="med" len="med"/>
            </a:ln>
            <a:effectLst/>
          </p:spPr>
          <p:txBody>
            <a:bodyPr/>
            <a:lstStyle/>
            <a:p>
              <a:endParaRPr lang="da-DK"/>
            </a:p>
          </p:txBody>
        </p:sp>
        <p:sp>
          <p:nvSpPr>
            <p:cNvPr id="38" name="Text Box 26"/>
            <p:cNvSpPr txBox="1">
              <a:spLocks noChangeArrowheads="1"/>
            </p:cNvSpPr>
            <p:nvPr/>
          </p:nvSpPr>
          <p:spPr bwMode="auto">
            <a:xfrm>
              <a:off x="4895908" y="4596706"/>
              <a:ext cx="1568724" cy="189218"/>
            </a:xfrm>
            <a:prstGeom prst="rect">
              <a:avLst/>
            </a:prstGeom>
            <a:noFill/>
            <a:ln w="9525">
              <a:noFill/>
              <a:round/>
              <a:headEnd/>
              <a:tailEnd/>
            </a:ln>
            <a:effectLst/>
          </p:spPr>
          <p:txBody>
            <a:bodyPr lIns="0" tIns="9450" rIns="0" bIns="0" anchor="ctr"/>
            <a:lstStyle/>
            <a:p>
              <a:pPr algn="ctr">
                <a:lnSpc>
                  <a:spcPct val="95000"/>
                </a:lnSpc>
                <a:tabLst>
                  <a:tab pos="723900" algn="l"/>
                  <a:tab pos="1447800" algn="l"/>
                </a:tabLst>
              </a:pPr>
              <a:r>
                <a:rPr lang="en-US" sz="1500" b="1">
                  <a:solidFill>
                    <a:srgbClr val="000000"/>
                  </a:solidFill>
                  <a:latin typeface="Times New Roman" pitchFamily="16" charset="0"/>
                  <a:ea typeface="SimSun" charset="0"/>
                  <a:cs typeface="SimSun" charset="0"/>
                </a:rPr>
                <a:t>Control Synthesis</a:t>
              </a:r>
            </a:p>
          </p:txBody>
        </p:sp>
        <p:sp>
          <p:nvSpPr>
            <p:cNvPr id="39" name="Line 27"/>
            <p:cNvSpPr>
              <a:spLocks noChangeShapeType="1"/>
            </p:cNvSpPr>
            <p:nvPr/>
          </p:nvSpPr>
          <p:spPr bwMode="auto">
            <a:xfrm>
              <a:off x="4787921" y="5336884"/>
              <a:ext cx="1459" cy="221218"/>
            </a:xfrm>
            <a:prstGeom prst="line">
              <a:avLst/>
            </a:prstGeom>
            <a:noFill/>
            <a:ln w="9000">
              <a:solidFill>
                <a:srgbClr val="000000"/>
              </a:solidFill>
              <a:round/>
              <a:headEnd type="triangle" w="med" len="med"/>
              <a:tailEnd/>
            </a:ln>
            <a:effectLst/>
          </p:spPr>
          <p:txBody>
            <a:bodyPr/>
            <a:lstStyle/>
            <a:p>
              <a:endParaRPr lang="da-DK"/>
            </a:p>
          </p:txBody>
        </p:sp>
        <p:sp>
          <p:nvSpPr>
            <p:cNvPr id="40" name="AutoShape 28"/>
            <p:cNvSpPr>
              <a:spLocks noChangeArrowheads="1"/>
            </p:cNvSpPr>
            <p:nvPr/>
          </p:nvSpPr>
          <p:spPr bwMode="auto">
            <a:xfrm>
              <a:off x="4507740" y="4510445"/>
              <a:ext cx="2305661" cy="834787"/>
            </a:xfrm>
            <a:prstGeom prst="roundRect">
              <a:avLst>
                <a:gd name="adj" fmla="val 167"/>
              </a:avLst>
            </a:prstGeom>
            <a:solidFill>
              <a:srgbClr val="FFFFFF"/>
            </a:solidFill>
            <a:ln w="9000">
              <a:solidFill>
                <a:srgbClr val="000000"/>
              </a:solidFill>
              <a:round/>
              <a:headEnd/>
              <a:tailEnd/>
            </a:ln>
            <a:effectLst/>
          </p:spPr>
          <p:txBody>
            <a:bodyPr wrap="none" anchor="ctr"/>
            <a:lstStyle/>
            <a:p>
              <a:endParaRPr lang="da-DK"/>
            </a:p>
          </p:txBody>
        </p:sp>
        <p:sp>
          <p:nvSpPr>
            <p:cNvPr id="41" name="Text Box 29"/>
            <p:cNvSpPr txBox="1">
              <a:spLocks noChangeArrowheads="1"/>
            </p:cNvSpPr>
            <p:nvPr/>
          </p:nvSpPr>
          <p:spPr bwMode="auto">
            <a:xfrm>
              <a:off x="4662423" y="4848533"/>
              <a:ext cx="1997752" cy="201741"/>
            </a:xfrm>
            <a:prstGeom prst="rect">
              <a:avLst/>
            </a:prstGeom>
            <a:noFill/>
            <a:ln w="9525">
              <a:noFill/>
              <a:round/>
              <a:headEnd/>
              <a:tailEnd/>
            </a:ln>
            <a:effectLst/>
          </p:spPr>
          <p:txBody>
            <a:bodyPr lIns="0" tIns="10080" rIns="0" bIns="0" anchor="ctr"/>
            <a:lstStyle/>
            <a:p>
              <a:pPr algn="ctr">
                <a:lnSpc>
                  <a:spcPct val="95000"/>
                </a:lnSpc>
                <a:tabLst>
                  <a:tab pos="723900" algn="l"/>
                  <a:tab pos="1447800" algn="l"/>
                  <a:tab pos="2171700" algn="l"/>
                </a:tabLst>
              </a:pPr>
              <a:r>
                <a:rPr lang="en-US" sz="1600" b="1">
                  <a:solidFill>
                    <a:srgbClr val="000000"/>
                  </a:solidFill>
                  <a:latin typeface="Times New Roman" pitchFamily="16" charset="0"/>
                  <a:ea typeface="SimSun" charset="0"/>
                  <a:cs typeface="SimSun" charset="0"/>
                </a:rPr>
                <a:t>Control Synthesis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9" name="Rectangle 12"/>
          <p:cNvSpPr>
            <a:spLocks noChangeArrowheads="1"/>
          </p:cNvSpPr>
          <p:nvPr/>
        </p:nvSpPr>
        <p:spPr bwMode="auto">
          <a:xfrm>
            <a:off x="1619672" y="332656"/>
            <a:ext cx="5472608" cy="1080120"/>
          </a:xfrm>
          <a:prstGeom prst="rect">
            <a:avLst/>
          </a:prstGeom>
          <a:solidFill>
            <a:srgbClr val="08519C"/>
          </a:solidFill>
          <a:ln w="9360">
            <a:solidFill>
              <a:srgbClr val="000000"/>
            </a:solidFill>
            <a:miter lim="800000"/>
            <a:headEnd/>
            <a:tailEnd/>
          </a:ln>
          <a:effectLst/>
        </p:spPr>
        <p:txBody>
          <a:bodyPr wrap="none" lIns="85320" tIns="42120" rIns="85320" bIns="4212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dirty="0" smtClean="0">
              <a:solidFill>
                <a:schemeClr val="bg1"/>
              </a:solidFill>
            </a:endParaRPr>
          </a:p>
          <a:p>
            <a:pPr marL="860425" lvl="1" indent="-403225" algn="ctr" defTabSz="914400">
              <a:buClr>
                <a:srgbClr val="BDD7E7"/>
              </a:buClr>
            </a:pPr>
            <a:r>
              <a:rPr lang="en-US" sz="2400" kern="0" dirty="0" smtClean="0">
                <a:solidFill>
                  <a:schemeClr val="bg1"/>
                </a:solidFill>
                <a:latin typeface="Calibri" pitchFamily="34" charset="0"/>
                <a:cs typeface="Calibri" pitchFamily="34" charset="0"/>
              </a:rPr>
              <a:t>Contribution I       </a:t>
            </a:r>
          </a:p>
          <a:p>
            <a:pPr marL="860425" lvl="1" indent="-403225" algn="ctr" defTabSz="914400">
              <a:buClr>
                <a:srgbClr val="BDD7E7"/>
              </a:buClr>
            </a:pPr>
            <a:r>
              <a:rPr lang="en-US" sz="2400" kern="0" dirty="0" smtClean="0">
                <a:solidFill>
                  <a:schemeClr val="bg1"/>
                </a:solidFill>
                <a:latin typeface="Calibri" pitchFamily="34" charset="0"/>
                <a:cs typeface="Calibri" pitchFamily="34" charset="0"/>
              </a:rPr>
              <a:t>System model and application mapping      </a:t>
            </a:r>
          </a:p>
          <a:p>
            <a:pPr marL="860425" lvl="1" indent="-403225" algn="ctr" defTabSz="914400">
              <a:buClr>
                <a:srgbClr val="BDD7E7"/>
              </a:buClr>
            </a:pPr>
            <a:endParaRPr lang="en-US" dirty="0">
              <a:solidFill>
                <a:schemeClr val="bg1"/>
              </a:solidFill>
            </a:endParaRPr>
          </a:p>
        </p:txBody>
      </p:sp>
      <p:grpSp>
        <p:nvGrpSpPr>
          <p:cNvPr id="42" name="Group 41"/>
          <p:cNvGrpSpPr/>
          <p:nvPr/>
        </p:nvGrpSpPr>
        <p:grpSpPr>
          <a:xfrm>
            <a:off x="1673820" y="2060848"/>
            <a:ext cx="5311775" cy="3805237"/>
            <a:chOff x="1673820" y="2309390"/>
            <a:chExt cx="5311775" cy="3805237"/>
          </a:xfrm>
        </p:grpSpPr>
        <p:sp>
          <p:nvSpPr>
            <p:cNvPr id="11" name="AutoShape 1"/>
            <p:cNvSpPr>
              <a:spLocks noChangeArrowheads="1"/>
            </p:cNvSpPr>
            <p:nvPr/>
          </p:nvSpPr>
          <p:spPr bwMode="auto">
            <a:xfrm>
              <a:off x="1673820" y="2309390"/>
              <a:ext cx="2941906" cy="315827"/>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 pos="2171700" algn="l"/>
                  <a:tab pos="2895600" algn="l"/>
                </a:tabLst>
              </a:pPr>
              <a:r>
                <a:rPr lang="en-US" sz="1600" dirty="0">
                  <a:solidFill>
                    <a:srgbClr val="000000"/>
                  </a:solidFill>
                  <a:latin typeface="Times New Roman" pitchFamily="16" charset="0"/>
                  <a:cs typeface="Times New Roman" pitchFamily="16" charset="0"/>
                </a:rPr>
                <a:t>Biochemical Application Model </a:t>
              </a:r>
            </a:p>
          </p:txBody>
        </p:sp>
        <p:sp>
          <p:nvSpPr>
            <p:cNvPr id="13" name="AutoShape 2"/>
            <p:cNvSpPr>
              <a:spLocks noChangeArrowheads="1"/>
            </p:cNvSpPr>
            <p:nvPr/>
          </p:nvSpPr>
          <p:spPr bwMode="auto">
            <a:xfrm>
              <a:off x="2682181" y="3295830"/>
              <a:ext cx="3312563" cy="687308"/>
            </a:xfrm>
            <a:prstGeom prst="roundRect">
              <a:avLst>
                <a:gd name="adj" fmla="val 199"/>
              </a:avLst>
            </a:prstGeom>
            <a:noFill/>
            <a:ln w="9000">
              <a:solidFill>
                <a:srgbClr val="000000"/>
              </a:solidFill>
              <a:round/>
              <a:headEnd/>
              <a:tailEnd/>
            </a:ln>
            <a:effectLst/>
          </p:spPr>
          <p:txBody>
            <a:bodyPr wrap="none" anchor="ctr"/>
            <a:lstStyle/>
            <a:p>
              <a:endParaRPr lang="da-DK"/>
            </a:p>
          </p:txBody>
        </p:sp>
        <p:sp>
          <p:nvSpPr>
            <p:cNvPr id="14" name="AutoShape 3"/>
            <p:cNvSpPr>
              <a:spLocks noChangeArrowheads="1"/>
            </p:cNvSpPr>
            <p:nvPr/>
          </p:nvSpPr>
          <p:spPr bwMode="auto">
            <a:xfrm>
              <a:off x="4576325" y="5797408"/>
              <a:ext cx="1980242" cy="315828"/>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nSpc>
                  <a:spcPct val="95000"/>
                </a:lnSpc>
                <a:tabLst>
                  <a:tab pos="723900" algn="l"/>
                  <a:tab pos="1447800" algn="l"/>
                </a:tabLst>
              </a:pPr>
              <a:r>
                <a:rPr lang="en-US" sz="1600">
                  <a:solidFill>
                    <a:srgbClr val="000000"/>
                  </a:solidFill>
                  <a:latin typeface="Times New Roman" pitchFamily="16" charset="0"/>
                  <a:cs typeface="Times New Roman" pitchFamily="16" charset="0"/>
                </a:rPr>
                <a:t>Platform Controller</a:t>
              </a:r>
            </a:p>
          </p:txBody>
        </p:sp>
        <p:sp>
          <p:nvSpPr>
            <p:cNvPr id="15" name="Line 4"/>
            <p:cNvSpPr>
              <a:spLocks noChangeShapeType="1"/>
            </p:cNvSpPr>
            <p:nvPr/>
          </p:nvSpPr>
          <p:spPr bwMode="auto">
            <a:xfrm>
              <a:off x="3372421" y="2623826"/>
              <a:ext cx="1459" cy="672003"/>
            </a:xfrm>
            <a:prstGeom prst="line">
              <a:avLst/>
            </a:prstGeom>
            <a:noFill/>
            <a:ln w="9000">
              <a:solidFill>
                <a:srgbClr val="000000"/>
              </a:solidFill>
              <a:round/>
              <a:headEnd/>
              <a:tailEnd type="triangle" w="med" len="med"/>
            </a:ln>
            <a:effectLst/>
          </p:spPr>
          <p:txBody>
            <a:bodyPr/>
            <a:lstStyle/>
            <a:p>
              <a:endParaRPr lang="da-DK"/>
            </a:p>
          </p:txBody>
        </p:sp>
        <p:sp>
          <p:nvSpPr>
            <p:cNvPr id="16" name="Line 5"/>
            <p:cNvSpPr>
              <a:spLocks noChangeShapeType="1"/>
            </p:cNvSpPr>
            <p:nvPr/>
          </p:nvSpPr>
          <p:spPr bwMode="auto">
            <a:xfrm flipH="1">
              <a:off x="3405108" y="5343840"/>
              <a:ext cx="5837" cy="454959"/>
            </a:xfrm>
            <a:prstGeom prst="line">
              <a:avLst/>
            </a:prstGeom>
            <a:noFill/>
            <a:ln w="9000">
              <a:solidFill>
                <a:srgbClr val="000000"/>
              </a:solidFill>
              <a:round/>
              <a:headEnd/>
              <a:tailEnd type="triangle" w="med" len="med"/>
            </a:ln>
            <a:effectLst/>
          </p:spPr>
          <p:txBody>
            <a:bodyPr/>
            <a:lstStyle/>
            <a:p>
              <a:endParaRPr lang="da-DK"/>
            </a:p>
          </p:txBody>
        </p:sp>
        <p:sp>
          <p:nvSpPr>
            <p:cNvPr id="17" name="AutoShape 6"/>
            <p:cNvSpPr>
              <a:spLocks noChangeArrowheads="1"/>
            </p:cNvSpPr>
            <p:nvPr/>
          </p:nvSpPr>
          <p:spPr bwMode="auto">
            <a:xfrm>
              <a:off x="2362600" y="5798800"/>
              <a:ext cx="1977322" cy="315827"/>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Lst>
              </a:pPr>
              <a:r>
                <a:rPr lang="en-US" sz="1600">
                  <a:solidFill>
                    <a:srgbClr val="000000"/>
                  </a:solidFill>
                  <a:latin typeface="Times New Roman" pitchFamily="16" charset="0"/>
                  <a:cs typeface="Times New Roman" pitchFamily="16" charset="0"/>
                </a:rPr>
                <a:t>Implementation</a:t>
              </a:r>
            </a:p>
          </p:txBody>
        </p:sp>
        <p:sp>
          <p:nvSpPr>
            <p:cNvPr id="18" name="Line 7"/>
            <p:cNvSpPr>
              <a:spLocks noChangeShapeType="1"/>
            </p:cNvSpPr>
            <p:nvPr/>
          </p:nvSpPr>
          <p:spPr bwMode="auto">
            <a:xfrm>
              <a:off x="5622629" y="5343840"/>
              <a:ext cx="1459" cy="452177"/>
            </a:xfrm>
            <a:prstGeom prst="line">
              <a:avLst/>
            </a:prstGeom>
            <a:noFill/>
            <a:ln w="9000">
              <a:solidFill>
                <a:srgbClr val="000000"/>
              </a:solidFill>
              <a:round/>
              <a:headEnd/>
              <a:tailEnd type="triangle" w="med" len="med"/>
            </a:ln>
            <a:effectLst/>
          </p:spPr>
          <p:txBody>
            <a:bodyPr/>
            <a:lstStyle/>
            <a:p>
              <a:endParaRPr lang="da-DK"/>
            </a:p>
          </p:txBody>
        </p:sp>
        <p:sp>
          <p:nvSpPr>
            <p:cNvPr id="19" name="Text Box 8"/>
            <p:cNvSpPr txBox="1">
              <a:spLocks noChangeArrowheads="1"/>
            </p:cNvSpPr>
            <p:nvPr/>
          </p:nvSpPr>
          <p:spPr bwMode="auto">
            <a:xfrm>
              <a:off x="4166765" y="4023486"/>
              <a:ext cx="2205436" cy="253218"/>
            </a:xfrm>
            <a:prstGeom prst="rect">
              <a:avLst/>
            </a:prstGeom>
            <a:solidFill>
              <a:srgbClr val="1F99CF"/>
            </a:solidFill>
            <a:ln w="9525">
              <a:noFill/>
              <a:round/>
              <a:headEnd/>
              <a:tailEnd/>
            </a:ln>
            <a:effectLst/>
          </p:spPr>
          <p:txBody>
            <a:bodyPr lIns="0" tIns="9450" rIns="0" bIns="0" anchor="ctr"/>
            <a:lstStyle/>
            <a:p>
              <a:pPr algn="ctr">
                <a:lnSpc>
                  <a:spcPct val="95000"/>
                </a:lnSpc>
                <a:tabLst>
                  <a:tab pos="723900" algn="l"/>
                  <a:tab pos="1447800" algn="l"/>
                  <a:tab pos="2171700" algn="l"/>
                </a:tabLst>
              </a:pPr>
              <a:r>
                <a:rPr lang="en-US" sz="1400" b="1" dirty="0">
                  <a:solidFill>
                    <a:schemeClr val="bg1"/>
                  </a:solidFill>
                  <a:latin typeface="Times New Roman" pitchFamily="16" charset="0"/>
                  <a:ea typeface="SimSun" charset="0"/>
                  <a:cs typeface="SimSun" charset="0"/>
                </a:rPr>
                <a:t>Biochip Architecture </a:t>
              </a:r>
              <a:r>
                <a:rPr lang="en-US" sz="1400" b="1" dirty="0" smtClean="0">
                  <a:solidFill>
                    <a:schemeClr val="bg1"/>
                  </a:solidFill>
                  <a:latin typeface="Times New Roman" pitchFamily="16" charset="0"/>
                  <a:ea typeface="SimSun" charset="0"/>
                  <a:cs typeface="SimSun" charset="0"/>
                </a:rPr>
                <a:t>Model</a:t>
              </a:r>
              <a:endParaRPr lang="en-US" sz="1400" b="1" dirty="0">
                <a:solidFill>
                  <a:schemeClr val="bg1"/>
                </a:solidFill>
                <a:latin typeface="Times New Roman" pitchFamily="16" charset="0"/>
                <a:ea typeface="SimSun" charset="0"/>
                <a:cs typeface="SimSun" charset="0"/>
              </a:endParaRPr>
            </a:p>
          </p:txBody>
        </p:sp>
        <p:sp>
          <p:nvSpPr>
            <p:cNvPr id="20" name="Text Box 9"/>
            <p:cNvSpPr txBox="1">
              <a:spLocks noChangeArrowheads="1"/>
            </p:cNvSpPr>
            <p:nvPr/>
          </p:nvSpPr>
          <p:spPr bwMode="auto">
            <a:xfrm>
              <a:off x="3338857" y="3524005"/>
              <a:ext cx="1997753" cy="201741"/>
            </a:xfrm>
            <a:prstGeom prst="rect">
              <a:avLst/>
            </a:prstGeom>
            <a:noFill/>
            <a:ln w="9525">
              <a:noFill/>
              <a:round/>
              <a:headEnd/>
              <a:tailEnd/>
            </a:ln>
            <a:effectLst/>
          </p:spPr>
          <p:txBody>
            <a:bodyPr lIns="0" tIns="10080" rIns="0" bIns="0" anchor="ctr"/>
            <a:lstStyle/>
            <a:p>
              <a:pPr algn="ctr">
                <a:lnSpc>
                  <a:spcPct val="95000"/>
                </a:lnSpc>
                <a:tabLst>
                  <a:tab pos="723900" algn="l"/>
                  <a:tab pos="1447800" algn="l"/>
                  <a:tab pos="2171700" algn="l"/>
                </a:tabLst>
              </a:pPr>
              <a:r>
                <a:rPr lang="en-US" sz="1600" b="1">
                  <a:solidFill>
                    <a:srgbClr val="000000"/>
                  </a:solidFill>
                  <a:latin typeface="Times New Roman" pitchFamily="16" charset="0"/>
                  <a:ea typeface="SimSun" charset="0"/>
                  <a:cs typeface="SimSun" charset="0"/>
                </a:rPr>
                <a:t>Architectural Synthesis</a:t>
              </a:r>
            </a:p>
          </p:txBody>
        </p:sp>
        <p:sp>
          <p:nvSpPr>
            <p:cNvPr id="21" name="AutoShape 10"/>
            <p:cNvSpPr>
              <a:spLocks noChangeArrowheads="1"/>
            </p:cNvSpPr>
            <p:nvPr/>
          </p:nvSpPr>
          <p:spPr bwMode="auto">
            <a:xfrm>
              <a:off x="2059070" y="4509053"/>
              <a:ext cx="2305661" cy="834787"/>
            </a:xfrm>
            <a:prstGeom prst="roundRect">
              <a:avLst>
                <a:gd name="adj" fmla="val 167"/>
              </a:avLst>
            </a:prstGeom>
            <a:solidFill>
              <a:srgbClr val="1F99CF"/>
            </a:solidFill>
            <a:ln w="9000">
              <a:solidFill>
                <a:srgbClr val="000000"/>
              </a:solidFill>
              <a:round/>
              <a:headEnd/>
              <a:tailEnd/>
            </a:ln>
            <a:effectLst/>
          </p:spPr>
          <p:txBody>
            <a:bodyPr lIns="94320" tIns="59400" rIns="94320" bIns="49320" anchor="ctr" anchorCtr="1"/>
            <a:lstStyle/>
            <a:p>
              <a:pPr>
                <a:lnSpc>
                  <a:spcPct val="95000"/>
                </a:lnSpc>
                <a:buSzPct val="45000"/>
                <a:buFont typeface="Wingdings" charset="2"/>
                <a:buChar char=""/>
                <a:tabLst>
                  <a:tab pos="723900" algn="l"/>
                  <a:tab pos="1447800" algn="l"/>
                  <a:tab pos="2171700" algn="l"/>
                </a:tabLst>
              </a:pPr>
              <a:r>
                <a:rPr lang="en-US" sz="1600" b="1" dirty="0">
                  <a:solidFill>
                    <a:schemeClr val="bg1"/>
                  </a:solidFill>
                  <a:latin typeface="Times New Roman" pitchFamily="16" charset="0"/>
                  <a:cs typeface="Times New Roman" pitchFamily="16" charset="0"/>
                </a:rPr>
                <a:t>  </a:t>
              </a:r>
              <a:r>
                <a:rPr lang="en-US" sz="1400" b="1" dirty="0">
                  <a:solidFill>
                    <a:schemeClr val="bg1"/>
                  </a:solidFill>
                  <a:latin typeface="Times New Roman" pitchFamily="16" charset="0"/>
                  <a:cs typeface="Times New Roman" pitchFamily="16" charset="0"/>
                </a:rPr>
                <a:t>Binding and </a:t>
              </a:r>
              <a:r>
                <a:rPr lang="en-US" sz="1400" b="1" dirty="0" smtClean="0">
                  <a:solidFill>
                    <a:schemeClr val="bg1"/>
                  </a:solidFill>
                  <a:latin typeface="Times New Roman" pitchFamily="16" charset="0"/>
                  <a:cs typeface="Times New Roman" pitchFamily="16" charset="0"/>
                </a:rPr>
                <a:t>Scheduling</a:t>
              </a:r>
            </a:p>
            <a:p>
              <a:pPr>
                <a:lnSpc>
                  <a:spcPct val="95000"/>
                </a:lnSpc>
                <a:buSzPct val="45000"/>
                <a:buFont typeface="Wingdings" charset="2"/>
                <a:buChar char=""/>
                <a:tabLst>
                  <a:tab pos="723900" algn="l"/>
                  <a:tab pos="1447800" algn="l"/>
                  <a:tab pos="2171700" algn="l"/>
                </a:tabLst>
              </a:pPr>
              <a:r>
                <a:rPr lang="en-US" sz="1400" b="1" dirty="0" smtClean="0">
                  <a:solidFill>
                    <a:schemeClr val="bg1"/>
                  </a:solidFill>
                  <a:latin typeface="Times New Roman" pitchFamily="16" charset="0"/>
                  <a:cs typeface="Times New Roman" pitchFamily="16" charset="0"/>
                </a:rPr>
                <a:t>  </a:t>
              </a:r>
              <a:r>
                <a:rPr lang="en-US" sz="1400" b="1" dirty="0">
                  <a:solidFill>
                    <a:schemeClr val="bg1"/>
                  </a:solidFill>
                  <a:latin typeface="Times New Roman" pitchFamily="16" charset="0"/>
                  <a:cs typeface="Times New Roman" pitchFamily="16" charset="0"/>
                </a:rPr>
                <a:t>Fluid Sample Routing</a:t>
              </a:r>
            </a:p>
          </p:txBody>
        </p:sp>
        <p:sp>
          <p:nvSpPr>
            <p:cNvPr id="22" name="Text Box 11"/>
            <p:cNvSpPr txBox="1">
              <a:spLocks noChangeArrowheads="1"/>
            </p:cNvSpPr>
            <p:nvPr/>
          </p:nvSpPr>
          <p:spPr bwMode="auto">
            <a:xfrm>
              <a:off x="2066366" y="4315661"/>
              <a:ext cx="1997753" cy="189218"/>
            </a:xfrm>
            <a:prstGeom prst="rect">
              <a:avLst/>
            </a:prstGeom>
            <a:noFill/>
            <a:ln w="9525">
              <a:noFill/>
              <a:round/>
              <a:headEnd/>
              <a:tailEnd/>
            </a:ln>
            <a:effectLst/>
          </p:spPr>
          <p:txBody>
            <a:bodyPr lIns="0" tIns="9450" rIns="0" bIns="0" anchor="ctr"/>
            <a:lstStyle/>
            <a:p>
              <a:pPr algn="ctr">
                <a:lnSpc>
                  <a:spcPct val="95000"/>
                </a:lnSpc>
                <a:tabLst>
                  <a:tab pos="723900" algn="l"/>
                  <a:tab pos="1447800" algn="l"/>
                  <a:tab pos="2171700" algn="l"/>
                </a:tabLst>
              </a:pPr>
              <a:r>
                <a:rPr lang="en-US" sz="1500" b="1">
                  <a:solidFill>
                    <a:srgbClr val="000000"/>
                  </a:solidFill>
                  <a:latin typeface="Times New Roman" pitchFamily="16" charset="0"/>
                  <a:ea typeface="SimSun" charset="0"/>
                  <a:cs typeface="SimSun" charset="0"/>
                </a:rPr>
                <a:t>Application Mapping</a:t>
              </a:r>
            </a:p>
          </p:txBody>
        </p:sp>
        <p:sp>
          <p:nvSpPr>
            <p:cNvPr id="23" name="Freeform 12"/>
            <p:cNvSpPr>
              <a:spLocks noChangeArrowheads="1"/>
            </p:cNvSpPr>
            <p:nvPr/>
          </p:nvSpPr>
          <p:spPr bwMode="auto">
            <a:xfrm>
              <a:off x="4806891" y="2625217"/>
              <a:ext cx="1100296" cy="296350"/>
            </a:xfrm>
            <a:custGeom>
              <a:avLst/>
              <a:gdLst/>
              <a:ahLst/>
              <a:cxnLst>
                <a:cxn ang="0">
                  <a:pos x="3322" y="0"/>
                </a:cxn>
                <a:cxn ang="0">
                  <a:pos x="3322" y="940"/>
                </a:cxn>
                <a:cxn ang="0">
                  <a:pos x="0" y="940"/>
                </a:cxn>
              </a:cxnLst>
              <a:rect l="0" t="0" r="r" b="b"/>
              <a:pathLst>
                <a:path w="3323" h="941">
                  <a:moveTo>
                    <a:pt x="3322" y="0"/>
                  </a:moveTo>
                  <a:lnTo>
                    <a:pt x="3322" y="940"/>
                  </a:lnTo>
                  <a:lnTo>
                    <a:pt x="0" y="940"/>
                  </a:lnTo>
                </a:path>
              </a:pathLst>
            </a:custGeom>
            <a:noFill/>
            <a:ln w="9000">
              <a:solidFill>
                <a:srgbClr val="000000"/>
              </a:solidFill>
              <a:round/>
              <a:headEnd/>
              <a:tailEnd/>
            </a:ln>
            <a:effectLst/>
          </p:spPr>
          <p:txBody>
            <a:bodyPr/>
            <a:lstStyle/>
            <a:p>
              <a:endParaRPr lang="da-DK"/>
            </a:p>
          </p:txBody>
        </p:sp>
        <p:sp>
          <p:nvSpPr>
            <p:cNvPr id="24" name="Line 13"/>
            <p:cNvSpPr>
              <a:spLocks noChangeShapeType="1"/>
            </p:cNvSpPr>
            <p:nvPr/>
          </p:nvSpPr>
          <p:spPr bwMode="auto">
            <a:xfrm>
              <a:off x="3783354" y="2922958"/>
              <a:ext cx="1459" cy="374263"/>
            </a:xfrm>
            <a:prstGeom prst="line">
              <a:avLst/>
            </a:prstGeom>
            <a:noFill/>
            <a:ln w="9000">
              <a:solidFill>
                <a:srgbClr val="000000"/>
              </a:solidFill>
              <a:round/>
              <a:headEnd/>
              <a:tailEnd type="triangle" w="med" len="med"/>
            </a:ln>
            <a:effectLst/>
          </p:spPr>
          <p:txBody>
            <a:bodyPr/>
            <a:lstStyle/>
            <a:p>
              <a:endParaRPr lang="da-DK"/>
            </a:p>
          </p:txBody>
        </p:sp>
        <p:sp>
          <p:nvSpPr>
            <p:cNvPr id="25" name="Line 14"/>
            <p:cNvSpPr>
              <a:spLocks noChangeShapeType="1"/>
            </p:cNvSpPr>
            <p:nvPr/>
          </p:nvSpPr>
          <p:spPr bwMode="auto">
            <a:xfrm>
              <a:off x="3980939" y="3983138"/>
              <a:ext cx="1460" cy="525916"/>
            </a:xfrm>
            <a:prstGeom prst="line">
              <a:avLst/>
            </a:prstGeom>
            <a:noFill/>
            <a:ln w="9000">
              <a:solidFill>
                <a:srgbClr val="000000"/>
              </a:solidFill>
              <a:round/>
              <a:headEnd/>
              <a:tailEnd type="triangle" w="med" len="med"/>
            </a:ln>
            <a:effectLst/>
          </p:spPr>
          <p:txBody>
            <a:bodyPr/>
            <a:lstStyle/>
            <a:p>
              <a:endParaRPr lang="da-DK"/>
            </a:p>
          </p:txBody>
        </p:sp>
        <p:sp>
          <p:nvSpPr>
            <p:cNvPr id="27" name="Freeform 15"/>
            <p:cNvSpPr>
              <a:spLocks/>
            </p:cNvSpPr>
            <p:nvPr/>
          </p:nvSpPr>
          <p:spPr bwMode="auto">
            <a:xfrm>
              <a:off x="1777428" y="2778262"/>
              <a:ext cx="281641" cy="2075837"/>
            </a:xfrm>
            <a:custGeom>
              <a:avLst/>
              <a:gdLst/>
              <a:ahLst/>
              <a:cxnLst>
                <a:cxn ang="0">
                  <a:pos x="0" y="0"/>
                </a:cxn>
                <a:cxn ang="0">
                  <a:pos x="0" y="6579"/>
                </a:cxn>
                <a:cxn ang="0">
                  <a:pos x="851" y="6579"/>
                </a:cxn>
              </a:cxnLst>
              <a:rect l="0" t="0" r="r" b="b"/>
              <a:pathLst>
                <a:path w="852" h="6580">
                  <a:moveTo>
                    <a:pt x="0" y="0"/>
                  </a:moveTo>
                  <a:lnTo>
                    <a:pt x="0" y="6579"/>
                  </a:lnTo>
                  <a:lnTo>
                    <a:pt x="851" y="6579"/>
                  </a:lnTo>
                </a:path>
              </a:pathLst>
            </a:custGeom>
            <a:noFill/>
            <a:ln w="9000">
              <a:solidFill>
                <a:srgbClr val="000000"/>
              </a:solidFill>
              <a:round/>
              <a:headEnd/>
              <a:tailEnd type="triangle" w="med" len="med"/>
            </a:ln>
            <a:effectLst/>
          </p:spPr>
          <p:txBody>
            <a:bodyPr/>
            <a:lstStyle/>
            <a:p>
              <a:endParaRPr lang="da-DK"/>
            </a:p>
          </p:txBody>
        </p:sp>
        <p:sp>
          <p:nvSpPr>
            <p:cNvPr id="28" name="Line 16"/>
            <p:cNvSpPr>
              <a:spLocks noChangeShapeType="1"/>
            </p:cNvSpPr>
            <p:nvPr/>
          </p:nvSpPr>
          <p:spPr bwMode="auto">
            <a:xfrm flipH="1">
              <a:off x="3502296" y="2922958"/>
              <a:ext cx="1306055" cy="1392"/>
            </a:xfrm>
            <a:prstGeom prst="line">
              <a:avLst/>
            </a:prstGeom>
            <a:noFill/>
            <a:ln w="9000">
              <a:solidFill>
                <a:srgbClr val="000000"/>
              </a:solidFill>
              <a:round/>
              <a:headEnd/>
              <a:tailEnd/>
            </a:ln>
            <a:effectLst/>
          </p:spPr>
          <p:txBody>
            <a:bodyPr/>
            <a:lstStyle/>
            <a:p>
              <a:endParaRPr lang="da-DK"/>
            </a:p>
          </p:txBody>
        </p:sp>
        <p:sp>
          <p:nvSpPr>
            <p:cNvPr id="29" name="Freeform 17"/>
            <p:cNvSpPr>
              <a:spLocks/>
            </p:cNvSpPr>
            <p:nvPr/>
          </p:nvSpPr>
          <p:spPr bwMode="auto">
            <a:xfrm>
              <a:off x="1864985" y="2922958"/>
              <a:ext cx="194085" cy="1803140"/>
            </a:xfrm>
            <a:custGeom>
              <a:avLst/>
              <a:gdLst/>
              <a:ahLst/>
              <a:cxnLst>
                <a:cxn ang="0">
                  <a:pos x="0" y="0"/>
                </a:cxn>
                <a:cxn ang="0">
                  <a:pos x="0" y="5716"/>
                </a:cxn>
                <a:cxn ang="0">
                  <a:pos x="587" y="5716"/>
                </a:cxn>
              </a:cxnLst>
              <a:rect l="0" t="0" r="r" b="b"/>
              <a:pathLst>
                <a:path w="588" h="5717">
                  <a:moveTo>
                    <a:pt x="0" y="0"/>
                  </a:moveTo>
                  <a:lnTo>
                    <a:pt x="0" y="5716"/>
                  </a:lnTo>
                  <a:lnTo>
                    <a:pt x="587" y="5716"/>
                  </a:lnTo>
                </a:path>
              </a:pathLst>
            </a:custGeom>
            <a:noFill/>
            <a:ln w="9000">
              <a:solidFill>
                <a:srgbClr val="000000"/>
              </a:solidFill>
              <a:round/>
              <a:headEnd/>
              <a:tailEnd type="triangle" w="med" len="med"/>
            </a:ln>
            <a:effectLst/>
          </p:spPr>
          <p:txBody>
            <a:bodyPr/>
            <a:lstStyle/>
            <a:p>
              <a:endParaRPr lang="da-DK"/>
            </a:p>
          </p:txBody>
        </p:sp>
        <p:sp>
          <p:nvSpPr>
            <p:cNvPr id="30" name="Line 18"/>
            <p:cNvSpPr>
              <a:spLocks noChangeShapeType="1"/>
            </p:cNvSpPr>
            <p:nvPr/>
          </p:nvSpPr>
          <p:spPr bwMode="auto">
            <a:xfrm flipH="1">
              <a:off x="1862067" y="2922958"/>
              <a:ext cx="1914574" cy="1392"/>
            </a:xfrm>
            <a:prstGeom prst="line">
              <a:avLst/>
            </a:prstGeom>
            <a:noFill/>
            <a:ln w="9000">
              <a:solidFill>
                <a:srgbClr val="000000"/>
              </a:solidFill>
              <a:round/>
              <a:headEnd type="oval" w="med" len="med"/>
              <a:tailEnd/>
            </a:ln>
            <a:effectLst/>
          </p:spPr>
          <p:txBody>
            <a:bodyPr/>
            <a:lstStyle/>
            <a:p>
              <a:endParaRPr lang="da-DK"/>
            </a:p>
          </p:txBody>
        </p:sp>
        <p:sp>
          <p:nvSpPr>
            <p:cNvPr id="31" name="Line 19"/>
            <p:cNvSpPr>
              <a:spLocks noChangeShapeType="1"/>
            </p:cNvSpPr>
            <p:nvPr/>
          </p:nvSpPr>
          <p:spPr bwMode="auto">
            <a:xfrm flipH="1">
              <a:off x="3989404" y="4320798"/>
              <a:ext cx="842003" cy="1391"/>
            </a:xfrm>
            <a:prstGeom prst="line">
              <a:avLst/>
            </a:prstGeom>
            <a:noFill/>
            <a:ln w="9000">
              <a:solidFill>
                <a:srgbClr val="000000"/>
              </a:solidFill>
              <a:round/>
              <a:headEnd/>
              <a:tailEnd type="oval" w="med" len="med"/>
            </a:ln>
            <a:effectLst/>
          </p:spPr>
          <p:txBody>
            <a:bodyPr/>
            <a:lstStyle/>
            <a:p>
              <a:endParaRPr lang="da-DK"/>
            </a:p>
          </p:txBody>
        </p:sp>
        <p:sp>
          <p:nvSpPr>
            <p:cNvPr id="32" name="Line 20"/>
            <p:cNvSpPr>
              <a:spLocks noChangeShapeType="1"/>
            </p:cNvSpPr>
            <p:nvPr/>
          </p:nvSpPr>
          <p:spPr bwMode="auto">
            <a:xfrm flipH="1">
              <a:off x="3407443" y="5556711"/>
              <a:ext cx="1381937" cy="1391"/>
            </a:xfrm>
            <a:prstGeom prst="line">
              <a:avLst/>
            </a:prstGeom>
            <a:noFill/>
            <a:ln w="9000">
              <a:solidFill>
                <a:srgbClr val="000000"/>
              </a:solidFill>
              <a:round/>
              <a:headEnd/>
              <a:tailEnd type="oval" w="med" len="med"/>
            </a:ln>
            <a:effectLst/>
          </p:spPr>
          <p:txBody>
            <a:bodyPr/>
            <a:lstStyle/>
            <a:p>
              <a:endParaRPr lang="da-DK"/>
            </a:p>
          </p:txBody>
        </p:sp>
        <p:sp>
          <p:nvSpPr>
            <p:cNvPr id="33" name="Line 21"/>
            <p:cNvSpPr>
              <a:spLocks noChangeShapeType="1"/>
            </p:cNvSpPr>
            <p:nvPr/>
          </p:nvSpPr>
          <p:spPr bwMode="auto">
            <a:xfrm>
              <a:off x="4829949" y="4322190"/>
              <a:ext cx="1458" cy="167814"/>
            </a:xfrm>
            <a:prstGeom prst="line">
              <a:avLst/>
            </a:prstGeom>
            <a:noFill/>
            <a:ln w="9000">
              <a:solidFill>
                <a:srgbClr val="000000"/>
              </a:solidFill>
              <a:round/>
              <a:headEnd/>
              <a:tailEnd type="triangle" w="med" len="med"/>
            </a:ln>
            <a:effectLst/>
          </p:spPr>
          <p:txBody>
            <a:bodyPr/>
            <a:lstStyle/>
            <a:p>
              <a:endParaRPr lang="da-DK"/>
            </a:p>
          </p:txBody>
        </p:sp>
        <p:sp>
          <p:nvSpPr>
            <p:cNvPr id="34" name="AutoShape 22"/>
            <p:cNvSpPr>
              <a:spLocks noChangeArrowheads="1"/>
            </p:cNvSpPr>
            <p:nvPr/>
          </p:nvSpPr>
          <p:spPr bwMode="auto">
            <a:xfrm>
              <a:off x="4869641" y="2309390"/>
              <a:ext cx="2115954" cy="315827"/>
            </a:xfrm>
            <a:prstGeom prst="roundRect">
              <a:avLst>
                <a:gd name="adj" fmla="val 440"/>
              </a:avLst>
            </a:prstGeom>
            <a:solidFill>
              <a:srgbClr val="1F99CF"/>
            </a:solid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 pos="2171700" algn="l"/>
                </a:tabLst>
              </a:pPr>
              <a:r>
                <a:rPr lang="en-US" sz="1600" b="1" dirty="0">
                  <a:solidFill>
                    <a:schemeClr val="bg1"/>
                  </a:solidFill>
                  <a:latin typeface="Times New Roman" pitchFamily="16" charset="0"/>
                  <a:cs typeface="Times New Roman" pitchFamily="16" charset="0"/>
                </a:rPr>
                <a:t>Component Library </a:t>
              </a:r>
            </a:p>
          </p:txBody>
        </p:sp>
        <p:sp>
          <p:nvSpPr>
            <p:cNvPr id="35" name="Line 23"/>
            <p:cNvSpPr>
              <a:spLocks noChangeShapeType="1"/>
            </p:cNvSpPr>
            <p:nvPr/>
          </p:nvSpPr>
          <p:spPr bwMode="auto">
            <a:xfrm flipH="1">
              <a:off x="1775970" y="2778262"/>
              <a:ext cx="1600828" cy="1392"/>
            </a:xfrm>
            <a:prstGeom prst="line">
              <a:avLst/>
            </a:prstGeom>
            <a:noFill/>
            <a:ln w="9000">
              <a:solidFill>
                <a:srgbClr val="000000"/>
              </a:solidFill>
              <a:round/>
              <a:headEnd type="oval" w="med" len="med"/>
              <a:tailEnd/>
            </a:ln>
            <a:effectLst/>
          </p:spPr>
          <p:txBody>
            <a:bodyPr/>
            <a:lstStyle/>
            <a:p>
              <a:endParaRPr lang="da-DK"/>
            </a:p>
          </p:txBody>
        </p:sp>
        <p:sp>
          <p:nvSpPr>
            <p:cNvPr id="36" name="Line 24"/>
            <p:cNvSpPr>
              <a:spLocks noChangeShapeType="1"/>
            </p:cNvSpPr>
            <p:nvPr/>
          </p:nvSpPr>
          <p:spPr bwMode="auto">
            <a:xfrm>
              <a:off x="6549270" y="3656180"/>
              <a:ext cx="1460" cy="854265"/>
            </a:xfrm>
            <a:prstGeom prst="line">
              <a:avLst/>
            </a:prstGeom>
            <a:noFill/>
            <a:ln w="9000">
              <a:solidFill>
                <a:srgbClr val="000000"/>
              </a:solidFill>
              <a:round/>
              <a:headEnd/>
              <a:tailEnd/>
            </a:ln>
            <a:effectLst/>
          </p:spPr>
          <p:txBody>
            <a:bodyPr/>
            <a:lstStyle/>
            <a:p>
              <a:endParaRPr lang="da-DK"/>
            </a:p>
          </p:txBody>
        </p:sp>
        <p:sp>
          <p:nvSpPr>
            <p:cNvPr id="37" name="Line 25"/>
            <p:cNvSpPr>
              <a:spLocks noChangeShapeType="1"/>
            </p:cNvSpPr>
            <p:nvPr/>
          </p:nvSpPr>
          <p:spPr bwMode="auto">
            <a:xfrm flipH="1">
              <a:off x="5996204" y="3656180"/>
              <a:ext cx="554526" cy="1391"/>
            </a:xfrm>
            <a:prstGeom prst="line">
              <a:avLst/>
            </a:prstGeom>
            <a:noFill/>
            <a:ln w="9000">
              <a:solidFill>
                <a:srgbClr val="000000"/>
              </a:solidFill>
              <a:round/>
              <a:headEnd/>
              <a:tailEnd type="triangle" w="med" len="med"/>
            </a:ln>
            <a:effectLst/>
          </p:spPr>
          <p:txBody>
            <a:bodyPr/>
            <a:lstStyle/>
            <a:p>
              <a:endParaRPr lang="da-DK"/>
            </a:p>
          </p:txBody>
        </p:sp>
        <p:sp>
          <p:nvSpPr>
            <p:cNvPr id="38" name="Text Box 26"/>
            <p:cNvSpPr txBox="1">
              <a:spLocks noChangeArrowheads="1"/>
            </p:cNvSpPr>
            <p:nvPr/>
          </p:nvSpPr>
          <p:spPr bwMode="auto">
            <a:xfrm>
              <a:off x="4895908" y="4596706"/>
              <a:ext cx="1568724" cy="189218"/>
            </a:xfrm>
            <a:prstGeom prst="rect">
              <a:avLst/>
            </a:prstGeom>
            <a:noFill/>
            <a:ln w="9525">
              <a:noFill/>
              <a:round/>
              <a:headEnd/>
              <a:tailEnd/>
            </a:ln>
            <a:effectLst/>
          </p:spPr>
          <p:txBody>
            <a:bodyPr lIns="0" tIns="9450" rIns="0" bIns="0" anchor="ctr"/>
            <a:lstStyle/>
            <a:p>
              <a:pPr algn="ctr">
                <a:lnSpc>
                  <a:spcPct val="95000"/>
                </a:lnSpc>
                <a:tabLst>
                  <a:tab pos="723900" algn="l"/>
                  <a:tab pos="1447800" algn="l"/>
                </a:tabLst>
              </a:pPr>
              <a:r>
                <a:rPr lang="en-US" sz="1500" b="1">
                  <a:solidFill>
                    <a:srgbClr val="000000"/>
                  </a:solidFill>
                  <a:latin typeface="Times New Roman" pitchFamily="16" charset="0"/>
                  <a:ea typeface="SimSun" charset="0"/>
                  <a:cs typeface="SimSun" charset="0"/>
                </a:rPr>
                <a:t>Control Synthesis</a:t>
              </a:r>
            </a:p>
          </p:txBody>
        </p:sp>
        <p:sp>
          <p:nvSpPr>
            <p:cNvPr id="39" name="Line 27"/>
            <p:cNvSpPr>
              <a:spLocks noChangeShapeType="1"/>
            </p:cNvSpPr>
            <p:nvPr/>
          </p:nvSpPr>
          <p:spPr bwMode="auto">
            <a:xfrm>
              <a:off x="4787921" y="5336884"/>
              <a:ext cx="1459" cy="221218"/>
            </a:xfrm>
            <a:prstGeom prst="line">
              <a:avLst/>
            </a:prstGeom>
            <a:noFill/>
            <a:ln w="9000">
              <a:solidFill>
                <a:srgbClr val="000000"/>
              </a:solidFill>
              <a:round/>
              <a:headEnd type="triangle" w="med" len="med"/>
              <a:tailEnd/>
            </a:ln>
            <a:effectLst/>
          </p:spPr>
          <p:txBody>
            <a:bodyPr/>
            <a:lstStyle/>
            <a:p>
              <a:endParaRPr lang="da-DK"/>
            </a:p>
          </p:txBody>
        </p:sp>
        <p:sp>
          <p:nvSpPr>
            <p:cNvPr id="40" name="AutoShape 28"/>
            <p:cNvSpPr>
              <a:spLocks noChangeArrowheads="1"/>
            </p:cNvSpPr>
            <p:nvPr/>
          </p:nvSpPr>
          <p:spPr bwMode="auto">
            <a:xfrm>
              <a:off x="4507740" y="4510445"/>
              <a:ext cx="2305661" cy="834787"/>
            </a:xfrm>
            <a:prstGeom prst="roundRect">
              <a:avLst>
                <a:gd name="adj" fmla="val 167"/>
              </a:avLst>
            </a:prstGeom>
            <a:solidFill>
              <a:srgbClr val="FFFFFF"/>
            </a:solidFill>
            <a:ln w="9000">
              <a:solidFill>
                <a:srgbClr val="000000"/>
              </a:solidFill>
              <a:round/>
              <a:headEnd/>
              <a:tailEnd/>
            </a:ln>
            <a:effectLst/>
          </p:spPr>
          <p:txBody>
            <a:bodyPr wrap="none" anchor="ctr"/>
            <a:lstStyle/>
            <a:p>
              <a:endParaRPr lang="da-DK"/>
            </a:p>
          </p:txBody>
        </p:sp>
        <p:sp>
          <p:nvSpPr>
            <p:cNvPr id="41" name="Text Box 29"/>
            <p:cNvSpPr txBox="1">
              <a:spLocks noChangeArrowheads="1"/>
            </p:cNvSpPr>
            <p:nvPr/>
          </p:nvSpPr>
          <p:spPr bwMode="auto">
            <a:xfrm>
              <a:off x="4662423" y="4848533"/>
              <a:ext cx="1997752" cy="201741"/>
            </a:xfrm>
            <a:prstGeom prst="rect">
              <a:avLst/>
            </a:prstGeom>
            <a:noFill/>
            <a:ln w="9525">
              <a:noFill/>
              <a:round/>
              <a:headEnd/>
              <a:tailEnd/>
            </a:ln>
            <a:effectLst/>
          </p:spPr>
          <p:txBody>
            <a:bodyPr lIns="0" tIns="10080" rIns="0" bIns="0" anchor="ctr"/>
            <a:lstStyle/>
            <a:p>
              <a:pPr algn="ctr">
                <a:lnSpc>
                  <a:spcPct val="95000"/>
                </a:lnSpc>
                <a:tabLst>
                  <a:tab pos="723900" algn="l"/>
                  <a:tab pos="1447800" algn="l"/>
                  <a:tab pos="2171700" algn="l"/>
                </a:tabLst>
              </a:pPr>
              <a:r>
                <a:rPr lang="en-US" sz="1600" b="1">
                  <a:solidFill>
                    <a:srgbClr val="000000"/>
                  </a:solidFill>
                  <a:latin typeface="Times New Roman" pitchFamily="16" charset="0"/>
                  <a:ea typeface="SimSun" charset="0"/>
                  <a:cs typeface="SimSun" charset="0"/>
                </a:rPr>
                <a:t>Control Synthesis</a:t>
              </a: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Application mapping: current practice</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346920"/>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12" name="Title 1"/>
          <p:cNvSpPr txBox="1">
            <a:spLocks/>
          </p:cNvSpPr>
          <p:nvPr/>
        </p:nvSpPr>
        <p:spPr bwMode="auto">
          <a:xfrm>
            <a:off x="539552" y="4725144"/>
            <a:ext cx="7734946" cy="864096"/>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1317625" lvl="2" indent="-403225" defTabSz="914400">
              <a:buClr>
                <a:srgbClr val="BDD7E7"/>
              </a:buClr>
              <a:buFont typeface="Wingdings" pitchFamily="2" charset="2"/>
              <a:buChar char="§"/>
            </a:pPr>
            <a:endParaRPr lang="en-US" sz="2400" kern="0" dirty="0" smtClean="0">
              <a:solidFill>
                <a:srgbClr val="08519C"/>
              </a:solidFill>
              <a:latin typeface="Calibri" pitchFamily="34" charset="0"/>
              <a:cs typeface="Calibri" pitchFamily="34" charset="0"/>
            </a:endParaRPr>
          </a:p>
          <a:p>
            <a:pPr marL="860425" lvl="1" indent="-403225" defTabSz="914400">
              <a:buClr>
                <a:srgbClr val="BDD7E7"/>
              </a:buClr>
              <a:buFont typeface="Wingdings" pitchFamily="2" charset="2"/>
              <a:buChar char="§"/>
            </a:pPr>
            <a:r>
              <a:rPr kumimoji="0" lang="en-US" sz="24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Manually map experiments to the valves of the device</a:t>
            </a:r>
          </a:p>
          <a:p>
            <a:pPr marL="1317625" lvl="2" indent="-403225"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Using </a:t>
            </a:r>
            <a:r>
              <a:rPr lang="en-US" sz="2000" kern="0" dirty="0" err="1" smtClean="0">
                <a:solidFill>
                  <a:srgbClr val="08519C"/>
                </a:solidFill>
                <a:latin typeface="Calibri" pitchFamily="34" charset="0"/>
                <a:cs typeface="Calibri" pitchFamily="34" charset="0"/>
              </a:rPr>
              <a:t>Labview</a:t>
            </a:r>
            <a:r>
              <a:rPr lang="en-US" sz="2000" kern="0" dirty="0" smtClean="0">
                <a:solidFill>
                  <a:srgbClr val="08519C"/>
                </a:solidFill>
                <a:latin typeface="Calibri" pitchFamily="34" charset="0"/>
                <a:cs typeface="Calibri" pitchFamily="34" charset="0"/>
              </a:rPr>
              <a:t> or custom C interface</a:t>
            </a:r>
          </a:p>
          <a:p>
            <a:pPr marL="1317625" lvl="2" indent="-403225" defTabSz="914400">
              <a:buClr>
                <a:srgbClr val="BDD7E7"/>
              </a:buClr>
              <a:buFont typeface="Wingdings" pitchFamily="2" charset="2"/>
              <a:buChar char="§"/>
            </a:pPr>
            <a:r>
              <a:rPr kumimoji="0" lang="en-US" sz="20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Given</a:t>
            </a:r>
            <a:r>
              <a:rPr kumimoji="0" lang="en-US" sz="2000" i="0" strike="noStrike" kern="0" cap="none" spc="0" normalizeH="0" noProof="0" dirty="0" smtClean="0">
                <a:ln>
                  <a:noFill/>
                </a:ln>
                <a:solidFill>
                  <a:srgbClr val="08519C"/>
                </a:solidFill>
                <a:effectLst/>
                <a:uLnTx/>
                <a:uFillTx/>
                <a:latin typeface="Calibri" pitchFamily="34" charset="0"/>
                <a:ea typeface="ＭＳ Ｐゴシック" charset="-128"/>
                <a:cs typeface="Calibri" pitchFamily="34" charset="0"/>
              </a:rPr>
              <a:t> a new device, start over and do mapping again</a:t>
            </a:r>
          </a:p>
          <a:p>
            <a:pPr marL="1317625" lvl="2" indent="-403225" defTabSz="914400">
              <a:buClr>
                <a:srgbClr val="BDD7E7"/>
              </a:buClr>
              <a:buFont typeface="Wingdings" pitchFamily="2" charset="2"/>
              <a:buChar char="§"/>
            </a:pPr>
            <a:r>
              <a:rPr lang="en-US" sz="2000" kern="0" baseline="0" dirty="0" smtClean="0">
                <a:solidFill>
                  <a:srgbClr val="08519C"/>
                </a:solidFill>
                <a:latin typeface="Calibri" pitchFamily="34" charset="0"/>
                <a:cs typeface="Calibri" pitchFamily="34" charset="0"/>
              </a:rPr>
              <a:t>With complexity increasing, the method becomes inadequate</a:t>
            </a:r>
            <a:endParaRPr kumimoji="0" lang="en-US" sz="20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p:txBody>
      </p:sp>
      <p:pic>
        <p:nvPicPr>
          <p:cNvPr id="9" name="Picture 4" descr="64"/>
          <p:cNvPicPr>
            <a:picLocks noChangeAspect="1" noChangeArrowheads="1"/>
          </p:cNvPicPr>
          <p:nvPr/>
        </p:nvPicPr>
        <p:blipFill>
          <a:blip r:embed="rId4"/>
          <a:srcRect/>
          <a:stretch>
            <a:fillRect/>
          </a:stretch>
        </p:blipFill>
        <p:spPr bwMode="auto">
          <a:xfrm>
            <a:off x="3851920" y="1484784"/>
            <a:ext cx="3948759" cy="2739845"/>
          </a:xfrm>
          <a:prstGeom prst="rect">
            <a:avLst/>
          </a:prstGeom>
          <a:noFill/>
        </p:spPr>
      </p:pic>
      <p:pic>
        <p:nvPicPr>
          <p:cNvPr id="10" name="Picture 5" descr="64"/>
          <p:cNvPicPr>
            <a:picLocks noChangeAspect="1" noChangeArrowheads="1"/>
          </p:cNvPicPr>
          <p:nvPr/>
        </p:nvPicPr>
        <p:blipFill>
          <a:blip r:embed="rId5"/>
          <a:srcRect/>
          <a:stretch>
            <a:fillRect/>
          </a:stretch>
        </p:blipFill>
        <p:spPr bwMode="auto">
          <a:xfrm>
            <a:off x="1259632" y="1484784"/>
            <a:ext cx="2415195" cy="2739845"/>
          </a:xfrm>
          <a:prstGeom prst="rect">
            <a:avLst/>
          </a:prstGeom>
          <a:noFill/>
        </p:spPr>
      </p:pic>
      <p:sp>
        <p:nvSpPr>
          <p:cNvPr id="13" name="Title 1"/>
          <p:cNvSpPr txBox="1">
            <a:spLocks/>
          </p:cNvSpPr>
          <p:nvPr/>
        </p:nvSpPr>
        <p:spPr bwMode="auto">
          <a:xfrm>
            <a:off x="107504" y="6533964"/>
            <a:ext cx="7150640" cy="21602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80000"/>
              </a:lnSpc>
              <a:spcBef>
                <a:spcPct val="0"/>
              </a:spcBef>
              <a:spcAft>
                <a:spcPct val="0"/>
              </a:spcAft>
              <a:buClrTx/>
              <a:buSzTx/>
              <a:buFontTx/>
              <a:buNone/>
              <a:tabLst/>
              <a:defRPr/>
            </a:pP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Slide source: Bill </a:t>
            </a:r>
            <a:r>
              <a:rPr kumimoji="0" lang="en-US" sz="1200" i="0" u="none" strike="noStrike" kern="0" cap="none" spc="0" normalizeH="0" baseline="0" noProof="0" dirty="0" err="1" smtClean="0">
                <a:ln>
                  <a:noFill/>
                </a:ln>
                <a:effectLst/>
                <a:uLnTx/>
                <a:uFillTx/>
                <a:latin typeface="Calibri" pitchFamily="34" charset="0"/>
                <a:ea typeface="ＭＳ Ｐゴシック" charset="-128"/>
                <a:cs typeface="Calibri" pitchFamily="34" charset="0"/>
              </a:rPr>
              <a:t>Thies</a:t>
            </a: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 MIT</a:t>
            </a:r>
          </a:p>
        </p:txBody>
      </p:sp>
      <p:sp>
        <p:nvSpPr>
          <p:cNvPr id="15" name="Title 1"/>
          <p:cNvSpPr txBox="1">
            <a:spLocks/>
          </p:cNvSpPr>
          <p:nvPr/>
        </p:nvSpPr>
        <p:spPr bwMode="auto">
          <a:xfrm>
            <a:off x="539552" y="5301208"/>
            <a:ext cx="7734946" cy="864096"/>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1317625" lvl="2" indent="-403225" defTabSz="914400">
              <a:buClr>
                <a:srgbClr val="BDD7E7"/>
              </a:buClr>
              <a:buFont typeface="Wingdings" pitchFamily="2" charset="2"/>
              <a:buChar char="§"/>
            </a:pPr>
            <a:endParaRPr lang="en-US" sz="2400" kern="0" dirty="0" smtClean="0">
              <a:solidFill>
                <a:srgbClr val="08519C"/>
              </a:solidFill>
              <a:latin typeface="Calibri" pitchFamily="34" charset="0"/>
              <a:cs typeface="Calibri" pitchFamily="34" charset="0"/>
            </a:endParaRPr>
          </a:p>
          <a:p>
            <a:pPr marL="860425" lvl="1" indent="-403225" defTabSz="914400">
              <a:buClr>
                <a:srgbClr val="BDD7E7"/>
              </a:buClr>
              <a:buFont typeface="Wingdings" pitchFamily="2" charset="2"/>
              <a:buChar char="§"/>
            </a:pPr>
            <a:r>
              <a:rPr kumimoji="0" lang="en-US" sz="24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Having gate-level details exposed to the user in VLSI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blinds(horizontal)">
                                      <p:cBhvr>
                                        <p:cTn id="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smtClean="0">
                <a:latin typeface="Calibri" pitchFamily="34" charset="0"/>
                <a:cs typeface="Calibri" pitchFamily="34" charset="0"/>
              </a:rPr>
              <a:t>Contribution</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12" name="Title 1"/>
          <p:cNvSpPr txBox="1">
            <a:spLocks/>
          </p:cNvSpPr>
          <p:nvPr/>
        </p:nvSpPr>
        <p:spPr bwMode="auto">
          <a:xfrm>
            <a:off x="797494" y="1556792"/>
            <a:ext cx="7734946" cy="273630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860425" lvl="1" indent="-403225" defTabSz="914400">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System model</a:t>
            </a:r>
          </a:p>
          <a:p>
            <a:pPr marL="1317625" lvl="2" indent="-403225"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Component model</a:t>
            </a:r>
          </a:p>
          <a:p>
            <a:pPr marL="1317625" lvl="2" indent="-403225"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Biochip architecture model</a:t>
            </a:r>
          </a:p>
          <a:p>
            <a:pPr marL="1317625" lvl="2" indent="-403225" defTabSz="914400">
              <a:buClr>
                <a:srgbClr val="BDD7E7"/>
              </a:buClr>
              <a:buFont typeface="Wingdings" pitchFamily="2" charset="2"/>
              <a:buChar char="§"/>
            </a:pPr>
            <a:endParaRPr lang="en-US" sz="2400" kern="0" dirty="0" smtClean="0">
              <a:solidFill>
                <a:srgbClr val="08519C"/>
              </a:solidFill>
              <a:latin typeface="Calibri" pitchFamily="34" charset="0"/>
              <a:cs typeface="Calibri" pitchFamily="34" charset="0"/>
            </a:endParaRPr>
          </a:p>
          <a:p>
            <a:pPr marL="860425" lvl="1" indent="-403225" defTabSz="914400">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Application mapping framework</a:t>
            </a:r>
          </a:p>
          <a:p>
            <a:pPr marL="1317625" lvl="2" indent="-403225"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Binding and scheduling biochemical operations</a:t>
            </a:r>
          </a:p>
          <a:p>
            <a:pPr marL="1317625" lvl="2" indent="-403225"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Fluidic routing</a:t>
            </a:r>
          </a:p>
          <a:p>
            <a:pPr marL="1317625" lvl="2" indent="-403225"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Satisfying dependency and routing constraints</a:t>
            </a:r>
          </a:p>
          <a:p>
            <a:pPr marL="860425" lvl="1" indent="-403225" defTabSz="914400">
              <a:lnSpc>
                <a:spcPct val="80000"/>
              </a:lnSpc>
              <a:buFont typeface="Arial" charset="0"/>
              <a:buChar char="•"/>
            </a:pPr>
            <a:endParaRPr kumimoji="0" lang="en-US" sz="2000" b="1"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Component model</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437454" y="1412776"/>
            <a:ext cx="7734946" cy="35909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ctr" defTabSz="914400">
              <a:lnSpc>
                <a:spcPct val="80000"/>
              </a:lnSpc>
            </a:pPr>
            <a:r>
              <a:rPr lang="en-US" sz="2400" kern="0" smtClean="0">
                <a:solidFill>
                  <a:srgbClr val="08519C"/>
                </a:solidFill>
                <a:latin typeface="Calibri" pitchFamily="34" charset="0"/>
                <a:cs typeface="Calibri" pitchFamily="34" charset="0"/>
              </a:rPr>
              <a:t>Microfluidic mixer</a:t>
            </a:r>
            <a:endParaRPr kumimoji="0" lang="en-US" sz="2400"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pic>
        <p:nvPicPr>
          <p:cNvPr id="11" name="Content Placeholder 3" descr="mixerSchematic.eps"/>
          <p:cNvPicPr>
            <a:picLocks noChangeAspect="1"/>
          </p:cNvPicPr>
          <p:nvPr/>
        </p:nvPicPr>
        <p:blipFill>
          <a:blip r:embed="rId4" cstate="print">
            <a:extLst>
              <a:ext uri="{28A0092B-C50C-407E-A947-70E740481C1C}">
                <a14:useLocalDpi xmlns="" xmlns:a14="http://schemas.microsoft.com/office/drawing/2010/main" val="0"/>
              </a:ext>
            </a:extLst>
          </a:blip>
          <a:srcRect t="-11990" b="-11990"/>
          <a:stretch>
            <a:fillRect/>
          </a:stretch>
        </p:blipFill>
        <p:spPr bwMode="auto">
          <a:xfrm>
            <a:off x="2987824" y="2675486"/>
            <a:ext cx="4774375" cy="2625722"/>
          </a:xfrm>
          <a:prstGeom prst="rect">
            <a:avLst/>
          </a:prstGeom>
          <a:noFill/>
          <a:ln w="9525">
            <a:noFill/>
            <a:miter lim="800000"/>
            <a:headEnd/>
            <a:tailEnd/>
          </a:ln>
        </p:spPr>
      </p:pic>
      <p:sp>
        <p:nvSpPr>
          <p:cNvPr id="9" name="Title 1"/>
          <p:cNvSpPr txBox="1">
            <a:spLocks/>
          </p:cNvSpPr>
          <p:nvPr/>
        </p:nvSpPr>
        <p:spPr bwMode="auto">
          <a:xfrm>
            <a:off x="4139952" y="5013176"/>
            <a:ext cx="2190330" cy="35909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ctr" defTabSz="914400">
              <a:lnSpc>
                <a:spcPct val="80000"/>
              </a:lnSpc>
            </a:pPr>
            <a:r>
              <a:rPr lang="en-US" kern="0" smtClean="0">
                <a:latin typeface="Times New Roman" pitchFamily="18" charset="0"/>
                <a:cs typeface="Times New Roman" pitchFamily="18" charset="0"/>
              </a:rPr>
              <a:t>Ip1</a:t>
            </a:r>
            <a:endParaRPr kumimoji="0" lang="en-US" i="0" strike="noStrike" kern="0" cap="none" spc="0" normalizeH="0" baseline="0" noProof="0" smtClean="0">
              <a:ln>
                <a:noFill/>
              </a:ln>
              <a:effectLst/>
              <a:uLnTx/>
              <a:uFillTx/>
              <a:latin typeface="Times New Roman" pitchFamily="18" charset="0"/>
              <a:cs typeface="Times New Roman" pitchFamily="18" charset="0"/>
            </a:endParaRPr>
          </a:p>
        </p:txBody>
      </p:sp>
      <p:sp>
        <p:nvSpPr>
          <p:cNvPr id="10" name="Title 1"/>
          <p:cNvSpPr txBox="1">
            <a:spLocks/>
          </p:cNvSpPr>
          <p:nvPr/>
        </p:nvSpPr>
        <p:spPr bwMode="auto">
          <a:xfrm>
            <a:off x="1043608" y="3140968"/>
            <a:ext cx="2483768" cy="194327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defTabSz="914400"/>
            <a:r>
              <a:rPr lang="en-US" sz="2200" kern="0" dirty="0" smtClean="0">
                <a:solidFill>
                  <a:srgbClr val="08519C"/>
                </a:solidFill>
                <a:latin typeface="Calibri" pitchFamily="34" charset="0"/>
                <a:cs typeface="Calibri" pitchFamily="34" charset="0"/>
              </a:rPr>
              <a:t>Five phases:</a:t>
            </a:r>
          </a:p>
          <a:p>
            <a:pPr marL="457200" lvl="0" indent="-457200" defTabSz="914400">
              <a:buAutoNum type="arabicPeriod"/>
            </a:pPr>
            <a:r>
              <a:rPr kumimoji="0" lang="en-US" sz="22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Ip1</a:t>
            </a:r>
          </a:p>
          <a:p>
            <a:pPr marL="457200" lvl="0" indent="-457200" defTabSz="914400">
              <a:buAutoNum type="arabicPeriod"/>
            </a:pPr>
            <a:r>
              <a:rPr lang="en-US" sz="2200" kern="0" dirty="0" smtClean="0">
                <a:solidFill>
                  <a:srgbClr val="08519C"/>
                </a:solidFill>
                <a:latin typeface="Calibri" pitchFamily="34" charset="0"/>
                <a:cs typeface="Calibri" pitchFamily="34" charset="0"/>
              </a:rPr>
              <a:t>Ip2</a:t>
            </a:r>
          </a:p>
          <a:p>
            <a:pPr marL="457200" lvl="0" indent="-457200" defTabSz="914400">
              <a:buAutoNum type="arabicPeriod"/>
            </a:pPr>
            <a:r>
              <a:rPr kumimoji="0" lang="en-US" sz="22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Mix (0.5 s)</a:t>
            </a:r>
          </a:p>
          <a:p>
            <a:pPr marL="457200" lvl="0" indent="-457200" defTabSz="914400">
              <a:buAutoNum type="arabicPeriod"/>
            </a:pPr>
            <a:r>
              <a:rPr lang="en-US" sz="2200" kern="0" dirty="0" smtClean="0">
                <a:solidFill>
                  <a:srgbClr val="08519C"/>
                </a:solidFill>
                <a:latin typeface="Calibri" pitchFamily="34" charset="0"/>
                <a:cs typeface="Calibri" pitchFamily="34" charset="0"/>
              </a:rPr>
              <a:t>Op1</a:t>
            </a:r>
          </a:p>
          <a:p>
            <a:pPr marL="457200" lvl="0" indent="-457200" defTabSz="914400">
              <a:buAutoNum type="arabicPeriod"/>
            </a:pPr>
            <a:r>
              <a:rPr kumimoji="0" lang="en-US" sz="22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Op2</a:t>
            </a:r>
          </a:p>
        </p:txBody>
      </p:sp>
      <p:sp>
        <p:nvSpPr>
          <p:cNvPr id="12" name="Title 1"/>
          <p:cNvSpPr txBox="1">
            <a:spLocks/>
          </p:cNvSpPr>
          <p:nvPr/>
        </p:nvSpPr>
        <p:spPr bwMode="auto">
          <a:xfrm>
            <a:off x="1043608" y="2060848"/>
            <a:ext cx="2520280" cy="35909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ctr" defTabSz="914400">
              <a:lnSpc>
                <a:spcPct val="80000"/>
              </a:lnSpc>
            </a:pPr>
            <a:r>
              <a:rPr lang="en-US" sz="2200" u="sng" kern="0" smtClean="0">
                <a:solidFill>
                  <a:srgbClr val="08519C"/>
                </a:solidFill>
                <a:latin typeface="Calibri" pitchFamily="34" charset="0"/>
                <a:cs typeface="Calibri" pitchFamily="34" charset="0"/>
              </a:rPr>
              <a:t>Flow layer model:</a:t>
            </a:r>
            <a:endParaRPr kumimoji="0" lang="en-US" sz="2200" i="0" u="sng"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13" name="Title 1"/>
          <p:cNvSpPr txBox="1">
            <a:spLocks/>
          </p:cNvSpPr>
          <p:nvPr/>
        </p:nvSpPr>
        <p:spPr bwMode="auto">
          <a:xfrm>
            <a:off x="3558951" y="2061790"/>
            <a:ext cx="4397425" cy="35909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defTabSz="914400">
              <a:lnSpc>
                <a:spcPct val="80000"/>
              </a:lnSpc>
            </a:pPr>
            <a:r>
              <a:rPr lang="en-US" sz="2200" kern="0" smtClean="0">
                <a:solidFill>
                  <a:srgbClr val="08519C"/>
                </a:solidFill>
                <a:latin typeface="Calibri" pitchFamily="34" charset="0"/>
                <a:cs typeface="Calibri" pitchFamily="34" charset="0"/>
              </a:rPr>
              <a:t>Operational phases + Execution time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Component model</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grpSp>
        <p:nvGrpSpPr>
          <p:cNvPr id="309" name="Group 308"/>
          <p:cNvGrpSpPr/>
          <p:nvPr/>
        </p:nvGrpSpPr>
        <p:grpSpPr>
          <a:xfrm>
            <a:off x="1727107" y="1340768"/>
            <a:ext cx="5437181" cy="3024203"/>
            <a:chOff x="2563813" y="3730625"/>
            <a:chExt cx="5089525" cy="2786063"/>
          </a:xfrm>
        </p:grpSpPr>
        <p:sp>
          <p:nvSpPr>
            <p:cNvPr id="310" name="AutoShape 2"/>
            <p:cNvSpPr>
              <a:spLocks/>
            </p:cNvSpPr>
            <p:nvPr/>
          </p:nvSpPr>
          <p:spPr bwMode="auto">
            <a:xfrm>
              <a:off x="3910013" y="4149725"/>
              <a:ext cx="139700" cy="57150"/>
            </a:xfrm>
            <a:prstGeom prst="parallelogram">
              <a:avLst>
                <a:gd name="adj" fmla="val 18729"/>
              </a:avLst>
            </a:prstGeom>
            <a:solidFill>
              <a:srgbClr val="FFFFFF"/>
            </a:solidFill>
            <a:ln w="9525">
              <a:solidFill>
                <a:srgbClr val="FB6A4A"/>
              </a:solidFill>
              <a:round/>
              <a:headEnd type="triangle" w="med" len="med"/>
              <a:tailEnd/>
            </a:ln>
            <a:effectLst/>
          </p:spPr>
          <p:txBody>
            <a:bodyPr wrap="none" anchor="ctr"/>
            <a:lstStyle/>
            <a:p>
              <a:endParaRPr lang="da-DK"/>
            </a:p>
          </p:txBody>
        </p:sp>
        <p:sp>
          <p:nvSpPr>
            <p:cNvPr id="311" name="AutoShape 3"/>
            <p:cNvSpPr>
              <a:spLocks/>
            </p:cNvSpPr>
            <p:nvPr/>
          </p:nvSpPr>
          <p:spPr bwMode="auto">
            <a:xfrm flipH="1">
              <a:off x="3327400" y="4148138"/>
              <a:ext cx="141288" cy="57150"/>
            </a:xfrm>
            <a:prstGeom prst="parallelogram">
              <a:avLst>
                <a:gd name="adj" fmla="val 18942"/>
              </a:avLst>
            </a:prstGeom>
            <a:solidFill>
              <a:srgbClr val="FFFFFF"/>
            </a:solidFill>
            <a:ln w="9525">
              <a:solidFill>
                <a:srgbClr val="FB6A4A"/>
              </a:solidFill>
              <a:round/>
              <a:headEnd type="triangle" w="med" len="med"/>
              <a:tailEnd/>
            </a:ln>
            <a:effectLst/>
          </p:spPr>
          <p:txBody>
            <a:bodyPr wrap="none" anchor="ctr"/>
            <a:lstStyle/>
            <a:p>
              <a:endParaRPr lang="da-DK"/>
            </a:p>
          </p:txBody>
        </p:sp>
        <p:sp>
          <p:nvSpPr>
            <p:cNvPr id="312" name="AutoShape 4"/>
            <p:cNvSpPr>
              <a:spLocks/>
            </p:cNvSpPr>
            <p:nvPr/>
          </p:nvSpPr>
          <p:spPr bwMode="auto">
            <a:xfrm flipH="1">
              <a:off x="3902075" y="4005263"/>
              <a:ext cx="141288" cy="57150"/>
            </a:xfrm>
            <a:prstGeom prst="parallelogram">
              <a:avLst>
                <a:gd name="adj" fmla="val 18942"/>
              </a:avLst>
            </a:prstGeom>
            <a:solidFill>
              <a:srgbClr val="FB6A4A"/>
            </a:solidFill>
            <a:ln w="9525">
              <a:solidFill>
                <a:srgbClr val="FB6A4A"/>
              </a:solidFill>
              <a:round/>
              <a:headEnd type="triangle" w="med" len="med"/>
              <a:tailEnd/>
            </a:ln>
            <a:effectLst/>
          </p:spPr>
          <p:txBody>
            <a:bodyPr wrap="none" anchor="ctr"/>
            <a:lstStyle/>
            <a:p>
              <a:endParaRPr lang="da-DK"/>
            </a:p>
          </p:txBody>
        </p:sp>
        <p:sp>
          <p:nvSpPr>
            <p:cNvPr id="313" name="AutoShape 5"/>
            <p:cNvSpPr>
              <a:spLocks/>
            </p:cNvSpPr>
            <p:nvPr/>
          </p:nvSpPr>
          <p:spPr bwMode="auto">
            <a:xfrm>
              <a:off x="3335338" y="4005263"/>
              <a:ext cx="139700" cy="57150"/>
            </a:xfrm>
            <a:prstGeom prst="parallelogram">
              <a:avLst>
                <a:gd name="adj" fmla="val 18729"/>
              </a:avLst>
            </a:prstGeom>
            <a:solidFill>
              <a:srgbClr val="FB6A4A"/>
            </a:solidFill>
            <a:ln w="9525">
              <a:solidFill>
                <a:srgbClr val="FB6A4A"/>
              </a:solidFill>
              <a:round/>
              <a:headEnd type="triangle" w="med" len="med"/>
              <a:tailEnd/>
            </a:ln>
            <a:effectLst/>
          </p:spPr>
          <p:txBody>
            <a:bodyPr wrap="none" anchor="ctr"/>
            <a:lstStyle/>
            <a:p>
              <a:endParaRPr lang="da-DK"/>
            </a:p>
          </p:txBody>
        </p:sp>
        <p:sp>
          <p:nvSpPr>
            <p:cNvPr id="314" name="AutoShape 6"/>
            <p:cNvSpPr>
              <a:spLocks noChangeArrowheads="1"/>
            </p:cNvSpPr>
            <p:nvPr/>
          </p:nvSpPr>
          <p:spPr bwMode="auto">
            <a:xfrm>
              <a:off x="3665538" y="3733800"/>
              <a:ext cx="53975" cy="93663"/>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315" name="AutoShape 7"/>
            <p:cNvSpPr>
              <a:spLocks noChangeArrowheads="1"/>
            </p:cNvSpPr>
            <p:nvPr/>
          </p:nvSpPr>
          <p:spPr bwMode="auto">
            <a:xfrm rot="1680000">
              <a:off x="3810000" y="3770313"/>
              <a:ext cx="53975" cy="92075"/>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316" name="AutoShape 8"/>
            <p:cNvSpPr>
              <a:spLocks noChangeArrowheads="1"/>
            </p:cNvSpPr>
            <p:nvPr/>
          </p:nvSpPr>
          <p:spPr bwMode="auto">
            <a:xfrm rot="19860000">
              <a:off x="3519488" y="3771900"/>
              <a:ext cx="53975" cy="92075"/>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317" name="Oval 9"/>
            <p:cNvSpPr>
              <a:spLocks/>
            </p:cNvSpPr>
            <p:nvPr/>
          </p:nvSpPr>
          <p:spPr bwMode="auto">
            <a:xfrm>
              <a:off x="3432175" y="3825875"/>
              <a:ext cx="522288" cy="541338"/>
            </a:xfrm>
            <a:prstGeom prst="ellipse">
              <a:avLst/>
            </a:prstGeom>
            <a:solidFill>
              <a:srgbClr val="FFFFFF"/>
            </a:solidFill>
            <a:ln w="9000">
              <a:solidFill>
                <a:srgbClr val="000000"/>
              </a:solidFill>
              <a:round/>
              <a:headEnd type="triangle" w="med" len="med"/>
              <a:tailEnd/>
            </a:ln>
            <a:effectLst/>
          </p:spPr>
          <p:txBody>
            <a:bodyPr wrap="none" anchor="ctr"/>
            <a:lstStyle/>
            <a:p>
              <a:endParaRPr lang="da-DK"/>
            </a:p>
          </p:txBody>
        </p:sp>
        <p:sp>
          <p:nvSpPr>
            <p:cNvPr id="318" name="Oval 10"/>
            <p:cNvSpPr>
              <a:spLocks/>
            </p:cNvSpPr>
            <p:nvPr/>
          </p:nvSpPr>
          <p:spPr bwMode="auto">
            <a:xfrm>
              <a:off x="3332163" y="3733800"/>
              <a:ext cx="719137" cy="746125"/>
            </a:xfrm>
            <a:prstGeom prst="ellipse">
              <a:avLst/>
            </a:prstGeom>
            <a:noFill/>
            <a:ln w="9000">
              <a:solidFill>
                <a:srgbClr val="000000"/>
              </a:solidFill>
              <a:round/>
              <a:headEnd type="triangle" w="med" len="med"/>
              <a:tailEnd/>
            </a:ln>
            <a:effectLst/>
          </p:spPr>
          <p:txBody>
            <a:bodyPr wrap="none" anchor="ctr"/>
            <a:lstStyle/>
            <a:p>
              <a:endParaRPr lang="da-DK"/>
            </a:p>
          </p:txBody>
        </p:sp>
        <p:sp>
          <p:nvSpPr>
            <p:cNvPr id="319" name="AutoShape 11"/>
            <p:cNvSpPr>
              <a:spLocks noChangeArrowheads="1"/>
            </p:cNvSpPr>
            <p:nvPr/>
          </p:nvSpPr>
          <p:spPr bwMode="auto">
            <a:xfrm>
              <a:off x="4048125" y="4060825"/>
              <a:ext cx="53975" cy="93663"/>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320" name="AutoShape 12"/>
            <p:cNvSpPr>
              <a:spLocks noChangeArrowheads="1"/>
            </p:cNvSpPr>
            <p:nvPr/>
          </p:nvSpPr>
          <p:spPr bwMode="auto">
            <a:xfrm>
              <a:off x="3284538" y="4057650"/>
              <a:ext cx="53975" cy="93663"/>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321" name="Line 13"/>
            <p:cNvSpPr>
              <a:spLocks noChangeShapeType="1"/>
            </p:cNvSpPr>
            <p:nvPr/>
          </p:nvSpPr>
          <p:spPr bwMode="auto">
            <a:xfrm>
              <a:off x="2747963" y="4059238"/>
              <a:ext cx="590550" cy="1587"/>
            </a:xfrm>
            <a:prstGeom prst="line">
              <a:avLst/>
            </a:prstGeom>
            <a:noFill/>
            <a:ln w="9000">
              <a:solidFill>
                <a:srgbClr val="000000"/>
              </a:solidFill>
              <a:round/>
              <a:headEnd/>
              <a:tailEnd/>
            </a:ln>
            <a:effectLst/>
          </p:spPr>
          <p:txBody>
            <a:bodyPr/>
            <a:lstStyle/>
            <a:p>
              <a:endParaRPr lang="da-DK"/>
            </a:p>
          </p:txBody>
        </p:sp>
        <p:sp>
          <p:nvSpPr>
            <p:cNvPr id="322" name="Line 14"/>
            <p:cNvSpPr>
              <a:spLocks noChangeShapeType="1"/>
            </p:cNvSpPr>
            <p:nvPr/>
          </p:nvSpPr>
          <p:spPr bwMode="auto">
            <a:xfrm>
              <a:off x="2754313" y="4148138"/>
              <a:ext cx="582612" cy="1587"/>
            </a:xfrm>
            <a:prstGeom prst="line">
              <a:avLst/>
            </a:prstGeom>
            <a:noFill/>
            <a:ln w="9000">
              <a:solidFill>
                <a:srgbClr val="000000"/>
              </a:solidFill>
              <a:round/>
              <a:headEnd/>
              <a:tailEnd/>
            </a:ln>
            <a:effectLst/>
          </p:spPr>
          <p:txBody>
            <a:bodyPr/>
            <a:lstStyle/>
            <a:p>
              <a:endParaRPr lang="da-DK"/>
            </a:p>
          </p:txBody>
        </p:sp>
        <p:sp>
          <p:nvSpPr>
            <p:cNvPr id="323" name="Line 15"/>
            <p:cNvSpPr>
              <a:spLocks noChangeShapeType="1"/>
            </p:cNvSpPr>
            <p:nvPr/>
          </p:nvSpPr>
          <p:spPr bwMode="auto">
            <a:xfrm>
              <a:off x="2908300" y="4222750"/>
              <a:ext cx="239713" cy="1588"/>
            </a:xfrm>
            <a:prstGeom prst="line">
              <a:avLst/>
            </a:prstGeom>
            <a:noFill/>
            <a:ln w="9000">
              <a:solidFill>
                <a:srgbClr val="000000"/>
              </a:solidFill>
              <a:round/>
              <a:headEnd/>
              <a:tailEnd type="triangle" w="med" len="med"/>
            </a:ln>
            <a:effectLst/>
          </p:spPr>
          <p:txBody>
            <a:bodyPr/>
            <a:lstStyle/>
            <a:p>
              <a:endParaRPr lang="da-DK"/>
            </a:p>
          </p:txBody>
        </p:sp>
        <p:grpSp>
          <p:nvGrpSpPr>
            <p:cNvPr id="324" name="Group 323"/>
            <p:cNvGrpSpPr>
              <a:grpSpLocks/>
            </p:cNvGrpSpPr>
            <p:nvPr/>
          </p:nvGrpSpPr>
          <p:grpSpPr bwMode="auto">
            <a:xfrm>
              <a:off x="2627313" y="4011613"/>
              <a:ext cx="152400" cy="174625"/>
              <a:chOff x="1655" y="2527"/>
              <a:chExt cx="96" cy="110"/>
            </a:xfrm>
          </p:grpSpPr>
          <p:sp>
            <p:nvSpPr>
              <p:cNvPr id="452" name="Line 17"/>
              <p:cNvSpPr>
                <a:spLocks noChangeShapeType="1"/>
              </p:cNvSpPr>
              <p:nvPr/>
            </p:nvSpPr>
            <p:spPr bwMode="auto">
              <a:xfrm flipH="1">
                <a:off x="1653" y="2527"/>
                <a:ext cx="98" cy="110"/>
              </a:xfrm>
              <a:prstGeom prst="line">
                <a:avLst/>
              </a:prstGeom>
              <a:noFill/>
              <a:ln w="18000">
                <a:solidFill>
                  <a:srgbClr val="000000"/>
                </a:solidFill>
                <a:round/>
                <a:headEnd/>
                <a:tailEnd/>
              </a:ln>
              <a:effectLst/>
            </p:spPr>
            <p:txBody>
              <a:bodyPr/>
              <a:lstStyle/>
              <a:p>
                <a:endParaRPr lang="da-DK"/>
              </a:p>
            </p:txBody>
          </p:sp>
          <p:sp>
            <p:nvSpPr>
              <p:cNvPr id="453" name="Line 18"/>
              <p:cNvSpPr>
                <a:spLocks noChangeShapeType="1"/>
              </p:cNvSpPr>
              <p:nvPr/>
            </p:nvSpPr>
            <p:spPr bwMode="auto">
              <a:xfrm>
                <a:off x="1655" y="2527"/>
                <a:ext cx="96" cy="110"/>
              </a:xfrm>
              <a:prstGeom prst="line">
                <a:avLst/>
              </a:prstGeom>
              <a:noFill/>
              <a:ln w="18000">
                <a:solidFill>
                  <a:srgbClr val="000000"/>
                </a:solidFill>
                <a:round/>
                <a:headEnd/>
                <a:tailEnd/>
              </a:ln>
              <a:effectLst/>
            </p:spPr>
            <p:txBody>
              <a:bodyPr/>
              <a:lstStyle/>
              <a:p>
                <a:endParaRPr lang="da-DK"/>
              </a:p>
            </p:txBody>
          </p:sp>
        </p:grpSp>
        <p:grpSp>
          <p:nvGrpSpPr>
            <p:cNvPr id="325" name="Group 19"/>
            <p:cNvGrpSpPr>
              <a:grpSpLocks/>
            </p:cNvGrpSpPr>
            <p:nvPr/>
          </p:nvGrpSpPr>
          <p:grpSpPr bwMode="auto">
            <a:xfrm>
              <a:off x="4795838" y="4019550"/>
              <a:ext cx="152400" cy="174625"/>
              <a:chOff x="3021" y="2532"/>
              <a:chExt cx="96" cy="110"/>
            </a:xfrm>
          </p:grpSpPr>
          <p:sp>
            <p:nvSpPr>
              <p:cNvPr id="450" name="Line 20"/>
              <p:cNvSpPr>
                <a:spLocks noChangeShapeType="1"/>
              </p:cNvSpPr>
              <p:nvPr/>
            </p:nvSpPr>
            <p:spPr bwMode="auto">
              <a:xfrm flipH="1">
                <a:off x="3019" y="2532"/>
                <a:ext cx="98" cy="110"/>
              </a:xfrm>
              <a:prstGeom prst="line">
                <a:avLst/>
              </a:prstGeom>
              <a:noFill/>
              <a:ln w="18000">
                <a:solidFill>
                  <a:srgbClr val="000000"/>
                </a:solidFill>
                <a:round/>
                <a:headEnd/>
                <a:tailEnd/>
              </a:ln>
              <a:effectLst/>
            </p:spPr>
            <p:txBody>
              <a:bodyPr/>
              <a:lstStyle/>
              <a:p>
                <a:endParaRPr lang="da-DK"/>
              </a:p>
            </p:txBody>
          </p:sp>
          <p:sp>
            <p:nvSpPr>
              <p:cNvPr id="451" name="Line 21"/>
              <p:cNvSpPr>
                <a:spLocks noChangeShapeType="1"/>
              </p:cNvSpPr>
              <p:nvPr/>
            </p:nvSpPr>
            <p:spPr bwMode="auto">
              <a:xfrm>
                <a:off x="3021" y="2532"/>
                <a:ext cx="96" cy="110"/>
              </a:xfrm>
              <a:prstGeom prst="line">
                <a:avLst/>
              </a:prstGeom>
              <a:noFill/>
              <a:ln w="18000">
                <a:solidFill>
                  <a:srgbClr val="000000"/>
                </a:solidFill>
                <a:round/>
                <a:headEnd/>
                <a:tailEnd/>
              </a:ln>
              <a:effectLst/>
            </p:spPr>
            <p:txBody>
              <a:bodyPr/>
              <a:lstStyle/>
              <a:p>
                <a:endParaRPr lang="da-DK"/>
              </a:p>
            </p:txBody>
          </p:sp>
        </p:grpSp>
        <p:sp>
          <p:nvSpPr>
            <p:cNvPr id="326" name="AutoShape 22"/>
            <p:cNvSpPr>
              <a:spLocks noChangeArrowheads="1"/>
            </p:cNvSpPr>
            <p:nvPr/>
          </p:nvSpPr>
          <p:spPr bwMode="auto">
            <a:xfrm>
              <a:off x="4587875" y="4060825"/>
              <a:ext cx="53975" cy="93663"/>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327" name="Line 23"/>
            <p:cNvSpPr>
              <a:spLocks noChangeShapeType="1"/>
            </p:cNvSpPr>
            <p:nvPr/>
          </p:nvSpPr>
          <p:spPr bwMode="auto">
            <a:xfrm>
              <a:off x="4583113" y="4152900"/>
              <a:ext cx="244475" cy="1588"/>
            </a:xfrm>
            <a:prstGeom prst="line">
              <a:avLst/>
            </a:prstGeom>
            <a:noFill/>
            <a:ln w="9000">
              <a:solidFill>
                <a:srgbClr val="000000"/>
              </a:solidFill>
              <a:round/>
              <a:headEnd/>
              <a:tailEnd/>
            </a:ln>
            <a:effectLst/>
          </p:spPr>
          <p:txBody>
            <a:bodyPr/>
            <a:lstStyle/>
            <a:p>
              <a:endParaRPr lang="da-DK"/>
            </a:p>
          </p:txBody>
        </p:sp>
        <p:sp>
          <p:nvSpPr>
            <p:cNvPr id="328" name="AutoShape 24"/>
            <p:cNvSpPr>
              <a:spLocks noChangeArrowheads="1"/>
            </p:cNvSpPr>
            <p:nvPr/>
          </p:nvSpPr>
          <p:spPr bwMode="auto">
            <a:xfrm>
              <a:off x="4481513" y="4152900"/>
              <a:ext cx="101600" cy="69850"/>
            </a:xfrm>
            <a:prstGeom prst="roundRect">
              <a:avLst>
                <a:gd name="adj" fmla="val 2269"/>
              </a:avLst>
            </a:prstGeom>
            <a:solidFill>
              <a:srgbClr val="FB6A4A"/>
            </a:solidFill>
            <a:ln w="9525">
              <a:solidFill>
                <a:srgbClr val="FB6A4A"/>
              </a:solidFill>
              <a:round/>
              <a:headEnd/>
              <a:tailEnd/>
            </a:ln>
            <a:effectLst/>
          </p:spPr>
          <p:txBody>
            <a:bodyPr wrap="none" anchor="ctr"/>
            <a:lstStyle/>
            <a:p>
              <a:endParaRPr lang="da-DK"/>
            </a:p>
          </p:txBody>
        </p:sp>
        <p:sp>
          <p:nvSpPr>
            <p:cNvPr id="329" name="Line 25"/>
            <p:cNvSpPr>
              <a:spLocks noChangeShapeType="1"/>
            </p:cNvSpPr>
            <p:nvPr/>
          </p:nvSpPr>
          <p:spPr bwMode="auto">
            <a:xfrm>
              <a:off x="4583113" y="4152900"/>
              <a:ext cx="1587" cy="200025"/>
            </a:xfrm>
            <a:prstGeom prst="line">
              <a:avLst/>
            </a:prstGeom>
            <a:noFill/>
            <a:ln w="9000">
              <a:solidFill>
                <a:srgbClr val="000000"/>
              </a:solidFill>
              <a:round/>
              <a:headEnd/>
              <a:tailEnd/>
            </a:ln>
            <a:effectLst/>
          </p:spPr>
          <p:txBody>
            <a:bodyPr/>
            <a:lstStyle/>
            <a:p>
              <a:endParaRPr lang="da-DK"/>
            </a:p>
          </p:txBody>
        </p:sp>
        <p:sp>
          <p:nvSpPr>
            <p:cNvPr id="330" name="Line 26"/>
            <p:cNvSpPr>
              <a:spLocks noChangeShapeType="1"/>
            </p:cNvSpPr>
            <p:nvPr/>
          </p:nvSpPr>
          <p:spPr bwMode="auto">
            <a:xfrm>
              <a:off x="4481513" y="4152900"/>
              <a:ext cx="1587" cy="209550"/>
            </a:xfrm>
            <a:prstGeom prst="line">
              <a:avLst/>
            </a:prstGeom>
            <a:noFill/>
            <a:ln w="9000">
              <a:solidFill>
                <a:srgbClr val="000000"/>
              </a:solidFill>
              <a:round/>
              <a:headEnd/>
              <a:tailEnd/>
            </a:ln>
            <a:effectLst/>
          </p:spPr>
          <p:txBody>
            <a:bodyPr/>
            <a:lstStyle/>
            <a:p>
              <a:endParaRPr lang="da-DK"/>
            </a:p>
          </p:txBody>
        </p:sp>
        <p:sp>
          <p:nvSpPr>
            <p:cNvPr id="331" name="AutoShape 27"/>
            <p:cNvSpPr>
              <a:spLocks noChangeArrowheads="1"/>
            </p:cNvSpPr>
            <p:nvPr/>
          </p:nvSpPr>
          <p:spPr bwMode="auto">
            <a:xfrm>
              <a:off x="4754563" y="6132513"/>
              <a:ext cx="165100" cy="69850"/>
            </a:xfrm>
            <a:prstGeom prst="roundRect">
              <a:avLst>
                <a:gd name="adj" fmla="val 2269"/>
              </a:avLst>
            </a:prstGeom>
            <a:solidFill>
              <a:srgbClr val="FB6A4A"/>
            </a:solidFill>
            <a:ln w="9525">
              <a:solidFill>
                <a:srgbClr val="FB6A4A"/>
              </a:solidFill>
              <a:round/>
              <a:headEnd/>
              <a:tailEnd/>
            </a:ln>
            <a:effectLst/>
          </p:spPr>
          <p:txBody>
            <a:bodyPr wrap="none" anchor="ctr"/>
            <a:lstStyle/>
            <a:p>
              <a:endParaRPr lang="da-DK"/>
            </a:p>
          </p:txBody>
        </p:sp>
        <p:sp>
          <p:nvSpPr>
            <p:cNvPr id="332" name="AutoShape 28"/>
            <p:cNvSpPr>
              <a:spLocks noChangeArrowheads="1"/>
            </p:cNvSpPr>
            <p:nvPr/>
          </p:nvSpPr>
          <p:spPr bwMode="auto">
            <a:xfrm>
              <a:off x="4754563" y="5949950"/>
              <a:ext cx="165100" cy="69850"/>
            </a:xfrm>
            <a:prstGeom prst="roundRect">
              <a:avLst>
                <a:gd name="adj" fmla="val 2269"/>
              </a:avLst>
            </a:prstGeom>
            <a:solidFill>
              <a:srgbClr val="FFFFFF"/>
            </a:solidFill>
            <a:ln w="9525">
              <a:solidFill>
                <a:srgbClr val="FB6A4A"/>
              </a:solidFill>
              <a:round/>
              <a:headEnd/>
              <a:tailEnd/>
            </a:ln>
            <a:effectLst/>
          </p:spPr>
          <p:txBody>
            <a:bodyPr wrap="none" anchor="ctr"/>
            <a:lstStyle/>
            <a:p>
              <a:endParaRPr lang="da-DK"/>
            </a:p>
          </p:txBody>
        </p:sp>
        <p:sp>
          <p:nvSpPr>
            <p:cNvPr id="333" name="Text Box 29"/>
            <p:cNvSpPr txBox="1">
              <a:spLocks noChangeArrowheads="1"/>
            </p:cNvSpPr>
            <p:nvPr/>
          </p:nvSpPr>
          <p:spPr bwMode="auto">
            <a:xfrm>
              <a:off x="4884738" y="5824538"/>
              <a:ext cx="534987" cy="284162"/>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8" charset="0"/>
                  <a:ea typeface="SimSun" charset="0"/>
                  <a:cs typeface="SimSun" charset="0"/>
                </a:rPr>
                <a:t>open</a:t>
              </a:r>
            </a:p>
          </p:txBody>
        </p:sp>
        <p:sp>
          <p:nvSpPr>
            <p:cNvPr id="334" name="Text Box 30"/>
            <p:cNvSpPr txBox="1">
              <a:spLocks noChangeArrowheads="1"/>
            </p:cNvSpPr>
            <p:nvPr/>
          </p:nvSpPr>
          <p:spPr bwMode="auto">
            <a:xfrm>
              <a:off x="4930775" y="5964238"/>
              <a:ext cx="585788" cy="382587"/>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8" charset="0"/>
                  <a:ea typeface="SimSun" charset="0"/>
                  <a:cs typeface="SimSun" charset="0"/>
                </a:rPr>
                <a:t>closed</a:t>
              </a:r>
            </a:p>
          </p:txBody>
        </p:sp>
        <p:sp>
          <p:nvSpPr>
            <p:cNvPr id="335" name="Text Box 31"/>
            <p:cNvSpPr txBox="1">
              <a:spLocks noChangeArrowheads="1"/>
            </p:cNvSpPr>
            <p:nvPr/>
          </p:nvSpPr>
          <p:spPr bwMode="auto">
            <a:xfrm>
              <a:off x="4516438" y="3757613"/>
              <a:ext cx="493712" cy="258762"/>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8" charset="0"/>
                  <a:ea typeface="SimSun" charset="0"/>
                  <a:cs typeface="SimSun" charset="0"/>
                </a:rPr>
                <a:t>Waste</a:t>
              </a:r>
            </a:p>
          </p:txBody>
        </p:sp>
        <p:sp>
          <p:nvSpPr>
            <p:cNvPr id="336" name="Text Box 32"/>
            <p:cNvSpPr txBox="1">
              <a:spLocks noChangeArrowheads="1"/>
            </p:cNvSpPr>
            <p:nvPr/>
          </p:nvSpPr>
          <p:spPr bwMode="auto">
            <a:xfrm>
              <a:off x="2563813" y="3730625"/>
              <a:ext cx="519112" cy="258763"/>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8" charset="0"/>
                  <a:ea typeface="SimSun" charset="0"/>
                  <a:cs typeface="SimSun" charset="0"/>
                </a:rPr>
                <a:t>Input</a:t>
              </a:r>
            </a:p>
          </p:txBody>
        </p:sp>
        <p:sp>
          <p:nvSpPr>
            <p:cNvPr id="337" name="Freeform 33"/>
            <p:cNvSpPr>
              <a:spLocks/>
            </p:cNvSpPr>
            <p:nvPr/>
          </p:nvSpPr>
          <p:spPr bwMode="auto">
            <a:xfrm>
              <a:off x="3514725" y="4144963"/>
              <a:ext cx="258763" cy="155575"/>
            </a:xfrm>
            <a:custGeom>
              <a:avLst/>
              <a:gdLst/>
              <a:ahLst/>
              <a:cxnLst>
                <a:cxn ang="0">
                  <a:pos x="0" y="0"/>
                </a:cxn>
                <a:cxn ang="0">
                  <a:pos x="718" y="432"/>
                </a:cxn>
              </a:cxnLst>
              <a:rect l="0" t="0" r="r" b="b"/>
              <a:pathLst>
                <a:path w="719" h="433">
                  <a:moveTo>
                    <a:pt x="0" y="0"/>
                  </a:moveTo>
                  <a:cubicBezTo>
                    <a:pt x="170" y="432"/>
                    <a:pt x="718" y="432"/>
                    <a:pt x="718" y="432"/>
                  </a:cubicBezTo>
                </a:path>
              </a:pathLst>
            </a:custGeom>
            <a:noFill/>
            <a:ln w="9525">
              <a:solidFill>
                <a:srgbClr val="000000"/>
              </a:solidFill>
              <a:round/>
              <a:headEnd/>
              <a:tailEnd type="triangle" w="med" len="med"/>
            </a:ln>
            <a:effectLst/>
          </p:spPr>
          <p:txBody>
            <a:bodyPr/>
            <a:lstStyle/>
            <a:p>
              <a:endParaRPr lang="da-DK"/>
            </a:p>
          </p:txBody>
        </p:sp>
        <p:sp>
          <p:nvSpPr>
            <p:cNvPr id="338" name="AutoShape 34"/>
            <p:cNvSpPr>
              <a:spLocks noChangeArrowheads="1"/>
            </p:cNvSpPr>
            <p:nvPr/>
          </p:nvSpPr>
          <p:spPr bwMode="auto">
            <a:xfrm>
              <a:off x="4424363" y="4060825"/>
              <a:ext cx="53975" cy="93663"/>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339" name="Line 35"/>
            <p:cNvSpPr>
              <a:spLocks noChangeShapeType="1"/>
            </p:cNvSpPr>
            <p:nvPr/>
          </p:nvSpPr>
          <p:spPr bwMode="auto">
            <a:xfrm>
              <a:off x="4046538" y="4152900"/>
              <a:ext cx="433387" cy="1588"/>
            </a:xfrm>
            <a:prstGeom prst="line">
              <a:avLst/>
            </a:prstGeom>
            <a:noFill/>
            <a:ln w="9000">
              <a:solidFill>
                <a:srgbClr val="000000"/>
              </a:solidFill>
              <a:round/>
              <a:headEnd/>
              <a:tailEnd/>
            </a:ln>
            <a:effectLst/>
          </p:spPr>
          <p:txBody>
            <a:bodyPr/>
            <a:lstStyle/>
            <a:p>
              <a:endParaRPr lang="da-DK"/>
            </a:p>
          </p:txBody>
        </p:sp>
        <p:sp>
          <p:nvSpPr>
            <p:cNvPr id="340" name="Line 36"/>
            <p:cNvSpPr>
              <a:spLocks noChangeShapeType="1"/>
            </p:cNvSpPr>
            <p:nvPr/>
          </p:nvSpPr>
          <p:spPr bwMode="auto">
            <a:xfrm>
              <a:off x="4046538" y="4060825"/>
              <a:ext cx="785812" cy="1588"/>
            </a:xfrm>
            <a:prstGeom prst="line">
              <a:avLst/>
            </a:prstGeom>
            <a:noFill/>
            <a:ln w="9000">
              <a:solidFill>
                <a:srgbClr val="000000"/>
              </a:solidFill>
              <a:round/>
              <a:headEnd/>
              <a:tailEnd/>
            </a:ln>
            <a:effectLst/>
          </p:spPr>
          <p:txBody>
            <a:bodyPr/>
            <a:lstStyle/>
            <a:p>
              <a:endParaRPr lang="da-DK"/>
            </a:p>
          </p:txBody>
        </p:sp>
        <p:sp>
          <p:nvSpPr>
            <p:cNvPr id="341" name="Line 37"/>
            <p:cNvSpPr>
              <a:spLocks noChangeShapeType="1"/>
            </p:cNvSpPr>
            <p:nvPr/>
          </p:nvSpPr>
          <p:spPr bwMode="auto">
            <a:xfrm>
              <a:off x="4481513" y="4362450"/>
              <a:ext cx="1587" cy="177800"/>
            </a:xfrm>
            <a:prstGeom prst="line">
              <a:avLst/>
            </a:prstGeom>
            <a:noFill/>
            <a:ln w="9000">
              <a:solidFill>
                <a:srgbClr val="000000"/>
              </a:solidFill>
              <a:prstDash val="sysDot"/>
              <a:round/>
              <a:headEnd/>
              <a:tailEnd/>
            </a:ln>
            <a:effectLst/>
          </p:spPr>
          <p:txBody>
            <a:bodyPr/>
            <a:lstStyle/>
            <a:p>
              <a:endParaRPr lang="da-DK"/>
            </a:p>
          </p:txBody>
        </p:sp>
        <p:sp>
          <p:nvSpPr>
            <p:cNvPr id="342" name="Line 38"/>
            <p:cNvSpPr>
              <a:spLocks noChangeShapeType="1"/>
            </p:cNvSpPr>
            <p:nvPr/>
          </p:nvSpPr>
          <p:spPr bwMode="auto">
            <a:xfrm>
              <a:off x="4586288" y="4351338"/>
              <a:ext cx="1587" cy="177800"/>
            </a:xfrm>
            <a:prstGeom prst="line">
              <a:avLst/>
            </a:prstGeom>
            <a:noFill/>
            <a:ln w="9000">
              <a:solidFill>
                <a:srgbClr val="000000"/>
              </a:solidFill>
              <a:prstDash val="sysDot"/>
              <a:round/>
              <a:headEnd/>
              <a:tailEnd/>
            </a:ln>
            <a:effectLst/>
          </p:spPr>
          <p:txBody>
            <a:bodyPr/>
            <a:lstStyle/>
            <a:p>
              <a:endParaRPr lang="da-DK"/>
            </a:p>
          </p:txBody>
        </p:sp>
        <p:sp>
          <p:nvSpPr>
            <p:cNvPr id="343" name="AutoShape 39"/>
            <p:cNvSpPr>
              <a:spLocks/>
            </p:cNvSpPr>
            <p:nvPr/>
          </p:nvSpPr>
          <p:spPr bwMode="auto">
            <a:xfrm>
              <a:off x="6554788" y="4162425"/>
              <a:ext cx="139700" cy="57150"/>
            </a:xfrm>
            <a:prstGeom prst="parallelogram">
              <a:avLst>
                <a:gd name="adj" fmla="val 18729"/>
              </a:avLst>
            </a:prstGeom>
            <a:solidFill>
              <a:srgbClr val="FFFFFF"/>
            </a:solidFill>
            <a:ln w="9525">
              <a:solidFill>
                <a:srgbClr val="FB6A4A"/>
              </a:solidFill>
              <a:round/>
              <a:headEnd type="triangle" w="med" len="med"/>
              <a:tailEnd/>
            </a:ln>
            <a:effectLst/>
          </p:spPr>
          <p:txBody>
            <a:bodyPr wrap="none" anchor="ctr"/>
            <a:lstStyle/>
            <a:p>
              <a:endParaRPr lang="da-DK"/>
            </a:p>
          </p:txBody>
        </p:sp>
        <p:sp>
          <p:nvSpPr>
            <p:cNvPr id="344" name="AutoShape 40"/>
            <p:cNvSpPr>
              <a:spLocks/>
            </p:cNvSpPr>
            <p:nvPr/>
          </p:nvSpPr>
          <p:spPr bwMode="auto">
            <a:xfrm flipH="1">
              <a:off x="5970588" y="4160838"/>
              <a:ext cx="141287" cy="57150"/>
            </a:xfrm>
            <a:prstGeom prst="parallelogram">
              <a:avLst>
                <a:gd name="adj" fmla="val 18942"/>
              </a:avLst>
            </a:prstGeom>
            <a:solidFill>
              <a:srgbClr val="FFFFFF"/>
            </a:solidFill>
            <a:ln w="9525">
              <a:solidFill>
                <a:srgbClr val="FB6A4A"/>
              </a:solidFill>
              <a:round/>
              <a:headEnd type="triangle" w="med" len="med"/>
              <a:tailEnd/>
            </a:ln>
            <a:effectLst/>
          </p:spPr>
          <p:txBody>
            <a:bodyPr wrap="none" anchor="ctr"/>
            <a:lstStyle/>
            <a:p>
              <a:endParaRPr lang="da-DK"/>
            </a:p>
          </p:txBody>
        </p:sp>
        <p:sp>
          <p:nvSpPr>
            <p:cNvPr id="345" name="AutoShape 41"/>
            <p:cNvSpPr>
              <a:spLocks/>
            </p:cNvSpPr>
            <p:nvPr/>
          </p:nvSpPr>
          <p:spPr bwMode="auto">
            <a:xfrm flipH="1">
              <a:off x="6546850" y="4017963"/>
              <a:ext cx="141288" cy="57150"/>
            </a:xfrm>
            <a:prstGeom prst="parallelogram">
              <a:avLst>
                <a:gd name="adj" fmla="val 18942"/>
              </a:avLst>
            </a:prstGeom>
            <a:solidFill>
              <a:srgbClr val="FFFFFF"/>
            </a:solidFill>
            <a:ln w="9525">
              <a:solidFill>
                <a:srgbClr val="FB6A4A"/>
              </a:solidFill>
              <a:round/>
              <a:headEnd type="triangle" w="med" len="med"/>
              <a:tailEnd/>
            </a:ln>
            <a:effectLst/>
          </p:spPr>
          <p:txBody>
            <a:bodyPr wrap="none" anchor="ctr"/>
            <a:lstStyle/>
            <a:p>
              <a:endParaRPr lang="da-DK"/>
            </a:p>
          </p:txBody>
        </p:sp>
        <p:sp>
          <p:nvSpPr>
            <p:cNvPr id="346" name="AutoShape 42"/>
            <p:cNvSpPr>
              <a:spLocks/>
            </p:cNvSpPr>
            <p:nvPr/>
          </p:nvSpPr>
          <p:spPr bwMode="auto">
            <a:xfrm>
              <a:off x="5980113" y="4017963"/>
              <a:ext cx="139700" cy="57150"/>
            </a:xfrm>
            <a:prstGeom prst="parallelogram">
              <a:avLst>
                <a:gd name="adj" fmla="val 18729"/>
              </a:avLst>
            </a:prstGeom>
            <a:solidFill>
              <a:srgbClr val="FFFFFF"/>
            </a:solidFill>
            <a:ln w="9525">
              <a:solidFill>
                <a:srgbClr val="FB6A4A"/>
              </a:solidFill>
              <a:round/>
              <a:headEnd type="triangle" w="med" len="med"/>
              <a:tailEnd/>
            </a:ln>
            <a:effectLst/>
          </p:spPr>
          <p:txBody>
            <a:bodyPr wrap="none" anchor="ctr"/>
            <a:lstStyle/>
            <a:p>
              <a:endParaRPr lang="da-DK"/>
            </a:p>
          </p:txBody>
        </p:sp>
        <p:sp>
          <p:nvSpPr>
            <p:cNvPr id="347" name="AutoShape 43"/>
            <p:cNvSpPr>
              <a:spLocks noChangeArrowheads="1"/>
            </p:cNvSpPr>
            <p:nvPr/>
          </p:nvSpPr>
          <p:spPr bwMode="auto">
            <a:xfrm>
              <a:off x="6310313" y="3744913"/>
              <a:ext cx="53975" cy="93662"/>
            </a:xfrm>
            <a:prstGeom prst="roundRect">
              <a:avLst>
                <a:gd name="adj" fmla="val 2940"/>
              </a:avLst>
            </a:prstGeom>
            <a:solidFill>
              <a:srgbClr val="0066CC"/>
            </a:solidFill>
            <a:ln w="9525">
              <a:solidFill>
                <a:srgbClr val="0066CC"/>
              </a:solidFill>
              <a:round/>
              <a:headEnd/>
              <a:tailEnd/>
            </a:ln>
            <a:effectLst/>
          </p:spPr>
          <p:txBody>
            <a:bodyPr wrap="none" anchor="ctr"/>
            <a:lstStyle/>
            <a:p>
              <a:endParaRPr lang="da-DK"/>
            </a:p>
          </p:txBody>
        </p:sp>
        <p:sp>
          <p:nvSpPr>
            <p:cNvPr id="348" name="AutoShape 44"/>
            <p:cNvSpPr>
              <a:spLocks noChangeArrowheads="1"/>
            </p:cNvSpPr>
            <p:nvPr/>
          </p:nvSpPr>
          <p:spPr bwMode="auto">
            <a:xfrm rot="1680000">
              <a:off x="6454775" y="3781425"/>
              <a:ext cx="53975" cy="92075"/>
            </a:xfrm>
            <a:prstGeom prst="roundRect">
              <a:avLst>
                <a:gd name="adj" fmla="val 2940"/>
              </a:avLst>
            </a:prstGeom>
            <a:solidFill>
              <a:srgbClr val="0066CC"/>
            </a:solidFill>
            <a:ln w="9525">
              <a:solidFill>
                <a:srgbClr val="0066CC"/>
              </a:solidFill>
              <a:round/>
              <a:headEnd/>
              <a:tailEnd/>
            </a:ln>
            <a:effectLst/>
          </p:spPr>
          <p:txBody>
            <a:bodyPr wrap="none" anchor="ctr"/>
            <a:lstStyle/>
            <a:p>
              <a:endParaRPr lang="da-DK"/>
            </a:p>
          </p:txBody>
        </p:sp>
        <p:sp>
          <p:nvSpPr>
            <p:cNvPr id="349" name="AutoShape 45"/>
            <p:cNvSpPr>
              <a:spLocks noChangeArrowheads="1"/>
            </p:cNvSpPr>
            <p:nvPr/>
          </p:nvSpPr>
          <p:spPr bwMode="auto">
            <a:xfrm rot="19860000">
              <a:off x="6164263" y="3784600"/>
              <a:ext cx="53975" cy="92075"/>
            </a:xfrm>
            <a:prstGeom prst="roundRect">
              <a:avLst>
                <a:gd name="adj" fmla="val 2940"/>
              </a:avLst>
            </a:prstGeom>
            <a:solidFill>
              <a:srgbClr val="0066CC"/>
            </a:solidFill>
            <a:ln w="9525">
              <a:solidFill>
                <a:srgbClr val="0066CC"/>
              </a:solidFill>
              <a:round/>
              <a:headEnd/>
              <a:tailEnd/>
            </a:ln>
            <a:effectLst/>
          </p:spPr>
          <p:txBody>
            <a:bodyPr wrap="none" anchor="ctr"/>
            <a:lstStyle/>
            <a:p>
              <a:endParaRPr lang="da-DK"/>
            </a:p>
          </p:txBody>
        </p:sp>
        <p:sp>
          <p:nvSpPr>
            <p:cNvPr id="350" name="Oval 46"/>
            <p:cNvSpPr>
              <a:spLocks/>
            </p:cNvSpPr>
            <p:nvPr/>
          </p:nvSpPr>
          <p:spPr bwMode="auto">
            <a:xfrm>
              <a:off x="6075363" y="3838575"/>
              <a:ext cx="522287" cy="541338"/>
            </a:xfrm>
            <a:prstGeom prst="ellipse">
              <a:avLst/>
            </a:prstGeom>
            <a:solidFill>
              <a:srgbClr val="FFFFFF"/>
            </a:solidFill>
            <a:ln w="9000">
              <a:solidFill>
                <a:srgbClr val="000000"/>
              </a:solidFill>
              <a:round/>
              <a:headEnd type="triangle" w="med" len="med"/>
              <a:tailEnd/>
            </a:ln>
            <a:effectLst/>
          </p:spPr>
          <p:txBody>
            <a:bodyPr wrap="none" anchor="ctr"/>
            <a:lstStyle/>
            <a:p>
              <a:endParaRPr lang="da-DK"/>
            </a:p>
          </p:txBody>
        </p:sp>
        <p:sp>
          <p:nvSpPr>
            <p:cNvPr id="351" name="Oval 47"/>
            <p:cNvSpPr>
              <a:spLocks/>
            </p:cNvSpPr>
            <p:nvPr/>
          </p:nvSpPr>
          <p:spPr bwMode="auto">
            <a:xfrm>
              <a:off x="5976938" y="3744913"/>
              <a:ext cx="719137" cy="746125"/>
            </a:xfrm>
            <a:prstGeom prst="ellipse">
              <a:avLst/>
            </a:prstGeom>
            <a:noFill/>
            <a:ln w="9000">
              <a:solidFill>
                <a:srgbClr val="000000"/>
              </a:solidFill>
              <a:round/>
              <a:headEnd type="triangle" w="med" len="med"/>
              <a:tailEnd/>
            </a:ln>
            <a:effectLst/>
          </p:spPr>
          <p:txBody>
            <a:bodyPr wrap="none" anchor="ctr"/>
            <a:lstStyle/>
            <a:p>
              <a:endParaRPr lang="da-DK"/>
            </a:p>
          </p:txBody>
        </p:sp>
        <p:sp>
          <p:nvSpPr>
            <p:cNvPr id="352" name="AutoShape 48"/>
            <p:cNvSpPr>
              <a:spLocks noChangeArrowheads="1"/>
            </p:cNvSpPr>
            <p:nvPr/>
          </p:nvSpPr>
          <p:spPr bwMode="auto">
            <a:xfrm>
              <a:off x="6691313" y="4071938"/>
              <a:ext cx="53975" cy="93662"/>
            </a:xfrm>
            <a:prstGeom prst="roundRect">
              <a:avLst>
                <a:gd name="adj" fmla="val 2940"/>
              </a:avLst>
            </a:prstGeom>
            <a:solidFill>
              <a:srgbClr val="FB6A4A"/>
            </a:solidFill>
            <a:ln w="9525">
              <a:solidFill>
                <a:srgbClr val="FB6A4A"/>
              </a:solidFill>
              <a:round/>
              <a:headEnd/>
              <a:tailEnd/>
            </a:ln>
            <a:effectLst/>
          </p:spPr>
          <p:txBody>
            <a:bodyPr wrap="none" anchor="ctr"/>
            <a:lstStyle/>
            <a:p>
              <a:endParaRPr lang="da-DK"/>
            </a:p>
          </p:txBody>
        </p:sp>
        <p:sp>
          <p:nvSpPr>
            <p:cNvPr id="353" name="AutoShape 49"/>
            <p:cNvSpPr>
              <a:spLocks noChangeArrowheads="1"/>
            </p:cNvSpPr>
            <p:nvPr/>
          </p:nvSpPr>
          <p:spPr bwMode="auto">
            <a:xfrm>
              <a:off x="5927725" y="4070350"/>
              <a:ext cx="53975" cy="93663"/>
            </a:xfrm>
            <a:prstGeom prst="roundRect">
              <a:avLst>
                <a:gd name="adj" fmla="val 2940"/>
              </a:avLst>
            </a:prstGeom>
            <a:solidFill>
              <a:srgbClr val="FB6A4A"/>
            </a:solidFill>
            <a:ln w="9525">
              <a:solidFill>
                <a:srgbClr val="FB6A4A"/>
              </a:solidFill>
              <a:round/>
              <a:headEnd/>
              <a:tailEnd/>
            </a:ln>
            <a:effectLst/>
          </p:spPr>
          <p:txBody>
            <a:bodyPr wrap="none" anchor="ctr"/>
            <a:lstStyle/>
            <a:p>
              <a:endParaRPr lang="da-DK"/>
            </a:p>
          </p:txBody>
        </p:sp>
        <p:sp>
          <p:nvSpPr>
            <p:cNvPr id="354" name="Line 50"/>
            <p:cNvSpPr>
              <a:spLocks noChangeShapeType="1"/>
            </p:cNvSpPr>
            <p:nvPr/>
          </p:nvSpPr>
          <p:spPr bwMode="auto">
            <a:xfrm>
              <a:off x="5391150" y="4071938"/>
              <a:ext cx="590550" cy="1587"/>
            </a:xfrm>
            <a:prstGeom prst="line">
              <a:avLst/>
            </a:prstGeom>
            <a:noFill/>
            <a:ln w="9000">
              <a:solidFill>
                <a:srgbClr val="000000"/>
              </a:solidFill>
              <a:round/>
              <a:headEnd/>
              <a:tailEnd/>
            </a:ln>
            <a:effectLst/>
          </p:spPr>
          <p:txBody>
            <a:bodyPr/>
            <a:lstStyle/>
            <a:p>
              <a:endParaRPr lang="da-DK"/>
            </a:p>
          </p:txBody>
        </p:sp>
        <p:sp>
          <p:nvSpPr>
            <p:cNvPr id="355" name="Line 51"/>
            <p:cNvSpPr>
              <a:spLocks noChangeShapeType="1"/>
            </p:cNvSpPr>
            <p:nvPr/>
          </p:nvSpPr>
          <p:spPr bwMode="auto">
            <a:xfrm>
              <a:off x="5399088" y="4160838"/>
              <a:ext cx="582612" cy="1587"/>
            </a:xfrm>
            <a:prstGeom prst="line">
              <a:avLst/>
            </a:prstGeom>
            <a:noFill/>
            <a:ln w="9000">
              <a:solidFill>
                <a:srgbClr val="000000"/>
              </a:solidFill>
              <a:round/>
              <a:headEnd/>
              <a:tailEnd/>
            </a:ln>
            <a:effectLst/>
          </p:spPr>
          <p:txBody>
            <a:bodyPr/>
            <a:lstStyle/>
            <a:p>
              <a:endParaRPr lang="da-DK"/>
            </a:p>
          </p:txBody>
        </p:sp>
        <p:grpSp>
          <p:nvGrpSpPr>
            <p:cNvPr id="356" name="Group 52"/>
            <p:cNvGrpSpPr>
              <a:grpSpLocks/>
            </p:cNvGrpSpPr>
            <p:nvPr/>
          </p:nvGrpSpPr>
          <p:grpSpPr bwMode="auto">
            <a:xfrm>
              <a:off x="5270500" y="4024313"/>
              <a:ext cx="152400" cy="174625"/>
              <a:chOff x="3320" y="2535"/>
              <a:chExt cx="96" cy="110"/>
            </a:xfrm>
          </p:grpSpPr>
          <p:sp>
            <p:nvSpPr>
              <p:cNvPr id="448" name="Line 53"/>
              <p:cNvSpPr>
                <a:spLocks noChangeShapeType="1"/>
              </p:cNvSpPr>
              <p:nvPr/>
            </p:nvSpPr>
            <p:spPr bwMode="auto">
              <a:xfrm flipH="1">
                <a:off x="3319" y="2535"/>
                <a:ext cx="98" cy="110"/>
              </a:xfrm>
              <a:prstGeom prst="line">
                <a:avLst/>
              </a:prstGeom>
              <a:noFill/>
              <a:ln w="18000">
                <a:solidFill>
                  <a:srgbClr val="000000"/>
                </a:solidFill>
                <a:round/>
                <a:headEnd/>
                <a:tailEnd/>
              </a:ln>
              <a:effectLst/>
            </p:spPr>
            <p:txBody>
              <a:bodyPr/>
              <a:lstStyle/>
              <a:p>
                <a:endParaRPr lang="da-DK"/>
              </a:p>
            </p:txBody>
          </p:sp>
          <p:sp>
            <p:nvSpPr>
              <p:cNvPr id="449" name="Line 54"/>
              <p:cNvSpPr>
                <a:spLocks noChangeShapeType="1"/>
              </p:cNvSpPr>
              <p:nvPr/>
            </p:nvSpPr>
            <p:spPr bwMode="auto">
              <a:xfrm>
                <a:off x="3320" y="2535"/>
                <a:ext cx="96" cy="110"/>
              </a:xfrm>
              <a:prstGeom prst="line">
                <a:avLst/>
              </a:prstGeom>
              <a:noFill/>
              <a:ln w="18000">
                <a:solidFill>
                  <a:srgbClr val="000000"/>
                </a:solidFill>
                <a:round/>
                <a:headEnd/>
                <a:tailEnd/>
              </a:ln>
              <a:effectLst/>
            </p:spPr>
            <p:txBody>
              <a:bodyPr/>
              <a:lstStyle/>
              <a:p>
                <a:endParaRPr lang="da-DK"/>
              </a:p>
            </p:txBody>
          </p:sp>
        </p:grpSp>
        <p:grpSp>
          <p:nvGrpSpPr>
            <p:cNvPr id="357" name="Group 55"/>
            <p:cNvGrpSpPr>
              <a:grpSpLocks/>
            </p:cNvGrpSpPr>
            <p:nvPr/>
          </p:nvGrpSpPr>
          <p:grpSpPr bwMode="auto">
            <a:xfrm>
              <a:off x="7439025" y="4032250"/>
              <a:ext cx="152400" cy="174625"/>
              <a:chOff x="4686" y="2540"/>
              <a:chExt cx="96" cy="110"/>
            </a:xfrm>
          </p:grpSpPr>
          <p:sp>
            <p:nvSpPr>
              <p:cNvPr id="446" name="Line 56"/>
              <p:cNvSpPr>
                <a:spLocks noChangeShapeType="1"/>
              </p:cNvSpPr>
              <p:nvPr/>
            </p:nvSpPr>
            <p:spPr bwMode="auto">
              <a:xfrm flipH="1">
                <a:off x="4685" y="2540"/>
                <a:ext cx="98" cy="110"/>
              </a:xfrm>
              <a:prstGeom prst="line">
                <a:avLst/>
              </a:prstGeom>
              <a:noFill/>
              <a:ln w="18000">
                <a:solidFill>
                  <a:srgbClr val="000000"/>
                </a:solidFill>
                <a:round/>
                <a:headEnd/>
                <a:tailEnd/>
              </a:ln>
              <a:effectLst/>
            </p:spPr>
            <p:txBody>
              <a:bodyPr/>
              <a:lstStyle/>
              <a:p>
                <a:endParaRPr lang="da-DK"/>
              </a:p>
            </p:txBody>
          </p:sp>
          <p:sp>
            <p:nvSpPr>
              <p:cNvPr id="447" name="Line 57"/>
              <p:cNvSpPr>
                <a:spLocks noChangeShapeType="1"/>
              </p:cNvSpPr>
              <p:nvPr/>
            </p:nvSpPr>
            <p:spPr bwMode="auto">
              <a:xfrm>
                <a:off x="4686" y="2540"/>
                <a:ext cx="96" cy="110"/>
              </a:xfrm>
              <a:prstGeom prst="line">
                <a:avLst/>
              </a:prstGeom>
              <a:noFill/>
              <a:ln w="18000">
                <a:solidFill>
                  <a:srgbClr val="000000"/>
                </a:solidFill>
                <a:round/>
                <a:headEnd/>
                <a:tailEnd/>
              </a:ln>
              <a:effectLst/>
            </p:spPr>
            <p:txBody>
              <a:bodyPr/>
              <a:lstStyle/>
              <a:p>
                <a:endParaRPr lang="da-DK"/>
              </a:p>
            </p:txBody>
          </p:sp>
        </p:grpSp>
        <p:sp>
          <p:nvSpPr>
            <p:cNvPr id="358" name="AutoShape 58"/>
            <p:cNvSpPr>
              <a:spLocks noChangeArrowheads="1"/>
            </p:cNvSpPr>
            <p:nvPr/>
          </p:nvSpPr>
          <p:spPr bwMode="auto">
            <a:xfrm>
              <a:off x="7231063" y="4071938"/>
              <a:ext cx="53975" cy="93662"/>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359" name="Line 59"/>
            <p:cNvSpPr>
              <a:spLocks noChangeShapeType="1"/>
            </p:cNvSpPr>
            <p:nvPr/>
          </p:nvSpPr>
          <p:spPr bwMode="auto">
            <a:xfrm>
              <a:off x="7227888" y="4165600"/>
              <a:ext cx="244475" cy="1588"/>
            </a:xfrm>
            <a:prstGeom prst="line">
              <a:avLst/>
            </a:prstGeom>
            <a:noFill/>
            <a:ln w="9000">
              <a:solidFill>
                <a:srgbClr val="000000"/>
              </a:solidFill>
              <a:round/>
              <a:headEnd/>
              <a:tailEnd/>
            </a:ln>
            <a:effectLst/>
          </p:spPr>
          <p:txBody>
            <a:bodyPr/>
            <a:lstStyle/>
            <a:p>
              <a:endParaRPr lang="da-DK"/>
            </a:p>
          </p:txBody>
        </p:sp>
        <p:sp>
          <p:nvSpPr>
            <p:cNvPr id="360" name="AutoShape 60"/>
            <p:cNvSpPr>
              <a:spLocks noChangeArrowheads="1"/>
            </p:cNvSpPr>
            <p:nvPr/>
          </p:nvSpPr>
          <p:spPr bwMode="auto">
            <a:xfrm>
              <a:off x="7124700" y="4165600"/>
              <a:ext cx="101600" cy="69850"/>
            </a:xfrm>
            <a:prstGeom prst="roundRect">
              <a:avLst>
                <a:gd name="adj" fmla="val 2269"/>
              </a:avLst>
            </a:prstGeom>
            <a:solidFill>
              <a:srgbClr val="FFFFFF"/>
            </a:solidFill>
            <a:ln w="9525">
              <a:solidFill>
                <a:srgbClr val="FB6A4A"/>
              </a:solidFill>
              <a:round/>
              <a:headEnd/>
              <a:tailEnd/>
            </a:ln>
            <a:effectLst/>
          </p:spPr>
          <p:txBody>
            <a:bodyPr wrap="none" anchor="ctr"/>
            <a:lstStyle/>
            <a:p>
              <a:endParaRPr lang="da-DK"/>
            </a:p>
          </p:txBody>
        </p:sp>
        <p:sp>
          <p:nvSpPr>
            <p:cNvPr id="361" name="Line 61"/>
            <p:cNvSpPr>
              <a:spLocks noChangeShapeType="1"/>
            </p:cNvSpPr>
            <p:nvPr/>
          </p:nvSpPr>
          <p:spPr bwMode="auto">
            <a:xfrm>
              <a:off x="7227888" y="4165600"/>
              <a:ext cx="1587" cy="200025"/>
            </a:xfrm>
            <a:prstGeom prst="line">
              <a:avLst/>
            </a:prstGeom>
            <a:noFill/>
            <a:ln w="9000">
              <a:solidFill>
                <a:srgbClr val="000000"/>
              </a:solidFill>
              <a:round/>
              <a:headEnd/>
              <a:tailEnd/>
            </a:ln>
            <a:effectLst/>
          </p:spPr>
          <p:txBody>
            <a:bodyPr/>
            <a:lstStyle/>
            <a:p>
              <a:endParaRPr lang="da-DK"/>
            </a:p>
          </p:txBody>
        </p:sp>
        <p:sp>
          <p:nvSpPr>
            <p:cNvPr id="362" name="Line 62"/>
            <p:cNvSpPr>
              <a:spLocks noChangeShapeType="1"/>
            </p:cNvSpPr>
            <p:nvPr/>
          </p:nvSpPr>
          <p:spPr bwMode="auto">
            <a:xfrm>
              <a:off x="7124700" y="4165600"/>
              <a:ext cx="1588" cy="209550"/>
            </a:xfrm>
            <a:prstGeom prst="line">
              <a:avLst/>
            </a:prstGeom>
            <a:noFill/>
            <a:ln w="9000">
              <a:solidFill>
                <a:srgbClr val="000000"/>
              </a:solidFill>
              <a:round/>
              <a:headEnd/>
              <a:tailEnd/>
            </a:ln>
            <a:effectLst/>
          </p:spPr>
          <p:txBody>
            <a:bodyPr/>
            <a:lstStyle/>
            <a:p>
              <a:endParaRPr lang="da-DK"/>
            </a:p>
          </p:txBody>
        </p:sp>
        <p:sp>
          <p:nvSpPr>
            <p:cNvPr id="363" name="Text Box 63"/>
            <p:cNvSpPr txBox="1">
              <a:spLocks noChangeArrowheads="1"/>
            </p:cNvSpPr>
            <p:nvPr/>
          </p:nvSpPr>
          <p:spPr bwMode="auto">
            <a:xfrm>
              <a:off x="7159625" y="3770313"/>
              <a:ext cx="493713" cy="258762"/>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8" charset="0"/>
                  <a:ea typeface="SimSun" charset="0"/>
                  <a:cs typeface="SimSun" charset="0"/>
                </a:rPr>
                <a:t>Waste</a:t>
              </a:r>
            </a:p>
          </p:txBody>
        </p:sp>
        <p:sp>
          <p:nvSpPr>
            <p:cNvPr id="364" name="Text Box 64"/>
            <p:cNvSpPr txBox="1">
              <a:spLocks noChangeArrowheads="1"/>
            </p:cNvSpPr>
            <p:nvPr/>
          </p:nvSpPr>
          <p:spPr bwMode="auto">
            <a:xfrm>
              <a:off x="5207000" y="3743325"/>
              <a:ext cx="519113" cy="258763"/>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8" charset="0"/>
                  <a:ea typeface="SimSun" charset="0"/>
                  <a:cs typeface="SimSun" charset="0"/>
                </a:rPr>
                <a:t>Input</a:t>
              </a:r>
            </a:p>
          </p:txBody>
        </p:sp>
        <p:sp>
          <p:nvSpPr>
            <p:cNvPr id="365" name="Freeform 65"/>
            <p:cNvSpPr>
              <a:spLocks/>
            </p:cNvSpPr>
            <p:nvPr/>
          </p:nvSpPr>
          <p:spPr bwMode="auto">
            <a:xfrm>
              <a:off x="6292850" y="4149725"/>
              <a:ext cx="238125" cy="155575"/>
            </a:xfrm>
            <a:custGeom>
              <a:avLst/>
              <a:gdLst/>
              <a:ahLst/>
              <a:cxnLst>
                <a:cxn ang="0">
                  <a:pos x="660" y="0"/>
                </a:cxn>
                <a:cxn ang="0">
                  <a:pos x="0" y="432"/>
                </a:cxn>
              </a:cxnLst>
              <a:rect l="0" t="0" r="r" b="b"/>
              <a:pathLst>
                <a:path w="661" h="433">
                  <a:moveTo>
                    <a:pt x="660" y="0"/>
                  </a:moveTo>
                  <a:cubicBezTo>
                    <a:pt x="504" y="432"/>
                    <a:pt x="0" y="432"/>
                    <a:pt x="0" y="432"/>
                  </a:cubicBezTo>
                </a:path>
              </a:pathLst>
            </a:custGeom>
            <a:noFill/>
            <a:ln w="9525">
              <a:solidFill>
                <a:srgbClr val="000000"/>
              </a:solidFill>
              <a:round/>
              <a:headEnd/>
              <a:tailEnd type="triangle" w="med" len="med"/>
            </a:ln>
            <a:effectLst/>
          </p:spPr>
          <p:txBody>
            <a:bodyPr/>
            <a:lstStyle/>
            <a:p>
              <a:endParaRPr lang="da-DK"/>
            </a:p>
          </p:txBody>
        </p:sp>
        <p:sp>
          <p:nvSpPr>
            <p:cNvPr id="366" name="AutoShape 66"/>
            <p:cNvSpPr>
              <a:spLocks noChangeArrowheads="1"/>
            </p:cNvSpPr>
            <p:nvPr/>
          </p:nvSpPr>
          <p:spPr bwMode="auto">
            <a:xfrm>
              <a:off x="7069138" y="4071938"/>
              <a:ext cx="53975" cy="93662"/>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367" name="Line 67"/>
            <p:cNvSpPr>
              <a:spLocks noChangeShapeType="1"/>
            </p:cNvSpPr>
            <p:nvPr/>
          </p:nvSpPr>
          <p:spPr bwMode="auto">
            <a:xfrm>
              <a:off x="6691313" y="4165600"/>
              <a:ext cx="433387" cy="1588"/>
            </a:xfrm>
            <a:prstGeom prst="line">
              <a:avLst/>
            </a:prstGeom>
            <a:noFill/>
            <a:ln w="9000">
              <a:solidFill>
                <a:srgbClr val="000000"/>
              </a:solidFill>
              <a:round/>
              <a:headEnd/>
              <a:tailEnd/>
            </a:ln>
            <a:effectLst/>
          </p:spPr>
          <p:txBody>
            <a:bodyPr/>
            <a:lstStyle/>
            <a:p>
              <a:endParaRPr lang="da-DK"/>
            </a:p>
          </p:txBody>
        </p:sp>
        <p:sp>
          <p:nvSpPr>
            <p:cNvPr id="368" name="Line 68"/>
            <p:cNvSpPr>
              <a:spLocks noChangeShapeType="1"/>
            </p:cNvSpPr>
            <p:nvPr/>
          </p:nvSpPr>
          <p:spPr bwMode="auto">
            <a:xfrm>
              <a:off x="6691313" y="4071938"/>
              <a:ext cx="785812" cy="1587"/>
            </a:xfrm>
            <a:prstGeom prst="line">
              <a:avLst/>
            </a:prstGeom>
            <a:noFill/>
            <a:ln w="9000">
              <a:solidFill>
                <a:srgbClr val="000000"/>
              </a:solidFill>
              <a:round/>
              <a:headEnd/>
              <a:tailEnd/>
            </a:ln>
            <a:effectLst/>
          </p:spPr>
          <p:txBody>
            <a:bodyPr/>
            <a:lstStyle/>
            <a:p>
              <a:endParaRPr lang="da-DK"/>
            </a:p>
          </p:txBody>
        </p:sp>
        <p:sp>
          <p:nvSpPr>
            <p:cNvPr id="369" name="Line 69"/>
            <p:cNvSpPr>
              <a:spLocks noChangeShapeType="1"/>
            </p:cNvSpPr>
            <p:nvPr/>
          </p:nvSpPr>
          <p:spPr bwMode="auto">
            <a:xfrm>
              <a:off x="7124700" y="4375150"/>
              <a:ext cx="1588" cy="177800"/>
            </a:xfrm>
            <a:prstGeom prst="line">
              <a:avLst/>
            </a:prstGeom>
            <a:noFill/>
            <a:ln w="9000">
              <a:solidFill>
                <a:srgbClr val="000000"/>
              </a:solidFill>
              <a:prstDash val="sysDot"/>
              <a:round/>
              <a:headEnd/>
              <a:tailEnd/>
            </a:ln>
            <a:effectLst/>
          </p:spPr>
          <p:txBody>
            <a:bodyPr/>
            <a:lstStyle/>
            <a:p>
              <a:endParaRPr lang="da-DK"/>
            </a:p>
          </p:txBody>
        </p:sp>
        <p:sp>
          <p:nvSpPr>
            <p:cNvPr id="370" name="Line 70"/>
            <p:cNvSpPr>
              <a:spLocks noChangeShapeType="1"/>
            </p:cNvSpPr>
            <p:nvPr/>
          </p:nvSpPr>
          <p:spPr bwMode="auto">
            <a:xfrm>
              <a:off x="7227888" y="4370388"/>
              <a:ext cx="1587" cy="177800"/>
            </a:xfrm>
            <a:prstGeom prst="line">
              <a:avLst/>
            </a:prstGeom>
            <a:noFill/>
            <a:ln w="9000">
              <a:solidFill>
                <a:srgbClr val="000000"/>
              </a:solidFill>
              <a:prstDash val="sysDot"/>
              <a:round/>
              <a:headEnd/>
              <a:tailEnd/>
            </a:ln>
            <a:effectLst/>
          </p:spPr>
          <p:txBody>
            <a:bodyPr/>
            <a:lstStyle/>
            <a:p>
              <a:endParaRPr lang="da-DK"/>
            </a:p>
          </p:txBody>
        </p:sp>
        <p:sp>
          <p:nvSpPr>
            <p:cNvPr id="371" name="Freeform 71"/>
            <p:cNvSpPr>
              <a:spLocks/>
            </p:cNvSpPr>
            <p:nvPr/>
          </p:nvSpPr>
          <p:spPr bwMode="auto">
            <a:xfrm>
              <a:off x="6146800" y="3897313"/>
              <a:ext cx="247650" cy="176212"/>
            </a:xfrm>
            <a:custGeom>
              <a:avLst/>
              <a:gdLst/>
              <a:ahLst/>
              <a:cxnLst>
                <a:cxn ang="0">
                  <a:pos x="0" y="490"/>
                </a:cxn>
                <a:cxn ang="0">
                  <a:pos x="686" y="0"/>
                </a:cxn>
              </a:cxnLst>
              <a:rect l="0" t="0" r="r" b="b"/>
              <a:pathLst>
                <a:path w="687" h="491">
                  <a:moveTo>
                    <a:pt x="0" y="490"/>
                  </a:moveTo>
                  <a:cubicBezTo>
                    <a:pt x="163" y="0"/>
                    <a:pt x="686" y="0"/>
                    <a:pt x="686" y="0"/>
                  </a:cubicBezTo>
                </a:path>
              </a:pathLst>
            </a:custGeom>
            <a:noFill/>
            <a:ln w="9525">
              <a:solidFill>
                <a:srgbClr val="000000"/>
              </a:solidFill>
              <a:round/>
              <a:headEnd/>
              <a:tailEnd type="triangle" w="med" len="med"/>
            </a:ln>
            <a:effectLst/>
          </p:spPr>
          <p:txBody>
            <a:bodyPr/>
            <a:lstStyle/>
            <a:p>
              <a:endParaRPr lang="da-DK"/>
            </a:p>
          </p:txBody>
        </p:sp>
        <p:sp>
          <p:nvSpPr>
            <p:cNvPr id="372" name="AutoShape 72"/>
            <p:cNvSpPr>
              <a:spLocks/>
            </p:cNvSpPr>
            <p:nvPr/>
          </p:nvSpPr>
          <p:spPr bwMode="auto">
            <a:xfrm>
              <a:off x="6538913" y="5529263"/>
              <a:ext cx="139700" cy="57150"/>
            </a:xfrm>
            <a:prstGeom prst="parallelogram">
              <a:avLst>
                <a:gd name="adj" fmla="val 18729"/>
              </a:avLst>
            </a:prstGeom>
            <a:solidFill>
              <a:srgbClr val="FFFFFF"/>
            </a:solidFill>
            <a:ln w="9525">
              <a:solidFill>
                <a:srgbClr val="FB6A4A"/>
              </a:solidFill>
              <a:round/>
              <a:headEnd type="triangle" w="med" len="med"/>
              <a:tailEnd/>
            </a:ln>
            <a:effectLst/>
          </p:spPr>
          <p:txBody>
            <a:bodyPr wrap="none" anchor="ctr"/>
            <a:lstStyle/>
            <a:p>
              <a:endParaRPr lang="da-DK"/>
            </a:p>
          </p:txBody>
        </p:sp>
        <p:sp>
          <p:nvSpPr>
            <p:cNvPr id="373" name="AutoShape 73"/>
            <p:cNvSpPr>
              <a:spLocks/>
            </p:cNvSpPr>
            <p:nvPr/>
          </p:nvSpPr>
          <p:spPr bwMode="auto">
            <a:xfrm flipH="1">
              <a:off x="5954713" y="5527675"/>
              <a:ext cx="141287" cy="57150"/>
            </a:xfrm>
            <a:prstGeom prst="parallelogram">
              <a:avLst>
                <a:gd name="adj" fmla="val 18942"/>
              </a:avLst>
            </a:prstGeom>
            <a:solidFill>
              <a:srgbClr val="FFFFFF"/>
            </a:solidFill>
            <a:ln w="9525">
              <a:solidFill>
                <a:srgbClr val="FB6A4A"/>
              </a:solidFill>
              <a:round/>
              <a:headEnd type="triangle" w="med" len="med"/>
              <a:tailEnd/>
            </a:ln>
            <a:effectLst/>
          </p:spPr>
          <p:txBody>
            <a:bodyPr wrap="none" anchor="ctr"/>
            <a:lstStyle/>
            <a:p>
              <a:endParaRPr lang="da-DK"/>
            </a:p>
          </p:txBody>
        </p:sp>
        <p:sp>
          <p:nvSpPr>
            <p:cNvPr id="374" name="AutoShape 74"/>
            <p:cNvSpPr>
              <a:spLocks/>
            </p:cNvSpPr>
            <p:nvPr/>
          </p:nvSpPr>
          <p:spPr bwMode="auto">
            <a:xfrm flipH="1">
              <a:off x="6530975" y="5384800"/>
              <a:ext cx="141288" cy="57150"/>
            </a:xfrm>
            <a:prstGeom prst="parallelogram">
              <a:avLst>
                <a:gd name="adj" fmla="val 18942"/>
              </a:avLst>
            </a:prstGeom>
            <a:solidFill>
              <a:srgbClr val="FB6A4A"/>
            </a:solidFill>
            <a:ln w="9525">
              <a:solidFill>
                <a:srgbClr val="FB6A4A"/>
              </a:solidFill>
              <a:round/>
              <a:headEnd type="triangle" w="med" len="med"/>
              <a:tailEnd/>
            </a:ln>
            <a:effectLst/>
          </p:spPr>
          <p:txBody>
            <a:bodyPr wrap="none" anchor="ctr"/>
            <a:lstStyle/>
            <a:p>
              <a:endParaRPr lang="da-DK"/>
            </a:p>
          </p:txBody>
        </p:sp>
        <p:sp>
          <p:nvSpPr>
            <p:cNvPr id="375" name="AutoShape 75"/>
            <p:cNvSpPr>
              <a:spLocks/>
            </p:cNvSpPr>
            <p:nvPr/>
          </p:nvSpPr>
          <p:spPr bwMode="auto">
            <a:xfrm>
              <a:off x="5964238" y="5384800"/>
              <a:ext cx="139700" cy="57150"/>
            </a:xfrm>
            <a:prstGeom prst="parallelogram">
              <a:avLst>
                <a:gd name="adj" fmla="val 18729"/>
              </a:avLst>
            </a:prstGeom>
            <a:solidFill>
              <a:srgbClr val="FB6A4A"/>
            </a:solidFill>
            <a:ln w="9525">
              <a:solidFill>
                <a:srgbClr val="FB6A4A"/>
              </a:solidFill>
              <a:round/>
              <a:headEnd type="triangle" w="med" len="med"/>
              <a:tailEnd/>
            </a:ln>
            <a:effectLst/>
          </p:spPr>
          <p:txBody>
            <a:bodyPr wrap="none" anchor="ctr"/>
            <a:lstStyle/>
            <a:p>
              <a:endParaRPr lang="da-DK"/>
            </a:p>
          </p:txBody>
        </p:sp>
        <p:sp>
          <p:nvSpPr>
            <p:cNvPr id="376" name="AutoShape 76"/>
            <p:cNvSpPr>
              <a:spLocks noChangeArrowheads="1"/>
            </p:cNvSpPr>
            <p:nvPr/>
          </p:nvSpPr>
          <p:spPr bwMode="auto">
            <a:xfrm>
              <a:off x="6294438" y="5113338"/>
              <a:ext cx="53975" cy="93662"/>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377" name="AutoShape 77"/>
            <p:cNvSpPr>
              <a:spLocks noChangeArrowheads="1"/>
            </p:cNvSpPr>
            <p:nvPr/>
          </p:nvSpPr>
          <p:spPr bwMode="auto">
            <a:xfrm rot="1680000">
              <a:off x="6438900" y="5149850"/>
              <a:ext cx="53975" cy="92075"/>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378" name="AutoShape 78"/>
            <p:cNvSpPr>
              <a:spLocks noChangeArrowheads="1"/>
            </p:cNvSpPr>
            <p:nvPr/>
          </p:nvSpPr>
          <p:spPr bwMode="auto">
            <a:xfrm rot="19860000">
              <a:off x="6148388" y="5151438"/>
              <a:ext cx="53975" cy="92075"/>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379" name="Oval 79"/>
            <p:cNvSpPr>
              <a:spLocks/>
            </p:cNvSpPr>
            <p:nvPr/>
          </p:nvSpPr>
          <p:spPr bwMode="auto">
            <a:xfrm>
              <a:off x="6059488" y="5205413"/>
              <a:ext cx="522287" cy="541337"/>
            </a:xfrm>
            <a:prstGeom prst="ellipse">
              <a:avLst/>
            </a:prstGeom>
            <a:solidFill>
              <a:srgbClr val="FFFFFF"/>
            </a:solidFill>
            <a:ln w="9000">
              <a:solidFill>
                <a:srgbClr val="000000"/>
              </a:solidFill>
              <a:round/>
              <a:headEnd type="triangle" w="med" len="med"/>
              <a:tailEnd/>
            </a:ln>
            <a:effectLst/>
          </p:spPr>
          <p:txBody>
            <a:bodyPr wrap="none" anchor="ctr"/>
            <a:lstStyle/>
            <a:p>
              <a:endParaRPr lang="da-DK"/>
            </a:p>
          </p:txBody>
        </p:sp>
        <p:sp>
          <p:nvSpPr>
            <p:cNvPr id="380" name="Oval 80"/>
            <p:cNvSpPr>
              <a:spLocks/>
            </p:cNvSpPr>
            <p:nvPr/>
          </p:nvSpPr>
          <p:spPr bwMode="auto">
            <a:xfrm>
              <a:off x="5961063" y="5113338"/>
              <a:ext cx="719137" cy="746125"/>
            </a:xfrm>
            <a:prstGeom prst="ellipse">
              <a:avLst/>
            </a:prstGeom>
            <a:noFill/>
            <a:ln w="9000">
              <a:solidFill>
                <a:srgbClr val="000000"/>
              </a:solidFill>
              <a:round/>
              <a:headEnd type="triangle" w="med" len="med"/>
              <a:tailEnd/>
            </a:ln>
            <a:effectLst/>
          </p:spPr>
          <p:txBody>
            <a:bodyPr wrap="none" anchor="ctr"/>
            <a:lstStyle/>
            <a:p>
              <a:endParaRPr lang="da-DK"/>
            </a:p>
          </p:txBody>
        </p:sp>
        <p:sp>
          <p:nvSpPr>
            <p:cNvPr id="381" name="AutoShape 81"/>
            <p:cNvSpPr>
              <a:spLocks noChangeArrowheads="1"/>
            </p:cNvSpPr>
            <p:nvPr/>
          </p:nvSpPr>
          <p:spPr bwMode="auto">
            <a:xfrm>
              <a:off x="6675438" y="5440363"/>
              <a:ext cx="53975" cy="93662"/>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382" name="AutoShape 82"/>
            <p:cNvSpPr>
              <a:spLocks noChangeArrowheads="1"/>
            </p:cNvSpPr>
            <p:nvPr/>
          </p:nvSpPr>
          <p:spPr bwMode="auto">
            <a:xfrm>
              <a:off x="5911850" y="5437188"/>
              <a:ext cx="53975" cy="93662"/>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383" name="Line 83"/>
            <p:cNvSpPr>
              <a:spLocks noChangeShapeType="1"/>
            </p:cNvSpPr>
            <p:nvPr/>
          </p:nvSpPr>
          <p:spPr bwMode="auto">
            <a:xfrm>
              <a:off x="5375275" y="5438775"/>
              <a:ext cx="590550" cy="1588"/>
            </a:xfrm>
            <a:prstGeom prst="line">
              <a:avLst/>
            </a:prstGeom>
            <a:noFill/>
            <a:ln w="9000">
              <a:solidFill>
                <a:srgbClr val="000000"/>
              </a:solidFill>
              <a:round/>
              <a:headEnd/>
              <a:tailEnd/>
            </a:ln>
            <a:effectLst/>
          </p:spPr>
          <p:txBody>
            <a:bodyPr/>
            <a:lstStyle/>
            <a:p>
              <a:endParaRPr lang="da-DK"/>
            </a:p>
          </p:txBody>
        </p:sp>
        <p:sp>
          <p:nvSpPr>
            <p:cNvPr id="384" name="Line 84"/>
            <p:cNvSpPr>
              <a:spLocks noChangeShapeType="1"/>
            </p:cNvSpPr>
            <p:nvPr/>
          </p:nvSpPr>
          <p:spPr bwMode="auto">
            <a:xfrm>
              <a:off x="5383213" y="5527675"/>
              <a:ext cx="582612" cy="1588"/>
            </a:xfrm>
            <a:prstGeom prst="line">
              <a:avLst/>
            </a:prstGeom>
            <a:noFill/>
            <a:ln w="9000">
              <a:solidFill>
                <a:srgbClr val="000000"/>
              </a:solidFill>
              <a:round/>
              <a:headEnd/>
              <a:tailEnd/>
            </a:ln>
            <a:effectLst/>
          </p:spPr>
          <p:txBody>
            <a:bodyPr/>
            <a:lstStyle/>
            <a:p>
              <a:endParaRPr lang="da-DK"/>
            </a:p>
          </p:txBody>
        </p:sp>
        <p:grpSp>
          <p:nvGrpSpPr>
            <p:cNvPr id="385" name="Group 85"/>
            <p:cNvGrpSpPr>
              <a:grpSpLocks/>
            </p:cNvGrpSpPr>
            <p:nvPr/>
          </p:nvGrpSpPr>
          <p:grpSpPr bwMode="auto">
            <a:xfrm>
              <a:off x="5254625" y="5391150"/>
              <a:ext cx="152400" cy="174625"/>
              <a:chOff x="3310" y="3396"/>
              <a:chExt cx="96" cy="110"/>
            </a:xfrm>
          </p:grpSpPr>
          <p:sp>
            <p:nvSpPr>
              <p:cNvPr id="444" name="Line 86"/>
              <p:cNvSpPr>
                <a:spLocks noChangeShapeType="1"/>
              </p:cNvSpPr>
              <p:nvPr/>
            </p:nvSpPr>
            <p:spPr bwMode="auto">
              <a:xfrm flipH="1">
                <a:off x="3309" y="3396"/>
                <a:ext cx="98" cy="110"/>
              </a:xfrm>
              <a:prstGeom prst="line">
                <a:avLst/>
              </a:prstGeom>
              <a:noFill/>
              <a:ln w="18000">
                <a:solidFill>
                  <a:srgbClr val="000000"/>
                </a:solidFill>
                <a:round/>
                <a:headEnd/>
                <a:tailEnd/>
              </a:ln>
              <a:effectLst/>
            </p:spPr>
            <p:txBody>
              <a:bodyPr/>
              <a:lstStyle/>
              <a:p>
                <a:endParaRPr lang="da-DK"/>
              </a:p>
            </p:txBody>
          </p:sp>
          <p:sp>
            <p:nvSpPr>
              <p:cNvPr id="445" name="Line 87"/>
              <p:cNvSpPr>
                <a:spLocks noChangeShapeType="1"/>
              </p:cNvSpPr>
              <p:nvPr/>
            </p:nvSpPr>
            <p:spPr bwMode="auto">
              <a:xfrm>
                <a:off x="3310" y="3396"/>
                <a:ext cx="96" cy="110"/>
              </a:xfrm>
              <a:prstGeom prst="line">
                <a:avLst/>
              </a:prstGeom>
              <a:noFill/>
              <a:ln w="18000">
                <a:solidFill>
                  <a:srgbClr val="000000"/>
                </a:solidFill>
                <a:round/>
                <a:headEnd/>
                <a:tailEnd/>
              </a:ln>
              <a:effectLst/>
            </p:spPr>
            <p:txBody>
              <a:bodyPr/>
              <a:lstStyle/>
              <a:p>
                <a:endParaRPr lang="da-DK"/>
              </a:p>
            </p:txBody>
          </p:sp>
        </p:grpSp>
        <p:grpSp>
          <p:nvGrpSpPr>
            <p:cNvPr id="386" name="Group 88"/>
            <p:cNvGrpSpPr>
              <a:grpSpLocks/>
            </p:cNvGrpSpPr>
            <p:nvPr/>
          </p:nvGrpSpPr>
          <p:grpSpPr bwMode="auto">
            <a:xfrm>
              <a:off x="7423150" y="5399088"/>
              <a:ext cx="152400" cy="174625"/>
              <a:chOff x="4676" y="3401"/>
              <a:chExt cx="96" cy="110"/>
            </a:xfrm>
          </p:grpSpPr>
          <p:sp>
            <p:nvSpPr>
              <p:cNvPr id="442" name="Line 89"/>
              <p:cNvSpPr>
                <a:spLocks noChangeShapeType="1"/>
              </p:cNvSpPr>
              <p:nvPr/>
            </p:nvSpPr>
            <p:spPr bwMode="auto">
              <a:xfrm flipH="1">
                <a:off x="4675" y="3401"/>
                <a:ext cx="98" cy="110"/>
              </a:xfrm>
              <a:prstGeom prst="line">
                <a:avLst/>
              </a:prstGeom>
              <a:noFill/>
              <a:ln w="18000">
                <a:solidFill>
                  <a:srgbClr val="000000"/>
                </a:solidFill>
                <a:round/>
                <a:headEnd/>
                <a:tailEnd/>
              </a:ln>
              <a:effectLst/>
            </p:spPr>
            <p:txBody>
              <a:bodyPr/>
              <a:lstStyle/>
              <a:p>
                <a:endParaRPr lang="da-DK"/>
              </a:p>
            </p:txBody>
          </p:sp>
          <p:sp>
            <p:nvSpPr>
              <p:cNvPr id="443" name="Line 90"/>
              <p:cNvSpPr>
                <a:spLocks noChangeShapeType="1"/>
              </p:cNvSpPr>
              <p:nvPr/>
            </p:nvSpPr>
            <p:spPr bwMode="auto">
              <a:xfrm>
                <a:off x="4676" y="3401"/>
                <a:ext cx="96" cy="110"/>
              </a:xfrm>
              <a:prstGeom prst="line">
                <a:avLst/>
              </a:prstGeom>
              <a:noFill/>
              <a:ln w="18000">
                <a:solidFill>
                  <a:srgbClr val="000000"/>
                </a:solidFill>
                <a:round/>
                <a:headEnd/>
                <a:tailEnd/>
              </a:ln>
              <a:effectLst/>
            </p:spPr>
            <p:txBody>
              <a:bodyPr/>
              <a:lstStyle/>
              <a:p>
                <a:endParaRPr lang="da-DK"/>
              </a:p>
            </p:txBody>
          </p:sp>
        </p:grpSp>
        <p:sp>
          <p:nvSpPr>
            <p:cNvPr id="387" name="AutoShape 91"/>
            <p:cNvSpPr>
              <a:spLocks noChangeArrowheads="1"/>
            </p:cNvSpPr>
            <p:nvPr/>
          </p:nvSpPr>
          <p:spPr bwMode="auto">
            <a:xfrm>
              <a:off x="7215188" y="5440363"/>
              <a:ext cx="53975" cy="93662"/>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388" name="Line 92"/>
            <p:cNvSpPr>
              <a:spLocks noChangeShapeType="1"/>
            </p:cNvSpPr>
            <p:nvPr/>
          </p:nvSpPr>
          <p:spPr bwMode="auto">
            <a:xfrm>
              <a:off x="7212013" y="5532438"/>
              <a:ext cx="244475" cy="1587"/>
            </a:xfrm>
            <a:prstGeom prst="line">
              <a:avLst/>
            </a:prstGeom>
            <a:noFill/>
            <a:ln w="9000">
              <a:solidFill>
                <a:srgbClr val="000000"/>
              </a:solidFill>
              <a:round/>
              <a:headEnd/>
              <a:tailEnd/>
            </a:ln>
            <a:effectLst/>
          </p:spPr>
          <p:txBody>
            <a:bodyPr/>
            <a:lstStyle/>
            <a:p>
              <a:endParaRPr lang="da-DK"/>
            </a:p>
          </p:txBody>
        </p:sp>
        <p:sp>
          <p:nvSpPr>
            <p:cNvPr id="389" name="AutoShape 93"/>
            <p:cNvSpPr>
              <a:spLocks noChangeArrowheads="1"/>
            </p:cNvSpPr>
            <p:nvPr/>
          </p:nvSpPr>
          <p:spPr bwMode="auto">
            <a:xfrm>
              <a:off x="7108825" y="5532438"/>
              <a:ext cx="101600" cy="69850"/>
            </a:xfrm>
            <a:prstGeom prst="roundRect">
              <a:avLst>
                <a:gd name="adj" fmla="val 2269"/>
              </a:avLst>
            </a:prstGeom>
            <a:solidFill>
              <a:srgbClr val="FB6A4A"/>
            </a:solidFill>
            <a:ln w="9525">
              <a:solidFill>
                <a:srgbClr val="FB6A4A"/>
              </a:solidFill>
              <a:round/>
              <a:headEnd/>
              <a:tailEnd/>
            </a:ln>
            <a:effectLst/>
          </p:spPr>
          <p:txBody>
            <a:bodyPr wrap="none" anchor="ctr"/>
            <a:lstStyle/>
            <a:p>
              <a:endParaRPr lang="da-DK"/>
            </a:p>
          </p:txBody>
        </p:sp>
        <p:sp>
          <p:nvSpPr>
            <p:cNvPr id="390" name="Line 94"/>
            <p:cNvSpPr>
              <a:spLocks noChangeShapeType="1"/>
            </p:cNvSpPr>
            <p:nvPr/>
          </p:nvSpPr>
          <p:spPr bwMode="auto">
            <a:xfrm>
              <a:off x="7212013" y="5532438"/>
              <a:ext cx="1587" cy="200025"/>
            </a:xfrm>
            <a:prstGeom prst="line">
              <a:avLst/>
            </a:prstGeom>
            <a:noFill/>
            <a:ln w="9000">
              <a:solidFill>
                <a:srgbClr val="000000"/>
              </a:solidFill>
              <a:round/>
              <a:headEnd/>
              <a:tailEnd/>
            </a:ln>
            <a:effectLst/>
          </p:spPr>
          <p:txBody>
            <a:bodyPr/>
            <a:lstStyle/>
            <a:p>
              <a:endParaRPr lang="da-DK"/>
            </a:p>
          </p:txBody>
        </p:sp>
        <p:sp>
          <p:nvSpPr>
            <p:cNvPr id="391" name="Line 95"/>
            <p:cNvSpPr>
              <a:spLocks noChangeShapeType="1"/>
            </p:cNvSpPr>
            <p:nvPr/>
          </p:nvSpPr>
          <p:spPr bwMode="auto">
            <a:xfrm>
              <a:off x="7110413" y="5532438"/>
              <a:ext cx="1587" cy="209550"/>
            </a:xfrm>
            <a:prstGeom prst="line">
              <a:avLst/>
            </a:prstGeom>
            <a:noFill/>
            <a:ln w="9000">
              <a:solidFill>
                <a:srgbClr val="000000"/>
              </a:solidFill>
              <a:round/>
              <a:headEnd/>
              <a:tailEnd/>
            </a:ln>
            <a:effectLst/>
          </p:spPr>
          <p:txBody>
            <a:bodyPr/>
            <a:lstStyle/>
            <a:p>
              <a:endParaRPr lang="da-DK"/>
            </a:p>
          </p:txBody>
        </p:sp>
        <p:sp>
          <p:nvSpPr>
            <p:cNvPr id="392" name="Text Box 96"/>
            <p:cNvSpPr txBox="1">
              <a:spLocks noChangeArrowheads="1"/>
            </p:cNvSpPr>
            <p:nvPr/>
          </p:nvSpPr>
          <p:spPr bwMode="auto">
            <a:xfrm>
              <a:off x="7143750" y="5137150"/>
              <a:ext cx="493713" cy="258763"/>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8" charset="0"/>
                  <a:ea typeface="SimSun" charset="0"/>
                  <a:cs typeface="SimSun" charset="0"/>
                </a:rPr>
                <a:t>Waste</a:t>
              </a:r>
            </a:p>
          </p:txBody>
        </p:sp>
        <p:sp>
          <p:nvSpPr>
            <p:cNvPr id="393" name="Text Box 97"/>
            <p:cNvSpPr txBox="1">
              <a:spLocks noChangeArrowheads="1"/>
            </p:cNvSpPr>
            <p:nvPr/>
          </p:nvSpPr>
          <p:spPr bwMode="auto">
            <a:xfrm>
              <a:off x="5191125" y="5110163"/>
              <a:ext cx="519113" cy="258762"/>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8" charset="0"/>
                  <a:ea typeface="SimSun" charset="0"/>
                  <a:cs typeface="SimSun" charset="0"/>
                </a:rPr>
                <a:t>Input</a:t>
              </a:r>
            </a:p>
          </p:txBody>
        </p:sp>
        <p:sp>
          <p:nvSpPr>
            <p:cNvPr id="394" name="Line 98"/>
            <p:cNvSpPr>
              <a:spLocks noChangeShapeType="1"/>
            </p:cNvSpPr>
            <p:nvPr/>
          </p:nvSpPr>
          <p:spPr bwMode="auto">
            <a:xfrm>
              <a:off x="6745288" y="5610225"/>
              <a:ext cx="239712" cy="1588"/>
            </a:xfrm>
            <a:prstGeom prst="line">
              <a:avLst/>
            </a:prstGeom>
            <a:noFill/>
            <a:ln w="9000">
              <a:solidFill>
                <a:srgbClr val="000000"/>
              </a:solidFill>
              <a:round/>
              <a:headEnd/>
              <a:tailEnd type="triangle" w="med" len="med"/>
            </a:ln>
            <a:effectLst/>
          </p:spPr>
          <p:txBody>
            <a:bodyPr/>
            <a:lstStyle/>
            <a:p>
              <a:endParaRPr lang="da-DK"/>
            </a:p>
          </p:txBody>
        </p:sp>
        <p:sp>
          <p:nvSpPr>
            <p:cNvPr id="395" name="Freeform 99"/>
            <p:cNvSpPr>
              <a:spLocks/>
            </p:cNvSpPr>
            <p:nvPr/>
          </p:nvSpPr>
          <p:spPr bwMode="auto">
            <a:xfrm>
              <a:off x="6143625" y="5524500"/>
              <a:ext cx="258763" cy="155575"/>
            </a:xfrm>
            <a:custGeom>
              <a:avLst/>
              <a:gdLst/>
              <a:ahLst/>
              <a:cxnLst>
                <a:cxn ang="0">
                  <a:pos x="0" y="0"/>
                </a:cxn>
                <a:cxn ang="0">
                  <a:pos x="718" y="432"/>
                </a:cxn>
              </a:cxnLst>
              <a:rect l="0" t="0" r="r" b="b"/>
              <a:pathLst>
                <a:path w="719" h="433">
                  <a:moveTo>
                    <a:pt x="0" y="0"/>
                  </a:moveTo>
                  <a:cubicBezTo>
                    <a:pt x="170" y="432"/>
                    <a:pt x="718" y="432"/>
                    <a:pt x="718" y="432"/>
                  </a:cubicBezTo>
                </a:path>
              </a:pathLst>
            </a:custGeom>
            <a:noFill/>
            <a:ln w="9525">
              <a:solidFill>
                <a:srgbClr val="000000"/>
              </a:solidFill>
              <a:round/>
              <a:headEnd/>
              <a:tailEnd type="triangle" w="med" len="med"/>
            </a:ln>
            <a:effectLst/>
          </p:spPr>
          <p:txBody>
            <a:bodyPr/>
            <a:lstStyle/>
            <a:p>
              <a:endParaRPr lang="da-DK"/>
            </a:p>
          </p:txBody>
        </p:sp>
        <p:sp>
          <p:nvSpPr>
            <p:cNvPr id="396" name="AutoShape 100"/>
            <p:cNvSpPr>
              <a:spLocks noChangeArrowheads="1"/>
            </p:cNvSpPr>
            <p:nvPr/>
          </p:nvSpPr>
          <p:spPr bwMode="auto">
            <a:xfrm>
              <a:off x="7053263" y="5440363"/>
              <a:ext cx="53975" cy="93662"/>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397" name="Line 101"/>
            <p:cNvSpPr>
              <a:spLocks noChangeShapeType="1"/>
            </p:cNvSpPr>
            <p:nvPr/>
          </p:nvSpPr>
          <p:spPr bwMode="auto">
            <a:xfrm>
              <a:off x="6675438" y="5532438"/>
              <a:ext cx="433387" cy="1587"/>
            </a:xfrm>
            <a:prstGeom prst="line">
              <a:avLst/>
            </a:prstGeom>
            <a:noFill/>
            <a:ln w="9000">
              <a:solidFill>
                <a:srgbClr val="000000"/>
              </a:solidFill>
              <a:round/>
              <a:headEnd/>
              <a:tailEnd/>
            </a:ln>
            <a:effectLst/>
          </p:spPr>
          <p:txBody>
            <a:bodyPr/>
            <a:lstStyle/>
            <a:p>
              <a:endParaRPr lang="da-DK"/>
            </a:p>
          </p:txBody>
        </p:sp>
        <p:sp>
          <p:nvSpPr>
            <p:cNvPr id="398" name="Line 102"/>
            <p:cNvSpPr>
              <a:spLocks noChangeShapeType="1"/>
            </p:cNvSpPr>
            <p:nvPr/>
          </p:nvSpPr>
          <p:spPr bwMode="auto">
            <a:xfrm>
              <a:off x="6675438" y="5440363"/>
              <a:ext cx="785812" cy="1587"/>
            </a:xfrm>
            <a:prstGeom prst="line">
              <a:avLst/>
            </a:prstGeom>
            <a:noFill/>
            <a:ln w="9000">
              <a:solidFill>
                <a:srgbClr val="000000"/>
              </a:solidFill>
              <a:round/>
              <a:headEnd/>
              <a:tailEnd/>
            </a:ln>
            <a:effectLst/>
          </p:spPr>
          <p:txBody>
            <a:bodyPr/>
            <a:lstStyle/>
            <a:p>
              <a:endParaRPr lang="da-DK"/>
            </a:p>
          </p:txBody>
        </p:sp>
        <p:sp>
          <p:nvSpPr>
            <p:cNvPr id="399" name="Line 103"/>
            <p:cNvSpPr>
              <a:spLocks noChangeShapeType="1"/>
            </p:cNvSpPr>
            <p:nvPr/>
          </p:nvSpPr>
          <p:spPr bwMode="auto">
            <a:xfrm>
              <a:off x="7110413" y="5741988"/>
              <a:ext cx="1587" cy="177800"/>
            </a:xfrm>
            <a:prstGeom prst="line">
              <a:avLst/>
            </a:prstGeom>
            <a:noFill/>
            <a:ln w="9000">
              <a:solidFill>
                <a:srgbClr val="000000"/>
              </a:solidFill>
              <a:prstDash val="sysDot"/>
              <a:round/>
              <a:headEnd/>
              <a:tailEnd/>
            </a:ln>
            <a:effectLst/>
          </p:spPr>
          <p:txBody>
            <a:bodyPr/>
            <a:lstStyle/>
            <a:p>
              <a:endParaRPr lang="da-DK"/>
            </a:p>
          </p:txBody>
        </p:sp>
        <p:sp>
          <p:nvSpPr>
            <p:cNvPr id="400" name="Line 104"/>
            <p:cNvSpPr>
              <a:spLocks noChangeShapeType="1"/>
            </p:cNvSpPr>
            <p:nvPr/>
          </p:nvSpPr>
          <p:spPr bwMode="auto">
            <a:xfrm>
              <a:off x="7212013" y="5738813"/>
              <a:ext cx="1587" cy="177800"/>
            </a:xfrm>
            <a:prstGeom prst="line">
              <a:avLst/>
            </a:prstGeom>
            <a:noFill/>
            <a:ln w="9000">
              <a:solidFill>
                <a:srgbClr val="000000"/>
              </a:solidFill>
              <a:prstDash val="sysDot"/>
              <a:round/>
              <a:headEnd/>
              <a:tailEnd/>
            </a:ln>
            <a:effectLst/>
          </p:spPr>
          <p:txBody>
            <a:bodyPr/>
            <a:lstStyle/>
            <a:p>
              <a:endParaRPr lang="da-DK"/>
            </a:p>
          </p:txBody>
        </p:sp>
        <p:sp>
          <p:nvSpPr>
            <p:cNvPr id="401" name="AutoShape 105"/>
            <p:cNvSpPr>
              <a:spLocks/>
            </p:cNvSpPr>
            <p:nvPr/>
          </p:nvSpPr>
          <p:spPr bwMode="auto">
            <a:xfrm>
              <a:off x="3910013" y="5494338"/>
              <a:ext cx="139700" cy="57150"/>
            </a:xfrm>
            <a:prstGeom prst="parallelogram">
              <a:avLst>
                <a:gd name="adj" fmla="val 18729"/>
              </a:avLst>
            </a:prstGeom>
            <a:solidFill>
              <a:srgbClr val="DE2D26"/>
            </a:solidFill>
            <a:ln w="9525">
              <a:solidFill>
                <a:srgbClr val="FB6A4A"/>
              </a:solidFill>
              <a:round/>
              <a:headEnd type="triangle" w="med" len="med"/>
              <a:tailEnd/>
            </a:ln>
            <a:effectLst/>
          </p:spPr>
          <p:txBody>
            <a:bodyPr wrap="none" anchor="ctr"/>
            <a:lstStyle/>
            <a:p>
              <a:endParaRPr lang="da-DK"/>
            </a:p>
          </p:txBody>
        </p:sp>
        <p:sp>
          <p:nvSpPr>
            <p:cNvPr id="402" name="AutoShape 106"/>
            <p:cNvSpPr>
              <a:spLocks/>
            </p:cNvSpPr>
            <p:nvPr/>
          </p:nvSpPr>
          <p:spPr bwMode="auto">
            <a:xfrm flipH="1">
              <a:off x="3327400" y="5491163"/>
              <a:ext cx="141288" cy="57150"/>
            </a:xfrm>
            <a:prstGeom prst="parallelogram">
              <a:avLst>
                <a:gd name="adj" fmla="val 18942"/>
              </a:avLst>
            </a:prstGeom>
            <a:solidFill>
              <a:srgbClr val="DE2D26"/>
            </a:solidFill>
            <a:ln w="9525">
              <a:solidFill>
                <a:srgbClr val="FB6A4A"/>
              </a:solidFill>
              <a:round/>
              <a:headEnd type="triangle" w="med" len="med"/>
              <a:tailEnd/>
            </a:ln>
            <a:effectLst/>
          </p:spPr>
          <p:txBody>
            <a:bodyPr wrap="none" anchor="ctr"/>
            <a:lstStyle/>
            <a:p>
              <a:endParaRPr lang="da-DK"/>
            </a:p>
          </p:txBody>
        </p:sp>
        <p:sp>
          <p:nvSpPr>
            <p:cNvPr id="403" name="AutoShape 107"/>
            <p:cNvSpPr>
              <a:spLocks/>
            </p:cNvSpPr>
            <p:nvPr/>
          </p:nvSpPr>
          <p:spPr bwMode="auto">
            <a:xfrm flipH="1">
              <a:off x="3902075" y="5349875"/>
              <a:ext cx="141288" cy="57150"/>
            </a:xfrm>
            <a:prstGeom prst="parallelogram">
              <a:avLst>
                <a:gd name="adj" fmla="val 18942"/>
              </a:avLst>
            </a:prstGeom>
            <a:solidFill>
              <a:srgbClr val="FFFFFF"/>
            </a:solidFill>
            <a:ln w="9525">
              <a:solidFill>
                <a:srgbClr val="FB6A4A"/>
              </a:solidFill>
              <a:round/>
              <a:headEnd type="triangle" w="med" len="med"/>
              <a:tailEnd/>
            </a:ln>
            <a:effectLst/>
          </p:spPr>
          <p:txBody>
            <a:bodyPr wrap="none" anchor="ctr"/>
            <a:lstStyle/>
            <a:p>
              <a:endParaRPr lang="da-DK"/>
            </a:p>
          </p:txBody>
        </p:sp>
        <p:sp>
          <p:nvSpPr>
            <p:cNvPr id="404" name="AutoShape 108"/>
            <p:cNvSpPr>
              <a:spLocks/>
            </p:cNvSpPr>
            <p:nvPr/>
          </p:nvSpPr>
          <p:spPr bwMode="auto">
            <a:xfrm>
              <a:off x="3335338" y="5348288"/>
              <a:ext cx="139700" cy="57150"/>
            </a:xfrm>
            <a:prstGeom prst="parallelogram">
              <a:avLst>
                <a:gd name="adj" fmla="val 18729"/>
              </a:avLst>
            </a:prstGeom>
            <a:solidFill>
              <a:srgbClr val="FFFFFF"/>
            </a:solidFill>
            <a:ln w="9525">
              <a:solidFill>
                <a:srgbClr val="FB6A4A"/>
              </a:solidFill>
              <a:round/>
              <a:headEnd type="triangle" w="med" len="med"/>
              <a:tailEnd/>
            </a:ln>
            <a:effectLst/>
          </p:spPr>
          <p:txBody>
            <a:bodyPr wrap="none" anchor="ctr"/>
            <a:lstStyle/>
            <a:p>
              <a:endParaRPr lang="da-DK"/>
            </a:p>
          </p:txBody>
        </p:sp>
        <p:sp>
          <p:nvSpPr>
            <p:cNvPr id="405" name="AutoShape 109"/>
            <p:cNvSpPr>
              <a:spLocks noChangeArrowheads="1"/>
            </p:cNvSpPr>
            <p:nvPr/>
          </p:nvSpPr>
          <p:spPr bwMode="auto">
            <a:xfrm>
              <a:off x="3665538" y="5076825"/>
              <a:ext cx="53975" cy="93663"/>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406" name="AutoShape 110"/>
            <p:cNvSpPr>
              <a:spLocks noChangeArrowheads="1"/>
            </p:cNvSpPr>
            <p:nvPr/>
          </p:nvSpPr>
          <p:spPr bwMode="auto">
            <a:xfrm rot="1680000">
              <a:off x="3811588" y="5113338"/>
              <a:ext cx="53975" cy="92075"/>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407" name="AutoShape 111"/>
            <p:cNvSpPr>
              <a:spLocks noChangeArrowheads="1"/>
            </p:cNvSpPr>
            <p:nvPr/>
          </p:nvSpPr>
          <p:spPr bwMode="auto">
            <a:xfrm rot="19860000">
              <a:off x="3519488" y="5116513"/>
              <a:ext cx="53975" cy="92075"/>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408" name="Oval 112"/>
            <p:cNvSpPr>
              <a:spLocks/>
            </p:cNvSpPr>
            <p:nvPr/>
          </p:nvSpPr>
          <p:spPr bwMode="auto">
            <a:xfrm>
              <a:off x="3432175" y="5170488"/>
              <a:ext cx="522288" cy="541337"/>
            </a:xfrm>
            <a:prstGeom prst="ellipse">
              <a:avLst/>
            </a:prstGeom>
            <a:solidFill>
              <a:srgbClr val="FFFFFF"/>
            </a:solidFill>
            <a:ln w="9000">
              <a:solidFill>
                <a:srgbClr val="000000"/>
              </a:solidFill>
              <a:round/>
              <a:headEnd type="triangle" w="med" len="med"/>
              <a:tailEnd/>
            </a:ln>
            <a:effectLst/>
          </p:spPr>
          <p:txBody>
            <a:bodyPr wrap="none" anchor="ctr"/>
            <a:lstStyle/>
            <a:p>
              <a:endParaRPr lang="da-DK"/>
            </a:p>
          </p:txBody>
        </p:sp>
        <p:sp>
          <p:nvSpPr>
            <p:cNvPr id="409" name="Oval 113"/>
            <p:cNvSpPr>
              <a:spLocks/>
            </p:cNvSpPr>
            <p:nvPr/>
          </p:nvSpPr>
          <p:spPr bwMode="auto">
            <a:xfrm>
              <a:off x="3332163" y="5076825"/>
              <a:ext cx="719137" cy="746125"/>
            </a:xfrm>
            <a:prstGeom prst="ellipse">
              <a:avLst/>
            </a:prstGeom>
            <a:noFill/>
            <a:ln w="9000">
              <a:solidFill>
                <a:srgbClr val="000000"/>
              </a:solidFill>
              <a:round/>
              <a:headEnd type="triangle" w="med" len="med"/>
              <a:tailEnd/>
            </a:ln>
            <a:effectLst/>
          </p:spPr>
          <p:txBody>
            <a:bodyPr wrap="none" anchor="ctr"/>
            <a:lstStyle/>
            <a:p>
              <a:endParaRPr lang="da-DK"/>
            </a:p>
          </p:txBody>
        </p:sp>
        <p:sp>
          <p:nvSpPr>
            <p:cNvPr id="410" name="AutoShape 114"/>
            <p:cNvSpPr>
              <a:spLocks noChangeArrowheads="1"/>
            </p:cNvSpPr>
            <p:nvPr/>
          </p:nvSpPr>
          <p:spPr bwMode="auto">
            <a:xfrm>
              <a:off x="4048125" y="5403850"/>
              <a:ext cx="53975" cy="93663"/>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411" name="AutoShape 115"/>
            <p:cNvSpPr>
              <a:spLocks noChangeArrowheads="1"/>
            </p:cNvSpPr>
            <p:nvPr/>
          </p:nvSpPr>
          <p:spPr bwMode="auto">
            <a:xfrm>
              <a:off x="3284538" y="5402263"/>
              <a:ext cx="53975" cy="93662"/>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412" name="Line 116"/>
            <p:cNvSpPr>
              <a:spLocks noChangeShapeType="1"/>
            </p:cNvSpPr>
            <p:nvPr/>
          </p:nvSpPr>
          <p:spPr bwMode="auto">
            <a:xfrm>
              <a:off x="2747963" y="5403850"/>
              <a:ext cx="590550" cy="1588"/>
            </a:xfrm>
            <a:prstGeom prst="line">
              <a:avLst/>
            </a:prstGeom>
            <a:noFill/>
            <a:ln w="9000">
              <a:solidFill>
                <a:srgbClr val="000000"/>
              </a:solidFill>
              <a:round/>
              <a:headEnd/>
              <a:tailEnd/>
            </a:ln>
            <a:effectLst/>
          </p:spPr>
          <p:txBody>
            <a:bodyPr/>
            <a:lstStyle/>
            <a:p>
              <a:endParaRPr lang="da-DK"/>
            </a:p>
          </p:txBody>
        </p:sp>
        <p:sp>
          <p:nvSpPr>
            <p:cNvPr id="413" name="Line 117"/>
            <p:cNvSpPr>
              <a:spLocks noChangeShapeType="1"/>
            </p:cNvSpPr>
            <p:nvPr/>
          </p:nvSpPr>
          <p:spPr bwMode="auto">
            <a:xfrm>
              <a:off x="2754313" y="5491163"/>
              <a:ext cx="582612" cy="1587"/>
            </a:xfrm>
            <a:prstGeom prst="line">
              <a:avLst/>
            </a:prstGeom>
            <a:noFill/>
            <a:ln w="9000">
              <a:solidFill>
                <a:srgbClr val="000000"/>
              </a:solidFill>
              <a:round/>
              <a:headEnd/>
              <a:tailEnd/>
            </a:ln>
            <a:effectLst/>
          </p:spPr>
          <p:txBody>
            <a:bodyPr/>
            <a:lstStyle/>
            <a:p>
              <a:endParaRPr lang="da-DK"/>
            </a:p>
          </p:txBody>
        </p:sp>
        <p:grpSp>
          <p:nvGrpSpPr>
            <p:cNvPr id="414" name="Group 118"/>
            <p:cNvGrpSpPr>
              <a:grpSpLocks/>
            </p:cNvGrpSpPr>
            <p:nvPr/>
          </p:nvGrpSpPr>
          <p:grpSpPr bwMode="auto">
            <a:xfrm>
              <a:off x="2627313" y="5354638"/>
              <a:ext cx="152400" cy="174625"/>
              <a:chOff x="1655" y="3373"/>
              <a:chExt cx="96" cy="110"/>
            </a:xfrm>
          </p:grpSpPr>
          <p:sp>
            <p:nvSpPr>
              <p:cNvPr id="440" name="Line 119"/>
              <p:cNvSpPr>
                <a:spLocks noChangeShapeType="1"/>
              </p:cNvSpPr>
              <p:nvPr/>
            </p:nvSpPr>
            <p:spPr bwMode="auto">
              <a:xfrm flipH="1">
                <a:off x="1653" y="3373"/>
                <a:ext cx="98" cy="110"/>
              </a:xfrm>
              <a:prstGeom prst="line">
                <a:avLst/>
              </a:prstGeom>
              <a:noFill/>
              <a:ln w="18000">
                <a:solidFill>
                  <a:srgbClr val="000000"/>
                </a:solidFill>
                <a:round/>
                <a:headEnd/>
                <a:tailEnd/>
              </a:ln>
              <a:effectLst/>
            </p:spPr>
            <p:txBody>
              <a:bodyPr/>
              <a:lstStyle/>
              <a:p>
                <a:endParaRPr lang="da-DK"/>
              </a:p>
            </p:txBody>
          </p:sp>
          <p:sp>
            <p:nvSpPr>
              <p:cNvPr id="441" name="Line 120"/>
              <p:cNvSpPr>
                <a:spLocks noChangeShapeType="1"/>
              </p:cNvSpPr>
              <p:nvPr/>
            </p:nvSpPr>
            <p:spPr bwMode="auto">
              <a:xfrm>
                <a:off x="1655" y="3373"/>
                <a:ext cx="96" cy="110"/>
              </a:xfrm>
              <a:prstGeom prst="line">
                <a:avLst/>
              </a:prstGeom>
              <a:noFill/>
              <a:ln w="18000">
                <a:solidFill>
                  <a:srgbClr val="000000"/>
                </a:solidFill>
                <a:round/>
                <a:headEnd/>
                <a:tailEnd/>
              </a:ln>
              <a:effectLst/>
            </p:spPr>
            <p:txBody>
              <a:bodyPr/>
              <a:lstStyle/>
              <a:p>
                <a:endParaRPr lang="da-DK"/>
              </a:p>
            </p:txBody>
          </p:sp>
        </p:grpSp>
        <p:grpSp>
          <p:nvGrpSpPr>
            <p:cNvPr id="415" name="Group 121"/>
            <p:cNvGrpSpPr>
              <a:grpSpLocks/>
            </p:cNvGrpSpPr>
            <p:nvPr/>
          </p:nvGrpSpPr>
          <p:grpSpPr bwMode="auto">
            <a:xfrm>
              <a:off x="4795838" y="5362575"/>
              <a:ext cx="152400" cy="174625"/>
              <a:chOff x="3021" y="3378"/>
              <a:chExt cx="96" cy="110"/>
            </a:xfrm>
          </p:grpSpPr>
          <p:sp>
            <p:nvSpPr>
              <p:cNvPr id="438" name="Line 122"/>
              <p:cNvSpPr>
                <a:spLocks noChangeShapeType="1"/>
              </p:cNvSpPr>
              <p:nvPr/>
            </p:nvSpPr>
            <p:spPr bwMode="auto">
              <a:xfrm flipH="1">
                <a:off x="3020" y="3378"/>
                <a:ext cx="98" cy="110"/>
              </a:xfrm>
              <a:prstGeom prst="line">
                <a:avLst/>
              </a:prstGeom>
              <a:noFill/>
              <a:ln w="18000">
                <a:solidFill>
                  <a:srgbClr val="000000"/>
                </a:solidFill>
                <a:round/>
                <a:headEnd/>
                <a:tailEnd/>
              </a:ln>
              <a:effectLst/>
            </p:spPr>
            <p:txBody>
              <a:bodyPr/>
              <a:lstStyle/>
              <a:p>
                <a:endParaRPr lang="da-DK"/>
              </a:p>
            </p:txBody>
          </p:sp>
          <p:sp>
            <p:nvSpPr>
              <p:cNvPr id="439" name="Line 123"/>
              <p:cNvSpPr>
                <a:spLocks noChangeShapeType="1"/>
              </p:cNvSpPr>
              <p:nvPr/>
            </p:nvSpPr>
            <p:spPr bwMode="auto">
              <a:xfrm>
                <a:off x="3021" y="3378"/>
                <a:ext cx="96" cy="110"/>
              </a:xfrm>
              <a:prstGeom prst="line">
                <a:avLst/>
              </a:prstGeom>
              <a:noFill/>
              <a:ln w="18000">
                <a:solidFill>
                  <a:srgbClr val="000000"/>
                </a:solidFill>
                <a:round/>
                <a:headEnd/>
                <a:tailEnd/>
              </a:ln>
              <a:effectLst/>
            </p:spPr>
            <p:txBody>
              <a:bodyPr/>
              <a:lstStyle/>
              <a:p>
                <a:endParaRPr lang="da-DK"/>
              </a:p>
            </p:txBody>
          </p:sp>
        </p:grpSp>
        <p:sp>
          <p:nvSpPr>
            <p:cNvPr id="416" name="AutoShape 124"/>
            <p:cNvSpPr>
              <a:spLocks noChangeArrowheads="1"/>
            </p:cNvSpPr>
            <p:nvPr/>
          </p:nvSpPr>
          <p:spPr bwMode="auto">
            <a:xfrm>
              <a:off x="4587875" y="5403850"/>
              <a:ext cx="53975" cy="93663"/>
            </a:xfrm>
            <a:prstGeom prst="roundRect">
              <a:avLst>
                <a:gd name="adj" fmla="val 2940"/>
              </a:avLst>
            </a:prstGeom>
            <a:solidFill>
              <a:srgbClr val="DE2D26"/>
            </a:solidFill>
            <a:ln w="9525">
              <a:solidFill>
                <a:srgbClr val="FB6A4A"/>
              </a:solidFill>
              <a:round/>
              <a:headEnd/>
              <a:tailEnd/>
            </a:ln>
            <a:effectLst/>
          </p:spPr>
          <p:txBody>
            <a:bodyPr wrap="none" anchor="ctr"/>
            <a:lstStyle/>
            <a:p>
              <a:endParaRPr lang="da-DK"/>
            </a:p>
          </p:txBody>
        </p:sp>
        <p:sp>
          <p:nvSpPr>
            <p:cNvPr id="417" name="Line 125"/>
            <p:cNvSpPr>
              <a:spLocks noChangeShapeType="1"/>
            </p:cNvSpPr>
            <p:nvPr/>
          </p:nvSpPr>
          <p:spPr bwMode="auto">
            <a:xfrm>
              <a:off x="4583113" y="5497513"/>
              <a:ext cx="244475" cy="1587"/>
            </a:xfrm>
            <a:prstGeom prst="line">
              <a:avLst/>
            </a:prstGeom>
            <a:noFill/>
            <a:ln w="9000">
              <a:solidFill>
                <a:srgbClr val="000000"/>
              </a:solidFill>
              <a:round/>
              <a:headEnd/>
              <a:tailEnd/>
            </a:ln>
            <a:effectLst/>
          </p:spPr>
          <p:txBody>
            <a:bodyPr/>
            <a:lstStyle/>
            <a:p>
              <a:endParaRPr lang="da-DK"/>
            </a:p>
          </p:txBody>
        </p:sp>
        <p:sp>
          <p:nvSpPr>
            <p:cNvPr id="418" name="AutoShape 126"/>
            <p:cNvSpPr>
              <a:spLocks noChangeArrowheads="1"/>
            </p:cNvSpPr>
            <p:nvPr/>
          </p:nvSpPr>
          <p:spPr bwMode="auto">
            <a:xfrm>
              <a:off x="4481513" y="5495925"/>
              <a:ext cx="101600" cy="69850"/>
            </a:xfrm>
            <a:prstGeom prst="roundRect">
              <a:avLst>
                <a:gd name="adj" fmla="val 2269"/>
              </a:avLst>
            </a:prstGeom>
            <a:solidFill>
              <a:srgbClr val="FFFFFF"/>
            </a:solidFill>
            <a:ln w="9525">
              <a:solidFill>
                <a:srgbClr val="FB6A4A"/>
              </a:solidFill>
              <a:round/>
              <a:headEnd/>
              <a:tailEnd/>
            </a:ln>
            <a:effectLst/>
          </p:spPr>
          <p:txBody>
            <a:bodyPr wrap="none" anchor="ctr"/>
            <a:lstStyle/>
            <a:p>
              <a:endParaRPr lang="da-DK"/>
            </a:p>
          </p:txBody>
        </p:sp>
        <p:sp>
          <p:nvSpPr>
            <p:cNvPr id="419" name="Line 127"/>
            <p:cNvSpPr>
              <a:spLocks noChangeShapeType="1"/>
            </p:cNvSpPr>
            <p:nvPr/>
          </p:nvSpPr>
          <p:spPr bwMode="auto">
            <a:xfrm>
              <a:off x="4583113" y="5495925"/>
              <a:ext cx="1587" cy="200025"/>
            </a:xfrm>
            <a:prstGeom prst="line">
              <a:avLst/>
            </a:prstGeom>
            <a:noFill/>
            <a:ln w="9000">
              <a:solidFill>
                <a:srgbClr val="000000"/>
              </a:solidFill>
              <a:round/>
              <a:headEnd/>
              <a:tailEnd/>
            </a:ln>
            <a:effectLst/>
          </p:spPr>
          <p:txBody>
            <a:bodyPr/>
            <a:lstStyle/>
            <a:p>
              <a:endParaRPr lang="da-DK"/>
            </a:p>
          </p:txBody>
        </p:sp>
        <p:sp>
          <p:nvSpPr>
            <p:cNvPr id="420" name="Line 128"/>
            <p:cNvSpPr>
              <a:spLocks noChangeShapeType="1"/>
            </p:cNvSpPr>
            <p:nvPr/>
          </p:nvSpPr>
          <p:spPr bwMode="auto">
            <a:xfrm>
              <a:off x="4481513" y="5495925"/>
              <a:ext cx="1587" cy="209550"/>
            </a:xfrm>
            <a:prstGeom prst="line">
              <a:avLst/>
            </a:prstGeom>
            <a:noFill/>
            <a:ln w="9000">
              <a:solidFill>
                <a:srgbClr val="000000"/>
              </a:solidFill>
              <a:round/>
              <a:headEnd/>
              <a:tailEnd/>
            </a:ln>
            <a:effectLst/>
          </p:spPr>
          <p:txBody>
            <a:bodyPr/>
            <a:lstStyle/>
            <a:p>
              <a:endParaRPr lang="da-DK"/>
            </a:p>
          </p:txBody>
        </p:sp>
        <p:sp>
          <p:nvSpPr>
            <p:cNvPr id="421" name="Text Box 129"/>
            <p:cNvSpPr txBox="1">
              <a:spLocks noChangeArrowheads="1"/>
            </p:cNvSpPr>
            <p:nvPr/>
          </p:nvSpPr>
          <p:spPr bwMode="auto">
            <a:xfrm>
              <a:off x="4516438" y="5100638"/>
              <a:ext cx="493712" cy="258762"/>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8" charset="0"/>
                  <a:ea typeface="SimSun" charset="0"/>
                  <a:cs typeface="SimSun" charset="0"/>
                </a:rPr>
                <a:t>Waste</a:t>
              </a:r>
            </a:p>
          </p:txBody>
        </p:sp>
        <p:sp>
          <p:nvSpPr>
            <p:cNvPr id="422" name="Text Box 130"/>
            <p:cNvSpPr txBox="1">
              <a:spLocks noChangeArrowheads="1"/>
            </p:cNvSpPr>
            <p:nvPr/>
          </p:nvSpPr>
          <p:spPr bwMode="auto">
            <a:xfrm>
              <a:off x="2563813" y="5073650"/>
              <a:ext cx="519112" cy="258763"/>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8" charset="0"/>
                  <a:ea typeface="SimSun" charset="0"/>
                  <a:cs typeface="SimSun" charset="0"/>
                </a:rPr>
                <a:t>Input</a:t>
              </a:r>
            </a:p>
          </p:txBody>
        </p:sp>
        <p:sp>
          <p:nvSpPr>
            <p:cNvPr id="423" name="Line 131"/>
            <p:cNvSpPr>
              <a:spLocks noChangeShapeType="1"/>
            </p:cNvSpPr>
            <p:nvPr/>
          </p:nvSpPr>
          <p:spPr bwMode="auto">
            <a:xfrm>
              <a:off x="4117975" y="5321300"/>
              <a:ext cx="239713" cy="1588"/>
            </a:xfrm>
            <a:prstGeom prst="line">
              <a:avLst/>
            </a:prstGeom>
            <a:noFill/>
            <a:ln w="9000">
              <a:solidFill>
                <a:srgbClr val="000000"/>
              </a:solidFill>
              <a:round/>
              <a:headEnd/>
              <a:tailEnd type="triangle" w="med" len="med"/>
            </a:ln>
            <a:effectLst/>
          </p:spPr>
          <p:txBody>
            <a:bodyPr/>
            <a:lstStyle/>
            <a:p>
              <a:endParaRPr lang="da-DK"/>
            </a:p>
          </p:txBody>
        </p:sp>
        <p:sp>
          <p:nvSpPr>
            <p:cNvPr id="424" name="AutoShape 132"/>
            <p:cNvSpPr>
              <a:spLocks noChangeArrowheads="1"/>
            </p:cNvSpPr>
            <p:nvPr/>
          </p:nvSpPr>
          <p:spPr bwMode="auto">
            <a:xfrm>
              <a:off x="4425950" y="5403850"/>
              <a:ext cx="53975" cy="93663"/>
            </a:xfrm>
            <a:prstGeom prst="roundRect">
              <a:avLst>
                <a:gd name="adj" fmla="val 2940"/>
              </a:avLst>
            </a:prstGeom>
            <a:solidFill>
              <a:srgbClr val="FFFFFF"/>
            </a:solidFill>
            <a:ln w="9525">
              <a:solidFill>
                <a:srgbClr val="FB6A4A"/>
              </a:solidFill>
              <a:round/>
              <a:headEnd/>
              <a:tailEnd/>
            </a:ln>
            <a:effectLst/>
          </p:spPr>
          <p:txBody>
            <a:bodyPr wrap="none" anchor="ctr"/>
            <a:lstStyle/>
            <a:p>
              <a:endParaRPr lang="da-DK"/>
            </a:p>
          </p:txBody>
        </p:sp>
        <p:sp>
          <p:nvSpPr>
            <p:cNvPr id="425" name="Line 133"/>
            <p:cNvSpPr>
              <a:spLocks noChangeShapeType="1"/>
            </p:cNvSpPr>
            <p:nvPr/>
          </p:nvSpPr>
          <p:spPr bwMode="auto">
            <a:xfrm>
              <a:off x="4048125" y="5495925"/>
              <a:ext cx="433388" cy="1588"/>
            </a:xfrm>
            <a:prstGeom prst="line">
              <a:avLst/>
            </a:prstGeom>
            <a:noFill/>
            <a:ln w="9000">
              <a:solidFill>
                <a:srgbClr val="000000"/>
              </a:solidFill>
              <a:round/>
              <a:headEnd/>
              <a:tailEnd/>
            </a:ln>
            <a:effectLst/>
          </p:spPr>
          <p:txBody>
            <a:bodyPr/>
            <a:lstStyle/>
            <a:p>
              <a:endParaRPr lang="da-DK"/>
            </a:p>
          </p:txBody>
        </p:sp>
        <p:sp>
          <p:nvSpPr>
            <p:cNvPr id="426" name="Line 134"/>
            <p:cNvSpPr>
              <a:spLocks noChangeShapeType="1"/>
            </p:cNvSpPr>
            <p:nvPr/>
          </p:nvSpPr>
          <p:spPr bwMode="auto">
            <a:xfrm>
              <a:off x="4048125" y="5403850"/>
              <a:ext cx="785813" cy="1588"/>
            </a:xfrm>
            <a:prstGeom prst="line">
              <a:avLst/>
            </a:prstGeom>
            <a:noFill/>
            <a:ln w="9000">
              <a:solidFill>
                <a:srgbClr val="000000"/>
              </a:solidFill>
              <a:round/>
              <a:headEnd/>
              <a:tailEnd/>
            </a:ln>
            <a:effectLst/>
          </p:spPr>
          <p:txBody>
            <a:bodyPr/>
            <a:lstStyle/>
            <a:p>
              <a:endParaRPr lang="da-DK"/>
            </a:p>
          </p:txBody>
        </p:sp>
        <p:sp>
          <p:nvSpPr>
            <p:cNvPr id="427" name="Line 135"/>
            <p:cNvSpPr>
              <a:spLocks noChangeShapeType="1"/>
            </p:cNvSpPr>
            <p:nvPr/>
          </p:nvSpPr>
          <p:spPr bwMode="auto">
            <a:xfrm>
              <a:off x="4481513" y="5705475"/>
              <a:ext cx="1587" cy="177800"/>
            </a:xfrm>
            <a:prstGeom prst="line">
              <a:avLst/>
            </a:prstGeom>
            <a:noFill/>
            <a:ln w="9000">
              <a:solidFill>
                <a:srgbClr val="000000"/>
              </a:solidFill>
              <a:prstDash val="sysDot"/>
              <a:round/>
              <a:headEnd/>
              <a:tailEnd/>
            </a:ln>
            <a:effectLst/>
          </p:spPr>
          <p:txBody>
            <a:bodyPr/>
            <a:lstStyle/>
            <a:p>
              <a:endParaRPr lang="da-DK"/>
            </a:p>
          </p:txBody>
        </p:sp>
        <p:sp>
          <p:nvSpPr>
            <p:cNvPr id="428" name="Line 136"/>
            <p:cNvSpPr>
              <a:spLocks noChangeShapeType="1"/>
            </p:cNvSpPr>
            <p:nvPr/>
          </p:nvSpPr>
          <p:spPr bwMode="auto">
            <a:xfrm>
              <a:off x="4583113" y="5702300"/>
              <a:ext cx="1587" cy="177800"/>
            </a:xfrm>
            <a:prstGeom prst="line">
              <a:avLst/>
            </a:prstGeom>
            <a:noFill/>
            <a:ln w="9000">
              <a:solidFill>
                <a:srgbClr val="000000"/>
              </a:solidFill>
              <a:prstDash val="sysDot"/>
              <a:round/>
              <a:headEnd/>
              <a:tailEnd/>
            </a:ln>
            <a:effectLst/>
          </p:spPr>
          <p:txBody>
            <a:bodyPr/>
            <a:lstStyle/>
            <a:p>
              <a:endParaRPr lang="da-DK"/>
            </a:p>
          </p:txBody>
        </p:sp>
        <p:sp>
          <p:nvSpPr>
            <p:cNvPr id="429" name="Line 137"/>
            <p:cNvSpPr>
              <a:spLocks noChangeShapeType="1"/>
            </p:cNvSpPr>
            <p:nvPr/>
          </p:nvSpPr>
          <p:spPr bwMode="auto">
            <a:xfrm>
              <a:off x="7292975" y="5621338"/>
              <a:ext cx="239713" cy="1587"/>
            </a:xfrm>
            <a:prstGeom prst="line">
              <a:avLst/>
            </a:prstGeom>
            <a:noFill/>
            <a:ln w="9000">
              <a:solidFill>
                <a:srgbClr val="000000"/>
              </a:solidFill>
              <a:round/>
              <a:headEnd/>
              <a:tailEnd type="triangle" w="med" len="med"/>
            </a:ln>
            <a:effectLst/>
          </p:spPr>
          <p:txBody>
            <a:bodyPr/>
            <a:lstStyle/>
            <a:p>
              <a:endParaRPr lang="da-DK"/>
            </a:p>
          </p:txBody>
        </p:sp>
        <p:sp>
          <p:nvSpPr>
            <p:cNvPr id="430" name="Freeform 138"/>
            <p:cNvSpPr>
              <a:spLocks/>
            </p:cNvSpPr>
            <p:nvPr/>
          </p:nvSpPr>
          <p:spPr bwMode="auto">
            <a:xfrm>
              <a:off x="3502025" y="5229225"/>
              <a:ext cx="247650" cy="176213"/>
            </a:xfrm>
            <a:custGeom>
              <a:avLst/>
              <a:gdLst/>
              <a:ahLst/>
              <a:cxnLst>
                <a:cxn ang="0">
                  <a:pos x="0" y="490"/>
                </a:cxn>
                <a:cxn ang="0">
                  <a:pos x="686" y="0"/>
                </a:cxn>
              </a:cxnLst>
              <a:rect l="0" t="0" r="r" b="b"/>
              <a:pathLst>
                <a:path w="687" h="491">
                  <a:moveTo>
                    <a:pt x="0" y="490"/>
                  </a:moveTo>
                  <a:cubicBezTo>
                    <a:pt x="163" y="0"/>
                    <a:pt x="686" y="0"/>
                    <a:pt x="686" y="0"/>
                  </a:cubicBezTo>
                </a:path>
              </a:pathLst>
            </a:custGeom>
            <a:noFill/>
            <a:ln w="9525">
              <a:solidFill>
                <a:srgbClr val="000000"/>
              </a:solidFill>
              <a:round/>
              <a:headEnd/>
              <a:tailEnd type="triangle" w="med" len="med"/>
            </a:ln>
            <a:effectLst/>
          </p:spPr>
          <p:txBody>
            <a:bodyPr/>
            <a:lstStyle/>
            <a:p>
              <a:endParaRPr lang="da-DK"/>
            </a:p>
          </p:txBody>
        </p:sp>
        <p:sp>
          <p:nvSpPr>
            <p:cNvPr id="431" name="Text Box 139"/>
            <p:cNvSpPr txBox="1">
              <a:spLocks noChangeArrowheads="1"/>
            </p:cNvSpPr>
            <p:nvPr/>
          </p:nvSpPr>
          <p:spPr bwMode="auto">
            <a:xfrm>
              <a:off x="3440113" y="4611688"/>
              <a:ext cx="519112" cy="258762"/>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8" charset="0"/>
                  <a:ea typeface="SimSun" charset="0"/>
                  <a:cs typeface="SimSun" charset="0"/>
                </a:rPr>
                <a:t>Ip2</a:t>
              </a:r>
            </a:p>
          </p:txBody>
        </p:sp>
        <p:sp>
          <p:nvSpPr>
            <p:cNvPr id="432" name="Text Box 140"/>
            <p:cNvSpPr txBox="1">
              <a:spLocks noChangeArrowheads="1"/>
            </p:cNvSpPr>
            <p:nvPr/>
          </p:nvSpPr>
          <p:spPr bwMode="auto">
            <a:xfrm>
              <a:off x="6005513" y="4611688"/>
              <a:ext cx="654050" cy="258762"/>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8" charset="0"/>
                  <a:ea typeface="SimSun" charset="0"/>
                  <a:cs typeface="SimSun" charset="0"/>
                </a:rPr>
                <a:t>Mix</a:t>
              </a:r>
            </a:p>
          </p:txBody>
        </p:sp>
        <p:sp>
          <p:nvSpPr>
            <p:cNvPr id="433" name="Text Box 141"/>
            <p:cNvSpPr txBox="1">
              <a:spLocks noChangeArrowheads="1"/>
            </p:cNvSpPr>
            <p:nvPr/>
          </p:nvSpPr>
          <p:spPr bwMode="auto">
            <a:xfrm>
              <a:off x="3359150" y="5980113"/>
              <a:ext cx="690563" cy="258762"/>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8" charset="0"/>
                  <a:ea typeface="SimSun" charset="0"/>
                  <a:cs typeface="SimSun" charset="0"/>
                </a:rPr>
                <a:t>Op1</a:t>
              </a:r>
            </a:p>
          </p:txBody>
        </p:sp>
        <p:sp>
          <p:nvSpPr>
            <p:cNvPr id="434" name="Text Box 142"/>
            <p:cNvSpPr txBox="1">
              <a:spLocks noChangeArrowheads="1"/>
            </p:cNvSpPr>
            <p:nvPr/>
          </p:nvSpPr>
          <p:spPr bwMode="auto">
            <a:xfrm>
              <a:off x="6005513" y="5980113"/>
              <a:ext cx="654050" cy="258762"/>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8" charset="0"/>
                  <a:ea typeface="SimSun" charset="0"/>
                  <a:cs typeface="SimSun" charset="0"/>
                </a:rPr>
                <a:t>Op2</a:t>
              </a:r>
            </a:p>
          </p:txBody>
        </p:sp>
        <p:sp>
          <p:nvSpPr>
            <p:cNvPr id="435" name="Line 143"/>
            <p:cNvSpPr>
              <a:spLocks noChangeShapeType="1"/>
            </p:cNvSpPr>
            <p:nvPr/>
          </p:nvSpPr>
          <p:spPr bwMode="auto">
            <a:xfrm flipH="1">
              <a:off x="4694238" y="5599113"/>
              <a:ext cx="7937" cy="268287"/>
            </a:xfrm>
            <a:prstGeom prst="line">
              <a:avLst/>
            </a:prstGeom>
            <a:noFill/>
            <a:ln w="9000">
              <a:solidFill>
                <a:srgbClr val="000000"/>
              </a:solidFill>
              <a:round/>
              <a:headEnd/>
              <a:tailEnd type="triangle" w="med" len="med"/>
            </a:ln>
            <a:effectLst/>
          </p:spPr>
          <p:txBody>
            <a:bodyPr/>
            <a:lstStyle/>
            <a:p>
              <a:endParaRPr lang="da-DK"/>
            </a:p>
          </p:txBody>
        </p:sp>
        <p:sp>
          <p:nvSpPr>
            <p:cNvPr id="436" name="AutoShape 144"/>
            <p:cNvSpPr>
              <a:spLocks noChangeArrowheads="1"/>
            </p:cNvSpPr>
            <p:nvPr/>
          </p:nvSpPr>
          <p:spPr bwMode="auto">
            <a:xfrm>
              <a:off x="4754563" y="6313488"/>
              <a:ext cx="165100" cy="69850"/>
            </a:xfrm>
            <a:prstGeom prst="roundRect">
              <a:avLst>
                <a:gd name="adj" fmla="val 2269"/>
              </a:avLst>
            </a:prstGeom>
            <a:solidFill>
              <a:srgbClr val="0066CC"/>
            </a:solidFill>
            <a:ln w="9525">
              <a:solidFill>
                <a:srgbClr val="0066CC"/>
              </a:solidFill>
              <a:round/>
              <a:headEnd/>
              <a:tailEnd/>
            </a:ln>
            <a:effectLst/>
          </p:spPr>
          <p:txBody>
            <a:bodyPr wrap="none" anchor="ctr"/>
            <a:lstStyle/>
            <a:p>
              <a:endParaRPr lang="da-DK"/>
            </a:p>
          </p:txBody>
        </p:sp>
        <p:sp>
          <p:nvSpPr>
            <p:cNvPr id="437" name="Text Box 145"/>
            <p:cNvSpPr txBox="1">
              <a:spLocks noChangeArrowheads="1"/>
            </p:cNvSpPr>
            <p:nvPr/>
          </p:nvSpPr>
          <p:spPr bwMode="auto">
            <a:xfrm>
              <a:off x="4956175" y="6134100"/>
              <a:ext cx="1008063" cy="382588"/>
            </a:xfrm>
            <a:prstGeom prst="rect">
              <a:avLst/>
            </a:prstGeom>
            <a:noFill/>
            <a:ln w="9525">
              <a:noFill/>
              <a:round/>
              <a:headEnd/>
              <a:tailEnd/>
            </a:ln>
            <a:effectLst/>
          </p:spPr>
          <p:txBody>
            <a:bodyPr lIns="0" tIns="9450" rIns="0" bIns="0" anchor="ctr"/>
            <a:lstStyle/>
            <a:p>
              <a:pPr algn="ctr">
                <a:lnSpc>
                  <a:spcPct val="95000"/>
                </a:lnSpc>
                <a:tabLst>
                  <a:tab pos="723900" algn="l"/>
                </a:tabLst>
              </a:pPr>
              <a:r>
                <a:rPr lang="en-US" sz="1500">
                  <a:solidFill>
                    <a:srgbClr val="000000"/>
                  </a:solidFill>
                  <a:latin typeface="Times New Roman" pitchFamily="18" charset="0"/>
                  <a:ea typeface="SimSun" charset="0"/>
                  <a:cs typeface="SimSun" charset="0"/>
                </a:rPr>
                <a:t>mixing state</a:t>
              </a:r>
            </a:p>
          </p:txBody>
        </p:sp>
      </p:grpSp>
      <p:pic>
        <p:nvPicPr>
          <p:cNvPr id="19458" name="Picture 2"/>
          <p:cNvPicPr>
            <a:picLocks noChangeAspect="1" noChangeArrowheads="1"/>
          </p:cNvPicPr>
          <p:nvPr/>
        </p:nvPicPr>
        <p:blipFill>
          <a:blip r:embed="rId4"/>
          <a:srcRect/>
          <a:stretch>
            <a:fillRect/>
          </a:stretch>
        </p:blipFill>
        <p:spPr bwMode="auto">
          <a:xfrm>
            <a:off x="1676400" y="4869160"/>
            <a:ext cx="5791200" cy="1704975"/>
          </a:xfrm>
          <a:prstGeom prst="rect">
            <a:avLst/>
          </a:prstGeom>
          <a:noFill/>
          <a:ln w="9525">
            <a:noFill/>
            <a:miter lim="800000"/>
            <a:headEnd/>
            <a:tailEnd/>
          </a:ln>
        </p:spPr>
      </p:pic>
      <p:sp>
        <p:nvSpPr>
          <p:cNvPr id="152" name="Title 1"/>
          <p:cNvSpPr txBox="1">
            <a:spLocks/>
          </p:cNvSpPr>
          <p:nvPr/>
        </p:nvSpPr>
        <p:spPr bwMode="auto">
          <a:xfrm>
            <a:off x="3312368" y="4438054"/>
            <a:ext cx="2483768" cy="431106"/>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defTabSz="914400"/>
            <a:r>
              <a:rPr lang="en-US" sz="2400" kern="0" dirty="0" smtClean="0">
                <a:solidFill>
                  <a:srgbClr val="08519C"/>
                </a:solidFill>
                <a:latin typeface="Calibri" pitchFamily="34" charset="0"/>
                <a:cs typeface="Calibri" pitchFamily="34" charset="0"/>
              </a:rPr>
              <a:t>Control layer model</a:t>
            </a:r>
            <a:endParaRPr kumimoji="0" lang="en-US" sz="24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linds(horizontal)">
                                      <p:cBhvr>
                                        <p:cTn id="7" dur="500"/>
                                        <p:tgtEl>
                                          <p:spTgt spid="1945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blinds(horizontal)">
                                      <p:cBhvr>
                                        <p:cTn id="10"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79512" y="0"/>
            <a:ext cx="8426450" cy="719138"/>
          </a:xfrm>
        </p:spPr>
        <p:txBody>
          <a:bodyPr/>
          <a:lstStyle/>
          <a:p>
            <a:pPr eaLnBrk="1" hangingPunct="1"/>
            <a:r>
              <a:rPr lang="en-US" dirty="0" smtClean="0">
                <a:latin typeface="Calibri" pitchFamily="34" charset="0"/>
                <a:cs typeface="Calibri" pitchFamily="34" charset="0"/>
              </a:rPr>
              <a:t>Motivation for biochips</a:t>
            </a:r>
          </a:p>
        </p:txBody>
      </p:sp>
      <p:pic>
        <p:nvPicPr>
          <p:cNvPr id="62" name="Picture 12"/>
          <p:cNvPicPr>
            <a:picLocks noChangeAspect="1" noChangeArrowheads="1"/>
          </p:cNvPicPr>
          <p:nvPr/>
        </p:nvPicPr>
        <p:blipFill>
          <a:blip r:embed="rId3"/>
          <a:srcRect/>
          <a:stretch>
            <a:fillRect/>
          </a:stretch>
        </p:blipFill>
        <p:spPr bwMode="auto">
          <a:xfrm>
            <a:off x="6084168" y="1376586"/>
            <a:ext cx="2447734" cy="2412454"/>
          </a:xfrm>
          <a:prstGeom prst="rect">
            <a:avLst/>
          </a:prstGeom>
          <a:noFill/>
          <a:ln w="9525">
            <a:noFill/>
            <a:miter lim="800000"/>
            <a:headEnd/>
            <a:tailEnd/>
          </a:ln>
        </p:spPr>
      </p:pic>
      <p:pic>
        <p:nvPicPr>
          <p:cNvPr id="61" name="Picture 7"/>
          <p:cNvPicPr>
            <a:picLocks noChangeAspect="1" noChangeArrowheads="1"/>
          </p:cNvPicPr>
          <p:nvPr/>
        </p:nvPicPr>
        <p:blipFill>
          <a:blip r:embed="rId4"/>
          <a:srcRect/>
          <a:stretch>
            <a:fillRect/>
          </a:stretch>
        </p:blipFill>
        <p:spPr bwMode="auto">
          <a:xfrm>
            <a:off x="6074990" y="3788467"/>
            <a:ext cx="2457450" cy="1872781"/>
          </a:xfrm>
          <a:prstGeom prst="rect">
            <a:avLst/>
          </a:prstGeom>
          <a:noFill/>
          <a:ln w="38100">
            <a:noFill/>
            <a:miter lim="800000"/>
            <a:headEnd/>
            <a:tailEnd/>
          </a:ln>
        </p:spPr>
      </p:pic>
      <p:pic>
        <p:nvPicPr>
          <p:cNvPr id="11266" name="Picture 2" descr="http://www.telovation.com/photos/robotic-surgeon-hands.jpg"/>
          <p:cNvPicPr>
            <a:picLocks noChangeAspect="1" noChangeArrowheads="1"/>
          </p:cNvPicPr>
          <p:nvPr/>
        </p:nvPicPr>
        <p:blipFill>
          <a:blip r:embed="rId5"/>
          <a:srcRect/>
          <a:stretch>
            <a:fillRect/>
          </a:stretch>
        </p:blipFill>
        <p:spPr bwMode="auto">
          <a:xfrm>
            <a:off x="3275856" y="2348880"/>
            <a:ext cx="2448272" cy="2448272"/>
          </a:xfrm>
          <a:prstGeom prst="rect">
            <a:avLst/>
          </a:prstGeom>
          <a:noFill/>
        </p:spPr>
      </p:pic>
      <p:pic>
        <p:nvPicPr>
          <p:cNvPr id="11265" name="Picture 1"/>
          <p:cNvPicPr>
            <a:picLocks noChangeAspect="1" noChangeArrowheads="1"/>
          </p:cNvPicPr>
          <p:nvPr/>
        </p:nvPicPr>
        <p:blipFill>
          <a:blip r:embed="rId6"/>
          <a:srcRect/>
          <a:stretch>
            <a:fillRect/>
          </a:stretch>
        </p:blipFill>
        <p:spPr bwMode="auto">
          <a:xfrm>
            <a:off x="395536" y="2347913"/>
            <a:ext cx="2638425" cy="2449239"/>
          </a:xfrm>
          <a:prstGeom prst="rect">
            <a:avLst/>
          </a:prstGeom>
          <a:noFill/>
          <a:ln w="9525">
            <a:noFill/>
            <a:miter lim="800000"/>
            <a:headEnd/>
            <a:tailEnd/>
          </a:ln>
        </p:spPr>
      </p:pic>
    </p:spTree>
    <p:extLst>
      <p:ext uri="{BB962C8B-B14F-4D97-AF65-F5344CB8AC3E}">
        <p14:creationId xmlns="" xmlns:p14="http://schemas.microsoft.com/office/powerpoint/2010/main" val="412029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5"/>
                                        </p:tgtEl>
                                        <p:attrNameLst>
                                          <p:attrName>style.visibility</p:attrName>
                                        </p:attrNameLst>
                                      </p:cBhvr>
                                      <p:to>
                                        <p:strVal val="visible"/>
                                      </p:to>
                                    </p:set>
                                    <p:animEffect transition="in" filter="blinds(horizontal)">
                                      <p:cBhvr>
                                        <p:cTn id="7" dur="500"/>
                                        <p:tgtEl>
                                          <p:spTgt spid="1126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blinds(horizontal)">
                                      <p:cBhvr>
                                        <p:cTn id="1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Biochip architecture model</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pic>
        <p:nvPicPr>
          <p:cNvPr id="12" name="Content Placeholder 3" descr="exampleArchitecture.eps"/>
          <p:cNvPicPr>
            <a:picLocks noChangeAspect="1"/>
          </p:cNvPicPr>
          <p:nvPr/>
        </p:nvPicPr>
        <p:blipFill>
          <a:blip r:embed="rId4" cstate="print">
            <a:extLst>
              <a:ext uri="{28A0092B-C50C-407E-A947-70E740481C1C}">
                <a14:useLocalDpi xmlns="" xmlns:a14="http://schemas.microsoft.com/office/drawing/2010/main" val="0"/>
              </a:ext>
            </a:extLst>
          </a:blip>
          <a:srcRect l="-1652" r="-1652"/>
          <a:stretch>
            <a:fillRect/>
          </a:stretch>
        </p:blipFill>
        <p:spPr>
          <a:xfrm>
            <a:off x="2300100" y="2204864"/>
            <a:ext cx="5368244" cy="2952328"/>
          </a:xfrm>
          <a:prstGeom prst="rect">
            <a:avLst/>
          </a:prstGeom>
        </p:spPr>
      </p:pic>
      <p:sp>
        <p:nvSpPr>
          <p:cNvPr id="15" name="Title 1"/>
          <p:cNvSpPr txBox="1">
            <a:spLocks/>
          </p:cNvSpPr>
          <p:nvPr/>
        </p:nvSpPr>
        <p:spPr bwMode="auto">
          <a:xfrm>
            <a:off x="1445566" y="1628800"/>
            <a:ext cx="6438802" cy="43204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ctr" defTabSz="914400"/>
            <a:r>
              <a:rPr lang="en-US" sz="2400" kern="0" dirty="0" smtClean="0">
                <a:solidFill>
                  <a:srgbClr val="08519C"/>
                </a:solidFill>
                <a:latin typeface="Calibri" pitchFamily="34" charset="0"/>
                <a:cs typeface="Calibri" pitchFamily="34" charset="0"/>
              </a:rPr>
              <a:t>Topology graph based model</a:t>
            </a:r>
            <a:endParaRPr kumimoji="0" lang="en-US" sz="20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smtClean="0">
                <a:latin typeface="Calibri" pitchFamily="34" charset="0"/>
                <a:cs typeface="Calibri" pitchFamily="34" charset="0"/>
              </a:rPr>
              <a:t>Flow paths in the architecture</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pic>
        <p:nvPicPr>
          <p:cNvPr id="12" name="Content Placeholder 3" descr="exampleArchitecture.eps"/>
          <p:cNvPicPr>
            <a:picLocks noChangeAspect="1"/>
          </p:cNvPicPr>
          <p:nvPr/>
        </p:nvPicPr>
        <p:blipFill>
          <a:blip r:embed="rId4" cstate="print">
            <a:extLst>
              <a:ext uri="{28A0092B-C50C-407E-A947-70E740481C1C}">
                <a14:useLocalDpi xmlns="" xmlns:a14="http://schemas.microsoft.com/office/drawing/2010/main" val="0"/>
              </a:ext>
            </a:extLst>
          </a:blip>
          <a:srcRect l="-1652" r="-1652"/>
          <a:stretch>
            <a:fillRect/>
          </a:stretch>
        </p:blipFill>
        <p:spPr>
          <a:xfrm>
            <a:off x="2160240" y="3557286"/>
            <a:ext cx="5004048" cy="2752034"/>
          </a:xfrm>
          <a:prstGeom prst="rect">
            <a:avLst/>
          </a:prstGeom>
        </p:spPr>
      </p:pic>
      <p:sp>
        <p:nvSpPr>
          <p:cNvPr id="15" name="Title 1"/>
          <p:cNvSpPr txBox="1">
            <a:spLocks/>
          </p:cNvSpPr>
          <p:nvPr/>
        </p:nvSpPr>
        <p:spPr bwMode="auto">
          <a:xfrm>
            <a:off x="971600" y="1916832"/>
            <a:ext cx="7446914" cy="151216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lvl="0" indent="-285750" defTabSz="914400">
              <a:buClr>
                <a:srgbClr val="BDD7E7"/>
              </a:buClr>
              <a:buFont typeface="Wingdings" pitchFamily="2" charset="2"/>
              <a:buChar char="§"/>
            </a:pPr>
            <a:r>
              <a:rPr lang="en-US" sz="2200" kern="0" dirty="0" smtClean="0">
                <a:solidFill>
                  <a:srgbClr val="08519C"/>
                </a:solidFill>
                <a:latin typeface="Calibri" pitchFamily="34" charset="0"/>
                <a:cs typeface="Calibri" pitchFamily="34" charset="0"/>
              </a:rPr>
              <a:t>Fluid transport latencies are comparable to operation execution times, so handling fluid transport (communication) is important</a:t>
            </a:r>
          </a:p>
          <a:p>
            <a:pPr marL="285750" lvl="0" indent="-285750" defTabSz="914400">
              <a:buClr>
                <a:srgbClr val="BDD7E7"/>
              </a:buClr>
              <a:buFont typeface="Wingdings" pitchFamily="2" charset="2"/>
              <a:buChar char="§"/>
            </a:pPr>
            <a:r>
              <a:rPr lang="en-US" sz="2200" kern="0" dirty="0" smtClean="0">
                <a:solidFill>
                  <a:srgbClr val="08519C"/>
                </a:solidFill>
                <a:latin typeface="Calibri" pitchFamily="34" charset="0"/>
                <a:cs typeface="Calibri" pitchFamily="34" charset="0"/>
              </a:rPr>
              <a:t>Enumerate valid flow paths </a:t>
            </a:r>
            <a:r>
              <a:rPr lang="en-US" sz="2200" kern="0" dirty="0" smtClean="0">
                <a:solidFill>
                  <a:srgbClr val="08519C"/>
                </a:solidFill>
                <a:latin typeface="Monotype Corsiva" pitchFamily="66" charset="0"/>
                <a:cs typeface="Calibri" pitchFamily="34" charset="0"/>
              </a:rPr>
              <a:t>F</a:t>
            </a:r>
            <a:r>
              <a:rPr lang="en-US" sz="2200" kern="0" dirty="0" smtClean="0">
                <a:solidFill>
                  <a:srgbClr val="08519C"/>
                </a:solidFill>
                <a:latin typeface="Calibri" pitchFamily="34" charset="0"/>
                <a:cs typeface="Calibri" pitchFamily="34" charset="0"/>
              </a:rPr>
              <a:t> in the architecture</a:t>
            </a:r>
          </a:p>
          <a:p>
            <a:pPr marL="285750" lvl="0" indent="-285750" defTabSz="914400">
              <a:buClr>
                <a:srgbClr val="BDD7E7"/>
              </a:buClr>
              <a:buFont typeface="Wingdings" pitchFamily="2" charset="2"/>
              <a:buChar char="§"/>
            </a:pPr>
            <a:r>
              <a:rPr lang="en-US" sz="2200" kern="0" dirty="0" smtClean="0">
                <a:solidFill>
                  <a:srgbClr val="08519C"/>
                </a:solidFill>
                <a:latin typeface="Calibri" pitchFamily="34" charset="0"/>
                <a:cs typeface="Calibri" pitchFamily="34" charset="0"/>
              </a:rPr>
              <a:t>Routing constraints: A flow path is reserved until completion of the operation, resulting in routing constraints</a:t>
            </a:r>
            <a:endParaRPr kumimoji="0" lang="en-US" sz="20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p:txBody>
      </p:sp>
      <p:cxnSp>
        <p:nvCxnSpPr>
          <p:cNvPr id="9" name="Straight Arrow Connector 8"/>
          <p:cNvCxnSpPr/>
          <p:nvPr/>
        </p:nvCxnSpPr>
        <p:spPr>
          <a:xfrm>
            <a:off x="2123728" y="3933056"/>
            <a:ext cx="1080120"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123728" y="3501008"/>
            <a:ext cx="460587" cy="369332"/>
          </a:xfrm>
          <a:prstGeom prst="rect">
            <a:avLst/>
          </a:prstGeom>
          <a:noFill/>
        </p:spPr>
        <p:txBody>
          <a:bodyPr wrap="none" rtlCol="0">
            <a:spAutoFit/>
          </a:bodyPr>
          <a:lstStyle/>
          <a:p>
            <a:r>
              <a:rPr lang="en-US" i="1" smtClean="0">
                <a:solidFill>
                  <a:srgbClr val="FF0000"/>
                </a:solidFill>
                <a:latin typeface="Times New Roman"/>
                <a:cs typeface="Times New Roman"/>
              </a:rPr>
              <a:t>F</a:t>
            </a:r>
            <a:r>
              <a:rPr lang="en-US" i="1" baseline="-25000" smtClean="0">
                <a:solidFill>
                  <a:srgbClr val="FF0000"/>
                </a:solidFill>
                <a:latin typeface="Times New Roman"/>
                <a:cs typeface="Times New Roman"/>
              </a:rPr>
              <a:t>1</a:t>
            </a:r>
            <a:endParaRPr lang="en-US" i="1" baseline="-25000">
              <a:solidFill>
                <a:srgbClr val="FF0000"/>
              </a:solidFill>
              <a:latin typeface="Times New Roman"/>
              <a:cs typeface="Times New Roman"/>
            </a:endParaRPr>
          </a:p>
        </p:txBody>
      </p:sp>
      <p:cxnSp>
        <p:nvCxnSpPr>
          <p:cNvPr id="11" name="Straight Arrow Connector 10"/>
          <p:cNvCxnSpPr/>
          <p:nvPr/>
        </p:nvCxnSpPr>
        <p:spPr>
          <a:xfrm>
            <a:off x="2536960" y="5677467"/>
            <a:ext cx="792088" cy="158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flipV="1">
            <a:off x="1980852" y="5137236"/>
            <a:ext cx="1112216" cy="1"/>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0800000">
            <a:off x="2123729" y="4581128"/>
            <a:ext cx="432048"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138037" y="4758485"/>
            <a:ext cx="402674" cy="369332"/>
          </a:xfrm>
          <a:prstGeom prst="rect">
            <a:avLst/>
          </a:prstGeom>
          <a:noFill/>
        </p:spPr>
        <p:txBody>
          <a:bodyPr wrap="none" rtlCol="0">
            <a:spAutoFit/>
          </a:bodyPr>
          <a:lstStyle/>
          <a:p>
            <a:r>
              <a:rPr lang="en-US" i="1" smtClean="0">
                <a:solidFill>
                  <a:srgbClr val="FF0000"/>
                </a:solidFill>
                <a:latin typeface="Times New Roman"/>
                <a:cs typeface="Times New Roman"/>
              </a:rPr>
              <a:t>F</a:t>
            </a:r>
            <a:r>
              <a:rPr lang="en-US" i="1" baseline="-25000" smtClean="0">
                <a:solidFill>
                  <a:srgbClr val="FF0000"/>
                </a:solidFill>
                <a:latin typeface="Times New Roman"/>
                <a:cs typeface="Times New Roman"/>
              </a:rPr>
              <a:t>2</a:t>
            </a:r>
            <a:endParaRPr lang="en-US" i="1" baseline="-25000">
              <a:solidFill>
                <a:srgbClr val="FF0000"/>
              </a:soli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Effect transition="in" filter="blinds(horizontal)">
                                      <p:cBhvr>
                                        <p:cTn id="7" dur="500"/>
                                        <p:tgtEl>
                                          <p:spTgt spid="1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3"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par>
                                <p:cTn id="24" presetID="3" presetClass="entr" presetSubtype="1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linds(horizontal)">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Biochemical application model</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pic>
        <p:nvPicPr>
          <p:cNvPr id="23" name="Content Placeholder 3" descr="applicationModel.eps"/>
          <p:cNvPicPr>
            <a:picLocks noChangeAspect="1"/>
          </p:cNvPicPr>
          <p:nvPr/>
        </p:nvPicPr>
        <p:blipFill>
          <a:blip r:embed="rId4" cstate="print">
            <a:extLst>
              <a:ext uri="{28A0092B-C50C-407E-A947-70E740481C1C}">
                <a14:useLocalDpi xmlns="" xmlns:a14="http://schemas.microsoft.com/office/drawing/2010/main" val="0"/>
              </a:ext>
            </a:extLst>
          </a:blip>
          <a:srcRect l="-73877" r="-73877"/>
          <a:stretch>
            <a:fillRect/>
          </a:stretch>
        </p:blipFill>
        <p:spPr>
          <a:xfrm>
            <a:off x="899592" y="1412776"/>
            <a:ext cx="6990110" cy="3960440"/>
          </a:xfrm>
          <a:prstGeom prst="rect">
            <a:avLst/>
          </a:prstGeom>
        </p:spPr>
      </p:pic>
      <p:sp>
        <p:nvSpPr>
          <p:cNvPr id="24" name="Title 1"/>
          <p:cNvSpPr txBox="1">
            <a:spLocks/>
          </p:cNvSpPr>
          <p:nvPr/>
        </p:nvSpPr>
        <p:spPr bwMode="auto">
          <a:xfrm>
            <a:off x="941510" y="3069902"/>
            <a:ext cx="3126434" cy="215929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457200" lvl="0" indent="-457200" defTabSz="914400">
              <a:buAutoNum type="arabicPeriod"/>
            </a:pPr>
            <a:endParaRPr lang="en-US" sz="2400" kern="0" smtClean="0">
              <a:solidFill>
                <a:srgbClr val="08519C"/>
              </a:solidFill>
              <a:latin typeface="Calibri" pitchFamily="34" charset="0"/>
              <a:cs typeface="Calibri" pitchFamily="34" charset="0"/>
            </a:endParaRPr>
          </a:p>
          <a:p>
            <a:pPr marL="457200" lvl="0" indent="-457200" defTabSz="914400">
              <a:lnSpc>
                <a:spcPct val="80000"/>
              </a:lnSpc>
              <a:buAutoNum type="arabicPeriod"/>
            </a:pPr>
            <a:endParaRPr kumimoji="0" lang="en-US" sz="2000"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7" name="TextBox 6"/>
          <p:cNvSpPr txBox="1"/>
          <p:nvPr/>
        </p:nvSpPr>
        <p:spPr>
          <a:xfrm>
            <a:off x="1403648" y="5589240"/>
            <a:ext cx="6408712" cy="707886"/>
          </a:xfrm>
          <a:prstGeom prst="rect">
            <a:avLst/>
          </a:prstGeom>
          <a:noFill/>
        </p:spPr>
        <p:txBody>
          <a:bodyPr wrap="square" rtlCol="0">
            <a:spAutoFit/>
          </a:bodyPr>
          <a:lstStyle/>
          <a:p>
            <a:pPr algn="ctr"/>
            <a:r>
              <a:rPr lang="en-US" sz="2000" b="1" dirty="0" err="1" smtClean="0">
                <a:solidFill>
                  <a:srgbClr val="08519C"/>
                </a:solidFill>
                <a:latin typeface="+mn-lt"/>
              </a:rPr>
              <a:t>Biocoder</a:t>
            </a:r>
            <a:endParaRPr lang="en-US" sz="2000" b="1" dirty="0" smtClean="0">
              <a:solidFill>
                <a:srgbClr val="08519C"/>
              </a:solidFill>
              <a:latin typeface="+mn-lt"/>
            </a:endParaRPr>
          </a:p>
          <a:p>
            <a:pPr algn="ctr"/>
            <a:r>
              <a:rPr lang="en-US" sz="2000" dirty="0" smtClean="0">
                <a:solidFill>
                  <a:srgbClr val="08519C"/>
                </a:solidFill>
                <a:latin typeface="+mn-lt"/>
              </a:rPr>
              <a:t>[</a:t>
            </a:r>
            <a:r>
              <a:rPr lang="en-US" sz="2000" dirty="0" err="1" smtClean="0">
                <a:solidFill>
                  <a:srgbClr val="08519C"/>
                </a:solidFill>
                <a:latin typeface="+mn-lt"/>
              </a:rPr>
              <a:t>Ananthanarayanan</a:t>
            </a:r>
            <a:r>
              <a:rPr lang="en-US" sz="2000" dirty="0" smtClean="0">
                <a:solidFill>
                  <a:srgbClr val="08519C"/>
                </a:solidFill>
                <a:latin typeface="+mn-lt"/>
              </a:rPr>
              <a:t> et al., Biological Engineering 2010]</a:t>
            </a:r>
            <a:endParaRPr lang="en-US" sz="2000" dirty="0">
              <a:solidFill>
                <a:srgbClr val="08519C"/>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linds(horizontal)">
                                      <p:cBhvr>
                                        <p:cTn id="1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Problem formulation</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15" name="Title 1"/>
          <p:cNvSpPr txBox="1">
            <a:spLocks/>
          </p:cNvSpPr>
          <p:nvPr/>
        </p:nvSpPr>
        <p:spPr bwMode="auto">
          <a:xfrm>
            <a:off x="1331640" y="1412776"/>
            <a:ext cx="6768752" cy="381642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lvl="0" indent="-285750" defTabSz="914400">
              <a:lnSpc>
                <a:spcPct val="80000"/>
              </a:lnSpc>
              <a:buClr>
                <a:srgbClr val="BDD7E7"/>
              </a:buClr>
              <a:buFont typeface="Wingdings" pitchFamily="2" charset="2"/>
              <a:buChar char="§"/>
            </a:pPr>
            <a:r>
              <a:rPr lang="en-US" sz="2400" b="1" kern="0" dirty="0" smtClean="0">
                <a:solidFill>
                  <a:srgbClr val="08519C"/>
                </a:solidFill>
                <a:latin typeface="Calibri" pitchFamily="34" charset="0"/>
                <a:cs typeface="Calibri" pitchFamily="34" charset="0"/>
              </a:rPr>
              <a:t>Given</a:t>
            </a:r>
          </a:p>
          <a:p>
            <a:pPr marL="742950" lvl="1" indent="-285750" defTabSz="914400">
              <a:lnSpc>
                <a:spcPct val="80000"/>
              </a:lnSpc>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A biochemical application</a:t>
            </a:r>
          </a:p>
          <a:p>
            <a:pPr marL="742950" lvl="1" indent="-285750" defTabSz="914400">
              <a:lnSpc>
                <a:spcPct val="80000"/>
              </a:lnSpc>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A biochip modeled as a topology graph</a:t>
            </a:r>
            <a:endParaRPr lang="en-US" sz="2000" kern="0" dirty="0" smtClean="0">
              <a:solidFill>
                <a:srgbClr val="08519C"/>
              </a:solidFill>
              <a:latin typeface="Monotype Corsiva" pitchFamily="66" charset="0"/>
              <a:cs typeface="Calibri" pitchFamily="34" charset="0"/>
            </a:endParaRPr>
          </a:p>
          <a:p>
            <a:pPr marL="742950" lvl="1" indent="-285750" defTabSz="914400">
              <a:lnSpc>
                <a:spcPct val="80000"/>
              </a:lnSpc>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Characterized component model library </a:t>
            </a:r>
            <a:endParaRPr lang="en-US" sz="2000" kern="0" dirty="0" smtClean="0">
              <a:solidFill>
                <a:srgbClr val="08519C"/>
              </a:solidFill>
              <a:latin typeface="Monotype Corsiva" pitchFamily="66" charset="0"/>
              <a:cs typeface="Calibri" pitchFamily="34" charset="0"/>
            </a:endParaRPr>
          </a:p>
          <a:p>
            <a:pPr marL="742950" lvl="1" indent="-285750" defTabSz="914400">
              <a:lnSpc>
                <a:spcPct val="80000"/>
              </a:lnSpc>
              <a:buClr>
                <a:srgbClr val="BDD7E7"/>
              </a:buClr>
              <a:buFont typeface="Wingdings" pitchFamily="2" charset="2"/>
              <a:buChar char="§"/>
            </a:pPr>
            <a:endParaRPr lang="en-US" sz="2000" kern="0" dirty="0" smtClean="0">
              <a:solidFill>
                <a:srgbClr val="08519C"/>
              </a:solidFill>
              <a:latin typeface="Calibri" pitchFamily="34" charset="0"/>
              <a:cs typeface="Calibri" pitchFamily="34" charset="0"/>
            </a:endParaRPr>
          </a:p>
          <a:p>
            <a:pPr marL="285750" lvl="0" indent="-285750" defTabSz="914400">
              <a:lnSpc>
                <a:spcPct val="80000"/>
              </a:lnSpc>
              <a:buClr>
                <a:srgbClr val="BDD7E7"/>
              </a:buClr>
              <a:buFont typeface="Wingdings" pitchFamily="2" charset="2"/>
              <a:buChar char="§"/>
            </a:pPr>
            <a:r>
              <a:rPr lang="en-US" sz="2400" b="1" kern="0" dirty="0" smtClean="0">
                <a:solidFill>
                  <a:srgbClr val="08519C"/>
                </a:solidFill>
                <a:latin typeface="Calibri" pitchFamily="34" charset="0"/>
                <a:cs typeface="Calibri" pitchFamily="34" charset="0"/>
              </a:rPr>
              <a:t>Determine</a:t>
            </a:r>
          </a:p>
          <a:p>
            <a:pPr marL="742950" lvl="1"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An application mapping, deciding on:</a:t>
            </a:r>
          </a:p>
          <a:p>
            <a:pPr marL="1200150" lvl="2"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Binding of operations and edges</a:t>
            </a:r>
          </a:p>
          <a:p>
            <a:pPr marL="1200150" lvl="2"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Scheduling of operations and edges</a:t>
            </a:r>
          </a:p>
          <a:p>
            <a:pPr marL="742950" lvl="1" indent="-285750" defTabSz="914400">
              <a:buClr>
                <a:srgbClr val="BDD7E7"/>
              </a:buClr>
              <a:buFont typeface="Wingdings" pitchFamily="2" charset="2"/>
              <a:buChar char="§"/>
            </a:pPr>
            <a:r>
              <a:rPr lang="en-US" sz="2000" b="1" kern="0" dirty="0" smtClean="0">
                <a:solidFill>
                  <a:srgbClr val="08519C"/>
                </a:solidFill>
                <a:latin typeface="Calibri" pitchFamily="34" charset="0"/>
                <a:cs typeface="Calibri" pitchFamily="34" charset="0"/>
              </a:rPr>
              <a:t>Such that</a:t>
            </a:r>
            <a:r>
              <a:rPr lang="en-US" sz="2000" kern="0" dirty="0" smtClean="0">
                <a:solidFill>
                  <a:srgbClr val="08519C"/>
                </a:solidFill>
                <a:latin typeface="Calibri" pitchFamily="34" charset="0"/>
                <a:cs typeface="Calibri" pitchFamily="34" charset="0"/>
              </a:rPr>
              <a:t> </a:t>
            </a:r>
          </a:p>
          <a:p>
            <a:pPr marL="1200150" lvl="2"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the application completion time is minimized</a:t>
            </a:r>
          </a:p>
          <a:p>
            <a:pPr marL="1200150" lvl="2"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the dependency, resource and routing constraints are satisfied</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pic>
        <p:nvPicPr>
          <p:cNvPr id="12" name="Content Placeholder 3" descr="exampleArchitecture.eps"/>
          <p:cNvPicPr>
            <a:picLocks noChangeAspect="1"/>
          </p:cNvPicPr>
          <p:nvPr/>
        </p:nvPicPr>
        <p:blipFill>
          <a:blip r:embed="rId4" cstate="print">
            <a:extLst>
              <a:ext uri="{28A0092B-C50C-407E-A947-70E740481C1C}">
                <a14:useLocalDpi xmlns="" xmlns:a14="http://schemas.microsoft.com/office/drawing/2010/main" val="0"/>
              </a:ext>
            </a:extLst>
          </a:blip>
          <a:srcRect l="-1652" r="-1652"/>
          <a:stretch>
            <a:fillRect/>
          </a:stretch>
        </p:blipFill>
        <p:spPr>
          <a:xfrm>
            <a:off x="3662062" y="332656"/>
            <a:ext cx="5237313" cy="2880320"/>
          </a:xfrm>
          <a:prstGeom prst="rect">
            <a:avLst/>
          </a:prstGeom>
        </p:spPr>
      </p:pic>
      <p:sp>
        <p:nvSpPr>
          <p:cNvPr id="13" name="Freeform 12"/>
          <p:cNvSpPr/>
          <p:nvPr/>
        </p:nvSpPr>
        <p:spPr>
          <a:xfrm>
            <a:off x="2366521" y="1918641"/>
            <a:ext cx="2540127" cy="767457"/>
          </a:xfrm>
          <a:custGeom>
            <a:avLst/>
            <a:gdLst>
              <a:gd name="connsiteX0" fmla="*/ 0 w 2540127"/>
              <a:gd name="connsiteY0" fmla="*/ 767457 h 767457"/>
              <a:gd name="connsiteX1" fmla="*/ 1215241 w 2540127"/>
              <a:gd name="connsiteY1" fmla="*/ 584729 h 767457"/>
              <a:gd name="connsiteX2" fmla="*/ 2540127 w 2540127"/>
              <a:gd name="connsiteY2" fmla="*/ 0 h 767457"/>
            </a:gdLst>
            <a:ahLst/>
            <a:cxnLst>
              <a:cxn ang="0">
                <a:pos x="connsiteX0" y="connsiteY0"/>
              </a:cxn>
              <a:cxn ang="0">
                <a:pos x="connsiteX1" y="connsiteY1"/>
              </a:cxn>
              <a:cxn ang="0">
                <a:pos x="connsiteX2" y="connsiteY2"/>
              </a:cxn>
            </a:cxnLst>
            <a:rect l="l" t="t" r="r" b="b"/>
            <a:pathLst>
              <a:path w="2540127" h="767457">
                <a:moveTo>
                  <a:pt x="0" y="767457"/>
                </a:moveTo>
                <a:cubicBezTo>
                  <a:pt x="395943" y="740047"/>
                  <a:pt x="791887" y="712638"/>
                  <a:pt x="1215241" y="584729"/>
                </a:cubicBezTo>
                <a:cubicBezTo>
                  <a:pt x="1638595" y="456820"/>
                  <a:pt x="2540127" y="0"/>
                  <a:pt x="2540127" y="0"/>
                </a:cubicBezTo>
              </a:path>
            </a:pathLst>
          </a:custGeom>
          <a:ln>
            <a:solidFill>
              <a:srgbClr val="FF0000"/>
            </a:solidFill>
            <a:prstDash val="dash"/>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238601" y="1242549"/>
            <a:ext cx="5025431" cy="2064823"/>
          </a:xfrm>
          <a:custGeom>
            <a:avLst/>
            <a:gdLst>
              <a:gd name="connsiteX0" fmla="*/ 0 w 5025431"/>
              <a:gd name="connsiteY0" fmla="*/ 2064823 h 2064823"/>
              <a:gd name="connsiteX1" fmla="*/ 1900527 w 5025431"/>
              <a:gd name="connsiteY1" fmla="*/ 1635413 h 2064823"/>
              <a:gd name="connsiteX2" fmla="*/ 4458928 w 5025431"/>
              <a:gd name="connsiteY2" fmla="*/ 539046 h 2064823"/>
              <a:gd name="connsiteX3" fmla="*/ 5025431 w 5025431"/>
              <a:gd name="connsiteY3" fmla="*/ 0 h 2064823"/>
            </a:gdLst>
            <a:ahLst/>
            <a:cxnLst>
              <a:cxn ang="0">
                <a:pos x="connsiteX0" y="connsiteY0"/>
              </a:cxn>
              <a:cxn ang="0">
                <a:pos x="connsiteX1" y="connsiteY1"/>
              </a:cxn>
              <a:cxn ang="0">
                <a:pos x="connsiteX2" y="connsiteY2"/>
              </a:cxn>
              <a:cxn ang="0">
                <a:pos x="connsiteX3" y="connsiteY3"/>
              </a:cxn>
            </a:cxnLst>
            <a:rect l="l" t="t" r="r" b="b"/>
            <a:pathLst>
              <a:path w="5025431" h="2064823">
                <a:moveTo>
                  <a:pt x="0" y="2064823"/>
                </a:moveTo>
                <a:cubicBezTo>
                  <a:pt x="578686" y="1977266"/>
                  <a:pt x="1157372" y="1889709"/>
                  <a:pt x="1900527" y="1635413"/>
                </a:cubicBezTo>
                <a:cubicBezTo>
                  <a:pt x="2643682" y="1381117"/>
                  <a:pt x="3938111" y="811615"/>
                  <a:pt x="4458928" y="539046"/>
                </a:cubicBezTo>
                <a:cubicBezTo>
                  <a:pt x="4979745" y="266477"/>
                  <a:pt x="5025431" y="0"/>
                  <a:pt x="5025431" y="0"/>
                </a:cubicBezTo>
              </a:path>
            </a:pathLst>
          </a:custGeom>
          <a:ln>
            <a:solidFill>
              <a:srgbClr val="FF0000"/>
            </a:solidFill>
            <a:prstDash val="dash"/>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 name="Group 17"/>
          <p:cNvGrpSpPr/>
          <p:nvPr/>
        </p:nvGrpSpPr>
        <p:grpSpPr>
          <a:xfrm>
            <a:off x="5580112" y="1052736"/>
            <a:ext cx="1296144" cy="648072"/>
            <a:chOff x="5580112" y="1052736"/>
            <a:chExt cx="1296144" cy="648072"/>
          </a:xfrm>
        </p:grpSpPr>
        <p:cxnSp>
          <p:nvCxnSpPr>
            <p:cNvPr id="19" name="Elbow Connector 18"/>
            <p:cNvCxnSpPr/>
            <p:nvPr/>
          </p:nvCxnSpPr>
          <p:spPr>
            <a:xfrm flipV="1">
              <a:off x="5580112" y="1052736"/>
              <a:ext cx="1296144" cy="648072"/>
            </a:xfrm>
            <a:prstGeom prst="bentConnector3">
              <a:avLst>
                <a:gd name="adj1" fmla="val 76083"/>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050693" y="1052736"/>
              <a:ext cx="537531" cy="369332"/>
            </a:xfrm>
            <a:prstGeom prst="rect">
              <a:avLst/>
            </a:prstGeom>
            <a:noFill/>
          </p:spPr>
          <p:txBody>
            <a:bodyPr wrap="none" rtlCol="0">
              <a:spAutoFit/>
            </a:bodyPr>
            <a:lstStyle/>
            <a:p>
              <a:r>
                <a:rPr lang="en-US" i="1" smtClean="0">
                  <a:solidFill>
                    <a:srgbClr val="FF0000"/>
                  </a:solidFill>
                  <a:latin typeface="Times New Roman"/>
                  <a:cs typeface="Times New Roman"/>
                </a:rPr>
                <a:t>F</a:t>
              </a:r>
              <a:r>
                <a:rPr lang="en-US" i="1" baseline="-25000" smtClean="0">
                  <a:solidFill>
                    <a:srgbClr val="FF0000"/>
                  </a:solidFill>
                  <a:latin typeface="Times New Roman"/>
                  <a:cs typeface="Times New Roman"/>
                </a:rPr>
                <a:t>15</a:t>
              </a:r>
              <a:endParaRPr lang="en-US" i="1" baseline="-25000">
                <a:solidFill>
                  <a:srgbClr val="FF0000"/>
                </a:solidFill>
                <a:latin typeface="Times New Roman"/>
                <a:cs typeface="Times New Roman"/>
              </a:endParaRPr>
            </a:p>
          </p:txBody>
        </p:sp>
      </p:grpSp>
      <p:grpSp>
        <p:nvGrpSpPr>
          <p:cNvPr id="3" name="Group 20"/>
          <p:cNvGrpSpPr/>
          <p:nvPr/>
        </p:nvGrpSpPr>
        <p:grpSpPr>
          <a:xfrm>
            <a:off x="5724128" y="692696"/>
            <a:ext cx="864096" cy="1008112"/>
            <a:chOff x="5724128" y="692696"/>
            <a:chExt cx="864096" cy="1008112"/>
          </a:xfrm>
        </p:grpSpPr>
        <p:cxnSp>
          <p:nvCxnSpPr>
            <p:cNvPr id="22" name="Elbow Connector 21"/>
            <p:cNvCxnSpPr/>
            <p:nvPr/>
          </p:nvCxnSpPr>
          <p:spPr>
            <a:xfrm rot="5400000" flipH="1" flipV="1">
              <a:off x="5652120" y="764704"/>
              <a:ext cx="1008112" cy="864096"/>
            </a:xfrm>
            <a:prstGeom prst="bentConnector3">
              <a:avLst>
                <a:gd name="adj1" fmla="val 154"/>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050693" y="980728"/>
              <a:ext cx="537531" cy="369332"/>
            </a:xfrm>
            <a:prstGeom prst="rect">
              <a:avLst/>
            </a:prstGeom>
            <a:noFill/>
          </p:spPr>
          <p:txBody>
            <a:bodyPr wrap="none" rtlCol="0">
              <a:spAutoFit/>
            </a:bodyPr>
            <a:lstStyle/>
            <a:p>
              <a:r>
                <a:rPr lang="en-US" i="1" smtClean="0">
                  <a:solidFill>
                    <a:srgbClr val="FF0000"/>
                  </a:solidFill>
                  <a:latin typeface="Times New Roman"/>
                  <a:cs typeface="Times New Roman"/>
                </a:rPr>
                <a:t>F</a:t>
              </a:r>
              <a:r>
                <a:rPr lang="en-US" i="1" baseline="-25000" smtClean="0">
                  <a:solidFill>
                    <a:srgbClr val="FF0000"/>
                  </a:solidFill>
                  <a:latin typeface="Times New Roman"/>
                  <a:cs typeface="Times New Roman"/>
                </a:rPr>
                <a:t>14</a:t>
              </a:r>
              <a:endParaRPr lang="en-US" i="1" baseline="-25000">
                <a:solidFill>
                  <a:srgbClr val="FF0000"/>
                </a:solidFill>
                <a:latin typeface="Times New Roman"/>
                <a:cs typeface="Times New Roman"/>
              </a:endParaRPr>
            </a:p>
          </p:txBody>
        </p:sp>
      </p:grpSp>
      <p:pic>
        <p:nvPicPr>
          <p:cNvPr id="4099" name="Picture 3"/>
          <p:cNvPicPr>
            <a:picLocks noChangeAspect="1" noChangeArrowheads="1"/>
          </p:cNvPicPr>
          <p:nvPr/>
        </p:nvPicPr>
        <p:blipFill>
          <a:blip r:embed="rId5"/>
          <a:srcRect/>
          <a:stretch>
            <a:fillRect/>
          </a:stretch>
        </p:blipFill>
        <p:spPr bwMode="auto">
          <a:xfrm>
            <a:off x="2123728" y="3604450"/>
            <a:ext cx="6562084" cy="2704870"/>
          </a:xfrm>
          <a:prstGeom prst="rect">
            <a:avLst/>
          </a:prstGeom>
          <a:noFill/>
          <a:ln w="9525">
            <a:noFill/>
            <a:miter lim="800000"/>
            <a:headEnd/>
            <a:tailEnd/>
          </a:ln>
        </p:spPr>
      </p:pic>
      <p:pic>
        <p:nvPicPr>
          <p:cNvPr id="11" name="Content Placeholder 3" descr="applicationModel.eps"/>
          <p:cNvPicPr>
            <a:picLocks noChangeAspect="1"/>
          </p:cNvPicPr>
          <p:nvPr/>
        </p:nvPicPr>
        <p:blipFill>
          <a:blip r:embed="rId6" cstate="print">
            <a:extLst>
              <a:ext uri="{28A0092B-C50C-407E-A947-70E740481C1C}">
                <a14:useLocalDpi xmlns="" xmlns:a14="http://schemas.microsoft.com/office/drawing/2010/main" val="0"/>
              </a:ext>
            </a:extLst>
          </a:blip>
          <a:srcRect l="-73877" r="-73877"/>
          <a:stretch>
            <a:fillRect/>
          </a:stretch>
        </p:blipFill>
        <p:spPr>
          <a:xfrm>
            <a:off x="-1908720" y="1290623"/>
            <a:ext cx="6768752" cy="37225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linds(horizontal)">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Proposed solution</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15" name="Title 1"/>
          <p:cNvSpPr txBox="1">
            <a:spLocks/>
          </p:cNvSpPr>
          <p:nvPr/>
        </p:nvSpPr>
        <p:spPr bwMode="auto">
          <a:xfrm>
            <a:off x="1115616" y="1772816"/>
            <a:ext cx="6768752" cy="165618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742950" lvl="1" indent="-285750" defTabSz="914400">
              <a:buClr>
                <a:srgbClr val="BDD7E7"/>
              </a:buClr>
            </a:pPr>
            <a:endParaRPr lang="en-US" sz="2000" kern="0" dirty="0" smtClean="0">
              <a:solidFill>
                <a:srgbClr val="08519C"/>
              </a:solidFill>
              <a:latin typeface="Calibri" pitchFamily="34" charset="0"/>
              <a:cs typeface="Calibri" pitchFamily="34" charset="0"/>
            </a:endParaRPr>
          </a:p>
          <a:p>
            <a:pPr marL="285750" lvl="0" indent="-285750" defTabSz="914400">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List Scheduling-based Application Mapping (</a:t>
            </a:r>
            <a:r>
              <a:rPr lang="en-US" sz="2400" kern="0" dirty="0" err="1" smtClean="0">
                <a:solidFill>
                  <a:srgbClr val="08519C"/>
                </a:solidFill>
                <a:latin typeface="Calibri" pitchFamily="34" charset="0"/>
                <a:cs typeface="Calibri" pitchFamily="34" charset="0"/>
              </a:rPr>
              <a:t>LSAM</a:t>
            </a:r>
            <a:r>
              <a:rPr lang="en-US" sz="2400" kern="0" dirty="0" smtClean="0">
                <a:solidFill>
                  <a:srgbClr val="08519C"/>
                </a:solidFill>
                <a:latin typeface="Calibri" pitchFamily="34" charset="0"/>
                <a:cs typeface="Calibri" pitchFamily="34" charset="0"/>
              </a:rPr>
              <a:t>)</a:t>
            </a:r>
          </a:p>
          <a:p>
            <a:pPr marL="742950" lvl="1"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Binding </a:t>
            </a:r>
          </a:p>
          <a:p>
            <a:pPr marL="742950" lvl="1"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Scheduling</a:t>
            </a:r>
          </a:p>
          <a:p>
            <a:pPr marL="742950" lvl="1"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Fluidic routing (contention awareness)</a:t>
            </a:r>
          </a:p>
          <a:p>
            <a:pPr marL="742950" lvl="1"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Storage (requirement analysis and assignment)</a:t>
            </a:r>
          </a:p>
          <a:p>
            <a:pPr marL="742950" lvl="1"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Composite route </a:t>
            </a:r>
            <a:r>
              <a:rPr lang="en-US" sz="2000" kern="0" dirty="0" smtClean="0">
                <a:solidFill>
                  <a:srgbClr val="08519C"/>
                </a:solidFill>
                <a:latin typeface="Calibri" pitchFamily="34" charset="0"/>
                <a:cs typeface="Calibri" pitchFamily="34" charset="0"/>
              </a:rPr>
              <a:t>generation</a:t>
            </a:r>
            <a:endParaRPr lang="en-US" sz="2000" kern="0" dirty="0" smtClean="0">
              <a:solidFill>
                <a:srgbClr val="08519C"/>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pic>
        <p:nvPicPr>
          <p:cNvPr id="16" name="Content Placeholder 3" descr="exampleArchitecture.eps"/>
          <p:cNvPicPr>
            <a:picLocks noChangeAspect="1"/>
          </p:cNvPicPr>
          <p:nvPr/>
        </p:nvPicPr>
        <p:blipFill>
          <a:blip r:embed="rId4" cstate="print">
            <a:extLst>
              <a:ext uri="{28A0092B-C50C-407E-A947-70E740481C1C}">
                <a14:useLocalDpi xmlns="" xmlns:a14="http://schemas.microsoft.com/office/drawing/2010/main" val="0"/>
              </a:ext>
            </a:extLst>
          </a:blip>
          <a:srcRect l="-1652" r="-1652"/>
          <a:stretch>
            <a:fillRect/>
          </a:stretch>
        </p:blipFill>
        <p:spPr>
          <a:xfrm>
            <a:off x="3662062" y="332656"/>
            <a:ext cx="5237313" cy="2880320"/>
          </a:xfrm>
          <a:prstGeom prst="rect">
            <a:avLst/>
          </a:prstGeom>
        </p:spPr>
      </p:pic>
      <p:sp>
        <p:nvSpPr>
          <p:cNvPr id="18" name="Freeform 17"/>
          <p:cNvSpPr/>
          <p:nvPr/>
        </p:nvSpPr>
        <p:spPr>
          <a:xfrm>
            <a:off x="1187624" y="2492896"/>
            <a:ext cx="3744415" cy="792088"/>
          </a:xfrm>
          <a:custGeom>
            <a:avLst/>
            <a:gdLst>
              <a:gd name="connsiteX0" fmla="*/ 0 w 2540127"/>
              <a:gd name="connsiteY0" fmla="*/ 767457 h 767457"/>
              <a:gd name="connsiteX1" fmla="*/ 1215241 w 2540127"/>
              <a:gd name="connsiteY1" fmla="*/ 584729 h 767457"/>
              <a:gd name="connsiteX2" fmla="*/ 2540127 w 2540127"/>
              <a:gd name="connsiteY2" fmla="*/ 0 h 767457"/>
            </a:gdLst>
            <a:ahLst/>
            <a:cxnLst>
              <a:cxn ang="0">
                <a:pos x="connsiteX0" y="connsiteY0"/>
              </a:cxn>
              <a:cxn ang="0">
                <a:pos x="connsiteX1" y="connsiteY1"/>
              </a:cxn>
              <a:cxn ang="0">
                <a:pos x="connsiteX2" y="connsiteY2"/>
              </a:cxn>
            </a:cxnLst>
            <a:rect l="l" t="t" r="r" b="b"/>
            <a:pathLst>
              <a:path w="2540127" h="767457">
                <a:moveTo>
                  <a:pt x="0" y="767457"/>
                </a:moveTo>
                <a:cubicBezTo>
                  <a:pt x="395943" y="740047"/>
                  <a:pt x="791887" y="712638"/>
                  <a:pt x="1215241" y="584729"/>
                </a:cubicBezTo>
                <a:cubicBezTo>
                  <a:pt x="1638595" y="456820"/>
                  <a:pt x="2540127" y="0"/>
                  <a:pt x="2540127" y="0"/>
                </a:cubicBezTo>
              </a:path>
            </a:pathLst>
          </a:custGeom>
          <a:ln>
            <a:solidFill>
              <a:srgbClr val="FF0000"/>
            </a:solidFill>
            <a:prstDash val="dash"/>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683569" y="1242549"/>
            <a:ext cx="6580464" cy="1466371"/>
          </a:xfrm>
          <a:custGeom>
            <a:avLst/>
            <a:gdLst>
              <a:gd name="connsiteX0" fmla="*/ 0 w 5025431"/>
              <a:gd name="connsiteY0" fmla="*/ 2064823 h 2064823"/>
              <a:gd name="connsiteX1" fmla="*/ 1900527 w 5025431"/>
              <a:gd name="connsiteY1" fmla="*/ 1635413 h 2064823"/>
              <a:gd name="connsiteX2" fmla="*/ 4458928 w 5025431"/>
              <a:gd name="connsiteY2" fmla="*/ 539046 h 2064823"/>
              <a:gd name="connsiteX3" fmla="*/ 5025431 w 5025431"/>
              <a:gd name="connsiteY3" fmla="*/ 0 h 2064823"/>
            </a:gdLst>
            <a:ahLst/>
            <a:cxnLst>
              <a:cxn ang="0">
                <a:pos x="connsiteX0" y="connsiteY0"/>
              </a:cxn>
              <a:cxn ang="0">
                <a:pos x="connsiteX1" y="connsiteY1"/>
              </a:cxn>
              <a:cxn ang="0">
                <a:pos x="connsiteX2" y="connsiteY2"/>
              </a:cxn>
              <a:cxn ang="0">
                <a:pos x="connsiteX3" y="connsiteY3"/>
              </a:cxn>
            </a:cxnLst>
            <a:rect l="l" t="t" r="r" b="b"/>
            <a:pathLst>
              <a:path w="5025431" h="2064823">
                <a:moveTo>
                  <a:pt x="0" y="2064823"/>
                </a:moveTo>
                <a:cubicBezTo>
                  <a:pt x="578686" y="1977266"/>
                  <a:pt x="1157372" y="1889709"/>
                  <a:pt x="1900527" y="1635413"/>
                </a:cubicBezTo>
                <a:cubicBezTo>
                  <a:pt x="2643682" y="1381117"/>
                  <a:pt x="3938111" y="811615"/>
                  <a:pt x="4458928" y="539046"/>
                </a:cubicBezTo>
                <a:cubicBezTo>
                  <a:pt x="4979745" y="266477"/>
                  <a:pt x="5025431" y="0"/>
                  <a:pt x="5025431" y="0"/>
                </a:cubicBezTo>
              </a:path>
            </a:pathLst>
          </a:custGeom>
          <a:ln>
            <a:solidFill>
              <a:srgbClr val="FF0000"/>
            </a:solidFill>
            <a:prstDash val="dash"/>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9" name="Group 28"/>
          <p:cNvGrpSpPr/>
          <p:nvPr/>
        </p:nvGrpSpPr>
        <p:grpSpPr>
          <a:xfrm>
            <a:off x="5940152" y="1052736"/>
            <a:ext cx="2681945" cy="2016224"/>
            <a:chOff x="5940152" y="1052736"/>
            <a:chExt cx="2681945" cy="2016224"/>
          </a:xfrm>
        </p:grpSpPr>
        <p:sp>
          <p:nvSpPr>
            <p:cNvPr id="30" name="TextBox 29"/>
            <p:cNvSpPr txBox="1"/>
            <p:nvPr/>
          </p:nvSpPr>
          <p:spPr>
            <a:xfrm>
              <a:off x="7956376" y="1484784"/>
              <a:ext cx="665721" cy="369332"/>
            </a:xfrm>
            <a:prstGeom prst="rect">
              <a:avLst/>
            </a:prstGeom>
            <a:noFill/>
          </p:spPr>
          <p:txBody>
            <a:bodyPr wrap="none" rtlCol="0">
              <a:spAutoFit/>
            </a:bodyPr>
            <a:lstStyle/>
            <a:p>
              <a:r>
                <a:rPr lang="en-US" i="1" smtClean="0">
                  <a:solidFill>
                    <a:srgbClr val="FF0000"/>
                  </a:solidFill>
                  <a:latin typeface="Times New Roman"/>
                  <a:cs typeface="Times New Roman"/>
                </a:rPr>
                <a:t>F</a:t>
              </a:r>
              <a:r>
                <a:rPr lang="en-US" i="1" baseline="-25000" smtClean="0">
                  <a:solidFill>
                    <a:srgbClr val="FF0000"/>
                  </a:solidFill>
                  <a:latin typeface="Times New Roman"/>
                  <a:cs typeface="Times New Roman"/>
                </a:rPr>
                <a:t>30-1</a:t>
              </a:r>
              <a:endParaRPr lang="en-US" i="1" baseline="-25000">
                <a:solidFill>
                  <a:srgbClr val="FF0000"/>
                </a:solidFill>
                <a:latin typeface="Times New Roman"/>
                <a:cs typeface="Times New Roman"/>
              </a:endParaRPr>
            </a:p>
          </p:txBody>
        </p:sp>
        <p:grpSp>
          <p:nvGrpSpPr>
            <p:cNvPr id="31" name="Group 23"/>
            <p:cNvGrpSpPr/>
            <p:nvPr/>
          </p:nvGrpSpPr>
          <p:grpSpPr>
            <a:xfrm>
              <a:off x="5940152" y="1052736"/>
              <a:ext cx="1944216" cy="2016224"/>
              <a:chOff x="5940152" y="1052736"/>
              <a:chExt cx="1944216" cy="2016224"/>
            </a:xfrm>
          </p:grpSpPr>
          <p:cxnSp>
            <p:nvCxnSpPr>
              <p:cNvPr id="32" name="Straight Arrow Connector 13"/>
              <p:cNvCxnSpPr/>
              <p:nvPr/>
            </p:nvCxnSpPr>
            <p:spPr>
              <a:xfrm flipH="1">
                <a:off x="5940152" y="3068960"/>
                <a:ext cx="1944216"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7884368" y="1052736"/>
                <a:ext cx="0" cy="2016224"/>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596336" y="1052736"/>
                <a:ext cx="288032"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grpSp>
      <p:grpSp>
        <p:nvGrpSpPr>
          <p:cNvPr id="35" name="Group 34"/>
          <p:cNvGrpSpPr/>
          <p:nvPr/>
        </p:nvGrpSpPr>
        <p:grpSpPr>
          <a:xfrm>
            <a:off x="3906279" y="2276872"/>
            <a:ext cx="1030400" cy="792088"/>
            <a:chOff x="3906279" y="2276872"/>
            <a:chExt cx="1030400" cy="792088"/>
          </a:xfrm>
        </p:grpSpPr>
        <p:cxnSp>
          <p:nvCxnSpPr>
            <p:cNvPr id="36" name="Straight Arrow Connector 35"/>
            <p:cNvCxnSpPr/>
            <p:nvPr/>
          </p:nvCxnSpPr>
          <p:spPr>
            <a:xfrm>
              <a:off x="4572000" y="2348880"/>
              <a:ext cx="364679" cy="838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4572000" y="2348880"/>
              <a:ext cx="0" cy="72008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572447" y="3068960"/>
              <a:ext cx="288032"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906279" y="2276872"/>
              <a:ext cx="665721" cy="369332"/>
            </a:xfrm>
            <a:prstGeom prst="rect">
              <a:avLst/>
            </a:prstGeom>
            <a:noFill/>
          </p:spPr>
          <p:txBody>
            <a:bodyPr wrap="none" rtlCol="0">
              <a:spAutoFit/>
            </a:bodyPr>
            <a:lstStyle/>
            <a:p>
              <a:r>
                <a:rPr lang="en-US" i="1" smtClean="0">
                  <a:solidFill>
                    <a:srgbClr val="FF0000"/>
                  </a:solidFill>
                  <a:latin typeface="Times New Roman"/>
                  <a:cs typeface="Times New Roman"/>
                </a:rPr>
                <a:t>F</a:t>
              </a:r>
              <a:r>
                <a:rPr lang="en-US" i="1" baseline="-25000" smtClean="0">
                  <a:solidFill>
                    <a:srgbClr val="FF0000"/>
                  </a:solidFill>
                  <a:latin typeface="Times New Roman"/>
                  <a:cs typeface="Times New Roman"/>
                </a:rPr>
                <a:t>26-1</a:t>
              </a:r>
              <a:endParaRPr lang="en-US" i="1" baseline="-25000">
                <a:solidFill>
                  <a:srgbClr val="FF0000"/>
                </a:solidFill>
                <a:latin typeface="Times New Roman"/>
                <a:cs typeface="Times New Roman"/>
              </a:endParaRPr>
            </a:p>
          </p:txBody>
        </p:sp>
      </p:grpSp>
      <p:sp>
        <p:nvSpPr>
          <p:cNvPr id="40" name="TextBox 39"/>
          <p:cNvSpPr txBox="1"/>
          <p:nvPr/>
        </p:nvSpPr>
        <p:spPr>
          <a:xfrm>
            <a:off x="5220072" y="3140968"/>
            <a:ext cx="2045164" cy="369332"/>
          </a:xfrm>
          <a:prstGeom prst="rect">
            <a:avLst/>
          </a:prstGeom>
          <a:noFill/>
        </p:spPr>
        <p:txBody>
          <a:bodyPr wrap="none" rtlCol="0">
            <a:spAutoFit/>
          </a:bodyPr>
          <a:lstStyle/>
          <a:p>
            <a:r>
              <a:rPr lang="en-US" smtClean="0"/>
              <a:t>A </a:t>
            </a:r>
            <a:r>
              <a:rPr lang="en-US" smtClean="0">
                <a:solidFill>
                  <a:srgbClr val="FF6600"/>
                </a:solidFill>
              </a:rPr>
              <a:t>composite</a:t>
            </a:r>
            <a:r>
              <a:rPr lang="en-US" smtClean="0"/>
              <a:t> route</a:t>
            </a:r>
            <a:endParaRPr lang="en-US"/>
          </a:p>
        </p:txBody>
      </p:sp>
      <p:pic>
        <p:nvPicPr>
          <p:cNvPr id="5122" name="Picture 2"/>
          <p:cNvPicPr>
            <a:picLocks noChangeAspect="1" noChangeArrowheads="1"/>
          </p:cNvPicPr>
          <p:nvPr/>
        </p:nvPicPr>
        <p:blipFill>
          <a:blip r:embed="rId5"/>
          <a:srcRect/>
          <a:stretch>
            <a:fillRect/>
          </a:stretch>
        </p:blipFill>
        <p:spPr bwMode="auto">
          <a:xfrm>
            <a:off x="2123728" y="3591316"/>
            <a:ext cx="6552728" cy="2747575"/>
          </a:xfrm>
          <a:prstGeom prst="rect">
            <a:avLst/>
          </a:prstGeom>
          <a:noFill/>
          <a:ln w="9525">
            <a:noFill/>
            <a:miter lim="800000"/>
            <a:headEnd/>
            <a:tailEnd/>
          </a:ln>
        </p:spPr>
      </p:pic>
      <p:pic>
        <p:nvPicPr>
          <p:cNvPr id="42" name="Content Placeholder 3" descr="applicationModel.eps"/>
          <p:cNvPicPr>
            <a:picLocks noChangeAspect="1"/>
          </p:cNvPicPr>
          <p:nvPr/>
        </p:nvPicPr>
        <p:blipFill>
          <a:blip r:embed="rId6" cstate="print">
            <a:extLst>
              <a:ext uri="{28A0092B-C50C-407E-A947-70E740481C1C}">
                <a14:useLocalDpi xmlns="" xmlns:a14="http://schemas.microsoft.com/office/drawing/2010/main" val="0"/>
              </a:ext>
            </a:extLst>
          </a:blip>
          <a:srcRect l="-73877" r="-73877"/>
          <a:stretch>
            <a:fillRect/>
          </a:stretch>
        </p:blipFill>
        <p:spPr>
          <a:xfrm>
            <a:off x="-1908720" y="1290623"/>
            <a:ext cx="6768752" cy="3722553"/>
          </a:xfrm>
          <a:prstGeom prst="rect">
            <a:avLst/>
          </a:prstGeom>
        </p:spPr>
      </p:pic>
      <p:grpSp>
        <p:nvGrpSpPr>
          <p:cNvPr id="26" name="Group 25"/>
          <p:cNvGrpSpPr/>
          <p:nvPr/>
        </p:nvGrpSpPr>
        <p:grpSpPr>
          <a:xfrm>
            <a:off x="4141211" y="1052736"/>
            <a:ext cx="4020564" cy="1296144"/>
            <a:chOff x="4141211" y="1052736"/>
            <a:chExt cx="4020564" cy="1296144"/>
          </a:xfrm>
        </p:grpSpPr>
        <p:cxnSp>
          <p:nvCxnSpPr>
            <p:cNvPr id="27" name="Straight Arrow Connector 26"/>
            <p:cNvCxnSpPr/>
            <p:nvPr/>
          </p:nvCxnSpPr>
          <p:spPr>
            <a:xfrm flipH="1">
              <a:off x="5364088" y="1052736"/>
              <a:ext cx="1728192" cy="129614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rot="19439292">
              <a:off x="4141211" y="1264937"/>
              <a:ext cx="4020564" cy="369332"/>
            </a:xfrm>
            <a:prstGeom prst="rect">
              <a:avLst/>
            </a:prstGeom>
            <a:solidFill>
              <a:schemeClr val="bg1"/>
            </a:solidFill>
          </p:spPr>
          <p:txBody>
            <a:bodyPr wrap="none" rtlCol="0">
              <a:spAutoFit/>
            </a:bodyPr>
            <a:lstStyle/>
            <a:p>
              <a:r>
                <a:rPr lang="en-US" smtClean="0">
                  <a:solidFill>
                    <a:srgbClr val="FF0000"/>
                  </a:solidFill>
                </a:rPr>
                <a:t>No flow path from Heater1 to Mixer 3!</a:t>
              </a:r>
              <a:endParaRPr lang="en-US">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dissolv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dissolve">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dissolve">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11560" y="117574"/>
            <a:ext cx="7734946" cy="719138"/>
          </a:xfrm>
        </p:spPr>
        <p:txBody>
          <a:bodyPr/>
          <a:lstStyle/>
          <a:p>
            <a:pPr eaLnBrk="1" hangingPunct="1"/>
            <a:r>
              <a:rPr lang="en-US" dirty="0" err="1" smtClean="0">
                <a:latin typeface="Calibri" pitchFamily="34" charset="0"/>
                <a:cs typeface="Calibri" pitchFamily="34" charset="0"/>
              </a:rPr>
              <a:t>LSAM</a:t>
            </a:r>
            <a:r>
              <a:rPr lang="en-US" dirty="0" smtClean="0">
                <a:latin typeface="Calibri" pitchFamily="34" charset="0"/>
                <a:cs typeface="Calibri" pitchFamily="34" charset="0"/>
              </a:rPr>
              <a:t> comparison with optimal</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7" name="Title 1"/>
          <p:cNvSpPr txBox="1">
            <a:spLocks/>
          </p:cNvSpPr>
          <p:nvPr/>
        </p:nvSpPr>
        <p:spPr bwMode="auto">
          <a:xfrm>
            <a:off x="2267744" y="1259743"/>
            <a:ext cx="1800199" cy="36004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indent="-285750" defTabSz="914400"/>
            <a:r>
              <a:rPr lang="en-US" sz="2000" kern="0" dirty="0" smtClean="0">
                <a:solidFill>
                  <a:srgbClr val="08519C"/>
                </a:solidFill>
                <a:latin typeface="Calibri" pitchFamily="34" charset="0"/>
                <a:cs typeface="Calibri" pitchFamily="34" charset="0"/>
              </a:rPr>
              <a:t>Schedule length</a:t>
            </a:r>
            <a:endParaRPr lang="en-US" sz="2000" b="1" kern="0" dirty="0" smtClean="0">
              <a:solidFill>
                <a:srgbClr val="08519C"/>
              </a:solidFill>
              <a:latin typeface="Calibri" pitchFamily="34" charset="0"/>
              <a:cs typeface="Calibri" pitchFamily="34" charset="0"/>
            </a:endParaRPr>
          </a:p>
        </p:txBody>
      </p:sp>
      <p:sp>
        <p:nvSpPr>
          <p:cNvPr id="13" name="Title 1"/>
          <p:cNvSpPr txBox="1">
            <a:spLocks/>
          </p:cNvSpPr>
          <p:nvPr/>
        </p:nvSpPr>
        <p:spPr bwMode="auto">
          <a:xfrm>
            <a:off x="179512" y="4437112"/>
            <a:ext cx="3672408" cy="216024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lvl="0" indent="-285750" defTabSz="914400"/>
            <a:r>
              <a:rPr lang="en-US" kern="0" dirty="0" smtClean="0">
                <a:solidFill>
                  <a:srgbClr val="08519C"/>
                </a:solidFill>
                <a:latin typeface="Calibri" pitchFamily="34" charset="0"/>
                <a:cs typeface="Calibri" pitchFamily="34" charset="0"/>
              </a:rPr>
              <a:t>CB:      Clique based optimal solution</a:t>
            </a:r>
          </a:p>
          <a:p>
            <a:pPr marL="285750" indent="-285750" defTabSz="914400"/>
            <a:r>
              <a:rPr lang="en-US" kern="0" dirty="0" smtClean="0">
                <a:solidFill>
                  <a:srgbClr val="08519C"/>
                </a:solidFill>
                <a:latin typeface="Calibri" pitchFamily="34" charset="0"/>
                <a:cs typeface="Calibri" pitchFamily="34" charset="0"/>
              </a:rPr>
              <a:t>            [</a:t>
            </a:r>
            <a:r>
              <a:rPr lang="en-US" kern="0" dirty="0" err="1" smtClean="0">
                <a:solidFill>
                  <a:srgbClr val="08519C"/>
                </a:solidFill>
                <a:latin typeface="Calibri" pitchFamily="34" charset="0"/>
                <a:cs typeface="Calibri" pitchFamily="34" charset="0"/>
              </a:rPr>
              <a:t>Dinh</a:t>
            </a:r>
            <a:r>
              <a:rPr lang="en-US" kern="0" dirty="0" smtClean="0">
                <a:solidFill>
                  <a:srgbClr val="08519C"/>
                </a:solidFill>
                <a:latin typeface="Calibri" pitchFamily="34" charset="0"/>
                <a:cs typeface="Calibri" pitchFamily="34" charset="0"/>
              </a:rPr>
              <a:t> et al. </a:t>
            </a:r>
            <a:r>
              <a:rPr lang="en-US" kern="0" dirty="0" err="1" smtClean="0">
                <a:solidFill>
                  <a:srgbClr val="08519C"/>
                </a:solidFill>
                <a:latin typeface="Calibri" pitchFamily="34" charset="0"/>
                <a:cs typeface="Calibri" pitchFamily="34" charset="0"/>
              </a:rPr>
              <a:t>ASPDAC</a:t>
            </a:r>
            <a:r>
              <a:rPr lang="en-US" kern="0" dirty="0" smtClean="0">
                <a:solidFill>
                  <a:srgbClr val="08519C"/>
                </a:solidFill>
                <a:latin typeface="Calibri" pitchFamily="34" charset="0"/>
                <a:cs typeface="Calibri" pitchFamily="34" charset="0"/>
              </a:rPr>
              <a:t>, 2013]</a:t>
            </a:r>
          </a:p>
          <a:p>
            <a:pPr marL="285750" lvl="0" indent="-285750" defTabSz="914400"/>
            <a:r>
              <a:rPr lang="en-US" kern="0" dirty="0" smtClean="0">
                <a:solidFill>
                  <a:srgbClr val="08519C"/>
                </a:solidFill>
                <a:latin typeface="Calibri" pitchFamily="34" charset="0"/>
                <a:cs typeface="Calibri" pitchFamily="34" charset="0"/>
              </a:rPr>
              <a:t>SB:      Synthetic benchmark</a:t>
            </a:r>
          </a:p>
          <a:p>
            <a:pPr marL="285750" lvl="0" indent="-285750" defTabSz="914400"/>
            <a:r>
              <a:rPr lang="en-US" kern="0" dirty="0" err="1" smtClean="0">
                <a:solidFill>
                  <a:srgbClr val="08519C"/>
                </a:solidFill>
                <a:latin typeface="Calibri" pitchFamily="34" charset="0"/>
                <a:cs typeface="Calibri" pitchFamily="34" charset="0"/>
              </a:rPr>
              <a:t>PCR</a:t>
            </a:r>
            <a:r>
              <a:rPr lang="en-US" kern="0" dirty="0" smtClean="0">
                <a:solidFill>
                  <a:srgbClr val="08519C"/>
                </a:solidFill>
                <a:latin typeface="Calibri" pitchFamily="34" charset="0"/>
                <a:cs typeface="Calibri" pitchFamily="34" charset="0"/>
              </a:rPr>
              <a:t>:    Polymerase chain reaction –      </a:t>
            </a:r>
          </a:p>
          <a:p>
            <a:pPr marL="285750" lvl="0" indent="-285750" defTabSz="914400"/>
            <a:r>
              <a:rPr lang="en-US" kern="0" dirty="0" smtClean="0">
                <a:solidFill>
                  <a:srgbClr val="08519C"/>
                </a:solidFill>
                <a:latin typeface="Calibri" pitchFamily="34" charset="0"/>
                <a:cs typeface="Calibri" pitchFamily="34" charset="0"/>
              </a:rPr>
              <a:t>            mixing stage</a:t>
            </a:r>
          </a:p>
          <a:p>
            <a:pPr marL="285750" lvl="0" indent="-285750" defTabSz="914400"/>
            <a:r>
              <a:rPr lang="en-US" kern="0" dirty="0" err="1" smtClean="0">
                <a:solidFill>
                  <a:srgbClr val="08519C"/>
                </a:solidFill>
                <a:latin typeface="Calibri" pitchFamily="34" charset="0"/>
                <a:cs typeface="Calibri" pitchFamily="34" charset="0"/>
              </a:rPr>
              <a:t>IVD</a:t>
            </a:r>
            <a:r>
              <a:rPr lang="en-US" kern="0" dirty="0" smtClean="0">
                <a:solidFill>
                  <a:srgbClr val="08519C"/>
                </a:solidFill>
                <a:latin typeface="Calibri" pitchFamily="34" charset="0"/>
                <a:cs typeface="Calibri" pitchFamily="34" charset="0"/>
              </a:rPr>
              <a:t>:     In-vitro diagnostics   </a:t>
            </a:r>
          </a:p>
        </p:txBody>
      </p:sp>
      <p:sp>
        <p:nvSpPr>
          <p:cNvPr id="15" name="Title 1"/>
          <p:cNvSpPr txBox="1">
            <a:spLocks/>
          </p:cNvSpPr>
          <p:nvPr/>
        </p:nvSpPr>
        <p:spPr bwMode="auto">
          <a:xfrm>
            <a:off x="2051720" y="3933056"/>
            <a:ext cx="2016224" cy="36004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indent="-285750" defTabSz="914400"/>
            <a:r>
              <a:rPr lang="en-US" sz="2000" kern="0" dirty="0" smtClean="0">
                <a:solidFill>
                  <a:srgbClr val="08519C"/>
                </a:solidFill>
                <a:latin typeface="Calibri" pitchFamily="34" charset="0"/>
                <a:cs typeface="Calibri" pitchFamily="34" charset="0"/>
              </a:rPr>
              <a:t>Computation time</a:t>
            </a:r>
            <a:endParaRPr lang="en-US" sz="2000" b="1" kern="0" dirty="0" smtClean="0">
              <a:solidFill>
                <a:srgbClr val="08519C"/>
              </a:solidFill>
              <a:latin typeface="Calibri" pitchFamily="34" charset="0"/>
              <a:cs typeface="Calibri" pitchFamily="34" charset="0"/>
            </a:endParaRPr>
          </a:p>
        </p:txBody>
      </p:sp>
      <p:sp>
        <p:nvSpPr>
          <p:cNvPr id="16" name="Rectangle 12"/>
          <p:cNvSpPr>
            <a:spLocks noChangeArrowheads="1"/>
          </p:cNvSpPr>
          <p:nvPr/>
        </p:nvSpPr>
        <p:spPr bwMode="auto">
          <a:xfrm>
            <a:off x="530919" y="2636913"/>
            <a:ext cx="3104977" cy="792087"/>
          </a:xfrm>
          <a:prstGeom prst="rect">
            <a:avLst/>
          </a:prstGeom>
          <a:solidFill>
            <a:srgbClr val="08519C"/>
          </a:solidFill>
          <a:ln w="9360">
            <a:solidFill>
              <a:srgbClr val="000000"/>
            </a:solidFill>
            <a:miter lim="800000"/>
            <a:headEnd/>
            <a:tailEnd/>
          </a:ln>
          <a:effectLst/>
        </p:spPr>
        <p:txBody>
          <a:bodyPr wrap="none" lIns="85320" tIns="42120" rIns="85320" bIns="4212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dirty="0" smtClean="0">
              <a:solidFill>
                <a:srgbClr val="FFFFFF"/>
              </a:solidFill>
            </a:endParaRP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err="1" smtClean="0">
                <a:solidFill>
                  <a:srgbClr val="FFFFFF"/>
                </a:solidFill>
              </a:rPr>
              <a:t>LSAM</a:t>
            </a:r>
            <a:r>
              <a:rPr lang="en-US" dirty="0" smtClean="0">
                <a:solidFill>
                  <a:srgbClr val="FFFFFF"/>
                </a:solidFill>
              </a:rPr>
              <a:t> produces good quality </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solidFill>
                  <a:srgbClr val="FFFFFF"/>
                </a:solidFill>
              </a:rPr>
              <a:t>solutions in short time.</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dirty="0">
              <a:solidFill>
                <a:srgbClr val="FFFFFF"/>
              </a:solidFill>
            </a:endParaRPr>
          </a:p>
        </p:txBody>
      </p:sp>
      <p:pic>
        <p:nvPicPr>
          <p:cNvPr id="20482" name="Picture 2"/>
          <p:cNvPicPr>
            <a:picLocks noChangeAspect="1" noChangeArrowheads="1"/>
          </p:cNvPicPr>
          <p:nvPr/>
        </p:nvPicPr>
        <p:blipFill>
          <a:blip r:embed="rId4"/>
          <a:srcRect/>
          <a:stretch>
            <a:fillRect/>
          </a:stretch>
        </p:blipFill>
        <p:spPr bwMode="auto">
          <a:xfrm>
            <a:off x="4173066" y="1124744"/>
            <a:ext cx="3999334" cy="2633707"/>
          </a:xfrm>
          <a:prstGeom prst="rect">
            <a:avLst/>
          </a:prstGeom>
          <a:noFill/>
          <a:ln w="9525">
            <a:noFill/>
            <a:miter lim="800000"/>
            <a:headEnd/>
            <a:tailEnd/>
          </a:ln>
        </p:spPr>
      </p:pic>
      <p:pic>
        <p:nvPicPr>
          <p:cNvPr id="20483" name="Picture 3"/>
          <p:cNvPicPr>
            <a:picLocks noChangeAspect="1" noChangeArrowheads="1"/>
          </p:cNvPicPr>
          <p:nvPr/>
        </p:nvPicPr>
        <p:blipFill>
          <a:blip r:embed="rId5"/>
          <a:srcRect/>
          <a:stretch>
            <a:fillRect/>
          </a:stretch>
        </p:blipFill>
        <p:spPr bwMode="auto">
          <a:xfrm>
            <a:off x="4207791" y="3770026"/>
            <a:ext cx="3964609" cy="269488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blinds(horizontal)">
                                      <p:cBhvr>
                                        <p:cTn id="7" dur="500"/>
                                        <p:tgtEl>
                                          <p:spTgt spid="2048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9" name="Rectangle 12"/>
          <p:cNvSpPr>
            <a:spLocks noChangeArrowheads="1"/>
          </p:cNvSpPr>
          <p:nvPr/>
        </p:nvSpPr>
        <p:spPr bwMode="auto">
          <a:xfrm>
            <a:off x="1619672" y="332656"/>
            <a:ext cx="5472608" cy="1080120"/>
          </a:xfrm>
          <a:prstGeom prst="rect">
            <a:avLst/>
          </a:prstGeom>
          <a:solidFill>
            <a:srgbClr val="08519C"/>
          </a:solidFill>
          <a:ln w="9360">
            <a:solidFill>
              <a:srgbClr val="000000"/>
            </a:solidFill>
            <a:miter lim="800000"/>
            <a:headEnd/>
            <a:tailEnd/>
          </a:ln>
          <a:effectLst/>
        </p:spPr>
        <p:txBody>
          <a:bodyPr wrap="none" lIns="85320" tIns="42120" rIns="85320" bIns="4212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dirty="0" smtClean="0">
              <a:solidFill>
                <a:schemeClr val="bg1"/>
              </a:solidFill>
            </a:endParaRPr>
          </a:p>
          <a:p>
            <a:pPr marL="860425" lvl="1" indent="-403225" algn="ctr" defTabSz="914400">
              <a:buClr>
                <a:srgbClr val="BDD7E7"/>
              </a:buClr>
            </a:pPr>
            <a:r>
              <a:rPr lang="en-US" sz="2400" kern="0" dirty="0" smtClean="0">
                <a:solidFill>
                  <a:schemeClr val="bg1"/>
                </a:solidFill>
                <a:latin typeface="Calibri" pitchFamily="34" charset="0"/>
                <a:cs typeface="Calibri" pitchFamily="34" charset="0"/>
              </a:rPr>
              <a:t>Contribution I       </a:t>
            </a:r>
          </a:p>
          <a:p>
            <a:pPr marL="860425" lvl="1" indent="-403225" algn="ctr" defTabSz="914400">
              <a:buClr>
                <a:srgbClr val="BDD7E7"/>
              </a:buClr>
            </a:pPr>
            <a:r>
              <a:rPr lang="en-US" sz="2400" kern="0" dirty="0" smtClean="0">
                <a:solidFill>
                  <a:schemeClr val="bg1"/>
                </a:solidFill>
                <a:latin typeface="Calibri" pitchFamily="34" charset="0"/>
                <a:cs typeface="Calibri" pitchFamily="34" charset="0"/>
              </a:rPr>
              <a:t>System model and application mapping      </a:t>
            </a:r>
          </a:p>
          <a:p>
            <a:pPr marL="860425" lvl="1" indent="-403225" algn="ctr" defTabSz="914400">
              <a:buClr>
                <a:srgbClr val="BDD7E7"/>
              </a:buClr>
            </a:pPr>
            <a:endParaRPr lang="en-US" dirty="0">
              <a:solidFill>
                <a:schemeClr val="bg1"/>
              </a:solidFill>
            </a:endParaRPr>
          </a:p>
        </p:txBody>
      </p:sp>
      <p:grpSp>
        <p:nvGrpSpPr>
          <p:cNvPr id="2" name="Group 41"/>
          <p:cNvGrpSpPr/>
          <p:nvPr/>
        </p:nvGrpSpPr>
        <p:grpSpPr>
          <a:xfrm>
            <a:off x="1673820" y="2060848"/>
            <a:ext cx="5311775" cy="3805237"/>
            <a:chOff x="1673820" y="2309390"/>
            <a:chExt cx="5311775" cy="3805237"/>
          </a:xfrm>
        </p:grpSpPr>
        <p:sp>
          <p:nvSpPr>
            <p:cNvPr id="11" name="AutoShape 1"/>
            <p:cNvSpPr>
              <a:spLocks noChangeArrowheads="1"/>
            </p:cNvSpPr>
            <p:nvPr/>
          </p:nvSpPr>
          <p:spPr bwMode="auto">
            <a:xfrm>
              <a:off x="1673820" y="2309390"/>
              <a:ext cx="2941906" cy="315827"/>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 pos="2171700" algn="l"/>
                  <a:tab pos="2895600" algn="l"/>
                </a:tabLst>
              </a:pPr>
              <a:r>
                <a:rPr lang="en-US" sz="1600" dirty="0">
                  <a:solidFill>
                    <a:srgbClr val="000000"/>
                  </a:solidFill>
                  <a:latin typeface="Times New Roman" pitchFamily="16" charset="0"/>
                  <a:cs typeface="Times New Roman" pitchFamily="16" charset="0"/>
                </a:rPr>
                <a:t>Biochemical Application Model </a:t>
              </a:r>
            </a:p>
          </p:txBody>
        </p:sp>
        <p:sp>
          <p:nvSpPr>
            <p:cNvPr id="13" name="AutoShape 2"/>
            <p:cNvSpPr>
              <a:spLocks noChangeArrowheads="1"/>
            </p:cNvSpPr>
            <p:nvPr/>
          </p:nvSpPr>
          <p:spPr bwMode="auto">
            <a:xfrm>
              <a:off x="2682181" y="3295830"/>
              <a:ext cx="3312563" cy="687308"/>
            </a:xfrm>
            <a:prstGeom prst="roundRect">
              <a:avLst>
                <a:gd name="adj" fmla="val 199"/>
              </a:avLst>
            </a:prstGeom>
            <a:noFill/>
            <a:ln w="9000">
              <a:solidFill>
                <a:srgbClr val="000000"/>
              </a:solidFill>
              <a:round/>
              <a:headEnd/>
              <a:tailEnd/>
            </a:ln>
            <a:effectLst/>
          </p:spPr>
          <p:txBody>
            <a:bodyPr wrap="none" anchor="ctr"/>
            <a:lstStyle/>
            <a:p>
              <a:endParaRPr lang="da-DK"/>
            </a:p>
          </p:txBody>
        </p:sp>
        <p:sp>
          <p:nvSpPr>
            <p:cNvPr id="14" name="AutoShape 3"/>
            <p:cNvSpPr>
              <a:spLocks noChangeArrowheads="1"/>
            </p:cNvSpPr>
            <p:nvPr/>
          </p:nvSpPr>
          <p:spPr bwMode="auto">
            <a:xfrm>
              <a:off x="4576325" y="5797408"/>
              <a:ext cx="1980242" cy="315828"/>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nSpc>
                  <a:spcPct val="95000"/>
                </a:lnSpc>
                <a:tabLst>
                  <a:tab pos="723900" algn="l"/>
                  <a:tab pos="1447800" algn="l"/>
                </a:tabLst>
              </a:pPr>
              <a:r>
                <a:rPr lang="en-US" sz="1600">
                  <a:solidFill>
                    <a:srgbClr val="000000"/>
                  </a:solidFill>
                  <a:latin typeface="Times New Roman" pitchFamily="16" charset="0"/>
                  <a:cs typeface="Times New Roman" pitchFamily="16" charset="0"/>
                </a:rPr>
                <a:t>Platform Controller</a:t>
              </a:r>
            </a:p>
          </p:txBody>
        </p:sp>
        <p:sp>
          <p:nvSpPr>
            <p:cNvPr id="15" name="Line 4"/>
            <p:cNvSpPr>
              <a:spLocks noChangeShapeType="1"/>
            </p:cNvSpPr>
            <p:nvPr/>
          </p:nvSpPr>
          <p:spPr bwMode="auto">
            <a:xfrm>
              <a:off x="3372421" y="2623826"/>
              <a:ext cx="1459" cy="672003"/>
            </a:xfrm>
            <a:prstGeom prst="line">
              <a:avLst/>
            </a:prstGeom>
            <a:noFill/>
            <a:ln w="9000">
              <a:solidFill>
                <a:srgbClr val="000000"/>
              </a:solidFill>
              <a:round/>
              <a:headEnd/>
              <a:tailEnd type="triangle" w="med" len="med"/>
            </a:ln>
            <a:effectLst/>
          </p:spPr>
          <p:txBody>
            <a:bodyPr/>
            <a:lstStyle/>
            <a:p>
              <a:endParaRPr lang="da-DK"/>
            </a:p>
          </p:txBody>
        </p:sp>
        <p:sp>
          <p:nvSpPr>
            <p:cNvPr id="16" name="Line 5"/>
            <p:cNvSpPr>
              <a:spLocks noChangeShapeType="1"/>
            </p:cNvSpPr>
            <p:nvPr/>
          </p:nvSpPr>
          <p:spPr bwMode="auto">
            <a:xfrm flipH="1">
              <a:off x="3405108" y="5343840"/>
              <a:ext cx="5837" cy="454959"/>
            </a:xfrm>
            <a:prstGeom prst="line">
              <a:avLst/>
            </a:prstGeom>
            <a:noFill/>
            <a:ln w="9000">
              <a:solidFill>
                <a:srgbClr val="000000"/>
              </a:solidFill>
              <a:round/>
              <a:headEnd/>
              <a:tailEnd type="triangle" w="med" len="med"/>
            </a:ln>
            <a:effectLst/>
          </p:spPr>
          <p:txBody>
            <a:bodyPr/>
            <a:lstStyle/>
            <a:p>
              <a:endParaRPr lang="da-DK"/>
            </a:p>
          </p:txBody>
        </p:sp>
        <p:sp>
          <p:nvSpPr>
            <p:cNvPr id="17" name="AutoShape 6"/>
            <p:cNvSpPr>
              <a:spLocks noChangeArrowheads="1"/>
            </p:cNvSpPr>
            <p:nvPr/>
          </p:nvSpPr>
          <p:spPr bwMode="auto">
            <a:xfrm>
              <a:off x="2362600" y="5798800"/>
              <a:ext cx="1977322" cy="315827"/>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Lst>
              </a:pPr>
              <a:r>
                <a:rPr lang="en-US" sz="1600">
                  <a:solidFill>
                    <a:srgbClr val="000000"/>
                  </a:solidFill>
                  <a:latin typeface="Times New Roman" pitchFamily="16" charset="0"/>
                  <a:cs typeface="Times New Roman" pitchFamily="16" charset="0"/>
                </a:rPr>
                <a:t>Implementation</a:t>
              </a:r>
            </a:p>
          </p:txBody>
        </p:sp>
        <p:sp>
          <p:nvSpPr>
            <p:cNvPr id="18" name="Line 7"/>
            <p:cNvSpPr>
              <a:spLocks noChangeShapeType="1"/>
            </p:cNvSpPr>
            <p:nvPr/>
          </p:nvSpPr>
          <p:spPr bwMode="auto">
            <a:xfrm>
              <a:off x="5622629" y="5343840"/>
              <a:ext cx="1459" cy="452177"/>
            </a:xfrm>
            <a:prstGeom prst="line">
              <a:avLst/>
            </a:prstGeom>
            <a:noFill/>
            <a:ln w="9000">
              <a:solidFill>
                <a:srgbClr val="000000"/>
              </a:solidFill>
              <a:round/>
              <a:headEnd/>
              <a:tailEnd type="triangle" w="med" len="med"/>
            </a:ln>
            <a:effectLst/>
          </p:spPr>
          <p:txBody>
            <a:bodyPr/>
            <a:lstStyle/>
            <a:p>
              <a:endParaRPr lang="da-DK"/>
            </a:p>
          </p:txBody>
        </p:sp>
        <p:sp>
          <p:nvSpPr>
            <p:cNvPr id="19" name="Text Box 8"/>
            <p:cNvSpPr txBox="1">
              <a:spLocks noChangeArrowheads="1"/>
            </p:cNvSpPr>
            <p:nvPr/>
          </p:nvSpPr>
          <p:spPr bwMode="auto">
            <a:xfrm>
              <a:off x="4166765" y="4023486"/>
              <a:ext cx="2205436" cy="253218"/>
            </a:xfrm>
            <a:prstGeom prst="rect">
              <a:avLst/>
            </a:prstGeom>
            <a:solidFill>
              <a:srgbClr val="1F99CF"/>
            </a:solidFill>
            <a:ln w="9525">
              <a:noFill/>
              <a:round/>
              <a:headEnd/>
              <a:tailEnd/>
            </a:ln>
            <a:effectLst/>
          </p:spPr>
          <p:txBody>
            <a:bodyPr lIns="0" tIns="9450" rIns="0" bIns="0" anchor="ctr"/>
            <a:lstStyle/>
            <a:p>
              <a:pPr algn="ctr">
                <a:lnSpc>
                  <a:spcPct val="95000"/>
                </a:lnSpc>
                <a:tabLst>
                  <a:tab pos="723900" algn="l"/>
                  <a:tab pos="1447800" algn="l"/>
                  <a:tab pos="2171700" algn="l"/>
                </a:tabLst>
              </a:pPr>
              <a:r>
                <a:rPr lang="en-US" sz="1400" b="1" dirty="0">
                  <a:solidFill>
                    <a:schemeClr val="bg1"/>
                  </a:solidFill>
                  <a:latin typeface="Times New Roman" pitchFamily="16" charset="0"/>
                  <a:ea typeface="SimSun" charset="0"/>
                  <a:cs typeface="SimSun" charset="0"/>
                </a:rPr>
                <a:t>Biochip Architecture </a:t>
              </a:r>
              <a:r>
                <a:rPr lang="en-US" sz="1400" b="1" dirty="0" smtClean="0">
                  <a:solidFill>
                    <a:schemeClr val="bg1"/>
                  </a:solidFill>
                  <a:latin typeface="Times New Roman" pitchFamily="16" charset="0"/>
                  <a:ea typeface="SimSun" charset="0"/>
                  <a:cs typeface="SimSun" charset="0"/>
                </a:rPr>
                <a:t>Model</a:t>
              </a:r>
              <a:endParaRPr lang="en-US" sz="1400" b="1" dirty="0">
                <a:solidFill>
                  <a:schemeClr val="bg1"/>
                </a:solidFill>
                <a:latin typeface="Times New Roman" pitchFamily="16" charset="0"/>
                <a:ea typeface="SimSun" charset="0"/>
                <a:cs typeface="SimSun" charset="0"/>
              </a:endParaRPr>
            </a:p>
          </p:txBody>
        </p:sp>
        <p:sp>
          <p:nvSpPr>
            <p:cNvPr id="20" name="Text Box 9"/>
            <p:cNvSpPr txBox="1">
              <a:spLocks noChangeArrowheads="1"/>
            </p:cNvSpPr>
            <p:nvPr/>
          </p:nvSpPr>
          <p:spPr bwMode="auto">
            <a:xfrm>
              <a:off x="3338857" y="3524005"/>
              <a:ext cx="1997753" cy="201741"/>
            </a:xfrm>
            <a:prstGeom prst="rect">
              <a:avLst/>
            </a:prstGeom>
            <a:noFill/>
            <a:ln w="9525">
              <a:noFill/>
              <a:round/>
              <a:headEnd/>
              <a:tailEnd/>
            </a:ln>
            <a:effectLst/>
          </p:spPr>
          <p:txBody>
            <a:bodyPr lIns="0" tIns="10080" rIns="0" bIns="0" anchor="ctr"/>
            <a:lstStyle/>
            <a:p>
              <a:pPr algn="ctr">
                <a:lnSpc>
                  <a:spcPct val="95000"/>
                </a:lnSpc>
                <a:tabLst>
                  <a:tab pos="723900" algn="l"/>
                  <a:tab pos="1447800" algn="l"/>
                  <a:tab pos="2171700" algn="l"/>
                </a:tabLst>
              </a:pPr>
              <a:r>
                <a:rPr lang="en-US" sz="1600" b="1">
                  <a:solidFill>
                    <a:srgbClr val="000000"/>
                  </a:solidFill>
                  <a:latin typeface="Times New Roman" pitchFamily="16" charset="0"/>
                  <a:ea typeface="SimSun" charset="0"/>
                  <a:cs typeface="SimSun" charset="0"/>
                </a:rPr>
                <a:t>Architectural Synthesis</a:t>
              </a:r>
            </a:p>
          </p:txBody>
        </p:sp>
        <p:sp>
          <p:nvSpPr>
            <p:cNvPr id="21" name="AutoShape 10"/>
            <p:cNvSpPr>
              <a:spLocks noChangeArrowheads="1"/>
            </p:cNvSpPr>
            <p:nvPr/>
          </p:nvSpPr>
          <p:spPr bwMode="auto">
            <a:xfrm>
              <a:off x="2059070" y="4509053"/>
              <a:ext cx="2305661" cy="834787"/>
            </a:xfrm>
            <a:prstGeom prst="roundRect">
              <a:avLst>
                <a:gd name="adj" fmla="val 167"/>
              </a:avLst>
            </a:prstGeom>
            <a:solidFill>
              <a:srgbClr val="1F99CF"/>
            </a:solidFill>
            <a:ln w="9000">
              <a:solidFill>
                <a:srgbClr val="000000"/>
              </a:solidFill>
              <a:round/>
              <a:headEnd/>
              <a:tailEnd/>
            </a:ln>
            <a:effectLst/>
          </p:spPr>
          <p:txBody>
            <a:bodyPr lIns="94320" tIns="59400" rIns="94320" bIns="49320" anchor="ctr" anchorCtr="1"/>
            <a:lstStyle/>
            <a:p>
              <a:pPr>
                <a:lnSpc>
                  <a:spcPct val="95000"/>
                </a:lnSpc>
                <a:buSzPct val="45000"/>
                <a:buFont typeface="Wingdings" charset="2"/>
                <a:buChar char=""/>
                <a:tabLst>
                  <a:tab pos="723900" algn="l"/>
                  <a:tab pos="1447800" algn="l"/>
                  <a:tab pos="2171700" algn="l"/>
                </a:tabLst>
              </a:pPr>
              <a:r>
                <a:rPr lang="en-US" sz="1600" b="1" dirty="0">
                  <a:solidFill>
                    <a:schemeClr val="bg1"/>
                  </a:solidFill>
                  <a:latin typeface="Times New Roman" pitchFamily="16" charset="0"/>
                  <a:cs typeface="Times New Roman" pitchFamily="16" charset="0"/>
                </a:rPr>
                <a:t>  </a:t>
              </a:r>
              <a:r>
                <a:rPr lang="en-US" sz="1400" b="1" dirty="0">
                  <a:solidFill>
                    <a:schemeClr val="bg1"/>
                  </a:solidFill>
                  <a:latin typeface="Times New Roman" pitchFamily="16" charset="0"/>
                  <a:cs typeface="Times New Roman" pitchFamily="16" charset="0"/>
                </a:rPr>
                <a:t>Binding and </a:t>
              </a:r>
              <a:r>
                <a:rPr lang="en-US" sz="1400" b="1" dirty="0" smtClean="0">
                  <a:solidFill>
                    <a:schemeClr val="bg1"/>
                  </a:solidFill>
                  <a:latin typeface="Times New Roman" pitchFamily="16" charset="0"/>
                  <a:cs typeface="Times New Roman" pitchFamily="16" charset="0"/>
                </a:rPr>
                <a:t>Scheduling</a:t>
              </a:r>
            </a:p>
            <a:p>
              <a:pPr>
                <a:lnSpc>
                  <a:spcPct val="95000"/>
                </a:lnSpc>
                <a:buSzPct val="45000"/>
                <a:buFont typeface="Wingdings" charset="2"/>
                <a:buChar char=""/>
                <a:tabLst>
                  <a:tab pos="723900" algn="l"/>
                  <a:tab pos="1447800" algn="l"/>
                  <a:tab pos="2171700" algn="l"/>
                </a:tabLst>
              </a:pPr>
              <a:r>
                <a:rPr lang="en-US" sz="1400" b="1" dirty="0" smtClean="0">
                  <a:solidFill>
                    <a:schemeClr val="bg1"/>
                  </a:solidFill>
                  <a:latin typeface="Times New Roman" pitchFamily="16" charset="0"/>
                  <a:cs typeface="Times New Roman" pitchFamily="16" charset="0"/>
                </a:rPr>
                <a:t>  </a:t>
              </a:r>
              <a:r>
                <a:rPr lang="en-US" sz="1400" b="1" dirty="0">
                  <a:solidFill>
                    <a:schemeClr val="bg1"/>
                  </a:solidFill>
                  <a:latin typeface="Times New Roman" pitchFamily="16" charset="0"/>
                  <a:cs typeface="Times New Roman" pitchFamily="16" charset="0"/>
                </a:rPr>
                <a:t>Fluid Sample Routing</a:t>
              </a:r>
            </a:p>
          </p:txBody>
        </p:sp>
        <p:sp>
          <p:nvSpPr>
            <p:cNvPr id="22" name="Text Box 11"/>
            <p:cNvSpPr txBox="1">
              <a:spLocks noChangeArrowheads="1"/>
            </p:cNvSpPr>
            <p:nvPr/>
          </p:nvSpPr>
          <p:spPr bwMode="auto">
            <a:xfrm>
              <a:off x="2066366" y="4315661"/>
              <a:ext cx="1997753" cy="189218"/>
            </a:xfrm>
            <a:prstGeom prst="rect">
              <a:avLst/>
            </a:prstGeom>
            <a:noFill/>
            <a:ln w="9525">
              <a:noFill/>
              <a:round/>
              <a:headEnd/>
              <a:tailEnd/>
            </a:ln>
            <a:effectLst/>
          </p:spPr>
          <p:txBody>
            <a:bodyPr lIns="0" tIns="9450" rIns="0" bIns="0" anchor="ctr"/>
            <a:lstStyle/>
            <a:p>
              <a:pPr algn="ctr">
                <a:lnSpc>
                  <a:spcPct val="95000"/>
                </a:lnSpc>
                <a:tabLst>
                  <a:tab pos="723900" algn="l"/>
                  <a:tab pos="1447800" algn="l"/>
                  <a:tab pos="2171700" algn="l"/>
                </a:tabLst>
              </a:pPr>
              <a:r>
                <a:rPr lang="en-US" sz="1500" b="1">
                  <a:solidFill>
                    <a:srgbClr val="000000"/>
                  </a:solidFill>
                  <a:latin typeface="Times New Roman" pitchFamily="16" charset="0"/>
                  <a:ea typeface="SimSun" charset="0"/>
                  <a:cs typeface="SimSun" charset="0"/>
                </a:rPr>
                <a:t>Application Mapping</a:t>
              </a:r>
            </a:p>
          </p:txBody>
        </p:sp>
        <p:sp>
          <p:nvSpPr>
            <p:cNvPr id="23" name="Freeform 12"/>
            <p:cNvSpPr>
              <a:spLocks noChangeArrowheads="1"/>
            </p:cNvSpPr>
            <p:nvPr/>
          </p:nvSpPr>
          <p:spPr bwMode="auto">
            <a:xfrm>
              <a:off x="4806891" y="2625217"/>
              <a:ext cx="1100296" cy="296350"/>
            </a:xfrm>
            <a:custGeom>
              <a:avLst/>
              <a:gdLst/>
              <a:ahLst/>
              <a:cxnLst>
                <a:cxn ang="0">
                  <a:pos x="3322" y="0"/>
                </a:cxn>
                <a:cxn ang="0">
                  <a:pos x="3322" y="940"/>
                </a:cxn>
                <a:cxn ang="0">
                  <a:pos x="0" y="940"/>
                </a:cxn>
              </a:cxnLst>
              <a:rect l="0" t="0" r="r" b="b"/>
              <a:pathLst>
                <a:path w="3323" h="941">
                  <a:moveTo>
                    <a:pt x="3322" y="0"/>
                  </a:moveTo>
                  <a:lnTo>
                    <a:pt x="3322" y="940"/>
                  </a:lnTo>
                  <a:lnTo>
                    <a:pt x="0" y="940"/>
                  </a:lnTo>
                </a:path>
              </a:pathLst>
            </a:custGeom>
            <a:noFill/>
            <a:ln w="9000">
              <a:solidFill>
                <a:srgbClr val="000000"/>
              </a:solidFill>
              <a:round/>
              <a:headEnd/>
              <a:tailEnd/>
            </a:ln>
            <a:effectLst/>
          </p:spPr>
          <p:txBody>
            <a:bodyPr/>
            <a:lstStyle/>
            <a:p>
              <a:endParaRPr lang="da-DK"/>
            </a:p>
          </p:txBody>
        </p:sp>
        <p:sp>
          <p:nvSpPr>
            <p:cNvPr id="24" name="Line 13"/>
            <p:cNvSpPr>
              <a:spLocks noChangeShapeType="1"/>
            </p:cNvSpPr>
            <p:nvPr/>
          </p:nvSpPr>
          <p:spPr bwMode="auto">
            <a:xfrm>
              <a:off x="3783354" y="2922958"/>
              <a:ext cx="1459" cy="374263"/>
            </a:xfrm>
            <a:prstGeom prst="line">
              <a:avLst/>
            </a:prstGeom>
            <a:noFill/>
            <a:ln w="9000">
              <a:solidFill>
                <a:srgbClr val="000000"/>
              </a:solidFill>
              <a:round/>
              <a:headEnd/>
              <a:tailEnd type="triangle" w="med" len="med"/>
            </a:ln>
            <a:effectLst/>
          </p:spPr>
          <p:txBody>
            <a:bodyPr/>
            <a:lstStyle/>
            <a:p>
              <a:endParaRPr lang="da-DK"/>
            </a:p>
          </p:txBody>
        </p:sp>
        <p:sp>
          <p:nvSpPr>
            <p:cNvPr id="25" name="Line 14"/>
            <p:cNvSpPr>
              <a:spLocks noChangeShapeType="1"/>
            </p:cNvSpPr>
            <p:nvPr/>
          </p:nvSpPr>
          <p:spPr bwMode="auto">
            <a:xfrm>
              <a:off x="3980939" y="3983138"/>
              <a:ext cx="1460" cy="525916"/>
            </a:xfrm>
            <a:prstGeom prst="line">
              <a:avLst/>
            </a:prstGeom>
            <a:noFill/>
            <a:ln w="9000">
              <a:solidFill>
                <a:srgbClr val="000000"/>
              </a:solidFill>
              <a:round/>
              <a:headEnd/>
              <a:tailEnd type="triangle" w="med" len="med"/>
            </a:ln>
            <a:effectLst/>
          </p:spPr>
          <p:txBody>
            <a:bodyPr/>
            <a:lstStyle/>
            <a:p>
              <a:endParaRPr lang="da-DK"/>
            </a:p>
          </p:txBody>
        </p:sp>
        <p:sp>
          <p:nvSpPr>
            <p:cNvPr id="27" name="Freeform 15"/>
            <p:cNvSpPr>
              <a:spLocks/>
            </p:cNvSpPr>
            <p:nvPr/>
          </p:nvSpPr>
          <p:spPr bwMode="auto">
            <a:xfrm>
              <a:off x="1777428" y="2778262"/>
              <a:ext cx="281641" cy="2075837"/>
            </a:xfrm>
            <a:custGeom>
              <a:avLst/>
              <a:gdLst/>
              <a:ahLst/>
              <a:cxnLst>
                <a:cxn ang="0">
                  <a:pos x="0" y="0"/>
                </a:cxn>
                <a:cxn ang="0">
                  <a:pos x="0" y="6579"/>
                </a:cxn>
                <a:cxn ang="0">
                  <a:pos x="851" y="6579"/>
                </a:cxn>
              </a:cxnLst>
              <a:rect l="0" t="0" r="r" b="b"/>
              <a:pathLst>
                <a:path w="852" h="6580">
                  <a:moveTo>
                    <a:pt x="0" y="0"/>
                  </a:moveTo>
                  <a:lnTo>
                    <a:pt x="0" y="6579"/>
                  </a:lnTo>
                  <a:lnTo>
                    <a:pt x="851" y="6579"/>
                  </a:lnTo>
                </a:path>
              </a:pathLst>
            </a:custGeom>
            <a:noFill/>
            <a:ln w="9000">
              <a:solidFill>
                <a:srgbClr val="000000"/>
              </a:solidFill>
              <a:round/>
              <a:headEnd/>
              <a:tailEnd type="triangle" w="med" len="med"/>
            </a:ln>
            <a:effectLst/>
          </p:spPr>
          <p:txBody>
            <a:bodyPr/>
            <a:lstStyle/>
            <a:p>
              <a:endParaRPr lang="da-DK"/>
            </a:p>
          </p:txBody>
        </p:sp>
        <p:sp>
          <p:nvSpPr>
            <p:cNvPr id="28" name="Line 16"/>
            <p:cNvSpPr>
              <a:spLocks noChangeShapeType="1"/>
            </p:cNvSpPr>
            <p:nvPr/>
          </p:nvSpPr>
          <p:spPr bwMode="auto">
            <a:xfrm flipH="1">
              <a:off x="3502296" y="2922958"/>
              <a:ext cx="1306055" cy="1392"/>
            </a:xfrm>
            <a:prstGeom prst="line">
              <a:avLst/>
            </a:prstGeom>
            <a:noFill/>
            <a:ln w="9000">
              <a:solidFill>
                <a:srgbClr val="000000"/>
              </a:solidFill>
              <a:round/>
              <a:headEnd/>
              <a:tailEnd/>
            </a:ln>
            <a:effectLst/>
          </p:spPr>
          <p:txBody>
            <a:bodyPr/>
            <a:lstStyle/>
            <a:p>
              <a:endParaRPr lang="da-DK"/>
            </a:p>
          </p:txBody>
        </p:sp>
        <p:sp>
          <p:nvSpPr>
            <p:cNvPr id="29" name="Freeform 17"/>
            <p:cNvSpPr>
              <a:spLocks/>
            </p:cNvSpPr>
            <p:nvPr/>
          </p:nvSpPr>
          <p:spPr bwMode="auto">
            <a:xfrm>
              <a:off x="1864985" y="2922958"/>
              <a:ext cx="194085" cy="1803140"/>
            </a:xfrm>
            <a:custGeom>
              <a:avLst/>
              <a:gdLst/>
              <a:ahLst/>
              <a:cxnLst>
                <a:cxn ang="0">
                  <a:pos x="0" y="0"/>
                </a:cxn>
                <a:cxn ang="0">
                  <a:pos x="0" y="5716"/>
                </a:cxn>
                <a:cxn ang="0">
                  <a:pos x="587" y="5716"/>
                </a:cxn>
              </a:cxnLst>
              <a:rect l="0" t="0" r="r" b="b"/>
              <a:pathLst>
                <a:path w="588" h="5717">
                  <a:moveTo>
                    <a:pt x="0" y="0"/>
                  </a:moveTo>
                  <a:lnTo>
                    <a:pt x="0" y="5716"/>
                  </a:lnTo>
                  <a:lnTo>
                    <a:pt x="587" y="5716"/>
                  </a:lnTo>
                </a:path>
              </a:pathLst>
            </a:custGeom>
            <a:noFill/>
            <a:ln w="9000">
              <a:solidFill>
                <a:srgbClr val="000000"/>
              </a:solidFill>
              <a:round/>
              <a:headEnd/>
              <a:tailEnd type="triangle" w="med" len="med"/>
            </a:ln>
            <a:effectLst/>
          </p:spPr>
          <p:txBody>
            <a:bodyPr/>
            <a:lstStyle/>
            <a:p>
              <a:endParaRPr lang="da-DK"/>
            </a:p>
          </p:txBody>
        </p:sp>
        <p:sp>
          <p:nvSpPr>
            <p:cNvPr id="30" name="Line 18"/>
            <p:cNvSpPr>
              <a:spLocks noChangeShapeType="1"/>
            </p:cNvSpPr>
            <p:nvPr/>
          </p:nvSpPr>
          <p:spPr bwMode="auto">
            <a:xfrm flipH="1">
              <a:off x="1862067" y="2922958"/>
              <a:ext cx="1914574" cy="1392"/>
            </a:xfrm>
            <a:prstGeom prst="line">
              <a:avLst/>
            </a:prstGeom>
            <a:noFill/>
            <a:ln w="9000">
              <a:solidFill>
                <a:srgbClr val="000000"/>
              </a:solidFill>
              <a:round/>
              <a:headEnd type="oval" w="med" len="med"/>
              <a:tailEnd/>
            </a:ln>
            <a:effectLst/>
          </p:spPr>
          <p:txBody>
            <a:bodyPr/>
            <a:lstStyle/>
            <a:p>
              <a:endParaRPr lang="da-DK"/>
            </a:p>
          </p:txBody>
        </p:sp>
        <p:sp>
          <p:nvSpPr>
            <p:cNvPr id="31" name="Line 19"/>
            <p:cNvSpPr>
              <a:spLocks noChangeShapeType="1"/>
            </p:cNvSpPr>
            <p:nvPr/>
          </p:nvSpPr>
          <p:spPr bwMode="auto">
            <a:xfrm flipH="1">
              <a:off x="3989404" y="4320798"/>
              <a:ext cx="842003" cy="1391"/>
            </a:xfrm>
            <a:prstGeom prst="line">
              <a:avLst/>
            </a:prstGeom>
            <a:noFill/>
            <a:ln w="9000">
              <a:solidFill>
                <a:srgbClr val="000000"/>
              </a:solidFill>
              <a:round/>
              <a:headEnd/>
              <a:tailEnd type="oval" w="med" len="med"/>
            </a:ln>
            <a:effectLst/>
          </p:spPr>
          <p:txBody>
            <a:bodyPr/>
            <a:lstStyle/>
            <a:p>
              <a:endParaRPr lang="da-DK"/>
            </a:p>
          </p:txBody>
        </p:sp>
        <p:sp>
          <p:nvSpPr>
            <p:cNvPr id="32" name="Line 20"/>
            <p:cNvSpPr>
              <a:spLocks noChangeShapeType="1"/>
            </p:cNvSpPr>
            <p:nvPr/>
          </p:nvSpPr>
          <p:spPr bwMode="auto">
            <a:xfrm flipH="1">
              <a:off x="3407443" y="5556711"/>
              <a:ext cx="1381937" cy="1391"/>
            </a:xfrm>
            <a:prstGeom prst="line">
              <a:avLst/>
            </a:prstGeom>
            <a:noFill/>
            <a:ln w="9000">
              <a:solidFill>
                <a:srgbClr val="000000"/>
              </a:solidFill>
              <a:round/>
              <a:headEnd/>
              <a:tailEnd type="oval" w="med" len="med"/>
            </a:ln>
            <a:effectLst/>
          </p:spPr>
          <p:txBody>
            <a:bodyPr/>
            <a:lstStyle/>
            <a:p>
              <a:endParaRPr lang="da-DK"/>
            </a:p>
          </p:txBody>
        </p:sp>
        <p:sp>
          <p:nvSpPr>
            <p:cNvPr id="33" name="Line 21"/>
            <p:cNvSpPr>
              <a:spLocks noChangeShapeType="1"/>
            </p:cNvSpPr>
            <p:nvPr/>
          </p:nvSpPr>
          <p:spPr bwMode="auto">
            <a:xfrm>
              <a:off x="4829949" y="4322190"/>
              <a:ext cx="1458" cy="167814"/>
            </a:xfrm>
            <a:prstGeom prst="line">
              <a:avLst/>
            </a:prstGeom>
            <a:noFill/>
            <a:ln w="9000">
              <a:solidFill>
                <a:srgbClr val="000000"/>
              </a:solidFill>
              <a:round/>
              <a:headEnd/>
              <a:tailEnd type="triangle" w="med" len="med"/>
            </a:ln>
            <a:effectLst/>
          </p:spPr>
          <p:txBody>
            <a:bodyPr/>
            <a:lstStyle/>
            <a:p>
              <a:endParaRPr lang="da-DK"/>
            </a:p>
          </p:txBody>
        </p:sp>
        <p:sp>
          <p:nvSpPr>
            <p:cNvPr id="34" name="AutoShape 22"/>
            <p:cNvSpPr>
              <a:spLocks noChangeArrowheads="1"/>
            </p:cNvSpPr>
            <p:nvPr/>
          </p:nvSpPr>
          <p:spPr bwMode="auto">
            <a:xfrm>
              <a:off x="4869641" y="2309390"/>
              <a:ext cx="2115954" cy="315827"/>
            </a:xfrm>
            <a:prstGeom prst="roundRect">
              <a:avLst>
                <a:gd name="adj" fmla="val 440"/>
              </a:avLst>
            </a:prstGeom>
            <a:solidFill>
              <a:srgbClr val="1F99CF"/>
            </a:solid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 pos="2171700" algn="l"/>
                </a:tabLst>
              </a:pPr>
              <a:r>
                <a:rPr lang="en-US" sz="1600" b="1" dirty="0">
                  <a:solidFill>
                    <a:schemeClr val="bg1"/>
                  </a:solidFill>
                  <a:latin typeface="Times New Roman" pitchFamily="16" charset="0"/>
                  <a:cs typeface="Times New Roman" pitchFamily="16" charset="0"/>
                </a:rPr>
                <a:t>Component Library </a:t>
              </a:r>
            </a:p>
          </p:txBody>
        </p:sp>
        <p:sp>
          <p:nvSpPr>
            <p:cNvPr id="35" name="Line 23"/>
            <p:cNvSpPr>
              <a:spLocks noChangeShapeType="1"/>
            </p:cNvSpPr>
            <p:nvPr/>
          </p:nvSpPr>
          <p:spPr bwMode="auto">
            <a:xfrm flipH="1">
              <a:off x="1775970" y="2778262"/>
              <a:ext cx="1600828" cy="1392"/>
            </a:xfrm>
            <a:prstGeom prst="line">
              <a:avLst/>
            </a:prstGeom>
            <a:noFill/>
            <a:ln w="9000">
              <a:solidFill>
                <a:srgbClr val="000000"/>
              </a:solidFill>
              <a:round/>
              <a:headEnd type="oval" w="med" len="med"/>
              <a:tailEnd/>
            </a:ln>
            <a:effectLst/>
          </p:spPr>
          <p:txBody>
            <a:bodyPr/>
            <a:lstStyle/>
            <a:p>
              <a:endParaRPr lang="da-DK"/>
            </a:p>
          </p:txBody>
        </p:sp>
        <p:sp>
          <p:nvSpPr>
            <p:cNvPr id="36" name="Line 24"/>
            <p:cNvSpPr>
              <a:spLocks noChangeShapeType="1"/>
            </p:cNvSpPr>
            <p:nvPr/>
          </p:nvSpPr>
          <p:spPr bwMode="auto">
            <a:xfrm>
              <a:off x="6549270" y="3656180"/>
              <a:ext cx="1460" cy="854265"/>
            </a:xfrm>
            <a:prstGeom prst="line">
              <a:avLst/>
            </a:prstGeom>
            <a:noFill/>
            <a:ln w="9000">
              <a:solidFill>
                <a:srgbClr val="000000"/>
              </a:solidFill>
              <a:round/>
              <a:headEnd/>
              <a:tailEnd/>
            </a:ln>
            <a:effectLst/>
          </p:spPr>
          <p:txBody>
            <a:bodyPr/>
            <a:lstStyle/>
            <a:p>
              <a:endParaRPr lang="da-DK"/>
            </a:p>
          </p:txBody>
        </p:sp>
        <p:sp>
          <p:nvSpPr>
            <p:cNvPr id="37" name="Line 25"/>
            <p:cNvSpPr>
              <a:spLocks noChangeShapeType="1"/>
            </p:cNvSpPr>
            <p:nvPr/>
          </p:nvSpPr>
          <p:spPr bwMode="auto">
            <a:xfrm flipH="1">
              <a:off x="5996204" y="3656180"/>
              <a:ext cx="554526" cy="1391"/>
            </a:xfrm>
            <a:prstGeom prst="line">
              <a:avLst/>
            </a:prstGeom>
            <a:noFill/>
            <a:ln w="9000">
              <a:solidFill>
                <a:srgbClr val="000000"/>
              </a:solidFill>
              <a:round/>
              <a:headEnd/>
              <a:tailEnd type="triangle" w="med" len="med"/>
            </a:ln>
            <a:effectLst/>
          </p:spPr>
          <p:txBody>
            <a:bodyPr/>
            <a:lstStyle/>
            <a:p>
              <a:endParaRPr lang="da-DK"/>
            </a:p>
          </p:txBody>
        </p:sp>
        <p:sp>
          <p:nvSpPr>
            <p:cNvPr id="38" name="Text Box 26"/>
            <p:cNvSpPr txBox="1">
              <a:spLocks noChangeArrowheads="1"/>
            </p:cNvSpPr>
            <p:nvPr/>
          </p:nvSpPr>
          <p:spPr bwMode="auto">
            <a:xfrm>
              <a:off x="4895908" y="4596706"/>
              <a:ext cx="1568724" cy="189218"/>
            </a:xfrm>
            <a:prstGeom prst="rect">
              <a:avLst/>
            </a:prstGeom>
            <a:noFill/>
            <a:ln w="9525">
              <a:noFill/>
              <a:round/>
              <a:headEnd/>
              <a:tailEnd/>
            </a:ln>
            <a:effectLst/>
          </p:spPr>
          <p:txBody>
            <a:bodyPr lIns="0" tIns="9450" rIns="0" bIns="0" anchor="ctr"/>
            <a:lstStyle/>
            <a:p>
              <a:pPr algn="ctr">
                <a:lnSpc>
                  <a:spcPct val="95000"/>
                </a:lnSpc>
                <a:tabLst>
                  <a:tab pos="723900" algn="l"/>
                  <a:tab pos="1447800" algn="l"/>
                </a:tabLst>
              </a:pPr>
              <a:r>
                <a:rPr lang="en-US" sz="1500" b="1">
                  <a:solidFill>
                    <a:srgbClr val="000000"/>
                  </a:solidFill>
                  <a:latin typeface="Times New Roman" pitchFamily="16" charset="0"/>
                  <a:ea typeface="SimSun" charset="0"/>
                  <a:cs typeface="SimSun" charset="0"/>
                </a:rPr>
                <a:t>Control Synthesis</a:t>
              </a:r>
            </a:p>
          </p:txBody>
        </p:sp>
        <p:sp>
          <p:nvSpPr>
            <p:cNvPr id="39" name="Line 27"/>
            <p:cNvSpPr>
              <a:spLocks noChangeShapeType="1"/>
            </p:cNvSpPr>
            <p:nvPr/>
          </p:nvSpPr>
          <p:spPr bwMode="auto">
            <a:xfrm>
              <a:off x="4787921" y="5336884"/>
              <a:ext cx="1459" cy="221218"/>
            </a:xfrm>
            <a:prstGeom prst="line">
              <a:avLst/>
            </a:prstGeom>
            <a:noFill/>
            <a:ln w="9000">
              <a:solidFill>
                <a:srgbClr val="000000"/>
              </a:solidFill>
              <a:round/>
              <a:headEnd type="triangle" w="med" len="med"/>
              <a:tailEnd/>
            </a:ln>
            <a:effectLst/>
          </p:spPr>
          <p:txBody>
            <a:bodyPr/>
            <a:lstStyle/>
            <a:p>
              <a:endParaRPr lang="da-DK"/>
            </a:p>
          </p:txBody>
        </p:sp>
        <p:sp>
          <p:nvSpPr>
            <p:cNvPr id="40" name="AutoShape 28"/>
            <p:cNvSpPr>
              <a:spLocks noChangeArrowheads="1"/>
            </p:cNvSpPr>
            <p:nvPr/>
          </p:nvSpPr>
          <p:spPr bwMode="auto">
            <a:xfrm>
              <a:off x="4507740" y="4510445"/>
              <a:ext cx="2305661" cy="834787"/>
            </a:xfrm>
            <a:prstGeom prst="roundRect">
              <a:avLst>
                <a:gd name="adj" fmla="val 167"/>
              </a:avLst>
            </a:prstGeom>
            <a:solidFill>
              <a:srgbClr val="FFFFFF"/>
            </a:solidFill>
            <a:ln w="9000">
              <a:solidFill>
                <a:srgbClr val="000000"/>
              </a:solidFill>
              <a:round/>
              <a:headEnd/>
              <a:tailEnd/>
            </a:ln>
            <a:effectLst/>
          </p:spPr>
          <p:txBody>
            <a:bodyPr wrap="none" anchor="ctr"/>
            <a:lstStyle/>
            <a:p>
              <a:endParaRPr lang="da-DK"/>
            </a:p>
          </p:txBody>
        </p:sp>
        <p:sp>
          <p:nvSpPr>
            <p:cNvPr id="41" name="Text Box 29"/>
            <p:cNvSpPr txBox="1">
              <a:spLocks noChangeArrowheads="1"/>
            </p:cNvSpPr>
            <p:nvPr/>
          </p:nvSpPr>
          <p:spPr bwMode="auto">
            <a:xfrm>
              <a:off x="4662423" y="4848533"/>
              <a:ext cx="1997752" cy="201741"/>
            </a:xfrm>
            <a:prstGeom prst="rect">
              <a:avLst/>
            </a:prstGeom>
            <a:noFill/>
            <a:ln w="9525">
              <a:noFill/>
              <a:round/>
              <a:headEnd/>
              <a:tailEnd/>
            </a:ln>
            <a:effectLst/>
          </p:spPr>
          <p:txBody>
            <a:bodyPr lIns="0" tIns="10080" rIns="0" bIns="0" anchor="ctr"/>
            <a:lstStyle/>
            <a:p>
              <a:pPr algn="ctr">
                <a:lnSpc>
                  <a:spcPct val="95000"/>
                </a:lnSpc>
                <a:tabLst>
                  <a:tab pos="723900" algn="l"/>
                  <a:tab pos="1447800" algn="l"/>
                  <a:tab pos="2171700" algn="l"/>
                </a:tabLst>
              </a:pPr>
              <a:r>
                <a:rPr lang="en-US" sz="1600" b="1">
                  <a:solidFill>
                    <a:srgbClr val="000000"/>
                  </a:solidFill>
                  <a:latin typeface="Times New Roman" pitchFamily="16" charset="0"/>
                  <a:ea typeface="SimSun" charset="0"/>
                  <a:cs typeface="SimSun" charset="0"/>
                </a:rPr>
                <a:t>Control Synthesis</a:t>
              </a: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9" name="Rectangle 12"/>
          <p:cNvSpPr>
            <a:spLocks noChangeArrowheads="1"/>
          </p:cNvSpPr>
          <p:nvPr/>
        </p:nvSpPr>
        <p:spPr bwMode="auto">
          <a:xfrm>
            <a:off x="1619672" y="332656"/>
            <a:ext cx="5472608" cy="1080120"/>
          </a:xfrm>
          <a:prstGeom prst="rect">
            <a:avLst/>
          </a:prstGeom>
          <a:solidFill>
            <a:srgbClr val="08519C"/>
          </a:solidFill>
          <a:ln w="9360">
            <a:solidFill>
              <a:srgbClr val="000000"/>
            </a:solidFill>
            <a:miter lim="800000"/>
            <a:headEnd/>
            <a:tailEnd/>
          </a:ln>
          <a:effectLst/>
        </p:spPr>
        <p:txBody>
          <a:bodyPr wrap="none" lIns="85320" tIns="42120" rIns="85320" bIns="4212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dirty="0" smtClean="0">
              <a:solidFill>
                <a:schemeClr val="bg1"/>
              </a:solidFill>
            </a:endParaRPr>
          </a:p>
          <a:p>
            <a:pPr marL="860425" lvl="1" indent="-403225" algn="ctr" defTabSz="914400">
              <a:buClr>
                <a:srgbClr val="BDD7E7"/>
              </a:buClr>
            </a:pPr>
            <a:r>
              <a:rPr lang="en-US" sz="2400" kern="0" dirty="0" smtClean="0">
                <a:solidFill>
                  <a:schemeClr val="bg1"/>
                </a:solidFill>
                <a:latin typeface="Calibri" pitchFamily="34" charset="0"/>
                <a:cs typeface="Calibri" pitchFamily="34" charset="0"/>
              </a:rPr>
              <a:t>Contribution II      </a:t>
            </a:r>
          </a:p>
          <a:p>
            <a:pPr marL="860425" lvl="1" indent="-403225" algn="ctr" defTabSz="914400">
              <a:buClr>
                <a:srgbClr val="BDD7E7"/>
              </a:buClr>
            </a:pPr>
            <a:endParaRPr lang="en-US" dirty="0" smtClean="0">
              <a:solidFill>
                <a:schemeClr val="bg1"/>
              </a:solidFill>
            </a:endParaRPr>
          </a:p>
          <a:p>
            <a:pPr marL="860425" lvl="1" indent="-403225" algn="ctr" defTabSz="914400">
              <a:buClr>
                <a:srgbClr val="BDD7E7"/>
              </a:buClr>
            </a:pPr>
            <a:endParaRPr lang="en-US" dirty="0">
              <a:solidFill>
                <a:schemeClr val="bg1"/>
              </a:solidFill>
            </a:endParaRPr>
          </a:p>
        </p:txBody>
      </p:sp>
      <p:grpSp>
        <p:nvGrpSpPr>
          <p:cNvPr id="2" name="Group 41"/>
          <p:cNvGrpSpPr/>
          <p:nvPr/>
        </p:nvGrpSpPr>
        <p:grpSpPr>
          <a:xfrm>
            <a:off x="1673820" y="2060848"/>
            <a:ext cx="5311775" cy="3805237"/>
            <a:chOff x="1673820" y="2309390"/>
            <a:chExt cx="5311775" cy="3805237"/>
          </a:xfrm>
        </p:grpSpPr>
        <p:sp>
          <p:nvSpPr>
            <p:cNvPr id="11" name="AutoShape 1"/>
            <p:cNvSpPr>
              <a:spLocks noChangeArrowheads="1"/>
            </p:cNvSpPr>
            <p:nvPr/>
          </p:nvSpPr>
          <p:spPr bwMode="auto">
            <a:xfrm>
              <a:off x="1673820" y="2309390"/>
              <a:ext cx="2941906" cy="315827"/>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 pos="2171700" algn="l"/>
                  <a:tab pos="2895600" algn="l"/>
                </a:tabLst>
              </a:pPr>
              <a:r>
                <a:rPr lang="en-US" sz="1600" dirty="0">
                  <a:solidFill>
                    <a:srgbClr val="000000"/>
                  </a:solidFill>
                  <a:latin typeface="Times New Roman" pitchFamily="16" charset="0"/>
                  <a:cs typeface="Times New Roman" pitchFamily="16" charset="0"/>
                </a:rPr>
                <a:t>Biochemical Application Model </a:t>
              </a:r>
            </a:p>
          </p:txBody>
        </p:sp>
        <p:sp>
          <p:nvSpPr>
            <p:cNvPr id="13" name="AutoShape 2"/>
            <p:cNvSpPr>
              <a:spLocks noChangeArrowheads="1"/>
            </p:cNvSpPr>
            <p:nvPr/>
          </p:nvSpPr>
          <p:spPr bwMode="auto">
            <a:xfrm>
              <a:off x="2682181" y="3295830"/>
              <a:ext cx="3312563" cy="687308"/>
            </a:xfrm>
            <a:prstGeom prst="roundRect">
              <a:avLst>
                <a:gd name="adj" fmla="val 199"/>
              </a:avLst>
            </a:prstGeom>
            <a:noFill/>
            <a:ln w="9000">
              <a:solidFill>
                <a:srgbClr val="000000"/>
              </a:solidFill>
              <a:round/>
              <a:headEnd/>
              <a:tailEnd/>
            </a:ln>
            <a:effectLst/>
          </p:spPr>
          <p:txBody>
            <a:bodyPr wrap="none" anchor="ctr"/>
            <a:lstStyle/>
            <a:p>
              <a:endParaRPr lang="da-DK"/>
            </a:p>
          </p:txBody>
        </p:sp>
        <p:sp>
          <p:nvSpPr>
            <p:cNvPr id="14" name="AutoShape 3"/>
            <p:cNvSpPr>
              <a:spLocks noChangeArrowheads="1"/>
            </p:cNvSpPr>
            <p:nvPr/>
          </p:nvSpPr>
          <p:spPr bwMode="auto">
            <a:xfrm>
              <a:off x="4576325" y="5797408"/>
              <a:ext cx="1980242" cy="315828"/>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nSpc>
                  <a:spcPct val="95000"/>
                </a:lnSpc>
                <a:tabLst>
                  <a:tab pos="723900" algn="l"/>
                  <a:tab pos="1447800" algn="l"/>
                </a:tabLst>
              </a:pPr>
              <a:r>
                <a:rPr lang="en-US" sz="1600">
                  <a:solidFill>
                    <a:srgbClr val="000000"/>
                  </a:solidFill>
                  <a:latin typeface="Times New Roman" pitchFamily="16" charset="0"/>
                  <a:cs typeface="Times New Roman" pitchFamily="16" charset="0"/>
                </a:rPr>
                <a:t>Platform Controller</a:t>
              </a:r>
            </a:p>
          </p:txBody>
        </p:sp>
        <p:sp>
          <p:nvSpPr>
            <p:cNvPr id="15" name="Line 4"/>
            <p:cNvSpPr>
              <a:spLocks noChangeShapeType="1"/>
            </p:cNvSpPr>
            <p:nvPr/>
          </p:nvSpPr>
          <p:spPr bwMode="auto">
            <a:xfrm>
              <a:off x="3372421" y="2623826"/>
              <a:ext cx="1459" cy="672003"/>
            </a:xfrm>
            <a:prstGeom prst="line">
              <a:avLst/>
            </a:prstGeom>
            <a:noFill/>
            <a:ln w="9000">
              <a:solidFill>
                <a:srgbClr val="000000"/>
              </a:solidFill>
              <a:round/>
              <a:headEnd/>
              <a:tailEnd type="triangle" w="med" len="med"/>
            </a:ln>
            <a:effectLst/>
          </p:spPr>
          <p:txBody>
            <a:bodyPr/>
            <a:lstStyle/>
            <a:p>
              <a:endParaRPr lang="da-DK"/>
            </a:p>
          </p:txBody>
        </p:sp>
        <p:sp>
          <p:nvSpPr>
            <p:cNvPr id="16" name="Line 5"/>
            <p:cNvSpPr>
              <a:spLocks noChangeShapeType="1"/>
            </p:cNvSpPr>
            <p:nvPr/>
          </p:nvSpPr>
          <p:spPr bwMode="auto">
            <a:xfrm flipH="1">
              <a:off x="3405108" y="5343840"/>
              <a:ext cx="5837" cy="454959"/>
            </a:xfrm>
            <a:prstGeom prst="line">
              <a:avLst/>
            </a:prstGeom>
            <a:noFill/>
            <a:ln w="9000">
              <a:solidFill>
                <a:srgbClr val="000000"/>
              </a:solidFill>
              <a:round/>
              <a:headEnd/>
              <a:tailEnd type="triangle" w="med" len="med"/>
            </a:ln>
            <a:effectLst/>
          </p:spPr>
          <p:txBody>
            <a:bodyPr/>
            <a:lstStyle/>
            <a:p>
              <a:endParaRPr lang="da-DK"/>
            </a:p>
          </p:txBody>
        </p:sp>
        <p:sp>
          <p:nvSpPr>
            <p:cNvPr id="17" name="AutoShape 6"/>
            <p:cNvSpPr>
              <a:spLocks noChangeArrowheads="1"/>
            </p:cNvSpPr>
            <p:nvPr/>
          </p:nvSpPr>
          <p:spPr bwMode="auto">
            <a:xfrm>
              <a:off x="2362600" y="5798800"/>
              <a:ext cx="1977322" cy="315827"/>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Lst>
              </a:pPr>
              <a:r>
                <a:rPr lang="en-US" sz="1600">
                  <a:solidFill>
                    <a:srgbClr val="000000"/>
                  </a:solidFill>
                  <a:latin typeface="Times New Roman" pitchFamily="16" charset="0"/>
                  <a:cs typeface="Times New Roman" pitchFamily="16" charset="0"/>
                </a:rPr>
                <a:t>Implementation</a:t>
              </a:r>
            </a:p>
          </p:txBody>
        </p:sp>
        <p:sp>
          <p:nvSpPr>
            <p:cNvPr id="18" name="Line 7"/>
            <p:cNvSpPr>
              <a:spLocks noChangeShapeType="1"/>
            </p:cNvSpPr>
            <p:nvPr/>
          </p:nvSpPr>
          <p:spPr bwMode="auto">
            <a:xfrm>
              <a:off x="5622629" y="5343840"/>
              <a:ext cx="1459" cy="452177"/>
            </a:xfrm>
            <a:prstGeom prst="line">
              <a:avLst/>
            </a:prstGeom>
            <a:noFill/>
            <a:ln w="9000">
              <a:solidFill>
                <a:srgbClr val="000000"/>
              </a:solidFill>
              <a:round/>
              <a:headEnd/>
              <a:tailEnd type="triangle" w="med" len="med"/>
            </a:ln>
            <a:effectLst/>
          </p:spPr>
          <p:txBody>
            <a:bodyPr/>
            <a:lstStyle/>
            <a:p>
              <a:endParaRPr lang="da-DK"/>
            </a:p>
          </p:txBody>
        </p:sp>
        <p:sp>
          <p:nvSpPr>
            <p:cNvPr id="19" name="Text Box 8"/>
            <p:cNvSpPr txBox="1">
              <a:spLocks noChangeArrowheads="1"/>
            </p:cNvSpPr>
            <p:nvPr/>
          </p:nvSpPr>
          <p:spPr bwMode="auto">
            <a:xfrm>
              <a:off x="4166765" y="4023486"/>
              <a:ext cx="2205436" cy="253218"/>
            </a:xfrm>
            <a:prstGeom prst="rect">
              <a:avLst/>
            </a:prstGeom>
            <a:noFill/>
            <a:ln w="9525">
              <a:noFill/>
              <a:round/>
              <a:headEnd/>
              <a:tailEnd/>
            </a:ln>
            <a:effectLst/>
          </p:spPr>
          <p:txBody>
            <a:bodyPr lIns="0" tIns="9450" rIns="0" bIns="0" anchor="ctr"/>
            <a:lstStyle/>
            <a:p>
              <a:pPr algn="ctr">
                <a:lnSpc>
                  <a:spcPct val="95000"/>
                </a:lnSpc>
                <a:tabLst>
                  <a:tab pos="723900" algn="l"/>
                  <a:tab pos="1447800" algn="l"/>
                  <a:tab pos="2171700" algn="l"/>
                </a:tabLst>
              </a:pPr>
              <a:r>
                <a:rPr lang="en-US" sz="1400" b="1" dirty="0">
                  <a:latin typeface="Times New Roman" pitchFamily="16" charset="0"/>
                  <a:ea typeface="SimSun" charset="0"/>
                  <a:cs typeface="SimSun" charset="0"/>
                </a:rPr>
                <a:t>Biochip Architecture </a:t>
              </a:r>
              <a:r>
                <a:rPr lang="en-US" sz="1400" b="1" dirty="0" smtClean="0">
                  <a:latin typeface="Times New Roman" pitchFamily="16" charset="0"/>
                  <a:ea typeface="SimSun" charset="0"/>
                  <a:cs typeface="SimSun" charset="0"/>
                </a:rPr>
                <a:t>Model</a:t>
              </a:r>
              <a:endParaRPr lang="en-US" sz="1400" b="1" dirty="0">
                <a:latin typeface="Times New Roman" pitchFamily="16" charset="0"/>
                <a:ea typeface="SimSun" charset="0"/>
                <a:cs typeface="SimSun" charset="0"/>
              </a:endParaRPr>
            </a:p>
          </p:txBody>
        </p:sp>
        <p:sp>
          <p:nvSpPr>
            <p:cNvPr id="20" name="Text Box 9"/>
            <p:cNvSpPr txBox="1">
              <a:spLocks noChangeArrowheads="1"/>
            </p:cNvSpPr>
            <p:nvPr/>
          </p:nvSpPr>
          <p:spPr bwMode="auto">
            <a:xfrm>
              <a:off x="3338857" y="3524005"/>
              <a:ext cx="1997753" cy="201741"/>
            </a:xfrm>
            <a:prstGeom prst="rect">
              <a:avLst/>
            </a:prstGeom>
            <a:noFill/>
            <a:ln w="9525">
              <a:noFill/>
              <a:round/>
              <a:headEnd/>
              <a:tailEnd/>
            </a:ln>
            <a:effectLst/>
          </p:spPr>
          <p:txBody>
            <a:bodyPr lIns="0" tIns="10080" rIns="0" bIns="0" anchor="ctr"/>
            <a:lstStyle/>
            <a:p>
              <a:pPr algn="ctr">
                <a:lnSpc>
                  <a:spcPct val="95000"/>
                </a:lnSpc>
                <a:tabLst>
                  <a:tab pos="723900" algn="l"/>
                  <a:tab pos="1447800" algn="l"/>
                  <a:tab pos="2171700" algn="l"/>
                </a:tabLst>
              </a:pPr>
              <a:r>
                <a:rPr lang="en-US" sz="1600" b="1">
                  <a:solidFill>
                    <a:srgbClr val="000000"/>
                  </a:solidFill>
                  <a:latin typeface="Times New Roman" pitchFamily="16" charset="0"/>
                  <a:ea typeface="SimSun" charset="0"/>
                  <a:cs typeface="SimSun" charset="0"/>
                </a:rPr>
                <a:t>Architectural Synthesis</a:t>
              </a:r>
            </a:p>
          </p:txBody>
        </p:sp>
        <p:sp>
          <p:nvSpPr>
            <p:cNvPr id="21" name="AutoShape 10"/>
            <p:cNvSpPr>
              <a:spLocks noChangeArrowheads="1"/>
            </p:cNvSpPr>
            <p:nvPr/>
          </p:nvSpPr>
          <p:spPr bwMode="auto">
            <a:xfrm>
              <a:off x="2059070" y="4509053"/>
              <a:ext cx="2305661" cy="834787"/>
            </a:xfrm>
            <a:prstGeom prst="roundRect">
              <a:avLst>
                <a:gd name="adj" fmla="val 167"/>
              </a:avLst>
            </a:prstGeom>
            <a:noFill/>
            <a:ln w="9000">
              <a:solidFill>
                <a:srgbClr val="000000"/>
              </a:solidFill>
              <a:round/>
              <a:headEnd/>
              <a:tailEnd/>
            </a:ln>
            <a:effectLst/>
          </p:spPr>
          <p:txBody>
            <a:bodyPr lIns="94320" tIns="59400" rIns="94320" bIns="49320" anchor="ctr" anchorCtr="1"/>
            <a:lstStyle/>
            <a:p>
              <a:pPr>
                <a:lnSpc>
                  <a:spcPct val="95000"/>
                </a:lnSpc>
                <a:buSzPct val="45000"/>
                <a:buFont typeface="Wingdings" charset="2"/>
                <a:buChar char=""/>
                <a:tabLst>
                  <a:tab pos="723900" algn="l"/>
                  <a:tab pos="1447800" algn="l"/>
                  <a:tab pos="2171700" algn="l"/>
                </a:tabLst>
              </a:pPr>
              <a:r>
                <a:rPr lang="en-US" sz="1600" b="1" dirty="0">
                  <a:latin typeface="Times New Roman" pitchFamily="16" charset="0"/>
                  <a:cs typeface="Times New Roman" pitchFamily="16" charset="0"/>
                </a:rPr>
                <a:t>  </a:t>
              </a:r>
              <a:r>
                <a:rPr lang="en-US" sz="1400" b="1" dirty="0">
                  <a:latin typeface="Times New Roman" pitchFamily="16" charset="0"/>
                  <a:cs typeface="Times New Roman" pitchFamily="16" charset="0"/>
                </a:rPr>
                <a:t>Binding and </a:t>
              </a:r>
              <a:r>
                <a:rPr lang="en-US" sz="1400" b="1" dirty="0" smtClean="0">
                  <a:latin typeface="Times New Roman" pitchFamily="16" charset="0"/>
                  <a:cs typeface="Times New Roman" pitchFamily="16" charset="0"/>
                </a:rPr>
                <a:t>Scheduling</a:t>
              </a:r>
            </a:p>
            <a:p>
              <a:pPr>
                <a:lnSpc>
                  <a:spcPct val="95000"/>
                </a:lnSpc>
                <a:buSzPct val="45000"/>
                <a:buFont typeface="Wingdings" charset="2"/>
                <a:buChar char=""/>
                <a:tabLst>
                  <a:tab pos="723900" algn="l"/>
                  <a:tab pos="1447800" algn="l"/>
                  <a:tab pos="2171700" algn="l"/>
                </a:tabLst>
              </a:pPr>
              <a:r>
                <a:rPr lang="en-US" sz="1400" b="1" dirty="0" smtClean="0">
                  <a:latin typeface="Times New Roman" pitchFamily="16" charset="0"/>
                  <a:cs typeface="Times New Roman" pitchFamily="16" charset="0"/>
                </a:rPr>
                <a:t>  </a:t>
              </a:r>
              <a:r>
                <a:rPr lang="en-US" sz="1400" b="1" dirty="0">
                  <a:latin typeface="Times New Roman" pitchFamily="16" charset="0"/>
                  <a:cs typeface="Times New Roman" pitchFamily="16" charset="0"/>
                </a:rPr>
                <a:t>Fluid Sample Routing</a:t>
              </a:r>
            </a:p>
          </p:txBody>
        </p:sp>
        <p:sp>
          <p:nvSpPr>
            <p:cNvPr id="22" name="Text Box 11"/>
            <p:cNvSpPr txBox="1">
              <a:spLocks noChangeArrowheads="1"/>
            </p:cNvSpPr>
            <p:nvPr/>
          </p:nvSpPr>
          <p:spPr bwMode="auto">
            <a:xfrm>
              <a:off x="2066366" y="4315661"/>
              <a:ext cx="1997753" cy="189218"/>
            </a:xfrm>
            <a:prstGeom prst="rect">
              <a:avLst/>
            </a:prstGeom>
            <a:noFill/>
            <a:ln w="9525">
              <a:noFill/>
              <a:round/>
              <a:headEnd/>
              <a:tailEnd/>
            </a:ln>
            <a:effectLst/>
          </p:spPr>
          <p:txBody>
            <a:bodyPr lIns="0" tIns="9450" rIns="0" bIns="0" anchor="ctr"/>
            <a:lstStyle/>
            <a:p>
              <a:pPr algn="ctr">
                <a:lnSpc>
                  <a:spcPct val="95000"/>
                </a:lnSpc>
                <a:tabLst>
                  <a:tab pos="723900" algn="l"/>
                  <a:tab pos="1447800" algn="l"/>
                  <a:tab pos="2171700" algn="l"/>
                </a:tabLst>
              </a:pPr>
              <a:r>
                <a:rPr lang="en-US" sz="1500" b="1">
                  <a:solidFill>
                    <a:srgbClr val="000000"/>
                  </a:solidFill>
                  <a:latin typeface="Times New Roman" pitchFamily="16" charset="0"/>
                  <a:ea typeface="SimSun" charset="0"/>
                  <a:cs typeface="SimSun" charset="0"/>
                </a:rPr>
                <a:t>Application Mapping</a:t>
              </a:r>
            </a:p>
          </p:txBody>
        </p:sp>
        <p:sp>
          <p:nvSpPr>
            <p:cNvPr id="23" name="Freeform 12"/>
            <p:cNvSpPr>
              <a:spLocks noChangeArrowheads="1"/>
            </p:cNvSpPr>
            <p:nvPr/>
          </p:nvSpPr>
          <p:spPr bwMode="auto">
            <a:xfrm>
              <a:off x="4806891" y="2625217"/>
              <a:ext cx="1100296" cy="296350"/>
            </a:xfrm>
            <a:custGeom>
              <a:avLst/>
              <a:gdLst/>
              <a:ahLst/>
              <a:cxnLst>
                <a:cxn ang="0">
                  <a:pos x="3322" y="0"/>
                </a:cxn>
                <a:cxn ang="0">
                  <a:pos x="3322" y="940"/>
                </a:cxn>
                <a:cxn ang="0">
                  <a:pos x="0" y="940"/>
                </a:cxn>
              </a:cxnLst>
              <a:rect l="0" t="0" r="r" b="b"/>
              <a:pathLst>
                <a:path w="3323" h="941">
                  <a:moveTo>
                    <a:pt x="3322" y="0"/>
                  </a:moveTo>
                  <a:lnTo>
                    <a:pt x="3322" y="940"/>
                  </a:lnTo>
                  <a:lnTo>
                    <a:pt x="0" y="940"/>
                  </a:lnTo>
                </a:path>
              </a:pathLst>
            </a:custGeom>
            <a:noFill/>
            <a:ln w="9000">
              <a:solidFill>
                <a:srgbClr val="000000"/>
              </a:solidFill>
              <a:round/>
              <a:headEnd/>
              <a:tailEnd/>
            </a:ln>
            <a:effectLst/>
          </p:spPr>
          <p:txBody>
            <a:bodyPr/>
            <a:lstStyle/>
            <a:p>
              <a:endParaRPr lang="da-DK"/>
            </a:p>
          </p:txBody>
        </p:sp>
        <p:sp>
          <p:nvSpPr>
            <p:cNvPr id="24" name="Line 13"/>
            <p:cNvSpPr>
              <a:spLocks noChangeShapeType="1"/>
            </p:cNvSpPr>
            <p:nvPr/>
          </p:nvSpPr>
          <p:spPr bwMode="auto">
            <a:xfrm>
              <a:off x="3783354" y="2922958"/>
              <a:ext cx="1459" cy="374263"/>
            </a:xfrm>
            <a:prstGeom prst="line">
              <a:avLst/>
            </a:prstGeom>
            <a:noFill/>
            <a:ln w="9000">
              <a:solidFill>
                <a:srgbClr val="000000"/>
              </a:solidFill>
              <a:round/>
              <a:headEnd/>
              <a:tailEnd type="triangle" w="med" len="med"/>
            </a:ln>
            <a:effectLst/>
          </p:spPr>
          <p:txBody>
            <a:bodyPr/>
            <a:lstStyle/>
            <a:p>
              <a:endParaRPr lang="da-DK"/>
            </a:p>
          </p:txBody>
        </p:sp>
        <p:sp>
          <p:nvSpPr>
            <p:cNvPr id="25" name="Line 14"/>
            <p:cNvSpPr>
              <a:spLocks noChangeShapeType="1"/>
            </p:cNvSpPr>
            <p:nvPr/>
          </p:nvSpPr>
          <p:spPr bwMode="auto">
            <a:xfrm>
              <a:off x="3980939" y="3983138"/>
              <a:ext cx="1460" cy="525916"/>
            </a:xfrm>
            <a:prstGeom prst="line">
              <a:avLst/>
            </a:prstGeom>
            <a:noFill/>
            <a:ln w="9000">
              <a:solidFill>
                <a:srgbClr val="000000"/>
              </a:solidFill>
              <a:round/>
              <a:headEnd/>
              <a:tailEnd type="triangle" w="med" len="med"/>
            </a:ln>
            <a:effectLst/>
          </p:spPr>
          <p:txBody>
            <a:bodyPr/>
            <a:lstStyle/>
            <a:p>
              <a:endParaRPr lang="da-DK"/>
            </a:p>
          </p:txBody>
        </p:sp>
        <p:sp>
          <p:nvSpPr>
            <p:cNvPr id="27" name="Freeform 15"/>
            <p:cNvSpPr>
              <a:spLocks/>
            </p:cNvSpPr>
            <p:nvPr/>
          </p:nvSpPr>
          <p:spPr bwMode="auto">
            <a:xfrm>
              <a:off x="1777428" y="2778262"/>
              <a:ext cx="281641" cy="2075837"/>
            </a:xfrm>
            <a:custGeom>
              <a:avLst/>
              <a:gdLst/>
              <a:ahLst/>
              <a:cxnLst>
                <a:cxn ang="0">
                  <a:pos x="0" y="0"/>
                </a:cxn>
                <a:cxn ang="0">
                  <a:pos x="0" y="6579"/>
                </a:cxn>
                <a:cxn ang="0">
                  <a:pos x="851" y="6579"/>
                </a:cxn>
              </a:cxnLst>
              <a:rect l="0" t="0" r="r" b="b"/>
              <a:pathLst>
                <a:path w="852" h="6580">
                  <a:moveTo>
                    <a:pt x="0" y="0"/>
                  </a:moveTo>
                  <a:lnTo>
                    <a:pt x="0" y="6579"/>
                  </a:lnTo>
                  <a:lnTo>
                    <a:pt x="851" y="6579"/>
                  </a:lnTo>
                </a:path>
              </a:pathLst>
            </a:custGeom>
            <a:noFill/>
            <a:ln w="9000">
              <a:solidFill>
                <a:srgbClr val="000000"/>
              </a:solidFill>
              <a:round/>
              <a:headEnd/>
              <a:tailEnd type="triangle" w="med" len="med"/>
            </a:ln>
            <a:effectLst/>
          </p:spPr>
          <p:txBody>
            <a:bodyPr/>
            <a:lstStyle/>
            <a:p>
              <a:endParaRPr lang="da-DK"/>
            </a:p>
          </p:txBody>
        </p:sp>
        <p:sp>
          <p:nvSpPr>
            <p:cNvPr id="28" name="Line 16"/>
            <p:cNvSpPr>
              <a:spLocks noChangeShapeType="1"/>
            </p:cNvSpPr>
            <p:nvPr/>
          </p:nvSpPr>
          <p:spPr bwMode="auto">
            <a:xfrm flipH="1">
              <a:off x="3502296" y="2922958"/>
              <a:ext cx="1306055" cy="1392"/>
            </a:xfrm>
            <a:prstGeom prst="line">
              <a:avLst/>
            </a:prstGeom>
            <a:noFill/>
            <a:ln w="9000">
              <a:solidFill>
                <a:srgbClr val="000000"/>
              </a:solidFill>
              <a:round/>
              <a:headEnd/>
              <a:tailEnd/>
            </a:ln>
            <a:effectLst/>
          </p:spPr>
          <p:txBody>
            <a:bodyPr/>
            <a:lstStyle/>
            <a:p>
              <a:endParaRPr lang="da-DK"/>
            </a:p>
          </p:txBody>
        </p:sp>
        <p:sp>
          <p:nvSpPr>
            <p:cNvPr id="29" name="Freeform 17"/>
            <p:cNvSpPr>
              <a:spLocks/>
            </p:cNvSpPr>
            <p:nvPr/>
          </p:nvSpPr>
          <p:spPr bwMode="auto">
            <a:xfrm>
              <a:off x="1864985" y="2922958"/>
              <a:ext cx="194085" cy="1803140"/>
            </a:xfrm>
            <a:custGeom>
              <a:avLst/>
              <a:gdLst/>
              <a:ahLst/>
              <a:cxnLst>
                <a:cxn ang="0">
                  <a:pos x="0" y="0"/>
                </a:cxn>
                <a:cxn ang="0">
                  <a:pos x="0" y="5716"/>
                </a:cxn>
                <a:cxn ang="0">
                  <a:pos x="587" y="5716"/>
                </a:cxn>
              </a:cxnLst>
              <a:rect l="0" t="0" r="r" b="b"/>
              <a:pathLst>
                <a:path w="588" h="5717">
                  <a:moveTo>
                    <a:pt x="0" y="0"/>
                  </a:moveTo>
                  <a:lnTo>
                    <a:pt x="0" y="5716"/>
                  </a:lnTo>
                  <a:lnTo>
                    <a:pt x="587" y="5716"/>
                  </a:lnTo>
                </a:path>
              </a:pathLst>
            </a:custGeom>
            <a:noFill/>
            <a:ln w="9000">
              <a:solidFill>
                <a:srgbClr val="000000"/>
              </a:solidFill>
              <a:round/>
              <a:headEnd/>
              <a:tailEnd type="triangle" w="med" len="med"/>
            </a:ln>
            <a:effectLst/>
          </p:spPr>
          <p:txBody>
            <a:bodyPr/>
            <a:lstStyle/>
            <a:p>
              <a:endParaRPr lang="da-DK"/>
            </a:p>
          </p:txBody>
        </p:sp>
        <p:sp>
          <p:nvSpPr>
            <p:cNvPr id="30" name="Line 18"/>
            <p:cNvSpPr>
              <a:spLocks noChangeShapeType="1"/>
            </p:cNvSpPr>
            <p:nvPr/>
          </p:nvSpPr>
          <p:spPr bwMode="auto">
            <a:xfrm flipH="1">
              <a:off x="1862067" y="2922958"/>
              <a:ext cx="1914574" cy="1392"/>
            </a:xfrm>
            <a:prstGeom prst="line">
              <a:avLst/>
            </a:prstGeom>
            <a:noFill/>
            <a:ln w="9000">
              <a:solidFill>
                <a:srgbClr val="000000"/>
              </a:solidFill>
              <a:round/>
              <a:headEnd type="oval" w="med" len="med"/>
              <a:tailEnd/>
            </a:ln>
            <a:effectLst/>
          </p:spPr>
          <p:txBody>
            <a:bodyPr/>
            <a:lstStyle/>
            <a:p>
              <a:endParaRPr lang="da-DK"/>
            </a:p>
          </p:txBody>
        </p:sp>
        <p:sp>
          <p:nvSpPr>
            <p:cNvPr id="31" name="Line 19"/>
            <p:cNvSpPr>
              <a:spLocks noChangeShapeType="1"/>
            </p:cNvSpPr>
            <p:nvPr/>
          </p:nvSpPr>
          <p:spPr bwMode="auto">
            <a:xfrm flipH="1">
              <a:off x="3989404" y="4320798"/>
              <a:ext cx="842003" cy="1391"/>
            </a:xfrm>
            <a:prstGeom prst="line">
              <a:avLst/>
            </a:prstGeom>
            <a:noFill/>
            <a:ln w="9000">
              <a:solidFill>
                <a:srgbClr val="000000"/>
              </a:solidFill>
              <a:round/>
              <a:headEnd/>
              <a:tailEnd type="oval" w="med" len="med"/>
            </a:ln>
            <a:effectLst/>
          </p:spPr>
          <p:txBody>
            <a:bodyPr/>
            <a:lstStyle/>
            <a:p>
              <a:endParaRPr lang="da-DK"/>
            </a:p>
          </p:txBody>
        </p:sp>
        <p:sp>
          <p:nvSpPr>
            <p:cNvPr id="32" name="Line 20"/>
            <p:cNvSpPr>
              <a:spLocks noChangeShapeType="1"/>
            </p:cNvSpPr>
            <p:nvPr/>
          </p:nvSpPr>
          <p:spPr bwMode="auto">
            <a:xfrm flipH="1">
              <a:off x="3407443" y="5556711"/>
              <a:ext cx="1381937" cy="1391"/>
            </a:xfrm>
            <a:prstGeom prst="line">
              <a:avLst/>
            </a:prstGeom>
            <a:noFill/>
            <a:ln w="9000">
              <a:solidFill>
                <a:srgbClr val="000000"/>
              </a:solidFill>
              <a:round/>
              <a:headEnd/>
              <a:tailEnd type="oval" w="med" len="med"/>
            </a:ln>
            <a:effectLst/>
          </p:spPr>
          <p:txBody>
            <a:bodyPr/>
            <a:lstStyle/>
            <a:p>
              <a:endParaRPr lang="da-DK"/>
            </a:p>
          </p:txBody>
        </p:sp>
        <p:sp>
          <p:nvSpPr>
            <p:cNvPr id="33" name="Line 21"/>
            <p:cNvSpPr>
              <a:spLocks noChangeShapeType="1"/>
            </p:cNvSpPr>
            <p:nvPr/>
          </p:nvSpPr>
          <p:spPr bwMode="auto">
            <a:xfrm>
              <a:off x="4829949" y="4322190"/>
              <a:ext cx="1458" cy="167814"/>
            </a:xfrm>
            <a:prstGeom prst="line">
              <a:avLst/>
            </a:prstGeom>
            <a:noFill/>
            <a:ln w="9000">
              <a:solidFill>
                <a:srgbClr val="000000"/>
              </a:solidFill>
              <a:round/>
              <a:headEnd/>
              <a:tailEnd type="triangle" w="med" len="med"/>
            </a:ln>
            <a:effectLst/>
          </p:spPr>
          <p:txBody>
            <a:bodyPr/>
            <a:lstStyle/>
            <a:p>
              <a:endParaRPr lang="da-DK"/>
            </a:p>
          </p:txBody>
        </p:sp>
        <p:sp>
          <p:nvSpPr>
            <p:cNvPr id="34" name="AutoShape 22"/>
            <p:cNvSpPr>
              <a:spLocks noChangeArrowheads="1"/>
            </p:cNvSpPr>
            <p:nvPr/>
          </p:nvSpPr>
          <p:spPr bwMode="auto">
            <a:xfrm>
              <a:off x="4869641" y="2309390"/>
              <a:ext cx="2115954" cy="315827"/>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 pos="2171700" algn="l"/>
                </a:tabLst>
              </a:pPr>
              <a:r>
                <a:rPr lang="en-US" sz="1600" b="1" dirty="0">
                  <a:latin typeface="Times New Roman" pitchFamily="16" charset="0"/>
                  <a:cs typeface="Times New Roman" pitchFamily="16" charset="0"/>
                </a:rPr>
                <a:t>Component Library </a:t>
              </a:r>
            </a:p>
          </p:txBody>
        </p:sp>
        <p:sp>
          <p:nvSpPr>
            <p:cNvPr id="35" name="Line 23"/>
            <p:cNvSpPr>
              <a:spLocks noChangeShapeType="1"/>
            </p:cNvSpPr>
            <p:nvPr/>
          </p:nvSpPr>
          <p:spPr bwMode="auto">
            <a:xfrm flipH="1">
              <a:off x="1775970" y="2778262"/>
              <a:ext cx="1600828" cy="1392"/>
            </a:xfrm>
            <a:prstGeom prst="line">
              <a:avLst/>
            </a:prstGeom>
            <a:noFill/>
            <a:ln w="9000">
              <a:solidFill>
                <a:srgbClr val="000000"/>
              </a:solidFill>
              <a:round/>
              <a:headEnd type="oval" w="med" len="med"/>
              <a:tailEnd/>
            </a:ln>
            <a:effectLst/>
          </p:spPr>
          <p:txBody>
            <a:bodyPr/>
            <a:lstStyle/>
            <a:p>
              <a:endParaRPr lang="da-DK"/>
            </a:p>
          </p:txBody>
        </p:sp>
        <p:sp>
          <p:nvSpPr>
            <p:cNvPr id="36" name="Line 24"/>
            <p:cNvSpPr>
              <a:spLocks noChangeShapeType="1"/>
            </p:cNvSpPr>
            <p:nvPr/>
          </p:nvSpPr>
          <p:spPr bwMode="auto">
            <a:xfrm>
              <a:off x="6549270" y="3656180"/>
              <a:ext cx="1460" cy="854265"/>
            </a:xfrm>
            <a:prstGeom prst="line">
              <a:avLst/>
            </a:prstGeom>
            <a:noFill/>
            <a:ln w="9000">
              <a:solidFill>
                <a:srgbClr val="000000"/>
              </a:solidFill>
              <a:round/>
              <a:headEnd/>
              <a:tailEnd/>
            </a:ln>
            <a:effectLst/>
          </p:spPr>
          <p:txBody>
            <a:bodyPr/>
            <a:lstStyle/>
            <a:p>
              <a:endParaRPr lang="da-DK"/>
            </a:p>
          </p:txBody>
        </p:sp>
        <p:sp>
          <p:nvSpPr>
            <p:cNvPr id="37" name="Line 25"/>
            <p:cNvSpPr>
              <a:spLocks noChangeShapeType="1"/>
            </p:cNvSpPr>
            <p:nvPr/>
          </p:nvSpPr>
          <p:spPr bwMode="auto">
            <a:xfrm flipH="1">
              <a:off x="5996204" y="3656180"/>
              <a:ext cx="554526" cy="1391"/>
            </a:xfrm>
            <a:prstGeom prst="line">
              <a:avLst/>
            </a:prstGeom>
            <a:noFill/>
            <a:ln w="9000">
              <a:solidFill>
                <a:srgbClr val="000000"/>
              </a:solidFill>
              <a:round/>
              <a:headEnd/>
              <a:tailEnd type="triangle" w="med" len="med"/>
            </a:ln>
            <a:effectLst/>
          </p:spPr>
          <p:txBody>
            <a:bodyPr/>
            <a:lstStyle/>
            <a:p>
              <a:endParaRPr lang="da-DK"/>
            </a:p>
          </p:txBody>
        </p:sp>
        <p:sp>
          <p:nvSpPr>
            <p:cNvPr id="38" name="Text Box 26"/>
            <p:cNvSpPr txBox="1">
              <a:spLocks noChangeArrowheads="1"/>
            </p:cNvSpPr>
            <p:nvPr/>
          </p:nvSpPr>
          <p:spPr bwMode="auto">
            <a:xfrm>
              <a:off x="4895908" y="4596706"/>
              <a:ext cx="1568724" cy="189218"/>
            </a:xfrm>
            <a:prstGeom prst="rect">
              <a:avLst/>
            </a:prstGeom>
            <a:noFill/>
            <a:ln w="9525">
              <a:noFill/>
              <a:round/>
              <a:headEnd/>
              <a:tailEnd/>
            </a:ln>
            <a:effectLst/>
          </p:spPr>
          <p:txBody>
            <a:bodyPr lIns="0" tIns="9450" rIns="0" bIns="0" anchor="ctr"/>
            <a:lstStyle/>
            <a:p>
              <a:pPr algn="ctr">
                <a:lnSpc>
                  <a:spcPct val="95000"/>
                </a:lnSpc>
                <a:tabLst>
                  <a:tab pos="723900" algn="l"/>
                  <a:tab pos="1447800" algn="l"/>
                </a:tabLst>
              </a:pPr>
              <a:r>
                <a:rPr lang="en-US" sz="1500" b="1">
                  <a:solidFill>
                    <a:srgbClr val="000000"/>
                  </a:solidFill>
                  <a:latin typeface="Times New Roman" pitchFamily="16" charset="0"/>
                  <a:ea typeface="SimSun" charset="0"/>
                  <a:cs typeface="SimSun" charset="0"/>
                </a:rPr>
                <a:t>Control Synthesis</a:t>
              </a:r>
            </a:p>
          </p:txBody>
        </p:sp>
        <p:sp>
          <p:nvSpPr>
            <p:cNvPr id="39" name="Line 27"/>
            <p:cNvSpPr>
              <a:spLocks noChangeShapeType="1"/>
            </p:cNvSpPr>
            <p:nvPr/>
          </p:nvSpPr>
          <p:spPr bwMode="auto">
            <a:xfrm>
              <a:off x="4787921" y="5336884"/>
              <a:ext cx="1459" cy="221218"/>
            </a:xfrm>
            <a:prstGeom prst="line">
              <a:avLst/>
            </a:prstGeom>
            <a:noFill/>
            <a:ln w="9000">
              <a:solidFill>
                <a:srgbClr val="000000"/>
              </a:solidFill>
              <a:round/>
              <a:headEnd type="triangle" w="med" len="med"/>
              <a:tailEnd/>
            </a:ln>
            <a:effectLst/>
          </p:spPr>
          <p:txBody>
            <a:bodyPr/>
            <a:lstStyle/>
            <a:p>
              <a:endParaRPr lang="da-DK"/>
            </a:p>
          </p:txBody>
        </p:sp>
        <p:sp>
          <p:nvSpPr>
            <p:cNvPr id="40" name="AutoShape 28"/>
            <p:cNvSpPr>
              <a:spLocks noChangeArrowheads="1"/>
            </p:cNvSpPr>
            <p:nvPr/>
          </p:nvSpPr>
          <p:spPr bwMode="auto">
            <a:xfrm>
              <a:off x="4507740" y="4510445"/>
              <a:ext cx="2305661" cy="834787"/>
            </a:xfrm>
            <a:prstGeom prst="roundRect">
              <a:avLst>
                <a:gd name="adj" fmla="val 167"/>
              </a:avLst>
            </a:prstGeom>
            <a:solidFill>
              <a:srgbClr val="FFFFFF"/>
            </a:solidFill>
            <a:ln w="9000">
              <a:solidFill>
                <a:srgbClr val="000000"/>
              </a:solidFill>
              <a:round/>
              <a:headEnd/>
              <a:tailEnd/>
            </a:ln>
            <a:effectLst/>
          </p:spPr>
          <p:txBody>
            <a:bodyPr wrap="none" anchor="ctr"/>
            <a:lstStyle/>
            <a:p>
              <a:endParaRPr lang="da-DK"/>
            </a:p>
          </p:txBody>
        </p:sp>
        <p:sp>
          <p:nvSpPr>
            <p:cNvPr id="41" name="Text Box 29"/>
            <p:cNvSpPr txBox="1">
              <a:spLocks noChangeArrowheads="1"/>
            </p:cNvSpPr>
            <p:nvPr/>
          </p:nvSpPr>
          <p:spPr bwMode="auto">
            <a:xfrm>
              <a:off x="4662423" y="4848533"/>
              <a:ext cx="1997752" cy="201741"/>
            </a:xfrm>
            <a:prstGeom prst="rect">
              <a:avLst/>
            </a:prstGeom>
            <a:noFill/>
            <a:ln w="9525">
              <a:noFill/>
              <a:round/>
              <a:headEnd/>
              <a:tailEnd/>
            </a:ln>
            <a:effectLst/>
          </p:spPr>
          <p:txBody>
            <a:bodyPr lIns="0" tIns="10080" rIns="0" bIns="0" anchor="ctr"/>
            <a:lstStyle/>
            <a:p>
              <a:pPr algn="ctr">
                <a:lnSpc>
                  <a:spcPct val="95000"/>
                </a:lnSpc>
                <a:tabLst>
                  <a:tab pos="723900" algn="l"/>
                  <a:tab pos="1447800" algn="l"/>
                  <a:tab pos="2171700" algn="l"/>
                </a:tabLst>
              </a:pPr>
              <a:r>
                <a:rPr lang="en-US" sz="1600" b="1">
                  <a:solidFill>
                    <a:srgbClr val="000000"/>
                  </a:solidFill>
                  <a:latin typeface="Times New Roman" pitchFamily="16" charset="0"/>
                  <a:ea typeface="SimSun" charset="0"/>
                  <a:cs typeface="SimSun" charset="0"/>
                </a:rPr>
                <a:t>Control Synthesis</a:t>
              </a: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err="1" smtClean="0">
                <a:latin typeface="Calibri" pitchFamily="34" charset="0"/>
                <a:cs typeface="Calibri" pitchFamily="34" charset="0"/>
              </a:rPr>
              <a:t>Microfluidic</a:t>
            </a:r>
            <a:r>
              <a:rPr lang="en-US" dirty="0" smtClean="0">
                <a:latin typeface="Calibri" pitchFamily="34" charset="0"/>
                <a:cs typeface="Calibri" pitchFamily="34" charset="0"/>
              </a:rPr>
              <a:t> biochips</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10" name="Text Box 69"/>
          <p:cNvSpPr txBox="1">
            <a:spLocks noChangeArrowheads="1"/>
          </p:cNvSpPr>
          <p:nvPr/>
        </p:nvSpPr>
        <p:spPr bwMode="auto">
          <a:xfrm flipH="1">
            <a:off x="115570" y="3039507"/>
            <a:ext cx="537395" cy="230832"/>
          </a:xfrm>
          <a:prstGeom prst="rect">
            <a:avLst/>
          </a:prstGeom>
          <a:noFill/>
          <a:ln w="9525">
            <a:noFill/>
            <a:miter lim="800000"/>
            <a:headEnd/>
            <a:tailEnd/>
          </a:ln>
          <a:effectLst/>
        </p:spPr>
        <p:txBody>
          <a:bodyPr wrap="none">
            <a:prstTxWarp prst="textNoShape">
              <a:avLst/>
            </a:prstTxWarp>
            <a:spAutoFit/>
          </a:bodyPr>
          <a:lstStyle/>
          <a:p>
            <a:pPr>
              <a:spcBef>
                <a:spcPct val="0"/>
              </a:spcBef>
            </a:pPr>
            <a:r>
              <a:rPr lang="da-DK" sz="900" dirty="0">
                <a:solidFill>
                  <a:schemeClr val="bg1"/>
                </a:solidFill>
                <a:latin typeface="Arial" pitchFamily="-112" charset="0"/>
              </a:rPr>
              <a:t>10 mm</a:t>
            </a:r>
            <a:endParaRPr lang="en-GB" sz="900" dirty="0">
              <a:solidFill>
                <a:schemeClr val="bg1"/>
              </a:solidFill>
              <a:latin typeface="Arial" pitchFamily="-112" charset="0"/>
            </a:endParaRPr>
          </a:p>
        </p:txBody>
      </p:sp>
      <p:sp>
        <p:nvSpPr>
          <p:cNvPr id="25" name="Title 1"/>
          <p:cNvSpPr txBox="1">
            <a:spLocks/>
          </p:cNvSpPr>
          <p:nvPr/>
        </p:nvSpPr>
        <p:spPr bwMode="auto">
          <a:xfrm>
            <a:off x="179512" y="1268760"/>
            <a:ext cx="4320480" cy="1274166"/>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Flow-based biochips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i="0" u="none"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Manipulation of continuous liquid through permanently-etched</a:t>
            </a:r>
            <a:r>
              <a:rPr kumimoji="0" lang="en-US" sz="2000" i="0" u="none" strike="noStrike" kern="0" cap="none" spc="0" normalizeH="0" noProof="0" dirty="0" smtClean="0">
                <a:ln>
                  <a:noFill/>
                </a:ln>
                <a:solidFill>
                  <a:srgbClr val="08519C"/>
                </a:solidFill>
                <a:effectLst/>
                <a:uLnTx/>
                <a:uFillTx/>
                <a:latin typeface="Calibri" pitchFamily="34" charset="0"/>
                <a:ea typeface="ＭＳ Ｐゴシック" charset="-128"/>
                <a:cs typeface="Calibri" pitchFamily="34" charset="0"/>
              </a:rPr>
              <a:t> micro-channels</a:t>
            </a:r>
            <a:endParaRPr kumimoji="0" lang="en-US" sz="2000" i="0" u="none"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p:txBody>
      </p:sp>
      <p:pic>
        <p:nvPicPr>
          <p:cNvPr id="3073" name="Picture 1"/>
          <p:cNvPicPr>
            <a:picLocks noChangeAspect="1" noChangeArrowheads="1"/>
          </p:cNvPicPr>
          <p:nvPr/>
        </p:nvPicPr>
        <p:blipFill>
          <a:blip r:embed="rId4"/>
          <a:srcRect/>
          <a:stretch>
            <a:fillRect/>
          </a:stretch>
        </p:blipFill>
        <p:spPr bwMode="auto">
          <a:xfrm>
            <a:off x="4860032" y="2852936"/>
            <a:ext cx="3900042" cy="2503966"/>
          </a:xfrm>
          <a:prstGeom prst="rect">
            <a:avLst/>
          </a:prstGeom>
          <a:noFill/>
          <a:ln w="9525">
            <a:noFill/>
            <a:miter lim="800000"/>
            <a:headEnd/>
            <a:tailEnd/>
          </a:ln>
          <a:effectLst>
            <a:outerShdw blurRad="63500" sx="102000" sy="102000" algn="ctr" rotWithShape="0">
              <a:prstClr val="black">
                <a:alpha val="40000"/>
              </a:prstClr>
            </a:outerShdw>
          </a:effectLst>
        </p:spPr>
      </p:pic>
      <p:grpSp>
        <p:nvGrpSpPr>
          <p:cNvPr id="2" name="Group 23"/>
          <p:cNvGrpSpPr/>
          <p:nvPr/>
        </p:nvGrpSpPr>
        <p:grpSpPr>
          <a:xfrm>
            <a:off x="291592" y="2852936"/>
            <a:ext cx="4424424" cy="2503966"/>
            <a:chOff x="1244871" y="2261649"/>
            <a:chExt cx="6567489" cy="3327591"/>
          </a:xfrm>
        </p:grpSpPr>
        <p:pic>
          <p:nvPicPr>
            <p:cNvPr id="26" name="Picture 68" descr="IMG_0222Edited"/>
            <p:cNvPicPr>
              <a:picLocks noChangeAspect="1" noChangeArrowheads="1"/>
            </p:cNvPicPr>
            <p:nvPr/>
          </p:nvPicPr>
          <p:blipFill>
            <a:blip r:embed="rId5" cstate="print"/>
            <a:srcRect/>
            <a:stretch>
              <a:fillRect/>
            </a:stretch>
          </p:blipFill>
          <p:spPr bwMode="auto">
            <a:xfrm flipH="1">
              <a:off x="1244871" y="2261649"/>
              <a:ext cx="6477079" cy="3327591"/>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7" name="Text Box 69"/>
            <p:cNvSpPr txBox="1">
              <a:spLocks noChangeArrowheads="1"/>
            </p:cNvSpPr>
            <p:nvPr/>
          </p:nvSpPr>
          <p:spPr bwMode="auto">
            <a:xfrm flipH="1">
              <a:off x="1526301" y="2316269"/>
              <a:ext cx="537395" cy="230832"/>
            </a:xfrm>
            <a:prstGeom prst="rect">
              <a:avLst/>
            </a:prstGeom>
            <a:noFill/>
            <a:ln w="9525">
              <a:noFill/>
              <a:miter lim="800000"/>
              <a:headEnd/>
              <a:tailEnd/>
            </a:ln>
            <a:effectLst/>
          </p:spPr>
          <p:txBody>
            <a:bodyPr wrap="none">
              <a:prstTxWarp prst="textNoShape">
                <a:avLst/>
              </a:prstTxWarp>
              <a:spAutoFit/>
            </a:bodyPr>
            <a:lstStyle/>
            <a:p>
              <a:pPr>
                <a:spcBef>
                  <a:spcPct val="0"/>
                </a:spcBef>
              </a:pPr>
              <a:r>
                <a:rPr lang="da-DK" sz="900">
                  <a:solidFill>
                    <a:schemeClr val="bg1"/>
                  </a:solidFill>
                  <a:latin typeface="Arial" pitchFamily="-112" charset="0"/>
                </a:rPr>
                <a:t>10 mm</a:t>
              </a:r>
              <a:endParaRPr lang="en-GB" sz="900">
                <a:solidFill>
                  <a:schemeClr val="bg1"/>
                </a:solidFill>
                <a:latin typeface="Arial" pitchFamily="-112" charset="0"/>
              </a:endParaRPr>
            </a:p>
          </p:txBody>
        </p:sp>
        <p:sp>
          <p:nvSpPr>
            <p:cNvPr id="28" name="Line 70"/>
            <p:cNvSpPr>
              <a:spLocks noChangeShapeType="1"/>
            </p:cNvSpPr>
            <p:nvPr/>
          </p:nvSpPr>
          <p:spPr bwMode="auto">
            <a:xfrm flipH="1">
              <a:off x="1518235" y="2617440"/>
              <a:ext cx="1188725" cy="0"/>
            </a:xfrm>
            <a:prstGeom prst="line">
              <a:avLst/>
            </a:prstGeom>
            <a:noFill/>
            <a:ln w="28575">
              <a:solidFill>
                <a:srgbClr val="FF0000"/>
              </a:solidFill>
              <a:round/>
              <a:headEnd/>
              <a:tailEnd/>
            </a:ln>
            <a:effectLst/>
          </p:spPr>
          <p:txBody>
            <a:bodyPr>
              <a:prstTxWarp prst="textNoShape">
                <a:avLst/>
              </a:prstTxWarp>
            </a:bodyPr>
            <a:lstStyle/>
            <a:p>
              <a:endParaRPr lang="en-US"/>
            </a:p>
          </p:txBody>
        </p:sp>
        <p:sp>
          <p:nvSpPr>
            <p:cNvPr id="29" name="Line 71"/>
            <p:cNvSpPr>
              <a:spLocks noChangeShapeType="1"/>
            </p:cNvSpPr>
            <p:nvPr/>
          </p:nvSpPr>
          <p:spPr bwMode="auto">
            <a:xfrm flipV="1">
              <a:off x="2131164" y="4257363"/>
              <a:ext cx="0" cy="760472"/>
            </a:xfrm>
            <a:prstGeom prst="line">
              <a:avLst/>
            </a:prstGeom>
            <a:noFill/>
            <a:ln w="19050" cap="flat" cmpd="sng" algn="ctr">
              <a:solidFill>
                <a:srgbClr val="FF0000"/>
              </a:solidFill>
              <a:prstDash val="solid"/>
              <a:round/>
              <a:headEnd type="none" w="med" len="med"/>
              <a:tailEnd type="arrow" w="med" len="sm"/>
            </a:ln>
            <a:effectLst/>
          </p:spPr>
          <p:txBody>
            <a:bodyPr>
              <a:prstTxWarp prst="textNoShape">
                <a:avLst/>
              </a:prstTxWarp>
            </a:bodyPr>
            <a:lstStyle/>
            <a:p>
              <a:endParaRPr lang="en-US"/>
            </a:p>
          </p:txBody>
        </p:sp>
        <p:sp>
          <p:nvSpPr>
            <p:cNvPr id="30" name="Text Box 72"/>
            <p:cNvSpPr txBox="1">
              <a:spLocks noChangeArrowheads="1"/>
            </p:cNvSpPr>
            <p:nvPr/>
          </p:nvSpPr>
          <p:spPr bwMode="auto">
            <a:xfrm flipH="1">
              <a:off x="1830252" y="5000457"/>
              <a:ext cx="556563" cy="276999"/>
            </a:xfrm>
            <a:prstGeom prst="rect">
              <a:avLst/>
            </a:prstGeom>
            <a:noFill/>
            <a:ln w="9525">
              <a:noFill/>
              <a:miter lim="800000"/>
              <a:headEnd/>
              <a:tailEnd/>
            </a:ln>
            <a:effectLst/>
          </p:spPr>
          <p:txBody>
            <a:bodyPr wrap="none">
              <a:prstTxWarp prst="textNoShape">
                <a:avLst/>
              </a:prstTxWarp>
              <a:spAutoFit/>
            </a:bodyPr>
            <a:lstStyle/>
            <a:p>
              <a:pPr>
                <a:spcBef>
                  <a:spcPct val="0"/>
                </a:spcBef>
              </a:pPr>
              <a:r>
                <a:rPr lang="da-DK" sz="1200" err="1">
                  <a:solidFill>
                    <a:schemeClr val="bg1"/>
                  </a:solidFill>
                  <a:latin typeface="Arial" pitchFamily="-112" charset="0"/>
                </a:rPr>
                <a:t>Inlets</a:t>
              </a:r>
              <a:endParaRPr lang="en-GB" sz="1200">
                <a:solidFill>
                  <a:schemeClr val="bg1"/>
                </a:solidFill>
                <a:latin typeface="Arial" pitchFamily="-112" charset="0"/>
              </a:endParaRPr>
            </a:p>
          </p:txBody>
        </p:sp>
        <p:sp>
          <p:nvSpPr>
            <p:cNvPr id="31" name="Line 73"/>
            <p:cNvSpPr>
              <a:spLocks noChangeShapeType="1"/>
            </p:cNvSpPr>
            <p:nvPr/>
          </p:nvSpPr>
          <p:spPr bwMode="auto">
            <a:xfrm flipV="1">
              <a:off x="3718930" y="3786795"/>
              <a:ext cx="571260" cy="1142809"/>
            </a:xfrm>
            <a:prstGeom prst="line">
              <a:avLst/>
            </a:prstGeom>
            <a:noFill/>
            <a:ln w="19050" cap="flat" cmpd="sng" algn="ctr">
              <a:solidFill>
                <a:srgbClr val="FF0000"/>
              </a:solidFill>
              <a:prstDash val="solid"/>
              <a:round/>
              <a:headEnd type="none" w="med" len="med"/>
              <a:tailEnd type="arrow" w="med" len="sm"/>
            </a:ln>
            <a:effectLst/>
          </p:spPr>
          <p:txBody>
            <a:bodyPr>
              <a:prstTxWarp prst="textNoShape">
                <a:avLst/>
              </a:prstTxWarp>
            </a:bodyPr>
            <a:lstStyle/>
            <a:p>
              <a:endParaRPr lang="en-US"/>
            </a:p>
          </p:txBody>
        </p:sp>
        <p:sp>
          <p:nvSpPr>
            <p:cNvPr id="32" name="Text Box 74"/>
            <p:cNvSpPr txBox="1">
              <a:spLocks noChangeArrowheads="1"/>
            </p:cNvSpPr>
            <p:nvPr/>
          </p:nvSpPr>
          <p:spPr bwMode="auto">
            <a:xfrm flipH="1">
              <a:off x="3370406" y="4954813"/>
              <a:ext cx="817577" cy="276999"/>
            </a:xfrm>
            <a:prstGeom prst="rect">
              <a:avLst/>
            </a:prstGeom>
            <a:noFill/>
            <a:ln w="9525">
              <a:noFill/>
              <a:miter lim="800000"/>
              <a:headEnd/>
              <a:tailEnd/>
            </a:ln>
            <a:effectLst/>
          </p:spPr>
          <p:txBody>
            <a:bodyPr wrap="none">
              <a:prstTxWarp prst="textNoShape">
                <a:avLst/>
              </a:prstTxWarp>
              <a:spAutoFit/>
            </a:bodyPr>
            <a:lstStyle/>
            <a:p>
              <a:pPr>
                <a:spcBef>
                  <a:spcPct val="0"/>
                </a:spcBef>
              </a:pPr>
              <a:r>
                <a:rPr lang="da-DK" sz="1200" err="1">
                  <a:solidFill>
                    <a:schemeClr val="bg1"/>
                  </a:solidFill>
                  <a:latin typeface="Arial" pitchFamily="-112" charset="0"/>
                </a:rPr>
                <a:t>Chamber</a:t>
              </a:r>
              <a:endParaRPr lang="en-GB" sz="1200">
                <a:solidFill>
                  <a:schemeClr val="bg1"/>
                </a:solidFill>
                <a:latin typeface="Arial" pitchFamily="-112" charset="0"/>
              </a:endParaRPr>
            </a:p>
          </p:txBody>
        </p:sp>
        <p:sp>
          <p:nvSpPr>
            <p:cNvPr id="33" name="Line 75"/>
            <p:cNvSpPr>
              <a:spLocks noChangeShapeType="1"/>
            </p:cNvSpPr>
            <p:nvPr/>
          </p:nvSpPr>
          <p:spPr bwMode="auto">
            <a:xfrm flipV="1">
              <a:off x="6650838" y="4093505"/>
              <a:ext cx="0" cy="878114"/>
            </a:xfrm>
            <a:prstGeom prst="line">
              <a:avLst/>
            </a:prstGeom>
            <a:noFill/>
            <a:ln w="19050" cap="flat" cmpd="sng" algn="ctr">
              <a:solidFill>
                <a:srgbClr val="FF0000"/>
              </a:solidFill>
              <a:prstDash val="solid"/>
              <a:round/>
              <a:headEnd type="none" w="med" len="med"/>
              <a:tailEnd type="arrow" w="med" len="sm"/>
            </a:ln>
            <a:effectLst/>
          </p:spPr>
          <p:txBody>
            <a:bodyPr>
              <a:prstTxWarp prst="textNoShape">
                <a:avLst/>
              </a:prstTxWarp>
            </a:bodyPr>
            <a:lstStyle/>
            <a:p>
              <a:endParaRPr lang="en-US"/>
            </a:p>
          </p:txBody>
        </p:sp>
        <p:sp>
          <p:nvSpPr>
            <p:cNvPr id="34" name="Text Box 76"/>
            <p:cNvSpPr txBox="1">
              <a:spLocks noChangeArrowheads="1"/>
            </p:cNvSpPr>
            <p:nvPr/>
          </p:nvSpPr>
          <p:spPr bwMode="auto">
            <a:xfrm flipH="1">
              <a:off x="6367409" y="5000457"/>
              <a:ext cx="1444951" cy="276999"/>
            </a:xfrm>
            <a:prstGeom prst="rect">
              <a:avLst/>
            </a:prstGeom>
            <a:noFill/>
            <a:ln w="9525">
              <a:noFill/>
              <a:miter lim="800000"/>
              <a:headEnd/>
              <a:tailEnd/>
            </a:ln>
            <a:effectLst/>
          </p:spPr>
          <p:txBody>
            <a:bodyPr>
              <a:prstTxWarp prst="textNoShape">
                <a:avLst/>
              </a:prstTxWarp>
              <a:spAutoFit/>
            </a:bodyPr>
            <a:lstStyle/>
            <a:p>
              <a:pPr>
                <a:spcBef>
                  <a:spcPct val="0"/>
                </a:spcBef>
              </a:pPr>
              <a:r>
                <a:rPr lang="da-DK" sz="1200" err="1">
                  <a:solidFill>
                    <a:schemeClr val="bg1"/>
                  </a:solidFill>
                  <a:latin typeface="Arial" pitchFamily="-112" charset="0"/>
                </a:rPr>
                <a:t>Outlets</a:t>
              </a:r>
              <a:endParaRPr lang="en-GB" sz="1200">
                <a:solidFill>
                  <a:schemeClr val="bg1"/>
                </a:solidFill>
                <a:latin typeface="Arial" pitchFamily="-112" charset="0"/>
              </a:endParaRPr>
            </a:p>
          </p:txBody>
        </p:sp>
        <p:sp>
          <p:nvSpPr>
            <p:cNvPr id="35" name="Text Box 77"/>
            <p:cNvSpPr txBox="1">
              <a:spLocks noChangeArrowheads="1"/>
            </p:cNvSpPr>
            <p:nvPr/>
          </p:nvSpPr>
          <p:spPr bwMode="auto">
            <a:xfrm flipH="1">
              <a:off x="3171209" y="2465040"/>
              <a:ext cx="800444" cy="276999"/>
            </a:xfrm>
            <a:prstGeom prst="rect">
              <a:avLst/>
            </a:prstGeom>
            <a:noFill/>
            <a:ln w="9525">
              <a:noFill/>
              <a:miter lim="800000"/>
              <a:headEnd/>
              <a:tailEnd/>
            </a:ln>
            <a:effectLst/>
          </p:spPr>
          <p:txBody>
            <a:bodyPr wrap="none">
              <a:prstTxWarp prst="textNoShape">
                <a:avLst/>
              </a:prstTxWarp>
              <a:spAutoFit/>
            </a:bodyPr>
            <a:lstStyle/>
            <a:p>
              <a:pPr>
                <a:spcBef>
                  <a:spcPct val="0"/>
                </a:spcBef>
              </a:pPr>
              <a:r>
                <a:rPr lang="da-DK" sz="1200">
                  <a:solidFill>
                    <a:schemeClr val="bg1"/>
                  </a:solidFill>
                  <a:latin typeface="Arial" pitchFamily="-112" charset="0"/>
                </a:rPr>
                <a:t>Switches</a:t>
              </a:r>
              <a:endParaRPr lang="en-GB" sz="1200">
                <a:solidFill>
                  <a:schemeClr val="bg1"/>
                </a:solidFill>
                <a:latin typeface="Arial" pitchFamily="-112" charset="0"/>
              </a:endParaRPr>
            </a:p>
          </p:txBody>
        </p:sp>
        <p:sp>
          <p:nvSpPr>
            <p:cNvPr id="36" name="Line 78"/>
            <p:cNvSpPr>
              <a:spLocks noChangeShapeType="1"/>
            </p:cNvSpPr>
            <p:nvPr/>
          </p:nvSpPr>
          <p:spPr bwMode="auto">
            <a:xfrm>
              <a:off x="3504708" y="2744822"/>
              <a:ext cx="0" cy="487374"/>
            </a:xfrm>
            <a:prstGeom prst="line">
              <a:avLst/>
            </a:prstGeom>
            <a:noFill/>
            <a:ln w="19050" cap="flat" cmpd="sng" algn="ctr">
              <a:solidFill>
                <a:srgbClr val="FF0000"/>
              </a:solidFill>
              <a:prstDash val="solid"/>
              <a:round/>
              <a:headEnd type="none" w="med" len="med"/>
              <a:tailEnd type="arrow" w="med" len="sm"/>
            </a:ln>
            <a:effectLst/>
          </p:spPr>
          <p:txBody>
            <a:bodyPr>
              <a:prstTxWarp prst="textNoShape">
                <a:avLst/>
              </a:prstTxWarp>
            </a:bodyPr>
            <a:lstStyle/>
            <a:p>
              <a:endParaRPr lang="en-US"/>
            </a:p>
          </p:txBody>
        </p:sp>
        <p:sp>
          <p:nvSpPr>
            <p:cNvPr id="37" name="Line 79"/>
            <p:cNvSpPr>
              <a:spLocks noChangeShapeType="1"/>
            </p:cNvSpPr>
            <p:nvPr/>
          </p:nvSpPr>
          <p:spPr bwMode="auto">
            <a:xfrm flipH="1">
              <a:off x="4672430" y="2833054"/>
              <a:ext cx="1142520" cy="1340280"/>
            </a:xfrm>
            <a:prstGeom prst="line">
              <a:avLst/>
            </a:prstGeom>
            <a:noFill/>
            <a:ln w="19050" cap="flat" cmpd="sng" algn="ctr">
              <a:solidFill>
                <a:srgbClr val="FF0000"/>
              </a:solidFill>
              <a:prstDash val="solid"/>
              <a:round/>
              <a:headEnd type="none" w="med" len="med"/>
              <a:tailEnd type="arrow" w="med" len="sm"/>
            </a:ln>
            <a:effectLst/>
          </p:spPr>
          <p:txBody>
            <a:bodyPr>
              <a:prstTxWarp prst="textNoShape">
                <a:avLst/>
              </a:prstTxWarp>
            </a:bodyPr>
            <a:lstStyle/>
            <a:p>
              <a:endParaRPr lang="en-US"/>
            </a:p>
          </p:txBody>
        </p:sp>
        <p:sp>
          <p:nvSpPr>
            <p:cNvPr id="38" name="Text Box 80"/>
            <p:cNvSpPr txBox="1">
              <a:spLocks noChangeArrowheads="1"/>
            </p:cNvSpPr>
            <p:nvPr/>
          </p:nvSpPr>
          <p:spPr bwMode="auto">
            <a:xfrm flipH="1">
              <a:off x="5797925" y="2562057"/>
              <a:ext cx="830677" cy="276999"/>
            </a:xfrm>
            <a:prstGeom prst="rect">
              <a:avLst/>
            </a:prstGeom>
            <a:noFill/>
            <a:ln w="9525">
              <a:noFill/>
              <a:miter lim="800000"/>
              <a:headEnd/>
              <a:tailEnd/>
            </a:ln>
            <a:effectLst/>
          </p:spPr>
          <p:txBody>
            <a:bodyPr wrap="none">
              <a:prstTxWarp prst="textNoShape">
                <a:avLst/>
              </a:prstTxWarp>
              <a:spAutoFit/>
            </a:bodyPr>
            <a:lstStyle/>
            <a:p>
              <a:pPr>
                <a:spcBef>
                  <a:spcPct val="0"/>
                </a:spcBef>
              </a:pPr>
              <a:r>
                <a:rPr lang="da-DK" sz="1200" err="1" smtClean="0">
                  <a:solidFill>
                    <a:schemeClr val="bg1"/>
                  </a:solidFill>
                  <a:latin typeface="Arial" pitchFamily="-112" charset="0"/>
                </a:rPr>
                <a:t>Channels</a:t>
              </a:r>
              <a:endParaRPr lang="en-GB" sz="1200">
                <a:solidFill>
                  <a:schemeClr val="bg1"/>
                </a:solidFill>
                <a:latin typeface="Arial" pitchFamily="-112" charset="0"/>
              </a:endParaRPr>
            </a:p>
          </p:txBody>
        </p:sp>
        <p:sp>
          <p:nvSpPr>
            <p:cNvPr id="39" name="Line 81"/>
            <p:cNvSpPr>
              <a:spLocks noChangeShapeType="1"/>
            </p:cNvSpPr>
            <p:nvPr/>
          </p:nvSpPr>
          <p:spPr bwMode="auto">
            <a:xfrm flipH="1">
              <a:off x="4672430" y="2833054"/>
              <a:ext cx="1142520" cy="382337"/>
            </a:xfrm>
            <a:prstGeom prst="line">
              <a:avLst/>
            </a:prstGeom>
            <a:noFill/>
            <a:ln w="19050" cap="flat" cmpd="sng" algn="ctr">
              <a:solidFill>
                <a:srgbClr val="FF0000"/>
              </a:solidFill>
              <a:prstDash val="solid"/>
              <a:round/>
              <a:headEnd type="none" w="med" len="med"/>
              <a:tailEnd type="arrow" w="med" len="sm"/>
            </a:ln>
            <a:effectLst/>
          </p:spPr>
          <p:txBody>
            <a:bodyPr>
              <a:prstTxWarp prst="textNoShape">
                <a:avLst/>
              </a:prstTxWarp>
            </a:bodyPr>
            <a:lstStyle/>
            <a:p>
              <a:endParaRPr lang="en-US"/>
            </a:p>
          </p:txBody>
        </p:sp>
      </p:grpSp>
      <p:sp>
        <p:nvSpPr>
          <p:cNvPr id="55" name="Title 1"/>
          <p:cNvSpPr txBox="1">
            <a:spLocks/>
          </p:cNvSpPr>
          <p:nvPr/>
        </p:nvSpPr>
        <p:spPr bwMode="auto">
          <a:xfrm>
            <a:off x="4716016" y="1385896"/>
            <a:ext cx="4032448" cy="914126"/>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Digital biochips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i="0" u="none"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Manipulation of discrete droplets on an array of electrodes</a:t>
            </a:r>
          </a:p>
        </p:txBody>
      </p:sp>
      <p:sp>
        <p:nvSpPr>
          <p:cNvPr id="56" name="Title 1"/>
          <p:cNvSpPr txBox="1">
            <a:spLocks/>
          </p:cNvSpPr>
          <p:nvPr/>
        </p:nvSpPr>
        <p:spPr bwMode="auto">
          <a:xfrm>
            <a:off x="107504" y="6533964"/>
            <a:ext cx="7150640" cy="21602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80000"/>
              </a:lnSpc>
              <a:spcBef>
                <a:spcPct val="0"/>
              </a:spcBef>
              <a:spcAft>
                <a:spcPct val="0"/>
              </a:spcAft>
              <a:buClrTx/>
              <a:buSzTx/>
              <a:buFontTx/>
              <a:buNone/>
              <a:tabLst/>
              <a:defRPr/>
            </a:pP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Digital biochip figure source: Duke University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9" name="Rectangle 12"/>
          <p:cNvSpPr>
            <a:spLocks noChangeArrowheads="1"/>
          </p:cNvSpPr>
          <p:nvPr/>
        </p:nvSpPr>
        <p:spPr bwMode="auto">
          <a:xfrm>
            <a:off x="1619672" y="332656"/>
            <a:ext cx="5472608" cy="1080120"/>
          </a:xfrm>
          <a:prstGeom prst="rect">
            <a:avLst/>
          </a:prstGeom>
          <a:solidFill>
            <a:srgbClr val="08519C"/>
          </a:solidFill>
          <a:ln w="9360">
            <a:solidFill>
              <a:srgbClr val="000000"/>
            </a:solidFill>
            <a:miter lim="800000"/>
            <a:headEnd/>
            <a:tailEnd/>
          </a:ln>
          <a:effectLst/>
        </p:spPr>
        <p:txBody>
          <a:bodyPr wrap="none" lIns="85320" tIns="42120" rIns="85320" bIns="4212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dirty="0" smtClean="0">
              <a:solidFill>
                <a:schemeClr val="bg1"/>
              </a:solidFill>
            </a:endParaRPr>
          </a:p>
          <a:p>
            <a:pPr marL="860425" lvl="1" indent="-403225" algn="ctr" defTabSz="914400">
              <a:buClr>
                <a:srgbClr val="BDD7E7"/>
              </a:buClr>
            </a:pPr>
            <a:r>
              <a:rPr lang="en-US" sz="2400" kern="0" dirty="0" smtClean="0">
                <a:solidFill>
                  <a:schemeClr val="bg1"/>
                </a:solidFill>
                <a:latin typeface="Calibri" pitchFamily="34" charset="0"/>
                <a:cs typeface="Calibri" pitchFamily="34" charset="0"/>
              </a:rPr>
              <a:t>Contribution II       </a:t>
            </a:r>
          </a:p>
          <a:p>
            <a:pPr marL="860425" lvl="1" indent="-403225" algn="ctr" defTabSz="914400">
              <a:buClr>
                <a:srgbClr val="BDD7E7"/>
              </a:buClr>
            </a:pPr>
            <a:r>
              <a:rPr lang="en-US" sz="2400" kern="0" dirty="0" smtClean="0">
                <a:solidFill>
                  <a:schemeClr val="bg1"/>
                </a:solidFill>
                <a:latin typeface="Calibri" pitchFamily="34" charset="0"/>
                <a:cs typeface="Calibri" pitchFamily="34" charset="0"/>
              </a:rPr>
              <a:t>Architectural synthesis</a:t>
            </a:r>
          </a:p>
          <a:p>
            <a:pPr marL="860425" lvl="1" indent="-403225" algn="ctr" defTabSz="914400">
              <a:buClr>
                <a:srgbClr val="BDD7E7"/>
              </a:buClr>
            </a:pPr>
            <a:endParaRPr lang="en-US" dirty="0">
              <a:solidFill>
                <a:schemeClr val="bg1"/>
              </a:solidFill>
            </a:endParaRPr>
          </a:p>
        </p:txBody>
      </p:sp>
      <p:grpSp>
        <p:nvGrpSpPr>
          <p:cNvPr id="44" name="Group 43"/>
          <p:cNvGrpSpPr/>
          <p:nvPr/>
        </p:nvGrpSpPr>
        <p:grpSpPr>
          <a:xfrm>
            <a:off x="1673820" y="2060848"/>
            <a:ext cx="5311775" cy="3805237"/>
            <a:chOff x="1673820" y="2060848"/>
            <a:chExt cx="5311775" cy="3805237"/>
          </a:xfrm>
        </p:grpSpPr>
        <p:grpSp>
          <p:nvGrpSpPr>
            <p:cNvPr id="2" name="Group 41"/>
            <p:cNvGrpSpPr/>
            <p:nvPr/>
          </p:nvGrpSpPr>
          <p:grpSpPr>
            <a:xfrm>
              <a:off x="1673820" y="2060848"/>
              <a:ext cx="5311775" cy="3805237"/>
              <a:chOff x="1673820" y="2309390"/>
              <a:chExt cx="5311775" cy="3805237"/>
            </a:xfrm>
          </p:grpSpPr>
          <p:sp>
            <p:nvSpPr>
              <p:cNvPr id="11" name="AutoShape 1"/>
              <p:cNvSpPr>
                <a:spLocks noChangeArrowheads="1"/>
              </p:cNvSpPr>
              <p:nvPr/>
            </p:nvSpPr>
            <p:spPr bwMode="auto">
              <a:xfrm>
                <a:off x="1673820" y="2309390"/>
                <a:ext cx="2941906" cy="315827"/>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 pos="2171700" algn="l"/>
                    <a:tab pos="2895600" algn="l"/>
                  </a:tabLst>
                </a:pPr>
                <a:r>
                  <a:rPr lang="en-US" sz="1600" dirty="0">
                    <a:solidFill>
                      <a:srgbClr val="000000"/>
                    </a:solidFill>
                    <a:latin typeface="Times New Roman" pitchFamily="16" charset="0"/>
                    <a:cs typeface="Times New Roman" pitchFamily="16" charset="0"/>
                  </a:rPr>
                  <a:t>Biochemical Application Model </a:t>
                </a:r>
              </a:p>
            </p:txBody>
          </p:sp>
          <p:sp>
            <p:nvSpPr>
              <p:cNvPr id="13" name="AutoShape 2"/>
              <p:cNvSpPr>
                <a:spLocks noChangeArrowheads="1"/>
              </p:cNvSpPr>
              <p:nvPr/>
            </p:nvSpPr>
            <p:spPr bwMode="auto">
              <a:xfrm>
                <a:off x="2682181" y="3295830"/>
                <a:ext cx="3312563" cy="687308"/>
              </a:xfrm>
              <a:prstGeom prst="roundRect">
                <a:avLst>
                  <a:gd name="adj" fmla="val 199"/>
                </a:avLst>
              </a:prstGeom>
              <a:solidFill>
                <a:srgbClr val="1F99CF"/>
              </a:solidFill>
              <a:ln w="9000">
                <a:solidFill>
                  <a:srgbClr val="000000"/>
                </a:solidFill>
                <a:round/>
                <a:headEnd/>
                <a:tailEnd/>
              </a:ln>
              <a:effectLst/>
            </p:spPr>
            <p:txBody>
              <a:bodyPr wrap="none" anchor="ctr"/>
              <a:lstStyle/>
              <a:p>
                <a:endParaRPr lang="da-DK" dirty="0">
                  <a:solidFill>
                    <a:schemeClr val="bg1"/>
                  </a:solidFill>
                </a:endParaRPr>
              </a:p>
            </p:txBody>
          </p:sp>
          <p:sp>
            <p:nvSpPr>
              <p:cNvPr id="14" name="AutoShape 3"/>
              <p:cNvSpPr>
                <a:spLocks noChangeArrowheads="1"/>
              </p:cNvSpPr>
              <p:nvPr/>
            </p:nvSpPr>
            <p:spPr bwMode="auto">
              <a:xfrm>
                <a:off x="4576325" y="5797408"/>
                <a:ext cx="1980242" cy="315828"/>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nSpc>
                    <a:spcPct val="95000"/>
                  </a:lnSpc>
                  <a:tabLst>
                    <a:tab pos="723900" algn="l"/>
                    <a:tab pos="1447800" algn="l"/>
                  </a:tabLst>
                </a:pPr>
                <a:r>
                  <a:rPr lang="en-US" sz="1600">
                    <a:solidFill>
                      <a:srgbClr val="000000"/>
                    </a:solidFill>
                    <a:latin typeface="Times New Roman" pitchFamily="16" charset="0"/>
                    <a:cs typeface="Times New Roman" pitchFamily="16" charset="0"/>
                  </a:rPr>
                  <a:t>Platform Controller</a:t>
                </a:r>
              </a:p>
            </p:txBody>
          </p:sp>
          <p:sp>
            <p:nvSpPr>
              <p:cNvPr id="15" name="Line 4"/>
              <p:cNvSpPr>
                <a:spLocks noChangeShapeType="1"/>
              </p:cNvSpPr>
              <p:nvPr/>
            </p:nvSpPr>
            <p:spPr bwMode="auto">
              <a:xfrm>
                <a:off x="3372421" y="2623826"/>
                <a:ext cx="1459" cy="672003"/>
              </a:xfrm>
              <a:prstGeom prst="line">
                <a:avLst/>
              </a:prstGeom>
              <a:noFill/>
              <a:ln w="9000">
                <a:solidFill>
                  <a:srgbClr val="000000"/>
                </a:solidFill>
                <a:round/>
                <a:headEnd/>
                <a:tailEnd type="triangle" w="med" len="med"/>
              </a:ln>
              <a:effectLst/>
            </p:spPr>
            <p:txBody>
              <a:bodyPr/>
              <a:lstStyle/>
              <a:p>
                <a:endParaRPr lang="da-DK"/>
              </a:p>
            </p:txBody>
          </p:sp>
          <p:sp>
            <p:nvSpPr>
              <p:cNvPr id="16" name="Line 5"/>
              <p:cNvSpPr>
                <a:spLocks noChangeShapeType="1"/>
              </p:cNvSpPr>
              <p:nvPr/>
            </p:nvSpPr>
            <p:spPr bwMode="auto">
              <a:xfrm flipH="1">
                <a:off x="3405108" y="5343840"/>
                <a:ext cx="5837" cy="454959"/>
              </a:xfrm>
              <a:prstGeom prst="line">
                <a:avLst/>
              </a:prstGeom>
              <a:noFill/>
              <a:ln w="9000">
                <a:solidFill>
                  <a:srgbClr val="000000"/>
                </a:solidFill>
                <a:round/>
                <a:headEnd/>
                <a:tailEnd type="triangle" w="med" len="med"/>
              </a:ln>
              <a:effectLst/>
            </p:spPr>
            <p:txBody>
              <a:bodyPr/>
              <a:lstStyle/>
              <a:p>
                <a:endParaRPr lang="da-DK"/>
              </a:p>
            </p:txBody>
          </p:sp>
          <p:sp>
            <p:nvSpPr>
              <p:cNvPr id="17" name="AutoShape 6"/>
              <p:cNvSpPr>
                <a:spLocks noChangeArrowheads="1"/>
              </p:cNvSpPr>
              <p:nvPr/>
            </p:nvSpPr>
            <p:spPr bwMode="auto">
              <a:xfrm>
                <a:off x="2362600" y="5798800"/>
                <a:ext cx="1977322" cy="315827"/>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Lst>
                </a:pPr>
                <a:r>
                  <a:rPr lang="en-US" sz="1600">
                    <a:solidFill>
                      <a:srgbClr val="000000"/>
                    </a:solidFill>
                    <a:latin typeface="Times New Roman" pitchFamily="16" charset="0"/>
                    <a:cs typeface="Times New Roman" pitchFamily="16" charset="0"/>
                  </a:rPr>
                  <a:t>Implementation</a:t>
                </a:r>
              </a:p>
            </p:txBody>
          </p:sp>
          <p:sp>
            <p:nvSpPr>
              <p:cNvPr id="18" name="Line 7"/>
              <p:cNvSpPr>
                <a:spLocks noChangeShapeType="1"/>
              </p:cNvSpPr>
              <p:nvPr/>
            </p:nvSpPr>
            <p:spPr bwMode="auto">
              <a:xfrm>
                <a:off x="5622629" y="5343840"/>
                <a:ext cx="1459" cy="452177"/>
              </a:xfrm>
              <a:prstGeom prst="line">
                <a:avLst/>
              </a:prstGeom>
              <a:noFill/>
              <a:ln w="9000">
                <a:solidFill>
                  <a:srgbClr val="000000"/>
                </a:solidFill>
                <a:round/>
                <a:headEnd/>
                <a:tailEnd type="triangle" w="med" len="med"/>
              </a:ln>
              <a:effectLst/>
            </p:spPr>
            <p:txBody>
              <a:bodyPr/>
              <a:lstStyle/>
              <a:p>
                <a:endParaRPr lang="da-DK"/>
              </a:p>
            </p:txBody>
          </p:sp>
          <p:sp>
            <p:nvSpPr>
              <p:cNvPr id="19" name="Text Box 8"/>
              <p:cNvSpPr txBox="1">
                <a:spLocks noChangeArrowheads="1"/>
              </p:cNvSpPr>
              <p:nvPr/>
            </p:nvSpPr>
            <p:spPr bwMode="auto">
              <a:xfrm>
                <a:off x="3923928" y="4023486"/>
                <a:ext cx="2205436" cy="253218"/>
              </a:xfrm>
              <a:prstGeom prst="rect">
                <a:avLst/>
              </a:prstGeom>
              <a:noFill/>
              <a:ln w="9525">
                <a:noFill/>
                <a:round/>
                <a:headEnd/>
                <a:tailEnd/>
              </a:ln>
              <a:effectLst/>
            </p:spPr>
            <p:txBody>
              <a:bodyPr lIns="0" tIns="9450" rIns="0" bIns="0" anchor="ctr"/>
              <a:lstStyle/>
              <a:p>
                <a:pPr algn="ctr">
                  <a:lnSpc>
                    <a:spcPct val="95000"/>
                  </a:lnSpc>
                  <a:tabLst>
                    <a:tab pos="723900" algn="l"/>
                    <a:tab pos="1447800" algn="l"/>
                    <a:tab pos="2171700" algn="l"/>
                  </a:tabLst>
                </a:pPr>
                <a:r>
                  <a:rPr lang="en-US" sz="1400" dirty="0">
                    <a:latin typeface="Times New Roman" pitchFamily="16" charset="0"/>
                    <a:ea typeface="SimSun" charset="0"/>
                    <a:cs typeface="SimSun" charset="0"/>
                  </a:rPr>
                  <a:t>Biochip Architecture </a:t>
                </a:r>
                <a:r>
                  <a:rPr lang="en-US" sz="1400" dirty="0" smtClean="0">
                    <a:latin typeface="Times New Roman" pitchFamily="16" charset="0"/>
                    <a:ea typeface="SimSun" charset="0"/>
                    <a:cs typeface="SimSun" charset="0"/>
                  </a:rPr>
                  <a:t>Model</a:t>
                </a:r>
                <a:endParaRPr lang="en-US" sz="1400" dirty="0">
                  <a:latin typeface="Times New Roman" pitchFamily="16" charset="0"/>
                  <a:ea typeface="SimSun" charset="0"/>
                  <a:cs typeface="SimSun" charset="0"/>
                </a:endParaRPr>
              </a:p>
            </p:txBody>
          </p:sp>
          <p:sp>
            <p:nvSpPr>
              <p:cNvPr id="20" name="Text Box 9"/>
              <p:cNvSpPr txBox="1">
                <a:spLocks noChangeArrowheads="1"/>
              </p:cNvSpPr>
              <p:nvPr/>
            </p:nvSpPr>
            <p:spPr bwMode="auto">
              <a:xfrm>
                <a:off x="2987824" y="3461518"/>
                <a:ext cx="2880320" cy="369561"/>
              </a:xfrm>
              <a:prstGeom prst="rect">
                <a:avLst/>
              </a:prstGeom>
              <a:noFill/>
              <a:ln w="9525">
                <a:noFill/>
                <a:round/>
                <a:headEnd/>
                <a:tailEnd/>
              </a:ln>
              <a:effectLst/>
            </p:spPr>
            <p:txBody>
              <a:bodyPr lIns="0" tIns="10080" rIns="0" bIns="0" anchor="ctr"/>
              <a:lstStyle/>
              <a:p>
                <a:pPr>
                  <a:lnSpc>
                    <a:spcPct val="95000"/>
                  </a:lnSpc>
                  <a:buSzPct val="45000"/>
                  <a:buFont typeface="Wingdings" charset="2"/>
                  <a:buChar char=""/>
                  <a:tabLst>
                    <a:tab pos="723900" algn="l"/>
                    <a:tab pos="1447800" algn="l"/>
                    <a:tab pos="2171700" algn="l"/>
                    <a:tab pos="2895600" algn="l"/>
                  </a:tabLst>
                </a:pPr>
                <a:r>
                  <a:rPr lang="en-US" sz="1400" dirty="0" smtClean="0">
                    <a:solidFill>
                      <a:schemeClr val="bg1"/>
                    </a:solidFill>
                    <a:latin typeface="Times New Roman" pitchFamily="16" charset="0"/>
                    <a:cs typeface="Times New Roman" pitchFamily="16" charset="0"/>
                  </a:rPr>
                  <a:t>  Allocation and Schematic Design</a:t>
                </a:r>
              </a:p>
              <a:p>
                <a:pPr>
                  <a:lnSpc>
                    <a:spcPct val="95000"/>
                  </a:lnSpc>
                  <a:buSzPct val="45000"/>
                  <a:buFont typeface="Wingdings" charset="2"/>
                  <a:buChar char=""/>
                  <a:tabLst>
                    <a:tab pos="723900" algn="l"/>
                    <a:tab pos="1447800" algn="l"/>
                    <a:tab pos="2171700" algn="l"/>
                    <a:tab pos="2895600" algn="l"/>
                  </a:tabLst>
                </a:pPr>
                <a:r>
                  <a:rPr lang="en-US" sz="1400" dirty="0" smtClean="0">
                    <a:solidFill>
                      <a:schemeClr val="bg1"/>
                    </a:solidFill>
                    <a:latin typeface="Times New Roman" pitchFamily="16" charset="0"/>
                    <a:cs typeface="Times New Roman" pitchFamily="16" charset="0"/>
                  </a:rPr>
                  <a:t>  Physical Synthesis</a:t>
                </a:r>
                <a:endParaRPr lang="en-US" sz="1400" b="1" dirty="0">
                  <a:solidFill>
                    <a:schemeClr val="bg1"/>
                  </a:solidFill>
                  <a:latin typeface="Times New Roman" pitchFamily="16" charset="0"/>
                  <a:ea typeface="SimSun" charset="0"/>
                  <a:cs typeface="SimSun" charset="0"/>
                </a:endParaRPr>
              </a:p>
            </p:txBody>
          </p:sp>
          <p:sp>
            <p:nvSpPr>
              <p:cNvPr id="21" name="AutoShape 10"/>
              <p:cNvSpPr>
                <a:spLocks noChangeArrowheads="1"/>
              </p:cNvSpPr>
              <p:nvPr/>
            </p:nvSpPr>
            <p:spPr bwMode="auto">
              <a:xfrm>
                <a:off x="2059070" y="4509053"/>
                <a:ext cx="2305661" cy="834787"/>
              </a:xfrm>
              <a:prstGeom prst="roundRect">
                <a:avLst>
                  <a:gd name="adj" fmla="val 167"/>
                </a:avLst>
              </a:prstGeom>
              <a:noFill/>
              <a:ln w="9000">
                <a:solidFill>
                  <a:srgbClr val="000000"/>
                </a:solidFill>
                <a:round/>
                <a:headEnd/>
                <a:tailEnd/>
              </a:ln>
              <a:effectLst/>
            </p:spPr>
            <p:txBody>
              <a:bodyPr lIns="94320" tIns="59400" rIns="94320" bIns="49320" anchor="ctr" anchorCtr="1"/>
              <a:lstStyle/>
              <a:p>
                <a:pPr>
                  <a:lnSpc>
                    <a:spcPct val="95000"/>
                  </a:lnSpc>
                  <a:buSzPct val="45000"/>
                  <a:tabLst>
                    <a:tab pos="723900" algn="l"/>
                    <a:tab pos="1447800" algn="l"/>
                    <a:tab pos="2171700" algn="l"/>
                  </a:tabLst>
                </a:pPr>
                <a:endParaRPr lang="en-US" sz="1400" dirty="0">
                  <a:latin typeface="Times New Roman" pitchFamily="16" charset="0"/>
                  <a:cs typeface="Times New Roman" pitchFamily="16" charset="0"/>
                </a:endParaRPr>
              </a:p>
            </p:txBody>
          </p:sp>
          <p:sp>
            <p:nvSpPr>
              <p:cNvPr id="23" name="Freeform 12"/>
              <p:cNvSpPr>
                <a:spLocks noChangeArrowheads="1"/>
              </p:cNvSpPr>
              <p:nvPr/>
            </p:nvSpPr>
            <p:spPr bwMode="auto">
              <a:xfrm>
                <a:off x="4806891" y="2625217"/>
                <a:ext cx="1100296" cy="296350"/>
              </a:xfrm>
              <a:custGeom>
                <a:avLst/>
                <a:gdLst/>
                <a:ahLst/>
                <a:cxnLst>
                  <a:cxn ang="0">
                    <a:pos x="3322" y="0"/>
                  </a:cxn>
                  <a:cxn ang="0">
                    <a:pos x="3322" y="940"/>
                  </a:cxn>
                  <a:cxn ang="0">
                    <a:pos x="0" y="940"/>
                  </a:cxn>
                </a:cxnLst>
                <a:rect l="0" t="0" r="r" b="b"/>
                <a:pathLst>
                  <a:path w="3323" h="941">
                    <a:moveTo>
                      <a:pt x="3322" y="0"/>
                    </a:moveTo>
                    <a:lnTo>
                      <a:pt x="3322" y="940"/>
                    </a:lnTo>
                    <a:lnTo>
                      <a:pt x="0" y="940"/>
                    </a:lnTo>
                  </a:path>
                </a:pathLst>
              </a:custGeom>
              <a:noFill/>
              <a:ln w="9000">
                <a:solidFill>
                  <a:srgbClr val="000000"/>
                </a:solidFill>
                <a:round/>
                <a:headEnd/>
                <a:tailEnd/>
              </a:ln>
              <a:effectLst/>
            </p:spPr>
            <p:txBody>
              <a:bodyPr/>
              <a:lstStyle/>
              <a:p>
                <a:endParaRPr lang="da-DK"/>
              </a:p>
            </p:txBody>
          </p:sp>
          <p:sp>
            <p:nvSpPr>
              <p:cNvPr id="24" name="Line 13"/>
              <p:cNvSpPr>
                <a:spLocks noChangeShapeType="1"/>
              </p:cNvSpPr>
              <p:nvPr/>
            </p:nvSpPr>
            <p:spPr bwMode="auto">
              <a:xfrm>
                <a:off x="3783354" y="2922958"/>
                <a:ext cx="1459" cy="374263"/>
              </a:xfrm>
              <a:prstGeom prst="line">
                <a:avLst/>
              </a:prstGeom>
              <a:noFill/>
              <a:ln w="9000">
                <a:solidFill>
                  <a:srgbClr val="000000"/>
                </a:solidFill>
                <a:round/>
                <a:headEnd/>
                <a:tailEnd type="triangle" w="med" len="med"/>
              </a:ln>
              <a:effectLst/>
            </p:spPr>
            <p:txBody>
              <a:bodyPr/>
              <a:lstStyle/>
              <a:p>
                <a:endParaRPr lang="da-DK"/>
              </a:p>
            </p:txBody>
          </p:sp>
          <p:sp>
            <p:nvSpPr>
              <p:cNvPr id="25" name="Line 14"/>
              <p:cNvSpPr>
                <a:spLocks noChangeShapeType="1"/>
              </p:cNvSpPr>
              <p:nvPr/>
            </p:nvSpPr>
            <p:spPr bwMode="auto">
              <a:xfrm>
                <a:off x="3980939" y="3983138"/>
                <a:ext cx="1460" cy="525916"/>
              </a:xfrm>
              <a:prstGeom prst="line">
                <a:avLst/>
              </a:prstGeom>
              <a:noFill/>
              <a:ln w="9000">
                <a:solidFill>
                  <a:srgbClr val="000000"/>
                </a:solidFill>
                <a:round/>
                <a:headEnd/>
                <a:tailEnd type="triangle" w="med" len="med"/>
              </a:ln>
              <a:effectLst/>
            </p:spPr>
            <p:txBody>
              <a:bodyPr/>
              <a:lstStyle/>
              <a:p>
                <a:endParaRPr lang="da-DK"/>
              </a:p>
            </p:txBody>
          </p:sp>
          <p:sp>
            <p:nvSpPr>
              <p:cNvPr id="27" name="Freeform 15"/>
              <p:cNvSpPr>
                <a:spLocks/>
              </p:cNvSpPr>
              <p:nvPr/>
            </p:nvSpPr>
            <p:spPr bwMode="auto">
              <a:xfrm>
                <a:off x="1777428" y="2778262"/>
                <a:ext cx="281641" cy="2075837"/>
              </a:xfrm>
              <a:custGeom>
                <a:avLst/>
                <a:gdLst/>
                <a:ahLst/>
                <a:cxnLst>
                  <a:cxn ang="0">
                    <a:pos x="0" y="0"/>
                  </a:cxn>
                  <a:cxn ang="0">
                    <a:pos x="0" y="6579"/>
                  </a:cxn>
                  <a:cxn ang="0">
                    <a:pos x="851" y="6579"/>
                  </a:cxn>
                </a:cxnLst>
                <a:rect l="0" t="0" r="r" b="b"/>
                <a:pathLst>
                  <a:path w="852" h="6580">
                    <a:moveTo>
                      <a:pt x="0" y="0"/>
                    </a:moveTo>
                    <a:lnTo>
                      <a:pt x="0" y="6579"/>
                    </a:lnTo>
                    <a:lnTo>
                      <a:pt x="851" y="6579"/>
                    </a:lnTo>
                  </a:path>
                </a:pathLst>
              </a:custGeom>
              <a:noFill/>
              <a:ln w="9000">
                <a:solidFill>
                  <a:srgbClr val="000000"/>
                </a:solidFill>
                <a:round/>
                <a:headEnd/>
                <a:tailEnd type="triangle" w="med" len="med"/>
              </a:ln>
              <a:effectLst/>
            </p:spPr>
            <p:txBody>
              <a:bodyPr/>
              <a:lstStyle/>
              <a:p>
                <a:endParaRPr lang="da-DK"/>
              </a:p>
            </p:txBody>
          </p:sp>
          <p:sp>
            <p:nvSpPr>
              <p:cNvPr id="28" name="Line 16"/>
              <p:cNvSpPr>
                <a:spLocks noChangeShapeType="1"/>
              </p:cNvSpPr>
              <p:nvPr/>
            </p:nvSpPr>
            <p:spPr bwMode="auto">
              <a:xfrm flipH="1">
                <a:off x="3502296" y="2922958"/>
                <a:ext cx="1306055" cy="1392"/>
              </a:xfrm>
              <a:prstGeom prst="line">
                <a:avLst/>
              </a:prstGeom>
              <a:noFill/>
              <a:ln w="9000">
                <a:solidFill>
                  <a:srgbClr val="000000"/>
                </a:solidFill>
                <a:round/>
                <a:headEnd/>
                <a:tailEnd/>
              </a:ln>
              <a:effectLst/>
            </p:spPr>
            <p:txBody>
              <a:bodyPr/>
              <a:lstStyle/>
              <a:p>
                <a:endParaRPr lang="da-DK"/>
              </a:p>
            </p:txBody>
          </p:sp>
          <p:sp>
            <p:nvSpPr>
              <p:cNvPr id="29" name="Freeform 17"/>
              <p:cNvSpPr>
                <a:spLocks/>
              </p:cNvSpPr>
              <p:nvPr/>
            </p:nvSpPr>
            <p:spPr bwMode="auto">
              <a:xfrm>
                <a:off x="1864985" y="2922958"/>
                <a:ext cx="194085" cy="1803140"/>
              </a:xfrm>
              <a:custGeom>
                <a:avLst/>
                <a:gdLst/>
                <a:ahLst/>
                <a:cxnLst>
                  <a:cxn ang="0">
                    <a:pos x="0" y="0"/>
                  </a:cxn>
                  <a:cxn ang="0">
                    <a:pos x="0" y="5716"/>
                  </a:cxn>
                  <a:cxn ang="0">
                    <a:pos x="587" y="5716"/>
                  </a:cxn>
                </a:cxnLst>
                <a:rect l="0" t="0" r="r" b="b"/>
                <a:pathLst>
                  <a:path w="588" h="5717">
                    <a:moveTo>
                      <a:pt x="0" y="0"/>
                    </a:moveTo>
                    <a:lnTo>
                      <a:pt x="0" y="5716"/>
                    </a:lnTo>
                    <a:lnTo>
                      <a:pt x="587" y="5716"/>
                    </a:lnTo>
                  </a:path>
                </a:pathLst>
              </a:custGeom>
              <a:noFill/>
              <a:ln w="9000">
                <a:solidFill>
                  <a:srgbClr val="000000"/>
                </a:solidFill>
                <a:round/>
                <a:headEnd/>
                <a:tailEnd type="triangle" w="med" len="med"/>
              </a:ln>
              <a:effectLst/>
            </p:spPr>
            <p:txBody>
              <a:bodyPr/>
              <a:lstStyle/>
              <a:p>
                <a:endParaRPr lang="da-DK"/>
              </a:p>
            </p:txBody>
          </p:sp>
          <p:sp>
            <p:nvSpPr>
              <p:cNvPr id="30" name="Line 18"/>
              <p:cNvSpPr>
                <a:spLocks noChangeShapeType="1"/>
              </p:cNvSpPr>
              <p:nvPr/>
            </p:nvSpPr>
            <p:spPr bwMode="auto">
              <a:xfrm flipH="1">
                <a:off x="1862067" y="2922958"/>
                <a:ext cx="1914574" cy="1392"/>
              </a:xfrm>
              <a:prstGeom prst="line">
                <a:avLst/>
              </a:prstGeom>
              <a:noFill/>
              <a:ln w="9000">
                <a:solidFill>
                  <a:srgbClr val="000000"/>
                </a:solidFill>
                <a:round/>
                <a:headEnd type="oval" w="med" len="med"/>
                <a:tailEnd/>
              </a:ln>
              <a:effectLst/>
            </p:spPr>
            <p:txBody>
              <a:bodyPr/>
              <a:lstStyle/>
              <a:p>
                <a:endParaRPr lang="da-DK"/>
              </a:p>
            </p:txBody>
          </p:sp>
          <p:sp>
            <p:nvSpPr>
              <p:cNvPr id="31" name="Line 19"/>
              <p:cNvSpPr>
                <a:spLocks noChangeShapeType="1"/>
              </p:cNvSpPr>
              <p:nvPr/>
            </p:nvSpPr>
            <p:spPr bwMode="auto">
              <a:xfrm flipH="1">
                <a:off x="3989404" y="4320798"/>
                <a:ext cx="842003" cy="1391"/>
              </a:xfrm>
              <a:prstGeom prst="line">
                <a:avLst/>
              </a:prstGeom>
              <a:noFill/>
              <a:ln w="9000">
                <a:solidFill>
                  <a:srgbClr val="000000"/>
                </a:solidFill>
                <a:round/>
                <a:headEnd/>
                <a:tailEnd type="oval" w="med" len="med"/>
              </a:ln>
              <a:effectLst/>
            </p:spPr>
            <p:txBody>
              <a:bodyPr/>
              <a:lstStyle/>
              <a:p>
                <a:endParaRPr lang="da-DK"/>
              </a:p>
            </p:txBody>
          </p:sp>
          <p:sp>
            <p:nvSpPr>
              <p:cNvPr id="32" name="Line 20"/>
              <p:cNvSpPr>
                <a:spLocks noChangeShapeType="1"/>
              </p:cNvSpPr>
              <p:nvPr/>
            </p:nvSpPr>
            <p:spPr bwMode="auto">
              <a:xfrm flipH="1">
                <a:off x="3407443" y="5556711"/>
                <a:ext cx="1381937" cy="1391"/>
              </a:xfrm>
              <a:prstGeom prst="line">
                <a:avLst/>
              </a:prstGeom>
              <a:noFill/>
              <a:ln w="9000">
                <a:solidFill>
                  <a:srgbClr val="000000"/>
                </a:solidFill>
                <a:round/>
                <a:headEnd/>
                <a:tailEnd type="oval" w="med" len="med"/>
              </a:ln>
              <a:effectLst/>
            </p:spPr>
            <p:txBody>
              <a:bodyPr/>
              <a:lstStyle/>
              <a:p>
                <a:endParaRPr lang="da-DK"/>
              </a:p>
            </p:txBody>
          </p:sp>
          <p:sp>
            <p:nvSpPr>
              <p:cNvPr id="33" name="Line 21"/>
              <p:cNvSpPr>
                <a:spLocks noChangeShapeType="1"/>
              </p:cNvSpPr>
              <p:nvPr/>
            </p:nvSpPr>
            <p:spPr bwMode="auto">
              <a:xfrm>
                <a:off x="4829949" y="4322190"/>
                <a:ext cx="1458" cy="167814"/>
              </a:xfrm>
              <a:prstGeom prst="line">
                <a:avLst/>
              </a:prstGeom>
              <a:noFill/>
              <a:ln w="9000">
                <a:solidFill>
                  <a:srgbClr val="000000"/>
                </a:solidFill>
                <a:round/>
                <a:headEnd/>
                <a:tailEnd type="triangle" w="med" len="med"/>
              </a:ln>
              <a:effectLst/>
            </p:spPr>
            <p:txBody>
              <a:bodyPr/>
              <a:lstStyle/>
              <a:p>
                <a:endParaRPr lang="da-DK"/>
              </a:p>
            </p:txBody>
          </p:sp>
          <p:sp>
            <p:nvSpPr>
              <p:cNvPr id="34" name="AutoShape 22"/>
              <p:cNvSpPr>
                <a:spLocks noChangeArrowheads="1"/>
              </p:cNvSpPr>
              <p:nvPr/>
            </p:nvSpPr>
            <p:spPr bwMode="auto">
              <a:xfrm>
                <a:off x="4869641" y="2309390"/>
                <a:ext cx="2115954" cy="315827"/>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 pos="2171700" algn="l"/>
                  </a:tabLst>
                </a:pPr>
                <a:r>
                  <a:rPr lang="en-US" sz="1600" dirty="0">
                    <a:latin typeface="Times New Roman" pitchFamily="16" charset="0"/>
                    <a:cs typeface="Times New Roman" pitchFamily="16" charset="0"/>
                  </a:rPr>
                  <a:t>Component Library </a:t>
                </a:r>
              </a:p>
            </p:txBody>
          </p:sp>
          <p:sp>
            <p:nvSpPr>
              <p:cNvPr id="35" name="Line 23"/>
              <p:cNvSpPr>
                <a:spLocks noChangeShapeType="1"/>
              </p:cNvSpPr>
              <p:nvPr/>
            </p:nvSpPr>
            <p:spPr bwMode="auto">
              <a:xfrm flipH="1">
                <a:off x="1775970" y="2778262"/>
                <a:ext cx="1600828" cy="1392"/>
              </a:xfrm>
              <a:prstGeom prst="line">
                <a:avLst/>
              </a:prstGeom>
              <a:noFill/>
              <a:ln w="9000">
                <a:solidFill>
                  <a:srgbClr val="000000"/>
                </a:solidFill>
                <a:round/>
                <a:headEnd type="oval" w="med" len="med"/>
                <a:tailEnd/>
              </a:ln>
              <a:effectLst/>
            </p:spPr>
            <p:txBody>
              <a:bodyPr/>
              <a:lstStyle/>
              <a:p>
                <a:endParaRPr lang="da-DK"/>
              </a:p>
            </p:txBody>
          </p:sp>
          <p:sp>
            <p:nvSpPr>
              <p:cNvPr id="36" name="Line 24"/>
              <p:cNvSpPr>
                <a:spLocks noChangeShapeType="1"/>
              </p:cNvSpPr>
              <p:nvPr/>
            </p:nvSpPr>
            <p:spPr bwMode="auto">
              <a:xfrm>
                <a:off x="6549270" y="3656180"/>
                <a:ext cx="1460" cy="854265"/>
              </a:xfrm>
              <a:prstGeom prst="line">
                <a:avLst/>
              </a:prstGeom>
              <a:noFill/>
              <a:ln w="9000">
                <a:solidFill>
                  <a:srgbClr val="000000"/>
                </a:solidFill>
                <a:round/>
                <a:headEnd/>
                <a:tailEnd/>
              </a:ln>
              <a:effectLst/>
            </p:spPr>
            <p:txBody>
              <a:bodyPr/>
              <a:lstStyle/>
              <a:p>
                <a:endParaRPr lang="da-DK"/>
              </a:p>
            </p:txBody>
          </p:sp>
          <p:sp>
            <p:nvSpPr>
              <p:cNvPr id="37" name="Line 25"/>
              <p:cNvSpPr>
                <a:spLocks noChangeShapeType="1"/>
              </p:cNvSpPr>
              <p:nvPr/>
            </p:nvSpPr>
            <p:spPr bwMode="auto">
              <a:xfrm flipH="1">
                <a:off x="5996204" y="3656180"/>
                <a:ext cx="554526" cy="1391"/>
              </a:xfrm>
              <a:prstGeom prst="line">
                <a:avLst/>
              </a:prstGeom>
              <a:noFill/>
              <a:ln w="9000">
                <a:solidFill>
                  <a:srgbClr val="000000"/>
                </a:solidFill>
                <a:round/>
                <a:headEnd/>
                <a:tailEnd type="triangle" w="med" len="med"/>
              </a:ln>
              <a:effectLst/>
            </p:spPr>
            <p:txBody>
              <a:bodyPr/>
              <a:lstStyle/>
              <a:p>
                <a:endParaRPr lang="da-DK"/>
              </a:p>
            </p:txBody>
          </p:sp>
          <p:sp>
            <p:nvSpPr>
              <p:cNvPr id="38" name="Text Box 26"/>
              <p:cNvSpPr txBox="1">
                <a:spLocks noChangeArrowheads="1"/>
              </p:cNvSpPr>
              <p:nvPr/>
            </p:nvSpPr>
            <p:spPr bwMode="auto">
              <a:xfrm>
                <a:off x="4895908" y="4596706"/>
                <a:ext cx="1568724" cy="189218"/>
              </a:xfrm>
              <a:prstGeom prst="rect">
                <a:avLst/>
              </a:prstGeom>
              <a:noFill/>
              <a:ln w="9525">
                <a:noFill/>
                <a:round/>
                <a:headEnd/>
                <a:tailEnd/>
              </a:ln>
              <a:effectLst/>
            </p:spPr>
            <p:txBody>
              <a:bodyPr lIns="0" tIns="9450" rIns="0" bIns="0" anchor="ctr"/>
              <a:lstStyle/>
              <a:p>
                <a:pPr algn="ctr">
                  <a:lnSpc>
                    <a:spcPct val="95000"/>
                  </a:lnSpc>
                  <a:tabLst>
                    <a:tab pos="723900" algn="l"/>
                    <a:tab pos="1447800" algn="l"/>
                  </a:tabLst>
                </a:pPr>
                <a:r>
                  <a:rPr lang="en-US" sz="1500" b="1">
                    <a:solidFill>
                      <a:srgbClr val="000000"/>
                    </a:solidFill>
                    <a:latin typeface="Times New Roman" pitchFamily="16" charset="0"/>
                    <a:ea typeface="SimSun" charset="0"/>
                    <a:cs typeface="SimSun" charset="0"/>
                  </a:rPr>
                  <a:t>Control Synthesis</a:t>
                </a:r>
              </a:p>
            </p:txBody>
          </p:sp>
          <p:sp>
            <p:nvSpPr>
              <p:cNvPr id="39" name="Line 27"/>
              <p:cNvSpPr>
                <a:spLocks noChangeShapeType="1"/>
              </p:cNvSpPr>
              <p:nvPr/>
            </p:nvSpPr>
            <p:spPr bwMode="auto">
              <a:xfrm>
                <a:off x="4787921" y="5336884"/>
                <a:ext cx="1459" cy="221218"/>
              </a:xfrm>
              <a:prstGeom prst="line">
                <a:avLst/>
              </a:prstGeom>
              <a:noFill/>
              <a:ln w="9000">
                <a:solidFill>
                  <a:srgbClr val="000000"/>
                </a:solidFill>
                <a:round/>
                <a:headEnd type="triangle" w="med" len="med"/>
                <a:tailEnd/>
              </a:ln>
              <a:effectLst/>
            </p:spPr>
            <p:txBody>
              <a:bodyPr/>
              <a:lstStyle/>
              <a:p>
                <a:endParaRPr lang="da-DK"/>
              </a:p>
            </p:txBody>
          </p:sp>
          <p:sp>
            <p:nvSpPr>
              <p:cNvPr id="40" name="AutoShape 28"/>
              <p:cNvSpPr>
                <a:spLocks noChangeArrowheads="1"/>
              </p:cNvSpPr>
              <p:nvPr/>
            </p:nvSpPr>
            <p:spPr bwMode="auto">
              <a:xfrm>
                <a:off x="4507740" y="4510445"/>
                <a:ext cx="2305661" cy="834787"/>
              </a:xfrm>
              <a:prstGeom prst="roundRect">
                <a:avLst>
                  <a:gd name="adj" fmla="val 167"/>
                </a:avLst>
              </a:prstGeom>
              <a:solidFill>
                <a:srgbClr val="FFFFFF"/>
              </a:solidFill>
              <a:ln w="9000">
                <a:solidFill>
                  <a:srgbClr val="000000"/>
                </a:solidFill>
                <a:round/>
                <a:headEnd/>
                <a:tailEnd/>
              </a:ln>
              <a:effectLst/>
            </p:spPr>
            <p:txBody>
              <a:bodyPr wrap="none" anchor="ctr"/>
              <a:lstStyle/>
              <a:p>
                <a:endParaRPr lang="da-DK"/>
              </a:p>
            </p:txBody>
          </p:sp>
          <p:sp>
            <p:nvSpPr>
              <p:cNvPr id="41" name="Text Box 29"/>
              <p:cNvSpPr txBox="1">
                <a:spLocks noChangeArrowheads="1"/>
              </p:cNvSpPr>
              <p:nvPr/>
            </p:nvSpPr>
            <p:spPr bwMode="auto">
              <a:xfrm>
                <a:off x="4662423" y="4848533"/>
                <a:ext cx="1997752" cy="201741"/>
              </a:xfrm>
              <a:prstGeom prst="rect">
                <a:avLst/>
              </a:prstGeom>
              <a:noFill/>
              <a:ln w="9525">
                <a:noFill/>
                <a:round/>
                <a:headEnd/>
                <a:tailEnd/>
              </a:ln>
              <a:effectLst/>
            </p:spPr>
            <p:txBody>
              <a:bodyPr lIns="0" tIns="10080" rIns="0" bIns="0" anchor="ctr"/>
              <a:lstStyle/>
              <a:p>
                <a:pPr algn="ctr">
                  <a:lnSpc>
                    <a:spcPct val="95000"/>
                  </a:lnSpc>
                  <a:tabLst>
                    <a:tab pos="723900" algn="l"/>
                    <a:tab pos="1447800" algn="l"/>
                    <a:tab pos="2171700" algn="l"/>
                  </a:tabLst>
                </a:pPr>
                <a:r>
                  <a:rPr lang="en-US" sz="1600" b="1" dirty="0">
                    <a:solidFill>
                      <a:srgbClr val="000000"/>
                    </a:solidFill>
                    <a:latin typeface="Times New Roman" pitchFamily="16" charset="0"/>
                    <a:ea typeface="SimSun" charset="0"/>
                    <a:cs typeface="SimSun" charset="0"/>
                  </a:rPr>
                  <a:t>Control Synthesis</a:t>
                </a:r>
              </a:p>
            </p:txBody>
          </p:sp>
        </p:grpSp>
        <p:sp>
          <p:nvSpPr>
            <p:cNvPr id="42" name="Text Box 11"/>
            <p:cNvSpPr txBox="1">
              <a:spLocks noChangeArrowheads="1"/>
            </p:cNvSpPr>
            <p:nvPr/>
          </p:nvSpPr>
          <p:spPr bwMode="auto">
            <a:xfrm>
              <a:off x="3870391" y="2807734"/>
              <a:ext cx="1997753" cy="189218"/>
            </a:xfrm>
            <a:prstGeom prst="rect">
              <a:avLst/>
            </a:prstGeom>
            <a:noFill/>
            <a:ln w="9525">
              <a:noFill/>
              <a:round/>
              <a:headEnd/>
              <a:tailEnd/>
            </a:ln>
            <a:effectLst/>
          </p:spPr>
          <p:txBody>
            <a:bodyPr lIns="0" tIns="9450" rIns="0" bIns="0" anchor="ctr"/>
            <a:lstStyle/>
            <a:p>
              <a:pPr algn="ctr">
                <a:lnSpc>
                  <a:spcPct val="95000"/>
                </a:lnSpc>
                <a:tabLst>
                  <a:tab pos="723900" algn="l"/>
                  <a:tab pos="1447800" algn="l"/>
                  <a:tab pos="2171700" algn="l"/>
                </a:tabLst>
              </a:pPr>
              <a:r>
                <a:rPr lang="en-US" sz="1500" b="1" dirty="0" smtClean="0">
                  <a:solidFill>
                    <a:srgbClr val="000000"/>
                  </a:solidFill>
                  <a:latin typeface="Times New Roman" pitchFamily="16" charset="0"/>
                  <a:ea typeface="SimSun" charset="0"/>
                  <a:cs typeface="SimSun" charset="0"/>
                </a:rPr>
                <a:t>Architectural Synthesis</a:t>
              </a:r>
              <a:endParaRPr lang="en-US" sz="1500" b="1" dirty="0">
                <a:solidFill>
                  <a:srgbClr val="000000"/>
                </a:solidFill>
                <a:latin typeface="Times New Roman" pitchFamily="16" charset="0"/>
                <a:ea typeface="SimSun" charset="0"/>
                <a:cs typeface="SimSun" charset="0"/>
              </a:endParaRPr>
            </a:p>
          </p:txBody>
        </p:sp>
        <p:sp>
          <p:nvSpPr>
            <p:cNvPr id="43" name="Text Box 29"/>
            <p:cNvSpPr txBox="1">
              <a:spLocks noChangeArrowheads="1"/>
            </p:cNvSpPr>
            <p:nvPr/>
          </p:nvSpPr>
          <p:spPr bwMode="auto">
            <a:xfrm>
              <a:off x="2267744" y="4581128"/>
              <a:ext cx="1997752" cy="201741"/>
            </a:xfrm>
            <a:prstGeom prst="rect">
              <a:avLst/>
            </a:prstGeom>
            <a:noFill/>
            <a:ln w="9525">
              <a:noFill/>
              <a:round/>
              <a:headEnd/>
              <a:tailEnd/>
            </a:ln>
            <a:effectLst/>
          </p:spPr>
          <p:txBody>
            <a:bodyPr lIns="0" tIns="10080" rIns="0" bIns="0" anchor="ctr"/>
            <a:lstStyle/>
            <a:p>
              <a:pPr algn="ctr">
                <a:lnSpc>
                  <a:spcPct val="95000"/>
                </a:lnSpc>
                <a:tabLst>
                  <a:tab pos="723900" algn="l"/>
                  <a:tab pos="1447800" algn="l"/>
                  <a:tab pos="2171700" algn="l"/>
                </a:tabLst>
              </a:pPr>
              <a:r>
                <a:rPr lang="en-US" sz="1600" b="1" dirty="0" smtClean="0">
                  <a:solidFill>
                    <a:srgbClr val="000000"/>
                  </a:solidFill>
                  <a:latin typeface="Times New Roman" pitchFamily="16" charset="0"/>
                  <a:ea typeface="SimSun" charset="0"/>
                  <a:cs typeface="SimSun" charset="0"/>
                </a:rPr>
                <a:t>Application Mapping</a:t>
              </a:r>
              <a:endParaRPr lang="en-US" sz="1600" b="1" dirty="0">
                <a:solidFill>
                  <a:srgbClr val="000000"/>
                </a:solidFill>
                <a:latin typeface="Times New Roman" pitchFamily="16" charset="0"/>
                <a:ea typeface="SimSun" charset="0"/>
                <a:cs typeface="SimSun" charset="0"/>
              </a:endParaRP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Architectural synthesis: current practice</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628800"/>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13" name="Title 1"/>
          <p:cNvSpPr txBox="1">
            <a:spLocks/>
          </p:cNvSpPr>
          <p:nvPr/>
        </p:nvSpPr>
        <p:spPr bwMode="auto">
          <a:xfrm>
            <a:off x="107504" y="6533964"/>
            <a:ext cx="7150640" cy="21602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80000"/>
              </a:lnSpc>
              <a:spcBef>
                <a:spcPct val="0"/>
              </a:spcBef>
              <a:spcAft>
                <a:spcPct val="0"/>
              </a:spcAft>
              <a:buClrTx/>
              <a:buSzTx/>
              <a:buFontTx/>
              <a:buNone/>
              <a:tabLst/>
              <a:defRPr/>
            </a:pP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*Source: Philip Brisk, </a:t>
            </a:r>
            <a:r>
              <a:rPr kumimoji="0" lang="en-US" sz="1200" i="0" u="none" strike="noStrike" kern="0" cap="none" spc="0" normalizeH="0" baseline="0" noProof="0" dirty="0" err="1" smtClean="0">
                <a:ln>
                  <a:noFill/>
                </a:ln>
                <a:effectLst/>
                <a:uLnTx/>
                <a:uFillTx/>
                <a:latin typeface="Calibri" pitchFamily="34" charset="0"/>
                <a:ea typeface="ＭＳ Ｐゴシック" charset="-128"/>
                <a:cs typeface="Calibri" pitchFamily="34" charset="0"/>
              </a:rPr>
              <a:t>UCR</a:t>
            </a:r>
            <a:endPar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endParaRPr>
          </a:p>
        </p:txBody>
      </p:sp>
      <p:pic>
        <p:nvPicPr>
          <p:cNvPr id="77830" name="Picture 6" descr="Graphical abstract: A software-programmable microfluidic device for automated biology"/>
          <p:cNvPicPr>
            <a:picLocks noChangeAspect="1" noChangeArrowheads="1"/>
          </p:cNvPicPr>
          <p:nvPr/>
        </p:nvPicPr>
        <p:blipFill>
          <a:blip r:embed="rId4"/>
          <a:srcRect/>
          <a:stretch>
            <a:fillRect/>
          </a:stretch>
        </p:blipFill>
        <p:spPr bwMode="auto">
          <a:xfrm>
            <a:off x="5148064" y="3303610"/>
            <a:ext cx="3600450" cy="1466851"/>
          </a:xfrm>
          <a:prstGeom prst="rect">
            <a:avLst/>
          </a:prstGeom>
          <a:noFill/>
        </p:spPr>
      </p:pic>
      <p:sp>
        <p:nvSpPr>
          <p:cNvPr id="14" name="Title 1"/>
          <p:cNvSpPr txBox="1">
            <a:spLocks/>
          </p:cNvSpPr>
          <p:nvPr/>
        </p:nvSpPr>
        <p:spPr bwMode="auto">
          <a:xfrm>
            <a:off x="547639" y="3042269"/>
            <a:ext cx="4624758" cy="1754883"/>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1317625" lvl="2" indent="-403225" defTabSz="914400">
              <a:buClr>
                <a:srgbClr val="BDD7E7"/>
              </a:buClr>
              <a:buFont typeface="Wingdings" pitchFamily="2" charset="2"/>
              <a:buChar char="§"/>
            </a:pPr>
            <a:endParaRPr kumimoji="0" lang="en-US" sz="24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a:p>
            <a:pPr marL="860425" lvl="1" indent="-403225" defTabSz="914400">
              <a:buClr>
                <a:srgbClr val="BDD7E7"/>
              </a:buClr>
              <a:buFont typeface="Wingdings" pitchFamily="2" charset="2"/>
              <a:buChar char="§"/>
            </a:pPr>
            <a:r>
              <a:rPr kumimoji="0" lang="en-US" sz="24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918 valve chip</a:t>
            </a:r>
            <a:r>
              <a:rPr kumimoji="0" lang="en-US" sz="2400" i="0" strike="noStrike" kern="0" cap="none" spc="0" normalizeH="0" noProof="0" dirty="0" smtClean="0">
                <a:ln>
                  <a:noFill/>
                </a:ln>
                <a:solidFill>
                  <a:srgbClr val="08519C"/>
                </a:solidFill>
                <a:effectLst/>
                <a:uLnTx/>
                <a:uFillTx/>
                <a:latin typeface="Calibri" pitchFamily="34" charset="0"/>
                <a:ea typeface="ＭＳ Ｐゴシック" charset="-128"/>
                <a:cs typeface="Calibri" pitchFamily="34" charset="0"/>
              </a:rPr>
              <a:t> </a:t>
            </a:r>
          </a:p>
          <a:p>
            <a:pPr marL="1317625" lvl="2" indent="-403225" defTabSz="914400">
              <a:buClr>
                <a:srgbClr val="BDD7E7"/>
              </a:buClr>
              <a:buFont typeface="Wingdings" pitchFamily="2" charset="2"/>
              <a:buChar char="§"/>
            </a:pPr>
            <a:r>
              <a:rPr kumimoji="0" lang="en-US" sz="2000" i="0" strike="noStrike" kern="0" cap="none" spc="0" normalizeH="0" noProof="0" dirty="0" smtClean="0">
                <a:ln>
                  <a:noFill/>
                </a:ln>
                <a:solidFill>
                  <a:srgbClr val="08519C"/>
                </a:solidFill>
                <a:effectLst/>
                <a:uLnTx/>
                <a:uFillTx/>
                <a:latin typeface="Calibri" pitchFamily="34" charset="0"/>
                <a:ea typeface="ＭＳ Ｐゴシック" charset="-128"/>
                <a:cs typeface="Calibri" pitchFamily="34" charset="0"/>
              </a:rPr>
              <a:t>Design and physical layout approximately </a:t>
            </a:r>
            <a:r>
              <a:rPr kumimoji="0" lang="en-US" sz="2000" i="0" strike="noStrike" kern="0" cap="none" spc="0" normalizeH="0" noProof="0" dirty="0" smtClean="0">
                <a:ln>
                  <a:noFill/>
                </a:ln>
                <a:solidFill>
                  <a:srgbClr val="FF0000"/>
                </a:solidFill>
                <a:effectLst/>
                <a:uLnTx/>
                <a:uFillTx/>
                <a:latin typeface="Calibri" pitchFamily="34" charset="0"/>
                <a:ea typeface="ＭＳ Ｐゴシック" charset="-128"/>
                <a:cs typeface="Calibri" pitchFamily="34" charset="0"/>
              </a:rPr>
              <a:t>1 year of </a:t>
            </a:r>
            <a:r>
              <a:rPr kumimoji="0" lang="en-US" sz="2000" i="0" strike="noStrike" kern="0" cap="none" spc="0" normalizeH="0" noProof="0" dirty="0" err="1" smtClean="0">
                <a:ln>
                  <a:noFill/>
                </a:ln>
                <a:solidFill>
                  <a:srgbClr val="FF0000"/>
                </a:solidFill>
                <a:effectLst/>
                <a:uLnTx/>
                <a:uFillTx/>
                <a:latin typeface="Calibri" pitchFamily="34" charset="0"/>
                <a:ea typeface="ＭＳ Ｐゴシック" charset="-128"/>
                <a:cs typeface="Calibri" pitchFamily="34" charset="0"/>
              </a:rPr>
              <a:t>postdoc</a:t>
            </a:r>
            <a:r>
              <a:rPr kumimoji="0" lang="en-US" sz="2000" i="0" strike="noStrike" kern="0" cap="none" spc="0" normalizeH="0" noProof="0" dirty="0" smtClean="0">
                <a:ln>
                  <a:noFill/>
                </a:ln>
                <a:solidFill>
                  <a:srgbClr val="FF0000"/>
                </a:solidFill>
                <a:effectLst/>
                <a:uLnTx/>
                <a:uFillTx/>
                <a:latin typeface="Calibri" pitchFamily="34" charset="0"/>
                <a:ea typeface="ＭＳ Ｐゴシック" charset="-128"/>
                <a:cs typeface="Calibri" pitchFamily="34" charset="0"/>
              </a:rPr>
              <a:t> time</a:t>
            </a:r>
            <a:r>
              <a:rPr kumimoji="0" lang="en-US" sz="2000" i="0" strike="noStrike" kern="0" cap="none" spc="0" normalizeH="0" noProof="0" dirty="0" smtClean="0">
                <a:ln>
                  <a:noFill/>
                </a:ln>
                <a:solidFill>
                  <a:srgbClr val="08519C"/>
                </a:solidFill>
                <a:effectLst/>
                <a:uLnTx/>
                <a:uFillTx/>
                <a:latin typeface="Calibri" pitchFamily="34" charset="0"/>
                <a:ea typeface="ＭＳ Ｐゴシック" charset="-128"/>
                <a:cs typeface="Calibri" pitchFamily="34" charset="0"/>
              </a:rPr>
              <a:t>* [</a:t>
            </a:r>
            <a:r>
              <a:rPr lang="en-US" sz="2000" kern="0" dirty="0" err="1" smtClean="0">
                <a:solidFill>
                  <a:srgbClr val="08519C"/>
                </a:solidFill>
                <a:latin typeface="Calibri" pitchFamily="34" charset="0"/>
                <a:cs typeface="Calibri" pitchFamily="34" charset="0"/>
              </a:rPr>
              <a:t>Fidalgo</a:t>
            </a:r>
            <a:r>
              <a:rPr lang="en-US" sz="2000" kern="0" dirty="0" smtClean="0">
                <a:solidFill>
                  <a:srgbClr val="08519C"/>
                </a:solidFill>
                <a:latin typeface="Calibri" pitchFamily="34" charset="0"/>
                <a:cs typeface="Calibri" pitchFamily="34" charset="0"/>
              </a:rPr>
              <a:t> and </a:t>
            </a:r>
            <a:r>
              <a:rPr lang="en-US" sz="2000" kern="0" dirty="0" err="1" smtClean="0">
                <a:solidFill>
                  <a:srgbClr val="08519C"/>
                </a:solidFill>
                <a:latin typeface="Calibri" pitchFamily="34" charset="0"/>
                <a:cs typeface="Calibri" pitchFamily="34" charset="0"/>
              </a:rPr>
              <a:t>Maerkl</a:t>
            </a:r>
            <a:r>
              <a:rPr lang="en-US" sz="2000" kern="0" dirty="0" smtClean="0">
                <a:solidFill>
                  <a:srgbClr val="08519C"/>
                </a:solidFill>
                <a:latin typeface="Calibri" pitchFamily="34" charset="0"/>
                <a:cs typeface="Calibri" pitchFamily="34" charset="0"/>
              </a:rPr>
              <a:t>, Lab-on-a-chip, 2010</a:t>
            </a:r>
            <a:r>
              <a:rPr kumimoji="0" lang="en-US" sz="2000" i="0" strike="noStrike" kern="0" cap="none" spc="0" normalizeH="0" noProof="0" dirty="0" smtClean="0">
                <a:ln>
                  <a:noFill/>
                </a:ln>
                <a:solidFill>
                  <a:srgbClr val="08519C"/>
                </a:solidFill>
                <a:effectLst/>
                <a:uLnTx/>
                <a:uFillTx/>
                <a:latin typeface="Calibri" pitchFamily="34" charset="0"/>
                <a:ea typeface="ＭＳ Ｐゴシック" charset="-128"/>
                <a:cs typeface="Calibri" pitchFamily="34" charset="0"/>
              </a:rPr>
              <a:t>]</a:t>
            </a:r>
            <a:endParaRPr lang="en-US" sz="2000" kern="0" dirty="0" smtClean="0">
              <a:solidFill>
                <a:srgbClr val="08519C"/>
              </a:solidFill>
              <a:latin typeface="Calibri" pitchFamily="34" charset="0"/>
              <a:cs typeface="Calibri" pitchFamily="34" charset="0"/>
            </a:endParaRPr>
          </a:p>
        </p:txBody>
      </p:sp>
      <p:sp>
        <p:nvSpPr>
          <p:cNvPr id="11" name="Title 1"/>
          <p:cNvSpPr txBox="1">
            <a:spLocks/>
          </p:cNvSpPr>
          <p:nvPr/>
        </p:nvSpPr>
        <p:spPr bwMode="auto">
          <a:xfrm>
            <a:off x="539552" y="4437112"/>
            <a:ext cx="8208962" cy="237626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1317625" lvl="2" indent="-403225" defTabSz="914400">
              <a:buClr>
                <a:srgbClr val="BDD7E7"/>
              </a:buClr>
              <a:buFont typeface="Wingdings" pitchFamily="2" charset="2"/>
              <a:buChar char="§"/>
            </a:pPr>
            <a:endParaRPr kumimoji="0" lang="en-US" sz="24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a:p>
            <a:pPr marL="860425" lvl="1" indent="-403225" defTabSz="914400">
              <a:buClr>
                <a:srgbClr val="BDD7E7"/>
              </a:buClr>
              <a:buFont typeface="Wingdings" pitchFamily="2" charset="2"/>
              <a:buChar char="§"/>
            </a:pPr>
            <a:r>
              <a:rPr kumimoji="0" lang="en-US" sz="24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Current practice</a:t>
            </a:r>
          </a:p>
          <a:p>
            <a:pPr marL="1317625" lvl="2" indent="-403225" defTabSz="914400">
              <a:buClr>
                <a:srgbClr val="BDD7E7"/>
              </a:buClr>
              <a:buFont typeface="Wingdings" pitchFamily="2" charset="2"/>
              <a:buChar char="§"/>
            </a:pPr>
            <a:r>
              <a:rPr kumimoji="0" lang="en-US" sz="20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Tedious, time-consuming and error-prone</a:t>
            </a:r>
          </a:p>
          <a:p>
            <a:pPr marL="1317625" lvl="2" indent="-403225" defTabSz="914400">
              <a:buClr>
                <a:srgbClr val="BDD7E7"/>
              </a:buClr>
              <a:buFont typeface="Wingdings" pitchFamily="2" charset="2"/>
              <a:buChar char="§"/>
            </a:pPr>
            <a:r>
              <a:rPr kumimoji="0" lang="en-US" sz="20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Required designer expertise</a:t>
            </a:r>
          </a:p>
          <a:p>
            <a:pPr marL="1774825" lvl="3" indent="-403225"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Understanding of application requirements</a:t>
            </a:r>
          </a:p>
          <a:p>
            <a:pPr marL="1774825" lvl="3" indent="-403225"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Knowledge and skills of chip design and fabrication</a:t>
            </a:r>
          </a:p>
          <a:p>
            <a:pPr marL="1774825" lvl="3" indent="-403225" defTabSz="914400">
              <a:buClr>
                <a:srgbClr val="BDD7E7"/>
              </a:buClr>
              <a:buFont typeface="Wingdings" pitchFamily="2" charset="2"/>
              <a:buChar char="§"/>
            </a:pPr>
            <a:endParaRPr kumimoji="0" lang="en-US" sz="24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p:txBody>
      </p:sp>
      <p:sp>
        <p:nvSpPr>
          <p:cNvPr id="9" name="Title 1"/>
          <p:cNvSpPr txBox="1">
            <a:spLocks/>
          </p:cNvSpPr>
          <p:nvPr/>
        </p:nvSpPr>
        <p:spPr bwMode="auto">
          <a:xfrm>
            <a:off x="539552" y="1334616"/>
            <a:ext cx="6641007" cy="174649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1317625" lvl="2" indent="-403225" defTabSz="914400">
              <a:buClr>
                <a:srgbClr val="BDD7E7"/>
              </a:buClr>
            </a:pPr>
            <a:endParaRPr lang="en-US" sz="2400" kern="0" dirty="0" smtClean="0">
              <a:solidFill>
                <a:srgbClr val="08519C"/>
              </a:solidFill>
              <a:latin typeface="Calibri" pitchFamily="34" charset="0"/>
              <a:cs typeface="Calibri" pitchFamily="34" charset="0"/>
            </a:endParaRPr>
          </a:p>
          <a:p>
            <a:pPr marL="1317625" lvl="2" indent="-403225" defTabSz="914400">
              <a:buClr>
                <a:srgbClr val="BDD7E7"/>
              </a:buClr>
              <a:buFont typeface="Wingdings" pitchFamily="2" charset="2"/>
              <a:buChar char="§"/>
            </a:pPr>
            <a:endParaRPr kumimoji="0" lang="en-US" sz="24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a:p>
            <a:pPr marL="860425" lvl="1" indent="-403225" defTabSz="914400">
              <a:buClr>
                <a:srgbClr val="BDD7E7"/>
              </a:buClr>
              <a:buFont typeface="Wingdings" pitchFamily="2" charset="2"/>
              <a:buChar char="§"/>
            </a:pPr>
            <a:r>
              <a:rPr kumimoji="0" lang="en-US" sz="24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CAD tools in their infancy</a:t>
            </a:r>
          </a:p>
          <a:p>
            <a:pPr marL="1317625" lvl="2" indent="-403225"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Most groups use AutoCAD or Adobe Illustrator</a:t>
            </a:r>
          </a:p>
          <a:p>
            <a:pPr marL="1317625" lvl="2" indent="-403225"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Every line drawn by hand</a:t>
            </a:r>
          </a:p>
          <a:p>
            <a:pPr marL="1317625" lvl="2" indent="-403225"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Limited automation:</a:t>
            </a:r>
          </a:p>
          <a:p>
            <a:pPr marL="1774825" lvl="3" indent="-403225"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Control layer routing tool [</a:t>
            </a:r>
            <a:r>
              <a:rPr lang="en-US" kern="0" dirty="0" err="1" smtClean="0">
                <a:solidFill>
                  <a:srgbClr val="08519C"/>
                </a:solidFill>
                <a:latin typeface="Calibri" pitchFamily="34" charset="0"/>
                <a:cs typeface="Calibri" pitchFamily="34" charset="0"/>
              </a:rPr>
              <a:t>Amin</a:t>
            </a:r>
            <a:r>
              <a:rPr lang="en-US" kern="0" dirty="0" smtClean="0">
                <a:solidFill>
                  <a:srgbClr val="08519C"/>
                </a:solidFill>
                <a:latin typeface="Calibri" pitchFamily="34" charset="0"/>
                <a:cs typeface="Calibri" pitchFamily="34" charset="0"/>
              </a:rPr>
              <a:t> et al., </a:t>
            </a:r>
            <a:r>
              <a:rPr lang="en-US" kern="0" dirty="0" err="1" smtClean="0">
                <a:solidFill>
                  <a:srgbClr val="08519C"/>
                </a:solidFill>
                <a:latin typeface="Calibri" pitchFamily="34" charset="0"/>
                <a:cs typeface="Calibri" pitchFamily="34" charset="0"/>
              </a:rPr>
              <a:t>ICCD</a:t>
            </a:r>
            <a:r>
              <a:rPr lang="en-US" kern="0" dirty="0" smtClean="0">
                <a:solidFill>
                  <a:srgbClr val="08519C"/>
                </a:solidFill>
                <a:latin typeface="Calibri" pitchFamily="34" charset="0"/>
                <a:cs typeface="Calibri" pitchFamily="34" charset="0"/>
              </a:rPr>
              <a:t> 2009]</a:t>
            </a:r>
            <a:endParaRPr kumimoji="0" lang="en-US" sz="24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p:txBody>
      </p:sp>
      <p:pic>
        <p:nvPicPr>
          <p:cNvPr id="10" name="Picture 2"/>
          <p:cNvPicPr>
            <a:picLocks noChangeAspect="1" noChangeArrowheads="1"/>
          </p:cNvPicPr>
          <p:nvPr/>
        </p:nvPicPr>
        <p:blipFill>
          <a:blip r:embed="rId5"/>
          <a:srcRect/>
          <a:stretch>
            <a:fillRect/>
          </a:stretch>
        </p:blipFill>
        <p:spPr bwMode="auto">
          <a:xfrm>
            <a:off x="7021480" y="1676350"/>
            <a:ext cx="1847850" cy="1314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nodeType="withEffect">
                                  <p:stCondLst>
                                    <p:cond delay="0"/>
                                  </p:stCondLst>
                                  <p:childTnLst>
                                    <p:set>
                                      <p:cBhvr>
                                        <p:cTn id="9" dur="1" fill="hold">
                                          <p:stCondLst>
                                            <p:cond delay="0"/>
                                          </p:stCondLst>
                                        </p:cTn>
                                        <p:tgtEl>
                                          <p:spTgt spid="77830"/>
                                        </p:tgtEl>
                                        <p:attrNameLst>
                                          <p:attrName>style.visibility</p:attrName>
                                        </p:attrNameLst>
                                      </p:cBhvr>
                                      <p:to>
                                        <p:strVal val="visible"/>
                                      </p:to>
                                    </p:set>
                                    <p:animEffect transition="in" filter="blinds(horizontal)">
                                      <p:cBhvr>
                                        <p:cTn id="10" dur="500"/>
                                        <p:tgtEl>
                                          <p:spTgt spid="7783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Problem formulation</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12" name="Title 1"/>
          <p:cNvSpPr txBox="1">
            <a:spLocks/>
          </p:cNvSpPr>
          <p:nvPr/>
        </p:nvSpPr>
        <p:spPr bwMode="auto">
          <a:xfrm>
            <a:off x="683568" y="1196752"/>
            <a:ext cx="7734946" cy="489654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lvl="0" indent="-285750" defTabSz="914400">
              <a:lnSpc>
                <a:spcPct val="80000"/>
              </a:lnSpc>
              <a:buClr>
                <a:srgbClr val="BDD7E7"/>
              </a:buClr>
              <a:buFont typeface="Wingdings" pitchFamily="2" charset="2"/>
              <a:buChar char="§"/>
            </a:pPr>
            <a:r>
              <a:rPr lang="en-US" sz="2400" b="1" kern="0" dirty="0" smtClean="0">
                <a:solidFill>
                  <a:srgbClr val="08519C"/>
                </a:solidFill>
                <a:latin typeface="Calibri" pitchFamily="34" charset="0"/>
                <a:cs typeface="Calibri" pitchFamily="34" charset="0"/>
              </a:rPr>
              <a:t>Given</a:t>
            </a:r>
          </a:p>
          <a:p>
            <a:pPr marL="742950" lvl="1" indent="-285750" defTabSz="914400">
              <a:lnSpc>
                <a:spcPct val="80000"/>
              </a:lnSpc>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A biochemical application</a:t>
            </a:r>
            <a:endParaRPr lang="en-US" sz="2000" kern="0" dirty="0" smtClean="0">
              <a:solidFill>
                <a:srgbClr val="08519C"/>
              </a:solidFill>
              <a:latin typeface="Monotype Corsiva" pitchFamily="66" charset="0"/>
              <a:cs typeface="Calibri" pitchFamily="34" charset="0"/>
            </a:endParaRPr>
          </a:p>
          <a:p>
            <a:pPr marL="742950" lvl="1" indent="-285750" defTabSz="914400">
              <a:lnSpc>
                <a:spcPct val="80000"/>
              </a:lnSpc>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Characterized component model library</a:t>
            </a:r>
            <a:endParaRPr lang="en-US" sz="2000" kern="0" dirty="0" smtClean="0">
              <a:solidFill>
                <a:srgbClr val="08519C"/>
              </a:solidFill>
              <a:latin typeface="Monotype Corsiva" pitchFamily="66" charset="0"/>
              <a:cs typeface="Calibri" pitchFamily="34" charset="0"/>
            </a:endParaRPr>
          </a:p>
          <a:p>
            <a:pPr marL="285750" lvl="0" indent="-285750" defTabSz="914400">
              <a:lnSpc>
                <a:spcPct val="80000"/>
              </a:lnSpc>
              <a:buClr>
                <a:srgbClr val="BDD7E7"/>
              </a:buClr>
              <a:buFont typeface="Wingdings" pitchFamily="2" charset="2"/>
              <a:buChar char="§"/>
            </a:pPr>
            <a:endParaRPr lang="en-US" sz="2400" kern="0" dirty="0" smtClean="0">
              <a:solidFill>
                <a:srgbClr val="08519C"/>
              </a:solidFill>
              <a:latin typeface="Calibri" pitchFamily="34" charset="0"/>
              <a:cs typeface="Calibri" pitchFamily="34" charset="0"/>
            </a:endParaRPr>
          </a:p>
          <a:p>
            <a:pPr marL="285750" lvl="0" indent="-285750" defTabSz="914400">
              <a:lnSpc>
                <a:spcPct val="80000"/>
              </a:lnSpc>
              <a:buClr>
                <a:srgbClr val="BDD7E7"/>
              </a:buClr>
              <a:buFont typeface="Wingdings" pitchFamily="2" charset="2"/>
              <a:buChar char="§"/>
            </a:pPr>
            <a:r>
              <a:rPr lang="en-US" sz="2400" b="1" kern="0" dirty="0" smtClean="0">
                <a:solidFill>
                  <a:srgbClr val="08519C"/>
                </a:solidFill>
                <a:latin typeface="Calibri" pitchFamily="34" charset="0"/>
                <a:cs typeface="Calibri" pitchFamily="34" charset="0"/>
              </a:rPr>
              <a:t>Synthesize</a:t>
            </a:r>
          </a:p>
          <a:p>
            <a:pPr marL="742950" lvl="1"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A biochip architecture</a:t>
            </a:r>
            <a:endParaRPr lang="en-US" sz="2000" kern="0" dirty="0" smtClean="0">
              <a:solidFill>
                <a:srgbClr val="08519C"/>
              </a:solidFill>
              <a:latin typeface="Monotype Corsiva" pitchFamily="66" charset="0"/>
              <a:cs typeface="Calibri" pitchFamily="34" charset="0"/>
            </a:endParaRPr>
          </a:p>
          <a:p>
            <a:pPr marL="742950" lvl="1" indent="-285750" defTabSz="914400">
              <a:buClr>
                <a:srgbClr val="BDD7E7"/>
              </a:buClr>
              <a:buFont typeface="Wingdings" pitchFamily="2" charset="2"/>
              <a:buChar char="§"/>
            </a:pPr>
            <a:endParaRPr lang="en-US" sz="2200" kern="0" dirty="0" smtClean="0">
              <a:solidFill>
                <a:srgbClr val="08519C"/>
              </a:solidFill>
              <a:latin typeface="Calibri" pitchFamily="34" charset="0"/>
              <a:cs typeface="Calibri" pitchFamily="34" charset="0"/>
            </a:endParaRPr>
          </a:p>
          <a:p>
            <a:pPr marL="742950" lvl="1"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Deciding on:</a:t>
            </a:r>
          </a:p>
          <a:p>
            <a:pPr marL="1200150" lvl="2"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Component allocation</a:t>
            </a:r>
          </a:p>
          <a:p>
            <a:pPr marL="1200150" lvl="2"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Schematic design and </a:t>
            </a:r>
            <a:r>
              <a:rPr lang="en-US" i="1" kern="0" dirty="0" err="1" smtClean="0">
                <a:solidFill>
                  <a:srgbClr val="08519C"/>
                </a:solidFill>
                <a:latin typeface="Calibri" pitchFamily="34" charset="0"/>
                <a:cs typeface="Calibri" pitchFamily="34" charset="0"/>
              </a:rPr>
              <a:t>netlist</a:t>
            </a:r>
            <a:r>
              <a:rPr lang="en-US" kern="0" dirty="0" smtClean="0">
                <a:solidFill>
                  <a:srgbClr val="08519C"/>
                </a:solidFill>
                <a:latin typeface="Calibri" pitchFamily="34" charset="0"/>
                <a:cs typeface="Calibri" pitchFamily="34" charset="0"/>
              </a:rPr>
              <a:t> generation</a:t>
            </a:r>
          </a:p>
          <a:p>
            <a:pPr marL="1200150" lvl="2"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Physical synthesis</a:t>
            </a:r>
          </a:p>
          <a:p>
            <a:pPr marL="1657350" lvl="3"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Placement of components </a:t>
            </a:r>
          </a:p>
          <a:p>
            <a:pPr marL="1657350" lvl="3"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Routing of </a:t>
            </a:r>
            <a:r>
              <a:rPr lang="en-US" kern="0" dirty="0" err="1" smtClean="0">
                <a:solidFill>
                  <a:srgbClr val="08519C"/>
                </a:solidFill>
                <a:latin typeface="Calibri" pitchFamily="34" charset="0"/>
                <a:cs typeface="Calibri" pitchFamily="34" charset="0"/>
              </a:rPr>
              <a:t>microfluidic</a:t>
            </a:r>
            <a:r>
              <a:rPr lang="en-US" kern="0" dirty="0" smtClean="0">
                <a:solidFill>
                  <a:srgbClr val="08519C"/>
                </a:solidFill>
                <a:latin typeface="Calibri" pitchFamily="34" charset="0"/>
                <a:cs typeface="Calibri" pitchFamily="34" charset="0"/>
              </a:rPr>
              <a:t> channels</a:t>
            </a:r>
          </a:p>
          <a:p>
            <a:pPr marL="742950" lvl="1" indent="-285750" defTabSz="914400">
              <a:buClr>
                <a:srgbClr val="BDD7E7"/>
              </a:buClr>
              <a:buFont typeface="Wingdings" pitchFamily="2" charset="2"/>
              <a:buChar char="§"/>
            </a:pPr>
            <a:r>
              <a:rPr lang="en-US" sz="2000" b="1" kern="0" dirty="0" smtClean="0">
                <a:solidFill>
                  <a:srgbClr val="08519C"/>
                </a:solidFill>
                <a:latin typeface="Calibri" pitchFamily="34" charset="0"/>
                <a:cs typeface="Calibri" pitchFamily="34" charset="0"/>
              </a:rPr>
              <a:t>Such that</a:t>
            </a:r>
            <a:r>
              <a:rPr lang="en-US" sz="2000" kern="0" dirty="0" smtClean="0">
                <a:solidFill>
                  <a:srgbClr val="08519C"/>
                </a:solidFill>
                <a:latin typeface="Calibri" pitchFamily="34" charset="0"/>
                <a:cs typeface="Calibri" pitchFamily="34" charset="0"/>
              </a:rPr>
              <a:t> </a:t>
            </a:r>
          </a:p>
          <a:p>
            <a:pPr marL="1200150" lvl="2"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the application completion time is minimized</a:t>
            </a:r>
          </a:p>
          <a:p>
            <a:pPr marL="1200150" lvl="2"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Satisfying the dependency, resource and routing constraints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1) Allocation and schematic design</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pic>
        <p:nvPicPr>
          <p:cNvPr id="20482" name="Picture 2"/>
          <p:cNvPicPr>
            <a:picLocks noChangeAspect="1" noChangeArrowheads="1"/>
          </p:cNvPicPr>
          <p:nvPr/>
        </p:nvPicPr>
        <p:blipFill>
          <a:blip r:embed="rId4"/>
          <a:srcRect/>
          <a:stretch>
            <a:fillRect/>
          </a:stretch>
        </p:blipFill>
        <p:spPr bwMode="auto">
          <a:xfrm>
            <a:off x="594151" y="1798912"/>
            <a:ext cx="2465681" cy="3358280"/>
          </a:xfrm>
          <a:prstGeom prst="rect">
            <a:avLst/>
          </a:prstGeom>
          <a:noFill/>
          <a:ln w="9525">
            <a:noFill/>
            <a:miter lim="800000"/>
            <a:headEnd/>
            <a:tailEnd/>
          </a:ln>
        </p:spPr>
      </p:pic>
      <p:pic>
        <p:nvPicPr>
          <p:cNvPr id="20483" name="Picture 3"/>
          <p:cNvPicPr>
            <a:picLocks noChangeAspect="1" noChangeArrowheads="1"/>
          </p:cNvPicPr>
          <p:nvPr/>
        </p:nvPicPr>
        <p:blipFill>
          <a:blip r:embed="rId5"/>
          <a:srcRect/>
          <a:stretch>
            <a:fillRect/>
          </a:stretch>
        </p:blipFill>
        <p:spPr bwMode="auto">
          <a:xfrm>
            <a:off x="4355976" y="1628800"/>
            <a:ext cx="4376712" cy="4524573"/>
          </a:xfrm>
          <a:prstGeom prst="rect">
            <a:avLst/>
          </a:prstGeom>
          <a:noFill/>
          <a:ln w="9525">
            <a:noFill/>
            <a:miter lim="800000"/>
            <a:headEnd/>
            <a:tailEnd/>
          </a:ln>
        </p:spPr>
      </p:pic>
      <p:sp>
        <p:nvSpPr>
          <p:cNvPr id="12" name="Title 1"/>
          <p:cNvSpPr txBox="1">
            <a:spLocks/>
          </p:cNvSpPr>
          <p:nvPr/>
        </p:nvSpPr>
        <p:spPr bwMode="auto">
          <a:xfrm>
            <a:off x="683568" y="1268760"/>
            <a:ext cx="3096344" cy="36004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lvl="0" indent="-285750" defTabSz="914400">
              <a:lnSpc>
                <a:spcPct val="80000"/>
              </a:lnSpc>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High level synthesis</a:t>
            </a:r>
            <a:endParaRPr lang="en-US" sz="2200" kern="0" dirty="0" smtClean="0">
              <a:solidFill>
                <a:srgbClr val="08519C"/>
              </a:solidFill>
              <a:latin typeface="Calibri" pitchFamily="34" charset="0"/>
              <a:cs typeface="Calibri" pitchFamily="34" charset="0"/>
            </a:endParaRPr>
          </a:p>
        </p:txBody>
      </p:sp>
      <p:pic>
        <p:nvPicPr>
          <p:cNvPr id="19459" name="Picture 3"/>
          <p:cNvPicPr>
            <a:picLocks noChangeAspect="1" noChangeArrowheads="1"/>
          </p:cNvPicPr>
          <p:nvPr/>
        </p:nvPicPr>
        <p:blipFill>
          <a:blip r:embed="rId6"/>
          <a:srcRect/>
          <a:stretch>
            <a:fillRect/>
          </a:stretch>
        </p:blipFill>
        <p:spPr bwMode="auto">
          <a:xfrm>
            <a:off x="755576" y="5373216"/>
            <a:ext cx="2486968" cy="67704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blinds(horizontal)">
                                      <p:cBhvr>
                                        <p:cTn id="7"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1) Allocation and schematic design</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p:txBody>
      </p:sp>
      <p:pic>
        <p:nvPicPr>
          <p:cNvPr id="20483" name="Picture 3"/>
          <p:cNvPicPr>
            <a:picLocks noChangeAspect="1" noChangeArrowheads="1"/>
          </p:cNvPicPr>
          <p:nvPr/>
        </p:nvPicPr>
        <p:blipFill>
          <a:blip r:embed="rId4"/>
          <a:srcRect/>
          <a:stretch>
            <a:fillRect/>
          </a:stretch>
        </p:blipFill>
        <p:spPr bwMode="auto">
          <a:xfrm>
            <a:off x="611560" y="1988840"/>
            <a:ext cx="3589323" cy="4032448"/>
          </a:xfrm>
          <a:prstGeom prst="rect">
            <a:avLst/>
          </a:prstGeom>
          <a:noFill/>
          <a:ln w="9525">
            <a:noFill/>
            <a:miter lim="800000"/>
            <a:headEnd/>
            <a:tailEnd/>
          </a:ln>
        </p:spPr>
      </p:pic>
      <p:sp>
        <p:nvSpPr>
          <p:cNvPr id="12" name="Title 1"/>
          <p:cNvSpPr txBox="1">
            <a:spLocks/>
          </p:cNvSpPr>
          <p:nvPr/>
        </p:nvSpPr>
        <p:spPr bwMode="auto">
          <a:xfrm>
            <a:off x="683568" y="1484784"/>
            <a:ext cx="3096344" cy="36004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lvl="0" indent="-285750" defTabSz="914400">
              <a:lnSpc>
                <a:spcPct val="80000"/>
              </a:lnSpc>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High level synthesis</a:t>
            </a:r>
            <a:endParaRPr lang="en-US" sz="2200" kern="0" dirty="0" smtClean="0">
              <a:solidFill>
                <a:srgbClr val="08519C"/>
              </a:solidFill>
              <a:latin typeface="Calibri" pitchFamily="34" charset="0"/>
              <a:cs typeface="Calibri" pitchFamily="34" charset="0"/>
            </a:endParaRPr>
          </a:p>
        </p:txBody>
      </p:sp>
      <p:pic>
        <p:nvPicPr>
          <p:cNvPr id="22530" name="Picture 2"/>
          <p:cNvPicPr>
            <a:picLocks noChangeAspect="1" noChangeArrowheads="1"/>
          </p:cNvPicPr>
          <p:nvPr/>
        </p:nvPicPr>
        <p:blipFill>
          <a:blip r:embed="rId5"/>
          <a:srcRect/>
          <a:stretch>
            <a:fillRect/>
          </a:stretch>
        </p:blipFill>
        <p:spPr bwMode="auto">
          <a:xfrm>
            <a:off x="4628231" y="2780928"/>
            <a:ext cx="3904209" cy="16233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linds(horizontal)">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1) Allocation and schematic design</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p:txBody>
      </p:sp>
      <p:sp>
        <p:nvSpPr>
          <p:cNvPr id="12" name="Title 1"/>
          <p:cNvSpPr txBox="1">
            <a:spLocks/>
          </p:cNvSpPr>
          <p:nvPr/>
        </p:nvSpPr>
        <p:spPr bwMode="auto">
          <a:xfrm>
            <a:off x="971600" y="1484784"/>
            <a:ext cx="4536504" cy="1224136"/>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lvl="0" indent="-285750" defTabSz="914400">
              <a:lnSpc>
                <a:spcPct val="80000"/>
              </a:lnSpc>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Input/ output ports</a:t>
            </a:r>
          </a:p>
          <a:p>
            <a:pPr marL="285750" lvl="0" indent="-285750" defTabSz="914400">
              <a:lnSpc>
                <a:spcPct val="80000"/>
              </a:lnSpc>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Storage units</a:t>
            </a:r>
          </a:p>
          <a:p>
            <a:pPr marL="285750" lvl="0" indent="-285750" defTabSz="914400">
              <a:lnSpc>
                <a:spcPct val="80000"/>
              </a:lnSpc>
              <a:buClr>
                <a:srgbClr val="BDD7E7"/>
              </a:buClr>
              <a:buFont typeface="Wingdings" pitchFamily="2" charset="2"/>
              <a:buChar char="§"/>
            </a:pPr>
            <a:endParaRPr lang="en-US" sz="2200" kern="0" dirty="0" smtClean="0">
              <a:solidFill>
                <a:srgbClr val="08519C"/>
              </a:solidFill>
              <a:latin typeface="Calibri" pitchFamily="34" charset="0"/>
              <a:cs typeface="Calibri" pitchFamily="34" charset="0"/>
            </a:endParaRPr>
          </a:p>
        </p:txBody>
      </p:sp>
      <p:pic>
        <p:nvPicPr>
          <p:cNvPr id="26628" name="Picture 4"/>
          <p:cNvPicPr>
            <a:picLocks noChangeAspect="1" noChangeArrowheads="1"/>
          </p:cNvPicPr>
          <p:nvPr/>
        </p:nvPicPr>
        <p:blipFill>
          <a:blip r:embed="rId4"/>
          <a:srcRect/>
          <a:stretch>
            <a:fillRect/>
          </a:stretch>
        </p:blipFill>
        <p:spPr bwMode="auto">
          <a:xfrm>
            <a:off x="1475656" y="2708920"/>
            <a:ext cx="6120680" cy="32208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1) Allocation and schematic design</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p:txBody>
      </p:sp>
      <p:sp>
        <p:nvSpPr>
          <p:cNvPr id="12" name="Title 1"/>
          <p:cNvSpPr txBox="1">
            <a:spLocks/>
          </p:cNvSpPr>
          <p:nvPr/>
        </p:nvSpPr>
        <p:spPr bwMode="auto">
          <a:xfrm>
            <a:off x="971600" y="1484784"/>
            <a:ext cx="5328592" cy="72008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lvl="0" indent="-285750" defTabSz="914400">
              <a:lnSpc>
                <a:spcPct val="80000"/>
              </a:lnSpc>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Flow path set and routing constraints</a:t>
            </a:r>
          </a:p>
          <a:p>
            <a:pPr marL="285750" lvl="0" indent="-285750" defTabSz="914400">
              <a:lnSpc>
                <a:spcPct val="80000"/>
              </a:lnSpc>
              <a:buClr>
                <a:srgbClr val="BDD7E7"/>
              </a:buClr>
              <a:buFont typeface="Wingdings" pitchFamily="2" charset="2"/>
              <a:buChar char="§"/>
            </a:pPr>
            <a:endParaRPr lang="en-US" sz="2200" kern="0" dirty="0" smtClean="0">
              <a:solidFill>
                <a:srgbClr val="08519C"/>
              </a:solidFill>
              <a:latin typeface="Calibri" pitchFamily="34" charset="0"/>
              <a:cs typeface="Calibri" pitchFamily="34" charset="0"/>
            </a:endParaRPr>
          </a:p>
        </p:txBody>
      </p:sp>
      <p:pic>
        <p:nvPicPr>
          <p:cNvPr id="27650" name="Picture 2"/>
          <p:cNvPicPr>
            <a:picLocks noChangeAspect="1" noChangeArrowheads="1"/>
          </p:cNvPicPr>
          <p:nvPr/>
        </p:nvPicPr>
        <p:blipFill>
          <a:blip r:embed="rId4"/>
          <a:srcRect/>
          <a:stretch>
            <a:fillRect/>
          </a:stretch>
        </p:blipFill>
        <p:spPr bwMode="auto">
          <a:xfrm>
            <a:off x="971600" y="2269438"/>
            <a:ext cx="3731638" cy="3828274"/>
          </a:xfrm>
          <a:prstGeom prst="rect">
            <a:avLst/>
          </a:prstGeom>
          <a:noFill/>
          <a:ln w="9525">
            <a:noFill/>
            <a:miter lim="800000"/>
            <a:headEnd/>
            <a:tailEnd/>
          </a:ln>
        </p:spPr>
      </p:pic>
      <p:pic>
        <p:nvPicPr>
          <p:cNvPr id="27651" name="Picture 3"/>
          <p:cNvPicPr>
            <a:picLocks noChangeAspect="1" noChangeArrowheads="1"/>
          </p:cNvPicPr>
          <p:nvPr/>
        </p:nvPicPr>
        <p:blipFill>
          <a:blip r:embed="rId5"/>
          <a:srcRect/>
          <a:stretch>
            <a:fillRect/>
          </a:stretch>
        </p:blipFill>
        <p:spPr bwMode="auto">
          <a:xfrm>
            <a:off x="4673078" y="2287382"/>
            <a:ext cx="3211290" cy="3820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2) Physical synthesis – flow layer</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p:txBody>
      </p:sp>
      <p:sp>
        <p:nvSpPr>
          <p:cNvPr id="12" name="Title 1"/>
          <p:cNvSpPr txBox="1">
            <a:spLocks/>
          </p:cNvSpPr>
          <p:nvPr/>
        </p:nvSpPr>
        <p:spPr bwMode="auto">
          <a:xfrm>
            <a:off x="611560" y="2204864"/>
            <a:ext cx="3816425" cy="3744416"/>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lvl="0" indent="-285750" defTabSz="914400">
              <a:lnSpc>
                <a:spcPct val="80000"/>
              </a:lnSpc>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Placement (NP-complete)</a:t>
            </a:r>
          </a:p>
          <a:p>
            <a:pPr marL="742950" lvl="1" indent="-285750" defTabSz="914400">
              <a:lnSpc>
                <a:spcPct val="80000"/>
              </a:lnSpc>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Simulated annealing</a:t>
            </a:r>
          </a:p>
          <a:p>
            <a:pPr marL="742950" lvl="1" indent="-285750" defTabSz="914400">
              <a:lnSpc>
                <a:spcPct val="80000"/>
              </a:lnSpc>
              <a:buClr>
                <a:srgbClr val="BDD7E7"/>
              </a:buClr>
              <a:buFont typeface="Wingdings" pitchFamily="2" charset="2"/>
              <a:buChar char="§"/>
            </a:pPr>
            <a:endParaRPr lang="en-US" sz="2400" kern="0" dirty="0" smtClean="0">
              <a:solidFill>
                <a:srgbClr val="08519C"/>
              </a:solidFill>
              <a:latin typeface="Calibri" pitchFamily="34" charset="0"/>
              <a:cs typeface="Calibri" pitchFamily="34" charset="0"/>
            </a:endParaRPr>
          </a:p>
          <a:p>
            <a:pPr marL="285750" lvl="0" indent="-285750" defTabSz="914400">
              <a:lnSpc>
                <a:spcPct val="80000"/>
              </a:lnSpc>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Microfluidic channel routing:  </a:t>
            </a:r>
            <a:r>
              <a:rPr lang="en-US" sz="2200" kern="0" dirty="0" err="1" smtClean="0">
                <a:solidFill>
                  <a:srgbClr val="08519C"/>
                </a:solidFill>
                <a:latin typeface="Calibri" pitchFamily="34" charset="0"/>
                <a:cs typeface="Calibri" pitchFamily="34" charset="0"/>
              </a:rPr>
              <a:t>Hadlock’s</a:t>
            </a:r>
            <a:r>
              <a:rPr lang="en-US" sz="2200" kern="0" dirty="0" smtClean="0">
                <a:solidFill>
                  <a:srgbClr val="08519C"/>
                </a:solidFill>
                <a:latin typeface="Calibri" pitchFamily="34" charset="0"/>
                <a:cs typeface="Calibri" pitchFamily="34" charset="0"/>
              </a:rPr>
              <a:t> algorithm</a:t>
            </a:r>
          </a:p>
          <a:p>
            <a:pPr marL="742950" lvl="1" indent="-285750" defTabSz="914400">
              <a:lnSpc>
                <a:spcPct val="80000"/>
              </a:lnSpc>
              <a:buClr>
                <a:srgbClr val="BDD7E7"/>
              </a:buClr>
              <a:buFont typeface="Wingdings" pitchFamily="2" charset="2"/>
              <a:buChar char="§"/>
            </a:pPr>
            <a:endParaRPr lang="en-US" sz="2200" kern="0" dirty="0" smtClean="0">
              <a:solidFill>
                <a:srgbClr val="08519C"/>
              </a:solidFill>
              <a:latin typeface="Calibri" pitchFamily="34" charset="0"/>
              <a:cs typeface="Calibri" pitchFamily="34" charset="0"/>
            </a:endParaRPr>
          </a:p>
          <a:p>
            <a:pPr marL="742950" lvl="1" indent="-285750" defTabSz="914400">
              <a:buClr>
                <a:srgbClr val="BDD7E7"/>
              </a:buClr>
              <a:buFont typeface="Wingdings" pitchFamily="2" charset="2"/>
              <a:buChar char="§"/>
            </a:pPr>
            <a:r>
              <a:rPr lang="en-US" sz="2200" kern="0" dirty="0" smtClean="0">
                <a:solidFill>
                  <a:srgbClr val="08519C"/>
                </a:solidFill>
                <a:latin typeface="Calibri" pitchFamily="34" charset="0"/>
                <a:cs typeface="Calibri" pitchFamily="34" charset="0"/>
              </a:rPr>
              <a:t>Grid model approach</a:t>
            </a:r>
          </a:p>
          <a:p>
            <a:pPr marL="742950" lvl="1" indent="-285750" defTabSz="914400">
              <a:buClr>
                <a:srgbClr val="BDD7E7"/>
              </a:buClr>
              <a:buFont typeface="Wingdings" pitchFamily="2" charset="2"/>
              <a:buChar char="§"/>
            </a:pPr>
            <a:r>
              <a:rPr lang="en-US" sz="2200" kern="0" dirty="0" smtClean="0">
                <a:solidFill>
                  <a:srgbClr val="08519C"/>
                </a:solidFill>
                <a:latin typeface="Calibri" pitchFamily="34" charset="0"/>
                <a:cs typeface="Calibri" pitchFamily="34" charset="0"/>
              </a:rPr>
              <a:t>Finds shortest paths between two vertices</a:t>
            </a:r>
          </a:p>
          <a:p>
            <a:pPr marL="742950" lvl="1" indent="-285750" defTabSz="914400">
              <a:buClr>
                <a:srgbClr val="BDD7E7"/>
              </a:buClr>
              <a:buFont typeface="Wingdings" pitchFamily="2" charset="2"/>
              <a:buChar char="§"/>
            </a:pPr>
            <a:r>
              <a:rPr lang="en-US" sz="2200" kern="0" dirty="0" smtClean="0">
                <a:solidFill>
                  <a:srgbClr val="08519C"/>
                </a:solidFill>
                <a:latin typeface="Calibri" pitchFamily="34" charset="0"/>
                <a:cs typeface="Calibri" pitchFamily="34" charset="0"/>
              </a:rPr>
              <a:t>Faster than other algorithms of this category</a:t>
            </a:r>
          </a:p>
          <a:p>
            <a:pPr marL="742950" lvl="1" indent="-285750" defTabSz="914400">
              <a:buClr>
                <a:srgbClr val="BDD7E7"/>
              </a:buClr>
              <a:buFont typeface="Wingdings" pitchFamily="2" charset="2"/>
              <a:buChar char="§"/>
            </a:pPr>
            <a:endParaRPr lang="en-US" sz="2200" kern="0" dirty="0" smtClean="0">
              <a:solidFill>
                <a:srgbClr val="08519C"/>
              </a:solidFill>
              <a:latin typeface="Calibri" pitchFamily="34" charset="0"/>
              <a:cs typeface="Calibri" pitchFamily="34" charset="0"/>
            </a:endParaRPr>
          </a:p>
          <a:p>
            <a:pPr marL="742950" lvl="1" indent="-285750" defTabSz="914400">
              <a:buClr>
                <a:srgbClr val="BDD7E7"/>
              </a:buClr>
              <a:buFont typeface="Wingdings" pitchFamily="2" charset="2"/>
              <a:buChar char="§"/>
            </a:pPr>
            <a:r>
              <a:rPr lang="en-US" sz="2200" kern="0" dirty="0" smtClean="0">
                <a:solidFill>
                  <a:srgbClr val="08519C"/>
                </a:solidFill>
                <a:latin typeface="Calibri" pitchFamily="34" charset="0"/>
                <a:cs typeface="Calibri" pitchFamily="34" charset="0"/>
              </a:rPr>
              <a:t>1 Layer: No short-circuit</a:t>
            </a:r>
          </a:p>
          <a:p>
            <a:pPr marL="285750" lvl="0" indent="-285750" defTabSz="914400">
              <a:lnSpc>
                <a:spcPct val="80000"/>
              </a:lnSpc>
              <a:buClr>
                <a:srgbClr val="BDD7E7"/>
              </a:buClr>
              <a:buFont typeface="Wingdings" pitchFamily="2" charset="2"/>
              <a:buChar char="§"/>
            </a:pPr>
            <a:endParaRPr lang="en-US" sz="2200" kern="0" dirty="0" smtClean="0">
              <a:solidFill>
                <a:srgbClr val="08519C"/>
              </a:solidFill>
              <a:latin typeface="Calibri" pitchFamily="34" charset="0"/>
              <a:cs typeface="Calibri" pitchFamily="34" charset="0"/>
            </a:endParaRPr>
          </a:p>
          <a:p>
            <a:pPr marL="285750" lvl="0" indent="-285750" defTabSz="914400">
              <a:lnSpc>
                <a:spcPct val="80000"/>
              </a:lnSpc>
              <a:buClr>
                <a:srgbClr val="BDD7E7"/>
              </a:buClr>
              <a:buFont typeface="Wingdings" pitchFamily="2" charset="2"/>
              <a:buChar char="§"/>
            </a:pPr>
            <a:r>
              <a:rPr lang="en-US" sz="2200" kern="0" dirty="0" smtClean="0">
                <a:solidFill>
                  <a:srgbClr val="08519C"/>
                </a:solidFill>
                <a:latin typeface="Calibri" pitchFamily="34" charset="0"/>
                <a:cs typeface="Calibri" pitchFamily="34" charset="0"/>
              </a:rPr>
              <a:t>Extract routing latencies</a:t>
            </a:r>
          </a:p>
        </p:txBody>
      </p:sp>
      <p:pic>
        <p:nvPicPr>
          <p:cNvPr id="25603" name="Picture 3"/>
          <p:cNvPicPr>
            <a:picLocks noChangeAspect="1" noChangeArrowheads="1"/>
          </p:cNvPicPr>
          <p:nvPr/>
        </p:nvPicPr>
        <p:blipFill>
          <a:blip r:embed="rId4"/>
          <a:srcRect/>
          <a:stretch>
            <a:fillRect/>
          </a:stretch>
        </p:blipFill>
        <p:spPr bwMode="auto">
          <a:xfrm>
            <a:off x="4499992" y="1124744"/>
            <a:ext cx="3491534" cy="5354811"/>
          </a:xfrm>
          <a:prstGeom prst="rect">
            <a:avLst/>
          </a:prstGeom>
          <a:noFill/>
          <a:ln w="9525">
            <a:noFill/>
            <a:miter lim="800000"/>
            <a:headEnd/>
            <a:tailEnd/>
          </a:ln>
        </p:spPr>
      </p:pic>
      <p:sp>
        <p:nvSpPr>
          <p:cNvPr id="8" name="Title 1"/>
          <p:cNvSpPr txBox="1">
            <a:spLocks/>
          </p:cNvSpPr>
          <p:nvPr/>
        </p:nvSpPr>
        <p:spPr bwMode="auto">
          <a:xfrm>
            <a:off x="6300192" y="5733257"/>
            <a:ext cx="2813645" cy="57606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indent="-285750" algn="ctr" defTabSz="914400">
              <a:lnSpc>
                <a:spcPct val="80000"/>
              </a:lnSpc>
              <a:buClr>
                <a:srgbClr val="BDD7E7"/>
              </a:buClr>
            </a:pPr>
            <a:r>
              <a:rPr lang="en-US" sz="2000" kern="0" dirty="0" smtClean="0">
                <a:solidFill>
                  <a:srgbClr val="08519C"/>
                </a:solidFill>
                <a:latin typeface="Calibri" pitchFamily="34" charset="0"/>
                <a:cs typeface="Calibri" pitchFamily="34" charset="0"/>
              </a:rPr>
              <a:t>Control layer routing tool</a:t>
            </a:r>
          </a:p>
          <a:p>
            <a:pPr marL="285750" indent="-285750" algn="ctr" defTabSz="914400">
              <a:lnSpc>
                <a:spcPct val="80000"/>
              </a:lnSpc>
              <a:buClr>
                <a:srgbClr val="BDD7E7"/>
              </a:buClr>
            </a:pPr>
            <a:r>
              <a:rPr lang="en-US" sz="2000" kern="0" dirty="0" smtClean="0">
                <a:solidFill>
                  <a:srgbClr val="08519C"/>
                </a:solidFill>
                <a:latin typeface="Calibri" pitchFamily="34" charset="0"/>
                <a:cs typeface="Calibri" pitchFamily="34" charset="0"/>
              </a:rPr>
              <a:t>[</a:t>
            </a:r>
            <a:r>
              <a:rPr lang="en-US" sz="2000" kern="0" dirty="0" err="1" smtClean="0">
                <a:solidFill>
                  <a:srgbClr val="08519C"/>
                </a:solidFill>
                <a:latin typeface="Calibri" pitchFamily="34" charset="0"/>
                <a:cs typeface="Calibri" pitchFamily="34" charset="0"/>
              </a:rPr>
              <a:t>Amin</a:t>
            </a:r>
            <a:r>
              <a:rPr lang="en-US" sz="2000" kern="0" dirty="0" smtClean="0">
                <a:solidFill>
                  <a:srgbClr val="08519C"/>
                </a:solidFill>
                <a:latin typeface="Calibri" pitchFamily="34" charset="0"/>
                <a:cs typeface="Calibri" pitchFamily="34" charset="0"/>
              </a:rPr>
              <a:t> et al., </a:t>
            </a:r>
            <a:r>
              <a:rPr lang="en-US" sz="2000" kern="0" dirty="0" err="1" smtClean="0">
                <a:solidFill>
                  <a:srgbClr val="08519C"/>
                </a:solidFill>
                <a:latin typeface="Calibri" pitchFamily="34" charset="0"/>
                <a:cs typeface="Calibri" pitchFamily="34" charset="0"/>
              </a:rPr>
              <a:t>ICCD</a:t>
            </a:r>
            <a:r>
              <a:rPr lang="en-US" sz="2000" kern="0" dirty="0" smtClean="0">
                <a:solidFill>
                  <a:srgbClr val="08519C"/>
                </a:solidFill>
                <a:latin typeface="Calibri" pitchFamily="34" charset="0"/>
                <a:cs typeface="Calibri" pitchFamily="34" charset="0"/>
              </a:rPr>
              <a:t> 2009]</a:t>
            </a:r>
            <a:endParaRPr lang="en-US" sz="2200" kern="0" dirty="0" smtClean="0">
              <a:solidFill>
                <a:srgbClr val="08519C"/>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blinds(horizontal)">
                                      <p:cBhvr>
                                        <p:cTn id="7" dur="500"/>
                                        <p:tgtEl>
                                          <p:spTgt spid="12">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2">
                                            <p:txEl>
                                              <p:pRg st="5" end="5"/>
                                            </p:txEl>
                                          </p:spTgt>
                                        </p:tgtEl>
                                        <p:attrNameLst>
                                          <p:attrName>style.visibility</p:attrName>
                                        </p:attrNameLst>
                                      </p:cBhvr>
                                      <p:to>
                                        <p:strVal val="visible"/>
                                      </p:to>
                                    </p:set>
                                    <p:animEffect transition="in" filter="blinds(horizontal)">
                                      <p:cBhvr>
                                        <p:cTn id="10" dur="500"/>
                                        <p:tgtEl>
                                          <p:spTgt spid="12">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xEl>
                                              <p:pRg st="6" end="6"/>
                                            </p:txEl>
                                          </p:spTgt>
                                        </p:tgtEl>
                                        <p:attrNameLst>
                                          <p:attrName>style.visibility</p:attrName>
                                        </p:attrNameLst>
                                      </p:cBhvr>
                                      <p:to>
                                        <p:strVal val="visible"/>
                                      </p:to>
                                    </p:set>
                                    <p:animEffect transition="in" filter="blinds(horizontal)">
                                      <p:cBhvr>
                                        <p:cTn id="13" dur="500"/>
                                        <p:tgtEl>
                                          <p:spTgt spid="12">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2">
                                            <p:txEl>
                                              <p:pRg st="7" end="7"/>
                                            </p:txEl>
                                          </p:spTgt>
                                        </p:tgtEl>
                                        <p:attrNameLst>
                                          <p:attrName>style.visibility</p:attrName>
                                        </p:attrNameLst>
                                      </p:cBhvr>
                                      <p:to>
                                        <p:strVal val="visible"/>
                                      </p:to>
                                    </p:set>
                                    <p:animEffect transition="in" filter="blinds(horizontal)">
                                      <p:cBhvr>
                                        <p:cTn id="16" dur="500"/>
                                        <p:tgtEl>
                                          <p:spTgt spid="12">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5603"/>
                                        </p:tgtEl>
                                        <p:attrNameLst>
                                          <p:attrName>style.visibility</p:attrName>
                                        </p:attrNameLst>
                                      </p:cBhvr>
                                      <p:to>
                                        <p:strVal val="visible"/>
                                      </p:to>
                                    </p:set>
                                    <p:animEffect transition="in" filter="blinds(horizontal)">
                                      <p:cBhvr>
                                        <p:cTn id="21" dur="500"/>
                                        <p:tgtEl>
                                          <p:spTgt spid="25603"/>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2">
                                            <p:txEl>
                                              <p:pRg st="9" end="9"/>
                                            </p:txEl>
                                          </p:spTgt>
                                        </p:tgtEl>
                                        <p:attrNameLst>
                                          <p:attrName>style.visibility</p:attrName>
                                        </p:attrNameLst>
                                      </p:cBhvr>
                                      <p:to>
                                        <p:strVal val="visible"/>
                                      </p:to>
                                    </p:set>
                                    <p:animEffect transition="in" filter="blinds(horizontal)">
                                      <p:cBhvr>
                                        <p:cTn id="26" dur="500"/>
                                        <p:tgtEl>
                                          <p:spTgt spid="12">
                                            <p:txEl>
                                              <p:pRg st="9" end="9"/>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blinds(horizontal)">
                                      <p:cBhvr>
                                        <p:cTn id="31" dur="500"/>
                                        <p:tgtEl>
                                          <p:spTgt spid="8">
                                            <p:txEl>
                                              <p:pRg st="0" end="0"/>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blinds(horizontal)">
                                      <p:cBhvr>
                                        <p:cTn id="34" dur="500"/>
                                        <p:tgtEl>
                                          <p:spTgt spid="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2">
                                            <p:txEl>
                                              <p:pRg st="11" end="11"/>
                                            </p:txEl>
                                          </p:spTgt>
                                        </p:tgtEl>
                                        <p:attrNameLst>
                                          <p:attrName>style.visibility</p:attrName>
                                        </p:attrNameLst>
                                      </p:cBhvr>
                                      <p:to>
                                        <p:strVal val="visible"/>
                                      </p:to>
                                    </p:set>
                                    <p:animEffect transition="in" filter="blinds(horizontal)">
                                      <p:cBhvr>
                                        <p:cTn id="39" dur="500"/>
                                        <p:tgtEl>
                                          <p:spTgt spid="1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Results – real-life application</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9" name="Title 1"/>
          <p:cNvSpPr txBox="1">
            <a:spLocks/>
          </p:cNvSpPr>
          <p:nvPr/>
        </p:nvSpPr>
        <p:spPr bwMode="auto">
          <a:xfrm>
            <a:off x="1466801" y="3573016"/>
            <a:ext cx="6489575" cy="1584176"/>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lvl="0" indent="-285750" defTabSz="914400"/>
            <a:r>
              <a:rPr kumimoji="0" lang="en-US" sz="20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PCR:   Polymerase</a:t>
            </a:r>
            <a:r>
              <a:rPr kumimoji="0" lang="en-US" sz="2000" i="0" strike="noStrike" kern="0" cap="none" spc="0" normalizeH="0" noProof="0" dirty="0" smtClean="0">
                <a:ln>
                  <a:noFill/>
                </a:ln>
                <a:solidFill>
                  <a:srgbClr val="08519C"/>
                </a:solidFill>
                <a:effectLst/>
                <a:uLnTx/>
                <a:uFillTx/>
                <a:latin typeface="Calibri" pitchFamily="34" charset="0"/>
                <a:ea typeface="ＭＳ Ｐゴシック" charset="-128"/>
                <a:cs typeface="Calibri" pitchFamily="34" charset="0"/>
              </a:rPr>
              <a:t> Chain Reaction mixing stage</a:t>
            </a:r>
          </a:p>
          <a:p>
            <a:pPr marL="285750" lvl="0" indent="-285750" defTabSz="914400"/>
            <a:r>
              <a:rPr lang="en-US" sz="2000" kern="0" baseline="0" dirty="0" smtClean="0">
                <a:solidFill>
                  <a:srgbClr val="08519C"/>
                </a:solidFill>
                <a:latin typeface="Calibri" pitchFamily="34" charset="0"/>
                <a:cs typeface="Calibri" pitchFamily="34" charset="0"/>
              </a:rPr>
              <a:t>IVD</a:t>
            </a:r>
            <a:r>
              <a:rPr lang="en-US" sz="2000" kern="0" dirty="0" smtClean="0">
                <a:solidFill>
                  <a:srgbClr val="08519C"/>
                </a:solidFill>
                <a:latin typeface="Calibri" pitchFamily="34" charset="0"/>
                <a:cs typeface="Calibri" pitchFamily="34" charset="0"/>
              </a:rPr>
              <a:t>:    In-Vitro Diagnostics</a:t>
            </a:r>
          </a:p>
          <a:p>
            <a:pPr marL="285750" lvl="0" indent="-285750" defTabSz="914400"/>
            <a:r>
              <a:rPr lang="en-US" sz="2000" kern="0" dirty="0" smtClean="0">
                <a:solidFill>
                  <a:srgbClr val="08519C"/>
                </a:solidFill>
                <a:latin typeface="Calibri" pitchFamily="34" charset="0"/>
                <a:cs typeface="Calibri" pitchFamily="34" charset="0"/>
              </a:rPr>
              <a:t>CPA:   Colorimetric Protein Assay</a:t>
            </a:r>
          </a:p>
          <a:p>
            <a:pPr marL="285750" lvl="0" indent="-285750" defTabSz="914400"/>
            <a:r>
              <a:rPr lang="en-US" sz="2000" kern="0" dirty="0" smtClean="0">
                <a:solidFill>
                  <a:srgbClr val="08519C"/>
                </a:solidFill>
                <a:latin typeface="Calibri" pitchFamily="34" charset="0"/>
                <a:cs typeface="Calibri" pitchFamily="34" charset="0"/>
              </a:rPr>
              <a:t>Allocated units:    (Input ports, output ports, Mixers, Heaters, </a:t>
            </a:r>
          </a:p>
          <a:p>
            <a:pPr marL="285750" lvl="0" indent="-285750" defTabSz="914400"/>
            <a:r>
              <a:rPr lang="en-US" sz="2000" kern="0" dirty="0" smtClean="0">
                <a:solidFill>
                  <a:srgbClr val="08519C"/>
                </a:solidFill>
                <a:latin typeface="Calibri" pitchFamily="34" charset="0"/>
                <a:cs typeface="Calibri" pitchFamily="34" charset="0"/>
              </a:rPr>
              <a:t>                                  Filters, Detectors)</a:t>
            </a:r>
          </a:p>
        </p:txBody>
      </p:sp>
      <p:pic>
        <p:nvPicPr>
          <p:cNvPr id="105475" name="Picture 3"/>
          <p:cNvPicPr>
            <a:picLocks noChangeAspect="1" noChangeArrowheads="1"/>
          </p:cNvPicPr>
          <p:nvPr/>
        </p:nvPicPr>
        <p:blipFill>
          <a:blip r:embed="rId4"/>
          <a:srcRect/>
          <a:stretch>
            <a:fillRect/>
          </a:stretch>
        </p:blipFill>
        <p:spPr bwMode="auto">
          <a:xfrm>
            <a:off x="1250776" y="1916832"/>
            <a:ext cx="6705600"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Results – synthetic benchmarks</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pic>
        <p:nvPicPr>
          <p:cNvPr id="106498" name="Picture 2"/>
          <p:cNvPicPr>
            <a:picLocks noChangeAspect="1" noChangeArrowheads="1"/>
          </p:cNvPicPr>
          <p:nvPr/>
        </p:nvPicPr>
        <p:blipFill>
          <a:blip r:embed="rId4"/>
          <a:srcRect/>
          <a:stretch>
            <a:fillRect/>
          </a:stretch>
        </p:blipFill>
        <p:spPr bwMode="auto">
          <a:xfrm>
            <a:off x="1185863" y="1912987"/>
            <a:ext cx="6772275" cy="2524125"/>
          </a:xfrm>
          <a:prstGeom prst="rect">
            <a:avLst/>
          </a:prstGeom>
          <a:noFill/>
          <a:ln w="9525">
            <a:noFill/>
            <a:miter lim="800000"/>
            <a:headEnd/>
            <a:tailEnd/>
          </a:ln>
        </p:spPr>
      </p:pic>
      <p:sp>
        <p:nvSpPr>
          <p:cNvPr id="7" name="Title 1"/>
          <p:cNvSpPr txBox="1">
            <a:spLocks/>
          </p:cNvSpPr>
          <p:nvPr/>
        </p:nvSpPr>
        <p:spPr bwMode="auto">
          <a:xfrm>
            <a:off x="1403648" y="5085184"/>
            <a:ext cx="7128792" cy="43204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lvl="0" indent="-285750" defTabSz="914400">
              <a:lnSpc>
                <a:spcPct val="80000"/>
              </a:lnSpc>
              <a:buClr>
                <a:srgbClr val="BDD7E7"/>
              </a:buClr>
              <a:buFont typeface="Wingdings" pitchFamily="2" charset="2"/>
              <a:buChar char="§"/>
            </a:pPr>
            <a:endParaRPr lang="en-US" sz="2200" kern="0" dirty="0" smtClean="0">
              <a:solidFill>
                <a:srgbClr val="08519C"/>
              </a:solidFill>
              <a:latin typeface="Calibri" pitchFamily="34" charset="0"/>
              <a:cs typeface="Calibri" pitchFamily="34" charset="0"/>
            </a:endParaRPr>
          </a:p>
          <a:p>
            <a:pPr marL="285750" lvl="0" indent="-285750" defTabSz="914400">
              <a:lnSpc>
                <a:spcPct val="80000"/>
              </a:lnSpc>
              <a:buClr>
                <a:srgbClr val="BDD7E7"/>
              </a:buClr>
              <a:buFont typeface="Wingdings" pitchFamily="2" charset="2"/>
              <a:buChar char="§"/>
            </a:pPr>
            <a:r>
              <a:rPr lang="en-US" sz="2200" kern="0" dirty="0" smtClean="0">
                <a:solidFill>
                  <a:srgbClr val="08519C"/>
                </a:solidFill>
                <a:latin typeface="Calibri" pitchFamily="34" charset="0"/>
                <a:cs typeface="Calibri" pitchFamily="34" charset="0"/>
              </a:rPr>
              <a:t>Constrained </a:t>
            </a:r>
            <a:r>
              <a:rPr lang="en-US" sz="2200" kern="0" dirty="0" err="1" smtClean="0">
                <a:solidFill>
                  <a:srgbClr val="08519C"/>
                </a:solidFill>
                <a:latin typeface="Calibri" pitchFamily="34" charset="0"/>
                <a:cs typeface="Calibri" pitchFamily="34" charset="0"/>
              </a:rPr>
              <a:t>vs</a:t>
            </a:r>
            <a:r>
              <a:rPr lang="en-US" sz="2200" kern="0" dirty="0" smtClean="0">
                <a:solidFill>
                  <a:srgbClr val="08519C"/>
                </a:solidFill>
                <a:latin typeface="Calibri" pitchFamily="34" charset="0"/>
                <a:cs typeface="Calibri" pitchFamily="34" charset="0"/>
              </a:rPr>
              <a:t> unconstrained architecture</a:t>
            </a:r>
          </a:p>
          <a:p>
            <a:pPr marL="285750" lvl="0" indent="-285750" defTabSz="914400">
              <a:lnSpc>
                <a:spcPct val="80000"/>
              </a:lnSpc>
              <a:buClr>
                <a:srgbClr val="BDD7E7"/>
              </a:buClr>
              <a:buFont typeface="Wingdings" pitchFamily="2" charset="2"/>
              <a:buChar char="§"/>
            </a:pPr>
            <a:r>
              <a:rPr lang="en-US" sz="2200" kern="0" dirty="0" smtClean="0">
                <a:solidFill>
                  <a:srgbClr val="08519C"/>
                </a:solidFill>
                <a:latin typeface="Calibri" pitchFamily="34" charset="0"/>
                <a:cs typeface="Calibri" pitchFamily="34" charset="0"/>
              </a:rPr>
              <a:t>Model can be used to evaluate design decisions early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noChangeArrowheads="1"/>
          </p:cNvPicPr>
          <p:nvPr/>
        </p:nvPicPr>
        <p:blipFill>
          <a:blip r:embed="rId3"/>
          <a:srcRect/>
          <a:stretch>
            <a:fillRect/>
          </a:stretch>
        </p:blipFill>
        <p:spPr bwMode="auto">
          <a:xfrm rot="20280849">
            <a:off x="4004986" y="1975569"/>
            <a:ext cx="2489986" cy="1301391"/>
          </a:xfrm>
          <a:prstGeom prst="rect">
            <a:avLst/>
          </a:prstGeom>
          <a:noFill/>
          <a:ln w="9525">
            <a:noFill/>
            <a:miter lim="800000"/>
            <a:headEnd/>
            <a:tailEnd/>
          </a:ln>
        </p:spPr>
      </p:pic>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Applications</a:t>
            </a:r>
          </a:p>
        </p:txBody>
      </p:sp>
      <p:pic>
        <p:nvPicPr>
          <p:cNvPr id="6" name="Picture 3"/>
          <p:cNvPicPr>
            <a:picLocks noChangeAspect="1" noChangeArrowheads="1"/>
          </p:cNvPicPr>
          <p:nvPr/>
        </p:nvPicPr>
        <p:blipFill>
          <a:blip r:embed="rId4" cstate="print"/>
          <a:srcRect/>
          <a:stretch>
            <a:fillRect/>
          </a:stretch>
        </p:blipFill>
        <p:spPr bwMode="auto">
          <a:xfrm>
            <a:off x="8418513" y="22225"/>
            <a:ext cx="695325" cy="768350"/>
          </a:xfrm>
          <a:prstGeom prst="rect">
            <a:avLst/>
          </a:prstGeom>
          <a:noFill/>
          <a:ln w="9525">
            <a:noFill/>
            <a:round/>
            <a:headEnd/>
            <a:tailEnd/>
          </a:ln>
          <a:effectLst/>
        </p:spPr>
      </p:pic>
      <p:sp>
        <p:nvSpPr>
          <p:cNvPr id="25" name="Title 1"/>
          <p:cNvSpPr txBox="1">
            <a:spLocks/>
          </p:cNvSpPr>
          <p:nvPr/>
        </p:nvSpPr>
        <p:spPr bwMode="auto">
          <a:xfrm>
            <a:off x="467543" y="1268760"/>
            <a:ext cx="4464497" cy="2296349"/>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539750" lvl="1" indent="-215900" defTabSz="914400">
              <a:spcBef>
                <a:spcPts val="400"/>
              </a:spcBef>
              <a:buClr>
                <a:srgbClr val="BDD7E7"/>
              </a:buClr>
              <a:buFont typeface="Wingdings" pitchFamily="2" charset="2"/>
              <a:buChar char="§"/>
              <a:defRPr/>
            </a:pPr>
            <a:endParaRPr lang="en-US" sz="2400" dirty="0" smtClean="0">
              <a:solidFill>
                <a:srgbClr val="08519C"/>
              </a:solidFill>
              <a:latin typeface="Calibri" pitchFamily="34" charset="0"/>
              <a:ea typeface="ＭＳ Ｐゴシック" pitchFamily="34" charset="-128"/>
              <a:cs typeface="Calibri" pitchFamily="34" charset="0"/>
            </a:endParaRPr>
          </a:p>
          <a:p>
            <a:pPr marL="539750" lvl="1" indent="-215900" defTabSz="914400">
              <a:spcBef>
                <a:spcPts val="400"/>
              </a:spcBef>
              <a:buClr>
                <a:srgbClr val="BDD7E7"/>
              </a:buClr>
              <a:buFont typeface="Wingdings" pitchFamily="2" charset="2"/>
              <a:buChar char="§"/>
              <a:defRPr/>
            </a:pPr>
            <a:endParaRPr lang="en-US" sz="2400" dirty="0" smtClean="0">
              <a:solidFill>
                <a:srgbClr val="08519C"/>
              </a:solidFill>
              <a:latin typeface="Calibri" pitchFamily="34" charset="0"/>
              <a:ea typeface="ＭＳ Ｐゴシック" pitchFamily="34" charset="-128"/>
              <a:cs typeface="Calibri" pitchFamily="34" charset="0"/>
            </a:endParaRPr>
          </a:p>
          <a:p>
            <a:pPr marL="539750" lvl="1" indent="-215900" defTabSz="914400">
              <a:spcBef>
                <a:spcPts val="400"/>
              </a:spcBef>
              <a:buClr>
                <a:srgbClr val="BDD7E7"/>
              </a:buClr>
              <a:buFont typeface="Wingdings" pitchFamily="2" charset="2"/>
              <a:buChar char="§"/>
              <a:defRPr/>
            </a:pPr>
            <a:r>
              <a:rPr lang="en-US" sz="2400" kern="0" dirty="0" smtClean="0">
                <a:solidFill>
                  <a:srgbClr val="08519C"/>
                </a:solidFill>
                <a:latin typeface="Calibri" pitchFamily="34" charset="0"/>
                <a:ea typeface="ＭＳ Ｐゴシック" pitchFamily="34" charset="-128"/>
                <a:cs typeface="Calibri"/>
              </a:rPr>
              <a:t>Drug discovery</a:t>
            </a:r>
          </a:p>
          <a:p>
            <a:pPr marL="539750" lvl="1" indent="-215900" defTabSz="914400">
              <a:spcBef>
                <a:spcPts val="400"/>
              </a:spcBef>
              <a:buClr>
                <a:srgbClr val="BDD7E7"/>
              </a:buClr>
              <a:buFont typeface="Wingdings" pitchFamily="2" charset="2"/>
              <a:buChar char="§"/>
              <a:defRPr/>
            </a:pPr>
            <a:r>
              <a:rPr lang="en-US" sz="2400" dirty="0" smtClean="0">
                <a:solidFill>
                  <a:srgbClr val="08519C"/>
                </a:solidFill>
                <a:latin typeface="Calibri" pitchFamily="34" charset="0"/>
                <a:ea typeface="ＭＳ Ｐゴシック" pitchFamily="34" charset="-128"/>
                <a:cs typeface="Calibri" pitchFamily="34" charset="0"/>
              </a:rPr>
              <a:t>Point-of-care devices</a:t>
            </a:r>
          </a:p>
          <a:p>
            <a:pPr marL="539750" lvl="1" indent="-215900" defTabSz="914400">
              <a:spcBef>
                <a:spcPts val="400"/>
              </a:spcBef>
              <a:buClr>
                <a:srgbClr val="BDD7E7"/>
              </a:buClr>
              <a:buFont typeface="Wingdings" pitchFamily="2" charset="2"/>
              <a:buChar char="§"/>
              <a:defRPr/>
            </a:pPr>
            <a:r>
              <a:rPr lang="en-US" sz="2400" dirty="0" smtClean="0">
                <a:solidFill>
                  <a:srgbClr val="08519C"/>
                </a:solidFill>
                <a:latin typeface="Calibri" pitchFamily="34" charset="0"/>
                <a:ea typeface="ＭＳ Ｐゴシック" pitchFamily="34" charset="-128"/>
                <a:cs typeface="Calibri" pitchFamily="34" charset="0"/>
              </a:rPr>
              <a:t>Preventive individualized care</a:t>
            </a:r>
          </a:p>
          <a:p>
            <a:pPr marL="539750" lvl="1" indent="-215900" defTabSz="914400">
              <a:spcBef>
                <a:spcPts val="400"/>
              </a:spcBef>
              <a:buClr>
                <a:srgbClr val="BDD7E7"/>
              </a:buClr>
              <a:buFont typeface="Wingdings" pitchFamily="2" charset="2"/>
              <a:buChar char="§"/>
              <a:defRPr/>
            </a:pPr>
            <a:r>
              <a:rPr lang="en-US" sz="2400" dirty="0" smtClean="0">
                <a:solidFill>
                  <a:srgbClr val="08519C"/>
                </a:solidFill>
                <a:latin typeface="Calibri" pitchFamily="34" charset="0"/>
                <a:ea typeface="ＭＳ Ｐゴシック" pitchFamily="34" charset="-128"/>
                <a:cs typeface="Calibri" pitchFamily="34" charset="0"/>
              </a:rPr>
              <a:t>Bio-hazard detection</a:t>
            </a:r>
          </a:p>
          <a:p>
            <a:pPr marL="539750" lvl="1" indent="-215900" defTabSz="914400">
              <a:spcBef>
                <a:spcPts val="400"/>
              </a:spcBef>
              <a:buClr>
                <a:srgbClr val="BDD7E7"/>
              </a:buClr>
              <a:buFont typeface="Wingdings" pitchFamily="2" charset="2"/>
              <a:buChar char="§"/>
              <a:defRPr/>
            </a:pPr>
            <a:r>
              <a:rPr lang="en-US" sz="2400" kern="0" dirty="0" smtClean="0">
                <a:solidFill>
                  <a:srgbClr val="08519C"/>
                </a:solidFill>
                <a:latin typeface="Calibri" pitchFamily="34" charset="0"/>
                <a:ea typeface="ＭＳ Ｐゴシック" pitchFamily="34" charset="-128"/>
                <a:cs typeface="Calibri"/>
              </a:rPr>
              <a:t>DNA sequencing</a:t>
            </a:r>
          </a:p>
        </p:txBody>
      </p:sp>
      <p:pic>
        <p:nvPicPr>
          <p:cNvPr id="26" name="Picture 4"/>
          <p:cNvPicPr>
            <a:picLocks noChangeAspect="1" noChangeArrowheads="1"/>
          </p:cNvPicPr>
          <p:nvPr/>
        </p:nvPicPr>
        <p:blipFill>
          <a:blip r:embed="rId5"/>
          <a:srcRect/>
          <a:stretch>
            <a:fillRect/>
          </a:stretch>
        </p:blipFill>
        <p:spPr bwMode="auto">
          <a:xfrm>
            <a:off x="6444208" y="4110175"/>
            <a:ext cx="1928838" cy="1903206"/>
          </a:xfrm>
          <a:prstGeom prst="rect">
            <a:avLst/>
          </a:prstGeom>
          <a:noFill/>
          <a:ln w="9525">
            <a:noFill/>
            <a:miter lim="800000"/>
            <a:headEnd/>
            <a:tailEnd/>
          </a:ln>
        </p:spPr>
      </p:pic>
      <p:pic>
        <p:nvPicPr>
          <p:cNvPr id="27" name="Picture 6" descr="http://869789182725854870-a-genmedbio-com-s-sites.googlegroups.com/a/genmedbio.com/www/Home/tablets2.png?attachauth=ANoY7cohZW0gZW2BGyRoWDpNaPIlzRP0f7BDuAZfrJ2o38Ny4DxMgCVbRppjQJYf3_KNw13tFf5z80ylRYQwb-Mn8A_Zpy6Js_T4S8VajxrnSo7kfvAKubgU5UN_HF4ScmKhfTdToBXJdS0hdW3zlTXndNO6iomfh7TDBj_kapQS-YJce_TTcDT3lIUxgxwgPMTnK75zyWj-&amp;attredirects=0"/>
          <p:cNvPicPr>
            <a:picLocks noChangeAspect="1" noChangeArrowheads="1"/>
          </p:cNvPicPr>
          <p:nvPr/>
        </p:nvPicPr>
        <p:blipFill>
          <a:blip r:embed="rId6"/>
          <a:srcRect/>
          <a:stretch>
            <a:fillRect/>
          </a:stretch>
        </p:blipFill>
        <p:spPr bwMode="auto">
          <a:xfrm>
            <a:off x="6448023" y="1661903"/>
            <a:ext cx="1928826" cy="1911113"/>
          </a:xfrm>
          <a:prstGeom prst="rect">
            <a:avLst/>
          </a:prstGeom>
          <a:noFill/>
        </p:spPr>
      </p:pic>
      <p:pic>
        <p:nvPicPr>
          <p:cNvPr id="2" name="Picture 2" descr="http://www.palintestusa.com/userfiles/image/ProPlus25-splash.jpg"/>
          <p:cNvPicPr>
            <a:picLocks noChangeAspect="1" noChangeArrowheads="1"/>
          </p:cNvPicPr>
          <p:nvPr/>
        </p:nvPicPr>
        <p:blipFill>
          <a:blip r:embed="rId7"/>
          <a:srcRect/>
          <a:stretch>
            <a:fillRect/>
          </a:stretch>
        </p:blipFill>
        <p:spPr bwMode="auto">
          <a:xfrm>
            <a:off x="827584" y="4110175"/>
            <a:ext cx="1928826" cy="1911113"/>
          </a:xfrm>
          <a:prstGeom prst="rect">
            <a:avLst/>
          </a:prstGeom>
          <a:noFill/>
        </p:spPr>
      </p:pic>
      <p:pic>
        <p:nvPicPr>
          <p:cNvPr id="7172" name="Picture 4" descr="http://2.bp.blogspot.com/-QcGy7OyWqj0/UMd6bVMsCZI/AAAAAAAAAQM/_R0vPqXcM40/s1600/glucometer.jpg"/>
          <p:cNvPicPr>
            <a:picLocks noChangeAspect="1" noChangeArrowheads="1"/>
          </p:cNvPicPr>
          <p:nvPr/>
        </p:nvPicPr>
        <p:blipFill>
          <a:blip r:embed="rId8"/>
          <a:srcRect/>
          <a:stretch>
            <a:fillRect/>
          </a:stretch>
        </p:blipFill>
        <p:spPr bwMode="auto">
          <a:xfrm>
            <a:off x="4644008" y="3757617"/>
            <a:ext cx="1709641" cy="2263671"/>
          </a:xfrm>
          <a:prstGeom prst="rect">
            <a:avLst/>
          </a:prstGeom>
          <a:noFill/>
        </p:spPr>
      </p:pic>
      <p:pic>
        <p:nvPicPr>
          <p:cNvPr id="10" name="Picture 9" descr="C:\Users\Dan\AppData\Local\Microsoft\Windows\Temporary Internet Files\Content.IE5\PEK1C8G5\MC900293214[1].wmf"/>
          <p:cNvPicPr>
            <a:picLocks noChangeAspect="1" noChangeArrowheads="1"/>
          </p:cNvPicPr>
          <p:nvPr/>
        </p:nvPicPr>
        <p:blipFill>
          <a:blip r:embed="rId9" cstate="print"/>
          <a:srcRect/>
          <a:stretch>
            <a:fillRect/>
          </a:stretch>
        </p:blipFill>
        <p:spPr bwMode="auto">
          <a:xfrm>
            <a:off x="2852698" y="4155602"/>
            <a:ext cx="1791310" cy="1857779"/>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Contribution</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7" name="Rectangle 6"/>
          <p:cNvSpPr/>
          <p:nvPr/>
        </p:nvSpPr>
        <p:spPr>
          <a:xfrm>
            <a:off x="941512" y="1222881"/>
            <a:ext cx="7014864" cy="2062103"/>
          </a:xfrm>
          <a:prstGeom prst="rect">
            <a:avLst/>
          </a:prstGeom>
        </p:spPr>
        <p:txBody>
          <a:bodyPr wrap="square">
            <a:spAutoFit/>
          </a:bodyPr>
          <a:lstStyle/>
          <a:p>
            <a:pPr marL="285750" lvl="0" indent="-285750" defTabSz="914400">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Proposed </a:t>
            </a:r>
          </a:p>
          <a:p>
            <a:pPr marL="742950" lvl="1" indent="-285750" defTabSz="914400">
              <a:buClr>
                <a:srgbClr val="BDD7E7"/>
              </a:buClr>
              <a:buFont typeface="Wingdings" pitchFamily="2" charset="2"/>
              <a:buChar char="§"/>
            </a:pPr>
            <a:r>
              <a:rPr lang="en-US" sz="2200" kern="0" dirty="0" smtClean="0">
                <a:solidFill>
                  <a:srgbClr val="08519C"/>
                </a:solidFill>
                <a:latin typeface="Calibri" pitchFamily="34" charset="0"/>
                <a:cs typeface="Calibri" pitchFamily="34" charset="0"/>
              </a:rPr>
              <a:t>A top-down architectural synthesis framework for flow-based biochips</a:t>
            </a:r>
          </a:p>
          <a:p>
            <a:pPr marL="1200150" lvl="2"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Facilitating programmability and automation</a:t>
            </a:r>
          </a:p>
          <a:p>
            <a:pPr marL="1200150" lvl="2"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Decouples application design from chip design</a:t>
            </a:r>
          </a:p>
          <a:p>
            <a:pPr marL="1200150" lvl="2"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Minimizing design cycle time</a:t>
            </a:r>
          </a:p>
        </p:txBody>
      </p:sp>
      <p:pic>
        <p:nvPicPr>
          <p:cNvPr id="8" name="Picture 2"/>
          <p:cNvPicPr>
            <a:picLocks noChangeAspect="1" noChangeArrowheads="1"/>
          </p:cNvPicPr>
          <p:nvPr/>
        </p:nvPicPr>
        <p:blipFill>
          <a:blip r:embed="rId4"/>
          <a:srcRect/>
          <a:stretch>
            <a:fillRect/>
          </a:stretch>
        </p:blipFill>
        <p:spPr bwMode="auto">
          <a:xfrm>
            <a:off x="1979712" y="3501008"/>
            <a:ext cx="1512168" cy="1981384"/>
          </a:xfrm>
          <a:prstGeom prst="rect">
            <a:avLst/>
          </a:prstGeom>
          <a:noFill/>
          <a:ln w="9525">
            <a:noFill/>
            <a:miter lim="800000"/>
            <a:headEnd/>
            <a:tailEnd/>
          </a:ln>
        </p:spPr>
      </p:pic>
      <p:pic>
        <p:nvPicPr>
          <p:cNvPr id="9" name="Picture 3"/>
          <p:cNvPicPr>
            <a:picLocks noChangeAspect="1" noChangeArrowheads="1"/>
          </p:cNvPicPr>
          <p:nvPr/>
        </p:nvPicPr>
        <p:blipFill>
          <a:blip r:embed="rId5"/>
          <a:srcRect/>
          <a:stretch>
            <a:fillRect/>
          </a:stretch>
        </p:blipFill>
        <p:spPr bwMode="auto">
          <a:xfrm>
            <a:off x="1821953" y="5741451"/>
            <a:ext cx="1957959" cy="533029"/>
          </a:xfrm>
          <a:prstGeom prst="rect">
            <a:avLst/>
          </a:prstGeom>
          <a:noFill/>
          <a:ln w="9525">
            <a:noFill/>
            <a:miter lim="800000"/>
            <a:headEnd/>
            <a:tailEnd/>
          </a:ln>
        </p:spPr>
      </p:pic>
      <p:pic>
        <p:nvPicPr>
          <p:cNvPr id="10" name="Picture 3"/>
          <p:cNvPicPr>
            <a:picLocks noChangeAspect="1" noChangeArrowheads="1"/>
          </p:cNvPicPr>
          <p:nvPr/>
        </p:nvPicPr>
        <p:blipFill>
          <a:blip r:embed="rId6"/>
          <a:srcRect/>
          <a:stretch>
            <a:fillRect/>
          </a:stretch>
        </p:blipFill>
        <p:spPr bwMode="auto">
          <a:xfrm>
            <a:off x="4788024" y="3429000"/>
            <a:ext cx="2088232" cy="3202630"/>
          </a:xfrm>
          <a:prstGeom prst="rect">
            <a:avLst/>
          </a:prstGeom>
          <a:noFill/>
          <a:ln w="9525">
            <a:noFill/>
            <a:miter lim="800000"/>
            <a:headEnd/>
            <a:tailEnd/>
          </a:ln>
        </p:spPr>
      </p:pic>
      <p:sp>
        <p:nvSpPr>
          <p:cNvPr id="11" name="Freeform 10"/>
          <p:cNvSpPr/>
          <p:nvPr/>
        </p:nvSpPr>
        <p:spPr>
          <a:xfrm>
            <a:off x="3623337" y="4941168"/>
            <a:ext cx="1020671" cy="45719"/>
          </a:xfrm>
          <a:custGeom>
            <a:avLst/>
            <a:gdLst>
              <a:gd name="connsiteX0" fmla="*/ 0 w 5025431"/>
              <a:gd name="connsiteY0" fmla="*/ 2064823 h 2064823"/>
              <a:gd name="connsiteX1" fmla="*/ 1900527 w 5025431"/>
              <a:gd name="connsiteY1" fmla="*/ 1635413 h 2064823"/>
              <a:gd name="connsiteX2" fmla="*/ 4458928 w 5025431"/>
              <a:gd name="connsiteY2" fmla="*/ 539046 h 2064823"/>
              <a:gd name="connsiteX3" fmla="*/ 5025431 w 5025431"/>
              <a:gd name="connsiteY3" fmla="*/ 0 h 2064823"/>
            </a:gdLst>
            <a:ahLst/>
            <a:cxnLst>
              <a:cxn ang="0">
                <a:pos x="connsiteX0" y="connsiteY0"/>
              </a:cxn>
              <a:cxn ang="0">
                <a:pos x="connsiteX1" y="connsiteY1"/>
              </a:cxn>
              <a:cxn ang="0">
                <a:pos x="connsiteX2" y="connsiteY2"/>
              </a:cxn>
              <a:cxn ang="0">
                <a:pos x="connsiteX3" y="connsiteY3"/>
              </a:cxn>
            </a:cxnLst>
            <a:rect l="l" t="t" r="r" b="b"/>
            <a:pathLst>
              <a:path w="5025431" h="2064823">
                <a:moveTo>
                  <a:pt x="0" y="2064823"/>
                </a:moveTo>
                <a:cubicBezTo>
                  <a:pt x="578686" y="1977266"/>
                  <a:pt x="1157372" y="1889709"/>
                  <a:pt x="1900527" y="1635413"/>
                </a:cubicBezTo>
                <a:cubicBezTo>
                  <a:pt x="2643682" y="1381117"/>
                  <a:pt x="3938111" y="811615"/>
                  <a:pt x="4458928" y="539046"/>
                </a:cubicBezTo>
                <a:cubicBezTo>
                  <a:pt x="4979745" y="266477"/>
                  <a:pt x="5025431" y="0"/>
                  <a:pt x="5025431" y="0"/>
                </a:cubicBezTo>
              </a:path>
            </a:pathLst>
          </a:custGeom>
          <a:ln>
            <a:solidFill>
              <a:srgbClr val="FF0000"/>
            </a:solidFill>
            <a:prstDash val="dash"/>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9" name="Rectangle 12"/>
          <p:cNvSpPr>
            <a:spLocks noChangeArrowheads="1"/>
          </p:cNvSpPr>
          <p:nvPr/>
        </p:nvSpPr>
        <p:spPr bwMode="auto">
          <a:xfrm>
            <a:off x="1619672" y="332656"/>
            <a:ext cx="5472608" cy="1080120"/>
          </a:xfrm>
          <a:prstGeom prst="rect">
            <a:avLst/>
          </a:prstGeom>
          <a:solidFill>
            <a:srgbClr val="08519C"/>
          </a:solidFill>
          <a:ln w="9360">
            <a:solidFill>
              <a:srgbClr val="000000"/>
            </a:solidFill>
            <a:miter lim="800000"/>
            <a:headEnd/>
            <a:tailEnd/>
          </a:ln>
          <a:effectLst/>
        </p:spPr>
        <p:txBody>
          <a:bodyPr wrap="none" lIns="85320" tIns="42120" rIns="85320" bIns="4212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dirty="0" smtClean="0">
              <a:solidFill>
                <a:schemeClr val="bg1"/>
              </a:solidFill>
            </a:endParaRPr>
          </a:p>
          <a:p>
            <a:pPr marL="860425" lvl="1" indent="-403225" algn="ctr" defTabSz="914400">
              <a:buClr>
                <a:srgbClr val="BDD7E7"/>
              </a:buClr>
            </a:pPr>
            <a:r>
              <a:rPr lang="en-US" sz="2400" kern="0" dirty="0" smtClean="0">
                <a:solidFill>
                  <a:schemeClr val="bg1"/>
                </a:solidFill>
                <a:latin typeface="Calibri" pitchFamily="34" charset="0"/>
                <a:cs typeface="Calibri" pitchFamily="34" charset="0"/>
              </a:rPr>
              <a:t>Contribution III       </a:t>
            </a:r>
          </a:p>
          <a:p>
            <a:pPr marL="860425" lvl="1" indent="-403225" algn="ctr" defTabSz="914400">
              <a:buClr>
                <a:srgbClr val="BDD7E7"/>
              </a:buClr>
            </a:pPr>
            <a:r>
              <a:rPr lang="en-US" sz="2400" kern="0" dirty="0" smtClean="0">
                <a:solidFill>
                  <a:schemeClr val="bg1"/>
                </a:solidFill>
                <a:latin typeface="Calibri" pitchFamily="34" charset="0"/>
                <a:cs typeface="Calibri" pitchFamily="34" charset="0"/>
              </a:rPr>
              <a:t>Control synthesis       </a:t>
            </a:r>
          </a:p>
          <a:p>
            <a:pPr marL="860425" lvl="1" indent="-403225" algn="ctr" defTabSz="914400">
              <a:buClr>
                <a:srgbClr val="BDD7E7"/>
              </a:buClr>
            </a:pPr>
            <a:endParaRPr lang="en-US" dirty="0">
              <a:solidFill>
                <a:schemeClr val="bg1"/>
              </a:solidFill>
            </a:endParaRPr>
          </a:p>
        </p:txBody>
      </p:sp>
      <p:grpSp>
        <p:nvGrpSpPr>
          <p:cNvPr id="47" name="Group 46"/>
          <p:cNvGrpSpPr/>
          <p:nvPr/>
        </p:nvGrpSpPr>
        <p:grpSpPr>
          <a:xfrm>
            <a:off x="1673820" y="2060848"/>
            <a:ext cx="5311775" cy="3805237"/>
            <a:chOff x="1673820" y="2060848"/>
            <a:chExt cx="5311775" cy="3805237"/>
          </a:xfrm>
        </p:grpSpPr>
        <p:grpSp>
          <p:nvGrpSpPr>
            <p:cNvPr id="2" name="Group 43"/>
            <p:cNvGrpSpPr/>
            <p:nvPr/>
          </p:nvGrpSpPr>
          <p:grpSpPr>
            <a:xfrm>
              <a:off x="1673820" y="2060848"/>
              <a:ext cx="5311775" cy="3805237"/>
              <a:chOff x="1673820" y="2060848"/>
              <a:chExt cx="5311775" cy="3805237"/>
            </a:xfrm>
          </p:grpSpPr>
          <p:grpSp>
            <p:nvGrpSpPr>
              <p:cNvPr id="3" name="Group 41"/>
              <p:cNvGrpSpPr/>
              <p:nvPr/>
            </p:nvGrpSpPr>
            <p:grpSpPr>
              <a:xfrm>
                <a:off x="1673820" y="2060848"/>
                <a:ext cx="5311775" cy="3805237"/>
                <a:chOff x="1673820" y="2309390"/>
                <a:chExt cx="5311775" cy="3805237"/>
              </a:xfrm>
            </p:grpSpPr>
            <p:sp>
              <p:nvSpPr>
                <p:cNvPr id="11" name="AutoShape 1"/>
                <p:cNvSpPr>
                  <a:spLocks noChangeArrowheads="1"/>
                </p:cNvSpPr>
                <p:nvPr/>
              </p:nvSpPr>
              <p:spPr bwMode="auto">
                <a:xfrm>
                  <a:off x="1673820" y="2309390"/>
                  <a:ext cx="2941906" cy="315827"/>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 pos="2171700" algn="l"/>
                      <a:tab pos="2895600" algn="l"/>
                    </a:tabLst>
                  </a:pPr>
                  <a:r>
                    <a:rPr lang="en-US" sz="1600" dirty="0">
                      <a:solidFill>
                        <a:srgbClr val="000000"/>
                      </a:solidFill>
                      <a:latin typeface="Times New Roman" pitchFamily="16" charset="0"/>
                      <a:cs typeface="Times New Roman" pitchFamily="16" charset="0"/>
                    </a:rPr>
                    <a:t>Biochemical Application Model </a:t>
                  </a:r>
                </a:p>
              </p:txBody>
            </p:sp>
            <p:sp>
              <p:nvSpPr>
                <p:cNvPr id="13" name="AutoShape 2"/>
                <p:cNvSpPr>
                  <a:spLocks noChangeArrowheads="1"/>
                </p:cNvSpPr>
                <p:nvPr/>
              </p:nvSpPr>
              <p:spPr bwMode="auto">
                <a:xfrm>
                  <a:off x="2682181" y="3295830"/>
                  <a:ext cx="3312563" cy="687308"/>
                </a:xfrm>
                <a:prstGeom prst="roundRect">
                  <a:avLst>
                    <a:gd name="adj" fmla="val 199"/>
                  </a:avLst>
                </a:prstGeom>
                <a:noFill/>
                <a:ln w="9000">
                  <a:solidFill>
                    <a:srgbClr val="000000"/>
                  </a:solidFill>
                  <a:round/>
                  <a:headEnd/>
                  <a:tailEnd/>
                </a:ln>
                <a:effectLst/>
              </p:spPr>
              <p:txBody>
                <a:bodyPr wrap="none" anchor="ctr"/>
                <a:lstStyle/>
                <a:p>
                  <a:endParaRPr lang="da-DK" dirty="0">
                    <a:solidFill>
                      <a:schemeClr val="bg1"/>
                    </a:solidFill>
                  </a:endParaRPr>
                </a:p>
              </p:txBody>
            </p:sp>
            <p:sp>
              <p:nvSpPr>
                <p:cNvPr id="14" name="AutoShape 3"/>
                <p:cNvSpPr>
                  <a:spLocks noChangeArrowheads="1"/>
                </p:cNvSpPr>
                <p:nvPr/>
              </p:nvSpPr>
              <p:spPr bwMode="auto">
                <a:xfrm>
                  <a:off x="4576325" y="5797408"/>
                  <a:ext cx="1980242" cy="315828"/>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nSpc>
                      <a:spcPct val="95000"/>
                    </a:lnSpc>
                    <a:tabLst>
                      <a:tab pos="723900" algn="l"/>
                      <a:tab pos="1447800" algn="l"/>
                    </a:tabLst>
                  </a:pPr>
                  <a:r>
                    <a:rPr lang="en-US" sz="1600">
                      <a:solidFill>
                        <a:srgbClr val="000000"/>
                      </a:solidFill>
                      <a:latin typeface="Times New Roman" pitchFamily="16" charset="0"/>
                      <a:cs typeface="Times New Roman" pitchFamily="16" charset="0"/>
                    </a:rPr>
                    <a:t>Platform Controller</a:t>
                  </a:r>
                </a:p>
              </p:txBody>
            </p:sp>
            <p:sp>
              <p:nvSpPr>
                <p:cNvPr id="15" name="Line 4"/>
                <p:cNvSpPr>
                  <a:spLocks noChangeShapeType="1"/>
                </p:cNvSpPr>
                <p:nvPr/>
              </p:nvSpPr>
              <p:spPr bwMode="auto">
                <a:xfrm>
                  <a:off x="3372421" y="2623826"/>
                  <a:ext cx="1459" cy="672003"/>
                </a:xfrm>
                <a:prstGeom prst="line">
                  <a:avLst/>
                </a:prstGeom>
                <a:noFill/>
                <a:ln w="9000">
                  <a:solidFill>
                    <a:srgbClr val="000000"/>
                  </a:solidFill>
                  <a:round/>
                  <a:headEnd/>
                  <a:tailEnd type="triangle" w="med" len="med"/>
                </a:ln>
                <a:effectLst/>
              </p:spPr>
              <p:txBody>
                <a:bodyPr/>
                <a:lstStyle/>
                <a:p>
                  <a:endParaRPr lang="da-DK"/>
                </a:p>
              </p:txBody>
            </p:sp>
            <p:sp>
              <p:nvSpPr>
                <p:cNvPr id="16" name="Line 5"/>
                <p:cNvSpPr>
                  <a:spLocks noChangeShapeType="1"/>
                </p:cNvSpPr>
                <p:nvPr/>
              </p:nvSpPr>
              <p:spPr bwMode="auto">
                <a:xfrm flipH="1">
                  <a:off x="3405108" y="5343840"/>
                  <a:ext cx="5837" cy="454959"/>
                </a:xfrm>
                <a:prstGeom prst="line">
                  <a:avLst/>
                </a:prstGeom>
                <a:noFill/>
                <a:ln w="9000">
                  <a:solidFill>
                    <a:srgbClr val="000000"/>
                  </a:solidFill>
                  <a:round/>
                  <a:headEnd/>
                  <a:tailEnd type="triangle" w="med" len="med"/>
                </a:ln>
                <a:effectLst/>
              </p:spPr>
              <p:txBody>
                <a:bodyPr/>
                <a:lstStyle/>
                <a:p>
                  <a:endParaRPr lang="da-DK"/>
                </a:p>
              </p:txBody>
            </p:sp>
            <p:sp>
              <p:nvSpPr>
                <p:cNvPr id="17" name="AutoShape 6"/>
                <p:cNvSpPr>
                  <a:spLocks noChangeArrowheads="1"/>
                </p:cNvSpPr>
                <p:nvPr/>
              </p:nvSpPr>
              <p:spPr bwMode="auto">
                <a:xfrm>
                  <a:off x="2362600" y="5798800"/>
                  <a:ext cx="1977322" cy="315827"/>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Lst>
                  </a:pPr>
                  <a:r>
                    <a:rPr lang="en-US" sz="1600">
                      <a:solidFill>
                        <a:srgbClr val="000000"/>
                      </a:solidFill>
                      <a:latin typeface="Times New Roman" pitchFamily="16" charset="0"/>
                      <a:cs typeface="Times New Roman" pitchFamily="16" charset="0"/>
                    </a:rPr>
                    <a:t>Implementation</a:t>
                  </a:r>
                </a:p>
              </p:txBody>
            </p:sp>
            <p:sp>
              <p:nvSpPr>
                <p:cNvPr id="18" name="Line 7"/>
                <p:cNvSpPr>
                  <a:spLocks noChangeShapeType="1"/>
                </p:cNvSpPr>
                <p:nvPr/>
              </p:nvSpPr>
              <p:spPr bwMode="auto">
                <a:xfrm>
                  <a:off x="5622629" y="5343840"/>
                  <a:ext cx="1459" cy="452177"/>
                </a:xfrm>
                <a:prstGeom prst="line">
                  <a:avLst/>
                </a:prstGeom>
                <a:noFill/>
                <a:ln w="9000">
                  <a:solidFill>
                    <a:srgbClr val="000000"/>
                  </a:solidFill>
                  <a:round/>
                  <a:headEnd/>
                  <a:tailEnd type="triangle" w="med" len="med"/>
                </a:ln>
                <a:effectLst/>
              </p:spPr>
              <p:txBody>
                <a:bodyPr/>
                <a:lstStyle/>
                <a:p>
                  <a:endParaRPr lang="da-DK"/>
                </a:p>
              </p:txBody>
            </p:sp>
            <p:sp>
              <p:nvSpPr>
                <p:cNvPr id="19" name="Text Box 8"/>
                <p:cNvSpPr txBox="1">
                  <a:spLocks noChangeArrowheads="1"/>
                </p:cNvSpPr>
                <p:nvPr/>
              </p:nvSpPr>
              <p:spPr bwMode="auto">
                <a:xfrm>
                  <a:off x="3923928" y="4023486"/>
                  <a:ext cx="2205436" cy="253218"/>
                </a:xfrm>
                <a:prstGeom prst="rect">
                  <a:avLst/>
                </a:prstGeom>
                <a:noFill/>
                <a:ln w="9525">
                  <a:noFill/>
                  <a:round/>
                  <a:headEnd/>
                  <a:tailEnd/>
                </a:ln>
                <a:effectLst/>
              </p:spPr>
              <p:txBody>
                <a:bodyPr lIns="0" tIns="9450" rIns="0" bIns="0" anchor="ctr"/>
                <a:lstStyle/>
                <a:p>
                  <a:pPr algn="ctr">
                    <a:lnSpc>
                      <a:spcPct val="95000"/>
                    </a:lnSpc>
                    <a:tabLst>
                      <a:tab pos="723900" algn="l"/>
                      <a:tab pos="1447800" algn="l"/>
                      <a:tab pos="2171700" algn="l"/>
                    </a:tabLst>
                  </a:pPr>
                  <a:r>
                    <a:rPr lang="en-US" sz="1400" dirty="0">
                      <a:latin typeface="Times New Roman" pitchFamily="16" charset="0"/>
                      <a:ea typeface="SimSun" charset="0"/>
                      <a:cs typeface="SimSun" charset="0"/>
                    </a:rPr>
                    <a:t>Biochip Architecture </a:t>
                  </a:r>
                  <a:r>
                    <a:rPr lang="en-US" sz="1400" dirty="0" smtClean="0">
                      <a:latin typeface="Times New Roman" pitchFamily="16" charset="0"/>
                      <a:ea typeface="SimSun" charset="0"/>
                      <a:cs typeface="SimSun" charset="0"/>
                    </a:rPr>
                    <a:t>Model</a:t>
                  </a:r>
                  <a:endParaRPr lang="en-US" sz="1400" dirty="0">
                    <a:latin typeface="Times New Roman" pitchFamily="16" charset="0"/>
                    <a:ea typeface="SimSun" charset="0"/>
                    <a:cs typeface="SimSun" charset="0"/>
                  </a:endParaRPr>
                </a:p>
              </p:txBody>
            </p:sp>
            <p:sp>
              <p:nvSpPr>
                <p:cNvPr id="21" name="AutoShape 10"/>
                <p:cNvSpPr>
                  <a:spLocks noChangeArrowheads="1"/>
                </p:cNvSpPr>
                <p:nvPr/>
              </p:nvSpPr>
              <p:spPr bwMode="auto">
                <a:xfrm>
                  <a:off x="2059070" y="4509053"/>
                  <a:ext cx="2305661" cy="834787"/>
                </a:xfrm>
                <a:prstGeom prst="roundRect">
                  <a:avLst>
                    <a:gd name="adj" fmla="val 167"/>
                  </a:avLst>
                </a:prstGeom>
                <a:noFill/>
                <a:ln w="9000">
                  <a:solidFill>
                    <a:srgbClr val="000000"/>
                  </a:solidFill>
                  <a:round/>
                  <a:headEnd/>
                  <a:tailEnd/>
                </a:ln>
                <a:effectLst/>
              </p:spPr>
              <p:txBody>
                <a:bodyPr lIns="94320" tIns="59400" rIns="94320" bIns="49320" anchor="ctr" anchorCtr="1"/>
                <a:lstStyle/>
                <a:p>
                  <a:pPr>
                    <a:lnSpc>
                      <a:spcPct val="95000"/>
                    </a:lnSpc>
                    <a:buSzPct val="45000"/>
                    <a:tabLst>
                      <a:tab pos="723900" algn="l"/>
                      <a:tab pos="1447800" algn="l"/>
                      <a:tab pos="2171700" algn="l"/>
                    </a:tabLst>
                  </a:pPr>
                  <a:endParaRPr lang="en-US" sz="1400" dirty="0">
                    <a:latin typeface="Times New Roman" pitchFamily="16" charset="0"/>
                    <a:cs typeface="Times New Roman" pitchFamily="16" charset="0"/>
                  </a:endParaRPr>
                </a:p>
              </p:txBody>
            </p:sp>
            <p:sp>
              <p:nvSpPr>
                <p:cNvPr id="23" name="Freeform 12"/>
                <p:cNvSpPr>
                  <a:spLocks noChangeArrowheads="1"/>
                </p:cNvSpPr>
                <p:nvPr/>
              </p:nvSpPr>
              <p:spPr bwMode="auto">
                <a:xfrm>
                  <a:off x="4806891" y="2625217"/>
                  <a:ext cx="1100296" cy="296350"/>
                </a:xfrm>
                <a:custGeom>
                  <a:avLst/>
                  <a:gdLst/>
                  <a:ahLst/>
                  <a:cxnLst>
                    <a:cxn ang="0">
                      <a:pos x="3322" y="0"/>
                    </a:cxn>
                    <a:cxn ang="0">
                      <a:pos x="3322" y="940"/>
                    </a:cxn>
                    <a:cxn ang="0">
                      <a:pos x="0" y="940"/>
                    </a:cxn>
                  </a:cxnLst>
                  <a:rect l="0" t="0" r="r" b="b"/>
                  <a:pathLst>
                    <a:path w="3323" h="941">
                      <a:moveTo>
                        <a:pt x="3322" y="0"/>
                      </a:moveTo>
                      <a:lnTo>
                        <a:pt x="3322" y="940"/>
                      </a:lnTo>
                      <a:lnTo>
                        <a:pt x="0" y="940"/>
                      </a:lnTo>
                    </a:path>
                  </a:pathLst>
                </a:custGeom>
                <a:noFill/>
                <a:ln w="9000">
                  <a:solidFill>
                    <a:srgbClr val="000000"/>
                  </a:solidFill>
                  <a:round/>
                  <a:headEnd/>
                  <a:tailEnd/>
                </a:ln>
                <a:effectLst/>
              </p:spPr>
              <p:txBody>
                <a:bodyPr/>
                <a:lstStyle/>
                <a:p>
                  <a:endParaRPr lang="da-DK"/>
                </a:p>
              </p:txBody>
            </p:sp>
            <p:sp>
              <p:nvSpPr>
                <p:cNvPr id="24" name="Line 13"/>
                <p:cNvSpPr>
                  <a:spLocks noChangeShapeType="1"/>
                </p:cNvSpPr>
                <p:nvPr/>
              </p:nvSpPr>
              <p:spPr bwMode="auto">
                <a:xfrm>
                  <a:off x="3783354" y="2922958"/>
                  <a:ext cx="1459" cy="374263"/>
                </a:xfrm>
                <a:prstGeom prst="line">
                  <a:avLst/>
                </a:prstGeom>
                <a:noFill/>
                <a:ln w="9000">
                  <a:solidFill>
                    <a:srgbClr val="000000"/>
                  </a:solidFill>
                  <a:round/>
                  <a:headEnd/>
                  <a:tailEnd type="triangle" w="med" len="med"/>
                </a:ln>
                <a:effectLst/>
              </p:spPr>
              <p:txBody>
                <a:bodyPr/>
                <a:lstStyle/>
                <a:p>
                  <a:endParaRPr lang="da-DK"/>
                </a:p>
              </p:txBody>
            </p:sp>
            <p:sp>
              <p:nvSpPr>
                <p:cNvPr id="25" name="Line 14"/>
                <p:cNvSpPr>
                  <a:spLocks noChangeShapeType="1"/>
                </p:cNvSpPr>
                <p:nvPr/>
              </p:nvSpPr>
              <p:spPr bwMode="auto">
                <a:xfrm>
                  <a:off x="3980939" y="3983138"/>
                  <a:ext cx="1460" cy="525916"/>
                </a:xfrm>
                <a:prstGeom prst="line">
                  <a:avLst/>
                </a:prstGeom>
                <a:noFill/>
                <a:ln w="9000">
                  <a:solidFill>
                    <a:srgbClr val="000000"/>
                  </a:solidFill>
                  <a:round/>
                  <a:headEnd/>
                  <a:tailEnd type="triangle" w="med" len="med"/>
                </a:ln>
                <a:effectLst/>
              </p:spPr>
              <p:txBody>
                <a:bodyPr/>
                <a:lstStyle/>
                <a:p>
                  <a:endParaRPr lang="da-DK"/>
                </a:p>
              </p:txBody>
            </p:sp>
            <p:sp>
              <p:nvSpPr>
                <p:cNvPr id="27" name="Freeform 15"/>
                <p:cNvSpPr>
                  <a:spLocks/>
                </p:cNvSpPr>
                <p:nvPr/>
              </p:nvSpPr>
              <p:spPr bwMode="auto">
                <a:xfrm>
                  <a:off x="1777428" y="2778262"/>
                  <a:ext cx="281641" cy="2075837"/>
                </a:xfrm>
                <a:custGeom>
                  <a:avLst/>
                  <a:gdLst/>
                  <a:ahLst/>
                  <a:cxnLst>
                    <a:cxn ang="0">
                      <a:pos x="0" y="0"/>
                    </a:cxn>
                    <a:cxn ang="0">
                      <a:pos x="0" y="6579"/>
                    </a:cxn>
                    <a:cxn ang="0">
                      <a:pos x="851" y="6579"/>
                    </a:cxn>
                  </a:cxnLst>
                  <a:rect l="0" t="0" r="r" b="b"/>
                  <a:pathLst>
                    <a:path w="852" h="6580">
                      <a:moveTo>
                        <a:pt x="0" y="0"/>
                      </a:moveTo>
                      <a:lnTo>
                        <a:pt x="0" y="6579"/>
                      </a:lnTo>
                      <a:lnTo>
                        <a:pt x="851" y="6579"/>
                      </a:lnTo>
                    </a:path>
                  </a:pathLst>
                </a:custGeom>
                <a:noFill/>
                <a:ln w="9000">
                  <a:solidFill>
                    <a:srgbClr val="000000"/>
                  </a:solidFill>
                  <a:round/>
                  <a:headEnd/>
                  <a:tailEnd type="triangle" w="med" len="med"/>
                </a:ln>
                <a:effectLst/>
              </p:spPr>
              <p:txBody>
                <a:bodyPr/>
                <a:lstStyle/>
                <a:p>
                  <a:endParaRPr lang="da-DK"/>
                </a:p>
              </p:txBody>
            </p:sp>
            <p:sp>
              <p:nvSpPr>
                <p:cNvPr id="28" name="Line 16"/>
                <p:cNvSpPr>
                  <a:spLocks noChangeShapeType="1"/>
                </p:cNvSpPr>
                <p:nvPr/>
              </p:nvSpPr>
              <p:spPr bwMode="auto">
                <a:xfrm flipH="1">
                  <a:off x="3502296" y="2922958"/>
                  <a:ext cx="1306055" cy="1392"/>
                </a:xfrm>
                <a:prstGeom prst="line">
                  <a:avLst/>
                </a:prstGeom>
                <a:noFill/>
                <a:ln w="9000">
                  <a:solidFill>
                    <a:srgbClr val="000000"/>
                  </a:solidFill>
                  <a:round/>
                  <a:headEnd/>
                  <a:tailEnd/>
                </a:ln>
                <a:effectLst/>
              </p:spPr>
              <p:txBody>
                <a:bodyPr/>
                <a:lstStyle/>
                <a:p>
                  <a:endParaRPr lang="da-DK"/>
                </a:p>
              </p:txBody>
            </p:sp>
            <p:sp>
              <p:nvSpPr>
                <p:cNvPr id="29" name="Freeform 17"/>
                <p:cNvSpPr>
                  <a:spLocks/>
                </p:cNvSpPr>
                <p:nvPr/>
              </p:nvSpPr>
              <p:spPr bwMode="auto">
                <a:xfrm>
                  <a:off x="1864985" y="2922958"/>
                  <a:ext cx="194085" cy="1803140"/>
                </a:xfrm>
                <a:custGeom>
                  <a:avLst/>
                  <a:gdLst/>
                  <a:ahLst/>
                  <a:cxnLst>
                    <a:cxn ang="0">
                      <a:pos x="0" y="0"/>
                    </a:cxn>
                    <a:cxn ang="0">
                      <a:pos x="0" y="5716"/>
                    </a:cxn>
                    <a:cxn ang="0">
                      <a:pos x="587" y="5716"/>
                    </a:cxn>
                  </a:cxnLst>
                  <a:rect l="0" t="0" r="r" b="b"/>
                  <a:pathLst>
                    <a:path w="588" h="5717">
                      <a:moveTo>
                        <a:pt x="0" y="0"/>
                      </a:moveTo>
                      <a:lnTo>
                        <a:pt x="0" y="5716"/>
                      </a:lnTo>
                      <a:lnTo>
                        <a:pt x="587" y="5716"/>
                      </a:lnTo>
                    </a:path>
                  </a:pathLst>
                </a:custGeom>
                <a:noFill/>
                <a:ln w="9000">
                  <a:solidFill>
                    <a:srgbClr val="000000"/>
                  </a:solidFill>
                  <a:round/>
                  <a:headEnd/>
                  <a:tailEnd type="triangle" w="med" len="med"/>
                </a:ln>
                <a:effectLst/>
              </p:spPr>
              <p:txBody>
                <a:bodyPr/>
                <a:lstStyle/>
                <a:p>
                  <a:endParaRPr lang="da-DK"/>
                </a:p>
              </p:txBody>
            </p:sp>
            <p:sp>
              <p:nvSpPr>
                <p:cNvPr id="30" name="Line 18"/>
                <p:cNvSpPr>
                  <a:spLocks noChangeShapeType="1"/>
                </p:cNvSpPr>
                <p:nvPr/>
              </p:nvSpPr>
              <p:spPr bwMode="auto">
                <a:xfrm flipH="1">
                  <a:off x="1862067" y="2922958"/>
                  <a:ext cx="1914574" cy="1392"/>
                </a:xfrm>
                <a:prstGeom prst="line">
                  <a:avLst/>
                </a:prstGeom>
                <a:noFill/>
                <a:ln w="9000">
                  <a:solidFill>
                    <a:srgbClr val="000000"/>
                  </a:solidFill>
                  <a:round/>
                  <a:headEnd type="oval" w="med" len="med"/>
                  <a:tailEnd/>
                </a:ln>
                <a:effectLst/>
              </p:spPr>
              <p:txBody>
                <a:bodyPr/>
                <a:lstStyle/>
                <a:p>
                  <a:endParaRPr lang="da-DK"/>
                </a:p>
              </p:txBody>
            </p:sp>
            <p:sp>
              <p:nvSpPr>
                <p:cNvPr id="31" name="Line 19"/>
                <p:cNvSpPr>
                  <a:spLocks noChangeShapeType="1"/>
                </p:cNvSpPr>
                <p:nvPr/>
              </p:nvSpPr>
              <p:spPr bwMode="auto">
                <a:xfrm flipH="1">
                  <a:off x="3989404" y="4320798"/>
                  <a:ext cx="842003" cy="1391"/>
                </a:xfrm>
                <a:prstGeom prst="line">
                  <a:avLst/>
                </a:prstGeom>
                <a:noFill/>
                <a:ln w="9000">
                  <a:solidFill>
                    <a:srgbClr val="000000"/>
                  </a:solidFill>
                  <a:round/>
                  <a:headEnd/>
                  <a:tailEnd type="oval" w="med" len="med"/>
                </a:ln>
                <a:effectLst/>
              </p:spPr>
              <p:txBody>
                <a:bodyPr/>
                <a:lstStyle/>
                <a:p>
                  <a:endParaRPr lang="da-DK"/>
                </a:p>
              </p:txBody>
            </p:sp>
            <p:sp>
              <p:nvSpPr>
                <p:cNvPr id="32" name="Line 20"/>
                <p:cNvSpPr>
                  <a:spLocks noChangeShapeType="1"/>
                </p:cNvSpPr>
                <p:nvPr/>
              </p:nvSpPr>
              <p:spPr bwMode="auto">
                <a:xfrm flipH="1">
                  <a:off x="3407443" y="5556711"/>
                  <a:ext cx="1381937" cy="1391"/>
                </a:xfrm>
                <a:prstGeom prst="line">
                  <a:avLst/>
                </a:prstGeom>
                <a:noFill/>
                <a:ln w="9000">
                  <a:solidFill>
                    <a:srgbClr val="000000"/>
                  </a:solidFill>
                  <a:round/>
                  <a:headEnd/>
                  <a:tailEnd type="oval" w="med" len="med"/>
                </a:ln>
                <a:effectLst/>
              </p:spPr>
              <p:txBody>
                <a:bodyPr/>
                <a:lstStyle/>
                <a:p>
                  <a:endParaRPr lang="da-DK"/>
                </a:p>
              </p:txBody>
            </p:sp>
            <p:sp>
              <p:nvSpPr>
                <p:cNvPr id="33" name="Line 21"/>
                <p:cNvSpPr>
                  <a:spLocks noChangeShapeType="1"/>
                </p:cNvSpPr>
                <p:nvPr/>
              </p:nvSpPr>
              <p:spPr bwMode="auto">
                <a:xfrm>
                  <a:off x="4829949" y="4322190"/>
                  <a:ext cx="1458" cy="167814"/>
                </a:xfrm>
                <a:prstGeom prst="line">
                  <a:avLst/>
                </a:prstGeom>
                <a:noFill/>
                <a:ln w="9000">
                  <a:solidFill>
                    <a:srgbClr val="000000"/>
                  </a:solidFill>
                  <a:round/>
                  <a:headEnd/>
                  <a:tailEnd type="triangle" w="med" len="med"/>
                </a:ln>
                <a:effectLst/>
              </p:spPr>
              <p:txBody>
                <a:bodyPr/>
                <a:lstStyle/>
                <a:p>
                  <a:endParaRPr lang="da-DK"/>
                </a:p>
              </p:txBody>
            </p:sp>
            <p:sp>
              <p:nvSpPr>
                <p:cNvPr id="34" name="AutoShape 22"/>
                <p:cNvSpPr>
                  <a:spLocks noChangeArrowheads="1"/>
                </p:cNvSpPr>
                <p:nvPr/>
              </p:nvSpPr>
              <p:spPr bwMode="auto">
                <a:xfrm>
                  <a:off x="4869641" y="2309390"/>
                  <a:ext cx="2115954" cy="315827"/>
                </a:xfrm>
                <a:prstGeom prst="roundRect">
                  <a:avLst>
                    <a:gd name="adj" fmla="val 440"/>
                  </a:avLst>
                </a:prstGeom>
                <a:noFill/>
                <a:ln w="9000">
                  <a:solidFill>
                    <a:srgbClr val="000000"/>
                  </a:solidFill>
                  <a:round/>
                  <a:headEnd/>
                  <a:tailEnd/>
                </a:ln>
                <a:effectLst/>
              </p:spPr>
              <p:txBody>
                <a:bodyPr lIns="94320" tIns="59400" rIns="94320" bIns="49320" anchor="ctr" anchorCtr="1"/>
                <a:lstStyle/>
                <a:p>
                  <a:pPr algn="ctr">
                    <a:lnSpc>
                      <a:spcPct val="95000"/>
                    </a:lnSpc>
                    <a:tabLst>
                      <a:tab pos="723900" algn="l"/>
                      <a:tab pos="1447800" algn="l"/>
                      <a:tab pos="2171700" algn="l"/>
                    </a:tabLst>
                  </a:pPr>
                  <a:r>
                    <a:rPr lang="en-US" sz="1600" dirty="0">
                      <a:latin typeface="Times New Roman" pitchFamily="16" charset="0"/>
                      <a:cs typeface="Times New Roman" pitchFamily="16" charset="0"/>
                    </a:rPr>
                    <a:t>Component Library </a:t>
                  </a:r>
                </a:p>
              </p:txBody>
            </p:sp>
            <p:sp>
              <p:nvSpPr>
                <p:cNvPr id="35" name="Line 23"/>
                <p:cNvSpPr>
                  <a:spLocks noChangeShapeType="1"/>
                </p:cNvSpPr>
                <p:nvPr/>
              </p:nvSpPr>
              <p:spPr bwMode="auto">
                <a:xfrm flipH="1">
                  <a:off x="1775970" y="2778262"/>
                  <a:ext cx="1600828" cy="1392"/>
                </a:xfrm>
                <a:prstGeom prst="line">
                  <a:avLst/>
                </a:prstGeom>
                <a:noFill/>
                <a:ln w="9000">
                  <a:solidFill>
                    <a:srgbClr val="000000"/>
                  </a:solidFill>
                  <a:round/>
                  <a:headEnd type="oval" w="med" len="med"/>
                  <a:tailEnd/>
                </a:ln>
                <a:effectLst/>
              </p:spPr>
              <p:txBody>
                <a:bodyPr/>
                <a:lstStyle/>
                <a:p>
                  <a:endParaRPr lang="da-DK"/>
                </a:p>
              </p:txBody>
            </p:sp>
            <p:sp>
              <p:nvSpPr>
                <p:cNvPr id="36" name="Line 24"/>
                <p:cNvSpPr>
                  <a:spLocks noChangeShapeType="1"/>
                </p:cNvSpPr>
                <p:nvPr/>
              </p:nvSpPr>
              <p:spPr bwMode="auto">
                <a:xfrm>
                  <a:off x="6549270" y="3656180"/>
                  <a:ext cx="1460" cy="854265"/>
                </a:xfrm>
                <a:prstGeom prst="line">
                  <a:avLst/>
                </a:prstGeom>
                <a:noFill/>
                <a:ln w="9000">
                  <a:solidFill>
                    <a:srgbClr val="000000"/>
                  </a:solidFill>
                  <a:round/>
                  <a:headEnd/>
                  <a:tailEnd/>
                </a:ln>
                <a:effectLst/>
              </p:spPr>
              <p:txBody>
                <a:bodyPr/>
                <a:lstStyle/>
                <a:p>
                  <a:endParaRPr lang="da-DK"/>
                </a:p>
              </p:txBody>
            </p:sp>
            <p:sp>
              <p:nvSpPr>
                <p:cNvPr id="37" name="Line 25"/>
                <p:cNvSpPr>
                  <a:spLocks noChangeShapeType="1"/>
                </p:cNvSpPr>
                <p:nvPr/>
              </p:nvSpPr>
              <p:spPr bwMode="auto">
                <a:xfrm flipH="1">
                  <a:off x="5996204" y="3656180"/>
                  <a:ext cx="554526" cy="1391"/>
                </a:xfrm>
                <a:prstGeom prst="line">
                  <a:avLst/>
                </a:prstGeom>
                <a:noFill/>
                <a:ln w="9000">
                  <a:solidFill>
                    <a:srgbClr val="000000"/>
                  </a:solidFill>
                  <a:round/>
                  <a:headEnd/>
                  <a:tailEnd type="triangle" w="med" len="med"/>
                </a:ln>
                <a:effectLst/>
              </p:spPr>
              <p:txBody>
                <a:bodyPr/>
                <a:lstStyle/>
                <a:p>
                  <a:endParaRPr lang="da-DK"/>
                </a:p>
              </p:txBody>
            </p:sp>
            <p:sp>
              <p:nvSpPr>
                <p:cNvPr id="38" name="Text Box 26"/>
                <p:cNvSpPr txBox="1">
                  <a:spLocks noChangeArrowheads="1"/>
                </p:cNvSpPr>
                <p:nvPr/>
              </p:nvSpPr>
              <p:spPr bwMode="auto">
                <a:xfrm>
                  <a:off x="4895908" y="4596706"/>
                  <a:ext cx="1568724" cy="189218"/>
                </a:xfrm>
                <a:prstGeom prst="rect">
                  <a:avLst/>
                </a:prstGeom>
                <a:noFill/>
                <a:ln w="9525">
                  <a:noFill/>
                  <a:round/>
                  <a:headEnd/>
                  <a:tailEnd/>
                </a:ln>
                <a:effectLst/>
              </p:spPr>
              <p:txBody>
                <a:bodyPr lIns="0" tIns="9450" rIns="0" bIns="0" anchor="ctr"/>
                <a:lstStyle/>
                <a:p>
                  <a:pPr algn="ctr">
                    <a:lnSpc>
                      <a:spcPct val="95000"/>
                    </a:lnSpc>
                    <a:tabLst>
                      <a:tab pos="723900" algn="l"/>
                      <a:tab pos="1447800" algn="l"/>
                    </a:tabLst>
                  </a:pPr>
                  <a:r>
                    <a:rPr lang="en-US" sz="1500" b="1">
                      <a:solidFill>
                        <a:srgbClr val="000000"/>
                      </a:solidFill>
                      <a:latin typeface="Times New Roman" pitchFamily="16" charset="0"/>
                      <a:ea typeface="SimSun" charset="0"/>
                      <a:cs typeface="SimSun" charset="0"/>
                    </a:rPr>
                    <a:t>Control Synthesis</a:t>
                  </a:r>
                </a:p>
              </p:txBody>
            </p:sp>
            <p:sp>
              <p:nvSpPr>
                <p:cNvPr id="39" name="Line 27"/>
                <p:cNvSpPr>
                  <a:spLocks noChangeShapeType="1"/>
                </p:cNvSpPr>
                <p:nvPr/>
              </p:nvSpPr>
              <p:spPr bwMode="auto">
                <a:xfrm>
                  <a:off x="4787921" y="5336884"/>
                  <a:ext cx="1459" cy="221218"/>
                </a:xfrm>
                <a:prstGeom prst="line">
                  <a:avLst/>
                </a:prstGeom>
                <a:noFill/>
                <a:ln w="9000">
                  <a:solidFill>
                    <a:srgbClr val="000000"/>
                  </a:solidFill>
                  <a:round/>
                  <a:headEnd type="triangle" w="med" len="med"/>
                  <a:tailEnd/>
                </a:ln>
                <a:effectLst/>
              </p:spPr>
              <p:txBody>
                <a:bodyPr/>
                <a:lstStyle/>
                <a:p>
                  <a:endParaRPr lang="da-DK"/>
                </a:p>
              </p:txBody>
            </p:sp>
            <p:sp>
              <p:nvSpPr>
                <p:cNvPr id="40" name="AutoShape 28"/>
                <p:cNvSpPr>
                  <a:spLocks noChangeArrowheads="1"/>
                </p:cNvSpPr>
                <p:nvPr/>
              </p:nvSpPr>
              <p:spPr bwMode="auto">
                <a:xfrm>
                  <a:off x="4507740" y="4510445"/>
                  <a:ext cx="2305661" cy="834787"/>
                </a:xfrm>
                <a:prstGeom prst="roundRect">
                  <a:avLst>
                    <a:gd name="adj" fmla="val 167"/>
                  </a:avLst>
                </a:prstGeom>
                <a:solidFill>
                  <a:srgbClr val="1F99CF"/>
                </a:solidFill>
                <a:ln w="9000">
                  <a:solidFill>
                    <a:srgbClr val="000000"/>
                  </a:solidFill>
                  <a:round/>
                  <a:headEnd/>
                  <a:tailEnd/>
                </a:ln>
                <a:effectLst/>
              </p:spPr>
              <p:txBody>
                <a:bodyPr wrap="none" anchor="ctr"/>
                <a:lstStyle/>
                <a:p>
                  <a:endParaRPr lang="da-DK"/>
                </a:p>
              </p:txBody>
            </p:sp>
            <p:sp>
              <p:nvSpPr>
                <p:cNvPr id="20" name="Text Box 9"/>
                <p:cNvSpPr txBox="1">
                  <a:spLocks noChangeArrowheads="1"/>
                </p:cNvSpPr>
                <p:nvPr/>
              </p:nvSpPr>
              <p:spPr bwMode="auto">
                <a:xfrm>
                  <a:off x="4623584" y="4748141"/>
                  <a:ext cx="2108656" cy="369561"/>
                </a:xfrm>
                <a:prstGeom prst="rect">
                  <a:avLst/>
                </a:prstGeom>
                <a:noFill/>
                <a:ln w="9525">
                  <a:noFill/>
                  <a:round/>
                  <a:headEnd/>
                  <a:tailEnd/>
                </a:ln>
                <a:effectLst/>
              </p:spPr>
              <p:txBody>
                <a:bodyPr lIns="0" tIns="10080" rIns="0" bIns="0" anchor="ctr"/>
                <a:lstStyle/>
                <a:p>
                  <a:pPr>
                    <a:lnSpc>
                      <a:spcPct val="95000"/>
                    </a:lnSpc>
                    <a:buSzPct val="45000"/>
                    <a:buFont typeface="Wingdings" charset="2"/>
                    <a:buChar char=""/>
                    <a:tabLst>
                      <a:tab pos="723900" algn="l"/>
                      <a:tab pos="1447800" algn="l"/>
                      <a:tab pos="2171700" algn="l"/>
                      <a:tab pos="2895600" algn="l"/>
                    </a:tabLst>
                  </a:pPr>
                  <a:r>
                    <a:rPr lang="en-US" sz="1400" dirty="0" smtClean="0">
                      <a:solidFill>
                        <a:schemeClr val="bg1"/>
                      </a:solidFill>
                      <a:latin typeface="Times New Roman" pitchFamily="16" charset="0"/>
                      <a:cs typeface="Times New Roman" pitchFamily="16" charset="0"/>
                    </a:rPr>
                    <a:t>  Control Logic Generation</a:t>
                  </a:r>
                </a:p>
                <a:p>
                  <a:pPr>
                    <a:lnSpc>
                      <a:spcPct val="95000"/>
                    </a:lnSpc>
                    <a:buSzPct val="45000"/>
                    <a:buFont typeface="Wingdings" charset="2"/>
                    <a:buChar char=""/>
                    <a:tabLst>
                      <a:tab pos="723900" algn="l"/>
                      <a:tab pos="1447800" algn="l"/>
                      <a:tab pos="2171700" algn="l"/>
                      <a:tab pos="2895600" algn="l"/>
                    </a:tabLst>
                  </a:pPr>
                  <a:r>
                    <a:rPr lang="en-US" sz="1400" dirty="0" smtClean="0">
                      <a:solidFill>
                        <a:schemeClr val="bg1"/>
                      </a:solidFill>
                      <a:latin typeface="Times New Roman" pitchFamily="16" charset="0"/>
                      <a:cs typeface="Times New Roman" pitchFamily="16" charset="0"/>
                    </a:rPr>
                    <a:t>  Control Pin Minimization</a:t>
                  </a:r>
                  <a:endParaRPr lang="en-US" sz="1400" b="1" dirty="0">
                    <a:solidFill>
                      <a:schemeClr val="bg1"/>
                    </a:solidFill>
                    <a:latin typeface="Times New Roman" pitchFamily="16" charset="0"/>
                    <a:ea typeface="SimSun" charset="0"/>
                    <a:cs typeface="SimSun" charset="0"/>
                  </a:endParaRPr>
                </a:p>
              </p:txBody>
            </p:sp>
          </p:grpSp>
          <p:sp>
            <p:nvSpPr>
              <p:cNvPr id="43" name="Text Box 29"/>
              <p:cNvSpPr txBox="1">
                <a:spLocks noChangeArrowheads="1"/>
              </p:cNvSpPr>
              <p:nvPr/>
            </p:nvSpPr>
            <p:spPr bwMode="auto">
              <a:xfrm>
                <a:off x="2267744" y="4581128"/>
                <a:ext cx="1997752" cy="201741"/>
              </a:xfrm>
              <a:prstGeom prst="rect">
                <a:avLst/>
              </a:prstGeom>
              <a:noFill/>
              <a:ln w="9525">
                <a:noFill/>
                <a:round/>
                <a:headEnd/>
                <a:tailEnd/>
              </a:ln>
              <a:effectLst/>
            </p:spPr>
            <p:txBody>
              <a:bodyPr lIns="0" tIns="10080" rIns="0" bIns="0" anchor="ctr"/>
              <a:lstStyle/>
              <a:p>
                <a:pPr algn="ctr">
                  <a:lnSpc>
                    <a:spcPct val="95000"/>
                  </a:lnSpc>
                  <a:tabLst>
                    <a:tab pos="723900" algn="l"/>
                    <a:tab pos="1447800" algn="l"/>
                    <a:tab pos="2171700" algn="l"/>
                  </a:tabLst>
                </a:pPr>
                <a:r>
                  <a:rPr lang="en-US" sz="1600" b="1" dirty="0" smtClean="0">
                    <a:solidFill>
                      <a:srgbClr val="000000"/>
                    </a:solidFill>
                    <a:latin typeface="Times New Roman" pitchFamily="16" charset="0"/>
                    <a:ea typeface="SimSun" charset="0"/>
                    <a:cs typeface="SimSun" charset="0"/>
                  </a:rPr>
                  <a:t>Application Mapping</a:t>
                </a:r>
                <a:endParaRPr lang="en-US" sz="1600" b="1" dirty="0">
                  <a:solidFill>
                    <a:srgbClr val="000000"/>
                  </a:solidFill>
                  <a:latin typeface="Times New Roman" pitchFamily="16" charset="0"/>
                  <a:ea typeface="SimSun" charset="0"/>
                  <a:cs typeface="SimSun" charset="0"/>
                </a:endParaRPr>
              </a:p>
            </p:txBody>
          </p:sp>
        </p:grpSp>
        <p:sp>
          <p:nvSpPr>
            <p:cNvPr id="44" name="Text Box 11"/>
            <p:cNvSpPr txBox="1">
              <a:spLocks noChangeArrowheads="1"/>
            </p:cNvSpPr>
            <p:nvPr/>
          </p:nvSpPr>
          <p:spPr bwMode="auto">
            <a:xfrm>
              <a:off x="4716016" y="4031870"/>
              <a:ext cx="1997753" cy="189218"/>
            </a:xfrm>
            <a:prstGeom prst="rect">
              <a:avLst/>
            </a:prstGeom>
            <a:noFill/>
            <a:ln w="9525">
              <a:noFill/>
              <a:round/>
              <a:headEnd/>
              <a:tailEnd/>
            </a:ln>
            <a:effectLst/>
          </p:spPr>
          <p:txBody>
            <a:bodyPr lIns="0" tIns="9450" rIns="0" bIns="0" anchor="ctr"/>
            <a:lstStyle/>
            <a:p>
              <a:pPr algn="ctr">
                <a:lnSpc>
                  <a:spcPct val="95000"/>
                </a:lnSpc>
                <a:tabLst>
                  <a:tab pos="723900" algn="l"/>
                  <a:tab pos="1447800" algn="l"/>
                  <a:tab pos="2171700" algn="l"/>
                </a:tabLst>
              </a:pPr>
              <a:r>
                <a:rPr lang="en-US" sz="1500" b="1" dirty="0" smtClean="0">
                  <a:solidFill>
                    <a:srgbClr val="000000"/>
                  </a:solidFill>
                  <a:latin typeface="Times New Roman" pitchFamily="16" charset="0"/>
                  <a:ea typeface="SimSun" charset="0"/>
                  <a:cs typeface="SimSun" charset="0"/>
                </a:rPr>
                <a:t>Control Synthesis</a:t>
              </a:r>
              <a:endParaRPr lang="en-US" sz="1500" b="1" dirty="0">
                <a:solidFill>
                  <a:srgbClr val="000000"/>
                </a:solidFill>
                <a:latin typeface="Times New Roman" pitchFamily="16" charset="0"/>
                <a:ea typeface="SimSun" charset="0"/>
                <a:cs typeface="SimSun" charset="0"/>
              </a:endParaRPr>
            </a:p>
          </p:txBody>
        </p:sp>
        <p:sp>
          <p:nvSpPr>
            <p:cNvPr id="46" name="Text Box 29"/>
            <p:cNvSpPr txBox="1">
              <a:spLocks noChangeArrowheads="1"/>
            </p:cNvSpPr>
            <p:nvPr/>
          </p:nvSpPr>
          <p:spPr bwMode="auto">
            <a:xfrm>
              <a:off x="3111269" y="3299267"/>
              <a:ext cx="2540851" cy="201741"/>
            </a:xfrm>
            <a:prstGeom prst="rect">
              <a:avLst/>
            </a:prstGeom>
            <a:noFill/>
            <a:ln w="9525">
              <a:noFill/>
              <a:round/>
              <a:headEnd/>
              <a:tailEnd/>
            </a:ln>
            <a:effectLst/>
          </p:spPr>
          <p:txBody>
            <a:bodyPr lIns="0" tIns="10080" rIns="0" bIns="0" anchor="ctr"/>
            <a:lstStyle/>
            <a:p>
              <a:pPr algn="ctr">
                <a:lnSpc>
                  <a:spcPct val="95000"/>
                </a:lnSpc>
                <a:tabLst>
                  <a:tab pos="723900" algn="l"/>
                  <a:tab pos="1447800" algn="l"/>
                  <a:tab pos="2171700" algn="l"/>
                </a:tabLst>
              </a:pPr>
              <a:r>
                <a:rPr lang="en-US" sz="1600" b="1" dirty="0" smtClean="0">
                  <a:solidFill>
                    <a:srgbClr val="000000"/>
                  </a:solidFill>
                  <a:latin typeface="Times New Roman" pitchFamily="16" charset="0"/>
                  <a:ea typeface="SimSun" charset="0"/>
                  <a:cs typeface="SimSun" charset="0"/>
                </a:rPr>
                <a:t>Architectural Synthesis</a:t>
              </a:r>
              <a:endParaRPr lang="en-US" sz="1600" b="1" dirty="0">
                <a:solidFill>
                  <a:srgbClr val="000000"/>
                </a:solidFill>
                <a:latin typeface="Times New Roman" pitchFamily="16" charset="0"/>
                <a:ea typeface="SimSun" charset="0"/>
                <a:cs typeface="SimSun"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linds(horizontal)">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07504" y="0"/>
            <a:ext cx="8426450" cy="719138"/>
          </a:xfrm>
        </p:spPr>
        <p:txBody>
          <a:bodyPr/>
          <a:lstStyle/>
          <a:p>
            <a:pPr eaLnBrk="1" hangingPunct="1"/>
            <a:r>
              <a:rPr lang="en-US" dirty="0" smtClean="0">
                <a:latin typeface="Calibri" pitchFamily="34" charset="0"/>
                <a:cs typeface="Calibri" pitchFamily="34" charset="0"/>
              </a:rPr>
              <a:t>Control synthesis</a:t>
            </a:r>
          </a:p>
        </p:txBody>
      </p:sp>
      <p:sp>
        <p:nvSpPr>
          <p:cNvPr id="3" name="Content Placeholder 2"/>
          <p:cNvSpPr>
            <a:spLocks noGrp="1"/>
          </p:cNvSpPr>
          <p:nvPr>
            <p:ph idx="1"/>
          </p:nvPr>
        </p:nvSpPr>
        <p:spPr/>
        <p:txBody>
          <a:bodyPr/>
          <a:lstStyle/>
          <a:p>
            <a:pPr marL="742950" lvl="1" indent="-285750">
              <a:lnSpc>
                <a:spcPct val="80000"/>
              </a:lnSpc>
            </a:pPr>
            <a:endParaRPr lang="en-US" dirty="0" smtClean="0">
              <a:latin typeface="Calibri" pitchFamily="34" charset="0"/>
              <a:cs typeface="Calibri" pitchFamily="34" charset="0"/>
            </a:endParaRPr>
          </a:p>
          <a:p>
            <a:pPr marL="285750" lvl="0" indent="-285750">
              <a:lnSpc>
                <a:spcPct val="80000"/>
              </a:lnSpc>
            </a:pPr>
            <a:r>
              <a:rPr lang="en-US" b="1" dirty="0" smtClean="0">
                <a:latin typeface="Calibri" pitchFamily="34" charset="0"/>
                <a:cs typeface="Calibri" pitchFamily="34" charset="0"/>
              </a:rPr>
              <a:t>Perform</a:t>
            </a:r>
            <a:r>
              <a:rPr lang="en-US" dirty="0" smtClean="0">
                <a:latin typeface="Calibri" pitchFamily="34" charset="0"/>
                <a:cs typeface="Calibri" pitchFamily="34" charset="0"/>
              </a:rPr>
              <a:t> control synthesis</a:t>
            </a:r>
          </a:p>
          <a:p>
            <a:pPr marL="914400" lvl="1" indent="-457200">
              <a:buFont typeface="+mj-lt"/>
              <a:buAutoNum type="arabicPeriod"/>
            </a:pPr>
            <a:r>
              <a:rPr lang="en-US" sz="2200" dirty="0" smtClean="0">
                <a:latin typeface="Calibri" pitchFamily="34" charset="0"/>
                <a:cs typeface="Calibri" pitchFamily="34" charset="0"/>
              </a:rPr>
              <a:t>Generate </a:t>
            </a:r>
            <a:r>
              <a:rPr lang="en-US" sz="2200" dirty="0">
                <a:latin typeface="Calibri" pitchFamily="34" charset="0"/>
                <a:cs typeface="Calibri" pitchFamily="34" charset="0"/>
              </a:rPr>
              <a:t>the control </a:t>
            </a:r>
            <a:r>
              <a:rPr lang="en-US" sz="2200" dirty="0" smtClean="0">
                <a:latin typeface="Calibri" pitchFamily="34" charset="0"/>
                <a:cs typeface="Calibri" pitchFamily="34" charset="0"/>
              </a:rPr>
              <a:t>logic</a:t>
            </a:r>
          </a:p>
          <a:p>
            <a:pPr marL="1273175" lvl="2" indent="-457200"/>
            <a:r>
              <a:rPr lang="en-US" sz="1800" dirty="0">
                <a:latin typeface="Calibri" pitchFamily="34" charset="0"/>
                <a:cs typeface="Calibri" pitchFamily="34" charset="0"/>
              </a:rPr>
              <a:t>Deciding which valves need to be opened or closed, in what sequence and for how long, in order to execute the application on the chip</a:t>
            </a:r>
          </a:p>
          <a:p>
            <a:pPr marL="914400" lvl="1" indent="-457200">
              <a:buFont typeface="+mj-lt"/>
              <a:buAutoNum type="arabicPeriod"/>
            </a:pPr>
            <a:r>
              <a:rPr lang="en-US" sz="2200" dirty="0" smtClean="0">
                <a:latin typeface="Calibri" pitchFamily="34" charset="0"/>
                <a:cs typeface="Calibri" pitchFamily="34" charset="0"/>
              </a:rPr>
              <a:t>Minimize </a:t>
            </a:r>
            <a:r>
              <a:rPr lang="en-US" sz="2200" dirty="0">
                <a:latin typeface="Calibri" pitchFamily="34" charset="0"/>
                <a:cs typeface="Calibri" pitchFamily="34" charset="0"/>
              </a:rPr>
              <a:t>the chip pin count</a:t>
            </a:r>
          </a:p>
          <a:p>
            <a:pPr marL="1219200" lvl="2" indent="-403225"/>
            <a:r>
              <a:rPr lang="en-US" sz="1800" dirty="0">
                <a:latin typeface="Calibri" pitchFamily="34" charset="0"/>
                <a:cs typeface="Calibri" pitchFamily="34" charset="0"/>
              </a:rPr>
              <a:t>Share control pins between valves</a:t>
            </a:r>
          </a:p>
          <a:p>
            <a:pPr marL="1219200" lvl="2" indent="-403225"/>
            <a:r>
              <a:rPr lang="en-US" sz="1800" dirty="0" smtClean="0">
                <a:latin typeface="Calibri" pitchFamily="34" charset="0"/>
                <a:cs typeface="Calibri" pitchFamily="34" charset="0"/>
              </a:rPr>
              <a:t>Minimizes </a:t>
            </a:r>
            <a:r>
              <a:rPr lang="en-US" sz="1800" dirty="0">
                <a:latin typeface="Calibri" pitchFamily="34" charset="0"/>
                <a:cs typeface="Calibri" pitchFamily="34" charset="0"/>
              </a:rPr>
              <a:t>macro-assembly around </a:t>
            </a:r>
            <a:endParaRPr lang="en-US" sz="1800" dirty="0" smtClean="0">
              <a:latin typeface="Calibri" pitchFamily="34" charset="0"/>
              <a:cs typeface="Calibri" pitchFamily="34" charset="0"/>
            </a:endParaRPr>
          </a:p>
          <a:p>
            <a:pPr marL="1219200" lvl="2" indent="-403225">
              <a:buNone/>
            </a:pPr>
            <a:r>
              <a:rPr lang="en-US" sz="1800" dirty="0" smtClean="0">
                <a:latin typeface="Calibri" pitchFamily="34" charset="0"/>
                <a:cs typeface="Calibri" pitchFamily="34" charset="0"/>
              </a:rPr>
              <a:t>	the chip and increases scalability</a:t>
            </a:r>
          </a:p>
          <a:p>
            <a:pPr marL="1219200" lvl="2" indent="-403225"/>
            <a:endParaRPr lang="en-US" sz="1800" dirty="0">
              <a:latin typeface="Calibri" pitchFamily="34" charset="0"/>
              <a:cs typeface="Calibri" pitchFamily="34" charset="0"/>
            </a:endParaRPr>
          </a:p>
          <a:p>
            <a:pPr marL="742950" lvl="1" indent="-285750">
              <a:lnSpc>
                <a:spcPct val="80000"/>
              </a:lnSpc>
            </a:pPr>
            <a:r>
              <a:rPr lang="en-US" sz="2200" b="1" dirty="0" smtClean="0">
                <a:latin typeface="Calibri" pitchFamily="34" charset="0"/>
                <a:cs typeface="Calibri" pitchFamily="34" charset="0"/>
              </a:rPr>
              <a:t>such </a:t>
            </a:r>
            <a:r>
              <a:rPr lang="en-US" sz="2200" b="1" dirty="0">
                <a:latin typeface="Calibri" pitchFamily="34" charset="0"/>
                <a:cs typeface="Calibri" pitchFamily="34" charset="0"/>
              </a:rPr>
              <a:t>that</a:t>
            </a:r>
            <a:r>
              <a:rPr lang="en-US" sz="2200" dirty="0">
                <a:latin typeface="Calibri" pitchFamily="34" charset="0"/>
                <a:cs typeface="Calibri" pitchFamily="34" charset="0"/>
              </a:rPr>
              <a:t> the application </a:t>
            </a:r>
            <a:r>
              <a:rPr lang="en-US" sz="2200" dirty="0" smtClean="0">
                <a:latin typeface="Calibri" pitchFamily="34" charset="0"/>
                <a:cs typeface="Calibri" pitchFamily="34" charset="0"/>
              </a:rPr>
              <a:t>completion</a:t>
            </a:r>
          </a:p>
          <a:p>
            <a:pPr marL="742950" lvl="1" indent="-285750">
              <a:lnSpc>
                <a:spcPct val="80000"/>
              </a:lnSpc>
              <a:buNone/>
            </a:pPr>
            <a:r>
              <a:rPr lang="en-US" sz="2200" dirty="0" smtClean="0">
                <a:latin typeface="Calibri" pitchFamily="34" charset="0"/>
                <a:cs typeface="Calibri" pitchFamily="34" charset="0"/>
              </a:rPr>
              <a:t>     time </a:t>
            </a:r>
            <a:r>
              <a:rPr lang="en-US" sz="2200" dirty="0">
                <a:latin typeface="Calibri" pitchFamily="34" charset="0"/>
                <a:cs typeface="Calibri" pitchFamily="34" charset="0"/>
              </a:rPr>
              <a:t>is minimized </a:t>
            </a:r>
            <a:r>
              <a:rPr lang="en-US" sz="2200" dirty="0" smtClean="0">
                <a:latin typeface="Calibri" pitchFamily="34" charset="0"/>
                <a:cs typeface="Calibri" pitchFamily="34" charset="0"/>
              </a:rPr>
              <a:t>and all </a:t>
            </a:r>
            <a:r>
              <a:rPr lang="en-US" sz="2200" dirty="0">
                <a:latin typeface="Calibri" pitchFamily="34" charset="0"/>
                <a:cs typeface="Calibri" pitchFamily="34" charset="0"/>
              </a:rPr>
              <a:t>constraints </a:t>
            </a:r>
            <a:endParaRPr lang="en-US" sz="2200" dirty="0" smtClean="0">
              <a:latin typeface="Calibri" pitchFamily="34" charset="0"/>
              <a:cs typeface="Calibri" pitchFamily="34" charset="0"/>
            </a:endParaRPr>
          </a:p>
          <a:p>
            <a:pPr marL="742950" lvl="1" indent="-285750">
              <a:lnSpc>
                <a:spcPct val="80000"/>
              </a:lnSpc>
              <a:buNone/>
            </a:pPr>
            <a:r>
              <a:rPr lang="en-US" sz="2200" dirty="0" smtClean="0">
                <a:latin typeface="Calibri" pitchFamily="34" charset="0"/>
                <a:cs typeface="Calibri" pitchFamily="34" charset="0"/>
              </a:rPr>
              <a:t>     are satisfied</a:t>
            </a:r>
            <a:endParaRPr lang="en-US" dirty="0" smtClean="0">
              <a:latin typeface="Calibri" pitchFamily="34" charset="0"/>
              <a:cs typeface="Calibri" pitchFamily="34" charset="0"/>
            </a:endParaRPr>
          </a:p>
          <a:p>
            <a:pPr marL="285750" lvl="0" indent="-285750">
              <a:lnSpc>
                <a:spcPct val="80000"/>
              </a:lnSpc>
            </a:pPr>
            <a:endParaRPr lang="en-US" b="1" dirty="0" smtClean="0">
              <a:latin typeface="Calibri" pitchFamily="34" charset="0"/>
              <a:cs typeface="Calibri" pitchFamily="34" charset="0"/>
            </a:endParaRPr>
          </a:p>
          <a:p>
            <a:pPr marL="285750" lvl="0" indent="-285750">
              <a:lnSpc>
                <a:spcPct val="80000"/>
              </a:lnSpc>
            </a:pPr>
            <a:r>
              <a:rPr lang="en-US" dirty="0" smtClean="0">
                <a:latin typeface="Calibri" pitchFamily="34" charset="0"/>
                <a:cs typeface="Calibri" pitchFamily="34" charset="0"/>
              </a:rPr>
              <a:t>Current practice:</a:t>
            </a:r>
            <a:r>
              <a:rPr lang="en-US" b="1" dirty="0" smtClean="0">
                <a:latin typeface="Calibri" pitchFamily="34" charset="0"/>
                <a:cs typeface="Calibri" pitchFamily="34" charset="0"/>
              </a:rPr>
              <a:t> Manual</a:t>
            </a:r>
            <a:endParaRPr lang="en-US" sz="2200" dirty="0">
              <a:latin typeface="Calibri" pitchFamily="34" charset="0"/>
              <a:cs typeface="Calibri" pitchFamily="34" charset="0"/>
            </a:endParaRPr>
          </a:p>
        </p:txBody>
      </p:sp>
      <p:pic>
        <p:nvPicPr>
          <p:cNvPr id="5" name="Picture 4"/>
          <p:cNvPicPr>
            <a:picLocks noChangeAspect="1" noChangeArrowheads="1"/>
          </p:cNvPicPr>
          <p:nvPr/>
        </p:nvPicPr>
        <p:blipFill>
          <a:blip r:embed="rId3" cstate="print"/>
          <a:srcRect/>
          <a:stretch>
            <a:fillRect/>
          </a:stretch>
        </p:blipFill>
        <p:spPr bwMode="auto">
          <a:xfrm>
            <a:off x="5580112" y="2708920"/>
            <a:ext cx="2952328" cy="1960339"/>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linds(horizontal)">
                                      <p:cBhvr>
                                        <p:cTn id="10" dur="500"/>
                                        <p:tgtEl>
                                          <p:spTgt spid="3">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blinds(horizontal)">
                                      <p:cBhvr>
                                        <p:cTn id="13" dur="500"/>
                                        <p:tgtEl>
                                          <p:spTgt spid="3">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blinds(horizontal)">
                                      <p:cBhvr>
                                        <p:cTn id="16" dur="500"/>
                                        <p:tgtEl>
                                          <p:spTgt spid="3">
                                            <p:txEl>
                                              <p:pRg st="7" end="7"/>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i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blinds(horizontal)">
                                      <p:cBhvr>
                                        <p:cTn id="24" dur="500"/>
                                        <p:tgtEl>
                                          <p:spTgt spid="3">
                                            <p:txEl>
                                              <p:pRg st="9" end="9"/>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linds(horizontal)">
                                      <p:cBhvr>
                                        <p:cTn id="27" dur="500"/>
                                        <p:tgtEl>
                                          <p:spTgt spid="3">
                                            <p:txEl>
                                              <p:pRg st="10" end="10"/>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blinds(horizontal)">
                                      <p:cBhvr>
                                        <p:cTn id="30" dur="500"/>
                                        <p:tgtEl>
                                          <p:spTgt spid="3">
                                            <p:txEl>
                                              <p:pRg st="11" end="11"/>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animEffect transition="in" filter="blinds(horizontal)">
                                      <p:cBhvr>
                                        <p:cTn id="33"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9" name="Rectangle 12"/>
          <p:cNvSpPr>
            <a:spLocks noChangeArrowheads="1"/>
          </p:cNvSpPr>
          <p:nvPr/>
        </p:nvSpPr>
        <p:spPr bwMode="auto">
          <a:xfrm>
            <a:off x="1403648" y="1844824"/>
            <a:ext cx="6192688" cy="1080120"/>
          </a:xfrm>
          <a:prstGeom prst="rect">
            <a:avLst/>
          </a:prstGeom>
          <a:solidFill>
            <a:srgbClr val="08519C"/>
          </a:solidFill>
          <a:ln w="9360">
            <a:solidFill>
              <a:srgbClr val="000000"/>
            </a:solidFill>
            <a:miter lim="800000"/>
            <a:headEnd/>
            <a:tailEnd/>
          </a:ln>
          <a:effectLst/>
        </p:spPr>
        <p:txBody>
          <a:bodyPr wrap="none" lIns="85320" tIns="42120" rIns="85320" bIns="4212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dirty="0" smtClean="0">
              <a:solidFill>
                <a:schemeClr val="bg1"/>
              </a:solidFill>
            </a:endParaRPr>
          </a:p>
          <a:p>
            <a:pPr marL="860425" lvl="1" indent="-403225" algn="ctr" defTabSz="914400">
              <a:buClr>
                <a:srgbClr val="BDD7E7"/>
              </a:buClr>
            </a:pPr>
            <a:r>
              <a:rPr lang="en-US" sz="2400" kern="0" dirty="0" smtClean="0">
                <a:solidFill>
                  <a:schemeClr val="bg1"/>
                </a:solidFill>
                <a:latin typeface="Calibri" pitchFamily="34" charset="0"/>
                <a:cs typeface="Calibri" pitchFamily="34" charset="0"/>
              </a:rPr>
              <a:t>Contribution IV      </a:t>
            </a:r>
          </a:p>
          <a:p>
            <a:pPr marL="860425" lvl="1" indent="-403225" algn="ctr" defTabSz="914400">
              <a:buClr>
                <a:srgbClr val="BDD7E7"/>
              </a:buClr>
            </a:pPr>
            <a:r>
              <a:rPr lang="en-US" sz="2400" kern="0" dirty="0" smtClean="0">
                <a:solidFill>
                  <a:schemeClr val="bg1"/>
                </a:solidFill>
                <a:latin typeface="Calibri" pitchFamily="34" charset="0"/>
                <a:cs typeface="Calibri" pitchFamily="34" charset="0"/>
              </a:rPr>
              <a:t>Cell culture biochips </a:t>
            </a:r>
            <a:r>
              <a:rPr lang="en-US" sz="2400" dirty="0" smtClean="0">
                <a:solidFill>
                  <a:schemeClr val="bg1"/>
                </a:solidFill>
                <a:latin typeface="Calibri" pitchFamily="34" charset="0"/>
                <a:cs typeface="Calibri" pitchFamily="34" charset="0"/>
              </a:rPr>
              <a:t>–</a:t>
            </a:r>
            <a:r>
              <a:rPr lang="en-US" sz="2400" kern="0" dirty="0" smtClean="0">
                <a:solidFill>
                  <a:schemeClr val="bg1"/>
                </a:solidFill>
                <a:latin typeface="Calibri" pitchFamily="34" charset="0"/>
                <a:cs typeface="Calibri" pitchFamily="34" charset="0"/>
              </a:rPr>
              <a:t> throughput maximization       </a:t>
            </a:r>
          </a:p>
          <a:p>
            <a:pPr marL="860425" lvl="1" indent="-403225" algn="ctr" defTabSz="914400">
              <a:buClr>
                <a:srgbClr val="BDD7E7"/>
              </a:buClr>
            </a:pPr>
            <a:endParaRPr lang="en-US" dirty="0">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p:cNvSpPr>
            <a:spLocks noGrp="1"/>
          </p:cNvSpPr>
          <p:nvPr>
            <p:ph type="title"/>
          </p:nvPr>
        </p:nvSpPr>
        <p:spPr>
          <a:xfrm>
            <a:off x="107504" y="0"/>
            <a:ext cx="8426450" cy="719138"/>
          </a:xfrm>
        </p:spPr>
        <p:txBody>
          <a:bodyPr/>
          <a:lstStyle/>
          <a:p>
            <a:pPr eaLnBrk="1" hangingPunct="1"/>
            <a:r>
              <a:rPr lang="en-US" dirty="0" smtClean="0">
                <a:latin typeface="Calibri" pitchFamily="34" charset="0"/>
                <a:cs typeface="Calibri" pitchFamily="34" charset="0"/>
              </a:rPr>
              <a:t>Cell culture biochips</a:t>
            </a:r>
          </a:p>
        </p:txBody>
      </p:sp>
      <p:pic>
        <p:nvPicPr>
          <p:cNvPr id="7" name="Picture 2" descr="Duke LMCF live cell station zeiss axio observer"/>
          <p:cNvPicPr>
            <a:picLocks noChangeAspect="1" noChangeArrowheads="1"/>
          </p:cNvPicPr>
          <p:nvPr/>
        </p:nvPicPr>
        <p:blipFill>
          <a:blip r:embed="rId2"/>
          <a:srcRect/>
          <a:stretch>
            <a:fillRect/>
          </a:stretch>
        </p:blipFill>
        <p:spPr bwMode="auto">
          <a:xfrm>
            <a:off x="4860032" y="3184307"/>
            <a:ext cx="3286125" cy="2786062"/>
          </a:xfrm>
          <a:prstGeom prst="rect">
            <a:avLst/>
          </a:prstGeom>
          <a:noFill/>
          <a:ln w="9525">
            <a:noFill/>
            <a:miter lim="800000"/>
            <a:headEnd/>
            <a:tailEnd/>
          </a:ln>
        </p:spPr>
      </p:pic>
      <p:sp>
        <p:nvSpPr>
          <p:cNvPr id="1434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a-DK"/>
          </a:p>
        </p:txBody>
      </p:sp>
      <p:pic>
        <p:nvPicPr>
          <p:cNvPr id="2" name="Picture 6"/>
          <p:cNvPicPr>
            <a:picLocks noChangeAspect="1" noChangeArrowheads="1"/>
          </p:cNvPicPr>
          <p:nvPr/>
        </p:nvPicPr>
        <p:blipFill>
          <a:blip r:embed="rId3"/>
          <a:srcRect/>
          <a:stretch>
            <a:fillRect/>
          </a:stretch>
        </p:blipFill>
        <p:spPr bwMode="auto">
          <a:xfrm>
            <a:off x="755577" y="2874026"/>
            <a:ext cx="3960439" cy="3291278"/>
          </a:xfrm>
          <a:prstGeom prst="rect">
            <a:avLst/>
          </a:prstGeom>
          <a:noFill/>
          <a:ln w="9525">
            <a:noFill/>
            <a:miter lim="800000"/>
            <a:headEnd/>
            <a:tailEnd/>
          </a:ln>
        </p:spPr>
      </p:pic>
      <p:sp>
        <p:nvSpPr>
          <p:cNvPr id="8" name="Content Placeholder 8"/>
          <p:cNvSpPr>
            <a:spLocks noGrp="1"/>
          </p:cNvSpPr>
          <p:nvPr>
            <p:ph idx="1"/>
          </p:nvPr>
        </p:nvSpPr>
        <p:spPr>
          <a:xfrm>
            <a:off x="755577" y="1223070"/>
            <a:ext cx="8424863" cy="1269826"/>
          </a:xfrm>
        </p:spPr>
        <p:txBody>
          <a:bodyPr/>
          <a:lstStyle/>
          <a:p>
            <a:r>
              <a:rPr lang="en-US" dirty="0" smtClean="0"/>
              <a:t> </a:t>
            </a:r>
            <a:r>
              <a:rPr lang="en-US" dirty="0" smtClean="0">
                <a:latin typeface="Calibri" pitchFamily="34" charset="0"/>
                <a:ea typeface="ＭＳ Ｐゴシック" pitchFamily="34" charset="-128"/>
              </a:rPr>
              <a:t>Used for culturing and monitoring living cells in real-time</a:t>
            </a:r>
          </a:p>
          <a:p>
            <a:r>
              <a:rPr lang="en-US" dirty="0" smtClean="0">
                <a:latin typeface="Calibri" pitchFamily="34" charset="0"/>
                <a:ea typeface="ＭＳ Ｐゴシック" pitchFamily="34" charset="-128"/>
              </a:rPr>
              <a:t>Applications:</a:t>
            </a:r>
          </a:p>
          <a:p>
            <a:pPr lvl="1"/>
            <a:r>
              <a:rPr lang="en-US" dirty="0" smtClean="0">
                <a:latin typeface="Calibri" pitchFamily="34" charset="0"/>
                <a:ea typeface="ＭＳ Ｐゴシック" pitchFamily="34" charset="-128"/>
              </a:rPr>
              <a:t>Stem cell research, drug discovery …</a:t>
            </a:r>
            <a:endParaRPr lang="en-US" dirty="0"/>
          </a:p>
        </p:txBody>
      </p:sp>
      <p:sp>
        <p:nvSpPr>
          <p:cNvPr id="9" name="Title 1"/>
          <p:cNvSpPr txBox="1">
            <a:spLocks/>
          </p:cNvSpPr>
          <p:nvPr/>
        </p:nvSpPr>
        <p:spPr bwMode="auto">
          <a:xfrm>
            <a:off x="1254299" y="6165304"/>
            <a:ext cx="2813645" cy="36004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indent="-285750" algn="ctr" defTabSz="914400">
              <a:lnSpc>
                <a:spcPct val="80000"/>
              </a:lnSpc>
              <a:buClr>
                <a:srgbClr val="BDD7E7"/>
              </a:buClr>
            </a:pPr>
            <a:r>
              <a:rPr lang="en-US" sz="2000" kern="0" dirty="0" smtClean="0">
                <a:solidFill>
                  <a:srgbClr val="08519C"/>
                </a:solidFill>
                <a:latin typeface="Calibri" pitchFamily="34" charset="0"/>
                <a:cs typeface="Calibri" pitchFamily="34" charset="0"/>
              </a:rPr>
              <a:t>[</a:t>
            </a:r>
            <a:r>
              <a:rPr lang="en-US" sz="2000" kern="0" dirty="0" err="1" smtClean="0">
                <a:solidFill>
                  <a:srgbClr val="08519C"/>
                </a:solidFill>
                <a:latin typeface="Calibri" pitchFamily="34" charset="0"/>
                <a:cs typeface="Calibri" pitchFamily="34" charset="0"/>
              </a:rPr>
              <a:t>Peder</a:t>
            </a:r>
            <a:r>
              <a:rPr lang="en-US" sz="2000" kern="0" dirty="0" smtClean="0">
                <a:solidFill>
                  <a:srgbClr val="08519C"/>
                </a:solidFill>
                <a:latin typeface="Calibri" pitchFamily="34" charset="0"/>
                <a:cs typeface="Calibri" pitchFamily="34" charset="0"/>
              </a:rPr>
              <a:t> et al., µTAS 2010]</a:t>
            </a:r>
            <a:endParaRPr lang="en-US" sz="2200" kern="0" dirty="0" smtClean="0">
              <a:solidFill>
                <a:srgbClr val="08519C"/>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07504" y="0"/>
            <a:ext cx="8426450" cy="719138"/>
          </a:xfrm>
        </p:spPr>
        <p:txBody>
          <a:bodyPr/>
          <a:lstStyle/>
          <a:p>
            <a:pPr eaLnBrk="1" hangingPunct="1"/>
            <a:r>
              <a:rPr lang="en-US" dirty="0" smtClean="0">
                <a:latin typeface="Calibri" pitchFamily="34" charset="0"/>
                <a:cs typeface="Calibri" pitchFamily="34" charset="0"/>
              </a:rPr>
              <a:t>Cell culture experiment</a:t>
            </a:r>
          </a:p>
        </p:txBody>
      </p:sp>
      <p:sp>
        <p:nvSpPr>
          <p:cNvPr id="16389" name="AutoShape 6"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16390" name="AutoShape 8"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6" name="Content Placeholder 2"/>
          <p:cNvSpPr>
            <a:spLocks noGrp="1"/>
          </p:cNvSpPr>
          <p:nvPr>
            <p:ph idx="1"/>
          </p:nvPr>
        </p:nvSpPr>
        <p:spPr>
          <a:xfrm>
            <a:off x="460377" y="1268760"/>
            <a:ext cx="3247528" cy="5541963"/>
          </a:xfrm>
        </p:spPr>
        <p:txBody>
          <a:bodyPr/>
          <a:lstStyle/>
          <a:p>
            <a:pPr eaLnBrk="1" hangingPunct="1"/>
            <a:r>
              <a:rPr lang="en-US" dirty="0" smtClean="0">
                <a:latin typeface="Calibri" pitchFamily="34" charset="0"/>
                <a:cs typeface="Calibri" pitchFamily="34" charset="0"/>
              </a:rPr>
              <a:t>Experiment</a:t>
            </a:r>
          </a:p>
          <a:p>
            <a:pPr lvl="1" eaLnBrk="1" hangingPunct="1"/>
            <a:r>
              <a:rPr lang="en-US" dirty="0" smtClean="0">
                <a:latin typeface="Calibri" pitchFamily="34" charset="0"/>
                <a:cs typeface="Calibri" pitchFamily="34" charset="0"/>
              </a:rPr>
              <a:t>Exposure of a cell colony to a sequence of compounds and response monitoring</a:t>
            </a:r>
          </a:p>
          <a:p>
            <a:pPr lvl="1" eaLnBrk="1" hangingPunct="1"/>
            <a:r>
              <a:rPr lang="en-US" dirty="0" smtClean="0">
                <a:latin typeface="Calibri" pitchFamily="34" charset="0"/>
                <a:cs typeface="Calibri" pitchFamily="34" charset="0"/>
              </a:rPr>
              <a:t>Each element the matrix represents an experiment</a:t>
            </a:r>
          </a:p>
          <a:p>
            <a:pPr lvl="1" eaLnBrk="1" hangingPunct="1"/>
            <a:r>
              <a:rPr lang="en-US" dirty="0" smtClean="0">
                <a:solidFill>
                  <a:srgbClr val="A50F15"/>
                </a:solidFill>
                <a:latin typeface="Calibri" pitchFamily="34" charset="0"/>
                <a:cs typeface="Calibri" pitchFamily="34" charset="0"/>
              </a:rPr>
              <a:t>64 simultaneous experiments on 1 cm</a:t>
            </a:r>
            <a:r>
              <a:rPr lang="en-US" baseline="30000" dirty="0" smtClean="0">
                <a:solidFill>
                  <a:srgbClr val="A50F15"/>
                </a:solidFill>
                <a:latin typeface="Calibri" pitchFamily="34" charset="0"/>
                <a:cs typeface="Calibri" pitchFamily="34" charset="0"/>
              </a:rPr>
              <a:t>2</a:t>
            </a:r>
          </a:p>
          <a:p>
            <a:pPr lvl="1" eaLnBrk="1" hangingPunct="1"/>
            <a:endParaRPr lang="en-US" dirty="0" smtClean="0">
              <a:latin typeface="Calibri" pitchFamily="34" charset="0"/>
              <a:cs typeface="Calibri" pitchFamily="34" charset="0"/>
            </a:endParaRPr>
          </a:p>
          <a:p>
            <a:pPr eaLnBrk="1" hangingPunct="1"/>
            <a:r>
              <a:rPr lang="en-US" dirty="0" smtClean="0">
                <a:latin typeface="Calibri" pitchFamily="34" charset="0"/>
                <a:cs typeface="Calibri" pitchFamily="34" charset="0"/>
              </a:rPr>
              <a:t>Resources</a:t>
            </a:r>
          </a:p>
          <a:p>
            <a:pPr lvl="1" eaLnBrk="1" hangingPunct="1"/>
            <a:r>
              <a:rPr lang="en-US" dirty="0" smtClean="0">
                <a:latin typeface="Calibri" pitchFamily="34" charset="0"/>
                <a:cs typeface="Calibri" pitchFamily="34" charset="0"/>
              </a:rPr>
              <a:t>Time – Weeks</a:t>
            </a:r>
          </a:p>
          <a:p>
            <a:pPr lvl="1" eaLnBrk="1" hangingPunct="1"/>
            <a:r>
              <a:rPr lang="en-US" dirty="0" smtClean="0">
                <a:latin typeface="Calibri" pitchFamily="34" charset="0"/>
                <a:cs typeface="Calibri" pitchFamily="34" charset="0"/>
              </a:rPr>
              <a:t>Cost – Highly expensive reagents</a:t>
            </a:r>
          </a:p>
        </p:txBody>
      </p:sp>
      <p:pic>
        <p:nvPicPr>
          <p:cNvPr id="10" name="Picture 1"/>
          <p:cNvPicPr>
            <a:picLocks noChangeAspect="1" noChangeArrowheads="1"/>
          </p:cNvPicPr>
          <p:nvPr/>
        </p:nvPicPr>
        <p:blipFill>
          <a:blip r:embed="rId2"/>
          <a:srcRect/>
          <a:stretch>
            <a:fillRect/>
          </a:stretch>
        </p:blipFill>
        <p:spPr bwMode="auto">
          <a:xfrm>
            <a:off x="3851920" y="1340768"/>
            <a:ext cx="5112568" cy="4426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linds(horizontal)">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blinds(horizontal)">
                                      <p:cBhvr>
                                        <p:cTn id="23" dur="500"/>
                                        <p:tgtEl>
                                          <p:spTgt spid="6">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blinds(horizontal)">
                                      <p:cBhvr>
                                        <p:cTn id="26" dur="500"/>
                                        <p:tgtEl>
                                          <p:spTgt spid="6">
                                            <p:txEl>
                                              <p:pRg st="6" end="6"/>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Effect transition="in" filter="blinds(horizontal)">
                                      <p:cBhvr>
                                        <p:cTn id="29"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07504" y="0"/>
            <a:ext cx="8426450" cy="719138"/>
          </a:xfrm>
        </p:spPr>
        <p:txBody>
          <a:bodyPr/>
          <a:lstStyle/>
          <a:p>
            <a:pPr eaLnBrk="1" hangingPunct="1"/>
            <a:r>
              <a:rPr lang="en-US" dirty="0" smtClean="0">
                <a:latin typeface="Calibri" pitchFamily="34" charset="0"/>
                <a:cs typeface="Calibri" pitchFamily="34" charset="0"/>
              </a:rPr>
              <a:t>Experimental design</a:t>
            </a:r>
          </a:p>
        </p:txBody>
      </p:sp>
      <p:sp>
        <p:nvSpPr>
          <p:cNvPr id="16389" name="AutoShape 6"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16390" name="AutoShape 8"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6" name="Content Placeholder 2"/>
          <p:cNvSpPr>
            <a:spLocks noGrp="1"/>
          </p:cNvSpPr>
          <p:nvPr>
            <p:ph idx="1"/>
          </p:nvPr>
        </p:nvSpPr>
        <p:spPr>
          <a:xfrm>
            <a:off x="642910" y="1714488"/>
            <a:ext cx="3000395" cy="5541963"/>
          </a:xfrm>
        </p:spPr>
        <p:txBody>
          <a:bodyPr/>
          <a:lstStyle/>
          <a:p>
            <a:pPr eaLnBrk="1" hangingPunct="1"/>
            <a:r>
              <a:rPr lang="en-US" dirty="0" smtClean="0">
                <a:latin typeface="Calibri" pitchFamily="34" charset="0"/>
                <a:cs typeface="Calibri" pitchFamily="34" charset="0"/>
              </a:rPr>
              <a:t>Deciding on</a:t>
            </a:r>
          </a:p>
          <a:p>
            <a:pPr lvl="1" eaLnBrk="1" hangingPunct="1"/>
            <a:r>
              <a:rPr lang="en-US" u="sng" dirty="0" smtClean="0">
                <a:latin typeface="Calibri" pitchFamily="34" charset="0"/>
                <a:cs typeface="Calibri" pitchFamily="34" charset="0"/>
              </a:rPr>
              <a:t>Placement pattern </a:t>
            </a:r>
            <a:r>
              <a:rPr lang="en-US" b="1" u="sng" dirty="0" smtClean="0">
                <a:latin typeface="Calibri" pitchFamily="34" charset="0"/>
                <a:cs typeface="Calibri" pitchFamily="34" charset="0"/>
              </a:rPr>
              <a:t>P</a:t>
            </a:r>
            <a:r>
              <a:rPr lang="en-US" dirty="0" smtClean="0">
                <a:latin typeface="Calibri" pitchFamily="34" charset="0"/>
                <a:cs typeface="Calibri" pitchFamily="34" charset="0"/>
              </a:rPr>
              <a:t> of cell colonies on the chip chamber</a:t>
            </a:r>
          </a:p>
          <a:p>
            <a:pPr lvl="1" eaLnBrk="1" hangingPunct="1"/>
            <a:r>
              <a:rPr lang="en-US" u="sng" dirty="0" smtClean="0">
                <a:latin typeface="Calibri" pitchFamily="34" charset="0"/>
                <a:cs typeface="Calibri" pitchFamily="34" charset="0"/>
              </a:rPr>
              <a:t>Schedule </a:t>
            </a:r>
            <a:r>
              <a:rPr lang="en-US" b="1" u="sng" dirty="0" smtClean="0">
                <a:latin typeface="Calibri" pitchFamily="34" charset="0"/>
                <a:cs typeface="Calibri" pitchFamily="34" charset="0"/>
              </a:rPr>
              <a:t>S</a:t>
            </a:r>
            <a:r>
              <a:rPr lang="en-US" dirty="0" smtClean="0">
                <a:latin typeface="Calibri" pitchFamily="34" charset="0"/>
                <a:cs typeface="Calibri" pitchFamily="34" charset="0"/>
              </a:rPr>
              <a:t> of the compound (stimuli) insertion</a:t>
            </a:r>
          </a:p>
          <a:p>
            <a:pPr lvl="1" eaLnBrk="1" hangingPunct="1"/>
            <a:endParaRPr lang="en-US" dirty="0" smtClean="0">
              <a:latin typeface="Calibri" pitchFamily="34" charset="0"/>
              <a:cs typeface="Calibri" pitchFamily="34" charset="0"/>
            </a:endParaRPr>
          </a:p>
        </p:txBody>
      </p:sp>
      <p:pic>
        <p:nvPicPr>
          <p:cNvPr id="7" name="Picture 1"/>
          <p:cNvPicPr>
            <a:picLocks noChangeAspect="1" noChangeArrowheads="1"/>
          </p:cNvPicPr>
          <p:nvPr/>
        </p:nvPicPr>
        <p:blipFill>
          <a:blip r:embed="rId2"/>
          <a:srcRect/>
          <a:stretch>
            <a:fillRect/>
          </a:stretch>
        </p:blipFill>
        <p:spPr bwMode="auto">
          <a:xfrm>
            <a:off x="3851920" y="1340768"/>
            <a:ext cx="5112568" cy="4426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5496" y="0"/>
            <a:ext cx="8426450" cy="719138"/>
          </a:xfrm>
        </p:spPr>
        <p:txBody>
          <a:bodyPr/>
          <a:lstStyle/>
          <a:p>
            <a:pPr eaLnBrk="1" hangingPunct="1"/>
            <a:r>
              <a:rPr lang="en-US" dirty="0" smtClean="0">
                <a:latin typeface="Calibri" pitchFamily="34" charset="0"/>
                <a:cs typeface="Calibri" pitchFamily="34" charset="0"/>
              </a:rPr>
              <a:t>Experimental design</a:t>
            </a:r>
          </a:p>
        </p:txBody>
      </p:sp>
      <p:sp>
        <p:nvSpPr>
          <p:cNvPr id="16389" name="AutoShape 6"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16390" name="AutoShape 8"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6" name="Content Placeholder 2"/>
          <p:cNvSpPr>
            <a:spLocks noGrp="1"/>
          </p:cNvSpPr>
          <p:nvPr>
            <p:ph idx="1"/>
          </p:nvPr>
        </p:nvSpPr>
        <p:spPr>
          <a:xfrm>
            <a:off x="827584" y="1700808"/>
            <a:ext cx="4248472" cy="5541963"/>
          </a:xfrm>
        </p:spPr>
        <p:txBody>
          <a:bodyPr/>
          <a:lstStyle/>
          <a:p>
            <a:pPr lvl="1" eaLnBrk="1" hangingPunct="1"/>
            <a:r>
              <a:rPr lang="en-US" dirty="0" smtClean="0">
                <a:latin typeface="Calibri" pitchFamily="34" charset="0"/>
                <a:cs typeface="Calibri" pitchFamily="34" charset="0"/>
              </a:rPr>
              <a:t>Given: 4×4 biochip</a:t>
            </a:r>
          </a:p>
          <a:p>
            <a:pPr lvl="1" eaLnBrk="1" hangingPunct="1"/>
            <a:r>
              <a:rPr lang="en-US" dirty="0" smtClean="0">
                <a:latin typeface="Calibri" pitchFamily="34" charset="0"/>
                <a:cs typeface="Calibri" pitchFamily="34" charset="0"/>
              </a:rPr>
              <a:t>No of cell colonies: 2 (C1, C2)</a:t>
            </a:r>
          </a:p>
          <a:p>
            <a:pPr lvl="1" eaLnBrk="1" hangingPunct="1"/>
            <a:r>
              <a:rPr lang="en-US" dirty="0" smtClean="0">
                <a:latin typeface="Calibri" pitchFamily="34" charset="0"/>
                <a:cs typeface="Calibri" pitchFamily="34" charset="0"/>
              </a:rPr>
              <a:t>No of compounds: 3 (F1, F2, F3)</a:t>
            </a:r>
          </a:p>
          <a:p>
            <a:pPr lvl="1" eaLnBrk="1" hangingPunct="1"/>
            <a:endParaRPr lang="en-US" dirty="0" smtClean="0">
              <a:latin typeface="Calibri" pitchFamily="34" charset="0"/>
              <a:cs typeface="Calibri" pitchFamily="34" charset="0"/>
            </a:endParaRPr>
          </a:p>
          <a:p>
            <a:pPr lvl="1" eaLnBrk="1" hangingPunct="1"/>
            <a:r>
              <a:rPr lang="en-US" u="sng" dirty="0" smtClean="0">
                <a:latin typeface="Calibri" pitchFamily="34" charset="0"/>
                <a:cs typeface="Calibri" pitchFamily="34" charset="0"/>
              </a:rPr>
              <a:t>Task: </a:t>
            </a:r>
            <a:r>
              <a:rPr lang="en-US" dirty="0" smtClean="0">
                <a:latin typeface="Calibri" pitchFamily="34" charset="0"/>
                <a:cs typeface="Calibri" pitchFamily="34" charset="0"/>
              </a:rPr>
              <a:t>Expose all colonies to any 3-compound sequence (Placement and Scheduling)</a:t>
            </a:r>
          </a:p>
          <a:p>
            <a:pPr lvl="1" eaLnBrk="1" hangingPunct="1"/>
            <a:endParaRPr lang="en-US" dirty="0" smtClean="0">
              <a:latin typeface="Calibri" pitchFamily="34" charset="0"/>
              <a:cs typeface="Calibri" pitchFamily="34" charset="0"/>
            </a:endParaRPr>
          </a:p>
          <a:p>
            <a:pPr lvl="1" eaLnBrk="1" hangingPunct="1"/>
            <a:r>
              <a:rPr lang="en-US" dirty="0" smtClean="0">
                <a:latin typeface="Calibri" pitchFamily="34" charset="0"/>
                <a:cs typeface="Calibri" pitchFamily="34" charset="0"/>
              </a:rPr>
              <a:t>Row 1:</a:t>
            </a:r>
          </a:p>
          <a:p>
            <a:pPr lvl="2" eaLnBrk="1" hangingPunct="1"/>
            <a:r>
              <a:rPr lang="en-US" b="1" dirty="0" smtClean="0">
                <a:latin typeface="Calibri" pitchFamily="34" charset="0"/>
                <a:cs typeface="Calibri" pitchFamily="34" charset="0"/>
              </a:rPr>
              <a:t>C2: </a:t>
            </a:r>
          </a:p>
          <a:p>
            <a:pPr lvl="2" eaLnBrk="1" hangingPunct="1"/>
            <a:r>
              <a:rPr lang="en-US" b="1" dirty="0" smtClean="0">
                <a:latin typeface="Calibri" pitchFamily="34" charset="0"/>
                <a:cs typeface="Calibri" pitchFamily="34" charset="0"/>
              </a:rPr>
              <a:t>C1: </a:t>
            </a:r>
          </a:p>
          <a:p>
            <a:pPr lvl="2" eaLnBrk="1" hangingPunct="1"/>
            <a:r>
              <a:rPr lang="en-US" b="1" dirty="0" smtClean="0">
                <a:latin typeface="Calibri" pitchFamily="34" charset="0"/>
                <a:cs typeface="Calibri" pitchFamily="34" charset="0"/>
              </a:rPr>
              <a:t>C1: </a:t>
            </a:r>
          </a:p>
          <a:p>
            <a:pPr lvl="2" eaLnBrk="1" hangingPunct="1"/>
            <a:r>
              <a:rPr lang="en-US" b="1" dirty="0" smtClean="0">
                <a:latin typeface="Calibri" pitchFamily="34" charset="0"/>
                <a:cs typeface="Calibri" pitchFamily="34" charset="0"/>
              </a:rPr>
              <a:t>C2:</a:t>
            </a:r>
          </a:p>
        </p:txBody>
      </p:sp>
      <p:pic>
        <p:nvPicPr>
          <p:cNvPr id="95234" name="Picture 2"/>
          <p:cNvPicPr>
            <a:picLocks noChangeAspect="1" noChangeArrowheads="1"/>
          </p:cNvPicPr>
          <p:nvPr/>
        </p:nvPicPr>
        <p:blipFill>
          <a:blip r:embed="rId2"/>
          <a:srcRect/>
          <a:stretch>
            <a:fillRect/>
          </a:stretch>
        </p:blipFill>
        <p:spPr bwMode="auto">
          <a:xfrm>
            <a:off x="5508104" y="2708920"/>
            <a:ext cx="1905000" cy="1876425"/>
          </a:xfrm>
          <a:prstGeom prst="rect">
            <a:avLst/>
          </a:prstGeom>
          <a:noFill/>
          <a:ln w="9525">
            <a:noFill/>
            <a:miter lim="800000"/>
            <a:headEnd/>
            <a:tailEnd/>
          </a:ln>
        </p:spPr>
      </p:pic>
      <p:pic>
        <p:nvPicPr>
          <p:cNvPr id="95235" name="Picture 3"/>
          <p:cNvPicPr>
            <a:picLocks noChangeAspect="1" noChangeArrowheads="1"/>
          </p:cNvPicPr>
          <p:nvPr/>
        </p:nvPicPr>
        <p:blipFill>
          <a:blip r:embed="rId3"/>
          <a:srcRect/>
          <a:stretch>
            <a:fillRect/>
          </a:stretch>
        </p:blipFill>
        <p:spPr bwMode="auto">
          <a:xfrm>
            <a:off x="5508104" y="2704703"/>
            <a:ext cx="1905000" cy="187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07504" y="0"/>
            <a:ext cx="8426450" cy="719138"/>
          </a:xfrm>
        </p:spPr>
        <p:txBody>
          <a:bodyPr/>
          <a:lstStyle/>
          <a:p>
            <a:pPr eaLnBrk="1" hangingPunct="1"/>
            <a:r>
              <a:rPr lang="en-US" dirty="0" smtClean="0">
                <a:latin typeface="Calibri" pitchFamily="34" charset="0"/>
                <a:cs typeface="Calibri" pitchFamily="34" charset="0"/>
              </a:rPr>
              <a:t>Experimental Design</a:t>
            </a:r>
          </a:p>
        </p:txBody>
      </p:sp>
      <p:sp>
        <p:nvSpPr>
          <p:cNvPr id="16389" name="AutoShape 6"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16390" name="AutoShape 8"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6" name="Content Placeholder 2"/>
          <p:cNvSpPr>
            <a:spLocks noGrp="1"/>
          </p:cNvSpPr>
          <p:nvPr>
            <p:ph idx="1"/>
          </p:nvPr>
        </p:nvSpPr>
        <p:spPr>
          <a:xfrm>
            <a:off x="827584" y="1700808"/>
            <a:ext cx="4248472" cy="5541963"/>
          </a:xfrm>
        </p:spPr>
        <p:txBody>
          <a:bodyPr/>
          <a:lstStyle/>
          <a:p>
            <a:pPr lvl="1" eaLnBrk="1" hangingPunct="1"/>
            <a:r>
              <a:rPr lang="en-US" dirty="0" smtClean="0">
                <a:latin typeface="Calibri" pitchFamily="34" charset="0"/>
                <a:cs typeface="Calibri" pitchFamily="34" charset="0"/>
              </a:rPr>
              <a:t>Given: 4×4 biochip</a:t>
            </a:r>
          </a:p>
          <a:p>
            <a:pPr lvl="1" eaLnBrk="1" hangingPunct="1"/>
            <a:r>
              <a:rPr lang="en-US" dirty="0" smtClean="0">
                <a:latin typeface="Calibri" pitchFamily="34" charset="0"/>
                <a:cs typeface="Calibri" pitchFamily="34" charset="0"/>
              </a:rPr>
              <a:t>No of cell colonies: 2 (C1, C2)</a:t>
            </a:r>
          </a:p>
          <a:p>
            <a:pPr lvl="1" eaLnBrk="1" hangingPunct="1"/>
            <a:r>
              <a:rPr lang="en-US" dirty="0" smtClean="0">
                <a:latin typeface="Calibri" pitchFamily="34" charset="0"/>
                <a:cs typeface="Calibri" pitchFamily="34" charset="0"/>
              </a:rPr>
              <a:t>No of compounds: 3 (F1, F2, F3)</a:t>
            </a:r>
          </a:p>
          <a:p>
            <a:pPr lvl="1" eaLnBrk="1" hangingPunct="1"/>
            <a:endParaRPr lang="en-US" dirty="0" smtClean="0">
              <a:latin typeface="Calibri" pitchFamily="34" charset="0"/>
              <a:cs typeface="Calibri" pitchFamily="34" charset="0"/>
            </a:endParaRPr>
          </a:p>
          <a:p>
            <a:pPr lvl="1" eaLnBrk="1" hangingPunct="1"/>
            <a:r>
              <a:rPr lang="en-US" u="sng" dirty="0" smtClean="0">
                <a:latin typeface="Calibri" pitchFamily="34" charset="0"/>
                <a:cs typeface="Calibri" pitchFamily="34" charset="0"/>
              </a:rPr>
              <a:t>Task: </a:t>
            </a:r>
            <a:r>
              <a:rPr lang="en-US" dirty="0" smtClean="0">
                <a:latin typeface="Calibri" pitchFamily="34" charset="0"/>
                <a:cs typeface="Calibri" pitchFamily="34" charset="0"/>
              </a:rPr>
              <a:t>Expose all colonies to any 3-compound sequence (Placement and Scheduling)</a:t>
            </a:r>
          </a:p>
          <a:p>
            <a:pPr lvl="1" eaLnBrk="1" hangingPunct="1"/>
            <a:endParaRPr lang="en-US" dirty="0" smtClean="0">
              <a:latin typeface="Calibri" pitchFamily="34" charset="0"/>
              <a:cs typeface="Calibri" pitchFamily="34" charset="0"/>
            </a:endParaRPr>
          </a:p>
          <a:p>
            <a:pPr lvl="1" eaLnBrk="1" hangingPunct="1"/>
            <a:r>
              <a:rPr lang="en-US" dirty="0" smtClean="0">
                <a:latin typeface="Calibri" pitchFamily="34" charset="0"/>
                <a:cs typeface="Calibri" pitchFamily="34" charset="0"/>
              </a:rPr>
              <a:t>Row 1:</a:t>
            </a:r>
          </a:p>
          <a:p>
            <a:pPr lvl="2" eaLnBrk="1" hangingPunct="1"/>
            <a:r>
              <a:rPr lang="en-US" b="1" dirty="0" smtClean="0">
                <a:latin typeface="Calibri" pitchFamily="34" charset="0"/>
                <a:cs typeface="Calibri" pitchFamily="34" charset="0"/>
              </a:rPr>
              <a:t>C2: </a:t>
            </a:r>
          </a:p>
          <a:p>
            <a:pPr lvl="2" eaLnBrk="1" hangingPunct="1"/>
            <a:r>
              <a:rPr lang="en-US" b="1" dirty="0" smtClean="0">
                <a:latin typeface="Calibri" pitchFamily="34" charset="0"/>
                <a:cs typeface="Calibri" pitchFamily="34" charset="0"/>
              </a:rPr>
              <a:t>C1: </a:t>
            </a:r>
          </a:p>
          <a:p>
            <a:pPr lvl="2" eaLnBrk="1" hangingPunct="1"/>
            <a:r>
              <a:rPr lang="en-US" b="1" dirty="0" smtClean="0">
                <a:latin typeface="Calibri" pitchFamily="34" charset="0"/>
                <a:cs typeface="Calibri" pitchFamily="34" charset="0"/>
              </a:rPr>
              <a:t>C1: </a:t>
            </a:r>
          </a:p>
          <a:p>
            <a:pPr lvl="2" eaLnBrk="1" hangingPunct="1"/>
            <a:r>
              <a:rPr lang="en-US" b="1" dirty="0" smtClean="0">
                <a:latin typeface="Calibri" pitchFamily="34" charset="0"/>
                <a:cs typeface="Calibri" pitchFamily="34" charset="0"/>
              </a:rPr>
              <a:t>C2:</a:t>
            </a:r>
          </a:p>
        </p:txBody>
      </p:sp>
      <p:pic>
        <p:nvPicPr>
          <p:cNvPr id="95234" name="Picture 2"/>
          <p:cNvPicPr>
            <a:picLocks noChangeAspect="1" noChangeArrowheads="1"/>
          </p:cNvPicPr>
          <p:nvPr/>
        </p:nvPicPr>
        <p:blipFill>
          <a:blip r:embed="rId2"/>
          <a:srcRect/>
          <a:stretch>
            <a:fillRect/>
          </a:stretch>
        </p:blipFill>
        <p:spPr bwMode="auto">
          <a:xfrm>
            <a:off x="5508104" y="2708920"/>
            <a:ext cx="1905000" cy="187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07504" y="0"/>
            <a:ext cx="8426450" cy="719138"/>
          </a:xfrm>
        </p:spPr>
        <p:txBody>
          <a:bodyPr/>
          <a:lstStyle/>
          <a:p>
            <a:pPr eaLnBrk="1" hangingPunct="1"/>
            <a:r>
              <a:rPr lang="en-US" dirty="0" smtClean="0">
                <a:latin typeface="Calibri" pitchFamily="34" charset="0"/>
                <a:cs typeface="Calibri" pitchFamily="34" charset="0"/>
              </a:rPr>
              <a:t>Experimental design</a:t>
            </a:r>
          </a:p>
        </p:txBody>
      </p:sp>
      <p:sp>
        <p:nvSpPr>
          <p:cNvPr id="16389" name="AutoShape 6"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16390" name="AutoShape 8"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6" name="Content Placeholder 2"/>
          <p:cNvSpPr>
            <a:spLocks noGrp="1"/>
          </p:cNvSpPr>
          <p:nvPr>
            <p:ph idx="1"/>
          </p:nvPr>
        </p:nvSpPr>
        <p:spPr>
          <a:xfrm>
            <a:off x="642910" y="1714488"/>
            <a:ext cx="3000395" cy="5541963"/>
          </a:xfrm>
        </p:spPr>
        <p:txBody>
          <a:bodyPr/>
          <a:lstStyle/>
          <a:p>
            <a:pPr lvl="1" eaLnBrk="1" hangingPunct="1"/>
            <a:r>
              <a:rPr lang="en-US" dirty="0" smtClean="0">
                <a:latin typeface="Calibri" pitchFamily="34" charset="0"/>
                <a:cs typeface="Calibri" pitchFamily="34" charset="0"/>
              </a:rPr>
              <a:t>Expose all colonies to any 3-compound sequence</a:t>
            </a:r>
          </a:p>
          <a:p>
            <a:pPr lvl="1" eaLnBrk="1" hangingPunct="1"/>
            <a:endParaRPr lang="en-US" dirty="0" smtClean="0">
              <a:latin typeface="Calibri" pitchFamily="34" charset="0"/>
              <a:cs typeface="Calibri" pitchFamily="34" charset="0"/>
            </a:endParaRPr>
          </a:p>
          <a:p>
            <a:pPr lvl="1" eaLnBrk="1" hangingPunct="1"/>
            <a:r>
              <a:rPr lang="en-US" dirty="0" smtClean="0">
                <a:latin typeface="Calibri" pitchFamily="34" charset="0"/>
                <a:cs typeface="Calibri" pitchFamily="34" charset="0"/>
              </a:rPr>
              <a:t>Row 1:</a:t>
            </a:r>
          </a:p>
          <a:p>
            <a:pPr lvl="2" eaLnBrk="1" hangingPunct="1"/>
            <a:r>
              <a:rPr lang="en-US" b="1" dirty="0" smtClean="0">
                <a:latin typeface="Calibri" pitchFamily="34" charset="0"/>
                <a:cs typeface="Calibri" pitchFamily="34" charset="0"/>
              </a:rPr>
              <a:t>C2:   </a:t>
            </a:r>
            <a:r>
              <a:rPr lang="en-US" dirty="0" smtClean="0">
                <a:latin typeface="Calibri" pitchFamily="34" charset="0"/>
                <a:cs typeface="Calibri" pitchFamily="34" charset="0"/>
              </a:rPr>
              <a:t>F1</a:t>
            </a:r>
            <a:r>
              <a:rPr lang="en-US" b="1" dirty="0" smtClean="0">
                <a:latin typeface="Calibri" pitchFamily="34" charset="0"/>
                <a:cs typeface="Calibri" pitchFamily="34" charset="0"/>
              </a:rPr>
              <a:t> </a:t>
            </a:r>
          </a:p>
          <a:p>
            <a:pPr lvl="2" eaLnBrk="1" hangingPunct="1"/>
            <a:r>
              <a:rPr lang="en-US" b="1" dirty="0" smtClean="0">
                <a:latin typeface="Calibri" pitchFamily="34" charset="0"/>
                <a:cs typeface="Calibri" pitchFamily="34" charset="0"/>
              </a:rPr>
              <a:t>C1:   </a:t>
            </a:r>
            <a:r>
              <a:rPr lang="en-US" dirty="0" smtClean="0">
                <a:latin typeface="Calibri" pitchFamily="34" charset="0"/>
                <a:cs typeface="Calibri" pitchFamily="34" charset="0"/>
              </a:rPr>
              <a:t>F2</a:t>
            </a:r>
          </a:p>
          <a:p>
            <a:pPr lvl="2" eaLnBrk="1" hangingPunct="1"/>
            <a:r>
              <a:rPr lang="en-US" b="1" dirty="0" smtClean="0">
                <a:latin typeface="Calibri" pitchFamily="34" charset="0"/>
                <a:cs typeface="Calibri" pitchFamily="34" charset="0"/>
              </a:rPr>
              <a:t>C1:   </a:t>
            </a:r>
            <a:r>
              <a:rPr lang="en-US" dirty="0" smtClean="0">
                <a:latin typeface="Calibri" pitchFamily="34" charset="0"/>
                <a:cs typeface="Calibri" pitchFamily="34" charset="0"/>
              </a:rPr>
              <a:t>F3</a:t>
            </a:r>
          </a:p>
          <a:p>
            <a:pPr lvl="2" eaLnBrk="1" hangingPunct="1"/>
            <a:r>
              <a:rPr lang="en-US" b="1" dirty="0" smtClean="0">
                <a:latin typeface="Calibri" pitchFamily="34" charset="0"/>
                <a:cs typeface="Calibri" pitchFamily="34" charset="0"/>
              </a:rPr>
              <a:t>C2:   </a:t>
            </a:r>
            <a:r>
              <a:rPr lang="en-US" dirty="0" smtClean="0">
                <a:latin typeface="Calibri" pitchFamily="34" charset="0"/>
                <a:cs typeface="Calibri" pitchFamily="34" charset="0"/>
              </a:rPr>
              <a:t>F1</a:t>
            </a:r>
          </a:p>
        </p:txBody>
      </p:sp>
      <p:pic>
        <p:nvPicPr>
          <p:cNvPr id="96258" name="Picture 2"/>
          <p:cNvPicPr>
            <a:picLocks noChangeAspect="1" noChangeArrowheads="1"/>
          </p:cNvPicPr>
          <p:nvPr/>
        </p:nvPicPr>
        <p:blipFill>
          <a:blip r:embed="rId2"/>
          <a:srcRect/>
          <a:stretch>
            <a:fillRect/>
          </a:stretch>
        </p:blipFill>
        <p:spPr bwMode="auto">
          <a:xfrm>
            <a:off x="5148064" y="1772816"/>
            <a:ext cx="1914525"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Advantages and challenges</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9" name="Content Placeholder 2"/>
          <p:cNvSpPr>
            <a:spLocks noGrp="1"/>
          </p:cNvSpPr>
          <p:nvPr>
            <p:ph idx="1"/>
          </p:nvPr>
        </p:nvSpPr>
        <p:spPr>
          <a:xfrm>
            <a:off x="539625" y="1556792"/>
            <a:ext cx="8424863" cy="4176464"/>
          </a:xfrm>
        </p:spPr>
        <p:txBody>
          <a:bodyPr/>
          <a:lstStyle/>
          <a:p>
            <a:pPr marL="860425" lvl="1" indent="-403225" defTabSz="914400">
              <a:spcBef>
                <a:spcPts val="100"/>
              </a:spcBef>
            </a:pPr>
            <a:r>
              <a:rPr lang="en-US" sz="2400" dirty="0" smtClean="0">
                <a:latin typeface="Calibri" pitchFamily="34" charset="0"/>
                <a:cs typeface="Calibri" pitchFamily="34" charset="0"/>
              </a:rPr>
              <a:t>Advantages</a:t>
            </a:r>
          </a:p>
          <a:p>
            <a:pPr marL="1219200" lvl="2" indent="-403225">
              <a:spcBef>
                <a:spcPts val="100"/>
              </a:spcBef>
            </a:pPr>
            <a:r>
              <a:rPr lang="en-US" dirty="0" smtClean="0">
                <a:latin typeface="Calibri" pitchFamily="34" charset="0"/>
                <a:cs typeface="Calibri" pitchFamily="34" charset="0"/>
              </a:rPr>
              <a:t>High throughput (multiple experiments/ chip)</a:t>
            </a:r>
          </a:p>
          <a:p>
            <a:pPr marL="1219200" lvl="2" indent="-403225">
              <a:spcBef>
                <a:spcPts val="100"/>
              </a:spcBef>
            </a:pPr>
            <a:r>
              <a:rPr lang="en-US" dirty="0" smtClean="0">
                <a:latin typeface="Calibri" pitchFamily="34" charset="0"/>
                <a:cs typeface="Calibri" pitchFamily="34" charset="0"/>
              </a:rPr>
              <a:t>Reduced cost (reduced sample/ reagent consumption)</a:t>
            </a:r>
          </a:p>
          <a:p>
            <a:pPr marL="1219200" lvl="2" indent="-403225">
              <a:spcBef>
                <a:spcPts val="100"/>
              </a:spcBef>
            </a:pPr>
            <a:r>
              <a:rPr lang="en-US" dirty="0" smtClean="0">
                <a:latin typeface="Calibri" pitchFamily="34" charset="0"/>
                <a:cs typeface="Calibri" pitchFamily="34" charset="0"/>
              </a:rPr>
              <a:t>Reduced size (miniaturization)</a:t>
            </a:r>
          </a:p>
          <a:p>
            <a:pPr marL="1219200" lvl="2" indent="-403225">
              <a:spcBef>
                <a:spcPts val="100"/>
              </a:spcBef>
            </a:pPr>
            <a:r>
              <a:rPr lang="en-US" dirty="0" smtClean="0">
                <a:latin typeface="Calibri" pitchFamily="34" charset="0"/>
                <a:cs typeface="Calibri" pitchFamily="34" charset="0"/>
              </a:rPr>
              <a:t>Automation</a:t>
            </a:r>
          </a:p>
          <a:p>
            <a:pPr marL="1219200" lvl="2" indent="-403225">
              <a:spcBef>
                <a:spcPts val="100"/>
              </a:spcBef>
            </a:pPr>
            <a:endParaRPr lang="en-US" sz="2000" dirty="0" smtClean="0">
              <a:latin typeface="Calibri" pitchFamily="34" charset="0"/>
              <a:cs typeface="Calibri" pitchFamily="34" charset="0"/>
            </a:endParaRPr>
          </a:p>
          <a:p>
            <a:pPr marL="860425" lvl="1" indent="-403225" defTabSz="914400"/>
            <a:r>
              <a:rPr lang="en-US" sz="2400" dirty="0" smtClean="0">
                <a:latin typeface="Calibri" pitchFamily="34" charset="0"/>
                <a:cs typeface="Calibri" pitchFamily="34" charset="0"/>
              </a:rPr>
              <a:t>Challenges</a:t>
            </a:r>
          </a:p>
          <a:p>
            <a:pPr marL="1219200" lvl="2" indent="-403225"/>
            <a:r>
              <a:rPr lang="en-US" dirty="0" smtClean="0">
                <a:latin typeface="Calibri" pitchFamily="34" charset="0"/>
                <a:cs typeface="Calibri" pitchFamily="34" charset="0"/>
              </a:rPr>
              <a:t>High design complexity</a:t>
            </a:r>
          </a:p>
          <a:p>
            <a:pPr marL="1219200" lvl="2" indent="-403225"/>
            <a:r>
              <a:rPr lang="en-US" dirty="0" smtClean="0">
                <a:latin typeface="Calibri" pitchFamily="34" charset="0"/>
                <a:cs typeface="Calibri" pitchFamily="34" charset="0"/>
              </a:rPr>
              <a:t>Current design methodologies</a:t>
            </a:r>
          </a:p>
          <a:p>
            <a:pPr marL="1579563" lvl="3" indent="-403225"/>
            <a:r>
              <a:rPr lang="en-US" dirty="0" smtClean="0">
                <a:latin typeface="Calibri" pitchFamily="34" charset="0"/>
                <a:cs typeface="Calibri" pitchFamily="34" charset="0"/>
              </a:rPr>
              <a:t>Manual: drawing in AutoCAD</a:t>
            </a:r>
            <a:endParaRPr lang="en-US" sz="2200" dirty="0" smtClean="0">
              <a:latin typeface="Calibri" pitchFamily="34" charset="0"/>
              <a:cs typeface="Calibri" pitchFamily="34" charset="0"/>
            </a:endParaRPr>
          </a:p>
          <a:p>
            <a:pPr marL="1579563" lvl="3" indent="-403225"/>
            <a:r>
              <a:rPr lang="en-US" dirty="0" smtClean="0">
                <a:latin typeface="Calibri" pitchFamily="34" charset="0"/>
                <a:cs typeface="Calibri" pitchFamily="34" charset="0"/>
              </a:rPr>
              <a:t>Bottom-up</a:t>
            </a:r>
          </a:p>
          <a:p>
            <a:pPr marL="1579563" lvl="3" indent="-403225"/>
            <a:r>
              <a:rPr lang="en-US" dirty="0" smtClean="0">
                <a:latin typeface="Calibri" pitchFamily="34" charset="0"/>
                <a:cs typeface="Calibri" pitchFamily="34" charset="0"/>
              </a:rPr>
              <a:t>Full-custom</a:t>
            </a:r>
          </a:p>
        </p:txBody>
      </p:sp>
      <p:pic>
        <p:nvPicPr>
          <p:cNvPr id="5" name="Picture 4"/>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4965261" y="2996952"/>
            <a:ext cx="4022377" cy="33438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animEffect transition="in" filter="blinds(horizontal)">
                                      <p:cBhvr>
                                        <p:cTn id="7" dur="500"/>
                                        <p:tgtEl>
                                          <p:spTgt spid="9">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
                                            <p:txEl>
                                              <p:pRg st="7" end="7"/>
                                            </p:txEl>
                                          </p:spTgt>
                                        </p:tgtEl>
                                        <p:attrNameLst>
                                          <p:attrName>style.visibility</p:attrName>
                                        </p:attrNameLst>
                                      </p:cBhvr>
                                      <p:to>
                                        <p:strVal val="visible"/>
                                      </p:to>
                                    </p:set>
                                    <p:animEffect transition="in" filter="blinds(horizontal)">
                                      <p:cBhvr>
                                        <p:cTn id="10" dur="500"/>
                                        <p:tgtEl>
                                          <p:spTgt spid="9">
                                            <p:txEl>
                                              <p:pRg st="7" end="7"/>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animEffect transition="in" filter="blinds(horizontal)">
                                      <p:cBhvr>
                                        <p:cTn id="13" dur="500"/>
                                        <p:tgtEl>
                                          <p:spTgt spid="9">
                                            <p:txEl>
                                              <p:pRg st="8" end="8"/>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9">
                                            <p:txEl>
                                              <p:pRg st="9" end="9"/>
                                            </p:txEl>
                                          </p:spTgt>
                                        </p:tgtEl>
                                        <p:attrNameLst>
                                          <p:attrName>style.visibility</p:attrName>
                                        </p:attrNameLst>
                                      </p:cBhvr>
                                      <p:to>
                                        <p:strVal val="visible"/>
                                      </p:to>
                                    </p:set>
                                    <p:animEffect transition="in" filter="blinds(horizontal)">
                                      <p:cBhvr>
                                        <p:cTn id="16" dur="500"/>
                                        <p:tgtEl>
                                          <p:spTgt spid="9">
                                            <p:txEl>
                                              <p:pRg st="9" end="9"/>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9">
                                            <p:txEl>
                                              <p:pRg st="10" end="10"/>
                                            </p:txEl>
                                          </p:spTgt>
                                        </p:tgtEl>
                                        <p:attrNameLst>
                                          <p:attrName>style.visibility</p:attrName>
                                        </p:attrNameLst>
                                      </p:cBhvr>
                                      <p:to>
                                        <p:strVal val="visible"/>
                                      </p:to>
                                    </p:set>
                                    <p:animEffect transition="in" filter="blinds(horizontal)">
                                      <p:cBhvr>
                                        <p:cTn id="19" dur="500"/>
                                        <p:tgtEl>
                                          <p:spTgt spid="9">
                                            <p:txEl>
                                              <p:pRg st="10" end="10"/>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9">
                                            <p:txEl>
                                              <p:pRg st="11" end="11"/>
                                            </p:txEl>
                                          </p:spTgt>
                                        </p:tgtEl>
                                        <p:attrNameLst>
                                          <p:attrName>style.visibility</p:attrName>
                                        </p:attrNameLst>
                                      </p:cBhvr>
                                      <p:to>
                                        <p:strVal val="visible"/>
                                      </p:to>
                                    </p:set>
                                    <p:animEffect transition="in" filter="blinds(horizontal)">
                                      <p:cBhvr>
                                        <p:cTn id="22" dur="500"/>
                                        <p:tgtEl>
                                          <p:spTgt spid="9">
                                            <p:txEl>
                                              <p:pRg st="11" end="11"/>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5496" y="0"/>
            <a:ext cx="8426450" cy="719138"/>
          </a:xfrm>
        </p:spPr>
        <p:txBody>
          <a:bodyPr/>
          <a:lstStyle/>
          <a:p>
            <a:pPr eaLnBrk="1" hangingPunct="1"/>
            <a:r>
              <a:rPr lang="en-US" dirty="0" smtClean="0">
                <a:latin typeface="Calibri" pitchFamily="34" charset="0"/>
                <a:cs typeface="Calibri" pitchFamily="34" charset="0"/>
              </a:rPr>
              <a:t>Experimental design</a:t>
            </a:r>
          </a:p>
        </p:txBody>
      </p:sp>
      <p:sp>
        <p:nvSpPr>
          <p:cNvPr id="16389" name="AutoShape 6"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16390" name="AutoShape 8"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6" name="Content Placeholder 2"/>
          <p:cNvSpPr>
            <a:spLocks noGrp="1"/>
          </p:cNvSpPr>
          <p:nvPr>
            <p:ph idx="1"/>
          </p:nvPr>
        </p:nvSpPr>
        <p:spPr>
          <a:xfrm>
            <a:off x="642910" y="1714488"/>
            <a:ext cx="3000395" cy="5541963"/>
          </a:xfrm>
        </p:spPr>
        <p:txBody>
          <a:bodyPr/>
          <a:lstStyle/>
          <a:p>
            <a:pPr lvl="1" eaLnBrk="1" hangingPunct="1"/>
            <a:r>
              <a:rPr lang="en-US" dirty="0" smtClean="0">
                <a:latin typeface="Calibri" pitchFamily="34" charset="0"/>
                <a:cs typeface="Calibri" pitchFamily="34" charset="0"/>
              </a:rPr>
              <a:t>Expose all colonies to any 3-compound sequence</a:t>
            </a:r>
          </a:p>
          <a:p>
            <a:pPr lvl="1" eaLnBrk="1" hangingPunct="1"/>
            <a:endParaRPr lang="en-US" dirty="0" smtClean="0">
              <a:latin typeface="Calibri" pitchFamily="34" charset="0"/>
              <a:cs typeface="Calibri" pitchFamily="34" charset="0"/>
            </a:endParaRPr>
          </a:p>
          <a:p>
            <a:pPr lvl="1" eaLnBrk="1" hangingPunct="1"/>
            <a:r>
              <a:rPr lang="en-US" dirty="0" smtClean="0">
                <a:latin typeface="Calibri" pitchFamily="34" charset="0"/>
                <a:cs typeface="Calibri" pitchFamily="34" charset="0"/>
              </a:rPr>
              <a:t>Row 1:</a:t>
            </a:r>
          </a:p>
          <a:p>
            <a:pPr lvl="2" eaLnBrk="1" hangingPunct="1"/>
            <a:r>
              <a:rPr lang="en-US" b="1" dirty="0" smtClean="0">
                <a:latin typeface="Calibri" pitchFamily="34" charset="0"/>
                <a:cs typeface="Calibri" pitchFamily="34" charset="0"/>
              </a:rPr>
              <a:t>C2:   </a:t>
            </a:r>
            <a:r>
              <a:rPr lang="en-US" dirty="0" smtClean="0">
                <a:latin typeface="Calibri" pitchFamily="34" charset="0"/>
                <a:cs typeface="Calibri" pitchFamily="34" charset="0"/>
              </a:rPr>
              <a:t>F1</a:t>
            </a:r>
            <a:r>
              <a:rPr lang="en-US" b="1" dirty="0" smtClean="0">
                <a:latin typeface="Calibri" pitchFamily="34" charset="0"/>
                <a:cs typeface="Calibri" pitchFamily="34" charset="0"/>
              </a:rPr>
              <a:t> </a:t>
            </a:r>
            <a:r>
              <a:rPr lang="en-US" dirty="0" smtClean="0">
                <a:latin typeface="Calibri" pitchFamily="34" charset="0"/>
                <a:cs typeface="Calibri" pitchFamily="34" charset="0"/>
              </a:rPr>
              <a:t>, F3 </a:t>
            </a:r>
          </a:p>
          <a:p>
            <a:pPr lvl="2" eaLnBrk="1" hangingPunct="1"/>
            <a:r>
              <a:rPr lang="en-US" b="1" dirty="0" smtClean="0">
                <a:latin typeface="Calibri" pitchFamily="34" charset="0"/>
                <a:cs typeface="Calibri" pitchFamily="34" charset="0"/>
              </a:rPr>
              <a:t>C1:   </a:t>
            </a:r>
            <a:r>
              <a:rPr lang="en-US" dirty="0" smtClean="0">
                <a:latin typeface="Calibri" pitchFamily="34" charset="0"/>
                <a:cs typeface="Calibri" pitchFamily="34" charset="0"/>
              </a:rPr>
              <a:t>F2</a:t>
            </a:r>
            <a:r>
              <a:rPr lang="en-US" b="1" dirty="0" smtClean="0">
                <a:latin typeface="Calibri" pitchFamily="34" charset="0"/>
                <a:cs typeface="Calibri" pitchFamily="34" charset="0"/>
              </a:rPr>
              <a:t> </a:t>
            </a:r>
            <a:r>
              <a:rPr lang="en-US" dirty="0" smtClean="0">
                <a:latin typeface="Calibri" pitchFamily="34" charset="0"/>
                <a:cs typeface="Calibri" pitchFamily="34" charset="0"/>
              </a:rPr>
              <a:t>, F3 </a:t>
            </a:r>
          </a:p>
          <a:p>
            <a:pPr lvl="2" eaLnBrk="1" hangingPunct="1"/>
            <a:r>
              <a:rPr lang="en-US" b="1" dirty="0" smtClean="0">
                <a:latin typeface="Calibri" pitchFamily="34" charset="0"/>
                <a:cs typeface="Calibri" pitchFamily="34" charset="0"/>
              </a:rPr>
              <a:t>C1:   </a:t>
            </a:r>
            <a:r>
              <a:rPr lang="en-US" dirty="0" smtClean="0">
                <a:latin typeface="Calibri" pitchFamily="34" charset="0"/>
                <a:cs typeface="Calibri" pitchFamily="34" charset="0"/>
              </a:rPr>
              <a:t>F3</a:t>
            </a:r>
            <a:r>
              <a:rPr lang="en-US" b="1" dirty="0" smtClean="0">
                <a:latin typeface="Calibri" pitchFamily="34" charset="0"/>
                <a:cs typeface="Calibri" pitchFamily="34" charset="0"/>
              </a:rPr>
              <a:t> </a:t>
            </a:r>
            <a:r>
              <a:rPr lang="en-US" dirty="0" smtClean="0">
                <a:latin typeface="Calibri" pitchFamily="34" charset="0"/>
                <a:cs typeface="Calibri" pitchFamily="34" charset="0"/>
              </a:rPr>
              <a:t>, F3</a:t>
            </a:r>
          </a:p>
          <a:p>
            <a:pPr lvl="2" eaLnBrk="1" hangingPunct="1"/>
            <a:r>
              <a:rPr lang="en-US" b="1" dirty="0" smtClean="0">
                <a:latin typeface="Calibri" pitchFamily="34" charset="0"/>
                <a:cs typeface="Calibri" pitchFamily="34" charset="0"/>
              </a:rPr>
              <a:t>C2:   </a:t>
            </a:r>
            <a:r>
              <a:rPr lang="en-US" dirty="0" smtClean="0">
                <a:latin typeface="Calibri" pitchFamily="34" charset="0"/>
                <a:cs typeface="Calibri" pitchFamily="34" charset="0"/>
              </a:rPr>
              <a:t>F1</a:t>
            </a:r>
            <a:r>
              <a:rPr lang="en-US" b="1" dirty="0" smtClean="0">
                <a:latin typeface="Calibri" pitchFamily="34" charset="0"/>
                <a:cs typeface="Calibri" pitchFamily="34" charset="0"/>
              </a:rPr>
              <a:t> </a:t>
            </a:r>
            <a:r>
              <a:rPr lang="en-US" dirty="0" smtClean="0">
                <a:latin typeface="Calibri" pitchFamily="34" charset="0"/>
                <a:cs typeface="Calibri" pitchFamily="34" charset="0"/>
              </a:rPr>
              <a:t>, F3</a:t>
            </a:r>
          </a:p>
        </p:txBody>
      </p:sp>
      <p:pic>
        <p:nvPicPr>
          <p:cNvPr id="97282" name="Picture 2"/>
          <p:cNvPicPr>
            <a:picLocks noChangeAspect="1" noChangeArrowheads="1"/>
          </p:cNvPicPr>
          <p:nvPr/>
        </p:nvPicPr>
        <p:blipFill>
          <a:blip r:embed="rId2"/>
          <a:srcRect/>
          <a:stretch>
            <a:fillRect/>
          </a:stretch>
        </p:blipFill>
        <p:spPr bwMode="auto">
          <a:xfrm>
            <a:off x="4283968" y="2560687"/>
            <a:ext cx="3409950" cy="187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5496" y="0"/>
            <a:ext cx="8426450" cy="719138"/>
          </a:xfrm>
        </p:spPr>
        <p:txBody>
          <a:bodyPr/>
          <a:lstStyle/>
          <a:p>
            <a:pPr eaLnBrk="1" hangingPunct="1"/>
            <a:r>
              <a:rPr lang="en-US" dirty="0" smtClean="0">
                <a:latin typeface="Calibri" pitchFamily="34" charset="0"/>
                <a:cs typeface="Calibri" pitchFamily="34" charset="0"/>
              </a:rPr>
              <a:t>Experimental design</a:t>
            </a:r>
          </a:p>
        </p:txBody>
      </p:sp>
      <p:sp>
        <p:nvSpPr>
          <p:cNvPr id="16389" name="AutoShape 6"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16390" name="AutoShape 8"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6" name="Content Placeholder 2"/>
          <p:cNvSpPr>
            <a:spLocks noGrp="1"/>
          </p:cNvSpPr>
          <p:nvPr>
            <p:ph idx="1"/>
          </p:nvPr>
        </p:nvSpPr>
        <p:spPr>
          <a:xfrm>
            <a:off x="642910" y="1714488"/>
            <a:ext cx="3000395" cy="5541963"/>
          </a:xfrm>
        </p:spPr>
        <p:txBody>
          <a:bodyPr/>
          <a:lstStyle/>
          <a:p>
            <a:pPr lvl="1" eaLnBrk="1" hangingPunct="1"/>
            <a:r>
              <a:rPr lang="en-US" dirty="0" smtClean="0">
                <a:latin typeface="Calibri" pitchFamily="34" charset="0"/>
                <a:cs typeface="Calibri" pitchFamily="34" charset="0"/>
              </a:rPr>
              <a:t>Expose all colonies to any 3-compound sequence</a:t>
            </a:r>
          </a:p>
          <a:p>
            <a:pPr lvl="1" eaLnBrk="1" hangingPunct="1"/>
            <a:endParaRPr lang="en-US" dirty="0" smtClean="0">
              <a:latin typeface="Calibri" pitchFamily="34" charset="0"/>
              <a:cs typeface="Calibri" pitchFamily="34" charset="0"/>
            </a:endParaRPr>
          </a:p>
          <a:p>
            <a:pPr lvl="1" eaLnBrk="1" hangingPunct="1"/>
            <a:r>
              <a:rPr lang="en-US" dirty="0" smtClean="0">
                <a:latin typeface="Calibri" pitchFamily="34" charset="0"/>
                <a:cs typeface="Calibri" pitchFamily="34" charset="0"/>
              </a:rPr>
              <a:t>Row 1:</a:t>
            </a:r>
          </a:p>
          <a:p>
            <a:pPr lvl="2" eaLnBrk="1" hangingPunct="1"/>
            <a:r>
              <a:rPr lang="en-US" b="1" dirty="0" smtClean="0">
                <a:latin typeface="Calibri" pitchFamily="34" charset="0"/>
                <a:cs typeface="Calibri" pitchFamily="34" charset="0"/>
              </a:rPr>
              <a:t>C2:   </a:t>
            </a:r>
            <a:r>
              <a:rPr lang="en-US" dirty="0" smtClean="0">
                <a:latin typeface="Calibri" pitchFamily="34" charset="0"/>
                <a:cs typeface="Calibri" pitchFamily="34" charset="0"/>
              </a:rPr>
              <a:t>F1</a:t>
            </a:r>
            <a:r>
              <a:rPr lang="en-US" b="1" dirty="0" smtClean="0">
                <a:latin typeface="Calibri" pitchFamily="34" charset="0"/>
                <a:cs typeface="Calibri" pitchFamily="34" charset="0"/>
              </a:rPr>
              <a:t> </a:t>
            </a:r>
            <a:r>
              <a:rPr lang="en-US" dirty="0" smtClean="0">
                <a:latin typeface="Calibri" pitchFamily="34" charset="0"/>
                <a:cs typeface="Calibri" pitchFamily="34" charset="0"/>
              </a:rPr>
              <a:t>, F3 , F2</a:t>
            </a:r>
          </a:p>
          <a:p>
            <a:pPr lvl="2" eaLnBrk="1" hangingPunct="1"/>
            <a:r>
              <a:rPr lang="en-US" b="1" dirty="0" smtClean="0">
                <a:latin typeface="Calibri" pitchFamily="34" charset="0"/>
                <a:cs typeface="Calibri" pitchFamily="34" charset="0"/>
              </a:rPr>
              <a:t>C1:   </a:t>
            </a:r>
            <a:r>
              <a:rPr lang="en-US" dirty="0" smtClean="0">
                <a:latin typeface="Calibri" pitchFamily="34" charset="0"/>
                <a:cs typeface="Calibri" pitchFamily="34" charset="0"/>
              </a:rPr>
              <a:t>F2</a:t>
            </a:r>
            <a:r>
              <a:rPr lang="en-US" b="1" dirty="0" smtClean="0">
                <a:latin typeface="Calibri" pitchFamily="34" charset="0"/>
                <a:cs typeface="Calibri" pitchFamily="34" charset="0"/>
              </a:rPr>
              <a:t> </a:t>
            </a:r>
            <a:r>
              <a:rPr lang="en-US" dirty="0" smtClean="0">
                <a:latin typeface="Calibri" pitchFamily="34" charset="0"/>
                <a:cs typeface="Calibri" pitchFamily="34" charset="0"/>
              </a:rPr>
              <a:t>, F3 , F3</a:t>
            </a:r>
          </a:p>
          <a:p>
            <a:pPr lvl="2" eaLnBrk="1" hangingPunct="1"/>
            <a:r>
              <a:rPr lang="en-US" b="1" dirty="0" smtClean="0">
                <a:latin typeface="Calibri" pitchFamily="34" charset="0"/>
                <a:cs typeface="Calibri" pitchFamily="34" charset="0"/>
              </a:rPr>
              <a:t>C1:   </a:t>
            </a:r>
            <a:r>
              <a:rPr lang="en-US" dirty="0" smtClean="0">
                <a:latin typeface="Calibri" pitchFamily="34" charset="0"/>
                <a:cs typeface="Calibri" pitchFamily="34" charset="0"/>
              </a:rPr>
              <a:t>F3</a:t>
            </a:r>
            <a:r>
              <a:rPr lang="en-US" b="1" dirty="0" smtClean="0">
                <a:latin typeface="Calibri" pitchFamily="34" charset="0"/>
                <a:cs typeface="Calibri" pitchFamily="34" charset="0"/>
              </a:rPr>
              <a:t> </a:t>
            </a:r>
            <a:r>
              <a:rPr lang="en-US" dirty="0" smtClean="0">
                <a:latin typeface="Calibri" pitchFamily="34" charset="0"/>
                <a:cs typeface="Calibri" pitchFamily="34" charset="0"/>
              </a:rPr>
              <a:t>, F3 , F1</a:t>
            </a:r>
          </a:p>
          <a:p>
            <a:pPr lvl="2" eaLnBrk="1" hangingPunct="1"/>
            <a:r>
              <a:rPr lang="en-US" b="1" dirty="0" smtClean="0">
                <a:latin typeface="Calibri" pitchFamily="34" charset="0"/>
                <a:cs typeface="Calibri" pitchFamily="34" charset="0"/>
              </a:rPr>
              <a:t>C2:   </a:t>
            </a:r>
            <a:r>
              <a:rPr lang="en-US" dirty="0" smtClean="0">
                <a:latin typeface="Calibri" pitchFamily="34" charset="0"/>
                <a:cs typeface="Calibri" pitchFamily="34" charset="0"/>
              </a:rPr>
              <a:t>F1</a:t>
            </a:r>
            <a:r>
              <a:rPr lang="en-US" b="1" dirty="0" smtClean="0">
                <a:latin typeface="Calibri" pitchFamily="34" charset="0"/>
                <a:cs typeface="Calibri" pitchFamily="34" charset="0"/>
              </a:rPr>
              <a:t> </a:t>
            </a:r>
            <a:r>
              <a:rPr lang="en-US" dirty="0" smtClean="0">
                <a:latin typeface="Calibri" pitchFamily="34" charset="0"/>
                <a:cs typeface="Calibri" pitchFamily="34" charset="0"/>
              </a:rPr>
              <a:t>, F3 , F2</a:t>
            </a:r>
          </a:p>
        </p:txBody>
      </p:sp>
      <p:pic>
        <p:nvPicPr>
          <p:cNvPr id="98307" name="Picture 3"/>
          <p:cNvPicPr>
            <a:picLocks noChangeAspect="1" noChangeArrowheads="1"/>
          </p:cNvPicPr>
          <p:nvPr/>
        </p:nvPicPr>
        <p:blipFill>
          <a:blip r:embed="rId2"/>
          <a:srcRect/>
          <a:stretch>
            <a:fillRect/>
          </a:stretch>
        </p:blipFill>
        <p:spPr bwMode="auto">
          <a:xfrm>
            <a:off x="5148064" y="1752600"/>
            <a:ext cx="1914525"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5496" y="0"/>
            <a:ext cx="8426450" cy="719138"/>
          </a:xfrm>
        </p:spPr>
        <p:txBody>
          <a:bodyPr/>
          <a:lstStyle/>
          <a:p>
            <a:pPr eaLnBrk="1" hangingPunct="1"/>
            <a:r>
              <a:rPr lang="en-US" dirty="0" smtClean="0">
                <a:latin typeface="Calibri" pitchFamily="34" charset="0"/>
                <a:cs typeface="Calibri" pitchFamily="34" charset="0"/>
              </a:rPr>
              <a:t>Experimental design</a:t>
            </a:r>
          </a:p>
        </p:txBody>
      </p:sp>
      <p:sp>
        <p:nvSpPr>
          <p:cNvPr id="16389" name="AutoShape 6"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16390" name="AutoShape 8"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6" name="Content Placeholder 2"/>
          <p:cNvSpPr>
            <a:spLocks noGrp="1"/>
          </p:cNvSpPr>
          <p:nvPr>
            <p:ph idx="1"/>
          </p:nvPr>
        </p:nvSpPr>
        <p:spPr>
          <a:xfrm>
            <a:off x="642910" y="1484784"/>
            <a:ext cx="7745514" cy="5541963"/>
          </a:xfrm>
        </p:spPr>
        <p:txBody>
          <a:bodyPr/>
          <a:lstStyle/>
          <a:p>
            <a:pPr lvl="1" eaLnBrk="1" hangingPunct="1"/>
            <a:r>
              <a:rPr lang="en-US" dirty="0" smtClean="0">
                <a:latin typeface="Calibri" pitchFamily="34" charset="0"/>
                <a:cs typeface="Calibri" pitchFamily="34" charset="0"/>
              </a:rPr>
              <a:t>Row 1:</a:t>
            </a:r>
          </a:p>
          <a:p>
            <a:pPr lvl="2" eaLnBrk="1" hangingPunct="1"/>
            <a:r>
              <a:rPr lang="en-US" b="1" dirty="0" smtClean="0">
                <a:latin typeface="Calibri" pitchFamily="34" charset="0"/>
                <a:cs typeface="Calibri" pitchFamily="34" charset="0"/>
              </a:rPr>
              <a:t>C2:   </a:t>
            </a:r>
            <a:r>
              <a:rPr lang="en-US" b="1" dirty="0" smtClean="0">
                <a:solidFill>
                  <a:srgbClr val="A50F15"/>
                </a:solidFill>
                <a:latin typeface="Calibri" pitchFamily="34" charset="0"/>
                <a:cs typeface="Calibri" pitchFamily="34" charset="0"/>
              </a:rPr>
              <a:t>F1 , F3 , F2</a:t>
            </a:r>
          </a:p>
          <a:p>
            <a:pPr lvl="2" eaLnBrk="1" hangingPunct="1"/>
            <a:r>
              <a:rPr lang="en-US" b="1" dirty="0" smtClean="0">
                <a:latin typeface="Calibri" pitchFamily="34" charset="0"/>
                <a:cs typeface="Calibri" pitchFamily="34" charset="0"/>
              </a:rPr>
              <a:t>C1:   </a:t>
            </a:r>
            <a:r>
              <a:rPr lang="en-US" dirty="0" smtClean="0">
                <a:latin typeface="Calibri" pitchFamily="34" charset="0"/>
                <a:cs typeface="Calibri" pitchFamily="34" charset="0"/>
              </a:rPr>
              <a:t>F2</a:t>
            </a:r>
            <a:r>
              <a:rPr lang="en-US" b="1" dirty="0" smtClean="0">
                <a:latin typeface="Calibri" pitchFamily="34" charset="0"/>
                <a:cs typeface="Calibri" pitchFamily="34" charset="0"/>
              </a:rPr>
              <a:t> </a:t>
            </a:r>
            <a:r>
              <a:rPr lang="en-US" dirty="0" smtClean="0">
                <a:latin typeface="Calibri" pitchFamily="34" charset="0"/>
                <a:cs typeface="Calibri" pitchFamily="34" charset="0"/>
              </a:rPr>
              <a:t>, F3 , F3</a:t>
            </a:r>
          </a:p>
          <a:p>
            <a:pPr lvl="2" eaLnBrk="1" hangingPunct="1"/>
            <a:r>
              <a:rPr lang="en-US" b="1" dirty="0" smtClean="0">
                <a:latin typeface="Calibri" pitchFamily="34" charset="0"/>
                <a:cs typeface="Calibri" pitchFamily="34" charset="0"/>
              </a:rPr>
              <a:t>C1:   </a:t>
            </a:r>
            <a:r>
              <a:rPr lang="en-US" dirty="0" smtClean="0">
                <a:latin typeface="Calibri" pitchFamily="34" charset="0"/>
                <a:cs typeface="Calibri" pitchFamily="34" charset="0"/>
              </a:rPr>
              <a:t>F3</a:t>
            </a:r>
            <a:r>
              <a:rPr lang="en-US" b="1" dirty="0" smtClean="0">
                <a:latin typeface="Calibri" pitchFamily="34" charset="0"/>
                <a:cs typeface="Calibri" pitchFamily="34" charset="0"/>
              </a:rPr>
              <a:t> </a:t>
            </a:r>
            <a:r>
              <a:rPr lang="en-US" dirty="0" smtClean="0">
                <a:latin typeface="Calibri" pitchFamily="34" charset="0"/>
                <a:cs typeface="Calibri" pitchFamily="34" charset="0"/>
              </a:rPr>
              <a:t>, F3 , F1</a:t>
            </a:r>
          </a:p>
          <a:p>
            <a:pPr lvl="2" eaLnBrk="1" hangingPunct="1"/>
            <a:r>
              <a:rPr lang="en-US" b="1" dirty="0" smtClean="0">
                <a:latin typeface="Calibri" pitchFamily="34" charset="0"/>
                <a:cs typeface="Calibri" pitchFamily="34" charset="0"/>
              </a:rPr>
              <a:t>C2:   </a:t>
            </a:r>
            <a:r>
              <a:rPr lang="en-US" b="1" dirty="0" smtClean="0">
                <a:solidFill>
                  <a:srgbClr val="A50F15"/>
                </a:solidFill>
                <a:latin typeface="Calibri" pitchFamily="34" charset="0"/>
                <a:cs typeface="Calibri" pitchFamily="34" charset="0"/>
              </a:rPr>
              <a:t>F1 , F3 , F2</a:t>
            </a:r>
          </a:p>
          <a:p>
            <a:pPr lvl="2" eaLnBrk="1" hangingPunct="1"/>
            <a:endParaRPr lang="en-US" b="1" dirty="0" smtClean="0">
              <a:solidFill>
                <a:srgbClr val="A50F15"/>
              </a:solidFill>
              <a:latin typeface="Calibri" pitchFamily="34" charset="0"/>
              <a:cs typeface="Calibri" pitchFamily="34" charset="0"/>
            </a:endParaRPr>
          </a:p>
          <a:p>
            <a:pPr lvl="1" eaLnBrk="1" hangingPunct="1"/>
            <a:r>
              <a:rPr lang="en-US" dirty="0" smtClean="0">
                <a:latin typeface="Calibri" pitchFamily="34" charset="0"/>
                <a:cs typeface="Calibri" pitchFamily="34" charset="0"/>
              </a:rPr>
              <a:t>Repetition:</a:t>
            </a:r>
          </a:p>
          <a:p>
            <a:pPr lvl="2" eaLnBrk="1" hangingPunct="1"/>
            <a:r>
              <a:rPr lang="en-US" dirty="0" smtClean="0">
                <a:latin typeface="Calibri" pitchFamily="34" charset="0"/>
                <a:cs typeface="Calibri" pitchFamily="34" charset="0"/>
              </a:rPr>
              <a:t>Low throughput (Row 1: 75 % utilized)</a:t>
            </a:r>
          </a:p>
          <a:p>
            <a:pPr lvl="2" eaLnBrk="1" hangingPunct="1"/>
            <a:r>
              <a:rPr lang="en-US" dirty="0" smtClean="0">
                <a:latin typeface="Calibri" pitchFamily="34" charset="0"/>
                <a:cs typeface="Calibri" pitchFamily="34" charset="0"/>
              </a:rPr>
              <a:t>Loss of resources (time in weeks, cost in terms of extremely expensive reagents and valuable cell samples)</a:t>
            </a:r>
          </a:p>
          <a:p>
            <a:pPr lvl="2" eaLnBrk="1" hangingPunct="1"/>
            <a:endParaRPr lang="en-US" dirty="0" smtClean="0">
              <a:latin typeface="Calibri" pitchFamily="34" charset="0"/>
              <a:cs typeface="Calibri" pitchFamily="34" charset="0"/>
            </a:endParaRPr>
          </a:p>
          <a:p>
            <a:pPr lvl="1" eaLnBrk="1" hangingPunct="1"/>
            <a:r>
              <a:rPr lang="en-US" u="sng" dirty="0" smtClean="0">
                <a:solidFill>
                  <a:srgbClr val="A50F15"/>
                </a:solidFill>
                <a:latin typeface="Calibri" pitchFamily="34" charset="0"/>
                <a:cs typeface="Calibri" pitchFamily="34" charset="0"/>
              </a:rPr>
              <a:t>Need optimized experimental design </a:t>
            </a:r>
            <a:r>
              <a:rPr lang="en-US" dirty="0" smtClean="0">
                <a:latin typeface="Calibri" pitchFamily="34" charset="0"/>
                <a:cs typeface="Calibri" pitchFamily="34" charset="0"/>
              </a:rPr>
              <a:t>to fully utilize the chip capability and to reduce the resource loss</a:t>
            </a:r>
            <a:endParaRPr lang="en-US" u="sng" dirty="0" smtClean="0">
              <a:latin typeface="Calibri" pitchFamily="34" charset="0"/>
              <a:cs typeface="Calibri" pitchFamily="34" charset="0"/>
            </a:endParaRPr>
          </a:p>
        </p:txBody>
      </p:sp>
      <p:pic>
        <p:nvPicPr>
          <p:cNvPr id="8" name="Picture 2"/>
          <p:cNvPicPr>
            <a:picLocks noChangeAspect="1" noChangeArrowheads="1"/>
          </p:cNvPicPr>
          <p:nvPr/>
        </p:nvPicPr>
        <p:blipFill>
          <a:blip r:embed="rId2"/>
          <a:srcRect/>
          <a:stretch>
            <a:fillRect/>
          </a:stretch>
        </p:blipFill>
        <p:spPr bwMode="auto">
          <a:xfrm>
            <a:off x="5475312" y="1556792"/>
            <a:ext cx="1905000" cy="1876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blinds(horizontal)">
                                      <p:cBhvr>
                                        <p:cTn id="7" dur="500"/>
                                        <p:tgtEl>
                                          <p:spTgt spid="6">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7" end="7"/>
                                            </p:txEl>
                                          </p:spTgt>
                                        </p:tgtEl>
                                        <p:attrNameLst>
                                          <p:attrName>style.visibility</p:attrName>
                                        </p:attrNameLst>
                                      </p:cBhvr>
                                      <p:to>
                                        <p:strVal val="visible"/>
                                      </p:to>
                                    </p:set>
                                    <p:animEffect transition="in" filter="blinds(horizontal)">
                                      <p:cBhvr>
                                        <p:cTn id="10" dur="500"/>
                                        <p:tgtEl>
                                          <p:spTgt spid="6">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animEffect transition="in" filter="blinds(horizontal)">
                                      <p:cBhvr>
                                        <p:cTn id="15" dur="500"/>
                                        <p:tgtEl>
                                          <p:spTgt spid="6">
                                            <p:txEl>
                                              <p:pRg st="8" end="8"/>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6">
                                            <p:txEl>
                                              <p:pRg st="10" end="10"/>
                                            </p:txEl>
                                          </p:spTgt>
                                        </p:tgtEl>
                                        <p:attrNameLst>
                                          <p:attrName>style.visibility</p:attrName>
                                        </p:attrNameLst>
                                      </p:cBhvr>
                                      <p:to>
                                        <p:strVal val="visible"/>
                                      </p:to>
                                    </p:set>
                                    <p:animEffect transition="in" filter="blinds(horizontal)">
                                      <p:cBhvr>
                                        <p:cTn id="20"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5496" y="0"/>
            <a:ext cx="8426450" cy="719138"/>
          </a:xfrm>
        </p:spPr>
        <p:txBody>
          <a:bodyPr/>
          <a:lstStyle/>
          <a:p>
            <a:pPr eaLnBrk="1" hangingPunct="1"/>
            <a:r>
              <a:rPr lang="en-US" dirty="0" smtClean="0">
                <a:latin typeface="Calibri" pitchFamily="34" charset="0"/>
                <a:cs typeface="Calibri" pitchFamily="34" charset="0"/>
              </a:rPr>
              <a:t>Problem formulation</a:t>
            </a:r>
          </a:p>
        </p:txBody>
      </p:sp>
      <p:sp>
        <p:nvSpPr>
          <p:cNvPr id="16389" name="AutoShape 6"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16390" name="AutoShape 8"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6" name="Content Placeholder 2"/>
          <p:cNvSpPr>
            <a:spLocks noGrp="1"/>
          </p:cNvSpPr>
          <p:nvPr>
            <p:ph idx="1"/>
          </p:nvPr>
        </p:nvSpPr>
        <p:spPr>
          <a:xfrm>
            <a:off x="107504" y="505767"/>
            <a:ext cx="4752528" cy="5803553"/>
          </a:xfrm>
        </p:spPr>
        <p:txBody>
          <a:bodyPr/>
          <a:lstStyle/>
          <a:p>
            <a:pPr lvl="1" eaLnBrk="1" hangingPunct="1"/>
            <a:endParaRPr lang="en-US" dirty="0" smtClean="0">
              <a:latin typeface="Calibri" pitchFamily="34" charset="0"/>
              <a:cs typeface="Calibri" pitchFamily="34" charset="0"/>
            </a:endParaRPr>
          </a:p>
          <a:p>
            <a:pPr lvl="1" eaLnBrk="1" hangingPunct="1"/>
            <a:r>
              <a:rPr lang="en-US" sz="2400" b="1" dirty="0" smtClean="0">
                <a:latin typeface="Calibri" pitchFamily="34" charset="0"/>
                <a:cs typeface="Calibri" pitchFamily="34" charset="0"/>
              </a:rPr>
              <a:t>Given</a:t>
            </a:r>
          </a:p>
          <a:p>
            <a:pPr lvl="2" eaLnBrk="1" hangingPunct="1"/>
            <a:r>
              <a:rPr lang="en-US" dirty="0" smtClean="0">
                <a:latin typeface="Calibri" pitchFamily="34" charset="0"/>
                <a:cs typeface="Calibri" pitchFamily="34" charset="0"/>
              </a:rPr>
              <a:t>Biochip architecture model </a:t>
            </a:r>
            <a:r>
              <a:rPr lang="en-US" i="1" dirty="0" smtClean="0">
                <a:latin typeface="Calibri" pitchFamily="34" charset="0"/>
                <a:cs typeface="Calibri" pitchFamily="34" charset="0"/>
              </a:rPr>
              <a:t>N×M</a:t>
            </a:r>
            <a:r>
              <a:rPr lang="en-US" dirty="0" smtClean="0">
                <a:latin typeface="Calibri" pitchFamily="34" charset="0"/>
                <a:cs typeface="Calibri" pitchFamily="34" charset="0"/>
              </a:rPr>
              <a:t> Matrix</a:t>
            </a:r>
          </a:p>
          <a:p>
            <a:pPr lvl="2" eaLnBrk="1" hangingPunct="1"/>
            <a:r>
              <a:rPr lang="en-US" dirty="0" smtClean="0">
                <a:latin typeface="Calibri" pitchFamily="34" charset="0"/>
                <a:cs typeface="Calibri" pitchFamily="34" charset="0"/>
              </a:rPr>
              <a:t>Cell colonies set </a:t>
            </a:r>
            <a:r>
              <a:rPr lang="en-US" i="1" dirty="0" smtClean="0">
                <a:latin typeface="Calibri" pitchFamily="34" charset="0"/>
                <a:cs typeface="Calibri" pitchFamily="34" charset="0"/>
              </a:rPr>
              <a:t>C</a:t>
            </a:r>
          </a:p>
          <a:p>
            <a:pPr lvl="2" eaLnBrk="1" hangingPunct="1"/>
            <a:r>
              <a:rPr lang="en-US" dirty="0" smtClean="0">
                <a:latin typeface="Calibri" pitchFamily="34" charset="0"/>
                <a:cs typeface="Calibri" pitchFamily="34" charset="0"/>
              </a:rPr>
              <a:t>Compounds set </a:t>
            </a:r>
            <a:r>
              <a:rPr lang="en-US" i="1" dirty="0" smtClean="0">
                <a:latin typeface="Calibri" pitchFamily="34" charset="0"/>
                <a:cs typeface="Calibri" pitchFamily="34" charset="0"/>
              </a:rPr>
              <a:t>X</a:t>
            </a:r>
          </a:p>
          <a:p>
            <a:pPr lvl="2" eaLnBrk="1" hangingPunct="1"/>
            <a:r>
              <a:rPr lang="en-US" dirty="0" smtClean="0">
                <a:latin typeface="Calibri" pitchFamily="34" charset="0"/>
                <a:cs typeface="Calibri" pitchFamily="34" charset="0"/>
              </a:rPr>
              <a:t>Number of compounds per exposure sequence </a:t>
            </a:r>
            <a:r>
              <a:rPr lang="en-US" i="1" dirty="0" smtClean="0">
                <a:latin typeface="Calibri" pitchFamily="34" charset="0"/>
                <a:cs typeface="Calibri" pitchFamily="34" charset="0"/>
              </a:rPr>
              <a:t>I</a:t>
            </a:r>
          </a:p>
          <a:p>
            <a:pPr lvl="2" eaLnBrk="1" hangingPunct="1"/>
            <a:r>
              <a:rPr lang="en-US" dirty="0" smtClean="0">
                <a:latin typeface="Calibri" pitchFamily="34" charset="0"/>
                <a:cs typeface="Calibri" pitchFamily="34" charset="0"/>
              </a:rPr>
              <a:t>Experimental stages </a:t>
            </a:r>
            <a:r>
              <a:rPr lang="en-US" i="1" dirty="0" smtClean="0">
                <a:latin typeface="Calibri" pitchFamily="34" charset="0"/>
                <a:cs typeface="Calibri" pitchFamily="34" charset="0"/>
              </a:rPr>
              <a:t>n</a:t>
            </a:r>
          </a:p>
          <a:p>
            <a:pPr lvl="2" eaLnBrk="1" hangingPunct="1"/>
            <a:endParaRPr lang="en-US" sz="2400" i="1" dirty="0" smtClean="0">
              <a:solidFill>
                <a:schemeClr val="accent1">
                  <a:lumMod val="75000"/>
                </a:schemeClr>
              </a:solidFill>
              <a:latin typeface="Calibri" pitchFamily="34" charset="0"/>
              <a:cs typeface="Calibri" pitchFamily="34" charset="0"/>
            </a:endParaRPr>
          </a:p>
          <a:p>
            <a:pPr lvl="1" algn="just" eaLnBrk="1" hangingPunct="1"/>
            <a:r>
              <a:rPr lang="en-US" sz="2400" b="1" dirty="0" smtClean="0">
                <a:latin typeface="Calibri" pitchFamily="34" charset="0"/>
                <a:cs typeface="Calibri" pitchFamily="34" charset="0"/>
              </a:rPr>
              <a:t>Determine</a:t>
            </a:r>
          </a:p>
          <a:p>
            <a:pPr lvl="2" algn="just" eaLnBrk="1" hangingPunct="1"/>
            <a:r>
              <a:rPr lang="en-US" dirty="0" smtClean="0">
                <a:latin typeface="Calibri" pitchFamily="34" charset="0"/>
                <a:cs typeface="Calibri" pitchFamily="34" charset="0"/>
              </a:rPr>
              <a:t>Placement </a:t>
            </a:r>
            <a:r>
              <a:rPr lang="en-US" b="1" dirty="0" smtClean="0">
                <a:latin typeface="Calibri" pitchFamily="34" charset="0"/>
                <a:cs typeface="Calibri" pitchFamily="34" charset="0"/>
              </a:rPr>
              <a:t>P</a:t>
            </a:r>
            <a:r>
              <a:rPr lang="en-US" dirty="0" smtClean="0">
                <a:latin typeface="Calibri" pitchFamily="34" charset="0"/>
                <a:cs typeface="Calibri" pitchFamily="34" charset="0"/>
              </a:rPr>
              <a:t> of cell colonies</a:t>
            </a:r>
          </a:p>
          <a:p>
            <a:pPr lvl="2" eaLnBrk="1" hangingPunct="1"/>
            <a:r>
              <a:rPr lang="en-US" dirty="0" smtClean="0">
                <a:latin typeface="Calibri" pitchFamily="34" charset="0"/>
                <a:cs typeface="Calibri" pitchFamily="34" charset="0"/>
              </a:rPr>
              <a:t>Schedule </a:t>
            </a:r>
            <a:r>
              <a:rPr lang="en-US" b="1" dirty="0" smtClean="0">
                <a:latin typeface="Calibri" pitchFamily="34" charset="0"/>
                <a:cs typeface="Calibri" pitchFamily="34" charset="0"/>
              </a:rPr>
              <a:t>S</a:t>
            </a:r>
            <a:r>
              <a:rPr lang="en-US" dirty="0" smtClean="0">
                <a:latin typeface="Calibri" pitchFamily="34" charset="0"/>
                <a:cs typeface="Calibri" pitchFamily="34" charset="0"/>
              </a:rPr>
              <a:t> of compound insertion</a:t>
            </a:r>
          </a:p>
          <a:p>
            <a:pPr lvl="2" eaLnBrk="1" hangingPunct="1"/>
            <a:endParaRPr lang="en-US" b="1" dirty="0" smtClean="0">
              <a:latin typeface="Calibri" pitchFamily="34" charset="0"/>
              <a:cs typeface="Calibri" pitchFamily="34" charset="0"/>
            </a:endParaRPr>
          </a:p>
          <a:p>
            <a:pPr lvl="2" eaLnBrk="1" hangingPunct="1"/>
            <a:r>
              <a:rPr lang="en-US" b="1" dirty="0" smtClean="0">
                <a:latin typeface="Calibri" pitchFamily="34" charset="0"/>
                <a:cs typeface="Calibri" pitchFamily="34" charset="0"/>
              </a:rPr>
              <a:t>such that</a:t>
            </a:r>
            <a:r>
              <a:rPr lang="en-US" dirty="0" smtClean="0">
                <a:latin typeface="Calibri" pitchFamily="34" charset="0"/>
                <a:cs typeface="Calibri" pitchFamily="34" charset="0"/>
              </a:rPr>
              <a:t> the experimental throughput is maximized</a:t>
            </a:r>
          </a:p>
        </p:txBody>
      </p:sp>
      <p:pic>
        <p:nvPicPr>
          <p:cNvPr id="100355" name="Picture 3"/>
          <p:cNvPicPr>
            <a:picLocks noChangeAspect="1" noChangeArrowheads="1"/>
          </p:cNvPicPr>
          <p:nvPr/>
        </p:nvPicPr>
        <p:blipFill>
          <a:blip r:embed="rId2"/>
          <a:srcRect/>
          <a:stretch>
            <a:fillRect/>
          </a:stretch>
        </p:blipFill>
        <p:spPr bwMode="auto">
          <a:xfrm>
            <a:off x="5076056" y="1638300"/>
            <a:ext cx="3076575"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07504" y="0"/>
            <a:ext cx="8426450" cy="719138"/>
          </a:xfrm>
        </p:spPr>
        <p:txBody>
          <a:bodyPr/>
          <a:lstStyle/>
          <a:p>
            <a:pPr eaLnBrk="1" hangingPunct="1"/>
            <a:r>
              <a:rPr lang="en-US" dirty="0" smtClean="0">
                <a:latin typeface="Calibri" pitchFamily="34" charset="0"/>
                <a:cs typeface="Calibri" pitchFamily="34" charset="0"/>
              </a:rPr>
              <a:t>Straight forward solution </a:t>
            </a:r>
          </a:p>
        </p:txBody>
      </p:sp>
      <p:sp>
        <p:nvSpPr>
          <p:cNvPr id="16389" name="AutoShape 6"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16390" name="AutoShape 8"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6" name="Content Placeholder 2"/>
          <p:cNvSpPr>
            <a:spLocks noGrp="1"/>
          </p:cNvSpPr>
          <p:nvPr>
            <p:ph idx="1"/>
          </p:nvPr>
        </p:nvSpPr>
        <p:spPr>
          <a:xfrm>
            <a:off x="642910" y="1052736"/>
            <a:ext cx="7889530" cy="5829995"/>
          </a:xfrm>
        </p:spPr>
        <p:txBody>
          <a:bodyPr/>
          <a:lstStyle/>
          <a:p>
            <a:pPr marL="538163" lvl="2" indent="-179388" eaLnBrk="1" hangingPunct="1">
              <a:spcBef>
                <a:spcPts val="500"/>
              </a:spcBef>
              <a:buNone/>
            </a:pPr>
            <a:endParaRPr lang="en-US" dirty="0" smtClean="0">
              <a:latin typeface="Calibri" pitchFamily="34" charset="0"/>
              <a:cs typeface="Calibri" pitchFamily="34" charset="0"/>
            </a:endParaRPr>
          </a:p>
          <a:p>
            <a:pPr lvl="1" eaLnBrk="1" hangingPunct="1"/>
            <a:r>
              <a:rPr lang="en-US" sz="2400" dirty="0" smtClean="0">
                <a:latin typeface="Calibri" pitchFamily="34" charset="0"/>
                <a:cs typeface="Calibri" pitchFamily="34" charset="0"/>
              </a:rPr>
              <a:t>Multiple experimental stages</a:t>
            </a:r>
          </a:p>
          <a:p>
            <a:pPr lvl="1" eaLnBrk="1" hangingPunct="1"/>
            <a:r>
              <a:rPr lang="en-US" sz="2400" dirty="0" smtClean="0">
                <a:latin typeface="Calibri" pitchFamily="34" charset="0"/>
                <a:cs typeface="Calibri" pitchFamily="34" charset="0"/>
              </a:rPr>
              <a:t>Solution: Shift and roll (left-to-right, top-to-bottom)</a:t>
            </a:r>
          </a:p>
          <a:p>
            <a:pPr lvl="2" eaLnBrk="1" hangingPunct="1"/>
            <a:r>
              <a:rPr lang="en-US" dirty="0" smtClean="0">
                <a:latin typeface="Calibri" pitchFamily="34" charset="0"/>
                <a:cs typeface="Calibri" pitchFamily="34" charset="0"/>
              </a:rPr>
              <a:t>Only </a:t>
            </a:r>
            <a:r>
              <a:rPr lang="en-US" u="sng" dirty="0" smtClean="0">
                <a:latin typeface="Calibri" pitchFamily="34" charset="0"/>
                <a:cs typeface="Calibri" pitchFamily="34" charset="0"/>
              </a:rPr>
              <a:t>50 % </a:t>
            </a:r>
            <a:r>
              <a:rPr lang="en-US" dirty="0" smtClean="0">
                <a:latin typeface="Calibri" pitchFamily="34" charset="0"/>
                <a:cs typeface="Calibri" pitchFamily="34" charset="0"/>
              </a:rPr>
              <a:t>chip utilization (i.e., 50 % repetitions)</a:t>
            </a:r>
          </a:p>
        </p:txBody>
      </p:sp>
      <p:pic>
        <p:nvPicPr>
          <p:cNvPr id="95236" name="Picture 4"/>
          <p:cNvPicPr>
            <a:picLocks noChangeAspect="1" noChangeArrowheads="1"/>
          </p:cNvPicPr>
          <p:nvPr/>
        </p:nvPicPr>
        <p:blipFill>
          <a:blip r:embed="rId2"/>
          <a:srcRect/>
          <a:stretch>
            <a:fillRect/>
          </a:stretch>
        </p:blipFill>
        <p:spPr bwMode="auto">
          <a:xfrm>
            <a:off x="460375" y="2852936"/>
            <a:ext cx="8072065" cy="2962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5496" y="0"/>
            <a:ext cx="8426450" cy="719138"/>
          </a:xfrm>
        </p:spPr>
        <p:txBody>
          <a:bodyPr/>
          <a:lstStyle/>
          <a:p>
            <a:pPr eaLnBrk="1" hangingPunct="1"/>
            <a:r>
              <a:rPr lang="en-US" dirty="0" smtClean="0">
                <a:latin typeface="Calibri" pitchFamily="34" charset="0"/>
                <a:cs typeface="Calibri" pitchFamily="34" charset="0"/>
              </a:rPr>
              <a:t>Proposed solution</a:t>
            </a:r>
          </a:p>
        </p:txBody>
      </p:sp>
      <p:sp>
        <p:nvSpPr>
          <p:cNvPr id="16389" name="AutoShape 6"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16390" name="AutoShape 8"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6" name="Content Placeholder 2"/>
          <p:cNvSpPr>
            <a:spLocks noGrp="1"/>
          </p:cNvSpPr>
          <p:nvPr>
            <p:ph idx="1"/>
          </p:nvPr>
        </p:nvSpPr>
        <p:spPr>
          <a:xfrm>
            <a:off x="462607" y="1244600"/>
            <a:ext cx="7997825" cy="5541963"/>
          </a:xfrm>
        </p:spPr>
        <p:txBody>
          <a:bodyPr/>
          <a:lstStyle/>
          <a:p>
            <a:pPr lvl="1" eaLnBrk="1" hangingPunct="1"/>
            <a:r>
              <a:rPr lang="en-US" sz="2400" dirty="0" smtClean="0">
                <a:latin typeface="Calibri" pitchFamily="34" charset="0"/>
                <a:cs typeface="Calibri" pitchFamily="34" charset="0"/>
              </a:rPr>
              <a:t>NP-complete problem – our approach Simulated Annealing</a:t>
            </a:r>
          </a:p>
          <a:p>
            <a:pPr lvl="1" eaLnBrk="1" hangingPunct="1"/>
            <a:r>
              <a:rPr lang="en-US" sz="2400" dirty="0" smtClean="0">
                <a:latin typeface="Calibri" pitchFamily="34" charset="0"/>
                <a:cs typeface="Calibri" pitchFamily="34" charset="0"/>
              </a:rPr>
              <a:t>Biochip throughput improved from </a:t>
            </a:r>
            <a:r>
              <a:rPr lang="en-US" sz="2400" b="1" u="sng" dirty="0" smtClean="0">
                <a:latin typeface="Calibri" pitchFamily="34" charset="0"/>
                <a:cs typeface="Calibri" pitchFamily="34" charset="0"/>
              </a:rPr>
              <a:t>50% to 91.6%</a:t>
            </a:r>
            <a:r>
              <a:rPr lang="en-US" sz="2400" dirty="0" smtClean="0">
                <a:latin typeface="Calibri" pitchFamily="34" charset="0"/>
                <a:cs typeface="Calibri" pitchFamily="34" charset="0"/>
              </a:rPr>
              <a:t> by using our solution</a:t>
            </a:r>
          </a:p>
        </p:txBody>
      </p:sp>
      <p:pic>
        <p:nvPicPr>
          <p:cNvPr id="98306" name="Picture 2"/>
          <p:cNvPicPr>
            <a:picLocks noChangeAspect="1" noChangeArrowheads="1"/>
          </p:cNvPicPr>
          <p:nvPr/>
        </p:nvPicPr>
        <p:blipFill>
          <a:blip r:embed="rId2"/>
          <a:srcRect/>
          <a:stretch>
            <a:fillRect/>
          </a:stretch>
        </p:blipFill>
        <p:spPr bwMode="auto">
          <a:xfrm>
            <a:off x="371475" y="2492896"/>
            <a:ext cx="8401050" cy="29538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026" y="0"/>
            <a:ext cx="8426450" cy="719138"/>
          </a:xfrm>
        </p:spPr>
        <p:txBody>
          <a:bodyPr/>
          <a:lstStyle/>
          <a:p>
            <a:pPr eaLnBrk="1" hangingPunct="1"/>
            <a:r>
              <a:rPr lang="en-US" dirty="0" smtClean="0">
                <a:latin typeface="Calibri" pitchFamily="34" charset="0"/>
                <a:cs typeface="Calibri" pitchFamily="34" charset="0"/>
              </a:rPr>
              <a:t>Experimental results</a:t>
            </a:r>
          </a:p>
        </p:txBody>
      </p:sp>
      <p:sp>
        <p:nvSpPr>
          <p:cNvPr id="16389" name="AutoShape 6"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16390" name="AutoShape 8"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graphicFrame>
        <p:nvGraphicFramePr>
          <p:cNvPr id="7" name="Content Placeholder 6"/>
          <p:cNvGraphicFramePr>
            <a:graphicFrameLocks noGrp="1"/>
          </p:cNvGraphicFramePr>
          <p:nvPr>
            <p:ph idx="1"/>
          </p:nvPr>
        </p:nvGraphicFramePr>
        <p:xfrm>
          <a:off x="1928794" y="1772816"/>
          <a:ext cx="5572164" cy="3282664"/>
        </p:xfrm>
        <a:graphic>
          <a:graphicData uri="http://schemas.openxmlformats.org/drawingml/2006/table">
            <a:tbl>
              <a:tblPr firstRow="1" bandRow="1">
                <a:tableStyleId>{073A0DAA-6AF3-43AB-8588-CEC1D06C72B9}</a:tableStyleId>
              </a:tblPr>
              <a:tblGrid>
                <a:gridCol w="1857388"/>
                <a:gridCol w="1857388"/>
                <a:gridCol w="1857388"/>
              </a:tblGrid>
              <a:tr h="281333">
                <a:tc>
                  <a:txBody>
                    <a:bodyPr/>
                    <a:lstStyle/>
                    <a:p>
                      <a:r>
                        <a:rPr lang="en-US" dirty="0" smtClean="0"/>
                        <a:t>(X, C, n)</a:t>
                      </a:r>
                      <a:endParaRPr lang="da-DK" dirty="0"/>
                    </a:p>
                  </a:txBody>
                  <a:tcPr/>
                </a:tc>
                <a:tc>
                  <a:txBody>
                    <a:bodyPr/>
                    <a:lstStyle/>
                    <a:p>
                      <a:pPr algn="ctr"/>
                      <a:r>
                        <a:rPr lang="en-US" i="0" dirty="0" smtClean="0"/>
                        <a:t>SF Throughput (%)</a:t>
                      </a:r>
                      <a:endParaRPr lang="da-DK" i="0" dirty="0"/>
                    </a:p>
                  </a:txBody>
                  <a:tcPr/>
                </a:tc>
                <a:tc>
                  <a:txBody>
                    <a:bodyPr/>
                    <a:lstStyle/>
                    <a:p>
                      <a:pPr algn="ctr"/>
                      <a:r>
                        <a:rPr lang="en-US" i="0" dirty="0" smtClean="0"/>
                        <a:t>ETO Throughput (%)</a:t>
                      </a:r>
                      <a:endParaRPr lang="da-DK" i="0" dirty="0"/>
                    </a:p>
                  </a:txBody>
                  <a:tcPr/>
                </a:tc>
              </a:tr>
              <a:tr h="281333">
                <a:tc gridSpan="3">
                  <a:txBody>
                    <a:bodyPr/>
                    <a:lstStyle/>
                    <a:p>
                      <a:pPr algn="ctr"/>
                      <a:r>
                        <a:rPr lang="en-US" sz="1800" kern="1200" dirty="0" smtClean="0">
                          <a:solidFill>
                            <a:schemeClr val="dk1"/>
                          </a:solidFill>
                          <a:latin typeface="+mn-lt"/>
                          <a:ea typeface="+mn-ea"/>
                          <a:cs typeface="+mn-cs"/>
                        </a:rPr>
                        <a:t>6x6 Chip Size</a:t>
                      </a:r>
                      <a:endParaRPr lang="da-DK" sz="1800" dirty="0">
                        <a:latin typeface="+mn-lt"/>
                      </a:endParaRPr>
                    </a:p>
                  </a:txBody>
                  <a:tcPr/>
                </a:tc>
                <a:tc hMerge="1">
                  <a:txBody>
                    <a:bodyPr/>
                    <a:lstStyle/>
                    <a:p>
                      <a:endParaRPr lang="da-DK" dirty="0"/>
                    </a:p>
                  </a:txBody>
                  <a:tcPr/>
                </a:tc>
                <a:tc hMerge="1">
                  <a:txBody>
                    <a:bodyPr/>
                    <a:lstStyle/>
                    <a:p>
                      <a:endParaRPr lang="da-DK" dirty="0"/>
                    </a:p>
                  </a:txBody>
                  <a:tcPr/>
                </a:tc>
              </a:tr>
              <a:tr h="211000">
                <a:tc>
                  <a:txBody>
                    <a:bodyPr/>
                    <a:lstStyle/>
                    <a:p>
                      <a:pPr marL="0" marR="0">
                        <a:spcBef>
                          <a:spcPts val="0"/>
                        </a:spcBef>
                        <a:spcAft>
                          <a:spcPts val="0"/>
                        </a:spcAft>
                      </a:pPr>
                      <a:r>
                        <a:rPr lang="en-US" sz="1800" dirty="0" smtClean="0">
                          <a:solidFill>
                            <a:srgbClr val="000000"/>
                          </a:solidFill>
                          <a:latin typeface="+mn-lt"/>
                          <a:ea typeface="Times New Roman"/>
                        </a:rPr>
                        <a:t>(2, 9, 2)</a:t>
                      </a:r>
                      <a:endParaRPr lang="da-DK" sz="1800" dirty="0">
                        <a:solidFill>
                          <a:srgbClr val="000000"/>
                        </a:solidFill>
                        <a:latin typeface="+mn-lt"/>
                        <a:ea typeface="Times New Roman"/>
                      </a:endParaRPr>
                    </a:p>
                  </a:txBody>
                  <a:tcPr marL="68580" marR="68580" marT="0" marB="0"/>
                </a:tc>
                <a:tc>
                  <a:txBody>
                    <a:bodyPr/>
                    <a:lstStyle/>
                    <a:p>
                      <a:pPr marL="0" marR="0" algn="ctr">
                        <a:spcBef>
                          <a:spcPts val="0"/>
                        </a:spcBef>
                        <a:spcAft>
                          <a:spcPts val="0"/>
                        </a:spcAft>
                      </a:pPr>
                      <a:r>
                        <a:rPr lang="en-US" sz="1800" b="1" dirty="0" smtClean="0">
                          <a:solidFill>
                            <a:srgbClr val="000000"/>
                          </a:solidFill>
                          <a:latin typeface="+mn-lt"/>
                          <a:ea typeface="Times New Roman"/>
                        </a:rPr>
                        <a:t>50</a:t>
                      </a:r>
                      <a:endParaRPr lang="da-DK" sz="1800" b="1" dirty="0">
                        <a:solidFill>
                          <a:srgbClr val="000000"/>
                        </a:solidFill>
                        <a:latin typeface="+mn-lt"/>
                        <a:ea typeface="Times New Roman"/>
                      </a:endParaRPr>
                    </a:p>
                  </a:txBody>
                  <a:tcPr marL="68580" marR="68580" marT="0" marB="0"/>
                </a:tc>
                <a:tc>
                  <a:txBody>
                    <a:bodyPr/>
                    <a:lstStyle/>
                    <a:p>
                      <a:pPr marL="0" marR="0" algn="ctr">
                        <a:spcBef>
                          <a:spcPts val="0"/>
                        </a:spcBef>
                        <a:spcAft>
                          <a:spcPts val="0"/>
                        </a:spcAft>
                      </a:pPr>
                      <a:r>
                        <a:rPr lang="en-US" sz="1800" b="1" dirty="0" smtClean="0">
                          <a:solidFill>
                            <a:srgbClr val="000000"/>
                          </a:solidFill>
                          <a:latin typeface="+mn-lt"/>
                          <a:ea typeface="Times New Roman"/>
                        </a:rPr>
                        <a:t>83.3</a:t>
                      </a:r>
                      <a:endParaRPr lang="da-DK" sz="1800" b="1" dirty="0">
                        <a:solidFill>
                          <a:srgbClr val="000000"/>
                        </a:solidFill>
                        <a:latin typeface="+mn-lt"/>
                        <a:ea typeface="Times New Roman"/>
                      </a:endParaRPr>
                    </a:p>
                  </a:txBody>
                  <a:tcPr marL="68580" marR="68580" marT="0" marB="0">
                    <a:solidFill>
                      <a:schemeClr val="accent6">
                        <a:lumMod val="60000"/>
                        <a:lumOff val="40000"/>
                      </a:schemeClr>
                    </a:solidFill>
                  </a:tcPr>
                </a:tc>
              </a:tr>
              <a:tr h="211000">
                <a:tc>
                  <a:txBody>
                    <a:bodyPr/>
                    <a:lstStyle/>
                    <a:p>
                      <a:pPr marL="0" marR="0">
                        <a:spcBef>
                          <a:spcPts val="0"/>
                        </a:spcBef>
                        <a:spcAft>
                          <a:spcPts val="0"/>
                        </a:spcAft>
                      </a:pPr>
                      <a:r>
                        <a:rPr lang="en-US" sz="1800" dirty="0" smtClean="0">
                          <a:solidFill>
                            <a:srgbClr val="000000"/>
                          </a:solidFill>
                          <a:latin typeface="+mn-lt"/>
                          <a:ea typeface="Times New Roman"/>
                        </a:rPr>
                        <a:t>(3, 7, 6)</a:t>
                      </a:r>
                      <a:endParaRPr lang="da-DK" sz="1800" dirty="0">
                        <a:solidFill>
                          <a:srgbClr val="000000"/>
                        </a:solidFill>
                        <a:latin typeface="+mn-lt"/>
                        <a:ea typeface="Times New Roman"/>
                      </a:endParaRPr>
                    </a:p>
                  </a:txBody>
                  <a:tcPr marL="68580" marR="68580" marT="0" marB="0"/>
                </a:tc>
                <a:tc>
                  <a:txBody>
                    <a:bodyPr/>
                    <a:lstStyle/>
                    <a:p>
                      <a:pPr marL="0" marR="0" algn="ctr">
                        <a:spcBef>
                          <a:spcPts val="0"/>
                        </a:spcBef>
                        <a:spcAft>
                          <a:spcPts val="0"/>
                        </a:spcAft>
                      </a:pPr>
                      <a:r>
                        <a:rPr lang="en-US" sz="1800" b="1" dirty="0" smtClean="0">
                          <a:solidFill>
                            <a:srgbClr val="000000"/>
                          </a:solidFill>
                          <a:latin typeface="+mn-lt"/>
                          <a:ea typeface="Times New Roman"/>
                        </a:rPr>
                        <a:t>43.9</a:t>
                      </a:r>
                      <a:endParaRPr lang="da-DK" sz="1800" b="1" dirty="0">
                        <a:solidFill>
                          <a:srgbClr val="000000"/>
                        </a:solidFill>
                        <a:latin typeface="+mn-lt"/>
                        <a:ea typeface="Times New Roman"/>
                      </a:endParaRPr>
                    </a:p>
                  </a:txBody>
                  <a:tcPr marL="68580" marR="68580" marT="0" marB="0"/>
                </a:tc>
                <a:tc>
                  <a:txBody>
                    <a:bodyPr/>
                    <a:lstStyle/>
                    <a:p>
                      <a:pPr marL="0" marR="0" algn="ctr">
                        <a:spcBef>
                          <a:spcPts val="0"/>
                        </a:spcBef>
                        <a:spcAft>
                          <a:spcPts val="0"/>
                        </a:spcAft>
                      </a:pPr>
                      <a:r>
                        <a:rPr lang="en-US" sz="1800" b="1" dirty="0" smtClean="0">
                          <a:solidFill>
                            <a:srgbClr val="000000"/>
                          </a:solidFill>
                          <a:latin typeface="+mn-lt"/>
                          <a:ea typeface="Times New Roman"/>
                        </a:rPr>
                        <a:t>88.4</a:t>
                      </a:r>
                      <a:endParaRPr lang="da-DK" sz="1800" b="1" dirty="0">
                        <a:solidFill>
                          <a:srgbClr val="000000"/>
                        </a:solidFill>
                        <a:latin typeface="+mn-lt"/>
                        <a:ea typeface="Times New Roman"/>
                      </a:endParaRPr>
                    </a:p>
                  </a:txBody>
                  <a:tcPr marL="68580" marR="68580" marT="0" marB="0"/>
                </a:tc>
              </a:tr>
              <a:tr h="315448">
                <a:tc gridSpan="3">
                  <a:txBody>
                    <a:bodyPr/>
                    <a:lstStyle/>
                    <a:p>
                      <a:pPr marL="0" marR="0" algn="ctr">
                        <a:spcBef>
                          <a:spcPts val="0"/>
                        </a:spcBef>
                        <a:spcAft>
                          <a:spcPts val="0"/>
                        </a:spcAft>
                      </a:pPr>
                      <a:r>
                        <a:rPr lang="en-US" sz="1800" dirty="0" smtClean="0">
                          <a:solidFill>
                            <a:srgbClr val="000000"/>
                          </a:solidFill>
                          <a:latin typeface="+mn-lt"/>
                          <a:ea typeface="Times New Roman"/>
                        </a:rPr>
                        <a:t>10x10</a:t>
                      </a:r>
                      <a:r>
                        <a:rPr lang="en-US" sz="1800" baseline="0" dirty="0" smtClean="0">
                          <a:solidFill>
                            <a:srgbClr val="000000"/>
                          </a:solidFill>
                          <a:latin typeface="+mn-lt"/>
                          <a:ea typeface="Times New Roman"/>
                        </a:rPr>
                        <a:t> Chip Size</a:t>
                      </a:r>
                      <a:endParaRPr lang="da-DK" sz="1800" b="1" dirty="0">
                        <a:latin typeface="+mn-lt"/>
                        <a:ea typeface="Times New Roman"/>
                      </a:endParaRPr>
                    </a:p>
                  </a:txBody>
                  <a:tcPr marL="68580" marR="68580" marT="0" marB="0"/>
                </a:tc>
                <a:tc hMerge="1">
                  <a:txBody>
                    <a:bodyPr/>
                    <a:lstStyle/>
                    <a:p>
                      <a:endParaRPr lang="da-DK"/>
                    </a:p>
                  </a:txBody>
                  <a:tcPr/>
                </a:tc>
                <a:tc hMerge="1">
                  <a:txBody>
                    <a:bodyPr/>
                    <a:lstStyle/>
                    <a:p>
                      <a:endParaRPr lang="da-DK"/>
                    </a:p>
                  </a:txBody>
                  <a:tcPr/>
                </a:tc>
              </a:tr>
              <a:tr h="211000">
                <a:tc>
                  <a:txBody>
                    <a:bodyPr/>
                    <a:lstStyle/>
                    <a:p>
                      <a:pPr marL="0" marR="0">
                        <a:spcBef>
                          <a:spcPts val="0"/>
                        </a:spcBef>
                        <a:spcAft>
                          <a:spcPts val="0"/>
                        </a:spcAft>
                      </a:pPr>
                      <a:r>
                        <a:rPr lang="en-US" sz="1800" dirty="0" smtClean="0">
                          <a:solidFill>
                            <a:srgbClr val="000000"/>
                          </a:solidFill>
                          <a:latin typeface="+mn-lt"/>
                          <a:ea typeface="Times New Roman"/>
                        </a:rPr>
                        <a:t>(4, 3, 2)</a:t>
                      </a:r>
                      <a:endParaRPr lang="da-DK" sz="1800" dirty="0">
                        <a:solidFill>
                          <a:srgbClr val="000000"/>
                        </a:solidFill>
                        <a:latin typeface="+mn-lt"/>
                        <a:ea typeface="Times New Roman"/>
                      </a:endParaRPr>
                    </a:p>
                  </a:txBody>
                  <a:tcPr marL="68580" marR="68580" marT="0" marB="0"/>
                </a:tc>
                <a:tc>
                  <a:txBody>
                    <a:bodyPr/>
                    <a:lstStyle/>
                    <a:p>
                      <a:pPr marL="0" marR="0" algn="ctr">
                        <a:spcBef>
                          <a:spcPts val="0"/>
                        </a:spcBef>
                        <a:spcAft>
                          <a:spcPts val="0"/>
                        </a:spcAft>
                      </a:pPr>
                      <a:r>
                        <a:rPr lang="en-US" sz="1800" b="1" dirty="0" smtClean="0">
                          <a:solidFill>
                            <a:srgbClr val="000000"/>
                          </a:solidFill>
                          <a:latin typeface="+mn-lt"/>
                          <a:ea typeface="Times New Roman"/>
                        </a:rPr>
                        <a:t>12.5</a:t>
                      </a:r>
                      <a:endParaRPr lang="da-DK" sz="1800" b="1" dirty="0">
                        <a:solidFill>
                          <a:srgbClr val="000000"/>
                        </a:solidFill>
                        <a:latin typeface="+mn-lt"/>
                        <a:ea typeface="Times New Roman"/>
                      </a:endParaRPr>
                    </a:p>
                  </a:txBody>
                  <a:tcPr marL="68580" marR="68580" marT="0" marB="0"/>
                </a:tc>
                <a:tc>
                  <a:txBody>
                    <a:bodyPr/>
                    <a:lstStyle/>
                    <a:p>
                      <a:pPr marL="0" marR="0" algn="ctr">
                        <a:spcBef>
                          <a:spcPts val="0"/>
                        </a:spcBef>
                        <a:spcAft>
                          <a:spcPts val="0"/>
                        </a:spcAft>
                      </a:pPr>
                      <a:r>
                        <a:rPr lang="en-US" sz="1800" b="1" dirty="0" smtClean="0">
                          <a:solidFill>
                            <a:srgbClr val="000000"/>
                          </a:solidFill>
                          <a:latin typeface="+mn-lt"/>
                          <a:ea typeface="Times New Roman"/>
                        </a:rPr>
                        <a:t>78.1</a:t>
                      </a:r>
                      <a:endParaRPr lang="da-DK" sz="1800" b="1" dirty="0">
                        <a:solidFill>
                          <a:srgbClr val="000000"/>
                        </a:solidFill>
                        <a:latin typeface="+mn-lt"/>
                        <a:ea typeface="Times New Roman"/>
                      </a:endParaRPr>
                    </a:p>
                  </a:txBody>
                  <a:tcPr marL="68580" marR="68580" marT="0" marB="0">
                    <a:solidFill>
                      <a:schemeClr val="accent6">
                        <a:lumMod val="60000"/>
                        <a:lumOff val="40000"/>
                      </a:schemeClr>
                    </a:solidFill>
                  </a:tcPr>
                </a:tc>
              </a:tr>
              <a:tr h="211000">
                <a:tc>
                  <a:txBody>
                    <a:bodyPr/>
                    <a:lstStyle/>
                    <a:p>
                      <a:pPr marL="0" marR="0">
                        <a:spcBef>
                          <a:spcPts val="0"/>
                        </a:spcBef>
                        <a:spcAft>
                          <a:spcPts val="0"/>
                        </a:spcAft>
                      </a:pPr>
                      <a:r>
                        <a:rPr lang="en-US" sz="1800" dirty="0" smtClean="0">
                          <a:solidFill>
                            <a:srgbClr val="000000"/>
                          </a:solidFill>
                          <a:latin typeface="+mn-lt"/>
                          <a:ea typeface="Times New Roman"/>
                        </a:rPr>
                        <a:t>(5, 2,</a:t>
                      </a:r>
                      <a:r>
                        <a:rPr lang="en-US" sz="1800" baseline="0" dirty="0" smtClean="0">
                          <a:solidFill>
                            <a:srgbClr val="000000"/>
                          </a:solidFill>
                          <a:latin typeface="+mn-lt"/>
                          <a:ea typeface="Times New Roman"/>
                        </a:rPr>
                        <a:t> 3</a:t>
                      </a:r>
                      <a:r>
                        <a:rPr lang="en-US" sz="1800" dirty="0" smtClean="0">
                          <a:solidFill>
                            <a:srgbClr val="000000"/>
                          </a:solidFill>
                          <a:latin typeface="+mn-lt"/>
                          <a:ea typeface="Times New Roman"/>
                        </a:rPr>
                        <a:t>)</a:t>
                      </a:r>
                      <a:endParaRPr lang="da-DK" sz="1800" dirty="0">
                        <a:solidFill>
                          <a:srgbClr val="000000"/>
                        </a:solidFill>
                        <a:latin typeface="+mn-lt"/>
                        <a:ea typeface="Times New Roman"/>
                      </a:endParaRPr>
                    </a:p>
                  </a:txBody>
                  <a:tcPr marL="68580" marR="68580" marT="0" marB="0"/>
                </a:tc>
                <a:tc>
                  <a:txBody>
                    <a:bodyPr/>
                    <a:lstStyle/>
                    <a:p>
                      <a:pPr marL="0" marR="0" algn="ctr">
                        <a:spcBef>
                          <a:spcPts val="0"/>
                        </a:spcBef>
                        <a:spcAft>
                          <a:spcPts val="0"/>
                        </a:spcAft>
                      </a:pPr>
                      <a:r>
                        <a:rPr lang="en-US" sz="1800" b="1" dirty="0" smtClean="0">
                          <a:solidFill>
                            <a:srgbClr val="000000"/>
                          </a:solidFill>
                          <a:latin typeface="+mn-lt"/>
                          <a:ea typeface="Times New Roman"/>
                        </a:rPr>
                        <a:t>42.4</a:t>
                      </a:r>
                      <a:endParaRPr lang="da-DK" sz="1800" b="1" dirty="0">
                        <a:solidFill>
                          <a:srgbClr val="000000"/>
                        </a:solidFill>
                        <a:latin typeface="+mn-lt"/>
                        <a:ea typeface="Times New Roman"/>
                      </a:endParaRPr>
                    </a:p>
                  </a:txBody>
                  <a:tcPr marL="68580" marR="68580" marT="0" marB="0"/>
                </a:tc>
                <a:tc>
                  <a:txBody>
                    <a:bodyPr/>
                    <a:lstStyle/>
                    <a:p>
                      <a:pPr marL="0" marR="0" algn="ctr">
                        <a:spcBef>
                          <a:spcPts val="0"/>
                        </a:spcBef>
                        <a:spcAft>
                          <a:spcPts val="0"/>
                        </a:spcAft>
                      </a:pPr>
                      <a:r>
                        <a:rPr lang="en-US" sz="1800" b="1" dirty="0" smtClean="0">
                          <a:solidFill>
                            <a:srgbClr val="000000"/>
                          </a:solidFill>
                          <a:latin typeface="+mn-lt"/>
                          <a:ea typeface="Times New Roman"/>
                        </a:rPr>
                        <a:t>85.2</a:t>
                      </a:r>
                      <a:endParaRPr lang="da-DK" sz="1800" b="1" dirty="0">
                        <a:solidFill>
                          <a:srgbClr val="000000"/>
                        </a:solidFill>
                        <a:latin typeface="+mn-lt"/>
                        <a:ea typeface="Times New Roman"/>
                      </a:endParaRPr>
                    </a:p>
                  </a:txBody>
                  <a:tcPr marL="68580" marR="68580" marT="0" marB="0"/>
                </a:tc>
              </a:tr>
              <a:tr h="315456">
                <a:tc gridSpan="3">
                  <a:txBody>
                    <a:bodyPr/>
                    <a:lstStyle/>
                    <a:p>
                      <a:pPr marL="0" marR="0" algn="ctr">
                        <a:spcBef>
                          <a:spcPts val="0"/>
                        </a:spcBef>
                        <a:spcAft>
                          <a:spcPts val="0"/>
                        </a:spcAft>
                      </a:pPr>
                      <a:r>
                        <a:rPr lang="en-US" sz="1800" dirty="0" smtClean="0">
                          <a:solidFill>
                            <a:srgbClr val="000000"/>
                          </a:solidFill>
                          <a:latin typeface="+mn-lt"/>
                          <a:ea typeface="Times New Roman"/>
                        </a:rPr>
                        <a:t>14x14 Chip Size</a:t>
                      </a:r>
                      <a:endParaRPr lang="da-DK" sz="1800" b="1" dirty="0">
                        <a:latin typeface="+mn-lt"/>
                        <a:ea typeface="Times New Roman"/>
                      </a:endParaRPr>
                    </a:p>
                  </a:txBody>
                  <a:tcPr marL="68580" marR="68580" marT="0" marB="0"/>
                </a:tc>
                <a:tc hMerge="1">
                  <a:txBody>
                    <a:bodyPr/>
                    <a:lstStyle/>
                    <a:p>
                      <a:endParaRPr lang="da-DK"/>
                    </a:p>
                  </a:txBody>
                  <a:tcPr/>
                </a:tc>
                <a:tc hMerge="1">
                  <a:txBody>
                    <a:bodyPr/>
                    <a:lstStyle/>
                    <a:p>
                      <a:endParaRPr lang="da-DK"/>
                    </a:p>
                  </a:txBody>
                  <a:tcPr/>
                </a:tc>
              </a:tr>
              <a:tr h="211000">
                <a:tc>
                  <a:txBody>
                    <a:bodyPr/>
                    <a:lstStyle/>
                    <a:p>
                      <a:pPr marL="0" marR="0">
                        <a:spcBef>
                          <a:spcPts val="0"/>
                        </a:spcBef>
                        <a:spcAft>
                          <a:spcPts val="0"/>
                        </a:spcAft>
                      </a:pPr>
                      <a:r>
                        <a:rPr lang="en-US" sz="1800" dirty="0" smtClean="0">
                          <a:solidFill>
                            <a:srgbClr val="000000"/>
                          </a:solidFill>
                          <a:latin typeface="+mn-lt"/>
                          <a:ea typeface="Times New Roman"/>
                        </a:rPr>
                        <a:t>(6, 3, 4)</a:t>
                      </a:r>
                      <a:endParaRPr lang="da-DK" sz="1800" dirty="0">
                        <a:solidFill>
                          <a:srgbClr val="000000"/>
                        </a:solidFill>
                        <a:latin typeface="+mn-lt"/>
                        <a:ea typeface="Times New Roman"/>
                      </a:endParaRPr>
                    </a:p>
                  </a:txBody>
                  <a:tcPr marL="68580" marR="68580" marT="0" marB="0"/>
                </a:tc>
                <a:tc>
                  <a:txBody>
                    <a:bodyPr/>
                    <a:lstStyle/>
                    <a:p>
                      <a:pPr marL="0" marR="0" algn="ctr">
                        <a:spcBef>
                          <a:spcPts val="0"/>
                        </a:spcBef>
                        <a:spcAft>
                          <a:spcPts val="0"/>
                        </a:spcAft>
                      </a:pPr>
                      <a:r>
                        <a:rPr lang="en-US" sz="1800" b="1" dirty="0" smtClean="0">
                          <a:solidFill>
                            <a:srgbClr val="000000"/>
                          </a:solidFill>
                          <a:latin typeface="+mn-lt"/>
                          <a:ea typeface="Times New Roman"/>
                        </a:rPr>
                        <a:t>44.9</a:t>
                      </a:r>
                      <a:endParaRPr lang="da-DK" sz="1800" b="1" dirty="0">
                        <a:solidFill>
                          <a:srgbClr val="000000"/>
                        </a:solidFill>
                        <a:latin typeface="+mn-lt"/>
                        <a:ea typeface="Times New Roman"/>
                      </a:endParaRPr>
                    </a:p>
                  </a:txBody>
                  <a:tcPr marL="68580" marR="68580" marT="0" marB="0"/>
                </a:tc>
                <a:tc>
                  <a:txBody>
                    <a:bodyPr/>
                    <a:lstStyle/>
                    <a:p>
                      <a:pPr marL="0" marR="0" algn="ctr">
                        <a:spcBef>
                          <a:spcPts val="0"/>
                        </a:spcBef>
                        <a:spcAft>
                          <a:spcPts val="0"/>
                        </a:spcAft>
                      </a:pPr>
                      <a:r>
                        <a:rPr lang="en-US" sz="1800" b="1" dirty="0" smtClean="0">
                          <a:solidFill>
                            <a:srgbClr val="000000"/>
                          </a:solidFill>
                          <a:latin typeface="+mn-lt"/>
                          <a:ea typeface="Times New Roman"/>
                        </a:rPr>
                        <a:t>76.2</a:t>
                      </a:r>
                      <a:endParaRPr lang="da-DK" sz="1800" b="1" dirty="0">
                        <a:solidFill>
                          <a:srgbClr val="000000"/>
                        </a:solidFill>
                        <a:latin typeface="+mn-lt"/>
                        <a:ea typeface="Times New Roman"/>
                      </a:endParaRPr>
                    </a:p>
                  </a:txBody>
                  <a:tcPr marL="68580" marR="68580" marT="0" marB="0">
                    <a:solidFill>
                      <a:schemeClr val="accent6">
                        <a:lumMod val="60000"/>
                        <a:lumOff val="40000"/>
                      </a:schemeClr>
                    </a:solidFill>
                  </a:tcPr>
                </a:tc>
              </a:tr>
              <a:tr h="211000">
                <a:tc>
                  <a:txBody>
                    <a:bodyPr/>
                    <a:lstStyle/>
                    <a:p>
                      <a:pPr marL="0" marR="0">
                        <a:spcBef>
                          <a:spcPts val="0"/>
                        </a:spcBef>
                        <a:spcAft>
                          <a:spcPts val="0"/>
                        </a:spcAft>
                      </a:pPr>
                      <a:r>
                        <a:rPr lang="en-US" sz="1800" dirty="0" smtClean="0">
                          <a:solidFill>
                            <a:srgbClr val="000000"/>
                          </a:solidFill>
                          <a:latin typeface="+mn-lt"/>
                          <a:ea typeface="Times New Roman"/>
                        </a:rPr>
                        <a:t>(7, 4, 7)</a:t>
                      </a:r>
                      <a:endParaRPr lang="da-DK" sz="1800" dirty="0">
                        <a:solidFill>
                          <a:srgbClr val="000000"/>
                        </a:solidFill>
                        <a:latin typeface="+mn-lt"/>
                        <a:ea typeface="Times New Roman"/>
                      </a:endParaRPr>
                    </a:p>
                  </a:txBody>
                  <a:tcPr marL="68580" marR="68580" marT="0" marB="0"/>
                </a:tc>
                <a:tc>
                  <a:txBody>
                    <a:bodyPr/>
                    <a:lstStyle/>
                    <a:p>
                      <a:pPr marL="0" marR="0" algn="ctr">
                        <a:spcBef>
                          <a:spcPts val="0"/>
                        </a:spcBef>
                        <a:spcAft>
                          <a:spcPts val="0"/>
                        </a:spcAft>
                      </a:pPr>
                      <a:r>
                        <a:rPr lang="en-US" sz="1800" b="1" dirty="0" smtClean="0">
                          <a:solidFill>
                            <a:srgbClr val="000000"/>
                          </a:solidFill>
                          <a:latin typeface="+mn-lt"/>
                          <a:ea typeface="Times New Roman"/>
                        </a:rPr>
                        <a:t>22.4</a:t>
                      </a:r>
                      <a:endParaRPr lang="da-DK" sz="1800" b="1" dirty="0">
                        <a:solidFill>
                          <a:srgbClr val="000000"/>
                        </a:solidFill>
                        <a:latin typeface="+mn-lt"/>
                        <a:ea typeface="Times New Roman"/>
                      </a:endParaRPr>
                    </a:p>
                  </a:txBody>
                  <a:tcPr marL="68580" marR="68580" marT="0" marB="0"/>
                </a:tc>
                <a:tc>
                  <a:txBody>
                    <a:bodyPr/>
                    <a:lstStyle/>
                    <a:p>
                      <a:pPr marL="0" marR="0" algn="ctr">
                        <a:spcBef>
                          <a:spcPts val="0"/>
                        </a:spcBef>
                        <a:spcAft>
                          <a:spcPts val="0"/>
                        </a:spcAft>
                      </a:pPr>
                      <a:r>
                        <a:rPr lang="en-US" sz="1800" b="1" dirty="0" smtClean="0">
                          <a:solidFill>
                            <a:srgbClr val="000000"/>
                          </a:solidFill>
                          <a:latin typeface="+mn-lt"/>
                          <a:ea typeface="Times New Roman"/>
                        </a:rPr>
                        <a:t>68.9</a:t>
                      </a:r>
                      <a:endParaRPr lang="da-DK" sz="1800" b="1" dirty="0">
                        <a:solidFill>
                          <a:srgbClr val="000000"/>
                        </a:solidFill>
                        <a:latin typeface="+mn-lt"/>
                        <a:ea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Contributions</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10" name="Title 1"/>
          <p:cNvSpPr txBox="1">
            <a:spLocks/>
          </p:cNvSpPr>
          <p:nvPr/>
        </p:nvSpPr>
        <p:spPr bwMode="auto">
          <a:xfrm>
            <a:off x="1013519" y="1412776"/>
            <a:ext cx="7158881" cy="324036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lvl="0" indent="-285750" defTabSz="914400">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System model (component/ biochip) [CASES11]</a:t>
            </a:r>
          </a:p>
          <a:p>
            <a:pPr marL="285750" lvl="0" indent="-285750" defTabSz="914400">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List Scheduling-based Application Mapping(</a:t>
            </a:r>
            <a:r>
              <a:rPr lang="en-US" sz="2400" kern="0" dirty="0" err="1" smtClean="0">
                <a:solidFill>
                  <a:srgbClr val="08519C"/>
                </a:solidFill>
                <a:latin typeface="Calibri" pitchFamily="34" charset="0"/>
                <a:cs typeface="Calibri" pitchFamily="34" charset="0"/>
              </a:rPr>
              <a:t>LSAM</a:t>
            </a:r>
            <a:r>
              <a:rPr lang="en-US" sz="2400" kern="0" dirty="0" smtClean="0">
                <a:solidFill>
                  <a:srgbClr val="08519C"/>
                </a:solidFill>
                <a:latin typeface="Calibri" pitchFamily="34" charset="0"/>
                <a:cs typeface="Calibri" pitchFamily="34" charset="0"/>
              </a:rPr>
              <a:t>) framework [CASES11]</a:t>
            </a:r>
          </a:p>
          <a:p>
            <a:pPr marL="285750" lvl="0" indent="-285750" defTabSz="914400">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Constraint programming-based optimal application mapping (routing ignored) [DTIP12]</a:t>
            </a:r>
          </a:p>
          <a:p>
            <a:pPr marL="285750" lvl="0" indent="-285750" defTabSz="914400">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Architectural synthesis framework [CASES12]</a:t>
            </a:r>
          </a:p>
          <a:p>
            <a:pPr marL="285750" lvl="0" indent="-285750" defTabSz="914400">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Control synthesis framework [ASPDAC13]</a:t>
            </a:r>
          </a:p>
          <a:p>
            <a:pPr marL="285750" lvl="0" indent="-285750" defTabSz="914400">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Experimental throughput maximization for cell culture biochips [iCBBE11]</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Summary and message</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7" name="Title 1"/>
          <p:cNvSpPr txBox="1">
            <a:spLocks/>
          </p:cNvSpPr>
          <p:nvPr/>
        </p:nvSpPr>
        <p:spPr bwMode="auto">
          <a:xfrm>
            <a:off x="1013519" y="1988840"/>
            <a:ext cx="7158881" cy="403244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lvl="0" indent="-285750" defTabSz="914400">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Summary</a:t>
            </a:r>
          </a:p>
          <a:p>
            <a:pPr marL="742950" lvl="1"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Models for the biochip and the components</a:t>
            </a:r>
          </a:p>
          <a:p>
            <a:pPr marL="742950" lvl="1"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Top-down synthesis framework and problem formulations</a:t>
            </a:r>
          </a:p>
          <a:p>
            <a:pPr marL="742950" lvl="1"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Expected to </a:t>
            </a:r>
          </a:p>
          <a:p>
            <a:pPr marL="1200150" lvl="2"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facilitate programmability and automation</a:t>
            </a:r>
          </a:p>
          <a:p>
            <a:pPr marL="1200150" lvl="2"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minimize design cycle time</a:t>
            </a:r>
          </a:p>
          <a:p>
            <a:pPr marL="1200150" lvl="2"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enhance chip scalability and throughput</a:t>
            </a:r>
          </a:p>
          <a:p>
            <a:pPr marL="1200150" lvl="2"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play a role in emergence of a large biochip market</a:t>
            </a:r>
            <a:endParaRPr lang="en-US" sz="2000" kern="0" dirty="0" smtClean="0">
              <a:solidFill>
                <a:srgbClr val="08519C"/>
              </a:solidFill>
              <a:latin typeface="Calibri" pitchFamily="34" charset="0"/>
              <a:cs typeface="Calibri" pitchFamily="34" charset="0"/>
            </a:endParaRPr>
          </a:p>
          <a:p>
            <a:pPr marL="742950" lvl="1"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Future work</a:t>
            </a:r>
          </a:p>
          <a:p>
            <a:pPr marL="1200150" lvl="2"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Contamination awareness</a:t>
            </a:r>
          </a:p>
          <a:p>
            <a:pPr marL="1200150" lvl="2" indent="-285750" defTabSz="914400">
              <a:buClr>
                <a:srgbClr val="BDD7E7"/>
              </a:buClr>
              <a:buFont typeface="Wingdings" pitchFamily="2" charset="2"/>
              <a:buChar char="§"/>
            </a:pPr>
            <a:endParaRPr lang="en-US" sz="2000" kern="0" dirty="0" smtClean="0">
              <a:solidFill>
                <a:srgbClr val="08519C"/>
              </a:solidFill>
              <a:latin typeface="Calibri" pitchFamily="34" charset="0"/>
              <a:cs typeface="Calibri" pitchFamily="34" charset="0"/>
            </a:endParaRPr>
          </a:p>
          <a:p>
            <a:pPr marL="285750" lvl="0" indent="-285750" defTabSz="914400">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Message</a:t>
            </a:r>
          </a:p>
          <a:p>
            <a:pPr marL="742950" lvl="1"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Biochips have the potential to revolutionize life sciences</a:t>
            </a:r>
          </a:p>
          <a:p>
            <a:pPr marL="742950" lvl="1"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Deign complexity is on the rise</a:t>
            </a:r>
          </a:p>
          <a:p>
            <a:pPr marL="742950" lvl="1"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Top-down CAD tools are needed to support the designer</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pic>
        <p:nvPicPr>
          <p:cNvPr id="9" name="Picture 1"/>
          <p:cNvPicPr>
            <a:picLocks noChangeAspect="1" noChangeArrowheads="1"/>
          </p:cNvPicPr>
          <p:nvPr/>
        </p:nvPicPr>
        <p:blipFill>
          <a:blip r:embed="rId4"/>
          <a:srcRect/>
          <a:stretch>
            <a:fillRect/>
          </a:stretch>
        </p:blipFill>
        <p:spPr bwMode="auto">
          <a:xfrm>
            <a:off x="1544638" y="1189707"/>
            <a:ext cx="6053137" cy="4327525"/>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smtClean="0">
                <a:latin typeface="Calibri" pitchFamily="34" charset="0"/>
                <a:cs typeface="Calibri" pitchFamily="34" charset="0"/>
              </a:rPr>
              <a:t>Outline</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9" name="Content Placeholder 2"/>
          <p:cNvSpPr>
            <a:spLocks noGrp="1"/>
          </p:cNvSpPr>
          <p:nvPr>
            <p:ph idx="1"/>
          </p:nvPr>
        </p:nvSpPr>
        <p:spPr>
          <a:xfrm>
            <a:off x="539625" y="1412776"/>
            <a:ext cx="8424863" cy="5352256"/>
          </a:xfrm>
        </p:spPr>
        <p:txBody>
          <a:bodyPr/>
          <a:lstStyle/>
          <a:p>
            <a:pPr marL="860425" lvl="1" indent="-403225" defTabSz="914400">
              <a:lnSpc>
                <a:spcPct val="80000"/>
              </a:lnSpc>
            </a:pPr>
            <a:r>
              <a:rPr lang="en-US" sz="2400" dirty="0" smtClean="0">
                <a:latin typeface="Calibri" pitchFamily="34" charset="0"/>
                <a:cs typeface="Calibri" pitchFamily="34" charset="0"/>
              </a:rPr>
              <a:t>Biochip architecture</a:t>
            </a:r>
          </a:p>
          <a:p>
            <a:pPr marL="860425" lvl="1" indent="-403225" defTabSz="914400">
              <a:lnSpc>
                <a:spcPct val="80000"/>
              </a:lnSpc>
            </a:pPr>
            <a:r>
              <a:rPr lang="en-US" sz="2400" dirty="0" smtClean="0">
                <a:latin typeface="Calibri" pitchFamily="34" charset="0"/>
                <a:cs typeface="Calibri" pitchFamily="34" charset="0"/>
              </a:rPr>
              <a:t>Motivation</a:t>
            </a:r>
          </a:p>
          <a:p>
            <a:pPr marL="860425" lvl="1" indent="-403225" defTabSz="914400"/>
            <a:r>
              <a:rPr lang="en-US" sz="2400" dirty="0" smtClean="0">
                <a:latin typeface="Calibri" pitchFamily="34" charset="0"/>
                <a:cs typeface="Calibri" pitchFamily="34" charset="0"/>
              </a:rPr>
              <a:t>Contribution I</a:t>
            </a:r>
          </a:p>
          <a:p>
            <a:pPr marL="1219200" lvl="2" indent="-403225"/>
            <a:r>
              <a:rPr lang="en-US" dirty="0" smtClean="0">
                <a:latin typeface="Calibri" pitchFamily="34" charset="0"/>
                <a:cs typeface="Calibri" pitchFamily="34" charset="0"/>
              </a:rPr>
              <a:t>System model and application mapping</a:t>
            </a:r>
          </a:p>
          <a:p>
            <a:pPr marL="860425" lvl="1" indent="-403225" defTabSz="914400"/>
            <a:r>
              <a:rPr lang="en-US" sz="2400" dirty="0" smtClean="0">
                <a:latin typeface="Calibri" pitchFamily="34" charset="0"/>
                <a:cs typeface="Calibri" pitchFamily="34" charset="0"/>
              </a:rPr>
              <a:t>Contribution II</a:t>
            </a:r>
          </a:p>
          <a:p>
            <a:pPr marL="1219200" lvl="2" indent="-403225"/>
            <a:r>
              <a:rPr lang="en-US" dirty="0" smtClean="0">
                <a:latin typeface="Calibri" pitchFamily="34" charset="0"/>
                <a:cs typeface="Calibri" pitchFamily="34" charset="0"/>
              </a:rPr>
              <a:t>Architectural synthesis</a:t>
            </a:r>
          </a:p>
          <a:p>
            <a:pPr marL="860425" lvl="1" indent="-403225" defTabSz="914400"/>
            <a:r>
              <a:rPr lang="en-US" sz="2400" dirty="0" smtClean="0">
                <a:latin typeface="Calibri" pitchFamily="34" charset="0"/>
                <a:cs typeface="Calibri" pitchFamily="34" charset="0"/>
              </a:rPr>
              <a:t>Contribution III</a:t>
            </a:r>
          </a:p>
          <a:p>
            <a:pPr marL="1219200" lvl="2" indent="-403225"/>
            <a:r>
              <a:rPr lang="en-US" dirty="0" smtClean="0">
                <a:latin typeface="Calibri" pitchFamily="34" charset="0"/>
                <a:cs typeface="Calibri" pitchFamily="34" charset="0"/>
              </a:rPr>
              <a:t>Control synthesis</a:t>
            </a:r>
          </a:p>
          <a:p>
            <a:pPr marL="860425" lvl="1" indent="-403225" defTabSz="914400"/>
            <a:r>
              <a:rPr lang="en-US" sz="2400" dirty="0" smtClean="0">
                <a:latin typeface="Calibri" pitchFamily="34" charset="0"/>
                <a:cs typeface="Calibri" pitchFamily="34" charset="0"/>
              </a:rPr>
              <a:t>Contribution IV</a:t>
            </a:r>
          </a:p>
          <a:p>
            <a:pPr marL="1219200" lvl="2" indent="-403225"/>
            <a:r>
              <a:rPr lang="en-US" dirty="0" smtClean="0">
                <a:latin typeface="Calibri" pitchFamily="34" charset="0"/>
                <a:cs typeface="Calibri" pitchFamily="34" charset="0"/>
              </a:rPr>
              <a:t>Cell culture chips – throughput maximization</a:t>
            </a:r>
          </a:p>
          <a:p>
            <a:pPr marL="860425" lvl="1" indent="-403225" defTabSz="914400"/>
            <a:r>
              <a:rPr lang="en-US" sz="2400" dirty="0" smtClean="0">
                <a:latin typeface="Calibri" pitchFamily="34" charset="0"/>
                <a:cs typeface="Calibri" pitchFamily="34" charset="0"/>
              </a:rPr>
              <a:t>Summary and message</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smtClean="0">
                <a:latin typeface="Calibri" pitchFamily="34" charset="0"/>
                <a:cs typeface="Calibri" pitchFamily="34" charset="0"/>
              </a:rPr>
              <a:t>System Model</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7" name="Title 1"/>
          <p:cNvSpPr txBox="1">
            <a:spLocks/>
          </p:cNvSpPr>
          <p:nvPr/>
        </p:nvSpPr>
        <p:spPr bwMode="auto">
          <a:xfrm>
            <a:off x="467544" y="6453336"/>
            <a:ext cx="936104" cy="21602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en-US" sz="1200" i="0" u="none" strike="noStrike" kern="0" cap="none" spc="0" normalizeH="0" baseline="0" noProof="0" smtClean="0">
                <a:ln>
                  <a:noFill/>
                </a:ln>
                <a:effectLst/>
                <a:uLnTx/>
                <a:uFillTx/>
                <a:latin typeface="Calibri" pitchFamily="34" charset="0"/>
                <a:ea typeface="ＭＳ Ｐゴシック" charset="-128"/>
                <a:cs typeface="Calibri" pitchFamily="34" charset="0"/>
              </a:rPr>
              <a:t>12/10/2011</a:t>
            </a:r>
          </a:p>
        </p:txBody>
      </p:sp>
      <p:sp>
        <p:nvSpPr>
          <p:cNvPr id="8" name="Title 1"/>
          <p:cNvSpPr txBox="1">
            <a:spLocks/>
          </p:cNvSpPr>
          <p:nvPr/>
        </p:nvSpPr>
        <p:spPr bwMode="auto">
          <a:xfrm>
            <a:off x="1381800" y="6453336"/>
            <a:ext cx="7150640" cy="21602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200" i="0" u="none" strike="noStrike" kern="0" cap="none" spc="0" normalizeH="0" baseline="0" noProof="0" smtClean="0">
                <a:ln>
                  <a:noFill/>
                </a:ln>
                <a:effectLst/>
                <a:uLnTx/>
                <a:uFillTx/>
                <a:latin typeface="Calibri" pitchFamily="34" charset="0"/>
                <a:ea typeface="ＭＳ Ｐゴシック" charset="-128"/>
                <a:cs typeface="Calibri" pitchFamily="34" charset="0"/>
              </a:rPr>
              <a:t>System-Level Modeling and Synthesis of Flow-Based Microfluidic Biochips</a:t>
            </a:r>
          </a:p>
        </p:txBody>
      </p:sp>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12" name="Title 1"/>
          <p:cNvSpPr txBox="1">
            <a:spLocks/>
          </p:cNvSpPr>
          <p:nvPr/>
        </p:nvSpPr>
        <p:spPr bwMode="auto">
          <a:xfrm>
            <a:off x="683568" y="404664"/>
            <a:ext cx="7734946" cy="3744416"/>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860425" lvl="1" indent="-403225" defTabSz="914400"/>
            <a:r>
              <a:rPr lang="en-US" sz="2400" kern="0" smtClean="0">
                <a:solidFill>
                  <a:srgbClr val="08519C"/>
                </a:solidFill>
                <a:latin typeface="Calibri" pitchFamily="34" charset="0"/>
                <a:cs typeface="Calibri" pitchFamily="34" charset="0"/>
              </a:rPr>
              <a:t>Sample Volume Handling:</a:t>
            </a:r>
          </a:p>
          <a:p>
            <a:pPr marL="1317625" lvl="2" indent="-403225" defTabSz="914400">
              <a:buFont typeface="Arial" charset="0"/>
              <a:buChar char="•"/>
            </a:pPr>
            <a:r>
              <a:rPr lang="en-US" sz="2200" kern="0" smtClean="0">
                <a:solidFill>
                  <a:srgbClr val="08519C"/>
                </a:solidFill>
                <a:latin typeface="Calibri" pitchFamily="34" charset="0"/>
                <a:cs typeface="Calibri" pitchFamily="34" charset="0"/>
              </a:rPr>
              <a:t>The model considers discretized fluid volumes</a:t>
            </a:r>
          </a:p>
          <a:p>
            <a:pPr marL="1317625" lvl="2" indent="-403225" defTabSz="914400">
              <a:buFont typeface="Arial" charset="0"/>
              <a:buChar char="•"/>
            </a:pPr>
            <a:r>
              <a:rPr lang="en-US" sz="2200" kern="0" smtClean="0">
                <a:solidFill>
                  <a:srgbClr val="08519C"/>
                </a:solidFill>
                <a:latin typeface="Calibri" pitchFamily="34" charset="0"/>
                <a:cs typeface="Calibri" pitchFamily="34" charset="0"/>
              </a:rPr>
              <a:t>Fluid sample volumes can be precisely controlled (unit sized samples)</a:t>
            </a:r>
          </a:p>
          <a:p>
            <a:pPr marL="1317625" lvl="2" indent="-403225" defTabSz="914400">
              <a:buFont typeface="Arial" charset="0"/>
              <a:buChar char="•"/>
            </a:pPr>
            <a:r>
              <a:rPr lang="en-US" sz="2200" kern="0" smtClean="0">
                <a:solidFill>
                  <a:srgbClr val="08519C"/>
                </a:solidFill>
                <a:latin typeface="Calibri" pitchFamily="34" charset="0"/>
                <a:cs typeface="Calibri" pitchFamily="34" charset="0"/>
              </a:rPr>
              <a:t>Each sample occupies a certain length on the flow channel (achieved using </a:t>
            </a:r>
            <a:r>
              <a:rPr lang="en-US" sz="2200" i="1" u="sng" kern="0" smtClean="0">
                <a:solidFill>
                  <a:srgbClr val="08519C"/>
                </a:solidFill>
                <a:latin typeface="Calibri" pitchFamily="34" charset="0"/>
                <a:cs typeface="Calibri" pitchFamily="34" charset="0"/>
              </a:rPr>
              <a:t>metering)</a:t>
            </a:r>
          </a:p>
          <a:p>
            <a:pPr marL="860425" lvl="1" indent="-403225" defTabSz="914400">
              <a:lnSpc>
                <a:spcPct val="80000"/>
              </a:lnSpc>
              <a:buFont typeface="Arial" charset="0"/>
              <a:buChar char="•"/>
            </a:pPr>
            <a:endParaRPr lang="en-US" sz="2000" b="1" kern="0" smtClean="0">
              <a:solidFill>
                <a:srgbClr val="08519C"/>
              </a:solidFill>
              <a:latin typeface="Calibri" pitchFamily="34" charset="0"/>
              <a:cs typeface="Calibri" pitchFamily="34" charset="0"/>
            </a:endParaRPr>
          </a:p>
          <a:p>
            <a:pPr marL="860425" lvl="1" indent="-403225" defTabSz="914400">
              <a:lnSpc>
                <a:spcPct val="80000"/>
              </a:lnSpc>
              <a:buFont typeface="Arial" charset="0"/>
              <a:buChar char="•"/>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blinds(horizontal)">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linds(horizontal)">
                                      <p:cBhvr>
                                        <p:cTn id="1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smtClean="0">
                <a:latin typeface="Calibri" pitchFamily="34" charset="0"/>
                <a:cs typeface="Calibri" pitchFamily="34" charset="0"/>
              </a:rPr>
              <a:t>Metering – Unit Sized Samples</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7" name="Title 1"/>
          <p:cNvSpPr txBox="1">
            <a:spLocks/>
          </p:cNvSpPr>
          <p:nvPr/>
        </p:nvSpPr>
        <p:spPr bwMode="auto">
          <a:xfrm>
            <a:off x="467544" y="6453336"/>
            <a:ext cx="936104" cy="21602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en-US" sz="1200" i="0" u="none" strike="noStrike" kern="0" cap="none" spc="0" normalizeH="0" baseline="0" noProof="0" smtClean="0">
                <a:ln>
                  <a:noFill/>
                </a:ln>
                <a:effectLst/>
                <a:uLnTx/>
                <a:uFillTx/>
                <a:latin typeface="Calibri" pitchFamily="34" charset="0"/>
                <a:ea typeface="ＭＳ Ｐゴシック" charset="-128"/>
                <a:cs typeface="Calibri" pitchFamily="34" charset="0"/>
              </a:rPr>
              <a:t>12/10/2011</a:t>
            </a:r>
          </a:p>
        </p:txBody>
      </p:sp>
      <p:sp>
        <p:nvSpPr>
          <p:cNvPr id="8" name="Title 1"/>
          <p:cNvSpPr txBox="1">
            <a:spLocks/>
          </p:cNvSpPr>
          <p:nvPr/>
        </p:nvSpPr>
        <p:spPr bwMode="auto">
          <a:xfrm>
            <a:off x="1381800" y="6453336"/>
            <a:ext cx="7150640" cy="21602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200" i="0" u="none" strike="noStrike" kern="0" cap="none" spc="0" normalizeH="0" baseline="0" noProof="0" smtClean="0">
                <a:ln>
                  <a:noFill/>
                </a:ln>
                <a:effectLst/>
                <a:uLnTx/>
                <a:uFillTx/>
                <a:latin typeface="Calibri" pitchFamily="34" charset="0"/>
                <a:ea typeface="ＭＳ Ｐゴシック" charset="-128"/>
                <a:cs typeface="Calibri" pitchFamily="34" charset="0"/>
              </a:rPr>
              <a:t>System-Level Modeling and Synthesis of Flow-Based Microfluidic Biochips</a:t>
            </a:r>
          </a:p>
        </p:txBody>
      </p:sp>
      <p:sp>
        <p:nvSpPr>
          <p:cNvPr id="26" name="Title 1"/>
          <p:cNvSpPr txBox="1">
            <a:spLocks/>
          </p:cNvSpPr>
          <p:nvPr/>
        </p:nvSpPr>
        <p:spPr bwMode="auto">
          <a:xfrm>
            <a:off x="683568" y="1412776"/>
            <a:ext cx="7734946" cy="35909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ctr"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12" name="Title 1"/>
          <p:cNvSpPr txBox="1">
            <a:spLocks/>
          </p:cNvSpPr>
          <p:nvPr/>
        </p:nvSpPr>
        <p:spPr bwMode="auto">
          <a:xfrm>
            <a:off x="683568" y="1701750"/>
            <a:ext cx="7446914" cy="64713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342900" lvl="0" indent="-342900" defTabSz="914400">
              <a:buFont typeface="Wingdings" pitchFamily="2" charset="2"/>
              <a:buChar char="§"/>
            </a:pPr>
            <a:endParaRPr lang="en-US" sz="2400" i="1" u="sng" kern="0" smtClean="0">
              <a:solidFill>
                <a:srgbClr val="08519C"/>
              </a:solidFill>
              <a:latin typeface="Calibri" pitchFamily="34" charset="0"/>
              <a:cs typeface="Calibri" pitchFamily="34" charset="0"/>
            </a:endParaRPr>
          </a:p>
          <a:p>
            <a:pPr marL="342900" lvl="0" indent="-342900" defTabSz="914400"/>
            <a:r>
              <a:rPr lang="en-US" sz="2400" kern="0" smtClean="0">
                <a:solidFill>
                  <a:srgbClr val="08519C"/>
                </a:solidFill>
                <a:latin typeface="Calibri" pitchFamily="34" charset="0"/>
                <a:cs typeface="Calibri" pitchFamily="34" charset="0"/>
              </a:rPr>
              <a:t>	Metering is done by transporting the sample between two valves that are a fixed length apart</a:t>
            </a:r>
          </a:p>
          <a:p>
            <a:pPr lvl="0" algn="ctr" defTabSz="914400">
              <a:lnSpc>
                <a:spcPct val="80000"/>
              </a:lnSpc>
            </a:pPr>
            <a:endParaRPr kumimoji="0" lang="en-US"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grpSp>
        <p:nvGrpSpPr>
          <p:cNvPr id="2" name="Group 16"/>
          <p:cNvGrpSpPr/>
          <p:nvPr/>
        </p:nvGrpSpPr>
        <p:grpSpPr>
          <a:xfrm>
            <a:off x="1145706" y="2599084"/>
            <a:ext cx="6878637" cy="3278188"/>
            <a:chOff x="1189038" y="2193925"/>
            <a:chExt cx="6878637" cy="3278188"/>
          </a:xfrm>
        </p:grpSpPr>
        <p:sp>
          <p:nvSpPr>
            <p:cNvPr id="18" name="Oval 1"/>
            <p:cNvSpPr>
              <a:spLocks/>
            </p:cNvSpPr>
            <p:nvPr/>
          </p:nvSpPr>
          <p:spPr bwMode="auto">
            <a:xfrm>
              <a:off x="2238375" y="2227263"/>
              <a:ext cx="1100138" cy="1106487"/>
            </a:xfrm>
            <a:prstGeom prst="ellipse">
              <a:avLst/>
            </a:prstGeom>
            <a:noFill/>
            <a:ln w="9000">
              <a:solidFill>
                <a:srgbClr val="000000"/>
              </a:solidFill>
              <a:round/>
              <a:headEnd type="triangle" w="med" len="med"/>
              <a:tailEnd/>
            </a:ln>
            <a:effectLst/>
          </p:spPr>
          <p:txBody>
            <a:bodyPr wrap="none" anchor="ctr"/>
            <a:lstStyle/>
            <a:p>
              <a:endParaRPr lang="da-DK"/>
            </a:p>
          </p:txBody>
        </p:sp>
        <p:sp>
          <p:nvSpPr>
            <p:cNvPr id="19" name="Line 2"/>
            <p:cNvSpPr>
              <a:spLocks noChangeShapeType="1"/>
            </p:cNvSpPr>
            <p:nvPr/>
          </p:nvSpPr>
          <p:spPr bwMode="auto">
            <a:xfrm>
              <a:off x="1392238" y="2795588"/>
              <a:ext cx="855662" cy="1587"/>
            </a:xfrm>
            <a:prstGeom prst="line">
              <a:avLst/>
            </a:prstGeom>
            <a:noFill/>
            <a:ln w="27000">
              <a:solidFill>
                <a:srgbClr val="000000"/>
              </a:solidFill>
              <a:round/>
              <a:headEnd/>
              <a:tailEnd/>
            </a:ln>
            <a:effectLst/>
          </p:spPr>
          <p:txBody>
            <a:bodyPr/>
            <a:lstStyle/>
            <a:p>
              <a:endParaRPr lang="da-DK"/>
            </a:p>
          </p:txBody>
        </p:sp>
        <p:sp>
          <p:nvSpPr>
            <p:cNvPr id="20" name="Line 3"/>
            <p:cNvSpPr>
              <a:spLocks noChangeShapeType="1"/>
            </p:cNvSpPr>
            <p:nvPr/>
          </p:nvSpPr>
          <p:spPr bwMode="auto">
            <a:xfrm>
              <a:off x="3333750" y="2794000"/>
              <a:ext cx="971550" cy="1588"/>
            </a:xfrm>
            <a:prstGeom prst="line">
              <a:avLst/>
            </a:prstGeom>
            <a:noFill/>
            <a:ln w="27000">
              <a:solidFill>
                <a:srgbClr val="000000"/>
              </a:solidFill>
              <a:round/>
              <a:headEnd/>
              <a:tailEnd type="triangle" w="med" len="med"/>
            </a:ln>
            <a:effectLst/>
          </p:spPr>
          <p:txBody>
            <a:bodyPr/>
            <a:lstStyle/>
            <a:p>
              <a:endParaRPr lang="da-DK"/>
            </a:p>
          </p:txBody>
        </p:sp>
        <p:sp>
          <p:nvSpPr>
            <p:cNvPr id="21" name="Line 4"/>
            <p:cNvSpPr>
              <a:spLocks noChangeShapeType="1"/>
            </p:cNvSpPr>
            <p:nvPr/>
          </p:nvSpPr>
          <p:spPr bwMode="auto">
            <a:xfrm flipH="1">
              <a:off x="3800475" y="2794000"/>
              <a:ext cx="7938" cy="349250"/>
            </a:xfrm>
            <a:prstGeom prst="line">
              <a:avLst/>
            </a:prstGeom>
            <a:noFill/>
            <a:ln w="9000">
              <a:solidFill>
                <a:srgbClr val="252525"/>
              </a:solidFill>
              <a:round/>
              <a:headEnd/>
              <a:tailEnd type="triangle" w="med" len="med"/>
            </a:ln>
            <a:effectLst/>
          </p:spPr>
          <p:txBody>
            <a:bodyPr/>
            <a:lstStyle/>
            <a:p>
              <a:endParaRPr lang="da-DK"/>
            </a:p>
          </p:txBody>
        </p:sp>
        <p:sp>
          <p:nvSpPr>
            <p:cNvPr id="22" name="Text Box 5"/>
            <p:cNvSpPr txBox="1">
              <a:spLocks noChangeArrowheads="1"/>
            </p:cNvSpPr>
            <p:nvPr/>
          </p:nvSpPr>
          <p:spPr bwMode="auto">
            <a:xfrm>
              <a:off x="1189038" y="2516188"/>
              <a:ext cx="427037" cy="217487"/>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6" charset="0"/>
                  <a:ea typeface="SimSun" charset="0"/>
                  <a:cs typeface="SimSun" charset="0"/>
                </a:rPr>
                <a:t>Input</a:t>
              </a:r>
            </a:p>
          </p:txBody>
        </p:sp>
        <p:sp>
          <p:nvSpPr>
            <p:cNvPr id="23" name="Text Box 6"/>
            <p:cNvSpPr txBox="1">
              <a:spLocks noChangeArrowheads="1"/>
            </p:cNvSpPr>
            <p:nvPr/>
          </p:nvSpPr>
          <p:spPr bwMode="auto">
            <a:xfrm>
              <a:off x="3927475" y="2530475"/>
              <a:ext cx="531813" cy="217488"/>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6" charset="0"/>
                  <a:ea typeface="SimSun" charset="0"/>
                  <a:cs typeface="SimSun" charset="0"/>
                </a:rPr>
                <a:t>Waste</a:t>
              </a:r>
            </a:p>
          </p:txBody>
        </p:sp>
        <p:sp>
          <p:nvSpPr>
            <p:cNvPr id="24" name="Text Box 7"/>
            <p:cNvSpPr txBox="1">
              <a:spLocks noChangeArrowheads="1"/>
            </p:cNvSpPr>
            <p:nvPr/>
          </p:nvSpPr>
          <p:spPr bwMode="auto">
            <a:xfrm>
              <a:off x="3368675" y="3068638"/>
              <a:ext cx="1038225" cy="433387"/>
            </a:xfrm>
            <a:prstGeom prst="rect">
              <a:avLst/>
            </a:prstGeom>
            <a:noFill/>
            <a:ln w="9525">
              <a:noFill/>
              <a:round/>
              <a:headEnd/>
              <a:tailEnd/>
            </a:ln>
            <a:effectLst/>
          </p:spPr>
          <p:txBody>
            <a:bodyPr lIns="0" tIns="9450" rIns="0" bIns="0" anchor="ctr"/>
            <a:lstStyle/>
            <a:p>
              <a:pPr algn="ctr">
                <a:lnSpc>
                  <a:spcPct val="95000"/>
                </a:lnSpc>
                <a:tabLst>
                  <a:tab pos="723900" algn="l"/>
                </a:tabLst>
              </a:pPr>
              <a:r>
                <a:rPr lang="en-US" sz="1500">
                  <a:solidFill>
                    <a:srgbClr val="000000"/>
                  </a:solidFill>
                  <a:latin typeface="Times New Roman" pitchFamily="16" charset="0"/>
                  <a:ea typeface="SimSun" charset="0"/>
                  <a:cs typeface="SimSun" charset="0"/>
                </a:rPr>
                <a:t>To other components</a:t>
              </a:r>
            </a:p>
          </p:txBody>
        </p:sp>
        <p:sp>
          <p:nvSpPr>
            <p:cNvPr id="25" name="AutoShape 8"/>
            <p:cNvSpPr>
              <a:spLocks noChangeArrowheads="1"/>
            </p:cNvSpPr>
            <p:nvPr/>
          </p:nvSpPr>
          <p:spPr bwMode="auto">
            <a:xfrm>
              <a:off x="2151063" y="2687638"/>
              <a:ext cx="192087" cy="68262"/>
            </a:xfrm>
            <a:prstGeom prst="roundRect">
              <a:avLst>
                <a:gd name="adj" fmla="val 2380"/>
              </a:avLst>
            </a:prstGeom>
            <a:noFill/>
            <a:ln w="9000">
              <a:solidFill>
                <a:srgbClr val="FF420E"/>
              </a:solidFill>
              <a:round/>
              <a:headEnd/>
              <a:tailEnd/>
            </a:ln>
            <a:effectLst/>
          </p:spPr>
          <p:txBody>
            <a:bodyPr wrap="none" anchor="ctr"/>
            <a:lstStyle/>
            <a:p>
              <a:endParaRPr lang="da-DK"/>
            </a:p>
          </p:txBody>
        </p:sp>
        <p:sp>
          <p:nvSpPr>
            <p:cNvPr id="27" name="AutoShape 9"/>
            <p:cNvSpPr>
              <a:spLocks noChangeArrowheads="1"/>
            </p:cNvSpPr>
            <p:nvPr/>
          </p:nvSpPr>
          <p:spPr bwMode="auto">
            <a:xfrm>
              <a:off x="2151063" y="2832100"/>
              <a:ext cx="192087" cy="68263"/>
            </a:xfrm>
            <a:prstGeom prst="roundRect">
              <a:avLst>
                <a:gd name="adj" fmla="val 2380"/>
              </a:avLst>
            </a:prstGeom>
            <a:solidFill>
              <a:srgbClr val="FF6633"/>
            </a:solidFill>
            <a:ln w="9000">
              <a:solidFill>
                <a:srgbClr val="FF6633"/>
              </a:solidFill>
              <a:round/>
              <a:headEnd/>
              <a:tailEnd/>
            </a:ln>
            <a:effectLst/>
          </p:spPr>
          <p:txBody>
            <a:bodyPr wrap="none" anchor="ctr"/>
            <a:lstStyle/>
            <a:p>
              <a:endParaRPr lang="da-DK"/>
            </a:p>
          </p:txBody>
        </p:sp>
        <p:sp>
          <p:nvSpPr>
            <p:cNvPr id="28" name="AutoShape 10"/>
            <p:cNvSpPr>
              <a:spLocks noChangeArrowheads="1"/>
            </p:cNvSpPr>
            <p:nvPr/>
          </p:nvSpPr>
          <p:spPr bwMode="auto">
            <a:xfrm>
              <a:off x="3246438" y="2673326"/>
              <a:ext cx="192087" cy="68263"/>
            </a:xfrm>
            <a:prstGeom prst="roundRect">
              <a:avLst>
                <a:gd name="adj" fmla="val 2380"/>
              </a:avLst>
            </a:prstGeom>
            <a:noFill/>
            <a:ln w="9000">
              <a:solidFill>
                <a:srgbClr val="FF6633"/>
              </a:solidFill>
              <a:round/>
              <a:headEnd/>
              <a:tailEnd/>
            </a:ln>
            <a:effectLst/>
          </p:spPr>
          <p:txBody>
            <a:bodyPr wrap="none" anchor="ctr"/>
            <a:lstStyle/>
            <a:p>
              <a:endParaRPr lang="da-DK"/>
            </a:p>
          </p:txBody>
        </p:sp>
        <p:sp>
          <p:nvSpPr>
            <p:cNvPr id="29" name="AutoShape 11"/>
            <p:cNvSpPr>
              <a:spLocks noChangeArrowheads="1"/>
            </p:cNvSpPr>
            <p:nvPr/>
          </p:nvSpPr>
          <p:spPr bwMode="auto">
            <a:xfrm>
              <a:off x="3246438" y="2825750"/>
              <a:ext cx="192087" cy="68263"/>
            </a:xfrm>
            <a:prstGeom prst="roundRect">
              <a:avLst>
                <a:gd name="adj" fmla="val 2380"/>
              </a:avLst>
            </a:prstGeom>
            <a:solidFill>
              <a:srgbClr val="FF6633"/>
            </a:solidFill>
            <a:ln w="9000">
              <a:solidFill>
                <a:srgbClr val="FF6633"/>
              </a:solidFill>
              <a:round/>
              <a:headEnd/>
              <a:tailEnd/>
            </a:ln>
            <a:effectLst/>
          </p:spPr>
          <p:txBody>
            <a:bodyPr wrap="none" anchor="ctr"/>
            <a:lstStyle/>
            <a:p>
              <a:endParaRPr lang="da-DK"/>
            </a:p>
          </p:txBody>
        </p:sp>
        <p:sp>
          <p:nvSpPr>
            <p:cNvPr id="30" name="Oval 12"/>
            <p:cNvSpPr>
              <a:spLocks noChangeArrowheads="1"/>
            </p:cNvSpPr>
            <p:nvPr/>
          </p:nvSpPr>
          <p:spPr bwMode="auto">
            <a:xfrm>
              <a:off x="1314450" y="2754313"/>
              <a:ext cx="79375" cy="74612"/>
            </a:xfrm>
            <a:prstGeom prst="ellipse">
              <a:avLst/>
            </a:prstGeom>
            <a:noFill/>
            <a:ln w="9000">
              <a:solidFill>
                <a:srgbClr val="000000"/>
              </a:solidFill>
              <a:round/>
              <a:headEnd/>
              <a:tailEnd/>
            </a:ln>
            <a:effectLst/>
          </p:spPr>
          <p:txBody>
            <a:bodyPr wrap="none" anchor="ctr"/>
            <a:lstStyle/>
            <a:p>
              <a:endParaRPr lang="da-DK"/>
            </a:p>
          </p:txBody>
        </p:sp>
        <p:sp>
          <p:nvSpPr>
            <p:cNvPr id="31" name="AutoShape 13"/>
            <p:cNvSpPr>
              <a:spLocks noChangeArrowheads="1"/>
            </p:cNvSpPr>
            <p:nvPr/>
          </p:nvSpPr>
          <p:spPr bwMode="auto">
            <a:xfrm rot="10800000">
              <a:off x="2046288" y="2720975"/>
              <a:ext cx="68262" cy="152400"/>
            </a:xfrm>
            <a:prstGeom prst="roundRect">
              <a:avLst>
                <a:gd name="adj" fmla="val 2380"/>
              </a:avLst>
            </a:prstGeom>
            <a:noFill/>
            <a:ln w="9000">
              <a:solidFill>
                <a:srgbClr val="FF6633"/>
              </a:solidFill>
              <a:round/>
              <a:headEnd/>
              <a:tailEnd/>
            </a:ln>
            <a:effectLst/>
          </p:spPr>
          <p:txBody>
            <a:bodyPr wrap="none" anchor="ctr"/>
            <a:lstStyle/>
            <a:p>
              <a:endParaRPr lang="da-DK"/>
            </a:p>
          </p:txBody>
        </p:sp>
        <p:sp>
          <p:nvSpPr>
            <p:cNvPr id="32" name="AutoShape 14"/>
            <p:cNvSpPr>
              <a:spLocks noChangeArrowheads="1"/>
            </p:cNvSpPr>
            <p:nvPr/>
          </p:nvSpPr>
          <p:spPr bwMode="auto">
            <a:xfrm rot="10800000">
              <a:off x="3465513" y="2720975"/>
              <a:ext cx="68262" cy="152400"/>
            </a:xfrm>
            <a:prstGeom prst="roundRect">
              <a:avLst>
                <a:gd name="adj" fmla="val 2380"/>
              </a:avLst>
            </a:prstGeom>
            <a:noFill/>
            <a:ln w="9000">
              <a:solidFill>
                <a:srgbClr val="FF6633"/>
              </a:solidFill>
              <a:round/>
              <a:headEnd/>
              <a:tailEnd/>
            </a:ln>
            <a:effectLst/>
          </p:spPr>
          <p:txBody>
            <a:bodyPr wrap="none" anchor="ctr"/>
            <a:lstStyle/>
            <a:p>
              <a:endParaRPr lang="da-DK"/>
            </a:p>
          </p:txBody>
        </p:sp>
        <p:sp>
          <p:nvSpPr>
            <p:cNvPr id="33" name="Line 15"/>
            <p:cNvSpPr>
              <a:spLocks noChangeShapeType="1"/>
            </p:cNvSpPr>
            <p:nvPr/>
          </p:nvSpPr>
          <p:spPr bwMode="auto">
            <a:xfrm>
              <a:off x="1392238" y="2795588"/>
              <a:ext cx="261937" cy="1587"/>
            </a:xfrm>
            <a:prstGeom prst="line">
              <a:avLst/>
            </a:prstGeom>
            <a:noFill/>
            <a:ln w="9000">
              <a:solidFill>
                <a:srgbClr val="000000"/>
              </a:solidFill>
              <a:round/>
              <a:headEnd/>
              <a:tailEnd type="triangle" w="med" len="med"/>
            </a:ln>
            <a:effectLst/>
          </p:spPr>
          <p:txBody>
            <a:bodyPr/>
            <a:lstStyle/>
            <a:p>
              <a:endParaRPr lang="da-DK"/>
            </a:p>
          </p:txBody>
        </p:sp>
        <p:sp>
          <p:nvSpPr>
            <p:cNvPr id="34" name="AutoShape 16"/>
            <p:cNvSpPr>
              <a:spLocks noChangeArrowheads="1"/>
            </p:cNvSpPr>
            <p:nvPr/>
          </p:nvSpPr>
          <p:spPr bwMode="auto">
            <a:xfrm rot="10800000">
              <a:off x="3938588" y="2720975"/>
              <a:ext cx="68262" cy="152400"/>
            </a:xfrm>
            <a:prstGeom prst="roundRect">
              <a:avLst>
                <a:gd name="adj" fmla="val 2380"/>
              </a:avLst>
            </a:prstGeom>
            <a:noFill/>
            <a:ln w="9000">
              <a:solidFill>
                <a:srgbClr val="FF6633"/>
              </a:solidFill>
              <a:round/>
              <a:headEnd/>
              <a:tailEnd/>
            </a:ln>
            <a:effectLst/>
          </p:spPr>
          <p:txBody>
            <a:bodyPr wrap="none" anchor="ctr"/>
            <a:lstStyle/>
            <a:p>
              <a:endParaRPr lang="da-DK"/>
            </a:p>
          </p:txBody>
        </p:sp>
        <p:sp>
          <p:nvSpPr>
            <p:cNvPr id="35" name="AutoShape 17"/>
            <p:cNvSpPr>
              <a:spLocks noChangeArrowheads="1"/>
            </p:cNvSpPr>
            <p:nvPr/>
          </p:nvSpPr>
          <p:spPr bwMode="auto">
            <a:xfrm>
              <a:off x="3717925" y="2832100"/>
              <a:ext cx="192088" cy="68263"/>
            </a:xfrm>
            <a:prstGeom prst="roundRect">
              <a:avLst>
                <a:gd name="adj" fmla="val 2380"/>
              </a:avLst>
            </a:prstGeom>
            <a:solidFill>
              <a:srgbClr val="FF6633"/>
            </a:solidFill>
            <a:ln w="9000">
              <a:solidFill>
                <a:srgbClr val="FF6633"/>
              </a:solidFill>
              <a:round/>
              <a:headEnd/>
              <a:tailEnd/>
            </a:ln>
            <a:effectLst/>
          </p:spPr>
          <p:txBody>
            <a:bodyPr wrap="none" anchor="ctr"/>
            <a:lstStyle/>
            <a:p>
              <a:endParaRPr lang="da-DK"/>
            </a:p>
          </p:txBody>
        </p:sp>
        <p:sp>
          <p:nvSpPr>
            <p:cNvPr id="36" name="Oval 18"/>
            <p:cNvSpPr>
              <a:spLocks/>
            </p:cNvSpPr>
            <p:nvPr/>
          </p:nvSpPr>
          <p:spPr bwMode="auto">
            <a:xfrm>
              <a:off x="5837238" y="2227263"/>
              <a:ext cx="1100137" cy="1106487"/>
            </a:xfrm>
            <a:prstGeom prst="ellipse">
              <a:avLst/>
            </a:prstGeom>
            <a:noFill/>
            <a:ln w="9000">
              <a:solidFill>
                <a:srgbClr val="000000"/>
              </a:solidFill>
              <a:round/>
              <a:headEnd type="triangle" w="med" len="med"/>
              <a:tailEnd/>
            </a:ln>
            <a:effectLst/>
          </p:spPr>
          <p:txBody>
            <a:bodyPr wrap="none" anchor="ctr"/>
            <a:lstStyle/>
            <a:p>
              <a:endParaRPr lang="da-DK"/>
            </a:p>
          </p:txBody>
        </p:sp>
        <p:sp>
          <p:nvSpPr>
            <p:cNvPr id="37" name="Line 19"/>
            <p:cNvSpPr>
              <a:spLocks noChangeShapeType="1"/>
            </p:cNvSpPr>
            <p:nvPr/>
          </p:nvSpPr>
          <p:spPr bwMode="auto">
            <a:xfrm>
              <a:off x="4991100" y="2795588"/>
              <a:ext cx="858838" cy="1587"/>
            </a:xfrm>
            <a:prstGeom prst="line">
              <a:avLst/>
            </a:prstGeom>
            <a:noFill/>
            <a:ln w="27000">
              <a:solidFill>
                <a:srgbClr val="000000"/>
              </a:solidFill>
              <a:round/>
              <a:headEnd/>
              <a:tailEnd/>
            </a:ln>
            <a:effectLst/>
          </p:spPr>
          <p:txBody>
            <a:bodyPr/>
            <a:lstStyle/>
            <a:p>
              <a:endParaRPr lang="da-DK"/>
            </a:p>
          </p:txBody>
        </p:sp>
        <p:sp>
          <p:nvSpPr>
            <p:cNvPr id="38" name="Line 20"/>
            <p:cNvSpPr>
              <a:spLocks noChangeShapeType="1"/>
            </p:cNvSpPr>
            <p:nvPr/>
          </p:nvSpPr>
          <p:spPr bwMode="auto">
            <a:xfrm>
              <a:off x="6932613" y="2794000"/>
              <a:ext cx="971550" cy="1588"/>
            </a:xfrm>
            <a:prstGeom prst="line">
              <a:avLst/>
            </a:prstGeom>
            <a:noFill/>
            <a:ln w="27000">
              <a:solidFill>
                <a:srgbClr val="000000"/>
              </a:solidFill>
              <a:round/>
              <a:headEnd/>
              <a:tailEnd type="triangle" w="med" len="med"/>
            </a:ln>
            <a:effectLst/>
          </p:spPr>
          <p:txBody>
            <a:bodyPr/>
            <a:lstStyle/>
            <a:p>
              <a:endParaRPr lang="da-DK"/>
            </a:p>
          </p:txBody>
        </p:sp>
        <p:sp>
          <p:nvSpPr>
            <p:cNvPr id="39" name="Line 21"/>
            <p:cNvSpPr>
              <a:spLocks noChangeShapeType="1"/>
            </p:cNvSpPr>
            <p:nvPr/>
          </p:nvSpPr>
          <p:spPr bwMode="auto">
            <a:xfrm flipH="1">
              <a:off x="7397750" y="2794000"/>
              <a:ext cx="7938" cy="349250"/>
            </a:xfrm>
            <a:prstGeom prst="line">
              <a:avLst/>
            </a:prstGeom>
            <a:noFill/>
            <a:ln w="9000">
              <a:solidFill>
                <a:srgbClr val="252525"/>
              </a:solidFill>
              <a:round/>
              <a:headEnd/>
              <a:tailEnd type="triangle" w="med" len="med"/>
            </a:ln>
            <a:effectLst/>
          </p:spPr>
          <p:txBody>
            <a:bodyPr/>
            <a:lstStyle/>
            <a:p>
              <a:endParaRPr lang="da-DK"/>
            </a:p>
          </p:txBody>
        </p:sp>
        <p:sp>
          <p:nvSpPr>
            <p:cNvPr id="40" name="Text Box 22"/>
            <p:cNvSpPr txBox="1">
              <a:spLocks noChangeArrowheads="1"/>
            </p:cNvSpPr>
            <p:nvPr/>
          </p:nvSpPr>
          <p:spPr bwMode="auto">
            <a:xfrm>
              <a:off x="4787900" y="2516188"/>
              <a:ext cx="427038" cy="217487"/>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6" charset="0"/>
                  <a:ea typeface="SimSun" charset="0"/>
                  <a:cs typeface="SimSun" charset="0"/>
                </a:rPr>
                <a:t>Input</a:t>
              </a:r>
            </a:p>
          </p:txBody>
        </p:sp>
        <p:sp>
          <p:nvSpPr>
            <p:cNvPr id="41" name="Text Box 23"/>
            <p:cNvSpPr txBox="1">
              <a:spLocks noChangeArrowheads="1"/>
            </p:cNvSpPr>
            <p:nvPr/>
          </p:nvSpPr>
          <p:spPr bwMode="auto">
            <a:xfrm>
              <a:off x="7531100" y="2546350"/>
              <a:ext cx="536575" cy="217488"/>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6" charset="0"/>
                  <a:ea typeface="SimSun" charset="0"/>
                  <a:cs typeface="SimSun" charset="0"/>
                </a:rPr>
                <a:t>Waste</a:t>
              </a:r>
            </a:p>
          </p:txBody>
        </p:sp>
        <p:sp>
          <p:nvSpPr>
            <p:cNvPr id="42" name="Text Box 24"/>
            <p:cNvSpPr txBox="1">
              <a:spLocks noChangeArrowheads="1"/>
            </p:cNvSpPr>
            <p:nvPr/>
          </p:nvSpPr>
          <p:spPr bwMode="auto">
            <a:xfrm>
              <a:off x="7002463" y="3070225"/>
              <a:ext cx="1008062" cy="433388"/>
            </a:xfrm>
            <a:prstGeom prst="rect">
              <a:avLst/>
            </a:prstGeom>
            <a:noFill/>
            <a:ln w="9525">
              <a:noFill/>
              <a:round/>
              <a:headEnd/>
              <a:tailEnd/>
            </a:ln>
            <a:effectLst/>
          </p:spPr>
          <p:txBody>
            <a:bodyPr lIns="0" tIns="9450" rIns="0" bIns="0" anchor="ctr"/>
            <a:lstStyle/>
            <a:p>
              <a:pPr algn="ctr">
                <a:lnSpc>
                  <a:spcPct val="95000"/>
                </a:lnSpc>
                <a:tabLst>
                  <a:tab pos="723900" algn="l"/>
                </a:tabLst>
              </a:pPr>
              <a:r>
                <a:rPr lang="en-US" sz="1500">
                  <a:solidFill>
                    <a:srgbClr val="000000"/>
                  </a:solidFill>
                  <a:latin typeface="Times New Roman" pitchFamily="16" charset="0"/>
                  <a:ea typeface="SimSun" charset="0"/>
                  <a:cs typeface="SimSun" charset="0"/>
                </a:rPr>
                <a:t>To other components</a:t>
              </a:r>
            </a:p>
          </p:txBody>
        </p:sp>
        <p:sp>
          <p:nvSpPr>
            <p:cNvPr id="43" name="AutoShape 25"/>
            <p:cNvSpPr>
              <a:spLocks noChangeArrowheads="1"/>
            </p:cNvSpPr>
            <p:nvPr/>
          </p:nvSpPr>
          <p:spPr bwMode="auto">
            <a:xfrm>
              <a:off x="5748338" y="2690813"/>
              <a:ext cx="192087" cy="68262"/>
            </a:xfrm>
            <a:prstGeom prst="roundRect">
              <a:avLst>
                <a:gd name="adj" fmla="val 2380"/>
              </a:avLst>
            </a:prstGeom>
            <a:noFill/>
            <a:ln w="9000">
              <a:solidFill>
                <a:srgbClr val="FF6633"/>
              </a:solidFill>
              <a:round/>
              <a:headEnd/>
              <a:tailEnd/>
            </a:ln>
            <a:effectLst/>
          </p:spPr>
          <p:txBody>
            <a:bodyPr wrap="none" anchor="ctr"/>
            <a:lstStyle/>
            <a:p>
              <a:endParaRPr lang="da-DK"/>
            </a:p>
          </p:txBody>
        </p:sp>
        <p:sp>
          <p:nvSpPr>
            <p:cNvPr id="44" name="AutoShape 26"/>
            <p:cNvSpPr>
              <a:spLocks noChangeArrowheads="1"/>
            </p:cNvSpPr>
            <p:nvPr/>
          </p:nvSpPr>
          <p:spPr bwMode="auto">
            <a:xfrm>
              <a:off x="5748338" y="2835275"/>
              <a:ext cx="192087" cy="68263"/>
            </a:xfrm>
            <a:prstGeom prst="roundRect">
              <a:avLst>
                <a:gd name="adj" fmla="val 2380"/>
              </a:avLst>
            </a:prstGeom>
            <a:solidFill>
              <a:srgbClr val="FF6633"/>
            </a:solidFill>
            <a:ln w="9000">
              <a:solidFill>
                <a:srgbClr val="FF6633"/>
              </a:solidFill>
              <a:round/>
              <a:headEnd/>
              <a:tailEnd/>
            </a:ln>
            <a:effectLst/>
          </p:spPr>
          <p:txBody>
            <a:bodyPr wrap="none" anchor="ctr"/>
            <a:lstStyle/>
            <a:p>
              <a:endParaRPr lang="da-DK"/>
            </a:p>
          </p:txBody>
        </p:sp>
        <p:sp>
          <p:nvSpPr>
            <p:cNvPr id="45" name="AutoShape 27"/>
            <p:cNvSpPr>
              <a:spLocks noChangeArrowheads="1"/>
            </p:cNvSpPr>
            <p:nvPr/>
          </p:nvSpPr>
          <p:spPr bwMode="auto">
            <a:xfrm>
              <a:off x="6843713" y="2827338"/>
              <a:ext cx="192087" cy="68262"/>
            </a:xfrm>
            <a:prstGeom prst="roundRect">
              <a:avLst>
                <a:gd name="adj" fmla="val 2380"/>
              </a:avLst>
            </a:prstGeom>
            <a:solidFill>
              <a:srgbClr val="FF6633"/>
            </a:solidFill>
            <a:ln w="9000">
              <a:solidFill>
                <a:srgbClr val="FF6633"/>
              </a:solidFill>
              <a:round/>
              <a:headEnd/>
              <a:tailEnd/>
            </a:ln>
            <a:effectLst/>
          </p:spPr>
          <p:txBody>
            <a:bodyPr wrap="none" anchor="ctr"/>
            <a:lstStyle/>
            <a:p>
              <a:endParaRPr lang="da-DK"/>
            </a:p>
          </p:txBody>
        </p:sp>
        <p:sp>
          <p:nvSpPr>
            <p:cNvPr id="46" name="Oval 28"/>
            <p:cNvSpPr>
              <a:spLocks noChangeArrowheads="1"/>
            </p:cNvSpPr>
            <p:nvPr/>
          </p:nvSpPr>
          <p:spPr bwMode="auto">
            <a:xfrm>
              <a:off x="4911725" y="2754313"/>
              <a:ext cx="79375" cy="76200"/>
            </a:xfrm>
            <a:prstGeom prst="ellipse">
              <a:avLst/>
            </a:prstGeom>
            <a:noFill/>
            <a:ln w="9000">
              <a:solidFill>
                <a:srgbClr val="000000"/>
              </a:solidFill>
              <a:round/>
              <a:headEnd/>
              <a:tailEnd/>
            </a:ln>
            <a:effectLst/>
          </p:spPr>
          <p:txBody>
            <a:bodyPr wrap="none" anchor="ctr"/>
            <a:lstStyle/>
            <a:p>
              <a:endParaRPr lang="da-DK"/>
            </a:p>
          </p:txBody>
        </p:sp>
        <p:sp>
          <p:nvSpPr>
            <p:cNvPr id="47" name="AutoShape 29"/>
            <p:cNvSpPr>
              <a:spLocks noChangeArrowheads="1"/>
            </p:cNvSpPr>
            <p:nvPr/>
          </p:nvSpPr>
          <p:spPr bwMode="auto">
            <a:xfrm rot="10800000">
              <a:off x="5645150" y="2720975"/>
              <a:ext cx="66675" cy="152400"/>
            </a:xfrm>
            <a:prstGeom prst="roundRect">
              <a:avLst>
                <a:gd name="adj" fmla="val 2380"/>
              </a:avLst>
            </a:prstGeom>
            <a:noFill/>
            <a:ln w="9000">
              <a:solidFill>
                <a:srgbClr val="FF6633"/>
              </a:solidFill>
              <a:round/>
              <a:headEnd/>
              <a:tailEnd/>
            </a:ln>
            <a:effectLst/>
          </p:spPr>
          <p:txBody>
            <a:bodyPr wrap="none" anchor="ctr"/>
            <a:lstStyle/>
            <a:p>
              <a:endParaRPr lang="da-DK"/>
            </a:p>
          </p:txBody>
        </p:sp>
        <p:sp>
          <p:nvSpPr>
            <p:cNvPr id="48" name="AutoShape 30"/>
            <p:cNvSpPr>
              <a:spLocks noChangeArrowheads="1"/>
            </p:cNvSpPr>
            <p:nvPr/>
          </p:nvSpPr>
          <p:spPr bwMode="auto">
            <a:xfrm rot="10800000">
              <a:off x="7062788" y="2720975"/>
              <a:ext cx="68262" cy="152400"/>
            </a:xfrm>
            <a:prstGeom prst="roundRect">
              <a:avLst>
                <a:gd name="adj" fmla="val 2380"/>
              </a:avLst>
            </a:prstGeom>
            <a:noFill/>
            <a:ln w="9000">
              <a:solidFill>
                <a:srgbClr val="FF6633"/>
              </a:solidFill>
              <a:round/>
              <a:headEnd/>
              <a:tailEnd/>
            </a:ln>
            <a:effectLst/>
          </p:spPr>
          <p:txBody>
            <a:bodyPr wrap="none" anchor="ctr"/>
            <a:lstStyle/>
            <a:p>
              <a:endParaRPr lang="da-DK"/>
            </a:p>
          </p:txBody>
        </p:sp>
        <p:sp>
          <p:nvSpPr>
            <p:cNvPr id="49" name="Line 31"/>
            <p:cNvSpPr>
              <a:spLocks noChangeShapeType="1"/>
            </p:cNvSpPr>
            <p:nvPr/>
          </p:nvSpPr>
          <p:spPr bwMode="auto">
            <a:xfrm>
              <a:off x="4991100" y="2795588"/>
              <a:ext cx="261938" cy="1587"/>
            </a:xfrm>
            <a:prstGeom prst="line">
              <a:avLst/>
            </a:prstGeom>
            <a:noFill/>
            <a:ln w="9000">
              <a:solidFill>
                <a:srgbClr val="000000"/>
              </a:solidFill>
              <a:round/>
              <a:headEnd/>
              <a:tailEnd type="triangle" w="med" len="med"/>
            </a:ln>
            <a:effectLst/>
          </p:spPr>
          <p:txBody>
            <a:bodyPr/>
            <a:lstStyle/>
            <a:p>
              <a:endParaRPr lang="da-DK"/>
            </a:p>
          </p:txBody>
        </p:sp>
        <p:sp>
          <p:nvSpPr>
            <p:cNvPr id="50" name="AutoShape 32"/>
            <p:cNvSpPr>
              <a:spLocks noChangeArrowheads="1"/>
            </p:cNvSpPr>
            <p:nvPr/>
          </p:nvSpPr>
          <p:spPr bwMode="auto">
            <a:xfrm rot="10800000">
              <a:off x="7535863" y="2720975"/>
              <a:ext cx="68262" cy="152400"/>
            </a:xfrm>
            <a:prstGeom prst="roundRect">
              <a:avLst>
                <a:gd name="adj" fmla="val 2380"/>
              </a:avLst>
            </a:prstGeom>
            <a:noFill/>
            <a:ln w="9000">
              <a:solidFill>
                <a:srgbClr val="FF6633"/>
              </a:solidFill>
              <a:round/>
              <a:headEnd/>
              <a:tailEnd/>
            </a:ln>
            <a:effectLst/>
          </p:spPr>
          <p:txBody>
            <a:bodyPr wrap="none" anchor="ctr"/>
            <a:lstStyle/>
            <a:p>
              <a:endParaRPr lang="da-DK"/>
            </a:p>
          </p:txBody>
        </p:sp>
        <p:sp>
          <p:nvSpPr>
            <p:cNvPr id="51" name="AutoShape 33"/>
            <p:cNvSpPr>
              <a:spLocks noChangeArrowheads="1"/>
            </p:cNvSpPr>
            <p:nvPr/>
          </p:nvSpPr>
          <p:spPr bwMode="auto">
            <a:xfrm>
              <a:off x="7316788" y="2830513"/>
              <a:ext cx="192087" cy="68262"/>
            </a:xfrm>
            <a:prstGeom prst="roundRect">
              <a:avLst>
                <a:gd name="adj" fmla="val 2380"/>
              </a:avLst>
            </a:prstGeom>
            <a:solidFill>
              <a:srgbClr val="FF6633"/>
            </a:solidFill>
            <a:ln w="9000">
              <a:solidFill>
                <a:srgbClr val="FF6633"/>
              </a:solidFill>
              <a:round/>
              <a:headEnd/>
              <a:tailEnd/>
            </a:ln>
            <a:effectLst/>
          </p:spPr>
          <p:txBody>
            <a:bodyPr wrap="none" anchor="ctr"/>
            <a:lstStyle/>
            <a:p>
              <a:endParaRPr lang="da-DK"/>
            </a:p>
          </p:txBody>
        </p:sp>
        <p:sp>
          <p:nvSpPr>
            <p:cNvPr id="52" name="Oval 34"/>
            <p:cNvSpPr>
              <a:spLocks/>
            </p:cNvSpPr>
            <p:nvPr/>
          </p:nvSpPr>
          <p:spPr bwMode="auto">
            <a:xfrm>
              <a:off x="2238375" y="3986213"/>
              <a:ext cx="1100138" cy="1106487"/>
            </a:xfrm>
            <a:prstGeom prst="ellipse">
              <a:avLst/>
            </a:prstGeom>
            <a:noFill/>
            <a:ln w="9000">
              <a:solidFill>
                <a:srgbClr val="000000"/>
              </a:solidFill>
              <a:round/>
              <a:headEnd type="triangle" w="med" len="med"/>
              <a:tailEnd/>
            </a:ln>
            <a:effectLst/>
          </p:spPr>
          <p:txBody>
            <a:bodyPr wrap="none" anchor="ctr"/>
            <a:lstStyle/>
            <a:p>
              <a:endParaRPr lang="da-DK"/>
            </a:p>
          </p:txBody>
        </p:sp>
        <p:sp>
          <p:nvSpPr>
            <p:cNvPr id="53" name="Line 35"/>
            <p:cNvSpPr>
              <a:spLocks noChangeShapeType="1"/>
            </p:cNvSpPr>
            <p:nvPr/>
          </p:nvSpPr>
          <p:spPr bwMode="auto">
            <a:xfrm>
              <a:off x="1393825" y="4556125"/>
              <a:ext cx="846138" cy="1588"/>
            </a:xfrm>
            <a:prstGeom prst="line">
              <a:avLst/>
            </a:prstGeom>
            <a:noFill/>
            <a:ln w="9000">
              <a:solidFill>
                <a:srgbClr val="000000"/>
              </a:solidFill>
              <a:round/>
              <a:headEnd/>
              <a:tailEnd/>
            </a:ln>
            <a:effectLst/>
          </p:spPr>
          <p:txBody>
            <a:bodyPr/>
            <a:lstStyle/>
            <a:p>
              <a:endParaRPr lang="da-DK"/>
            </a:p>
          </p:txBody>
        </p:sp>
        <p:sp>
          <p:nvSpPr>
            <p:cNvPr id="54" name="Line 36"/>
            <p:cNvSpPr>
              <a:spLocks noChangeShapeType="1"/>
            </p:cNvSpPr>
            <p:nvPr/>
          </p:nvSpPr>
          <p:spPr bwMode="auto">
            <a:xfrm>
              <a:off x="3333750" y="4554538"/>
              <a:ext cx="971550" cy="1587"/>
            </a:xfrm>
            <a:prstGeom prst="line">
              <a:avLst/>
            </a:prstGeom>
            <a:noFill/>
            <a:ln w="9000">
              <a:solidFill>
                <a:srgbClr val="000000"/>
              </a:solidFill>
              <a:round/>
              <a:headEnd/>
              <a:tailEnd type="triangle" w="med" len="med"/>
            </a:ln>
            <a:effectLst/>
          </p:spPr>
          <p:txBody>
            <a:bodyPr/>
            <a:lstStyle/>
            <a:p>
              <a:endParaRPr lang="da-DK"/>
            </a:p>
          </p:txBody>
        </p:sp>
        <p:sp>
          <p:nvSpPr>
            <p:cNvPr id="55" name="Line 37"/>
            <p:cNvSpPr>
              <a:spLocks noChangeShapeType="1"/>
            </p:cNvSpPr>
            <p:nvPr/>
          </p:nvSpPr>
          <p:spPr bwMode="auto">
            <a:xfrm flipH="1">
              <a:off x="3800475" y="4552950"/>
              <a:ext cx="7938" cy="349250"/>
            </a:xfrm>
            <a:prstGeom prst="line">
              <a:avLst/>
            </a:prstGeom>
            <a:noFill/>
            <a:ln w="9000">
              <a:solidFill>
                <a:srgbClr val="252525"/>
              </a:solidFill>
              <a:round/>
              <a:headEnd/>
              <a:tailEnd type="triangle" w="med" len="med"/>
            </a:ln>
            <a:effectLst/>
          </p:spPr>
          <p:txBody>
            <a:bodyPr/>
            <a:lstStyle/>
            <a:p>
              <a:endParaRPr lang="da-DK"/>
            </a:p>
          </p:txBody>
        </p:sp>
        <p:sp>
          <p:nvSpPr>
            <p:cNvPr id="56" name="Text Box 38"/>
            <p:cNvSpPr txBox="1">
              <a:spLocks noChangeArrowheads="1"/>
            </p:cNvSpPr>
            <p:nvPr/>
          </p:nvSpPr>
          <p:spPr bwMode="auto">
            <a:xfrm>
              <a:off x="1190625" y="4276725"/>
              <a:ext cx="427038" cy="217488"/>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6" charset="0"/>
                  <a:ea typeface="SimSun" charset="0"/>
                  <a:cs typeface="SimSun" charset="0"/>
                </a:rPr>
                <a:t>Input</a:t>
              </a:r>
            </a:p>
          </p:txBody>
        </p:sp>
        <p:sp>
          <p:nvSpPr>
            <p:cNvPr id="57" name="Text Box 39"/>
            <p:cNvSpPr txBox="1">
              <a:spLocks noChangeArrowheads="1"/>
            </p:cNvSpPr>
            <p:nvPr/>
          </p:nvSpPr>
          <p:spPr bwMode="auto">
            <a:xfrm>
              <a:off x="3940175" y="4291013"/>
              <a:ext cx="531813" cy="217487"/>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6" charset="0"/>
                  <a:ea typeface="SimSun" charset="0"/>
                  <a:cs typeface="SimSun" charset="0"/>
                </a:rPr>
                <a:t>Waste</a:t>
              </a:r>
            </a:p>
          </p:txBody>
        </p:sp>
        <p:sp>
          <p:nvSpPr>
            <p:cNvPr id="58" name="Text Box 40"/>
            <p:cNvSpPr txBox="1">
              <a:spLocks noChangeArrowheads="1"/>
            </p:cNvSpPr>
            <p:nvPr/>
          </p:nvSpPr>
          <p:spPr bwMode="auto">
            <a:xfrm>
              <a:off x="3368675" y="4829175"/>
              <a:ext cx="1038225" cy="433388"/>
            </a:xfrm>
            <a:prstGeom prst="rect">
              <a:avLst/>
            </a:prstGeom>
            <a:noFill/>
            <a:ln w="9525">
              <a:noFill/>
              <a:round/>
              <a:headEnd/>
              <a:tailEnd/>
            </a:ln>
            <a:effectLst/>
          </p:spPr>
          <p:txBody>
            <a:bodyPr lIns="0" tIns="9450" rIns="0" bIns="0" anchor="ctr"/>
            <a:lstStyle/>
            <a:p>
              <a:pPr algn="ctr">
                <a:lnSpc>
                  <a:spcPct val="95000"/>
                </a:lnSpc>
                <a:tabLst>
                  <a:tab pos="723900" algn="l"/>
                </a:tabLst>
              </a:pPr>
              <a:r>
                <a:rPr lang="en-US" sz="1500">
                  <a:solidFill>
                    <a:srgbClr val="000000"/>
                  </a:solidFill>
                  <a:latin typeface="Times New Roman" pitchFamily="16" charset="0"/>
                  <a:ea typeface="SimSun" charset="0"/>
                  <a:cs typeface="SimSun" charset="0"/>
                </a:rPr>
                <a:t>To other components</a:t>
              </a:r>
            </a:p>
          </p:txBody>
        </p:sp>
        <p:sp>
          <p:nvSpPr>
            <p:cNvPr id="59" name="AutoShape 41"/>
            <p:cNvSpPr>
              <a:spLocks noChangeArrowheads="1"/>
            </p:cNvSpPr>
            <p:nvPr/>
          </p:nvSpPr>
          <p:spPr bwMode="auto">
            <a:xfrm>
              <a:off x="2151063" y="4592638"/>
              <a:ext cx="192087" cy="68262"/>
            </a:xfrm>
            <a:prstGeom prst="roundRect">
              <a:avLst>
                <a:gd name="adj" fmla="val 2380"/>
              </a:avLst>
            </a:prstGeom>
            <a:noFill/>
            <a:ln w="9000">
              <a:solidFill>
                <a:srgbClr val="FF6633"/>
              </a:solidFill>
              <a:round/>
              <a:headEnd/>
              <a:tailEnd/>
            </a:ln>
            <a:effectLst/>
          </p:spPr>
          <p:txBody>
            <a:bodyPr wrap="none" anchor="ctr"/>
            <a:lstStyle/>
            <a:p>
              <a:endParaRPr lang="da-DK"/>
            </a:p>
          </p:txBody>
        </p:sp>
        <p:sp>
          <p:nvSpPr>
            <p:cNvPr id="60" name="AutoShape 42"/>
            <p:cNvSpPr>
              <a:spLocks noChangeArrowheads="1"/>
            </p:cNvSpPr>
            <p:nvPr/>
          </p:nvSpPr>
          <p:spPr bwMode="auto">
            <a:xfrm>
              <a:off x="3246438" y="4584700"/>
              <a:ext cx="192087" cy="68263"/>
            </a:xfrm>
            <a:prstGeom prst="roundRect">
              <a:avLst>
                <a:gd name="adj" fmla="val 2380"/>
              </a:avLst>
            </a:prstGeom>
            <a:noFill/>
            <a:ln w="9000">
              <a:solidFill>
                <a:srgbClr val="FF6633"/>
              </a:solidFill>
              <a:round/>
              <a:headEnd/>
              <a:tailEnd/>
            </a:ln>
            <a:effectLst/>
          </p:spPr>
          <p:txBody>
            <a:bodyPr wrap="none" anchor="ctr"/>
            <a:lstStyle/>
            <a:p>
              <a:endParaRPr lang="da-DK"/>
            </a:p>
          </p:txBody>
        </p:sp>
        <p:sp>
          <p:nvSpPr>
            <p:cNvPr id="61" name="Oval 43"/>
            <p:cNvSpPr>
              <a:spLocks noChangeArrowheads="1"/>
            </p:cNvSpPr>
            <p:nvPr/>
          </p:nvSpPr>
          <p:spPr bwMode="auto">
            <a:xfrm>
              <a:off x="1314450" y="4513263"/>
              <a:ext cx="79375" cy="76200"/>
            </a:xfrm>
            <a:prstGeom prst="ellipse">
              <a:avLst/>
            </a:prstGeom>
            <a:noFill/>
            <a:ln w="9000">
              <a:solidFill>
                <a:srgbClr val="000000"/>
              </a:solidFill>
              <a:round/>
              <a:headEnd/>
              <a:tailEnd/>
            </a:ln>
            <a:effectLst/>
          </p:spPr>
          <p:txBody>
            <a:bodyPr wrap="none" anchor="ctr"/>
            <a:lstStyle/>
            <a:p>
              <a:endParaRPr lang="da-DK"/>
            </a:p>
          </p:txBody>
        </p:sp>
        <p:sp>
          <p:nvSpPr>
            <p:cNvPr id="62" name="AutoShape 44"/>
            <p:cNvSpPr>
              <a:spLocks noChangeArrowheads="1"/>
            </p:cNvSpPr>
            <p:nvPr/>
          </p:nvSpPr>
          <p:spPr bwMode="auto">
            <a:xfrm rot="10800000">
              <a:off x="2046288" y="4481513"/>
              <a:ext cx="66675" cy="152400"/>
            </a:xfrm>
            <a:prstGeom prst="roundRect">
              <a:avLst>
                <a:gd name="adj" fmla="val 2380"/>
              </a:avLst>
            </a:prstGeom>
            <a:noFill/>
            <a:ln w="9000">
              <a:solidFill>
                <a:srgbClr val="FF6633"/>
              </a:solidFill>
              <a:round/>
              <a:headEnd/>
              <a:tailEnd/>
            </a:ln>
            <a:effectLst/>
          </p:spPr>
          <p:txBody>
            <a:bodyPr wrap="none" anchor="ctr"/>
            <a:lstStyle/>
            <a:p>
              <a:endParaRPr lang="da-DK"/>
            </a:p>
          </p:txBody>
        </p:sp>
        <p:sp>
          <p:nvSpPr>
            <p:cNvPr id="63" name="AutoShape 45"/>
            <p:cNvSpPr>
              <a:spLocks noChangeArrowheads="1"/>
            </p:cNvSpPr>
            <p:nvPr/>
          </p:nvSpPr>
          <p:spPr bwMode="auto">
            <a:xfrm rot="10800000">
              <a:off x="3465513" y="4481513"/>
              <a:ext cx="68262" cy="152400"/>
            </a:xfrm>
            <a:prstGeom prst="roundRect">
              <a:avLst>
                <a:gd name="adj" fmla="val 2380"/>
              </a:avLst>
            </a:prstGeom>
            <a:noFill/>
            <a:ln w="9000">
              <a:solidFill>
                <a:srgbClr val="FF6633"/>
              </a:solidFill>
              <a:round/>
              <a:headEnd/>
              <a:tailEnd/>
            </a:ln>
            <a:effectLst/>
          </p:spPr>
          <p:txBody>
            <a:bodyPr wrap="none" anchor="ctr"/>
            <a:lstStyle/>
            <a:p>
              <a:endParaRPr lang="da-DK"/>
            </a:p>
          </p:txBody>
        </p:sp>
        <p:sp>
          <p:nvSpPr>
            <p:cNvPr id="64" name="Line 46"/>
            <p:cNvSpPr>
              <a:spLocks noChangeShapeType="1"/>
            </p:cNvSpPr>
            <p:nvPr/>
          </p:nvSpPr>
          <p:spPr bwMode="auto">
            <a:xfrm>
              <a:off x="1393825" y="4554538"/>
              <a:ext cx="261938" cy="1587"/>
            </a:xfrm>
            <a:prstGeom prst="line">
              <a:avLst/>
            </a:prstGeom>
            <a:noFill/>
            <a:ln w="9000">
              <a:solidFill>
                <a:srgbClr val="000000"/>
              </a:solidFill>
              <a:round/>
              <a:headEnd/>
              <a:tailEnd type="triangle" w="med" len="med"/>
            </a:ln>
            <a:effectLst/>
          </p:spPr>
          <p:txBody>
            <a:bodyPr/>
            <a:lstStyle/>
            <a:p>
              <a:endParaRPr lang="da-DK"/>
            </a:p>
          </p:txBody>
        </p:sp>
        <p:sp>
          <p:nvSpPr>
            <p:cNvPr id="65" name="AutoShape 47"/>
            <p:cNvSpPr>
              <a:spLocks noChangeArrowheads="1"/>
            </p:cNvSpPr>
            <p:nvPr/>
          </p:nvSpPr>
          <p:spPr bwMode="auto">
            <a:xfrm rot="10800000">
              <a:off x="3938588" y="4481513"/>
              <a:ext cx="68262" cy="152400"/>
            </a:xfrm>
            <a:prstGeom prst="roundRect">
              <a:avLst>
                <a:gd name="adj" fmla="val 2380"/>
              </a:avLst>
            </a:prstGeom>
            <a:noFill/>
            <a:ln w="9000">
              <a:solidFill>
                <a:srgbClr val="FF6633"/>
              </a:solidFill>
              <a:round/>
              <a:headEnd/>
              <a:tailEnd/>
            </a:ln>
            <a:effectLst/>
          </p:spPr>
          <p:txBody>
            <a:bodyPr wrap="none" anchor="ctr"/>
            <a:lstStyle/>
            <a:p>
              <a:endParaRPr lang="da-DK"/>
            </a:p>
          </p:txBody>
        </p:sp>
        <p:sp>
          <p:nvSpPr>
            <p:cNvPr id="66" name="AutoShape 48"/>
            <p:cNvSpPr>
              <a:spLocks noChangeArrowheads="1"/>
            </p:cNvSpPr>
            <p:nvPr/>
          </p:nvSpPr>
          <p:spPr bwMode="auto">
            <a:xfrm>
              <a:off x="3719513" y="4592638"/>
              <a:ext cx="192087" cy="68262"/>
            </a:xfrm>
            <a:prstGeom prst="roundRect">
              <a:avLst>
                <a:gd name="adj" fmla="val 2380"/>
              </a:avLst>
            </a:prstGeom>
            <a:solidFill>
              <a:srgbClr val="FF6633"/>
            </a:solidFill>
            <a:ln w="9000">
              <a:solidFill>
                <a:srgbClr val="FF6633"/>
              </a:solidFill>
              <a:round/>
              <a:headEnd/>
              <a:tailEnd/>
            </a:ln>
            <a:effectLst/>
          </p:spPr>
          <p:txBody>
            <a:bodyPr wrap="none" anchor="ctr"/>
            <a:lstStyle/>
            <a:p>
              <a:endParaRPr lang="da-DK"/>
            </a:p>
          </p:txBody>
        </p:sp>
        <p:sp>
          <p:nvSpPr>
            <p:cNvPr id="67" name="Oval 49"/>
            <p:cNvSpPr>
              <a:spLocks/>
            </p:cNvSpPr>
            <p:nvPr/>
          </p:nvSpPr>
          <p:spPr bwMode="auto">
            <a:xfrm>
              <a:off x="5837238" y="3986213"/>
              <a:ext cx="1100137" cy="1106487"/>
            </a:xfrm>
            <a:prstGeom prst="ellipse">
              <a:avLst/>
            </a:prstGeom>
            <a:noFill/>
            <a:ln w="9000">
              <a:solidFill>
                <a:srgbClr val="000000"/>
              </a:solidFill>
              <a:round/>
              <a:headEnd type="triangle" w="med" len="med"/>
              <a:tailEnd/>
            </a:ln>
            <a:effectLst/>
          </p:spPr>
          <p:txBody>
            <a:bodyPr wrap="none" anchor="ctr"/>
            <a:lstStyle/>
            <a:p>
              <a:endParaRPr lang="da-DK"/>
            </a:p>
          </p:txBody>
        </p:sp>
        <p:sp>
          <p:nvSpPr>
            <p:cNvPr id="68" name="Line 50"/>
            <p:cNvSpPr>
              <a:spLocks noChangeShapeType="1"/>
            </p:cNvSpPr>
            <p:nvPr/>
          </p:nvSpPr>
          <p:spPr bwMode="auto">
            <a:xfrm>
              <a:off x="4991100" y="4556125"/>
              <a:ext cx="846138" cy="1588"/>
            </a:xfrm>
            <a:prstGeom prst="line">
              <a:avLst/>
            </a:prstGeom>
            <a:noFill/>
            <a:ln w="9000">
              <a:solidFill>
                <a:srgbClr val="000000"/>
              </a:solidFill>
              <a:round/>
              <a:headEnd/>
              <a:tailEnd/>
            </a:ln>
            <a:effectLst/>
          </p:spPr>
          <p:txBody>
            <a:bodyPr/>
            <a:lstStyle/>
            <a:p>
              <a:endParaRPr lang="da-DK"/>
            </a:p>
          </p:txBody>
        </p:sp>
        <p:sp>
          <p:nvSpPr>
            <p:cNvPr id="69" name="Line 51"/>
            <p:cNvSpPr>
              <a:spLocks noChangeShapeType="1"/>
            </p:cNvSpPr>
            <p:nvPr/>
          </p:nvSpPr>
          <p:spPr bwMode="auto">
            <a:xfrm>
              <a:off x="6932613" y="4554538"/>
              <a:ext cx="971550" cy="1587"/>
            </a:xfrm>
            <a:prstGeom prst="line">
              <a:avLst/>
            </a:prstGeom>
            <a:noFill/>
            <a:ln w="9000">
              <a:solidFill>
                <a:srgbClr val="000000"/>
              </a:solidFill>
              <a:round/>
              <a:headEnd/>
              <a:tailEnd type="triangle" w="med" len="med"/>
            </a:ln>
            <a:effectLst/>
          </p:spPr>
          <p:txBody>
            <a:bodyPr/>
            <a:lstStyle/>
            <a:p>
              <a:endParaRPr lang="da-DK"/>
            </a:p>
          </p:txBody>
        </p:sp>
        <p:sp>
          <p:nvSpPr>
            <p:cNvPr id="70" name="Line 52"/>
            <p:cNvSpPr>
              <a:spLocks noChangeShapeType="1"/>
            </p:cNvSpPr>
            <p:nvPr/>
          </p:nvSpPr>
          <p:spPr bwMode="auto">
            <a:xfrm flipH="1">
              <a:off x="7397750" y="4552950"/>
              <a:ext cx="7938" cy="349250"/>
            </a:xfrm>
            <a:prstGeom prst="line">
              <a:avLst/>
            </a:prstGeom>
            <a:noFill/>
            <a:ln w="9000">
              <a:solidFill>
                <a:srgbClr val="252525"/>
              </a:solidFill>
              <a:round/>
              <a:headEnd/>
              <a:tailEnd type="triangle" w="med" len="med"/>
            </a:ln>
            <a:effectLst/>
          </p:spPr>
          <p:txBody>
            <a:bodyPr/>
            <a:lstStyle/>
            <a:p>
              <a:endParaRPr lang="da-DK"/>
            </a:p>
          </p:txBody>
        </p:sp>
        <p:sp>
          <p:nvSpPr>
            <p:cNvPr id="71" name="Text Box 53"/>
            <p:cNvSpPr txBox="1">
              <a:spLocks noChangeArrowheads="1"/>
            </p:cNvSpPr>
            <p:nvPr/>
          </p:nvSpPr>
          <p:spPr bwMode="auto">
            <a:xfrm>
              <a:off x="4787900" y="4276725"/>
              <a:ext cx="427038" cy="217488"/>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6" charset="0"/>
                  <a:ea typeface="SimSun" charset="0"/>
                  <a:cs typeface="SimSun" charset="0"/>
                </a:rPr>
                <a:t>Input</a:t>
              </a:r>
            </a:p>
          </p:txBody>
        </p:sp>
        <p:sp>
          <p:nvSpPr>
            <p:cNvPr id="72" name="Text Box 54"/>
            <p:cNvSpPr txBox="1">
              <a:spLocks noChangeArrowheads="1"/>
            </p:cNvSpPr>
            <p:nvPr/>
          </p:nvSpPr>
          <p:spPr bwMode="auto">
            <a:xfrm>
              <a:off x="7564438" y="4291013"/>
              <a:ext cx="501650" cy="217487"/>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6" charset="0"/>
                  <a:ea typeface="SimSun" charset="0"/>
                  <a:cs typeface="SimSun" charset="0"/>
                </a:rPr>
                <a:t>Waste</a:t>
              </a:r>
            </a:p>
          </p:txBody>
        </p:sp>
        <p:sp>
          <p:nvSpPr>
            <p:cNvPr id="73" name="Text Box 55"/>
            <p:cNvSpPr txBox="1">
              <a:spLocks noChangeArrowheads="1"/>
            </p:cNvSpPr>
            <p:nvPr/>
          </p:nvSpPr>
          <p:spPr bwMode="auto">
            <a:xfrm>
              <a:off x="7002463" y="4829175"/>
              <a:ext cx="982662" cy="433388"/>
            </a:xfrm>
            <a:prstGeom prst="rect">
              <a:avLst/>
            </a:prstGeom>
            <a:noFill/>
            <a:ln w="9525">
              <a:noFill/>
              <a:round/>
              <a:headEnd/>
              <a:tailEnd/>
            </a:ln>
            <a:effectLst/>
          </p:spPr>
          <p:txBody>
            <a:bodyPr lIns="0" tIns="9450" rIns="0" bIns="0" anchor="ctr"/>
            <a:lstStyle/>
            <a:p>
              <a:pPr algn="ctr">
                <a:lnSpc>
                  <a:spcPct val="95000"/>
                </a:lnSpc>
                <a:tabLst>
                  <a:tab pos="723900" algn="l"/>
                </a:tabLst>
              </a:pPr>
              <a:r>
                <a:rPr lang="en-US" sz="1500">
                  <a:solidFill>
                    <a:srgbClr val="000000"/>
                  </a:solidFill>
                  <a:latin typeface="Times New Roman" pitchFamily="16" charset="0"/>
                  <a:ea typeface="SimSun" charset="0"/>
                  <a:cs typeface="SimSun" charset="0"/>
                </a:rPr>
                <a:t>To other components</a:t>
              </a:r>
            </a:p>
          </p:txBody>
        </p:sp>
        <p:sp>
          <p:nvSpPr>
            <p:cNvPr id="74" name="AutoShape 56"/>
            <p:cNvSpPr>
              <a:spLocks noChangeArrowheads="1"/>
            </p:cNvSpPr>
            <p:nvPr/>
          </p:nvSpPr>
          <p:spPr bwMode="auto">
            <a:xfrm>
              <a:off x="5749925" y="4583113"/>
              <a:ext cx="192088" cy="68262"/>
            </a:xfrm>
            <a:prstGeom prst="roundRect">
              <a:avLst>
                <a:gd name="adj" fmla="val 2380"/>
              </a:avLst>
            </a:prstGeom>
            <a:noFill/>
            <a:ln w="9000">
              <a:solidFill>
                <a:srgbClr val="FF6633"/>
              </a:solidFill>
              <a:round/>
              <a:headEnd/>
              <a:tailEnd/>
            </a:ln>
            <a:effectLst/>
          </p:spPr>
          <p:txBody>
            <a:bodyPr wrap="none" anchor="ctr"/>
            <a:lstStyle/>
            <a:p>
              <a:endParaRPr lang="da-DK"/>
            </a:p>
          </p:txBody>
        </p:sp>
        <p:sp>
          <p:nvSpPr>
            <p:cNvPr id="75" name="AutoShape 57"/>
            <p:cNvSpPr>
              <a:spLocks noChangeArrowheads="1"/>
            </p:cNvSpPr>
            <p:nvPr/>
          </p:nvSpPr>
          <p:spPr bwMode="auto">
            <a:xfrm>
              <a:off x="6843713" y="4575175"/>
              <a:ext cx="192087" cy="68263"/>
            </a:xfrm>
            <a:prstGeom prst="roundRect">
              <a:avLst>
                <a:gd name="adj" fmla="val 2380"/>
              </a:avLst>
            </a:prstGeom>
            <a:noFill/>
            <a:ln w="9000">
              <a:solidFill>
                <a:srgbClr val="FF6633"/>
              </a:solidFill>
              <a:round/>
              <a:headEnd/>
              <a:tailEnd/>
            </a:ln>
            <a:effectLst/>
          </p:spPr>
          <p:txBody>
            <a:bodyPr wrap="none" anchor="ctr"/>
            <a:lstStyle/>
            <a:p>
              <a:endParaRPr lang="da-DK"/>
            </a:p>
          </p:txBody>
        </p:sp>
        <p:sp>
          <p:nvSpPr>
            <p:cNvPr id="76" name="Oval 58"/>
            <p:cNvSpPr>
              <a:spLocks noChangeArrowheads="1"/>
            </p:cNvSpPr>
            <p:nvPr/>
          </p:nvSpPr>
          <p:spPr bwMode="auto">
            <a:xfrm>
              <a:off x="4913313" y="4514850"/>
              <a:ext cx="79375" cy="76200"/>
            </a:xfrm>
            <a:prstGeom prst="ellipse">
              <a:avLst/>
            </a:prstGeom>
            <a:noFill/>
            <a:ln w="9000">
              <a:solidFill>
                <a:srgbClr val="000000"/>
              </a:solidFill>
              <a:round/>
              <a:headEnd/>
              <a:tailEnd/>
            </a:ln>
            <a:effectLst/>
          </p:spPr>
          <p:txBody>
            <a:bodyPr wrap="none" anchor="ctr"/>
            <a:lstStyle/>
            <a:p>
              <a:endParaRPr lang="da-DK"/>
            </a:p>
          </p:txBody>
        </p:sp>
        <p:sp>
          <p:nvSpPr>
            <p:cNvPr id="77" name="AutoShape 59"/>
            <p:cNvSpPr>
              <a:spLocks noChangeArrowheads="1"/>
            </p:cNvSpPr>
            <p:nvPr/>
          </p:nvSpPr>
          <p:spPr bwMode="auto">
            <a:xfrm rot="10800000">
              <a:off x="5645150" y="4484688"/>
              <a:ext cx="66675" cy="150812"/>
            </a:xfrm>
            <a:prstGeom prst="roundRect">
              <a:avLst>
                <a:gd name="adj" fmla="val 2380"/>
              </a:avLst>
            </a:prstGeom>
            <a:noFill/>
            <a:ln w="9000">
              <a:solidFill>
                <a:srgbClr val="FF6633"/>
              </a:solidFill>
              <a:round/>
              <a:headEnd/>
              <a:tailEnd/>
            </a:ln>
            <a:effectLst/>
          </p:spPr>
          <p:txBody>
            <a:bodyPr wrap="none" anchor="ctr"/>
            <a:lstStyle/>
            <a:p>
              <a:endParaRPr lang="da-DK"/>
            </a:p>
          </p:txBody>
        </p:sp>
        <p:sp>
          <p:nvSpPr>
            <p:cNvPr id="78" name="AutoShape 60"/>
            <p:cNvSpPr>
              <a:spLocks noChangeArrowheads="1"/>
            </p:cNvSpPr>
            <p:nvPr/>
          </p:nvSpPr>
          <p:spPr bwMode="auto">
            <a:xfrm rot="10800000">
              <a:off x="7062788" y="4484688"/>
              <a:ext cx="68262" cy="150812"/>
            </a:xfrm>
            <a:prstGeom prst="roundRect">
              <a:avLst>
                <a:gd name="adj" fmla="val 2380"/>
              </a:avLst>
            </a:prstGeom>
            <a:noFill/>
            <a:ln w="9000">
              <a:solidFill>
                <a:srgbClr val="FF6633"/>
              </a:solidFill>
              <a:round/>
              <a:headEnd/>
              <a:tailEnd/>
            </a:ln>
            <a:effectLst/>
          </p:spPr>
          <p:txBody>
            <a:bodyPr wrap="none" anchor="ctr"/>
            <a:lstStyle/>
            <a:p>
              <a:endParaRPr lang="da-DK"/>
            </a:p>
          </p:txBody>
        </p:sp>
        <p:sp>
          <p:nvSpPr>
            <p:cNvPr id="79" name="Line 61"/>
            <p:cNvSpPr>
              <a:spLocks noChangeShapeType="1"/>
            </p:cNvSpPr>
            <p:nvPr/>
          </p:nvSpPr>
          <p:spPr bwMode="auto">
            <a:xfrm>
              <a:off x="4991100" y="4554538"/>
              <a:ext cx="261938" cy="1587"/>
            </a:xfrm>
            <a:prstGeom prst="line">
              <a:avLst/>
            </a:prstGeom>
            <a:noFill/>
            <a:ln w="9000">
              <a:solidFill>
                <a:srgbClr val="000000"/>
              </a:solidFill>
              <a:round/>
              <a:headEnd/>
              <a:tailEnd type="triangle" w="med" len="med"/>
            </a:ln>
            <a:effectLst/>
          </p:spPr>
          <p:txBody>
            <a:bodyPr/>
            <a:lstStyle/>
            <a:p>
              <a:endParaRPr lang="da-DK"/>
            </a:p>
          </p:txBody>
        </p:sp>
        <p:sp>
          <p:nvSpPr>
            <p:cNvPr id="80" name="AutoShape 62"/>
            <p:cNvSpPr>
              <a:spLocks noChangeArrowheads="1"/>
            </p:cNvSpPr>
            <p:nvPr/>
          </p:nvSpPr>
          <p:spPr bwMode="auto">
            <a:xfrm rot="10800000">
              <a:off x="7535863" y="4484688"/>
              <a:ext cx="68262" cy="150812"/>
            </a:xfrm>
            <a:prstGeom prst="roundRect">
              <a:avLst>
                <a:gd name="adj" fmla="val 2380"/>
              </a:avLst>
            </a:prstGeom>
            <a:noFill/>
            <a:ln w="9000">
              <a:solidFill>
                <a:srgbClr val="FF6633"/>
              </a:solidFill>
              <a:round/>
              <a:headEnd/>
              <a:tailEnd/>
            </a:ln>
            <a:effectLst/>
          </p:spPr>
          <p:txBody>
            <a:bodyPr wrap="none" anchor="ctr"/>
            <a:lstStyle/>
            <a:p>
              <a:endParaRPr lang="da-DK"/>
            </a:p>
          </p:txBody>
        </p:sp>
        <p:sp>
          <p:nvSpPr>
            <p:cNvPr id="81" name="AutoShape 63"/>
            <p:cNvSpPr>
              <a:spLocks noChangeArrowheads="1"/>
            </p:cNvSpPr>
            <p:nvPr/>
          </p:nvSpPr>
          <p:spPr bwMode="auto">
            <a:xfrm>
              <a:off x="7316788" y="4575175"/>
              <a:ext cx="192087" cy="68263"/>
            </a:xfrm>
            <a:prstGeom prst="roundRect">
              <a:avLst>
                <a:gd name="adj" fmla="val 2380"/>
              </a:avLst>
            </a:prstGeom>
            <a:noFill/>
            <a:ln w="9000">
              <a:solidFill>
                <a:srgbClr val="FF6633"/>
              </a:solidFill>
              <a:round/>
              <a:headEnd/>
              <a:tailEnd/>
            </a:ln>
            <a:effectLst/>
          </p:spPr>
          <p:txBody>
            <a:bodyPr wrap="none" anchor="ctr"/>
            <a:lstStyle/>
            <a:p>
              <a:endParaRPr lang="da-DK"/>
            </a:p>
          </p:txBody>
        </p:sp>
        <p:grpSp>
          <p:nvGrpSpPr>
            <p:cNvPr id="3" name="Group 64"/>
            <p:cNvGrpSpPr>
              <a:grpSpLocks/>
            </p:cNvGrpSpPr>
            <p:nvPr/>
          </p:nvGrpSpPr>
          <p:grpSpPr bwMode="auto">
            <a:xfrm>
              <a:off x="1208089" y="3449644"/>
              <a:ext cx="895351" cy="550863"/>
              <a:chOff x="761" y="2173"/>
              <a:chExt cx="564" cy="347"/>
            </a:xfrm>
          </p:grpSpPr>
          <p:sp>
            <p:nvSpPr>
              <p:cNvPr id="115" name="Text Box 65"/>
              <p:cNvSpPr txBox="1">
                <a:spLocks noChangeArrowheads="1"/>
              </p:cNvSpPr>
              <p:nvPr/>
            </p:nvSpPr>
            <p:spPr bwMode="auto">
              <a:xfrm>
                <a:off x="937" y="2173"/>
                <a:ext cx="351" cy="218"/>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6" charset="0"/>
                    <a:ea typeface="SimSun" charset="0"/>
                    <a:cs typeface="SimSun" charset="0"/>
                  </a:rPr>
                  <a:t>open</a:t>
                </a:r>
              </a:p>
            </p:txBody>
          </p:sp>
          <p:sp>
            <p:nvSpPr>
              <p:cNvPr id="116" name="Text Box 66"/>
              <p:cNvSpPr txBox="1">
                <a:spLocks noChangeArrowheads="1"/>
              </p:cNvSpPr>
              <p:nvPr/>
            </p:nvSpPr>
            <p:spPr bwMode="auto">
              <a:xfrm>
                <a:off x="974" y="2302"/>
                <a:ext cx="351" cy="218"/>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6" charset="0"/>
                    <a:ea typeface="SimSun" charset="0"/>
                    <a:cs typeface="SimSun" charset="0"/>
                  </a:rPr>
                  <a:t>closed</a:t>
                </a:r>
              </a:p>
            </p:txBody>
          </p:sp>
          <p:sp>
            <p:nvSpPr>
              <p:cNvPr id="117" name="AutoShape 67"/>
              <p:cNvSpPr>
                <a:spLocks noChangeArrowheads="1"/>
              </p:cNvSpPr>
              <p:nvPr/>
            </p:nvSpPr>
            <p:spPr bwMode="auto">
              <a:xfrm>
                <a:off x="761" y="2385"/>
                <a:ext cx="187" cy="68"/>
              </a:xfrm>
              <a:prstGeom prst="roundRect">
                <a:avLst>
                  <a:gd name="adj" fmla="val 1468"/>
                </a:avLst>
              </a:prstGeom>
              <a:solidFill>
                <a:srgbClr val="FF6633"/>
              </a:solidFill>
              <a:ln w="9000">
                <a:solidFill>
                  <a:srgbClr val="FF6633"/>
                </a:solidFill>
                <a:round/>
                <a:headEnd/>
                <a:tailEnd/>
              </a:ln>
              <a:effectLst/>
            </p:spPr>
            <p:txBody>
              <a:bodyPr wrap="none" anchor="ctr"/>
              <a:lstStyle/>
              <a:p>
                <a:endParaRPr lang="da-DK"/>
              </a:p>
            </p:txBody>
          </p:sp>
          <p:sp>
            <p:nvSpPr>
              <p:cNvPr id="118" name="AutoShape 68"/>
              <p:cNvSpPr>
                <a:spLocks noChangeArrowheads="1"/>
              </p:cNvSpPr>
              <p:nvPr/>
            </p:nvSpPr>
            <p:spPr bwMode="auto">
              <a:xfrm>
                <a:off x="761" y="2258"/>
                <a:ext cx="187" cy="68"/>
              </a:xfrm>
              <a:prstGeom prst="roundRect">
                <a:avLst>
                  <a:gd name="adj" fmla="val 1468"/>
                </a:avLst>
              </a:prstGeom>
              <a:solidFill>
                <a:srgbClr val="FFFFFF"/>
              </a:solidFill>
              <a:ln w="9000">
                <a:solidFill>
                  <a:srgbClr val="FF6633"/>
                </a:solidFill>
                <a:round/>
                <a:headEnd/>
                <a:tailEnd/>
              </a:ln>
              <a:effectLst/>
            </p:spPr>
            <p:txBody>
              <a:bodyPr wrap="none" anchor="ctr"/>
              <a:lstStyle/>
              <a:p>
                <a:endParaRPr lang="da-DK"/>
              </a:p>
            </p:txBody>
          </p:sp>
        </p:grpSp>
        <p:sp>
          <p:nvSpPr>
            <p:cNvPr id="83" name="Text Box 69"/>
            <p:cNvSpPr txBox="1">
              <a:spLocks noChangeArrowheads="1"/>
            </p:cNvSpPr>
            <p:nvPr/>
          </p:nvSpPr>
          <p:spPr bwMode="auto">
            <a:xfrm>
              <a:off x="2579688" y="3519488"/>
              <a:ext cx="379412" cy="217487"/>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6" charset="0"/>
                  <a:ea typeface="SimSun" charset="0"/>
                  <a:cs typeface="SimSun" charset="0"/>
                </a:rPr>
                <a:t>(a)</a:t>
              </a:r>
            </a:p>
          </p:txBody>
        </p:sp>
        <p:sp>
          <p:nvSpPr>
            <p:cNvPr id="84" name="Text Box 70"/>
            <p:cNvSpPr txBox="1">
              <a:spLocks noChangeArrowheads="1"/>
            </p:cNvSpPr>
            <p:nvPr/>
          </p:nvSpPr>
          <p:spPr bwMode="auto">
            <a:xfrm>
              <a:off x="2579688" y="5254625"/>
              <a:ext cx="379412" cy="217488"/>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6" charset="0"/>
                  <a:ea typeface="SimSun" charset="0"/>
                  <a:cs typeface="SimSun" charset="0"/>
                </a:rPr>
                <a:t>(c)</a:t>
              </a:r>
            </a:p>
          </p:txBody>
        </p:sp>
        <p:sp>
          <p:nvSpPr>
            <p:cNvPr id="85" name="Text Box 71"/>
            <p:cNvSpPr txBox="1">
              <a:spLocks noChangeArrowheads="1"/>
            </p:cNvSpPr>
            <p:nvPr/>
          </p:nvSpPr>
          <p:spPr bwMode="auto">
            <a:xfrm>
              <a:off x="6203950" y="3519488"/>
              <a:ext cx="379413" cy="217487"/>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6" charset="0"/>
                  <a:ea typeface="SimSun" charset="0"/>
                  <a:cs typeface="SimSun" charset="0"/>
                </a:rPr>
                <a:t>(b)</a:t>
              </a:r>
            </a:p>
          </p:txBody>
        </p:sp>
        <p:sp>
          <p:nvSpPr>
            <p:cNvPr id="86" name="Text Box 72"/>
            <p:cNvSpPr txBox="1">
              <a:spLocks noChangeArrowheads="1"/>
            </p:cNvSpPr>
            <p:nvPr/>
          </p:nvSpPr>
          <p:spPr bwMode="auto">
            <a:xfrm>
              <a:off x="6203950" y="5180013"/>
              <a:ext cx="379413" cy="217487"/>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6" charset="0"/>
                  <a:ea typeface="SimSun" charset="0"/>
                  <a:cs typeface="SimSun" charset="0"/>
                </a:rPr>
                <a:t>(d)</a:t>
              </a:r>
            </a:p>
          </p:txBody>
        </p:sp>
        <p:sp>
          <p:nvSpPr>
            <p:cNvPr id="87" name="Line 73"/>
            <p:cNvSpPr>
              <a:spLocks noChangeShapeType="1"/>
            </p:cNvSpPr>
            <p:nvPr/>
          </p:nvSpPr>
          <p:spPr bwMode="auto">
            <a:xfrm>
              <a:off x="3717925" y="4554538"/>
              <a:ext cx="587375" cy="1587"/>
            </a:xfrm>
            <a:prstGeom prst="line">
              <a:avLst/>
            </a:prstGeom>
            <a:noFill/>
            <a:ln w="27000">
              <a:solidFill>
                <a:srgbClr val="000000"/>
              </a:solidFill>
              <a:round/>
              <a:headEnd/>
              <a:tailEnd type="triangle" w="med" len="med"/>
            </a:ln>
            <a:effectLst/>
          </p:spPr>
          <p:txBody>
            <a:bodyPr/>
            <a:lstStyle/>
            <a:p>
              <a:endParaRPr lang="da-DK"/>
            </a:p>
          </p:txBody>
        </p:sp>
        <p:sp>
          <p:nvSpPr>
            <p:cNvPr id="88" name="Line 74"/>
            <p:cNvSpPr>
              <a:spLocks noChangeShapeType="1"/>
            </p:cNvSpPr>
            <p:nvPr/>
          </p:nvSpPr>
          <p:spPr bwMode="auto">
            <a:xfrm>
              <a:off x="1763713" y="4556125"/>
              <a:ext cx="474662" cy="1588"/>
            </a:xfrm>
            <a:prstGeom prst="line">
              <a:avLst/>
            </a:prstGeom>
            <a:noFill/>
            <a:ln w="27000">
              <a:solidFill>
                <a:srgbClr val="000000"/>
              </a:solidFill>
              <a:round/>
              <a:headEnd/>
              <a:tailEnd/>
            </a:ln>
            <a:effectLst/>
          </p:spPr>
          <p:txBody>
            <a:bodyPr/>
            <a:lstStyle/>
            <a:p>
              <a:endParaRPr lang="da-DK"/>
            </a:p>
          </p:txBody>
        </p:sp>
        <p:sp>
          <p:nvSpPr>
            <p:cNvPr id="89" name="Freeform 75"/>
            <p:cNvSpPr>
              <a:spLocks noChangeArrowheads="1"/>
            </p:cNvSpPr>
            <p:nvPr/>
          </p:nvSpPr>
          <p:spPr bwMode="auto">
            <a:xfrm>
              <a:off x="2238375" y="4556125"/>
              <a:ext cx="82550" cy="257175"/>
            </a:xfrm>
            <a:custGeom>
              <a:avLst/>
              <a:gdLst/>
              <a:ahLst/>
              <a:cxnLst>
                <a:cxn ang="0">
                  <a:pos x="1" y="0"/>
                </a:cxn>
                <a:cxn ang="0">
                  <a:pos x="229" y="712"/>
                </a:cxn>
              </a:cxnLst>
              <a:rect l="0" t="0" r="r" b="b"/>
              <a:pathLst>
                <a:path w="230" h="713">
                  <a:moveTo>
                    <a:pt x="1" y="0"/>
                  </a:moveTo>
                  <a:cubicBezTo>
                    <a:pt x="0" y="614"/>
                    <a:pt x="229" y="712"/>
                    <a:pt x="229" y="712"/>
                  </a:cubicBezTo>
                </a:path>
              </a:pathLst>
            </a:custGeom>
            <a:noFill/>
            <a:ln w="27000">
              <a:solidFill>
                <a:srgbClr val="000000"/>
              </a:solidFill>
              <a:round/>
              <a:headEnd/>
              <a:tailEnd/>
            </a:ln>
            <a:effectLst/>
          </p:spPr>
          <p:txBody>
            <a:bodyPr/>
            <a:lstStyle/>
            <a:p>
              <a:endParaRPr lang="da-DK"/>
            </a:p>
          </p:txBody>
        </p:sp>
        <p:sp>
          <p:nvSpPr>
            <p:cNvPr id="90" name="Freeform 76"/>
            <p:cNvSpPr>
              <a:spLocks noChangeArrowheads="1"/>
            </p:cNvSpPr>
            <p:nvPr/>
          </p:nvSpPr>
          <p:spPr bwMode="auto">
            <a:xfrm>
              <a:off x="2236788" y="2244725"/>
              <a:ext cx="411162" cy="550863"/>
            </a:xfrm>
            <a:custGeom>
              <a:avLst/>
              <a:gdLst/>
              <a:ahLst/>
              <a:cxnLst>
                <a:cxn ang="0">
                  <a:pos x="0" y="1528"/>
                </a:cxn>
                <a:cxn ang="0">
                  <a:pos x="1141" y="0"/>
                </a:cxn>
              </a:cxnLst>
              <a:rect l="0" t="0" r="r" b="b"/>
              <a:pathLst>
                <a:path w="1142" h="1529">
                  <a:moveTo>
                    <a:pt x="0" y="1528"/>
                  </a:moveTo>
                  <a:cubicBezTo>
                    <a:pt x="0" y="250"/>
                    <a:pt x="1141" y="0"/>
                    <a:pt x="1141" y="0"/>
                  </a:cubicBezTo>
                </a:path>
              </a:pathLst>
            </a:custGeom>
            <a:noFill/>
            <a:ln w="27000">
              <a:solidFill>
                <a:srgbClr val="000000"/>
              </a:solidFill>
              <a:round/>
              <a:headEnd/>
              <a:tailEnd/>
            </a:ln>
            <a:effectLst/>
          </p:spPr>
          <p:txBody>
            <a:bodyPr/>
            <a:lstStyle/>
            <a:p>
              <a:endParaRPr lang="da-DK"/>
            </a:p>
          </p:txBody>
        </p:sp>
        <p:sp>
          <p:nvSpPr>
            <p:cNvPr id="91" name="Freeform 77"/>
            <p:cNvSpPr>
              <a:spLocks noChangeArrowheads="1"/>
            </p:cNvSpPr>
            <p:nvPr/>
          </p:nvSpPr>
          <p:spPr bwMode="auto">
            <a:xfrm>
              <a:off x="2647950" y="2193925"/>
              <a:ext cx="368300" cy="77788"/>
            </a:xfrm>
            <a:custGeom>
              <a:avLst/>
              <a:gdLst/>
              <a:ahLst/>
              <a:cxnLst>
                <a:cxn ang="0">
                  <a:pos x="0" y="141"/>
                </a:cxn>
                <a:cxn ang="0">
                  <a:pos x="1023" y="214"/>
                </a:cxn>
              </a:cxnLst>
              <a:rect l="0" t="0" r="r" b="b"/>
              <a:pathLst>
                <a:path w="1024" h="215">
                  <a:moveTo>
                    <a:pt x="0" y="141"/>
                  </a:moveTo>
                  <a:cubicBezTo>
                    <a:pt x="409" y="0"/>
                    <a:pt x="1023" y="214"/>
                    <a:pt x="1023" y="214"/>
                  </a:cubicBezTo>
                </a:path>
              </a:pathLst>
            </a:custGeom>
            <a:noFill/>
            <a:ln w="27000">
              <a:solidFill>
                <a:srgbClr val="000000"/>
              </a:solidFill>
              <a:round/>
              <a:headEnd/>
              <a:tailEnd/>
            </a:ln>
            <a:effectLst/>
          </p:spPr>
          <p:txBody>
            <a:bodyPr/>
            <a:lstStyle/>
            <a:p>
              <a:endParaRPr lang="da-DK"/>
            </a:p>
          </p:txBody>
        </p:sp>
        <p:sp>
          <p:nvSpPr>
            <p:cNvPr id="92" name="Freeform 78"/>
            <p:cNvSpPr>
              <a:spLocks noChangeArrowheads="1"/>
            </p:cNvSpPr>
            <p:nvPr/>
          </p:nvSpPr>
          <p:spPr bwMode="auto">
            <a:xfrm>
              <a:off x="2946400" y="2249488"/>
              <a:ext cx="392113" cy="546100"/>
            </a:xfrm>
            <a:custGeom>
              <a:avLst/>
              <a:gdLst/>
              <a:ahLst/>
              <a:cxnLst>
                <a:cxn ang="0">
                  <a:pos x="1086" y="1517"/>
                </a:cxn>
                <a:cxn ang="0">
                  <a:pos x="0" y="0"/>
                </a:cxn>
              </a:cxnLst>
              <a:rect l="0" t="0" r="r" b="b"/>
              <a:pathLst>
                <a:path w="1087" h="1518">
                  <a:moveTo>
                    <a:pt x="1086" y="1517"/>
                  </a:moveTo>
                  <a:cubicBezTo>
                    <a:pt x="1086" y="215"/>
                    <a:pt x="0" y="0"/>
                    <a:pt x="0" y="0"/>
                  </a:cubicBezTo>
                </a:path>
              </a:pathLst>
            </a:custGeom>
            <a:noFill/>
            <a:ln w="27000">
              <a:solidFill>
                <a:srgbClr val="000000"/>
              </a:solidFill>
              <a:round/>
              <a:headEnd/>
              <a:tailEnd/>
            </a:ln>
            <a:effectLst/>
          </p:spPr>
          <p:txBody>
            <a:bodyPr/>
            <a:lstStyle/>
            <a:p>
              <a:endParaRPr lang="da-DK"/>
            </a:p>
          </p:txBody>
        </p:sp>
        <p:sp>
          <p:nvSpPr>
            <p:cNvPr id="93" name="Freeform 79"/>
            <p:cNvSpPr>
              <a:spLocks noChangeArrowheads="1"/>
            </p:cNvSpPr>
            <p:nvPr/>
          </p:nvSpPr>
          <p:spPr bwMode="auto">
            <a:xfrm>
              <a:off x="5837238" y="2244725"/>
              <a:ext cx="411162" cy="550863"/>
            </a:xfrm>
            <a:custGeom>
              <a:avLst/>
              <a:gdLst/>
              <a:ahLst/>
              <a:cxnLst>
                <a:cxn ang="0">
                  <a:pos x="0" y="1528"/>
                </a:cxn>
                <a:cxn ang="0">
                  <a:pos x="1141" y="0"/>
                </a:cxn>
              </a:cxnLst>
              <a:rect l="0" t="0" r="r" b="b"/>
              <a:pathLst>
                <a:path w="1142" h="1529">
                  <a:moveTo>
                    <a:pt x="0" y="1528"/>
                  </a:moveTo>
                  <a:cubicBezTo>
                    <a:pt x="0" y="250"/>
                    <a:pt x="1141" y="0"/>
                    <a:pt x="1141" y="0"/>
                  </a:cubicBezTo>
                </a:path>
              </a:pathLst>
            </a:custGeom>
            <a:noFill/>
            <a:ln w="27000">
              <a:solidFill>
                <a:srgbClr val="000000"/>
              </a:solidFill>
              <a:round/>
              <a:headEnd/>
              <a:tailEnd/>
            </a:ln>
            <a:effectLst/>
          </p:spPr>
          <p:txBody>
            <a:bodyPr/>
            <a:lstStyle/>
            <a:p>
              <a:endParaRPr lang="da-DK"/>
            </a:p>
          </p:txBody>
        </p:sp>
        <p:sp>
          <p:nvSpPr>
            <p:cNvPr id="94" name="Freeform 80"/>
            <p:cNvSpPr>
              <a:spLocks noChangeArrowheads="1"/>
            </p:cNvSpPr>
            <p:nvPr/>
          </p:nvSpPr>
          <p:spPr bwMode="auto">
            <a:xfrm>
              <a:off x="6248400" y="2193925"/>
              <a:ext cx="368300" cy="77788"/>
            </a:xfrm>
            <a:custGeom>
              <a:avLst/>
              <a:gdLst/>
              <a:ahLst/>
              <a:cxnLst>
                <a:cxn ang="0">
                  <a:pos x="0" y="141"/>
                </a:cxn>
                <a:cxn ang="0">
                  <a:pos x="1023" y="214"/>
                </a:cxn>
              </a:cxnLst>
              <a:rect l="0" t="0" r="r" b="b"/>
              <a:pathLst>
                <a:path w="1024" h="215">
                  <a:moveTo>
                    <a:pt x="0" y="141"/>
                  </a:moveTo>
                  <a:cubicBezTo>
                    <a:pt x="409" y="0"/>
                    <a:pt x="1023" y="214"/>
                    <a:pt x="1023" y="214"/>
                  </a:cubicBezTo>
                </a:path>
              </a:pathLst>
            </a:custGeom>
            <a:noFill/>
            <a:ln w="27000">
              <a:solidFill>
                <a:srgbClr val="000000"/>
              </a:solidFill>
              <a:round/>
              <a:headEnd/>
              <a:tailEnd/>
            </a:ln>
            <a:effectLst/>
          </p:spPr>
          <p:txBody>
            <a:bodyPr/>
            <a:lstStyle/>
            <a:p>
              <a:endParaRPr lang="da-DK"/>
            </a:p>
          </p:txBody>
        </p:sp>
        <p:sp>
          <p:nvSpPr>
            <p:cNvPr id="95" name="Freeform 81"/>
            <p:cNvSpPr>
              <a:spLocks noChangeArrowheads="1"/>
            </p:cNvSpPr>
            <p:nvPr/>
          </p:nvSpPr>
          <p:spPr bwMode="auto">
            <a:xfrm>
              <a:off x="6546850" y="2251075"/>
              <a:ext cx="392113" cy="546100"/>
            </a:xfrm>
            <a:custGeom>
              <a:avLst/>
              <a:gdLst/>
              <a:ahLst/>
              <a:cxnLst>
                <a:cxn ang="0">
                  <a:pos x="1086" y="1517"/>
                </a:cxn>
                <a:cxn ang="0">
                  <a:pos x="0" y="0"/>
                </a:cxn>
              </a:cxnLst>
              <a:rect l="0" t="0" r="r" b="b"/>
              <a:pathLst>
                <a:path w="1087" h="1518">
                  <a:moveTo>
                    <a:pt x="1086" y="1517"/>
                  </a:moveTo>
                  <a:cubicBezTo>
                    <a:pt x="1086" y="215"/>
                    <a:pt x="0" y="0"/>
                    <a:pt x="0" y="0"/>
                  </a:cubicBezTo>
                </a:path>
              </a:pathLst>
            </a:custGeom>
            <a:noFill/>
            <a:ln w="27000">
              <a:solidFill>
                <a:srgbClr val="000000"/>
              </a:solidFill>
              <a:round/>
              <a:headEnd/>
              <a:tailEnd/>
            </a:ln>
            <a:effectLst/>
          </p:spPr>
          <p:txBody>
            <a:bodyPr/>
            <a:lstStyle/>
            <a:p>
              <a:endParaRPr lang="da-DK"/>
            </a:p>
          </p:txBody>
        </p:sp>
        <p:sp>
          <p:nvSpPr>
            <p:cNvPr id="96" name="AutoShape 82"/>
            <p:cNvSpPr>
              <a:spLocks noChangeArrowheads="1"/>
            </p:cNvSpPr>
            <p:nvPr/>
          </p:nvSpPr>
          <p:spPr bwMode="auto">
            <a:xfrm>
              <a:off x="6843713" y="2693988"/>
              <a:ext cx="192087" cy="68262"/>
            </a:xfrm>
            <a:prstGeom prst="roundRect">
              <a:avLst>
                <a:gd name="adj" fmla="val 2380"/>
              </a:avLst>
            </a:prstGeom>
            <a:solidFill>
              <a:srgbClr val="FF6633"/>
            </a:solidFill>
            <a:ln w="9000">
              <a:solidFill>
                <a:srgbClr val="FF6633"/>
              </a:solidFill>
              <a:round/>
              <a:headEnd/>
              <a:tailEnd/>
            </a:ln>
            <a:effectLst/>
          </p:spPr>
          <p:txBody>
            <a:bodyPr wrap="none" anchor="ctr"/>
            <a:lstStyle/>
            <a:p>
              <a:endParaRPr lang="da-DK"/>
            </a:p>
          </p:txBody>
        </p:sp>
        <p:sp>
          <p:nvSpPr>
            <p:cNvPr id="97" name="Freeform 83"/>
            <p:cNvSpPr>
              <a:spLocks noChangeArrowheads="1"/>
            </p:cNvSpPr>
            <p:nvPr/>
          </p:nvSpPr>
          <p:spPr bwMode="auto">
            <a:xfrm>
              <a:off x="2236788" y="4010025"/>
              <a:ext cx="411162" cy="550863"/>
            </a:xfrm>
            <a:custGeom>
              <a:avLst/>
              <a:gdLst/>
              <a:ahLst/>
              <a:cxnLst>
                <a:cxn ang="0">
                  <a:pos x="0" y="1528"/>
                </a:cxn>
                <a:cxn ang="0">
                  <a:pos x="1141" y="0"/>
                </a:cxn>
              </a:cxnLst>
              <a:rect l="0" t="0" r="r" b="b"/>
              <a:pathLst>
                <a:path w="1142" h="1529">
                  <a:moveTo>
                    <a:pt x="0" y="1528"/>
                  </a:moveTo>
                  <a:cubicBezTo>
                    <a:pt x="0" y="250"/>
                    <a:pt x="1141" y="0"/>
                    <a:pt x="1141" y="0"/>
                  </a:cubicBezTo>
                </a:path>
              </a:pathLst>
            </a:custGeom>
            <a:noFill/>
            <a:ln w="27000">
              <a:solidFill>
                <a:srgbClr val="000000"/>
              </a:solidFill>
              <a:round/>
              <a:headEnd/>
              <a:tailEnd/>
            </a:ln>
            <a:effectLst/>
          </p:spPr>
          <p:txBody>
            <a:bodyPr/>
            <a:lstStyle/>
            <a:p>
              <a:endParaRPr lang="da-DK"/>
            </a:p>
          </p:txBody>
        </p:sp>
        <p:sp>
          <p:nvSpPr>
            <p:cNvPr id="98" name="Freeform 84"/>
            <p:cNvSpPr>
              <a:spLocks noChangeArrowheads="1"/>
            </p:cNvSpPr>
            <p:nvPr/>
          </p:nvSpPr>
          <p:spPr bwMode="auto">
            <a:xfrm>
              <a:off x="2647950" y="3959225"/>
              <a:ext cx="368300" cy="77788"/>
            </a:xfrm>
            <a:custGeom>
              <a:avLst/>
              <a:gdLst/>
              <a:ahLst/>
              <a:cxnLst>
                <a:cxn ang="0">
                  <a:pos x="0" y="141"/>
                </a:cxn>
                <a:cxn ang="0">
                  <a:pos x="1023" y="214"/>
                </a:cxn>
              </a:cxnLst>
              <a:rect l="0" t="0" r="r" b="b"/>
              <a:pathLst>
                <a:path w="1024" h="215">
                  <a:moveTo>
                    <a:pt x="0" y="141"/>
                  </a:moveTo>
                  <a:cubicBezTo>
                    <a:pt x="409" y="0"/>
                    <a:pt x="1023" y="214"/>
                    <a:pt x="1023" y="214"/>
                  </a:cubicBezTo>
                </a:path>
              </a:pathLst>
            </a:custGeom>
            <a:noFill/>
            <a:ln w="27000">
              <a:solidFill>
                <a:srgbClr val="000000"/>
              </a:solidFill>
              <a:round/>
              <a:headEnd/>
              <a:tailEnd/>
            </a:ln>
            <a:effectLst/>
          </p:spPr>
          <p:txBody>
            <a:bodyPr/>
            <a:lstStyle/>
            <a:p>
              <a:endParaRPr lang="da-DK"/>
            </a:p>
          </p:txBody>
        </p:sp>
        <p:sp>
          <p:nvSpPr>
            <p:cNvPr id="99" name="Freeform 85"/>
            <p:cNvSpPr>
              <a:spLocks noChangeArrowheads="1"/>
            </p:cNvSpPr>
            <p:nvPr/>
          </p:nvSpPr>
          <p:spPr bwMode="auto">
            <a:xfrm>
              <a:off x="2946400" y="4014788"/>
              <a:ext cx="392113" cy="546100"/>
            </a:xfrm>
            <a:custGeom>
              <a:avLst/>
              <a:gdLst/>
              <a:ahLst/>
              <a:cxnLst>
                <a:cxn ang="0">
                  <a:pos x="1086" y="1517"/>
                </a:cxn>
                <a:cxn ang="0">
                  <a:pos x="0" y="0"/>
                </a:cxn>
              </a:cxnLst>
              <a:rect l="0" t="0" r="r" b="b"/>
              <a:pathLst>
                <a:path w="1087" h="1518">
                  <a:moveTo>
                    <a:pt x="1086" y="1517"/>
                  </a:moveTo>
                  <a:cubicBezTo>
                    <a:pt x="1086" y="215"/>
                    <a:pt x="0" y="0"/>
                    <a:pt x="0" y="0"/>
                  </a:cubicBezTo>
                </a:path>
              </a:pathLst>
            </a:custGeom>
            <a:noFill/>
            <a:ln w="27000">
              <a:solidFill>
                <a:srgbClr val="000000"/>
              </a:solidFill>
              <a:round/>
              <a:headEnd/>
              <a:tailEnd/>
            </a:ln>
            <a:effectLst/>
          </p:spPr>
          <p:txBody>
            <a:bodyPr/>
            <a:lstStyle/>
            <a:p>
              <a:endParaRPr lang="da-DK"/>
            </a:p>
          </p:txBody>
        </p:sp>
        <p:sp>
          <p:nvSpPr>
            <p:cNvPr id="100" name="AutoShape 86"/>
            <p:cNvSpPr>
              <a:spLocks noChangeArrowheads="1"/>
            </p:cNvSpPr>
            <p:nvPr/>
          </p:nvSpPr>
          <p:spPr bwMode="auto">
            <a:xfrm>
              <a:off x="2151063" y="4460875"/>
              <a:ext cx="192087" cy="68263"/>
            </a:xfrm>
            <a:prstGeom prst="roundRect">
              <a:avLst>
                <a:gd name="adj" fmla="val 2380"/>
              </a:avLst>
            </a:prstGeom>
            <a:solidFill>
              <a:srgbClr val="FF6633"/>
            </a:solidFill>
            <a:ln w="9000">
              <a:solidFill>
                <a:srgbClr val="FF6633"/>
              </a:solidFill>
              <a:round/>
              <a:headEnd/>
              <a:tailEnd/>
            </a:ln>
            <a:effectLst/>
          </p:spPr>
          <p:txBody>
            <a:bodyPr wrap="none" anchor="ctr"/>
            <a:lstStyle/>
            <a:p>
              <a:endParaRPr lang="da-DK"/>
            </a:p>
          </p:txBody>
        </p:sp>
        <p:sp>
          <p:nvSpPr>
            <p:cNvPr id="101" name="AutoShape 87"/>
            <p:cNvSpPr>
              <a:spLocks noChangeArrowheads="1"/>
            </p:cNvSpPr>
            <p:nvPr/>
          </p:nvSpPr>
          <p:spPr bwMode="auto">
            <a:xfrm>
              <a:off x="3246438" y="4470400"/>
              <a:ext cx="192087" cy="68263"/>
            </a:xfrm>
            <a:prstGeom prst="roundRect">
              <a:avLst>
                <a:gd name="adj" fmla="val 2380"/>
              </a:avLst>
            </a:prstGeom>
            <a:solidFill>
              <a:srgbClr val="FF6633"/>
            </a:solidFill>
            <a:ln w="9000">
              <a:solidFill>
                <a:srgbClr val="FF6633"/>
              </a:solidFill>
              <a:round/>
              <a:headEnd/>
              <a:tailEnd/>
            </a:ln>
            <a:effectLst/>
          </p:spPr>
          <p:txBody>
            <a:bodyPr wrap="none" anchor="ctr"/>
            <a:lstStyle/>
            <a:p>
              <a:endParaRPr lang="da-DK"/>
            </a:p>
          </p:txBody>
        </p:sp>
        <p:sp>
          <p:nvSpPr>
            <p:cNvPr id="102" name="Freeform 88"/>
            <p:cNvSpPr>
              <a:spLocks noChangeArrowheads="1"/>
            </p:cNvSpPr>
            <p:nvPr/>
          </p:nvSpPr>
          <p:spPr bwMode="auto">
            <a:xfrm>
              <a:off x="5837238" y="4010025"/>
              <a:ext cx="411162" cy="550863"/>
            </a:xfrm>
            <a:custGeom>
              <a:avLst/>
              <a:gdLst/>
              <a:ahLst/>
              <a:cxnLst>
                <a:cxn ang="0">
                  <a:pos x="0" y="1528"/>
                </a:cxn>
                <a:cxn ang="0">
                  <a:pos x="1141" y="0"/>
                </a:cxn>
              </a:cxnLst>
              <a:rect l="0" t="0" r="r" b="b"/>
              <a:pathLst>
                <a:path w="1142" h="1529">
                  <a:moveTo>
                    <a:pt x="0" y="1528"/>
                  </a:moveTo>
                  <a:cubicBezTo>
                    <a:pt x="0" y="250"/>
                    <a:pt x="1141" y="0"/>
                    <a:pt x="1141" y="0"/>
                  </a:cubicBezTo>
                </a:path>
              </a:pathLst>
            </a:custGeom>
            <a:noFill/>
            <a:ln w="27000">
              <a:solidFill>
                <a:srgbClr val="000000"/>
              </a:solidFill>
              <a:round/>
              <a:headEnd/>
              <a:tailEnd/>
            </a:ln>
            <a:effectLst/>
          </p:spPr>
          <p:txBody>
            <a:bodyPr/>
            <a:lstStyle/>
            <a:p>
              <a:endParaRPr lang="da-DK"/>
            </a:p>
          </p:txBody>
        </p:sp>
        <p:sp>
          <p:nvSpPr>
            <p:cNvPr id="103" name="Freeform 89"/>
            <p:cNvSpPr>
              <a:spLocks noChangeArrowheads="1"/>
            </p:cNvSpPr>
            <p:nvPr/>
          </p:nvSpPr>
          <p:spPr bwMode="auto">
            <a:xfrm>
              <a:off x="6248400" y="3959225"/>
              <a:ext cx="368300" cy="77788"/>
            </a:xfrm>
            <a:custGeom>
              <a:avLst/>
              <a:gdLst/>
              <a:ahLst/>
              <a:cxnLst>
                <a:cxn ang="0">
                  <a:pos x="0" y="141"/>
                </a:cxn>
                <a:cxn ang="0">
                  <a:pos x="1023" y="214"/>
                </a:cxn>
              </a:cxnLst>
              <a:rect l="0" t="0" r="r" b="b"/>
              <a:pathLst>
                <a:path w="1024" h="215">
                  <a:moveTo>
                    <a:pt x="0" y="141"/>
                  </a:moveTo>
                  <a:cubicBezTo>
                    <a:pt x="409" y="0"/>
                    <a:pt x="1023" y="214"/>
                    <a:pt x="1023" y="214"/>
                  </a:cubicBezTo>
                </a:path>
              </a:pathLst>
            </a:custGeom>
            <a:noFill/>
            <a:ln w="27000">
              <a:solidFill>
                <a:srgbClr val="000000"/>
              </a:solidFill>
              <a:round/>
              <a:headEnd/>
              <a:tailEnd/>
            </a:ln>
            <a:effectLst/>
          </p:spPr>
          <p:txBody>
            <a:bodyPr/>
            <a:lstStyle/>
            <a:p>
              <a:endParaRPr lang="da-DK"/>
            </a:p>
          </p:txBody>
        </p:sp>
        <p:sp>
          <p:nvSpPr>
            <p:cNvPr id="104" name="Freeform 90"/>
            <p:cNvSpPr>
              <a:spLocks noChangeArrowheads="1"/>
            </p:cNvSpPr>
            <p:nvPr/>
          </p:nvSpPr>
          <p:spPr bwMode="auto">
            <a:xfrm>
              <a:off x="6546850" y="4014788"/>
              <a:ext cx="392113" cy="546100"/>
            </a:xfrm>
            <a:custGeom>
              <a:avLst/>
              <a:gdLst/>
              <a:ahLst/>
              <a:cxnLst>
                <a:cxn ang="0">
                  <a:pos x="1086" y="1517"/>
                </a:cxn>
                <a:cxn ang="0">
                  <a:pos x="0" y="0"/>
                </a:cxn>
              </a:cxnLst>
              <a:rect l="0" t="0" r="r" b="b"/>
              <a:pathLst>
                <a:path w="1087" h="1518">
                  <a:moveTo>
                    <a:pt x="1086" y="1517"/>
                  </a:moveTo>
                  <a:cubicBezTo>
                    <a:pt x="1086" y="215"/>
                    <a:pt x="0" y="0"/>
                    <a:pt x="0" y="0"/>
                  </a:cubicBezTo>
                </a:path>
              </a:pathLst>
            </a:custGeom>
            <a:noFill/>
            <a:ln w="27000">
              <a:solidFill>
                <a:srgbClr val="000000"/>
              </a:solidFill>
              <a:round/>
              <a:headEnd/>
              <a:tailEnd/>
            </a:ln>
            <a:effectLst/>
          </p:spPr>
          <p:txBody>
            <a:bodyPr/>
            <a:lstStyle/>
            <a:p>
              <a:endParaRPr lang="da-DK"/>
            </a:p>
          </p:txBody>
        </p:sp>
        <p:sp>
          <p:nvSpPr>
            <p:cNvPr id="105" name="AutoShape 91"/>
            <p:cNvSpPr>
              <a:spLocks noChangeArrowheads="1"/>
            </p:cNvSpPr>
            <p:nvPr/>
          </p:nvSpPr>
          <p:spPr bwMode="auto">
            <a:xfrm>
              <a:off x="5749925" y="4471988"/>
              <a:ext cx="192088" cy="68262"/>
            </a:xfrm>
            <a:prstGeom prst="roundRect">
              <a:avLst>
                <a:gd name="adj" fmla="val 2380"/>
              </a:avLst>
            </a:prstGeom>
            <a:solidFill>
              <a:srgbClr val="FF6633"/>
            </a:solidFill>
            <a:ln w="9000">
              <a:solidFill>
                <a:srgbClr val="FF6633"/>
              </a:solidFill>
              <a:round/>
              <a:headEnd/>
              <a:tailEnd/>
            </a:ln>
            <a:effectLst/>
          </p:spPr>
          <p:txBody>
            <a:bodyPr wrap="none" anchor="ctr"/>
            <a:lstStyle/>
            <a:p>
              <a:endParaRPr lang="da-DK"/>
            </a:p>
          </p:txBody>
        </p:sp>
        <p:sp>
          <p:nvSpPr>
            <p:cNvPr id="106" name="AutoShape 92"/>
            <p:cNvSpPr>
              <a:spLocks noChangeArrowheads="1"/>
            </p:cNvSpPr>
            <p:nvPr/>
          </p:nvSpPr>
          <p:spPr bwMode="auto">
            <a:xfrm>
              <a:off x="6843713" y="4470400"/>
              <a:ext cx="192087" cy="68263"/>
            </a:xfrm>
            <a:prstGeom prst="roundRect">
              <a:avLst>
                <a:gd name="adj" fmla="val 2380"/>
              </a:avLst>
            </a:prstGeom>
            <a:solidFill>
              <a:srgbClr val="FF6633"/>
            </a:solidFill>
            <a:ln w="9000">
              <a:solidFill>
                <a:srgbClr val="FF6633"/>
              </a:solidFill>
              <a:round/>
              <a:headEnd/>
              <a:tailEnd/>
            </a:ln>
            <a:effectLst/>
          </p:spPr>
          <p:txBody>
            <a:bodyPr wrap="none" anchor="ctr"/>
            <a:lstStyle/>
            <a:p>
              <a:endParaRPr lang="da-DK"/>
            </a:p>
          </p:txBody>
        </p:sp>
        <p:sp>
          <p:nvSpPr>
            <p:cNvPr id="107" name="Line 93"/>
            <p:cNvSpPr>
              <a:spLocks noChangeShapeType="1"/>
            </p:cNvSpPr>
            <p:nvPr/>
          </p:nvSpPr>
          <p:spPr bwMode="auto">
            <a:xfrm flipV="1">
              <a:off x="1457325" y="2976563"/>
              <a:ext cx="354013" cy="14287"/>
            </a:xfrm>
            <a:prstGeom prst="line">
              <a:avLst/>
            </a:prstGeom>
            <a:noFill/>
            <a:ln w="36000">
              <a:solidFill>
                <a:srgbClr val="000000"/>
              </a:solidFill>
              <a:round/>
              <a:headEnd/>
              <a:tailEnd type="triangle" w="med" len="med"/>
            </a:ln>
            <a:effectLst/>
          </p:spPr>
          <p:txBody>
            <a:bodyPr/>
            <a:lstStyle/>
            <a:p>
              <a:endParaRPr lang="da-DK"/>
            </a:p>
          </p:txBody>
        </p:sp>
        <p:sp>
          <p:nvSpPr>
            <p:cNvPr id="108" name="Line 94"/>
            <p:cNvSpPr>
              <a:spLocks noChangeShapeType="1"/>
            </p:cNvSpPr>
            <p:nvPr/>
          </p:nvSpPr>
          <p:spPr bwMode="auto">
            <a:xfrm flipV="1">
              <a:off x="1457325" y="4741863"/>
              <a:ext cx="354013" cy="14287"/>
            </a:xfrm>
            <a:prstGeom prst="line">
              <a:avLst/>
            </a:prstGeom>
            <a:noFill/>
            <a:ln w="36000">
              <a:solidFill>
                <a:srgbClr val="000000"/>
              </a:solidFill>
              <a:round/>
              <a:headEnd/>
              <a:tailEnd type="triangle" w="med" len="med"/>
            </a:ln>
            <a:effectLst/>
          </p:spPr>
          <p:txBody>
            <a:bodyPr/>
            <a:lstStyle/>
            <a:p>
              <a:endParaRPr lang="da-DK"/>
            </a:p>
          </p:txBody>
        </p:sp>
        <p:sp>
          <p:nvSpPr>
            <p:cNvPr id="109" name="Line 95"/>
            <p:cNvSpPr>
              <a:spLocks noChangeShapeType="1"/>
            </p:cNvSpPr>
            <p:nvPr/>
          </p:nvSpPr>
          <p:spPr bwMode="auto">
            <a:xfrm flipV="1">
              <a:off x="3509963" y="2581275"/>
              <a:ext cx="354012" cy="14288"/>
            </a:xfrm>
            <a:prstGeom prst="line">
              <a:avLst/>
            </a:prstGeom>
            <a:noFill/>
            <a:ln w="36000">
              <a:solidFill>
                <a:srgbClr val="000000"/>
              </a:solidFill>
              <a:round/>
              <a:headEnd/>
              <a:tailEnd type="triangle" w="med" len="med"/>
            </a:ln>
            <a:effectLst/>
          </p:spPr>
          <p:txBody>
            <a:bodyPr/>
            <a:lstStyle/>
            <a:p>
              <a:endParaRPr lang="da-DK"/>
            </a:p>
          </p:txBody>
        </p:sp>
        <p:sp>
          <p:nvSpPr>
            <p:cNvPr id="110" name="Line 96"/>
            <p:cNvSpPr>
              <a:spLocks noChangeShapeType="1"/>
            </p:cNvSpPr>
            <p:nvPr/>
          </p:nvSpPr>
          <p:spPr bwMode="auto">
            <a:xfrm flipV="1">
              <a:off x="3509963" y="4344988"/>
              <a:ext cx="354012" cy="14287"/>
            </a:xfrm>
            <a:prstGeom prst="line">
              <a:avLst/>
            </a:prstGeom>
            <a:noFill/>
            <a:ln w="36000">
              <a:solidFill>
                <a:srgbClr val="000000"/>
              </a:solidFill>
              <a:round/>
              <a:headEnd/>
              <a:tailEnd type="triangle" w="med" len="med"/>
            </a:ln>
            <a:effectLst/>
          </p:spPr>
          <p:txBody>
            <a:bodyPr/>
            <a:lstStyle/>
            <a:p>
              <a:endParaRPr lang="da-DK"/>
            </a:p>
          </p:txBody>
        </p:sp>
        <p:sp>
          <p:nvSpPr>
            <p:cNvPr id="111" name="Line 97"/>
            <p:cNvSpPr>
              <a:spLocks noChangeShapeType="1"/>
            </p:cNvSpPr>
            <p:nvPr/>
          </p:nvSpPr>
          <p:spPr bwMode="auto">
            <a:xfrm flipV="1">
              <a:off x="5129213" y="2976563"/>
              <a:ext cx="354012" cy="14287"/>
            </a:xfrm>
            <a:prstGeom prst="line">
              <a:avLst/>
            </a:prstGeom>
            <a:noFill/>
            <a:ln w="36000">
              <a:solidFill>
                <a:srgbClr val="000000"/>
              </a:solidFill>
              <a:round/>
              <a:headEnd/>
              <a:tailEnd type="triangle" w="med" len="med"/>
            </a:ln>
            <a:effectLst/>
          </p:spPr>
          <p:txBody>
            <a:bodyPr/>
            <a:lstStyle/>
            <a:p>
              <a:endParaRPr lang="da-DK"/>
            </a:p>
          </p:txBody>
        </p:sp>
        <p:sp>
          <p:nvSpPr>
            <p:cNvPr id="112" name="Freeform 98"/>
            <p:cNvSpPr>
              <a:spLocks/>
            </p:cNvSpPr>
            <p:nvPr/>
          </p:nvSpPr>
          <p:spPr bwMode="auto">
            <a:xfrm>
              <a:off x="2484438" y="2401888"/>
              <a:ext cx="314325" cy="219075"/>
            </a:xfrm>
            <a:custGeom>
              <a:avLst/>
              <a:gdLst/>
              <a:ahLst/>
              <a:cxnLst>
                <a:cxn ang="0">
                  <a:pos x="0" y="609"/>
                </a:cxn>
                <a:cxn ang="0">
                  <a:pos x="874" y="0"/>
                </a:cxn>
              </a:cxnLst>
              <a:rect l="0" t="0" r="r" b="b"/>
              <a:pathLst>
                <a:path w="875" h="610">
                  <a:moveTo>
                    <a:pt x="0" y="609"/>
                  </a:moveTo>
                  <a:cubicBezTo>
                    <a:pt x="163" y="119"/>
                    <a:pt x="874" y="0"/>
                    <a:pt x="874" y="0"/>
                  </a:cubicBezTo>
                </a:path>
              </a:pathLst>
            </a:custGeom>
            <a:noFill/>
            <a:ln w="36000">
              <a:solidFill>
                <a:srgbClr val="000000"/>
              </a:solidFill>
              <a:round/>
              <a:headEnd/>
              <a:tailEnd type="triangle" w="med" len="med"/>
            </a:ln>
            <a:effectLst/>
          </p:spPr>
          <p:txBody>
            <a:bodyPr/>
            <a:lstStyle/>
            <a:p>
              <a:endParaRPr lang="da-DK"/>
            </a:p>
          </p:txBody>
        </p:sp>
        <p:sp>
          <p:nvSpPr>
            <p:cNvPr id="113" name="Freeform 99"/>
            <p:cNvSpPr>
              <a:spLocks/>
            </p:cNvSpPr>
            <p:nvPr/>
          </p:nvSpPr>
          <p:spPr bwMode="auto">
            <a:xfrm>
              <a:off x="6084888" y="2401888"/>
              <a:ext cx="314325" cy="219075"/>
            </a:xfrm>
            <a:custGeom>
              <a:avLst/>
              <a:gdLst/>
              <a:ahLst/>
              <a:cxnLst>
                <a:cxn ang="0">
                  <a:pos x="0" y="609"/>
                </a:cxn>
                <a:cxn ang="0">
                  <a:pos x="874" y="0"/>
                </a:cxn>
              </a:cxnLst>
              <a:rect l="0" t="0" r="r" b="b"/>
              <a:pathLst>
                <a:path w="875" h="610">
                  <a:moveTo>
                    <a:pt x="0" y="609"/>
                  </a:moveTo>
                  <a:cubicBezTo>
                    <a:pt x="163" y="119"/>
                    <a:pt x="874" y="0"/>
                    <a:pt x="874" y="0"/>
                  </a:cubicBezTo>
                </a:path>
              </a:pathLst>
            </a:custGeom>
            <a:noFill/>
            <a:ln w="36000">
              <a:solidFill>
                <a:srgbClr val="000000"/>
              </a:solidFill>
              <a:round/>
              <a:headEnd/>
              <a:tailEnd type="triangle" w="med" len="med"/>
            </a:ln>
            <a:effectLst/>
          </p:spPr>
          <p:txBody>
            <a:bodyPr/>
            <a:lstStyle/>
            <a:p>
              <a:endParaRPr lang="da-DK"/>
            </a:p>
          </p:txBody>
        </p:sp>
        <p:sp>
          <p:nvSpPr>
            <p:cNvPr id="114" name="Freeform 100"/>
            <p:cNvSpPr>
              <a:spLocks/>
            </p:cNvSpPr>
            <p:nvPr/>
          </p:nvSpPr>
          <p:spPr bwMode="auto">
            <a:xfrm>
              <a:off x="2487613" y="4729163"/>
              <a:ext cx="336550" cy="215900"/>
            </a:xfrm>
            <a:custGeom>
              <a:avLst/>
              <a:gdLst/>
              <a:ahLst/>
              <a:cxnLst>
                <a:cxn ang="0">
                  <a:pos x="0" y="0"/>
                </a:cxn>
                <a:cxn ang="0">
                  <a:pos x="936" y="600"/>
                </a:cxn>
              </a:cxnLst>
              <a:rect l="0" t="0" r="r" b="b"/>
              <a:pathLst>
                <a:path w="937" h="601">
                  <a:moveTo>
                    <a:pt x="0" y="0"/>
                  </a:moveTo>
                  <a:cubicBezTo>
                    <a:pt x="170" y="432"/>
                    <a:pt x="936" y="600"/>
                    <a:pt x="936" y="600"/>
                  </a:cubicBezTo>
                </a:path>
              </a:pathLst>
            </a:custGeom>
            <a:noFill/>
            <a:ln w="36000">
              <a:solidFill>
                <a:srgbClr val="000000"/>
              </a:solidFill>
              <a:round/>
              <a:headEnd/>
              <a:tailEnd type="triangle" w="med" len="med"/>
            </a:ln>
            <a:effectLst/>
          </p:spPr>
          <p:txBody>
            <a:bodyPr/>
            <a:lstStyle/>
            <a:p>
              <a:endParaRPr lang="da-DK"/>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smtClean="0">
                <a:latin typeface="Calibri" pitchFamily="34" charset="0"/>
                <a:cs typeface="Calibri" pitchFamily="34" charset="0"/>
              </a:rPr>
              <a:t>Biochip Architecture Model</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pic>
        <p:nvPicPr>
          <p:cNvPr id="12" name="Content Placeholder 3" descr="exampleArchitecture.eps"/>
          <p:cNvPicPr>
            <a:picLocks noChangeAspect="1"/>
          </p:cNvPicPr>
          <p:nvPr/>
        </p:nvPicPr>
        <p:blipFill>
          <a:blip r:embed="rId4" cstate="print">
            <a:extLst>
              <a:ext uri="{28A0092B-C50C-407E-A947-70E740481C1C}">
                <a14:useLocalDpi xmlns="" xmlns:a14="http://schemas.microsoft.com/office/drawing/2010/main" val="0"/>
              </a:ext>
            </a:extLst>
          </a:blip>
          <a:srcRect l="-1652" r="-1652"/>
          <a:stretch>
            <a:fillRect/>
          </a:stretch>
        </p:blipFill>
        <p:spPr>
          <a:xfrm>
            <a:off x="2232248" y="1268760"/>
            <a:ext cx="4860032" cy="2672831"/>
          </a:xfrm>
          <a:prstGeom prst="rect">
            <a:avLst/>
          </a:prstGeom>
        </p:spPr>
      </p:pic>
      <p:grpSp>
        <p:nvGrpSpPr>
          <p:cNvPr id="15" name="Group 14"/>
          <p:cNvGrpSpPr/>
          <p:nvPr/>
        </p:nvGrpSpPr>
        <p:grpSpPr>
          <a:xfrm>
            <a:off x="2267744" y="4293096"/>
            <a:ext cx="4716016" cy="1901378"/>
            <a:chOff x="3851920" y="4407942"/>
            <a:chExt cx="4716016" cy="1901378"/>
          </a:xfrm>
        </p:grpSpPr>
        <p:pic>
          <p:nvPicPr>
            <p:cNvPr id="16" name="Picture 15" descr="Screen shot 2011-08-02 at 11.28.42 PM.p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851920" y="4407942"/>
              <a:ext cx="4716016" cy="1901378"/>
            </a:xfrm>
            <a:prstGeom prst="rect">
              <a:avLst/>
            </a:prstGeom>
          </p:spPr>
        </p:pic>
        <p:sp>
          <p:nvSpPr>
            <p:cNvPr id="17" name="Rectangle 16"/>
            <p:cNvSpPr/>
            <p:nvPr/>
          </p:nvSpPr>
          <p:spPr>
            <a:xfrm>
              <a:off x="4644008" y="5154017"/>
              <a:ext cx="216024" cy="14401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608451" y="5379566"/>
              <a:ext cx="216024" cy="14401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728270" y="5601940"/>
              <a:ext cx="216024" cy="14401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765799" y="5827489"/>
              <a:ext cx="216024" cy="14401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656708" y="6046688"/>
              <a:ext cx="216024" cy="14401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Results – routing considered</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9" name="Title 1"/>
          <p:cNvSpPr txBox="1">
            <a:spLocks/>
          </p:cNvSpPr>
          <p:nvPr/>
        </p:nvSpPr>
        <p:spPr bwMode="auto">
          <a:xfrm>
            <a:off x="1619673" y="4869160"/>
            <a:ext cx="6624735" cy="93610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lvl="0" indent="-285750" defTabSz="914400"/>
            <a:r>
              <a:rPr kumimoji="0" lang="en-US" sz="20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EA :   Example Application</a:t>
            </a:r>
          </a:p>
          <a:p>
            <a:pPr marL="285750" lvl="0" indent="-285750" defTabSz="914400"/>
            <a:r>
              <a:rPr lang="en-US" sz="2000" kern="0" dirty="0" smtClean="0">
                <a:solidFill>
                  <a:srgbClr val="08519C"/>
                </a:solidFill>
                <a:latin typeface="Calibri" pitchFamily="34" charset="0"/>
                <a:cs typeface="Calibri" pitchFamily="34" charset="0"/>
              </a:rPr>
              <a:t>Allocated Components: (Mixers, Heaters, Filters, Detectors)</a:t>
            </a:r>
            <a:endParaRPr kumimoji="0" lang="en-US" sz="20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p:txBody>
      </p:sp>
      <p:pic>
        <p:nvPicPr>
          <p:cNvPr id="33793" name="Picture 1"/>
          <p:cNvPicPr>
            <a:picLocks noChangeAspect="1" noChangeArrowheads="1"/>
          </p:cNvPicPr>
          <p:nvPr/>
        </p:nvPicPr>
        <p:blipFill>
          <a:blip r:embed="rId4"/>
          <a:srcRect/>
          <a:stretch>
            <a:fillRect/>
          </a:stretch>
        </p:blipFill>
        <p:spPr bwMode="auto">
          <a:xfrm>
            <a:off x="1985963" y="1268760"/>
            <a:ext cx="5172075" cy="3543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Components</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539552" y="1412776"/>
            <a:ext cx="7734946" cy="35909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ctr" defTabSz="914400">
              <a:lnSpc>
                <a:spcPct val="80000"/>
              </a:lnSpc>
            </a:pPr>
            <a:r>
              <a:rPr lang="en-US" sz="2000" b="1" kern="0" dirty="0" err="1" smtClean="0">
                <a:solidFill>
                  <a:srgbClr val="08519C"/>
                </a:solidFill>
                <a:latin typeface="Calibri" pitchFamily="34" charset="0"/>
                <a:cs typeface="Calibri" pitchFamily="34" charset="0"/>
              </a:rPr>
              <a:t>Microfluidic</a:t>
            </a:r>
            <a:r>
              <a:rPr lang="en-US" sz="2000" b="1" kern="0" dirty="0" smtClean="0">
                <a:solidFill>
                  <a:srgbClr val="08519C"/>
                </a:solidFill>
                <a:latin typeface="Calibri" pitchFamily="34" charset="0"/>
                <a:cs typeface="Calibri" pitchFamily="34" charset="0"/>
              </a:rPr>
              <a:t> mixer</a:t>
            </a:r>
            <a:endParaRPr kumimoji="0" lang="en-US" sz="2000" b="1"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p:txBody>
      </p:sp>
      <p:pic>
        <p:nvPicPr>
          <p:cNvPr id="11" name="Content Placeholder 3" descr="mixerSchematic.eps"/>
          <p:cNvPicPr>
            <a:picLocks noChangeAspect="1"/>
          </p:cNvPicPr>
          <p:nvPr/>
        </p:nvPicPr>
        <p:blipFill>
          <a:blip r:embed="rId4" cstate="print">
            <a:extLst>
              <a:ext uri="{28A0092B-C50C-407E-A947-70E740481C1C}">
                <a14:useLocalDpi xmlns="" xmlns:a14="http://schemas.microsoft.com/office/drawing/2010/main" val="0"/>
              </a:ext>
            </a:extLst>
          </a:blip>
          <a:srcRect t="-11990" b="-11990"/>
          <a:stretch>
            <a:fillRect/>
          </a:stretch>
        </p:blipFill>
        <p:spPr bwMode="auto">
          <a:xfrm>
            <a:off x="1267875" y="1844824"/>
            <a:ext cx="6574575" cy="3615763"/>
          </a:xfrm>
          <a:prstGeom prst="rect">
            <a:avLst/>
          </a:prstGeom>
          <a:noFill/>
          <a:ln w="9525">
            <a:noFill/>
            <a:miter lim="800000"/>
            <a:headEnd/>
            <a:tailEnd/>
          </a:ln>
        </p:spPr>
      </p:pic>
      <p:sp>
        <p:nvSpPr>
          <p:cNvPr id="7" name="Title 1"/>
          <p:cNvSpPr txBox="1">
            <a:spLocks/>
          </p:cNvSpPr>
          <p:nvPr/>
        </p:nvSpPr>
        <p:spPr bwMode="auto">
          <a:xfrm>
            <a:off x="683567" y="405606"/>
            <a:ext cx="7734946" cy="252028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ctr" defTabSz="914400">
              <a:lnSpc>
                <a:spcPct val="80000"/>
              </a:lnSpc>
            </a:pPr>
            <a:r>
              <a:rPr lang="en-US" sz="9600" b="1" kern="0" dirty="0" smtClean="0">
                <a:solidFill>
                  <a:srgbClr val="FF0000"/>
                </a:solidFill>
                <a:latin typeface="Calibri" pitchFamily="34" charset="0"/>
                <a:cs typeface="Calibri" pitchFamily="34" charset="0"/>
              </a:rPr>
              <a:t>MOVE TO BACKUP</a:t>
            </a:r>
            <a:endParaRPr kumimoji="0" lang="en-US" sz="9600" b="1" i="0" strike="noStrike" kern="0" cap="none" spc="0" normalizeH="0" baseline="0" noProof="0" dirty="0" smtClean="0">
              <a:ln>
                <a:noFill/>
              </a:ln>
              <a:solidFill>
                <a:srgbClr val="FF0000"/>
              </a:solidFill>
              <a:effectLst/>
              <a:uLnTx/>
              <a:uFillTx/>
              <a:latin typeface="Calibri" pitchFamily="34" charset="0"/>
              <a:ea typeface="ＭＳ Ｐゴシック" charset="-128"/>
              <a:cs typeface="Calibri"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Components</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539552" y="1412776"/>
            <a:ext cx="7734946" cy="35909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ctr" defTabSz="914400">
              <a:lnSpc>
                <a:spcPct val="80000"/>
              </a:lnSpc>
            </a:pPr>
            <a:r>
              <a:rPr lang="en-US" sz="2000" b="1" kern="0" smtClean="0">
                <a:solidFill>
                  <a:srgbClr val="08519C"/>
                </a:solidFill>
                <a:latin typeface="Calibri" pitchFamily="34" charset="0"/>
                <a:cs typeface="Calibri" pitchFamily="34" charset="0"/>
              </a:rPr>
              <a:t>Microfluidic mixer</a:t>
            </a: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pic>
        <p:nvPicPr>
          <p:cNvPr id="9" name="Content Placeholder 5" descr="mixerConceptual.eps"/>
          <p:cNvPicPr>
            <a:picLocks noGrp="1" noChangeAspect="1"/>
          </p:cNvPicPr>
          <p:nvPr>
            <p:ph idx="1"/>
          </p:nvPr>
        </p:nvPicPr>
        <p:blipFill>
          <a:blip r:embed="rId4" cstate="print">
            <a:extLst>
              <a:ext uri="{28A0092B-C50C-407E-A947-70E740481C1C}">
                <a14:useLocalDpi xmlns="" xmlns:a14="http://schemas.microsoft.com/office/drawing/2010/main" val="0"/>
              </a:ext>
            </a:extLst>
          </a:blip>
          <a:srcRect t="-6829" b="-6829"/>
          <a:stretch>
            <a:fillRect/>
          </a:stretch>
        </p:blipFill>
        <p:spPr>
          <a:xfrm>
            <a:off x="2134562" y="2276872"/>
            <a:ext cx="5122912" cy="2817404"/>
          </a:xfrm>
        </p:spPr>
      </p:pic>
      <p:sp>
        <p:nvSpPr>
          <p:cNvPr id="7" name="Title 1"/>
          <p:cNvSpPr txBox="1">
            <a:spLocks/>
          </p:cNvSpPr>
          <p:nvPr/>
        </p:nvSpPr>
        <p:spPr bwMode="auto">
          <a:xfrm>
            <a:off x="683567" y="405606"/>
            <a:ext cx="7734946" cy="252028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ctr" defTabSz="914400">
              <a:lnSpc>
                <a:spcPct val="80000"/>
              </a:lnSpc>
            </a:pPr>
            <a:r>
              <a:rPr lang="en-US" sz="9600" b="1" kern="0" dirty="0" smtClean="0">
                <a:solidFill>
                  <a:srgbClr val="FF0000"/>
                </a:solidFill>
                <a:latin typeface="Calibri" pitchFamily="34" charset="0"/>
                <a:cs typeface="Calibri" pitchFamily="34" charset="0"/>
              </a:rPr>
              <a:t>MOVE TO BACKUP</a:t>
            </a:r>
            <a:endParaRPr kumimoji="0" lang="en-US" sz="9600" b="1" i="0" strike="noStrike" kern="0" cap="none" spc="0" normalizeH="0" baseline="0" noProof="0" dirty="0" smtClean="0">
              <a:ln>
                <a:noFill/>
              </a:ln>
              <a:solidFill>
                <a:srgbClr val="FF0000"/>
              </a:solidFill>
              <a:effectLst/>
              <a:uLnTx/>
              <a:uFillTx/>
              <a:latin typeface="Calibri" pitchFamily="34" charset="0"/>
              <a:ea typeface="ＭＳ Ｐゴシック" charset="-128"/>
              <a:cs typeface="Calibri"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Experimental evaluation</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10" name="Title 1"/>
          <p:cNvSpPr txBox="1">
            <a:spLocks/>
          </p:cNvSpPr>
          <p:nvPr/>
        </p:nvSpPr>
        <p:spPr bwMode="auto">
          <a:xfrm>
            <a:off x="1259631" y="1628800"/>
            <a:ext cx="7158881" cy="367240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lvl="0" indent="-285750" defTabSz="914400">
              <a:buClr>
                <a:srgbClr val="BDD7E7"/>
              </a:buClr>
              <a:buFont typeface="Wingdings" pitchFamily="2" charset="2"/>
              <a:buChar char="§"/>
            </a:pPr>
            <a:r>
              <a:rPr lang="en-US" sz="2400" kern="0" dirty="0" err="1" smtClean="0">
                <a:solidFill>
                  <a:srgbClr val="08519C"/>
                </a:solidFill>
                <a:latin typeface="Calibri" pitchFamily="34" charset="0"/>
                <a:cs typeface="Calibri" pitchFamily="34" charset="0"/>
              </a:rPr>
              <a:t>LSAM</a:t>
            </a:r>
            <a:r>
              <a:rPr lang="en-US" sz="2400" kern="0" dirty="0" smtClean="0">
                <a:solidFill>
                  <a:srgbClr val="08519C"/>
                </a:solidFill>
                <a:latin typeface="Calibri" pitchFamily="34" charset="0"/>
                <a:cs typeface="Calibri" pitchFamily="34" charset="0"/>
              </a:rPr>
              <a:t> algorithm implemented in C++</a:t>
            </a:r>
          </a:p>
          <a:p>
            <a:pPr marL="285750" lvl="0" indent="-285750" defTabSz="914400">
              <a:buClr>
                <a:srgbClr val="BDD7E7"/>
              </a:buClr>
              <a:buFont typeface="Wingdings" pitchFamily="2" charset="2"/>
              <a:buChar char="§"/>
            </a:pPr>
            <a:endParaRPr lang="en-US" sz="2400" kern="0" dirty="0" smtClean="0">
              <a:solidFill>
                <a:srgbClr val="08519C"/>
              </a:solidFill>
              <a:latin typeface="Calibri" pitchFamily="34" charset="0"/>
              <a:cs typeface="Calibri" pitchFamily="34" charset="0"/>
            </a:endParaRPr>
          </a:p>
          <a:p>
            <a:pPr marL="285750" lvl="0" indent="-285750" defTabSz="914400">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Benchmarks</a:t>
            </a:r>
          </a:p>
          <a:p>
            <a:pPr marL="742950" lvl="1"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Real-life applications</a:t>
            </a:r>
          </a:p>
          <a:p>
            <a:pPr marL="1200150" lvl="2"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Polymerase chain reaction – mixing stage</a:t>
            </a:r>
          </a:p>
          <a:p>
            <a:pPr marL="1200150" lvl="2"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In-vitro diagnostics</a:t>
            </a:r>
          </a:p>
          <a:p>
            <a:pPr marL="742950" lvl="1"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Synthetic benchmarks</a:t>
            </a:r>
          </a:p>
          <a:p>
            <a:pPr marL="1200150" lvl="2"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5 synthetic benchmarks with 10 to 50 operations</a:t>
            </a:r>
          </a:p>
          <a:p>
            <a:pPr marL="742950" lvl="1" indent="-285750" defTabSz="914400">
              <a:buClr>
                <a:srgbClr val="BDD7E7"/>
              </a:buClr>
              <a:buFont typeface="Wingdings" pitchFamily="2" charset="2"/>
              <a:buChar char="§"/>
            </a:pPr>
            <a:endParaRPr lang="en-US" sz="2000" kern="0" dirty="0" smtClean="0">
              <a:solidFill>
                <a:srgbClr val="08519C"/>
              </a:solidFill>
              <a:latin typeface="Calibri" pitchFamily="34" charset="0"/>
              <a:cs typeface="Calibri" pitchFamily="34" charset="0"/>
            </a:endParaRPr>
          </a:p>
          <a:p>
            <a:pPr marL="285750" lvl="0" indent="-285750" defTabSz="914400">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Comparison</a:t>
            </a:r>
          </a:p>
          <a:p>
            <a:pPr marL="742950" lvl="1" indent="-285750" defTabSz="914400">
              <a:buClr>
                <a:srgbClr val="BDD7E7"/>
              </a:buClr>
              <a:buFont typeface="Wingdings" pitchFamily="2" charset="2"/>
              <a:buChar char="§"/>
            </a:pPr>
            <a:r>
              <a:rPr lang="en-US" sz="2000" kern="0" dirty="0" err="1" smtClean="0">
                <a:solidFill>
                  <a:srgbClr val="08519C"/>
                </a:solidFill>
                <a:latin typeface="Calibri" pitchFamily="34" charset="0"/>
                <a:cs typeface="Calibri" pitchFamily="34" charset="0"/>
              </a:rPr>
              <a:t>LSAM</a:t>
            </a:r>
            <a:r>
              <a:rPr lang="en-US" sz="2000" kern="0" dirty="0" smtClean="0">
                <a:solidFill>
                  <a:srgbClr val="08519C"/>
                </a:solidFill>
                <a:latin typeface="Calibri" pitchFamily="34" charset="0"/>
                <a:cs typeface="Calibri" pitchFamily="34" charset="0"/>
              </a:rPr>
              <a:t> </a:t>
            </a:r>
            <a:r>
              <a:rPr lang="en-US" sz="2000" kern="0" dirty="0" err="1" smtClean="0">
                <a:solidFill>
                  <a:srgbClr val="08519C"/>
                </a:solidFill>
                <a:latin typeface="Calibri" pitchFamily="34" charset="0"/>
                <a:cs typeface="Calibri" pitchFamily="34" charset="0"/>
              </a:rPr>
              <a:t>vs</a:t>
            </a:r>
            <a:r>
              <a:rPr lang="en-US" sz="2000" kern="0" dirty="0" smtClean="0">
                <a:solidFill>
                  <a:srgbClr val="08519C"/>
                </a:solidFill>
                <a:latin typeface="Calibri" pitchFamily="34" charset="0"/>
                <a:cs typeface="Calibri" pitchFamily="34" charset="0"/>
              </a:rPr>
              <a:t> clique-based optimal result</a:t>
            </a:r>
          </a:p>
          <a:p>
            <a:pPr marL="742950" lvl="1" indent="-285750" defTabSz="914400">
              <a:buClr>
                <a:srgbClr val="BDD7E7"/>
              </a:buClr>
            </a:pPr>
            <a:r>
              <a:rPr lang="en-US" sz="2000" kern="0" dirty="0" smtClean="0">
                <a:solidFill>
                  <a:srgbClr val="08519C"/>
                </a:solidFill>
                <a:latin typeface="Calibri" pitchFamily="34" charset="0"/>
                <a:cs typeface="Calibri" pitchFamily="34" charset="0"/>
              </a:rPr>
              <a:t>	 [</a:t>
            </a:r>
            <a:r>
              <a:rPr lang="en-US" sz="2000" kern="0" dirty="0" err="1" smtClean="0">
                <a:solidFill>
                  <a:srgbClr val="08519C"/>
                </a:solidFill>
                <a:latin typeface="Calibri" pitchFamily="34" charset="0"/>
                <a:cs typeface="Calibri" pitchFamily="34" charset="0"/>
              </a:rPr>
              <a:t>Dinh</a:t>
            </a:r>
            <a:r>
              <a:rPr lang="en-US" sz="2000" kern="0" dirty="0" smtClean="0">
                <a:solidFill>
                  <a:srgbClr val="08519C"/>
                </a:solidFill>
                <a:latin typeface="Calibri" pitchFamily="34" charset="0"/>
                <a:cs typeface="Calibri" pitchFamily="34" charset="0"/>
              </a:rPr>
              <a:t> et al. </a:t>
            </a:r>
            <a:r>
              <a:rPr lang="en-US" sz="2000" kern="0" dirty="0" err="1" smtClean="0">
                <a:solidFill>
                  <a:srgbClr val="08519C"/>
                </a:solidFill>
                <a:latin typeface="Calibri" pitchFamily="34" charset="0"/>
                <a:cs typeface="Calibri" pitchFamily="34" charset="0"/>
              </a:rPr>
              <a:t>ASPDAC</a:t>
            </a:r>
            <a:r>
              <a:rPr lang="en-US" sz="2000" kern="0" dirty="0" smtClean="0">
                <a:solidFill>
                  <a:srgbClr val="08519C"/>
                </a:solidFill>
                <a:latin typeface="Calibri" pitchFamily="34" charset="0"/>
                <a:cs typeface="Calibri" pitchFamily="34" charset="0"/>
              </a:rPr>
              <a:t>, 2013]</a:t>
            </a:r>
          </a:p>
        </p:txBody>
      </p:sp>
      <p:sp>
        <p:nvSpPr>
          <p:cNvPr id="7" name="Title 1"/>
          <p:cNvSpPr txBox="1">
            <a:spLocks/>
          </p:cNvSpPr>
          <p:nvPr/>
        </p:nvSpPr>
        <p:spPr bwMode="auto">
          <a:xfrm>
            <a:off x="683567" y="405606"/>
            <a:ext cx="7734946" cy="252028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ctr" defTabSz="914400">
              <a:lnSpc>
                <a:spcPct val="80000"/>
              </a:lnSpc>
            </a:pPr>
            <a:r>
              <a:rPr lang="en-US" sz="9600" b="1" kern="0" dirty="0" smtClean="0">
                <a:solidFill>
                  <a:srgbClr val="FF0000"/>
                </a:solidFill>
                <a:latin typeface="Calibri" pitchFamily="34" charset="0"/>
                <a:cs typeface="Calibri" pitchFamily="34" charset="0"/>
              </a:rPr>
              <a:t>MOVE TO BACKUP</a:t>
            </a:r>
            <a:endParaRPr kumimoji="0" lang="en-US" sz="9600" b="1" i="0" strike="noStrike" kern="0" cap="none" spc="0" normalizeH="0" baseline="0" noProof="0" dirty="0" smtClean="0">
              <a:ln>
                <a:noFill/>
              </a:ln>
              <a:solidFill>
                <a:srgbClr val="FF0000"/>
              </a:solidFill>
              <a:effectLst/>
              <a:uLnTx/>
              <a:uFillTx/>
              <a:latin typeface="Calibri" pitchFamily="34" charset="0"/>
              <a:ea typeface="ＭＳ Ｐゴシック" charset="-128"/>
              <a:cs typeface="Calibri"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Results – routing ignored</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pic>
        <p:nvPicPr>
          <p:cNvPr id="31745" name="Picture 1"/>
          <p:cNvPicPr>
            <a:picLocks noChangeAspect="1" noChangeArrowheads="1"/>
          </p:cNvPicPr>
          <p:nvPr/>
        </p:nvPicPr>
        <p:blipFill>
          <a:blip r:embed="rId4"/>
          <a:srcRect/>
          <a:stretch>
            <a:fillRect/>
          </a:stretch>
        </p:blipFill>
        <p:spPr bwMode="auto">
          <a:xfrm>
            <a:off x="1766888" y="1340768"/>
            <a:ext cx="5610225" cy="2809875"/>
          </a:xfrm>
          <a:prstGeom prst="rect">
            <a:avLst/>
          </a:prstGeom>
          <a:noFill/>
          <a:ln w="9525">
            <a:noFill/>
            <a:miter lim="800000"/>
            <a:headEnd/>
            <a:tailEnd/>
          </a:ln>
        </p:spPr>
      </p:pic>
      <p:sp>
        <p:nvSpPr>
          <p:cNvPr id="9" name="Title 1"/>
          <p:cNvSpPr txBox="1">
            <a:spLocks/>
          </p:cNvSpPr>
          <p:nvPr/>
        </p:nvSpPr>
        <p:spPr bwMode="auto">
          <a:xfrm>
            <a:off x="1979712" y="4869160"/>
            <a:ext cx="5760639" cy="1800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lvl="0" indent="-285750" defTabSz="914400"/>
            <a:r>
              <a:rPr kumimoji="0" lang="en-US" sz="20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PCR:   Polymerase</a:t>
            </a:r>
            <a:r>
              <a:rPr kumimoji="0" lang="en-US" sz="2000" i="0" strike="noStrike" kern="0" cap="none" spc="0" normalizeH="0" noProof="0" dirty="0" smtClean="0">
                <a:ln>
                  <a:noFill/>
                </a:ln>
                <a:solidFill>
                  <a:srgbClr val="08519C"/>
                </a:solidFill>
                <a:effectLst/>
                <a:uLnTx/>
                <a:uFillTx/>
                <a:latin typeface="Calibri" pitchFamily="34" charset="0"/>
                <a:ea typeface="ＭＳ Ｐゴシック" charset="-128"/>
                <a:cs typeface="Calibri" pitchFamily="34" charset="0"/>
              </a:rPr>
              <a:t> Chain Reaction mixing stage</a:t>
            </a:r>
          </a:p>
          <a:p>
            <a:pPr marL="285750" lvl="0" indent="-285750" defTabSz="914400"/>
            <a:r>
              <a:rPr lang="en-US" sz="2000" kern="0" baseline="0" dirty="0" smtClean="0">
                <a:solidFill>
                  <a:srgbClr val="08519C"/>
                </a:solidFill>
                <a:latin typeface="Calibri" pitchFamily="34" charset="0"/>
                <a:cs typeface="Calibri" pitchFamily="34" charset="0"/>
              </a:rPr>
              <a:t>IVD</a:t>
            </a:r>
            <a:r>
              <a:rPr lang="en-US" sz="2000" kern="0" dirty="0" smtClean="0">
                <a:solidFill>
                  <a:srgbClr val="08519C"/>
                </a:solidFill>
                <a:latin typeface="Calibri" pitchFamily="34" charset="0"/>
                <a:cs typeface="Calibri" pitchFamily="34" charset="0"/>
              </a:rPr>
              <a:t>:    In-Vitro Diagnostics</a:t>
            </a:r>
          </a:p>
          <a:p>
            <a:pPr marL="285750" lvl="0" indent="-285750" defTabSz="914400"/>
            <a:r>
              <a:rPr lang="en-US" sz="2000" kern="0" dirty="0" smtClean="0">
                <a:solidFill>
                  <a:srgbClr val="08519C"/>
                </a:solidFill>
                <a:latin typeface="Calibri" pitchFamily="34" charset="0"/>
                <a:cs typeface="Calibri" pitchFamily="34" charset="0"/>
              </a:rPr>
              <a:t>EA:     Example Application</a:t>
            </a:r>
          </a:p>
          <a:p>
            <a:pPr marL="285750" indent="-285750" defTabSz="914400"/>
            <a:r>
              <a:rPr lang="en-US" sz="2000" kern="0" dirty="0">
                <a:solidFill>
                  <a:srgbClr val="08519C"/>
                </a:solidFill>
                <a:latin typeface="Calibri" pitchFamily="34" charset="0"/>
                <a:cs typeface="Calibri" pitchFamily="34" charset="0"/>
              </a:rPr>
              <a:t>Allocated units: (Mixers, Heaters, Filters, Detectors) </a:t>
            </a:r>
            <a:endParaRPr lang="en-US" sz="2000" kern="0" dirty="0" smtClean="0">
              <a:solidFill>
                <a:srgbClr val="08519C"/>
              </a:solidFill>
              <a:latin typeface="Calibri" pitchFamily="34" charset="0"/>
              <a:cs typeface="Calibri" pitchFamily="34" charset="0"/>
            </a:endParaRPr>
          </a:p>
          <a:p>
            <a:pPr marL="285750" indent="-285750" defTabSz="914400"/>
            <a:r>
              <a:rPr lang="en-US" sz="2000" kern="0" dirty="0" smtClean="0">
                <a:solidFill>
                  <a:srgbClr val="08519C"/>
                </a:solidFill>
                <a:latin typeface="Calibri" pitchFamily="34" charset="0"/>
                <a:cs typeface="Calibri" pitchFamily="34" charset="0"/>
              </a:rPr>
              <a:t>CP:     Constraint programming</a:t>
            </a:r>
          </a:p>
          <a:p>
            <a:pPr marL="285750" indent="-285750" defTabSz="914400"/>
            <a:r>
              <a:rPr lang="en-US" sz="2000" kern="0" dirty="0" smtClean="0">
                <a:solidFill>
                  <a:srgbClr val="08519C"/>
                </a:solidFill>
                <a:latin typeface="Calibri" pitchFamily="34" charset="0"/>
                <a:cs typeface="Calibri" pitchFamily="34" charset="0"/>
              </a:rPr>
              <a:t>LS:      List scheduling</a:t>
            </a:r>
          </a:p>
          <a:p>
            <a:pPr marL="285750" indent="-285750" defTabSz="914400"/>
            <a:endParaRPr lang="en-US" sz="2000" kern="0" dirty="0" smtClean="0">
              <a:solidFill>
                <a:srgbClr val="08519C"/>
              </a:solidFill>
              <a:latin typeface="Calibri" pitchFamily="34" charset="0"/>
              <a:cs typeface="Calibri" pitchFamily="34" charset="0"/>
            </a:endParaRPr>
          </a:p>
          <a:p>
            <a:pPr marL="285750" lvl="0" indent="-285750" defTabSz="914400"/>
            <a:r>
              <a:rPr lang="en-US" sz="2000" b="1" kern="0" dirty="0" smtClean="0">
                <a:solidFill>
                  <a:srgbClr val="08519C"/>
                </a:solidFill>
                <a:latin typeface="Calibri" pitchFamily="34" charset="0"/>
                <a:cs typeface="Calibri" pitchFamily="34" charset="0"/>
              </a:rPr>
              <a:t>LS produces the same result as CP and is faster.</a:t>
            </a:r>
          </a:p>
        </p:txBody>
      </p:sp>
      <p:sp>
        <p:nvSpPr>
          <p:cNvPr id="7" name="Title 1"/>
          <p:cNvSpPr txBox="1">
            <a:spLocks/>
          </p:cNvSpPr>
          <p:nvPr/>
        </p:nvSpPr>
        <p:spPr bwMode="auto">
          <a:xfrm>
            <a:off x="683567" y="405606"/>
            <a:ext cx="7734946" cy="252028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ctr" defTabSz="914400">
              <a:lnSpc>
                <a:spcPct val="80000"/>
              </a:lnSpc>
            </a:pPr>
            <a:r>
              <a:rPr lang="en-US" sz="9600" b="1" kern="0" dirty="0" smtClean="0">
                <a:solidFill>
                  <a:srgbClr val="FF0000"/>
                </a:solidFill>
                <a:latin typeface="Calibri" pitchFamily="34" charset="0"/>
                <a:cs typeface="Calibri" pitchFamily="34" charset="0"/>
              </a:rPr>
              <a:t>MOVE TO BACKUP</a:t>
            </a:r>
            <a:endParaRPr kumimoji="0" lang="en-US" sz="9600" b="1" i="0" strike="noStrike" kern="0" cap="none" spc="0" normalizeH="0" baseline="0" noProof="0" dirty="0" smtClean="0">
              <a:ln>
                <a:noFill/>
              </a:ln>
              <a:solidFill>
                <a:srgbClr val="FF0000"/>
              </a:solidFill>
              <a:effectLst/>
              <a:uLnTx/>
              <a:uFillTx/>
              <a:latin typeface="Calibri" pitchFamily="34" charset="0"/>
              <a:ea typeface="ＭＳ Ｐゴシック" charset="-128"/>
              <a:cs typeface="Calibri"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07504" y="0"/>
            <a:ext cx="8426450" cy="719138"/>
          </a:xfrm>
        </p:spPr>
        <p:txBody>
          <a:bodyPr/>
          <a:lstStyle/>
          <a:p>
            <a:pPr eaLnBrk="1" hangingPunct="1"/>
            <a:r>
              <a:rPr lang="en-US" dirty="0" smtClean="0">
                <a:latin typeface="Calibri" pitchFamily="34" charset="0"/>
                <a:cs typeface="Calibri" pitchFamily="34" charset="0"/>
              </a:rPr>
              <a:t>1. Control logic generation</a:t>
            </a:r>
          </a:p>
        </p:txBody>
      </p:sp>
      <p:sp>
        <p:nvSpPr>
          <p:cNvPr id="9" name="Content Placeholder 8"/>
          <p:cNvSpPr>
            <a:spLocks noGrp="1"/>
          </p:cNvSpPr>
          <p:nvPr>
            <p:ph idx="1"/>
          </p:nvPr>
        </p:nvSpPr>
        <p:spPr/>
        <p:txBody>
          <a:bodyPr/>
          <a:lstStyle/>
          <a:p>
            <a:r>
              <a:rPr lang="en-US" dirty="0" smtClean="0"/>
              <a:t> Given the application and architecture models, we perform  binding and scheduling to obtain the schedule</a:t>
            </a:r>
            <a:endParaRPr lang="en-US" dirty="0"/>
          </a:p>
        </p:txBody>
      </p:sp>
      <p:pic>
        <p:nvPicPr>
          <p:cNvPr id="10" name="Picture 2"/>
          <p:cNvPicPr>
            <a:picLocks noChangeAspect="1" noChangeArrowheads="1"/>
          </p:cNvPicPr>
          <p:nvPr/>
        </p:nvPicPr>
        <p:blipFill>
          <a:blip r:embed="rId3"/>
          <a:srcRect/>
          <a:stretch>
            <a:fillRect/>
          </a:stretch>
        </p:blipFill>
        <p:spPr bwMode="auto">
          <a:xfrm>
            <a:off x="179512" y="1700808"/>
            <a:ext cx="1819255" cy="3012404"/>
          </a:xfrm>
          <a:prstGeom prst="rect">
            <a:avLst/>
          </a:prstGeom>
          <a:noFill/>
          <a:ln w="9525">
            <a:noFill/>
            <a:miter lim="800000"/>
            <a:headEnd/>
            <a:tailEnd/>
          </a:ln>
        </p:spPr>
      </p:pic>
      <p:pic>
        <p:nvPicPr>
          <p:cNvPr id="11" name="Picture 3"/>
          <p:cNvPicPr>
            <a:picLocks noChangeAspect="1" noChangeArrowheads="1"/>
          </p:cNvPicPr>
          <p:nvPr/>
        </p:nvPicPr>
        <p:blipFill>
          <a:blip r:embed="rId4"/>
          <a:srcRect/>
          <a:stretch>
            <a:fillRect/>
          </a:stretch>
        </p:blipFill>
        <p:spPr bwMode="auto">
          <a:xfrm>
            <a:off x="2028453" y="1916832"/>
            <a:ext cx="4487763" cy="2736304"/>
          </a:xfrm>
          <a:prstGeom prst="rect">
            <a:avLst/>
          </a:prstGeom>
          <a:noFill/>
          <a:ln w="9525">
            <a:noFill/>
            <a:miter lim="800000"/>
            <a:headEnd/>
            <a:tailEnd/>
          </a:ln>
        </p:spPr>
      </p:pic>
      <p:sp>
        <p:nvSpPr>
          <p:cNvPr id="16" name="Freeform 15"/>
          <p:cNvSpPr/>
          <p:nvPr/>
        </p:nvSpPr>
        <p:spPr>
          <a:xfrm rot="11211888" flipH="1">
            <a:off x="6408943" y="3248375"/>
            <a:ext cx="646328" cy="900328"/>
          </a:xfrm>
          <a:custGeom>
            <a:avLst/>
            <a:gdLst>
              <a:gd name="connsiteX0" fmla="*/ 0 w 2540127"/>
              <a:gd name="connsiteY0" fmla="*/ 767457 h 767457"/>
              <a:gd name="connsiteX1" fmla="*/ 1215241 w 2540127"/>
              <a:gd name="connsiteY1" fmla="*/ 584729 h 767457"/>
              <a:gd name="connsiteX2" fmla="*/ 2540127 w 2540127"/>
              <a:gd name="connsiteY2" fmla="*/ 0 h 767457"/>
            </a:gdLst>
            <a:ahLst/>
            <a:cxnLst>
              <a:cxn ang="0">
                <a:pos x="connsiteX0" y="connsiteY0"/>
              </a:cxn>
              <a:cxn ang="0">
                <a:pos x="connsiteX1" y="connsiteY1"/>
              </a:cxn>
              <a:cxn ang="0">
                <a:pos x="connsiteX2" y="connsiteY2"/>
              </a:cxn>
            </a:cxnLst>
            <a:rect l="l" t="t" r="r" b="b"/>
            <a:pathLst>
              <a:path w="2540127" h="767457">
                <a:moveTo>
                  <a:pt x="0" y="767457"/>
                </a:moveTo>
                <a:cubicBezTo>
                  <a:pt x="395943" y="740047"/>
                  <a:pt x="791887" y="712638"/>
                  <a:pt x="1215241" y="584729"/>
                </a:cubicBezTo>
                <a:cubicBezTo>
                  <a:pt x="1638595" y="456820"/>
                  <a:pt x="2540127" y="0"/>
                  <a:pt x="2540127" y="0"/>
                </a:cubicBezTo>
              </a:path>
            </a:pathLst>
          </a:custGeom>
          <a:ln>
            <a:solidFill>
              <a:srgbClr val="FF0000"/>
            </a:solidFill>
            <a:prstDash val="dash"/>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4067944" y="4086369"/>
            <a:ext cx="4581872" cy="2468211"/>
          </a:xfrm>
          <a:prstGeom prst="rect">
            <a:avLst/>
          </a:prstGeom>
        </p:spPr>
      </p:pic>
      <p:sp>
        <p:nvSpPr>
          <p:cNvPr id="8" name="Title 1"/>
          <p:cNvSpPr txBox="1">
            <a:spLocks/>
          </p:cNvSpPr>
          <p:nvPr/>
        </p:nvSpPr>
        <p:spPr bwMode="auto">
          <a:xfrm>
            <a:off x="683567" y="405606"/>
            <a:ext cx="7734946" cy="252028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ctr" defTabSz="914400">
              <a:lnSpc>
                <a:spcPct val="80000"/>
              </a:lnSpc>
            </a:pPr>
            <a:r>
              <a:rPr lang="en-US" sz="9600" b="1" kern="0" dirty="0" smtClean="0">
                <a:solidFill>
                  <a:srgbClr val="FF0000"/>
                </a:solidFill>
                <a:latin typeface="Calibri" pitchFamily="34" charset="0"/>
                <a:cs typeface="Calibri" pitchFamily="34" charset="0"/>
              </a:rPr>
              <a:t>MOVE TO BACKUP</a:t>
            </a:r>
            <a:endParaRPr kumimoji="0" lang="en-US" sz="9600" b="1" i="0" strike="noStrike" kern="0" cap="none" spc="0" normalizeH="0" baseline="0" noProof="0" dirty="0" smtClean="0">
              <a:ln>
                <a:noFill/>
              </a:ln>
              <a:solidFill>
                <a:srgbClr val="FF0000"/>
              </a:solidFill>
              <a:effectLst/>
              <a:uLnTx/>
              <a:uFillTx/>
              <a:latin typeface="Calibri" pitchFamily="34" charset="0"/>
              <a:ea typeface="ＭＳ Ｐゴシック" charset="-128"/>
              <a:cs typeface="Calibri"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07504" y="0"/>
            <a:ext cx="8426450" cy="719138"/>
          </a:xfrm>
        </p:spPr>
        <p:txBody>
          <a:bodyPr/>
          <a:lstStyle/>
          <a:p>
            <a:pPr eaLnBrk="1" hangingPunct="1"/>
            <a:r>
              <a:rPr lang="en-US" dirty="0" smtClean="0">
                <a:latin typeface="Calibri" pitchFamily="34" charset="0"/>
                <a:cs typeface="Calibri" pitchFamily="34" charset="0"/>
              </a:rPr>
              <a:t>1. Control logic generation</a:t>
            </a:r>
          </a:p>
        </p:txBody>
      </p:sp>
      <p:sp>
        <p:nvSpPr>
          <p:cNvPr id="3" name="Content Placeholder 2"/>
          <p:cNvSpPr>
            <a:spLocks noGrp="1"/>
          </p:cNvSpPr>
          <p:nvPr>
            <p:ph idx="1"/>
          </p:nvPr>
        </p:nvSpPr>
        <p:spPr/>
        <p:txBody>
          <a:bodyPr/>
          <a:lstStyle/>
          <a:p>
            <a:pPr marL="285750" lvl="0" indent="-285750">
              <a:lnSpc>
                <a:spcPct val="80000"/>
              </a:lnSpc>
            </a:pPr>
            <a:r>
              <a:rPr lang="en-US" dirty="0" smtClean="0">
                <a:latin typeface="Calibri" pitchFamily="34" charset="0"/>
                <a:cs typeface="Calibri" pitchFamily="34" charset="0"/>
              </a:rPr>
              <a:t>Given the schedule and the component model, </a:t>
            </a:r>
            <a:br>
              <a:rPr lang="en-US" dirty="0" smtClean="0">
                <a:latin typeface="Calibri" pitchFamily="34" charset="0"/>
                <a:cs typeface="Calibri" pitchFamily="34" charset="0"/>
              </a:rPr>
            </a:br>
            <a:r>
              <a:rPr lang="en-US" dirty="0" smtClean="0">
                <a:latin typeface="Calibri" pitchFamily="34" charset="0"/>
                <a:cs typeface="Calibri" pitchFamily="34" charset="0"/>
              </a:rPr>
              <a:t>we generate the control logic (we also remove redundant valves)</a:t>
            </a:r>
            <a:endParaRPr lang="en-US" dirty="0"/>
          </a:p>
        </p:txBody>
      </p:sp>
      <p:sp>
        <p:nvSpPr>
          <p:cNvPr id="12" name="Freeform 11"/>
          <p:cNvSpPr/>
          <p:nvPr/>
        </p:nvSpPr>
        <p:spPr>
          <a:xfrm rot="5083769">
            <a:off x="3646663" y="4350097"/>
            <a:ext cx="646328" cy="900328"/>
          </a:xfrm>
          <a:custGeom>
            <a:avLst/>
            <a:gdLst>
              <a:gd name="connsiteX0" fmla="*/ 0 w 2540127"/>
              <a:gd name="connsiteY0" fmla="*/ 767457 h 767457"/>
              <a:gd name="connsiteX1" fmla="*/ 1215241 w 2540127"/>
              <a:gd name="connsiteY1" fmla="*/ 584729 h 767457"/>
              <a:gd name="connsiteX2" fmla="*/ 2540127 w 2540127"/>
              <a:gd name="connsiteY2" fmla="*/ 0 h 767457"/>
            </a:gdLst>
            <a:ahLst/>
            <a:cxnLst>
              <a:cxn ang="0">
                <a:pos x="connsiteX0" y="connsiteY0"/>
              </a:cxn>
              <a:cxn ang="0">
                <a:pos x="connsiteX1" y="connsiteY1"/>
              </a:cxn>
              <a:cxn ang="0">
                <a:pos x="connsiteX2" y="connsiteY2"/>
              </a:cxn>
            </a:cxnLst>
            <a:rect l="l" t="t" r="r" b="b"/>
            <a:pathLst>
              <a:path w="2540127" h="767457">
                <a:moveTo>
                  <a:pt x="0" y="767457"/>
                </a:moveTo>
                <a:cubicBezTo>
                  <a:pt x="395943" y="740047"/>
                  <a:pt x="791887" y="712638"/>
                  <a:pt x="1215241" y="584729"/>
                </a:cubicBezTo>
                <a:cubicBezTo>
                  <a:pt x="1638595" y="456820"/>
                  <a:pt x="2540127" y="0"/>
                  <a:pt x="2540127" y="0"/>
                </a:cubicBezTo>
              </a:path>
            </a:pathLst>
          </a:custGeom>
          <a:ln>
            <a:solidFill>
              <a:srgbClr val="FF0000"/>
            </a:solidFill>
            <a:prstDash val="dash"/>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 name="Group 7"/>
          <p:cNvGrpSpPr/>
          <p:nvPr/>
        </p:nvGrpSpPr>
        <p:grpSpPr>
          <a:xfrm>
            <a:off x="440085" y="1680765"/>
            <a:ext cx="1971675" cy="2900363"/>
            <a:chOff x="6956425" y="2160588"/>
            <a:chExt cx="2324100" cy="3470275"/>
          </a:xfrm>
        </p:grpSpPr>
        <p:sp>
          <p:nvSpPr>
            <p:cNvPr id="9" name="AutoShape 3"/>
            <p:cNvSpPr>
              <a:spLocks/>
            </p:cNvSpPr>
            <p:nvPr/>
          </p:nvSpPr>
          <p:spPr bwMode="auto">
            <a:xfrm>
              <a:off x="8612187" y="2806700"/>
              <a:ext cx="139700" cy="57150"/>
            </a:xfrm>
            <a:prstGeom prst="parallelogram">
              <a:avLst>
                <a:gd name="adj" fmla="val 18729"/>
              </a:avLst>
            </a:prstGeom>
            <a:solidFill>
              <a:srgbClr val="FB6A4A"/>
            </a:solidFill>
            <a:ln w="9525">
              <a:solidFill>
                <a:srgbClr val="FB6A4A"/>
              </a:solidFill>
              <a:round/>
              <a:headEnd type="triangle" w="med" len="med"/>
              <a:tailEnd/>
            </a:ln>
            <a:effectLst/>
          </p:spPr>
          <p:txBody>
            <a:bodyPr wrap="none" anchor="ctr"/>
            <a:lstStyle/>
            <a:p>
              <a:endParaRPr lang="da-DK"/>
            </a:p>
          </p:txBody>
        </p:sp>
        <p:sp>
          <p:nvSpPr>
            <p:cNvPr id="10" name="AutoShape 4"/>
            <p:cNvSpPr>
              <a:spLocks/>
            </p:cNvSpPr>
            <p:nvPr/>
          </p:nvSpPr>
          <p:spPr bwMode="auto">
            <a:xfrm flipH="1">
              <a:off x="8024812" y="2803525"/>
              <a:ext cx="141288" cy="57150"/>
            </a:xfrm>
            <a:prstGeom prst="parallelogram">
              <a:avLst>
                <a:gd name="adj" fmla="val 18942"/>
              </a:avLst>
            </a:prstGeom>
            <a:solidFill>
              <a:srgbClr val="FB6A4A"/>
            </a:solidFill>
            <a:ln w="9525">
              <a:solidFill>
                <a:srgbClr val="FB6A4A"/>
              </a:solidFill>
              <a:round/>
              <a:headEnd type="triangle" w="med" len="med"/>
              <a:tailEnd/>
            </a:ln>
            <a:effectLst/>
          </p:spPr>
          <p:txBody>
            <a:bodyPr wrap="none" anchor="ctr"/>
            <a:lstStyle/>
            <a:p>
              <a:endParaRPr lang="da-DK"/>
            </a:p>
          </p:txBody>
        </p:sp>
        <p:sp>
          <p:nvSpPr>
            <p:cNvPr id="11" name="AutoShape 5"/>
            <p:cNvSpPr>
              <a:spLocks/>
            </p:cNvSpPr>
            <p:nvPr/>
          </p:nvSpPr>
          <p:spPr bwMode="auto">
            <a:xfrm flipH="1">
              <a:off x="8601075" y="2662238"/>
              <a:ext cx="141287" cy="57150"/>
            </a:xfrm>
            <a:prstGeom prst="parallelogram">
              <a:avLst>
                <a:gd name="adj" fmla="val 18942"/>
              </a:avLst>
            </a:prstGeom>
            <a:solidFill>
              <a:srgbClr val="FFFFFF"/>
            </a:solidFill>
            <a:ln w="18000">
              <a:solidFill>
                <a:srgbClr val="FB6A4A"/>
              </a:solidFill>
              <a:round/>
              <a:headEnd type="triangle" w="med" len="med"/>
              <a:tailEnd/>
            </a:ln>
            <a:effectLst/>
          </p:spPr>
          <p:txBody>
            <a:bodyPr wrap="none" anchor="ctr"/>
            <a:lstStyle/>
            <a:p>
              <a:endParaRPr lang="da-DK"/>
            </a:p>
          </p:txBody>
        </p:sp>
        <p:sp>
          <p:nvSpPr>
            <p:cNvPr id="13" name="AutoShape 6"/>
            <p:cNvSpPr>
              <a:spLocks/>
            </p:cNvSpPr>
            <p:nvPr/>
          </p:nvSpPr>
          <p:spPr bwMode="auto">
            <a:xfrm>
              <a:off x="8037512" y="2660650"/>
              <a:ext cx="139700" cy="57150"/>
            </a:xfrm>
            <a:prstGeom prst="parallelogram">
              <a:avLst>
                <a:gd name="adj" fmla="val 18729"/>
              </a:avLst>
            </a:prstGeom>
            <a:solidFill>
              <a:srgbClr val="FFFFFF"/>
            </a:solidFill>
            <a:ln w="18000">
              <a:solidFill>
                <a:srgbClr val="FB6A4A"/>
              </a:solidFill>
              <a:round/>
              <a:headEnd type="triangle" w="med" len="med"/>
              <a:tailEnd/>
            </a:ln>
            <a:effectLst/>
          </p:spPr>
          <p:txBody>
            <a:bodyPr wrap="none" anchor="ctr"/>
            <a:lstStyle/>
            <a:p>
              <a:endParaRPr lang="da-DK"/>
            </a:p>
          </p:txBody>
        </p:sp>
        <p:sp>
          <p:nvSpPr>
            <p:cNvPr id="15" name="AutoShape 7"/>
            <p:cNvSpPr>
              <a:spLocks noChangeArrowheads="1"/>
            </p:cNvSpPr>
            <p:nvPr/>
          </p:nvSpPr>
          <p:spPr bwMode="auto">
            <a:xfrm>
              <a:off x="8367712" y="2389188"/>
              <a:ext cx="53975" cy="93662"/>
            </a:xfrm>
            <a:prstGeom prst="roundRect">
              <a:avLst>
                <a:gd name="adj" fmla="val 2940"/>
              </a:avLst>
            </a:prstGeom>
            <a:solidFill>
              <a:srgbClr val="FFFFFF"/>
            </a:solidFill>
            <a:ln w="18000">
              <a:solidFill>
                <a:srgbClr val="FB6A4A"/>
              </a:solidFill>
              <a:round/>
              <a:headEnd/>
              <a:tailEnd/>
            </a:ln>
            <a:effectLst/>
          </p:spPr>
          <p:txBody>
            <a:bodyPr wrap="none" anchor="ctr"/>
            <a:lstStyle/>
            <a:p>
              <a:endParaRPr lang="da-DK"/>
            </a:p>
          </p:txBody>
        </p:sp>
        <p:sp>
          <p:nvSpPr>
            <p:cNvPr id="16" name="AutoShape 8"/>
            <p:cNvSpPr>
              <a:spLocks noChangeArrowheads="1"/>
            </p:cNvSpPr>
            <p:nvPr/>
          </p:nvSpPr>
          <p:spPr bwMode="auto">
            <a:xfrm rot="1680000">
              <a:off x="8512175" y="2425700"/>
              <a:ext cx="53975" cy="92075"/>
            </a:xfrm>
            <a:prstGeom prst="roundRect">
              <a:avLst>
                <a:gd name="adj" fmla="val 2940"/>
              </a:avLst>
            </a:prstGeom>
            <a:solidFill>
              <a:srgbClr val="FFFFFF"/>
            </a:solidFill>
            <a:ln w="18000">
              <a:solidFill>
                <a:srgbClr val="FB6A4A"/>
              </a:solidFill>
              <a:round/>
              <a:headEnd/>
              <a:tailEnd/>
            </a:ln>
            <a:effectLst/>
          </p:spPr>
          <p:txBody>
            <a:bodyPr wrap="none" anchor="ctr"/>
            <a:lstStyle/>
            <a:p>
              <a:endParaRPr lang="da-DK"/>
            </a:p>
          </p:txBody>
        </p:sp>
        <p:sp>
          <p:nvSpPr>
            <p:cNvPr id="17" name="AutoShape 9"/>
            <p:cNvSpPr>
              <a:spLocks noChangeArrowheads="1"/>
            </p:cNvSpPr>
            <p:nvPr/>
          </p:nvSpPr>
          <p:spPr bwMode="auto">
            <a:xfrm rot="19860000">
              <a:off x="8221662" y="2428875"/>
              <a:ext cx="53975" cy="92075"/>
            </a:xfrm>
            <a:prstGeom prst="roundRect">
              <a:avLst>
                <a:gd name="adj" fmla="val 2940"/>
              </a:avLst>
            </a:prstGeom>
            <a:solidFill>
              <a:srgbClr val="FFFFFF"/>
            </a:solidFill>
            <a:ln w="18000">
              <a:solidFill>
                <a:srgbClr val="FB6A4A"/>
              </a:solidFill>
              <a:round/>
              <a:headEnd/>
              <a:tailEnd/>
            </a:ln>
            <a:effectLst/>
          </p:spPr>
          <p:txBody>
            <a:bodyPr wrap="none" anchor="ctr"/>
            <a:lstStyle/>
            <a:p>
              <a:endParaRPr lang="da-DK"/>
            </a:p>
          </p:txBody>
        </p:sp>
        <p:sp>
          <p:nvSpPr>
            <p:cNvPr id="18" name="Oval 10"/>
            <p:cNvSpPr>
              <a:spLocks/>
            </p:cNvSpPr>
            <p:nvPr/>
          </p:nvSpPr>
          <p:spPr bwMode="auto">
            <a:xfrm>
              <a:off x="8134350" y="2482850"/>
              <a:ext cx="522287" cy="541338"/>
            </a:xfrm>
            <a:prstGeom prst="ellipse">
              <a:avLst/>
            </a:prstGeom>
            <a:solidFill>
              <a:srgbClr val="FFFFFF"/>
            </a:solidFill>
            <a:ln w="9000">
              <a:solidFill>
                <a:srgbClr val="000000"/>
              </a:solidFill>
              <a:round/>
              <a:headEnd type="triangle" w="med" len="med"/>
              <a:tailEnd/>
            </a:ln>
            <a:effectLst/>
          </p:spPr>
          <p:txBody>
            <a:bodyPr wrap="none" anchor="ctr"/>
            <a:lstStyle/>
            <a:p>
              <a:endParaRPr lang="da-DK"/>
            </a:p>
          </p:txBody>
        </p:sp>
        <p:sp>
          <p:nvSpPr>
            <p:cNvPr id="19" name="Oval 11"/>
            <p:cNvSpPr>
              <a:spLocks/>
            </p:cNvSpPr>
            <p:nvPr/>
          </p:nvSpPr>
          <p:spPr bwMode="auto">
            <a:xfrm>
              <a:off x="8034337" y="2389188"/>
              <a:ext cx="719138" cy="746125"/>
            </a:xfrm>
            <a:prstGeom prst="ellipse">
              <a:avLst/>
            </a:prstGeom>
            <a:noFill/>
            <a:ln w="9000">
              <a:solidFill>
                <a:srgbClr val="000000"/>
              </a:solidFill>
              <a:round/>
              <a:headEnd type="triangle" w="med" len="med"/>
              <a:tailEnd/>
            </a:ln>
            <a:effectLst/>
          </p:spPr>
          <p:txBody>
            <a:bodyPr wrap="none" anchor="ctr"/>
            <a:lstStyle/>
            <a:p>
              <a:endParaRPr lang="da-DK"/>
            </a:p>
          </p:txBody>
        </p:sp>
        <p:sp>
          <p:nvSpPr>
            <p:cNvPr id="20" name="AutoShape 12"/>
            <p:cNvSpPr>
              <a:spLocks noChangeArrowheads="1"/>
            </p:cNvSpPr>
            <p:nvPr/>
          </p:nvSpPr>
          <p:spPr bwMode="auto">
            <a:xfrm>
              <a:off x="8750300" y="2716213"/>
              <a:ext cx="53975" cy="93662"/>
            </a:xfrm>
            <a:prstGeom prst="roundRect">
              <a:avLst>
                <a:gd name="adj" fmla="val 2940"/>
              </a:avLst>
            </a:prstGeom>
            <a:solidFill>
              <a:srgbClr val="FFFFFF"/>
            </a:solidFill>
            <a:ln w="18000">
              <a:solidFill>
                <a:srgbClr val="FB6A4A"/>
              </a:solidFill>
              <a:round/>
              <a:headEnd/>
              <a:tailEnd/>
            </a:ln>
            <a:effectLst/>
          </p:spPr>
          <p:txBody>
            <a:bodyPr wrap="none" anchor="ctr"/>
            <a:lstStyle/>
            <a:p>
              <a:endParaRPr lang="da-DK"/>
            </a:p>
          </p:txBody>
        </p:sp>
        <p:sp>
          <p:nvSpPr>
            <p:cNvPr id="21" name="AutoShape 13"/>
            <p:cNvSpPr>
              <a:spLocks noChangeArrowheads="1"/>
            </p:cNvSpPr>
            <p:nvPr/>
          </p:nvSpPr>
          <p:spPr bwMode="auto">
            <a:xfrm>
              <a:off x="7986712" y="2714625"/>
              <a:ext cx="53975" cy="93663"/>
            </a:xfrm>
            <a:prstGeom prst="roundRect">
              <a:avLst>
                <a:gd name="adj" fmla="val 2940"/>
              </a:avLst>
            </a:prstGeom>
            <a:solidFill>
              <a:srgbClr val="FFFFFF"/>
            </a:solidFill>
            <a:ln w="18000">
              <a:solidFill>
                <a:srgbClr val="FB6A4A"/>
              </a:solidFill>
              <a:round/>
              <a:headEnd/>
              <a:tailEnd/>
            </a:ln>
            <a:effectLst/>
          </p:spPr>
          <p:txBody>
            <a:bodyPr wrap="none" anchor="ctr"/>
            <a:lstStyle/>
            <a:p>
              <a:endParaRPr lang="da-DK"/>
            </a:p>
          </p:txBody>
        </p:sp>
        <p:sp>
          <p:nvSpPr>
            <p:cNvPr id="22" name="Line 14"/>
            <p:cNvSpPr>
              <a:spLocks noChangeShapeType="1"/>
            </p:cNvSpPr>
            <p:nvPr/>
          </p:nvSpPr>
          <p:spPr bwMode="auto">
            <a:xfrm>
              <a:off x="7610475" y="2879725"/>
              <a:ext cx="239712" cy="1588"/>
            </a:xfrm>
            <a:prstGeom prst="line">
              <a:avLst/>
            </a:prstGeom>
            <a:noFill/>
            <a:ln w="9000">
              <a:solidFill>
                <a:srgbClr val="000000"/>
              </a:solidFill>
              <a:round/>
              <a:headEnd/>
              <a:tailEnd type="triangle" w="med" len="med"/>
            </a:ln>
            <a:effectLst/>
          </p:spPr>
          <p:txBody>
            <a:bodyPr/>
            <a:lstStyle/>
            <a:p>
              <a:endParaRPr lang="da-DK"/>
            </a:p>
          </p:txBody>
        </p:sp>
        <p:sp>
          <p:nvSpPr>
            <p:cNvPr id="23" name="Line 15"/>
            <p:cNvSpPr>
              <a:spLocks noChangeShapeType="1"/>
            </p:cNvSpPr>
            <p:nvPr/>
          </p:nvSpPr>
          <p:spPr bwMode="auto">
            <a:xfrm>
              <a:off x="8928100" y="2886075"/>
              <a:ext cx="239712" cy="1588"/>
            </a:xfrm>
            <a:prstGeom prst="line">
              <a:avLst/>
            </a:prstGeom>
            <a:noFill/>
            <a:ln w="9000">
              <a:solidFill>
                <a:srgbClr val="000000"/>
              </a:solidFill>
              <a:round/>
              <a:headEnd/>
              <a:tailEnd type="triangle" w="med" len="med"/>
            </a:ln>
            <a:effectLst/>
          </p:spPr>
          <p:txBody>
            <a:bodyPr/>
            <a:lstStyle/>
            <a:p>
              <a:endParaRPr lang="da-DK"/>
            </a:p>
          </p:txBody>
        </p:sp>
        <p:sp>
          <p:nvSpPr>
            <p:cNvPr id="24" name="Line 16"/>
            <p:cNvSpPr>
              <a:spLocks noChangeShapeType="1"/>
            </p:cNvSpPr>
            <p:nvPr/>
          </p:nvSpPr>
          <p:spPr bwMode="auto">
            <a:xfrm>
              <a:off x="8748712" y="2808288"/>
              <a:ext cx="433388" cy="1587"/>
            </a:xfrm>
            <a:prstGeom prst="line">
              <a:avLst/>
            </a:prstGeom>
            <a:noFill/>
            <a:ln w="9000">
              <a:solidFill>
                <a:srgbClr val="000000"/>
              </a:solidFill>
              <a:round/>
              <a:headEnd/>
              <a:tailEnd/>
            </a:ln>
            <a:effectLst/>
          </p:spPr>
          <p:txBody>
            <a:bodyPr/>
            <a:lstStyle/>
            <a:p>
              <a:endParaRPr lang="da-DK"/>
            </a:p>
          </p:txBody>
        </p:sp>
        <p:sp>
          <p:nvSpPr>
            <p:cNvPr id="25" name="Line 17"/>
            <p:cNvSpPr>
              <a:spLocks noChangeShapeType="1"/>
            </p:cNvSpPr>
            <p:nvPr/>
          </p:nvSpPr>
          <p:spPr bwMode="auto">
            <a:xfrm>
              <a:off x="8748712" y="2716213"/>
              <a:ext cx="431800" cy="1587"/>
            </a:xfrm>
            <a:prstGeom prst="line">
              <a:avLst/>
            </a:prstGeom>
            <a:noFill/>
            <a:ln w="9000">
              <a:solidFill>
                <a:srgbClr val="000000"/>
              </a:solidFill>
              <a:round/>
              <a:headEnd/>
              <a:tailEnd/>
            </a:ln>
            <a:effectLst/>
          </p:spPr>
          <p:txBody>
            <a:bodyPr/>
            <a:lstStyle/>
            <a:p>
              <a:endParaRPr lang="da-DK"/>
            </a:p>
          </p:txBody>
        </p:sp>
        <p:grpSp>
          <p:nvGrpSpPr>
            <p:cNvPr id="4" name="Group 18"/>
            <p:cNvGrpSpPr>
              <a:grpSpLocks/>
            </p:cNvGrpSpPr>
            <p:nvPr/>
          </p:nvGrpSpPr>
          <p:grpSpPr bwMode="auto">
            <a:xfrm>
              <a:off x="7015162" y="3336925"/>
              <a:ext cx="760413" cy="395288"/>
              <a:chOff x="2042" y="2006"/>
              <a:chExt cx="479" cy="249"/>
            </a:xfrm>
          </p:grpSpPr>
          <p:sp>
            <p:nvSpPr>
              <p:cNvPr id="98" name="AutoShape 19"/>
              <p:cNvSpPr>
                <a:spLocks noChangeArrowheads="1"/>
              </p:cNvSpPr>
              <p:nvPr/>
            </p:nvSpPr>
            <p:spPr bwMode="auto">
              <a:xfrm>
                <a:off x="2042" y="2122"/>
                <a:ext cx="103" cy="43"/>
              </a:xfrm>
              <a:prstGeom prst="roundRect">
                <a:avLst>
                  <a:gd name="adj" fmla="val 2269"/>
                </a:avLst>
              </a:prstGeom>
              <a:solidFill>
                <a:srgbClr val="FB6A4A"/>
              </a:solidFill>
              <a:ln w="9525">
                <a:solidFill>
                  <a:srgbClr val="FB6A4A"/>
                </a:solidFill>
                <a:round/>
                <a:headEnd/>
                <a:tailEnd/>
              </a:ln>
              <a:effectLst/>
            </p:spPr>
            <p:txBody>
              <a:bodyPr wrap="none" anchor="ctr"/>
              <a:lstStyle/>
              <a:p>
                <a:endParaRPr lang="da-DK"/>
              </a:p>
            </p:txBody>
          </p:sp>
          <p:sp>
            <p:nvSpPr>
              <p:cNvPr id="99" name="AutoShape 20"/>
              <p:cNvSpPr>
                <a:spLocks noChangeArrowheads="1"/>
              </p:cNvSpPr>
              <p:nvPr/>
            </p:nvSpPr>
            <p:spPr bwMode="auto">
              <a:xfrm>
                <a:off x="2042" y="2006"/>
                <a:ext cx="103" cy="43"/>
              </a:xfrm>
              <a:prstGeom prst="roundRect">
                <a:avLst>
                  <a:gd name="adj" fmla="val 2269"/>
                </a:avLst>
              </a:prstGeom>
              <a:solidFill>
                <a:srgbClr val="FFFFFF"/>
              </a:solidFill>
              <a:ln w="18000">
                <a:solidFill>
                  <a:srgbClr val="FB6A4A"/>
                </a:solidFill>
                <a:round/>
                <a:headEnd/>
                <a:tailEnd/>
              </a:ln>
              <a:effectLst/>
            </p:spPr>
            <p:txBody>
              <a:bodyPr wrap="none" anchor="ctr"/>
              <a:lstStyle/>
              <a:p>
                <a:endParaRPr lang="da-DK"/>
              </a:p>
            </p:txBody>
          </p:sp>
          <p:sp>
            <p:nvSpPr>
              <p:cNvPr id="100" name="Text Box 21"/>
              <p:cNvSpPr txBox="1">
                <a:spLocks noChangeArrowheads="1"/>
              </p:cNvSpPr>
              <p:nvPr/>
            </p:nvSpPr>
            <p:spPr bwMode="auto">
              <a:xfrm>
                <a:off x="2153" y="2016"/>
                <a:ext cx="368" cy="240"/>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6" charset="0"/>
                    <a:ea typeface="SimSun" charset="0"/>
                    <a:cs typeface="SimSun" charset="0"/>
                  </a:rPr>
                  <a:t>closed</a:t>
                </a:r>
              </a:p>
            </p:txBody>
          </p:sp>
        </p:grpSp>
        <p:sp>
          <p:nvSpPr>
            <p:cNvPr id="27" name="Text Box 22"/>
            <p:cNvSpPr txBox="1">
              <a:spLocks noChangeArrowheads="1"/>
            </p:cNvSpPr>
            <p:nvPr/>
          </p:nvSpPr>
          <p:spPr bwMode="auto">
            <a:xfrm>
              <a:off x="7199312" y="3159125"/>
              <a:ext cx="461963" cy="382588"/>
            </a:xfrm>
            <a:prstGeom prst="rect">
              <a:avLst/>
            </a:prstGeom>
            <a:noFill/>
            <a:ln w="9525">
              <a:noFill/>
              <a:round/>
              <a:headEnd/>
              <a:tailEnd/>
            </a:ln>
            <a:effectLst/>
          </p:spPr>
          <p:txBody>
            <a:bodyPr lIns="0" tIns="9450" rIns="0" bIns="0" anchor="ctr"/>
            <a:lstStyle/>
            <a:p>
              <a:pPr algn="ctr">
                <a:lnSpc>
                  <a:spcPct val="95000"/>
                </a:lnSpc>
              </a:pPr>
              <a:r>
                <a:rPr lang="en-US" sz="1500">
                  <a:solidFill>
                    <a:srgbClr val="000000"/>
                  </a:solidFill>
                  <a:latin typeface="Times New Roman" pitchFamily="16" charset="0"/>
                  <a:ea typeface="SimSun" charset="0"/>
                  <a:cs typeface="SimSun" charset="0"/>
                </a:rPr>
                <a:t>open</a:t>
              </a:r>
            </a:p>
          </p:txBody>
        </p:sp>
        <p:sp>
          <p:nvSpPr>
            <p:cNvPr id="28" name="AutoShape 23"/>
            <p:cNvSpPr>
              <a:spLocks noChangeArrowheads="1"/>
            </p:cNvSpPr>
            <p:nvPr/>
          </p:nvSpPr>
          <p:spPr bwMode="auto">
            <a:xfrm>
              <a:off x="7950200" y="5138738"/>
              <a:ext cx="53975" cy="93662"/>
            </a:xfrm>
            <a:prstGeom prst="roundRect">
              <a:avLst>
                <a:gd name="adj" fmla="val 2940"/>
              </a:avLst>
            </a:prstGeom>
            <a:solidFill>
              <a:srgbClr val="FFFFFF"/>
            </a:solidFill>
            <a:ln w="18000">
              <a:solidFill>
                <a:srgbClr val="FB6A4A"/>
              </a:solidFill>
              <a:round/>
              <a:headEnd/>
              <a:tailEnd/>
            </a:ln>
            <a:effectLst/>
          </p:spPr>
          <p:txBody>
            <a:bodyPr wrap="none" anchor="ctr"/>
            <a:lstStyle/>
            <a:p>
              <a:endParaRPr lang="da-DK"/>
            </a:p>
          </p:txBody>
        </p:sp>
        <p:sp>
          <p:nvSpPr>
            <p:cNvPr id="29" name="AutoShape 24"/>
            <p:cNvSpPr>
              <a:spLocks noChangeArrowheads="1"/>
            </p:cNvSpPr>
            <p:nvPr/>
          </p:nvSpPr>
          <p:spPr bwMode="auto">
            <a:xfrm>
              <a:off x="8858250" y="5140325"/>
              <a:ext cx="53975" cy="93663"/>
            </a:xfrm>
            <a:prstGeom prst="roundRect">
              <a:avLst>
                <a:gd name="adj" fmla="val 2940"/>
              </a:avLst>
            </a:prstGeom>
            <a:solidFill>
              <a:srgbClr val="FFFFFF"/>
            </a:solidFill>
            <a:ln w="18000">
              <a:solidFill>
                <a:srgbClr val="FB6A4A"/>
              </a:solidFill>
              <a:round/>
              <a:headEnd/>
              <a:tailEnd/>
            </a:ln>
            <a:effectLst/>
          </p:spPr>
          <p:txBody>
            <a:bodyPr wrap="none" anchor="ctr"/>
            <a:lstStyle/>
            <a:p>
              <a:endParaRPr lang="da-DK"/>
            </a:p>
          </p:txBody>
        </p:sp>
        <p:sp>
          <p:nvSpPr>
            <p:cNvPr id="30" name="AutoShape 25"/>
            <p:cNvSpPr>
              <a:spLocks noChangeArrowheads="1"/>
            </p:cNvSpPr>
            <p:nvPr/>
          </p:nvSpPr>
          <p:spPr bwMode="auto">
            <a:xfrm>
              <a:off x="7218362" y="5135563"/>
              <a:ext cx="53975" cy="93662"/>
            </a:xfrm>
            <a:prstGeom prst="roundRect">
              <a:avLst>
                <a:gd name="adj" fmla="val 2940"/>
              </a:avLst>
            </a:prstGeom>
            <a:solidFill>
              <a:srgbClr val="FFFFFF"/>
            </a:solidFill>
            <a:ln w="18000">
              <a:solidFill>
                <a:srgbClr val="FB6A4A"/>
              </a:solidFill>
              <a:round/>
              <a:headEnd/>
              <a:tailEnd/>
            </a:ln>
            <a:effectLst/>
          </p:spPr>
          <p:txBody>
            <a:bodyPr wrap="none" anchor="ctr"/>
            <a:lstStyle/>
            <a:p>
              <a:endParaRPr lang="da-DK"/>
            </a:p>
          </p:txBody>
        </p:sp>
        <p:sp>
          <p:nvSpPr>
            <p:cNvPr id="31" name="AutoShape 26"/>
            <p:cNvSpPr>
              <a:spLocks noChangeArrowheads="1"/>
            </p:cNvSpPr>
            <p:nvPr/>
          </p:nvSpPr>
          <p:spPr bwMode="auto">
            <a:xfrm>
              <a:off x="7194550" y="2717800"/>
              <a:ext cx="53975" cy="85725"/>
            </a:xfrm>
            <a:prstGeom prst="roundRect">
              <a:avLst>
                <a:gd name="adj" fmla="val 2940"/>
              </a:avLst>
            </a:prstGeom>
            <a:solidFill>
              <a:srgbClr val="FFFFFF"/>
            </a:solidFill>
            <a:ln w="18000">
              <a:solidFill>
                <a:srgbClr val="FB6A4A"/>
              </a:solidFill>
              <a:round/>
              <a:headEnd/>
              <a:tailEnd/>
            </a:ln>
            <a:effectLst/>
          </p:spPr>
          <p:txBody>
            <a:bodyPr wrap="none" anchor="ctr"/>
            <a:lstStyle/>
            <a:p>
              <a:endParaRPr lang="da-DK"/>
            </a:p>
          </p:txBody>
        </p:sp>
        <p:sp>
          <p:nvSpPr>
            <p:cNvPr id="32" name="Line 27"/>
            <p:cNvSpPr>
              <a:spLocks noChangeShapeType="1"/>
            </p:cNvSpPr>
            <p:nvPr/>
          </p:nvSpPr>
          <p:spPr bwMode="auto">
            <a:xfrm>
              <a:off x="7142162" y="2717800"/>
              <a:ext cx="898525" cy="1588"/>
            </a:xfrm>
            <a:prstGeom prst="line">
              <a:avLst/>
            </a:prstGeom>
            <a:noFill/>
            <a:ln w="9000">
              <a:solidFill>
                <a:srgbClr val="000000"/>
              </a:solidFill>
              <a:round/>
              <a:headEnd/>
              <a:tailEnd/>
            </a:ln>
            <a:effectLst/>
          </p:spPr>
          <p:txBody>
            <a:bodyPr/>
            <a:lstStyle/>
            <a:p>
              <a:endParaRPr lang="da-DK"/>
            </a:p>
          </p:txBody>
        </p:sp>
        <p:sp>
          <p:nvSpPr>
            <p:cNvPr id="33" name="Line 28"/>
            <p:cNvSpPr>
              <a:spLocks noChangeShapeType="1"/>
            </p:cNvSpPr>
            <p:nvPr/>
          </p:nvSpPr>
          <p:spPr bwMode="auto">
            <a:xfrm>
              <a:off x="7143750" y="5138738"/>
              <a:ext cx="2032000" cy="1587"/>
            </a:xfrm>
            <a:prstGeom prst="line">
              <a:avLst/>
            </a:prstGeom>
            <a:noFill/>
            <a:ln w="9000">
              <a:solidFill>
                <a:srgbClr val="000000"/>
              </a:solidFill>
              <a:round/>
              <a:headEnd/>
              <a:tailEnd/>
            </a:ln>
            <a:effectLst/>
          </p:spPr>
          <p:txBody>
            <a:bodyPr/>
            <a:lstStyle/>
            <a:p>
              <a:endParaRPr lang="da-DK"/>
            </a:p>
          </p:txBody>
        </p:sp>
        <p:sp>
          <p:nvSpPr>
            <p:cNvPr id="34" name="Line 29"/>
            <p:cNvSpPr>
              <a:spLocks noChangeShapeType="1"/>
            </p:cNvSpPr>
            <p:nvPr/>
          </p:nvSpPr>
          <p:spPr bwMode="auto">
            <a:xfrm>
              <a:off x="7146925" y="5226050"/>
              <a:ext cx="2033587" cy="6350"/>
            </a:xfrm>
            <a:prstGeom prst="line">
              <a:avLst/>
            </a:prstGeom>
            <a:noFill/>
            <a:ln w="9000">
              <a:solidFill>
                <a:srgbClr val="000000"/>
              </a:solidFill>
              <a:round/>
              <a:headEnd/>
              <a:tailEnd/>
            </a:ln>
            <a:effectLst/>
          </p:spPr>
          <p:txBody>
            <a:bodyPr/>
            <a:lstStyle/>
            <a:p>
              <a:endParaRPr lang="da-DK"/>
            </a:p>
          </p:txBody>
        </p:sp>
        <p:sp>
          <p:nvSpPr>
            <p:cNvPr id="35" name="Text Box 30"/>
            <p:cNvSpPr txBox="1">
              <a:spLocks noChangeArrowheads="1"/>
            </p:cNvSpPr>
            <p:nvPr/>
          </p:nvSpPr>
          <p:spPr bwMode="auto">
            <a:xfrm>
              <a:off x="7116762" y="2800350"/>
              <a:ext cx="227013" cy="249238"/>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1</a:t>
              </a:r>
            </a:p>
          </p:txBody>
        </p:sp>
        <p:sp>
          <p:nvSpPr>
            <p:cNvPr id="36" name="Text Box 31"/>
            <p:cNvSpPr txBox="1">
              <a:spLocks noChangeArrowheads="1"/>
            </p:cNvSpPr>
            <p:nvPr/>
          </p:nvSpPr>
          <p:spPr bwMode="auto">
            <a:xfrm>
              <a:off x="7116762" y="5222875"/>
              <a:ext cx="227013" cy="249238"/>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42</a:t>
              </a:r>
            </a:p>
          </p:txBody>
        </p:sp>
        <p:sp>
          <p:nvSpPr>
            <p:cNvPr id="37" name="Text Box 32"/>
            <p:cNvSpPr txBox="1">
              <a:spLocks noChangeArrowheads="1"/>
            </p:cNvSpPr>
            <p:nvPr/>
          </p:nvSpPr>
          <p:spPr bwMode="auto">
            <a:xfrm>
              <a:off x="7818437" y="2509838"/>
              <a:ext cx="227013" cy="249237"/>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2</a:t>
              </a:r>
            </a:p>
          </p:txBody>
        </p:sp>
        <p:sp>
          <p:nvSpPr>
            <p:cNvPr id="38" name="Text Box 33"/>
            <p:cNvSpPr txBox="1">
              <a:spLocks noChangeArrowheads="1"/>
            </p:cNvSpPr>
            <p:nvPr/>
          </p:nvSpPr>
          <p:spPr bwMode="auto">
            <a:xfrm>
              <a:off x="8113712" y="2717800"/>
              <a:ext cx="227013" cy="249238"/>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4</a:t>
              </a:r>
            </a:p>
          </p:txBody>
        </p:sp>
        <p:sp>
          <p:nvSpPr>
            <p:cNvPr id="39" name="Text Box 34"/>
            <p:cNvSpPr txBox="1">
              <a:spLocks noChangeArrowheads="1"/>
            </p:cNvSpPr>
            <p:nvPr/>
          </p:nvSpPr>
          <p:spPr bwMode="auto">
            <a:xfrm>
              <a:off x="8113712" y="2563813"/>
              <a:ext cx="227013" cy="249237"/>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3</a:t>
              </a:r>
            </a:p>
          </p:txBody>
        </p:sp>
        <p:sp>
          <p:nvSpPr>
            <p:cNvPr id="40" name="Text Box 35"/>
            <p:cNvSpPr txBox="1">
              <a:spLocks noChangeArrowheads="1"/>
            </p:cNvSpPr>
            <p:nvPr/>
          </p:nvSpPr>
          <p:spPr bwMode="auto">
            <a:xfrm>
              <a:off x="8474075" y="2563813"/>
              <a:ext cx="227012" cy="249237"/>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5</a:t>
              </a:r>
            </a:p>
          </p:txBody>
        </p:sp>
        <p:sp>
          <p:nvSpPr>
            <p:cNvPr id="41" name="Text Box 36"/>
            <p:cNvSpPr txBox="1">
              <a:spLocks noChangeArrowheads="1"/>
            </p:cNvSpPr>
            <p:nvPr/>
          </p:nvSpPr>
          <p:spPr bwMode="auto">
            <a:xfrm>
              <a:off x="8742362" y="2498725"/>
              <a:ext cx="227013" cy="249238"/>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6</a:t>
              </a:r>
            </a:p>
          </p:txBody>
        </p:sp>
        <p:sp>
          <p:nvSpPr>
            <p:cNvPr id="42" name="Text Box 37"/>
            <p:cNvSpPr txBox="1">
              <a:spLocks noChangeArrowheads="1"/>
            </p:cNvSpPr>
            <p:nvPr/>
          </p:nvSpPr>
          <p:spPr bwMode="auto">
            <a:xfrm>
              <a:off x="8459787" y="2717800"/>
              <a:ext cx="227013" cy="249238"/>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7</a:t>
              </a:r>
            </a:p>
          </p:txBody>
        </p:sp>
        <p:sp>
          <p:nvSpPr>
            <p:cNvPr id="43" name="Text Box 38"/>
            <p:cNvSpPr txBox="1">
              <a:spLocks noChangeArrowheads="1"/>
            </p:cNvSpPr>
            <p:nvPr/>
          </p:nvSpPr>
          <p:spPr bwMode="auto">
            <a:xfrm>
              <a:off x="8074025" y="2233613"/>
              <a:ext cx="227012" cy="249237"/>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8</a:t>
              </a:r>
            </a:p>
          </p:txBody>
        </p:sp>
        <p:sp>
          <p:nvSpPr>
            <p:cNvPr id="44" name="Text Box 39"/>
            <p:cNvSpPr txBox="1">
              <a:spLocks noChangeArrowheads="1"/>
            </p:cNvSpPr>
            <p:nvPr/>
          </p:nvSpPr>
          <p:spPr bwMode="auto">
            <a:xfrm>
              <a:off x="8534400" y="2235200"/>
              <a:ext cx="227012" cy="249238"/>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10</a:t>
              </a:r>
            </a:p>
          </p:txBody>
        </p:sp>
        <p:sp>
          <p:nvSpPr>
            <p:cNvPr id="45" name="Text Box 40"/>
            <p:cNvSpPr txBox="1">
              <a:spLocks noChangeArrowheads="1"/>
            </p:cNvSpPr>
            <p:nvPr/>
          </p:nvSpPr>
          <p:spPr bwMode="auto">
            <a:xfrm>
              <a:off x="8289925" y="2160588"/>
              <a:ext cx="227012" cy="249237"/>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9</a:t>
              </a:r>
            </a:p>
          </p:txBody>
        </p:sp>
        <p:sp>
          <p:nvSpPr>
            <p:cNvPr id="46" name="Line 41"/>
            <p:cNvSpPr>
              <a:spLocks noChangeShapeType="1"/>
            </p:cNvSpPr>
            <p:nvPr/>
          </p:nvSpPr>
          <p:spPr bwMode="auto">
            <a:xfrm>
              <a:off x="8289925" y="2160588"/>
              <a:ext cx="239712" cy="1587"/>
            </a:xfrm>
            <a:prstGeom prst="line">
              <a:avLst/>
            </a:prstGeom>
            <a:noFill/>
            <a:ln w="9000">
              <a:solidFill>
                <a:srgbClr val="000000"/>
              </a:solidFill>
              <a:round/>
              <a:headEnd/>
              <a:tailEnd type="triangle" w="med" len="med"/>
            </a:ln>
            <a:effectLst/>
          </p:spPr>
          <p:txBody>
            <a:bodyPr/>
            <a:lstStyle/>
            <a:p>
              <a:endParaRPr lang="da-DK"/>
            </a:p>
          </p:txBody>
        </p:sp>
        <p:sp>
          <p:nvSpPr>
            <p:cNvPr id="47" name="Text Box 42"/>
            <p:cNvSpPr txBox="1">
              <a:spLocks noChangeArrowheads="1"/>
            </p:cNvSpPr>
            <p:nvPr/>
          </p:nvSpPr>
          <p:spPr bwMode="auto">
            <a:xfrm>
              <a:off x="7872412" y="5222875"/>
              <a:ext cx="227013" cy="249238"/>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43</a:t>
              </a:r>
            </a:p>
          </p:txBody>
        </p:sp>
        <p:sp>
          <p:nvSpPr>
            <p:cNvPr id="48" name="Text Box 43"/>
            <p:cNvSpPr txBox="1">
              <a:spLocks noChangeArrowheads="1"/>
            </p:cNvSpPr>
            <p:nvPr/>
          </p:nvSpPr>
          <p:spPr bwMode="auto">
            <a:xfrm>
              <a:off x="8772525" y="5222875"/>
              <a:ext cx="227012" cy="249238"/>
            </a:xfrm>
            <a:prstGeom prst="rect">
              <a:avLst/>
            </a:prstGeom>
            <a:noFill/>
            <a:ln w="9525">
              <a:noFill/>
              <a:round/>
              <a:headEnd/>
              <a:tailEnd/>
            </a:ln>
            <a:effectLst/>
          </p:spPr>
          <p:txBody>
            <a:bodyPr lIns="0" tIns="6930" rIns="0" bIns="0" anchor="ctr"/>
            <a:lstStyle/>
            <a:p>
              <a:pPr algn="ctr">
                <a:lnSpc>
                  <a:spcPct val="95000"/>
                </a:lnSpc>
              </a:pPr>
              <a:r>
                <a:rPr lang="en-US" sz="1100" dirty="0">
                  <a:solidFill>
                    <a:srgbClr val="000000"/>
                  </a:solidFill>
                  <a:latin typeface="Times New Roman" pitchFamily="16" charset="0"/>
                  <a:ea typeface="SimSun" charset="0"/>
                  <a:cs typeface="SimSun" charset="0"/>
                </a:rPr>
                <a:t>44</a:t>
              </a:r>
            </a:p>
          </p:txBody>
        </p:sp>
        <p:sp>
          <p:nvSpPr>
            <p:cNvPr id="49" name="AutoShape 44"/>
            <p:cNvSpPr>
              <a:spLocks/>
            </p:cNvSpPr>
            <p:nvPr/>
          </p:nvSpPr>
          <p:spPr bwMode="auto">
            <a:xfrm>
              <a:off x="8612187" y="4246563"/>
              <a:ext cx="139700" cy="57150"/>
            </a:xfrm>
            <a:prstGeom prst="parallelogram">
              <a:avLst>
                <a:gd name="adj" fmla="val 18729"/>
              </a:avLst>
            </a:prstGeom>
            <a:solidFill>
              <a:srgbClr val="FB6A4A"/>
            </a:solidFill>
            <a:ln w="9525">
              <a:solidFill>
                <a:srgbClr val="FB6A4A"/>
              </a:solidFill>
              <a:round/>
              <a:headEnd type="triangle" w="med" len="med"/>
              <a:tailEnd/>
            </a:ln>
            <a:effectLst/>
          </p:spPr>
          <p:txBody>
            <a:bodyPr wrap="none" anchor="ctr"/>
            <a:lstStyle/>
            <a:p>
              <a:endParaRPr lang="da-DK"/>
            </a:p>
          </p:txBody>
        </p:sp>
        <p:sp>
          <p:nvSpPr>
            <p:cNvPr id="50" name="AutoShape 45"/>
            <p:cNvSpPr>
              <a:spLocks/>
            </p:cNvSpPr>
            <p:nvPr/>
          </p:nvSpPr>
          <p:spPr bwMode="auto">
            <a:xfrm flipH="1">
              <a:off x="8024812" y="4243388"/>
              <a:ext cx="141288" cy="57150"/>
            </a:xfrm>
            <a:prstGeom prst="parallelogram">
              <a:avLst>
                <a:gd name="adj" fmla="val 18942"/>
              </a:avLst>
            </a:prstGeom>
            <a:solidFill>
              <a:srgbClr val="FB6A4A"/>
            </a:solidFill>
            <a:ln w="9525">
              <a:solidFill>
                <a:srgbClr val="FB6A4A"/>
              </a:solidFill>
              <a:round/>
              <a:headEnd type="triangle" w="med" len="med"/>
              <a:tailEnd/>
            </a:ln>
            <a:effectLst/>
          </p:spPr>
          <p:txBody>
            <a:bodyPr wrap="none" anchor="ctr"/>
            <a:lstStyle/>
            <a:p>
              <a:endParaRPr lang="da-DK"/>
            </a:p>
          </p:txBody>
        </p:sp>
        <p:sp>
          <p:nvSpPr>
            <p:cNvPr id="51" name="AutoShape 46"/>
            <p:cNvSpPr>
              <a:spLocks/>
            </p:cNvSpPr>
            <p:nvPr/>
          </p:nvSpPr>
          <p:spPr bwMode="auto">
            <a:xfrm flipH="1">
              <a:off x="8601075" y="4102100"/>
              <a:ext cx="141287" cy="57150"/>
            </a:xfrm>
            <a:prstGeom prst="parallelogram">
              <a:avLst>
                <a:gd name="adj" fmla="val 18942"/>
              </a:avLst>
            </a:prstGeom>
            <a:solidFill>
              <a:srgbClr val="FFFFFF"/>
            </a:solidFill>
            <a:ln w="18000">
              <a:solidFill>
                <a:srgbClr val="FB6A4A"/>
              </a:solidFill>
              <a:round/>
              <a:headEnd type="triangle" w="med" len="med"/>
              <a:tailEnd/>
            </a:ln>
            <a:effectLst/>
          </p:spPr>
          <p:txBody>
            <a:bodyPr wrap="none" anchor="ctr"/>
            <a:lstStyle/>
            <a:p>
              <a:endParaRPr lang="da-DK"/>
            </a:p>
          </p:txBody>
        </p:sp>
        <p:sp>
          <p:nvSpPr>
            <p:cNvPr id="52" name="AutoShape 47"/>
            <p:cNvSpPr>
              <a:spLocks/>
            </p:cNvSpPr>
            <p:nvPr/>
          </p:nvSpPr>
          <p:spPr bwMode="auto">
            <a:xfrm>
              <a:off x="8037512" y="4100513"/>
              <a:ext cx="139700" cy="57150"/>
            </a:xfrm>
            <a:prstGeom prst="parallelogram">
              <a:avLst>
                <a:gd name="adj" fmla="val 18729"/>
              </a:avLst>
            </a:prstGeom>
            <a:solidFill>
              <a:srgbClr val="FFFFFF"/>
            </a:solidFill>
            <a:ln w="18000">
              <a:solidFill>
                <a:srgbClr val="FB6A4A"/>
              </a:solidFill>
              <a:round/>
              <a:headEnd type="triangle" w="med" len="med"/>
              <a:tailEnd/>
            </a:ln>
            <a:effectLst/>
          </p:spPr>
          <p:txBody>
            <a:bodyPr wrap="none" anchor="ctr"/>
            <a:lstStyle/>
            <a:p>
              <a:endParaRPr lang="da-DK"/>
            </a:p>
          </p:txBody>
        </p:sp>
        <p:sp>
          <p:nvSpPr>
            <p:cNvPr id="53" name="AutoShape 48"/>
            <p:cNvSpPr>
              <a:spLocks noChangeArrowheads="1"/>
            </p:cNvSpPr>
            <p:nvPr/>
          </p:nvSpPr>
          <p:spPr bwMode="auto">
            <a:xfrm>
              <a:off x="8367712" y="3829050"/>
              <a:ext cx="53975" cy="93663"/>
            </a:xfrm>
            <a:prstGeom prst="roundRect">
              <a:avLst>
                <a:gd name="adj" fmla="val 2940"/>
              </a:avLst>
            </a:prstGeom>
            <a:solidFill>
              <a:srgbClr val="FFFFFF"/>
            </a:solidFill>
            <a:ln w="18000">
              <a:solidFill>
                <a:srgbClr val="FB6A4A"/>
              </a:solidFill>
              <a:round/>
              <a:headEnd/>
              <a:tailEnd/>
            </a:ln>
            <a:effectLst/>
          </p:spPr>
          <p:txBody>
            <a:bodyPr wrap="none" anchor="ctr"/>
            <a:lstStyle/>
            <a:p>
              <a:endParaRPr lang="da-DK"/>
            </a:p>
          </p:txBody>
        </p:sp>
        <p:sp>
          <p:nvSpPr>
            <p:cNvPr id="54" name="AutoShape 49"/>
            <p:cNvSpPr>
              <a:spLocks noChangeArrowheads="1"/>
            </p:cNvSpPr>
            <p:nvPr/>
          </p:nvSpPr>
          <p:spPr bwMode="auto">
            <a:xfrm rot="1680000">
              <a:off x="8512175" y="3865563"/>
              <a:ext cx="53975" cy="92075"/>
            </a:xfrm>
            <a:prstGeom prst="roundRect">
              <a:avLst>
                <a:gd name="adj" fmla="val 2940"/>
              </a:avLst>
            </a:prstGeom>
            <a:solidFill>
              <a:srgbClr val="FFFFFF"/>
            </a:solidFill>
            <a:ln w="18000">
              <a:solidFill>
                <a:srgbClr val="FB6A4A"/>
              </a:solidFill>
              <a:round/>
              <a:headEnd/>
              <a:tailEnd/>
            </a:ln>
            <a:effectLst/>
          </p:spPr>
          <p:txBody>
            <a:bodyPr wrap="none" anchor="ctr"/>
            <a:lstStyle/>
            <a:p>
              <a:endParaRPr lang="da-DK"/>
            </a:p>
          </p:txBody>
        </p:sp>
        <p:sp>
          <p:nvSpPr>
            <p:cNvPr id="55" name="AutoShape 50"/>
            <p:cNvSpPr>
              <a:spLocks noChangeArrowheads="1"/>
            </p:cNvSpPr>
            <p:nvPr/>
          </p:nvSpPr>
          <p:spPr bwMode="auto">
            <a:xfrm rot="19860000">
              <a:off x="8221662" y="3868738"/>
              <a:ext cx="53975" cy="92075"/>
            </a:xfrm>
            <a:prstGeom prst="roundRect">
              <a:avLst>
                <a:gd name="adj" fmla="val 2940"/>
              </a:avLst>
            </a:prstGeom>
            <a:solidFill>
              <a:srgbClr val="FFFFFF"/>
            </a:solidFill>
            <a:ln w="18000">
              <a:solidFill>
                <a:srgbClr val="FB6A4A"/>
              </a:solidFill>
              <a:round/>
              <a:headEnd/>
              <a:tailEnd/>
            </a:ln>
            <a:effectLst/>
          </p:spPr>
          <p:txBody>
            <a:bodyPr wrap="none" anchor="ctr"/>
            <a:lstStyle/>
            <a:p>
              <a:endParaRPr lang="da-DK"/>
            </a:p>
          </p:txBody>
        </p:sp>
        <p:sp>
          <p:nvSpPr>
            <p:cNvPr id="56" name="Oval 51"/>
            <p:cNvSpPr>
              <a:spLocks/>
            </p:cNvSpPr>
            <p:nvPr/>
          </p:nvSpPr>
          <p:spPr bwMode="auto">
            <a:xfrm>
              <a:off x="8134350" y="3922713"/>
              <a:ext cx="522287" cy="541337"/>
            </a:xfrm>
            <a:prstGeom prst="ellipse">
              <a:avLst/>
            </a:prstGeom>
            <a:solidFill>
              <a:srgbClr val="FFFFFF"/>
            </a:solidFill>
            <a:ln w="9000">
              <a:solidFill>
                <a:srgbClr val="000000"/>
              </a:solidFill>
              <a:round/>
              <a:headEnd type="triangle" w="med" len="med"/>
              <a:tailEnd/>
            </a:ln>
            <a:effectLst/>
          </p:spPr>
          <p:txBody>
            <a:bodyPr wrap="none" anchor="ctr"/>
            <a:lstStyle/>
            <a:p>
              <a:endParaRPr lang="da-DK"/>
            </a:p>
          </p:txBody>
        </p:sp>
        <p:sp>
          <p:nvSpPr>
            <p:cNvPr id="57" name="Oval 52"/>
            <p:cNvSpPr>
              <a:spLocks/>
            </p:cNvSpPr>
            <p:nvPr/>
          </p:nvSpPr>
          <p:spPr bwMode="auto">
            <a:xfrm>
              <a:off x="8034337" y="3829050"/>
              <a:ext cx="719138" cy="746125"/>
            </a:xfrm>
            <a:prstGeom prst="ellipse">
              <a:avLst/>
            </a:prstGeom>
            <a:noFill/>
            <a:ln w="9000">
              <a:solidFill>
                <a:srgbClr val="000000"/>
              </a:solidFill>
              <a:round/>
              <a:headEnd type="triangle" w="med" len="med"/>
              <a:tailEnd/>
            </a:ln>
            <a:effectLst/>
          </p:spPr>
          <p:txBody>
            <a:bodyPr wrap="none" anchor="ctr"/>
            <a:lstStyle/>
            <a:p>
              <a:endParaRPr lang="da-DK"/>
            </a:p>
          </p:txBody>
        </p:sp>
        <p:sp>
          <p:nvSpPr>
            <p:cNvPr id="58" name="AutoShape 53"/>
            <p:cNvSpPr>
              <a:spLocks noChangeArrowheads="1"/>
            </p:cNvSpPr>
            <p:nvPr/>
          </p:nvSpPr>
          <p:spPr bwMode="auto">
            <a:xfrm>
              <a:off x="8750300" y="4156075"/>
              <a:ext cx="53975" cy="93663"/>
            </a:xfrm>
            <a:prstGeom prst="roundRect">
              <a:avLst>
                <a:gd name="adj" fmla="val 2940"/>
              </a:avLst>
            </a:prstGeom>
            <a:solidFill>
              <a:srgbClr val="FFFFFF"/>
            </a:solidFill>
            <a:ln w="18000">
              <a:solidFill>
                <a:srgbClr val="FB6A4A"/>
              </a:solidFill>
              <a:round/>
              <a:headEnd/>
              <a:tailEnd/>
            </a:ln>
            <a:effectLst/>
          </p:spPr>
          <p:txBody>
            <a:bodyPr wrap="none" anchor="ctr"/>
            <a:lstStyle/>
            <a:p>
              <a:endParaRPr lang="da-DK"/>
            </a:p>
          </p:txBody>
        </p:sp>
        <p:sp>
          <p:nvSpPr>
            <p:cNvPr id="59" name="AutoShape 54"/>
            <p:cNvSpPr>
              <a:spLocks noChangeArrowheads="1"/>
            </p:cNvSpPr>
            <p:nvPr/>
          </p:nvSpPr>
          <p:spPr bwMode="auto">
            <a:xfrm>
              <a:off x="7986712" y="4154488"/>
              <a:ext cx="53975" cy="93662"/>
            </a:xfrm>
            <a:prstGeom prst="roundRect">
              <a:avLst>
                <a:gd name="adj" fmla="val 2940"/>
              </a:avLst>
            </a:prstGeom>
            <a:solidFill>
              <a:srgbClr val="FFFFFF"/>
            </a:solidFill>
            <a:ln w="18000">
              <a:solidFill>
                <a:srgbClr val="FB6A4A"/>
              </a:solidFill>
              <a:round/>
              <a:headEnd/>
              <a:tailEnd/>
            </a:ln>
            <a:effectLst/>
          </p:spPr>
          <p:txBody>
            <a:bodyPr wrap="none" anchor="ctr"/>
            <a:lstStyle/>
            <a:p>
              <a:endParaRPr lang="da-DK"/>
            </a:p>
          </p:txBody>
        </p:sp>
        <p:sp>
          <p:nvSpPr>
            <p:cNvPr id="60" name="Line 55"/>
            <p:cNvSpPr>
              <a:spLocks noChangeShapeType="1"/>
            </p:cNvSpPr>
            <p:nvPr/>
          </p:nvSpPr>
          <p:spPr bwMode="auto">
            <a:xfrm>
              <a:off x="7610475" y="4319588"/>
              <a:ext cx="239712" cy="1587"/>
            </a:xfrm>
            <a:prstGeom prst="line">
              <a:avLst/>
            </a:prstGeom>
            <a:noFill/>
            <a:ln w="9000">
              <a:solidFill>
                <a:srgbClr val="000000"/>
              </a:solidFill>
              <a:round/>
              <a:headEnd/>
              <a:tailEnd type="triangle" w="med" len="med"/>
            </a:ln>
            <a:effectLst/>
          </p:spPr>
          <p:txBody>
            <a:bodyPr/>
            <a:lstStyle/>
            <a:p>
              <a:endParaRPr lang="da-DK"/>
            </a:p>
          </p:txBody>
        </p:sp>
        <p:sp>
          <p:nvSpPr>
            <p:cNvPr id="61" name="Line 56"/>
            <p:cNvSpPr>
              <a:spLocks noChangeShapeType="1"/>
            </p:cNvSpPr>
            <p:nvPr/>
          </p:nvSpPr>
          <p:spPr bwMode="auto">
            <a:xfrm>
              <a:off x="8928100" y="4325938"/>
              <a:ext cx="239712" cy="1587"/>
            </a:xfrm>
            <a:prstGeom prst="line">
              <a:avLst/>
            </a:prstGeom>
            <a:noFill/>
            <a:ln w="9000">
              <a:solidFill>
                <a:srgbClr val="000000"/>
              </a:solidFill>
              <a:round/>
              <a:headEnd/>
              <a:tailEnd type="triangle" w="med" len="med"/>
            </a:ln>
            <a:effectLst/>
          </p:spPr>
          <p:txBody>
            <a:bodyPr/>
            <a:lstStyle/>
            <a:p>
              <a:endParaRPr lang="da-DK"/>
            </a:p>
          </p:txBody>
        </p:sp>
        <p:sp>
          <p:nvSpPr>
            <p:cNvPr id="62" name="Line 57"/>
            <p:cNvSpPr>
              <a:spLocks noChangeShapeType="1"/>
            </p:cNvSpPr>
            <p:nvPr/>
          </p:nvSpPr>
          <p:spPr bwMode="auto">
            <a:xfrm>
              <a:off x="8748712" y="4248150"/>
              <a:ext cx="433388" cy="1588"/>
            </a:xfrm>
            <a:prstGeom prst="line">
              <a:avLst/>
            </a:prstGeom>
            <a:noFill/>
            <a:ln w="9000">
              <a:solidFill>
                <a:srgbClr val="000000"/>
              </a:solidFill>
              <a:round/>
              <a:headEnd/>
              <a:tailEnd/>
            </a:ln>
            <a:effectLst/>
          </p:spPr>
          <p:txBody>
            <a:bodyPr/>
            <a:lstStyle/>
            <a:p>
              <a:endParaRPr lang="da-DK"/>
            </a:p>
          </p:txBody>
        </p:sp>
        <p:sp>
          <p:nvSpPr>
            <p:cNvPr id="63" name="Line 58"/>
            <p:cNvSpPr>
              <a:spLocks noChangeShapeType="1"/>
            </p:cNvSpPr>
            <p:nvPr/>
          </p:nvSpPr>
          <p:spPr bwMode="auto">
            <a:xfrm>
              <a:off x="8748712" y="4156075"/>
              <a:ext cx="431800" cy="1588"/>
            </a:xfrm>
            <a:prstGeom prst="line">
              <a:avLst/>
            </a:prstGeom>
            <a:noFill/>
            <a:ln w="9000">
              <a:solidFill>
                <a:srgbClr val="000000"/>
              </a:solidFill>
              <a:round/>
              <a:headEnd/>
              <a:tailEnd/>
            </a:ln>
            <a:effectLst/>
          </p:spPr>
          <p:txBody>
            <a:bodyPr/>
            <a:lstStyle/>
            <a:p>
              <a:endParaRPr lang="da-DK"/>
            </a:p>
          </p:txBody>
        </p:sp>
        <p:sp>
          <p:nvSpPr>
            <p:cNvPr id="64" name="AutoShape 59"/>
            <p:cNvSpPr>
              <a:spLocks noChangeArrowheads="1"/>
            </p:cNvSpPr>
            <p:nvPr/>
          </p:nvSpPr>
          <p:spPr bwMode="auto">
            <a:xfrm>
              <a:off x="7194550" y="4157663"/>
              <a:ext cx="53975" cy="85725"/>
            </a:xfrm>
            <a:prstGeom prst="roundRect">
              <a:avLst>
                <a:gd name="adj" fmla="val 2940"/>
              </a:avLst>
            </a:prstGeom>
            <a:solidFill>
              <a:srgbClr val="FFFFFF"/>
            </a:solidFill>
            <a:ln w="18000">
              <a:solidFill>
                <a:srgbClr val="FB6A4A"/>
              </a:solidFill>
              <a:round/>
              <a:headEnd/>
              <a:tailEnd/>
            </a:ln>
            <a:effectLst/>
          </p:spPr>
          <p:txBody>
            <a:bodyPr wrap="none" anchor="ctr"/>
            <a:lstStyle/>
            <a:p>
              <a:endParaRPr lang="da-DK"/>
            </a:p>
          </p:txBody>
        </p:sp>
        <p:sp>
          <p:nvSpPr>
            <p:cNvPr id="65" name="Line 60"/>
            <p:cNvSpPr>
              <a:spLocks noChangeShapeType="1"/>
            </p:cNvSpPr>
            <p:nvPr/>
          </p:nvSpPr>
          <p:spPr bwMode="auto">
            <a:xfrm>
              <a:off x="7143750" y="4156075"/>
              <a:ext cx="898525" cy="1588"/>
            </a:xfrm>
            <a:prstGeom prst="line">
              <a:avLst/>
            </a:prstGeom>
            <a:noFill/>
            <a:ln w="9000">
              <a:solidFill>
                <a:srgbClr val="000000"/>
              </a:solidFill>
              <a:round/>
              <a:headEnd/>
              <a:tailEnd/>
            </a:ln>
            <a:effectLst/>
          </p:spPr>
          <p:txBody>
            <a:bodyPr/>
            <a:lstStyle/>
            <a:p>
              <a:endParaRPr lang="da-DK"/>
            </a:p>
          </p:txBody>
        </p:sp>
        <p:sp>
          <p:nvSpPr>
            <p:cNvPr id="66" name="Line 61"/>
            <p:cNvSpPr>
              <a:spLocks noChangeShapeType="1"/>
            </p:cNvSpPr>
            <p:nvPr/>
          </p:nvSpPr>
          <p:spPr bwMode="auto">
            <a:xfrm>
              <a:off x="7146925" y="4243388"/>
              <a:ext cx="893762" cy="3175"/>
            </a:xfrm>
            <a:prstGeom prst="line">
              <a:avLst/>
            </a:prstGeom>
            <a:noFill/>
            <a:ln w="9000">
              <a:solidFill>
                <a:srgbClr val="000000"/>
              </a:solidFill>
              <a:round/>
              <a:headEnd/>
              <a:tailEnd/>
            </a:ln>
            <a:effectLst/>
          </p:spPr>
          <p:txBody>
            <a:bodyPr/>
            <a:lstStyle/>
            <a:p>
              <a:endParaRPr lang="da-DK"/>
            </a:p>
          </p:txBody>
        </p:sp>
        <p:sp>
          <p:nvSpPr>
            <p:cNvPr id="67" name="Text Box 62"/>
            <p:cNvSpPr txBox="1">
              <a:spLocks noChangeArrowheads="1"/>
            </p:cNvSpPr>
            <p:nvPr/>
          </p:nvSpPr>
          <p:spPr bwMode="auto">
            <a:xfrm>
              <a:off x="7116762" y="4240213"/>
              <a:ext cx="227013" cy="249237"/>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27</a:t>
              </a:r>
            </a:p>
          </p:txBody>
        </p:sp>
        <p:sp>
          <p:nvSpPr>
            <p:cNvPr id="68" name="Text Box 63"/>
            <p:cNvSpPr txBox="1">
              <a:spLocks noChangeArrowheads="1"/>
            </p:cNvSpPr>
            <p:nvPr/>
          </p:nvSpPr>
          <p:spPr bwMode="auto">
            <a:xfrm>
              <a:off x="7818437" y="3949700"/>
              <a:ext cx="227013" cy="249238"/>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28</a:t>
              </a:r>
            </a:p>
          </p:txBody>
        </p:sp>
        <p:sp>
          <p:nvSpPr>
            <p:cNvPr id="69" name="Text Box 64"/>
            <p:cNvSpPr txBox="1">
              <a:spLocks noChangeArrowheads="1"/>
            </p:cNvSpPr>
            <p:nvPr/>
          </p:nvSpPr>
          <p:spPr bwMode="auto">
            <a:xfrm>
              <a:off x="8142287" y="4140200"/>
              <a:ext cx="227013" cy="249238"/>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30</a:t>
              </a:r>
            </a:p>
          </p:txBody>
        </p:sp>
        <p:sp>
          <p:nvSpPr>
            <p:cNvPr id="70" name="Text Box 65"/>
            <p:cNvSpPr txBox="1">
              <a:spLocks noChangeArrowheads="1"/>
            </p:cNvSpPr>
            <p:nvPr/>
          </p:nvSpPr>
          <p:spPr bwMode="auto">
            <a:xfrm>
              <a:off x="8150225" y="3997325"/>
              <a:ext cx="227012" cy="249238"/>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29</a:t>
              </a:r>
            </a:p>
          </p:txBody>
        </p:sp>
        <p:sp>
          <p:nvSpPr>
            <p:cNvPr id="71" name="Text Box 66"/>
            <p:cNvSpPr txBox="1">
              <a:spLocks noChangeArrowheads="1"/>
            </p:cNvSpPr>
            <p:nvPr/>
          </p:nvSpPr>
          <p:spPr bwMode="auto">
            <a:xfrm>
              <a:off x="8456612" y="4003675"/>
              <a:ext cx="227013" cy="249238"/>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31</a:t>
              </a:r>
            </a:p>
          </p:txBody>
        </p:sp>
        <p:sp>
          <p:nvSpPr>
            <p:cNvPr id="72" name="Text Box 67"/>
            <p:cNvSpPr txBox="1">
              <a:spLocks noChangeArrowheads="1"/>
            </p:cNvSpPr>
            <p:nvPr/>
          </p:nvSpPr>
          <p:spPr bwMode="auto">
            <a:xfrm>
              <a:off x="8742362" y="3938588"/>
              <a:ext cx="227013" cy="249237"/>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32</a:t>
              </a:r>
            </a:p>
          </p:txBody>
        </p:sp>
        <p:sp>
          <p:nvSpPr>
            <p:cNvPr id="73" name="Text Box 68"/>
            <p:cNvSpPr txBox="1">
              <a:spLocks noChangeArrowheads="1"/>
            </p:cNvSpPr>
            <p:nvPr/>
          </p:nvSpPr>
          <p:spPr bwMode="auto">
            <a:xfrm>
              <a:off x="8447087" y="4135438"/>
              <a:ext cx="227013" cy="249237"/>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33</a:t>
              </a:r>
            </a:p>
          </p:txBody>
        </p:sp>
        <p:sp>
          <p:nvSpPr>
            <p:cNvPr id="74" name="Text Box 69"/>
            <p:cNvSpPr txBox="1">
              <a:spLocks noChangeArrowheads="1"/>
            </p:cNvSpPr>
            <p:nvPr/>
          </p:nvSpPr>
          <p:spPr bwMode="auto">
            <a:xfrm>
              <a:off x="8074025" y="3673475"/>
              <a:ext cx="227012" cy="249238"/>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34</a:t>
              </a:r>
            </a:p>
          </p:txBody>
        </p:sp>
        <p:sp>
          <p:nvSpPr>
            <p:cNvPr id="75" name="Text Box 70"/>
            <p:cNvSpPr txBox="1">
              <a:spLocks noChangeArrowheads="1"/>
            </p:cNvSpPr>
            <p:nvPr/>
          </p:nvSpPr>
          <p:spPr bwMode="auto">
            <a:xfrm>
              <a:off x="8534400" y="3675063"/>
              <a:ext cx="227012" cy="249237"/>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36</a:t>
              </a:r>
            </a:p>
          </p:txBody>
        </p:sp>
        <p:sp>
          <p:nvSpPr>
            <p:cNvPr id="76" name="Text Box 71"/>
            <p:cNvSpPr txBox="1">
              <a:spLocks noChangeArrowheads="1"/>
            </p:cNvSpPr>
            <p:nvPr/>
          </p:nvSpPr>
          <p:spPr bwMode="auto">
            <a:xfrm>
              <a:off x="8289925" y="3632200"/>
              <a:ext cx="227012" cy="249238"/>
            </a:xfrm>
            <a:prstGeom prst="rect">
              <a:avLst/>
            </a:prstGeom>
            <a:noFill/>
            <a:ln w="9525">
              <a:noFill/>
              <a:round/>
              <a:headEnd/>
              <a:tailEnd/>
            </a:ln>
            <a:effectLst/>
          </p:spPr>
          <p:txBody>
            <a:bodyPr lIns="0" tIns="6930" rIns="0" bIns="0" anchor="ctr"/>
            <a:lstStyle/>
            <a:p>
              <a:pPr algn="ctr">
                <a:lnSpc>
                  <a:spcPct val="95000"/>
                </a:lnSpc>
              </a:pPr>
              <a:r>
                <a:rPr lang="en-US" sz="1100">
                  <a:solidFill>
                    <a:srgbClr val="000000"/>
                  </a:solidFill>
                  <a:latin typeface="Times New Roman" pitchFamily="16" charset="0"/>
                  <a:ea typeface="SimSun" charset="0"/>
                  <a:cs typeface="SimSun" charset="0"/>
                </a:rPr>
                <a:t>35</a:t>
              </a:r>
            </a:p>
          </p:txBody>
        </p:sp>
        <p:sp>
          <p:nvSpPr>
            <p:cNvPr id="77" name="Line 72"/>
            <p:cNvSpPr>
              <a:spLocks noChangeShapeType="1"/>
            </p:cNvSpPr>
            <p:nvPr/>
          </p:nvSpPr>
          <p:spPr bwMode="auto">
            <a:xfrm>
              <a:off x="8289925" y="3600450"/>
              <a:ext cx="239712" cy="1588"/>
            </a:xfrm>
            <a:prstGeom prst="line">
              <a:avLst/>
            </a:prstGeom>
            <a:noFill/>
            <a:ln w="9000">
              <a:solidFill>
                <a:srgbClr val="000000"/>
              </a:solidFill>
              <a:round/>
              <a:headEnd/>
              <a:tailEnd type="triangle" w="med" len="med"/>
            </a:ln>
            <a:effectLst/>
          </p:spPr>
          <p:txBody>
            <a:bodyPr/>
            <a:lstStyle/>
            <a:p>
              <a:endParaRPr lang="da-DK"/>
            </a:p>
          </p:txBody>
        </p:sp>
        <p:sp>
          <p:nvSpPr>
            <p:cNvPr id="78" name="Line 73"/>
            <p:cNvSpPr>
              <a:spLocks noChangeShapeType="1"/>
            </p:cNvSpPr>
            <p:nvPr/>
          </p:nvSpPr>
          <p:spPr bwMode="auto">
            <a:xfrm>
              <a:off x="7146925" y="2801938"/>
              <a:ext cx="893762" cy="3175"/>
            </a:xfrm>
            <a:prstGeom prst="line">
              <a:avLst/>
            </a:prstGeom>
            <a:noFill/>
            <a:ln w="9000">
              <a:solidFill>
                <a:srgbClr val="000000"/>
              </a:solidFill>
              <a:round/>
              <a:headEnd/>
              <a:tailEnd/>
            </a:ln>
            <a:effectLst/>
          </p:spPr>
          <p:txBody>
            <a:bodyPr/>
            <a:lstStyle/>
            <a:p>
              <a:endParaRPr lang="da-DK"/>
            </a:p>
          </p:txBody>
        </p:sp>
        <p:grpSp>
          <p:nvGrpSpPr>
            <p:cNvPr id="5" name="Group 74"/>
            <p:cNvGrpSpPr>
              <a:grpSpLocks/>
            </p:cNvGrpSpPr>
            <p:nvPr/>
          </p:nvGrpSpPr>
          <p:grpSpPr bwMode="auto">
            <a:xfrm>
              <a:off x="7013575" y="5108575"/>
              <a:ext cx="174625" cy="144463"/>
              <a:chOff x="2041" y="3122"/>
              <a:chExt cx="110" cy="91"/>
            </a:xfrm>
          </p:grpSpPr>
          <p:sp>
            <p:nvSpPr>
              <p:cNvPr id="95" name="Oval 75"/>
              <p:cNvSpPr>
                <a:spLocks noChangeArrowheads="1"/>
              </p:cNvSpPr>
              <p:nvPr/>
            </p:nvSpPr>
            <p:spPr bwMode="auto">
              <a:xfrm>
                <a:off x="2041" y="3122"/>
                <a:ext cx="91" cy="91"/>
              </a:xfrm>
              <a:prstGeom prst="ellipse">
                <a:avLst/>
              </a:prstGeom>
              <a:solidFill>
                <a:srgbClr val="99CCFF">
                  <a:alpha val="0"/>
                </a:srgbClr>
              </a:solidFill>
              <a:ln w="9000">
                <a:solidFill>
                  <a:srgbClr val="000000"/>
                </a:solidFill>
                <a:round/>
                <a:headEnd/>
                <a:tailEnd/>
              </a:ln>
              <a:effectLst/>
            </p:spPr>
            <p:txBody>
              <a:bodyPr wrap="none" anchor="ctr"/>
              <a:lstStyle/>
              <a:p>
                <a:endParaRPr lang="da-DK"/>
              </a:p>
            </p:txBody>
          </p:sp>
          <p:sp>
            <p:nvSpPr>
              <p:cNvPr id="96" name="Rectangle 76"/>
              <p:cNvSpPr>
                <a:spLocks noChangeArrowheads="1"/>
              </p:cNvSpPr>
              <p:nvPr/>
            </p:nvSpPr>
            <p:spPr bwMode="auto">
              <a:xfrm>
                <a:off x="2070" y="3145"/>
                <a:ext cx="82" cy="45"/>
              </a:xfrm>
              <a:prstGeom prst="rect">
                <a:avLst/>
              </a:prstGeom>
              <a:solidFill>
                <a:srgbClr val="FFFFFF"/>
              </a:solidFill>
              <a:ln w="9525">
                <a:solidFill>
                  <a:srgbClr val="FFFFFF"/>
                </a:solidFill>
                <a:round/>
                <a:headEnd/>
                <a:tailEnd/>
              </a:ln>
              <a:effectLst/>
            </p:spPr>
            <p:txBody>
              <a:bodyPr wrap="none" anchor="ctr"/>
              <a:lstStyle/>
              <a:p>
                <a:endParaRPr lang="da-DK"/>
              </a:p>
            </p:txBody>
          </p:sp>
          <p:sp>
            <p:nvSpPr>
              <p:cNvPr id="97" name="Rectangle 77"/>
              <p:cNvSpPr>
                <a:spLocks noChangeArrowheads="1"/>
              </p:cNvSpPr>
              <p:nvPr/>
            </p:nvSpPr>
            <p:spPr bwMode="auto">
              <a:xfrm>
                <a:off x="2060" y="3148"/>
                <a:ext cx="82" cy="45"/>
              </a:xfrm>
              <a:prstGeom prst="rect">
                <a:avLst/>
              </a:prstGeom>
              <a:solidFill>
                <a:srgbClr val="FFFFFF"/>
              </a:solidFill>
              <a:ln w="9525">
                <a:solidFill>
                  <a:srgbClr val="FFFFFF"/>
                </a:solidFill>
                <a:round/>
                <a:headEnd/>
                <a:tailEnd/>
              </a:ln>
              <a:effectLst/>
            </p:spPr>
            <p:txBody>
              <a:bodyPr wrap="none" anchor="ctr"/>
              <a:lstStyle/>
              <a:p>
                <a:endParaRPr lang="da-DK"/>
              </a:p>
            </p:txBody>
          </p:sp>
        </p:grpSp>
        <p:grpSp>
          <p:nvGrpSpPr>
            <p:cNvPr id="6" name="Group 78"/>
            <p:cNvGrpSpPr>
              <a:grpSpLocks/>
            </p:cNvGrpSpPr>
            <p:nvPr/>
          </p:nvGrpSpPr>
          <p:grpSpPr bwMode="auto">
            <a:xfrm>
              <a:off x="7011987" y="4125913"/>
              <a:ext cx="174625" cy="144462"/>
              <a:chOff x="2040" y="2503"/>
              <a:chExt cx="110" cy="91"/>
            </a:xfrm>
          </p:grpSpPr>
          <p:sp>
            <p:nvSpPr>
              <p:cNvPr id="92" name="Oval 79"/>
              <p:cNvSpPr>
                <a:spLocks noChangeArrowheads="1"/>
              </p:cNvSpPr>
              <p:nvPr/>
            </p:nvSpPr>
            <p:spPr bwMode="auto">
              <a:xfrm>
                <a:off x="2040" y="2503"/>
                <a:ext cx="91" cy="91"/>
              </a:xfrm>
              <a:prstGeom prst="ellipse">
                <a:avLst/>
              </a:prstGeom>
              <a:solidFill>
                <a:srgbClr val="99CCFF">
                  <a:alpha val="0"/>
                </a:srgbClr>
              </a:solidFill>
              <a:ln w="9000">
                <a:solidFill>
                  <a:srgbClr val="000000"/>
                </a:solidFill>
                <a:round/>
                <a:headEnd/>
                <a:tailEnd/>
              </a:ln>
              <a:effectLst/>
            </p:spPr>
            <p:txBody>
              <a:bodyPr wrap="none" anchor="ctr"/>
              <a:lstStyle/>
              <a:p>
                <a:endParaRPr lang="da-DK"/>
              </a:p>
            </p:txBody>
          </p:sp>
          <p:sp>
            <p:nvSpPr>
              <p:cNvPr id="93" name="Rectangle 80"/>
              <p:cNvSpPr>
                <a:spLocks noChangeArrowheads="1"/>
              </p:cNvSpPr>
              <p:nvPr/>
            </p:nvSpPr>
            <p:spPr bwMode="auto">
              <a:xfrm>
                <a:off x="2068" y="2526"/>
                <a:ext cx="82" cy="45"/>
              </a:xfrm>
              <a:prstGeom prst="rect">
                <a:avLst/>
              </a:prstGeom>
              <a:solidFill>
                <a:srgbClr val="FFFFFF"/>
              </a:solidFill>
              <a:ln w="9525">
                <a:solidFill>
                  <a:srgbClr val="FFFFFF"/>
                </a:solidFill>
                <a:round/>
                <a:headEnd/>
                <a:tailEnd/>
              </a:ln>
              <a:effectLst/>
            </p:spPr>
            <p:txBody>
              <a:bodyPr wrap="none" anchor="ctr"/>
              <a:lstStyle/>
              <a:p>
                <a:endParaRPr lang="da-DK"/>
              </a:p>
            </p:txBody>
          </p:sp>
          <p:sp>
            <p:nvSpPr>
              <p:cNvPr id="94" name="Rectangle 81"/>
              <p:cNvSpPr>
                <a:spLocks noChangeArrowheads="1"/>
              </p:cNvSpPr>
              <p:nvPr/>
            </p:nvSpPr>
            <p:spPr bwMode="auto">
              <a:xfrm>
                <a:off x="2059" y="2528"/>
                <a:ext cx="82" cy="45"/>
              </a:xfrm>
              <a:prstGeom prst="rect">
                <a:avLst/>
              </a:prstGeom>
              <a:solidFill>
                <a:srgbClr val="FFFFFF"/>
              </a:solidFill>
              <a:ln w="9525">
                <a:solidFill>
                  <a:srgbClr val="FFFFFF"/>
                </a:solidFill>
                <a:round/>
                <a:headEnd/>
                <a:tailEnd/>
              </a:ln>
              <a:effectLst/>
            </p:spPr>
            <p:txBody>
              <a:bodyPr wrap="none" anchor="ctr"/>
              <a:lstStyle/>
              <a:p>
                <a:endParaRPr lang="da-DK"/>
              </a:p>
            </p:txBody>
          </p:sp>
        </p:grpSp>
        <p:grpSp>
          <p:nvGrpSpPr>
            <p:cNvPr id="7" name="Group 82"/>
            <p:cNvGrpSpPr>
              <a:grpSpLocks/>
            </p:cNvGrpSpPr>
            <p:nvPr/>
          </p:nvGrpSpPr>
          <p:grpSpPr bwMode="auto">
            <a:xfrm>
              <a:off x="7010400" y="2686050"/>
              <a:ext cx="174625" cy="144463"/>
              <a:chOff x="2039" y="1596"/>
              <a:chExt cx="110" cy="91"/>
            </a:xfrm>
          </p:grpSpPr>
          <p:sp>
            <p:nvSpPr>
              <p:cNvPr id="89" name="Oval 83"/>
              <p:cNvSpPr>
                <a:spLocks noChangeArrowheads="1"/>
              </p:cNvSpPr>
              <p:nvPr/>
            </p:nvSpPr>
            <p:spPr bwMode="auto">
              <a:xfrm>
                <a:off x="2039" y="1596"/>
                <a:ext cx="91" cy="91"/>
              </a:xfrm>
              <a:prstGeom prst="ellipse">
                <a:avLst/>
              </a:prstGeom>
              <a:solidFill>
                <a:srgbClr val="99CCFF">
                  <a:alpha val="0"/>
                </a:srgbClr>
              </a:solidFill>
              <a:ln w="9000">
                <a:solidFill>
                  <a:srgbClr val="000000"/>
                </a:solidFill>
                <a:round/>
                <a:headEnd/>
                <a:tailEnd/>
              </a:ln>
              <a:effectLst/>
            </p:spPr>
            <p:txBody>
              <a:bodyPr wrap="none" anchor="ctr"/>
              <a:lstStyle/>
              <a:p>
                <a:endParaRPr lang="da-DK"/>
              </a:p>
            </p:txBody>
          </p:sp>
          <p:sp>
            <p:nvSpPr>
              <p:cNvPr id="90" name="Rectangle 84"/>
              <p:cNvSpPr>
                <a:spLocks noChangeArrowheads="1"/>
              </p:cNvSpPr>
              <p:nvPr/>
            </p:nvSpPr>
            <p:spPr bwMode="auto">
              <a:xfrm>
                <a:off x="2068" y="1620"/>
                <a:ext cx="82" cy="45"/>
              </a:xfrm>
              <a:prstGeom prst="rect">
                <a:avLst/>
              </a:prstGeom>
              <a:solidFill>
                <a:srgbClr val="FFFFFF"/>
              </a:solidFill>
              <a:ln w="9525">
                <a:solidFill>
                  <a:srgbClr val="FFFFFF"/>
                </a:solidFill>
                <a:round/>
                <a:headEnd/>
                <a:tailEnd/>
              </a:ln>
              <a:effectLst/>
            </p:spPr>
            <p:txBody>
              <a:bodyPr wrap="none" anchor="ctr"/>
              <a:lstStyle/>
              <a:p>
                <a:endParaRPr lang="da-DK"/>
              </a:p>
            </p:txBody>
          </p:sp>
          <p:sp>
            <p:nvSpPr>
              <p:cNvPr id="91" name="Rectangle 85"/>
              <p:cNvSpPr>
                <a:spLocks noChangeArrowheads="1"/>
              </p:cNvSpPr>
              <p:nvPr/>
            </p:nvSpPr>
            <p:spPr bwMode="auto">
              <a:xfrm>
                <a:off x="2068" y="1621"/>
                <a:ext cx="82" cy="45"/>
              </a:xfrm>
              <a:prstGeom prst="rect">
                <a:avLst/>
              </a:prstGeom>
              <a:solidFill>
                <a:srgbClr val="FFFFFF"/>
              </a:solidFill>
              <a:ln w="9525">
                <a:solidFill>
                  <a:srgbClr val="FFFFFF"/>
                </a:solidFill>
                <a:round/>
                <a:headEnd/>
                <a:tailEnd/>
              </a:ln>
              <a:effectLst/>
            </p:spPr>
            <p:txBody>
              <a:bodyPr wrap="none" anchor="ctr"/>
              <a:lstStyle/>
              <a:p>
                <a:endParaRPr lang="da-DK"/>
              </a:p>
            </p:txBody>
          </p:sp>
        </p:grpSp>
        <p:sp>
          <p:nvSpPr>
            <p:cNvPr id="82" name="Text Box 86"/>
            <p:cNvSpPr txBox="1">
              <a:spLocks noChangeArrowheads="1"/>
            </p:cNvSpPr>
            <p:nvPr/>
          </p:nvSpPr>
          <p:spPr bwMode="auto">
            <a:xfrm>
              <a:off x="6956425" y="2454275"/>
              <a:ext cx="323850" cy="276225"/>
            </a:xfrm>
            <a:prstGeom prst="rect">
              <a:avLst/>
            </a:prstGeom>
            <a:noFill/>
            <a:ln w="9525">
              <a:noFill/>
              <a:round/>
              <a:headEnd/>
              <a:tailEnd/>
            </a:ln>
            <a:effectLst/>
          </p:spPr>
          <p:txBody>
            <a:bodyPr lIns="0" tIns="10080" rIns="0" bIns="0" anchor="ctr"/>
            <a:lstStyle/>
            <a:p>
              <a:pPr algn="ctr">
                <a:lnSpc>
                  <a:spcPct val="95000"/>
                </a:lnSpc>
              </a:pPr>
              <a:r>
                <a:rPr lang="en-US" sz="1600" i="1">
                  <a:solidFill>
                    <a:srgbClr val="000000"/>
                  </a:solidFill>
                  <a:latin typeface="Times New Roman" pitchFamily="16" charset="0"/>
                  <a:ea typeface="SimSun" charset="0"/>
                  <a:cs typeface="SimSun" charset="0"/>
                </a:rPr>
                <a:t>In</a:t>
              </a:r>
              <a:r>
                <a:rPr lang="en-US" sz="1600" baseline="-33000">
                  <a:solidFill>
                    <a:srgbClr val="000000"/>
                  </a:solidFill>
                  <a:latin typeface="Times New Roman" pitchFamily="16" charset="0"/>
                  <a:ea typeface="SimSun" charset="0"/>
                  <a:cs typeface="SimSun" charset="0"/>
                </a:rPr>
                <a:t>1</a:t>
              </a:r>
            </a:p>
          </p:txBody>
        </p:sp>
        <p:sp>
          <p:nvSpPr>
            <p:cNvPr id="83" name="Text Box 87"/>
            <p:cNvSpPr txBox="1">
              <a:spLocks noChangeArrowheads="1"/>
            </p:cNvSpPr>
            <p:nvPr/>
          </p:nvSpPr>
          <p:spPr bwMode="auto">
            <a:xfrm>
              <a:off x="6959600" y="3890963"/>
              <a:ext cx="323850" cy="276225"/>
            </a:xfrm>
            <a:prstGeom prst="rect">
              <a:avLst/>
            </a:prstGeom>
            <a:noFill/>
            <a:ln w="9525">
              <a:noFill/>
              <a:round/>
              <a:headEnd/>
              <a:tailEnd/>
            </a:ln>
            <a:effectLst/>
          </p:spPr>
          <p:txBody>
            <a:bodyPr lIns="0" tIns="10080" rIns="0" bIns="0" anchor="ctr"/>
            <a:lstStyle/>
            <a:p>
              <a:pPr algn="ctr">
                <a:lnSpc>
                  <a:spcPct val="95000"/>
                </a:lnSpc>
              </a:pPr>
              <a:r>
                <a:rPr lang="en-US" sz="1600" i="1">
                  <a:solidFill>
                    <a:srgbClr val="000000"/>
                  </a:solidFill>
                  <a:latin typeface="Times New Roman" pitchFamily="16" charset="0"/>
                  <a:ea typeface="SimSun" charset="0"/>
                  <a:cs typeface="SimSun" charset="0"/>
                </a:rPr>
                <a:t>In</a:t>
              </a:r>
              <a:r>
                <a:rPr lang="en-US" sz="1600" baseline="-33000">
                  <a:solidFill>
                    <a:srgbClr val="000000"/>
                  </a:solidFill>
                  <a:latin typeface="Times New Roman" pitchFamily="16" charset="0"/>
                  <a:ea typeface="SimSun" charset="0"/>
                  <a:cs typeface="SimSun" charset="0"/>
                </a:rPr>
                <a:t>2</a:t>
              </a:r>
            </a:p>
          </p:txBody>
        </p:sp>
        <p:sp>
          <p:nvSpPr>
            <p:cNvPr id="84" name="Text Box 88"/>
            <p:cNvSpPr txBox="1">
              <a:spLocks noChangeArrowheads="1"/>
            </p:cNvSpPr>
            <p:nvPr/>
          </p:nvSpPr>
          <p:spPr bwMode="auto">
            <a:xfrm>
              <a:off x="6959600" y="4875213"/>
              <a:ext cx="323850" cy="276225"/>
            </a:xfrm>
            <a:prstGeom prst="rect">
              <a:avLst/>
            </a:prstGeom>
            <a:noFill/>
            <a:ln w="9525">
              <a:noFill/>
              <a:round/>
              <a:headEnd/>
              <a:tailEnd/>
            </a:ln>
            <a:effectLst/>
          </p:spPr>
          <p:txBody>
            <a:bodyPr lIns="0" tIns="10080" rIns="0" bIns="0" anchor="ctr"/>
            <a:lstStyle/>
            <a:p>
              <a:pPr algn="ctr">
                <a:lnSpc>
                  <a:spcPct val="95000"/>
                </a:lnSpc>
              </a:pPr>
              <a:r>
                <a:rPr lang="en-US" sz="1600" i="1">
                  <a:solidFill>
                    <a:srgbClr val="000000"/>
                  </a:solidFill>
                  <a:latin typeface="Times New Roman" pitchFamily="16" charset="0"/>
                  <a:ea typeface="SimSun" charset="0"/>
                  <a:cs typeface="SimSun" charset="0"/>
                </a:rPr>
                <a:t>In</a:t>
              </a:r>
              <a:r>
                <a:rPr lang="en-US" sz="1600" baseline="-33000">
                  <a:solidFill>
                    <a:srgbClr val="000000"/>
                  </a:solidFill>
                  <a:latin typeface="Times New Roman" pitchFamily="16" charset="0"/>
                  <a:ea typeface="SimSun" charset="0"/>
                  <a:cs typeface="SimSun" charset="0"/>
                </a:rPr>
                <a:t>3</a:t>
              </a:r>
            </a:p>
          </p:txBody>
        </p:sp>
        <p:sp>
          <p:nvSpPr>
            <p:cNvPr id="85" name="Line 89"/>
            <p:cNvSpPr>
              <a:spLocks noChangeShapeType="1"/>
            </p:cNvSpPr>
            <p:nvPr/>
          </p:nvSpPr>
          <p:spPr bwMode="auto">
            <a:xfrm>
              <a:off x="7610475" y="5311775"/>
              <a:ext cx="239712" cy="1588"/>
            </a:xfrm>
            <a:prstGeom prst="line">
              <a:avLst/>
            </a:prstGeom>
            <a:noFill/>
            <a:ln w="9000">
              <a:solidFill>
                <a:srgbClr val="000000"/>
              </a:solidFill>
              <a:round/>
              <a:headEnd/>
              <a:tailEnd type="triangle" w="med" len="med"/>
            </a:ln>
            <a:effectLst/>
          </p:spPr>
          <p:txBody>
            <a:bodyPr/>
            <a:lstStyle/>
            <a:p>
              <a:endParaRPr lang="da-DK"/>
            </a:p>
          </p:txBody>
        </p:sp>
        <p:sp>
          <p:nvSpPr>
            <p:cNvPr id="86" name="Text Box 90"/>
            <p:cNvSpPr txBox="1">
              <a:spLocks noChangeArrowheads="1"/>
            </p:cNvSpPr>
            <p:nvPr/>
          </p:nvSpPr>
          <p:spPr bwMode="auto">
            <a:xfrm>
              <a:off x="8594725" y="3022600"/>
              <a:ext cx="669925" cy="276225"/>
            </a:xfrm>
            <a:prstGeom prst="rect">
              <a:avLst/>
            </a:prstGeom>
            <a:noFill/>
            <a:ln w="9525">
              <a:noFill/>
              <a:round/>
              <a:headEnd/>
              <a:tailEnd/>
            </a:ln>
            <a:effectLst/>
          </p:spPr>
          <p:txBody>
            <a:bodyPr lIns="0" tIns="10080" rIns="0" bIns="0" anchor="ctr"/>
            <a:lstStyle/>
            <a:p>
              <a:pPr algn="ctr">
                <a:lnSpc>
                  <a:spcPct val="95000"/>
                </a:lnSpc>
              </a:pPr>
              <a:r>
                <a:rPr lang="en-US" sz="1600" i="1">
                  <a:solidFill>
                    <a:srgbClr val="000000"/>
                  </a:solidFill>
                  <a:latin typeface="Times New Roman" pitchFamily="16" charset="0"/>
                  <a:cs typeface="Times New Roman" pitchFamily="16" charset="0"/>
                </a:rPr>
                <a:t>Mixer</a:t>
              </a:r>
              <a:r>
                <a:rPr lang="en-US" sz="1600" baseline="-33000">
                  <a:solidFill>
                    <a:srgbClr val="000000"/>
                  </a:solidFill>
                  <a:latin typeface="Times New Roman" pitchFamily="16" charset="0"/>
                  <a:cs typeface="Times New Roman" pitchFamily="16" charset="0"/>
                </a:rPr>
                <a:t>1</a:t>
              </a:r>
            </a:p>
          </p:txBody>
        </p:sp>
        <p:sp>
          <p:nvSpPr>
            <p:cNvPr id="87" name="Text Box 91"/>
            <p:cNvSpPr txBox="1">
              <a:spLocks noChangeArrowheads="1"/>
            </p:cNvSpPr>
            <p:nvPr/>
          </p:nvSpPr>
          <p:spPr bwMode="auto">
            <a:xfrm>
              <a:off x="8610600" y="4440238"/>
              <a:ext cx="669925" cy="276225"/>
            </a:xfrm>
            <a:prstGeom prst="rect">
              <a:avLst/>
            </a:prstGeom>
            <a:noFill/>
            <a:ln w="9525">
              <a:noFill/>
              <a:round/>
              <a:headEnd/>
              <a:tailEnd/>
            </a:ln>
            <a:effectLst/>
          </p:spPr>
          <p:txBody>
            <a:bodyPr lIns="0" tIns="10080" rIns="0" bIns="0" anchor="ctr"/>
            <a:lstStyle/>
            <a:p>
              <a:pPr algn="ctr">
                <a:lnSpc>
                  <a:spcPct val="95000"/>
                </a:lnSpc>
              </a:pPr>
              <a:r>
                <a:rPr lang="en-US" sz="1600" i="1">
                  <a:solidFill>
                    <a:srgbClr val="000000"/>
                  </a:solidFill>
                  <a:latin typeface="Times New Roman" pitchFamily="16" charset="0"/>
                  <a:cs typeface="Times New Roman" pitchFamily="16" charset="0"/>
                </a:rPr>
                <a:t>Mixer</a:t>
              </a:r>
              <a:r>
                <a:rPr lang="en-US" sz="1600" baseline="-33000">
                  <a:solidFill>
                    <a:srgbClr val="000000"/>
                  </a:solidFill>
                  <a:latin typeface="Times New Roman" pitchFamily="16" charset="0"/>
                  <a:cs typeface="Times New Roman" pitchFamily="16" charset="0"/>
                </a:rPr>
                <a:t>2</a:t>
              </a:r>
            </a:p>
          </p:txBody>
        </p:sp>
        <p:sp>
          <p:nvSpPr>
            <p:cNvPr id="88" name="Text Box 92"/>
            <p:cNvSpPr txBox="1">
              <a:spLocks noChangeArrowheads="1"/>
            </p:cNvSpPr>
            <p:nvPr/>
          </p:nvSpPr>
          <p:spPr bwMode="auto">
            <a:xfrm>
              <a:off x="8102600" y="5354638"/>
              <a:ext cx="669925" cy="276225"/>
            </a:xfrm>
            <a:prstGeom prst="rect">
              <a:avLst/>
            </a:prstGeom>
            <a:noFill/>
            <a:ln w="9525">
              <a:noFill/>
              <a:round/>
              <a:headEnd/>
              <a:tailEnd/>
            </a:ln>
            <a:effectLst/>
          </p:spPr>
          <p:txBody>
            <a:bodyPr lIns="0" tIns="10080" rIns="0" bIns="0" anchor="ctr"/>
            <a:lstStyle/>
            <a:p>
              <a:pPr algn="ctr">
                <a:lnSpc>
                  <a:spcPct val="95000"/>
                </a:lnSpc>
              </a:pPr>
              <a:r>
                <a:rPr lang="en-US" sz="1600" i="1">
                  <a:solidFill>
                    <a:srgbClr val="000000"/>
                  </a:solidFill>
                  <a:latin typeface="Times New Roman" pitchFamily="16" charset="0"/>
                  <a:cs typeface="Times New Roman" pitchFamily="16" charset="0"/>
                </a:rPr>
                <a:t>Heater</a:t>
              </a:r>
              <a:r>
                <a:rPr lang="en-US" sz="1600" baseline="-33000">
                  <a:solidFill>
                    <a:srgbClr val="000000"/>
                  </a:solidFill>
                  <a:latin typeface="Times New Roman" pitchFamily="16" charset="0"/>
                  <a:cs typeface="Times New Roman" pitchFamily="16" charset="0"/>
                </a:rPr>
                <a:t>1</a:t>
              </a:r>
            </a:p>
          </p:txBody>
        </p:sp>
      </p:grpSp>
      <p:pic>
        <p:nvPicPr>
          <p:cNvPr id="14" name="Picture 13"/>
          <p:cNvPicPr>
            <a:picLocks noChangeAspect="1"/>
          </p:cNvPicPr>
          <p:nvPr/>
        </p:nvPicPr>
        <p:blipFill>
          <a:blip r:embed="rId3"/>
          <a:stretch>
            <a:fillRect/>
          </a:stretch>
        </p:blipFill>
        <p:spPr>
          <a:xfrm>
            <a:off x="2530197" y="1994396"/>
            <a:ext cx="4267200" cy="2298700"/>
          </a:xfrm>
          <a:prstGeom prst="rect">
            <a:avLst/>
          </a:prstGeom>
        </p:spPr>
      </p:pic>
      <p:pic>
        <p:nvPicPr>
          <p:cNvPr id="107522" name="Picture 2"/>
          <p:cNvPicPr>
            <a:picLocks noChangeAspect="1" noChangeArrowheads="1"/>
          </p:cNvPicPr>
          <p:nvPr/>
        </p:nvPicPr>
        <p:blipFill>
          <a:blip r:embed="rId4"/>
          <a:srcRect/>
          <a:stretch>
            <a:fillRect/>
          </a:stretch>
        </p:blipFill>
        <p:spPr bwMode="auto">
          <a:xfrm>
            <a:off x="4572000" y="2996952"/>
            <a:ext cx="4057650" cy="3514725"/>
          </a:xfrm>
          <a:prstGeom prst="rect">
            <a:avLst/>
          </a:prstGeom>
          <a:noFill/>
          <a:ln w="9525">
            <a:noFill/>
            <a:miter lim="800000"/>
            <a:headEnd/>
            <a:tailEnd/>
          </a:ln>
        </p:spPr>
      </p:pic>
      <p:sp>
        <p:nvSpPr>
          <p:cNvPr id="101" name="Title 1"/>
          <p:cNvSpPr txBox="1">
            <a:spLocks/>
          </p:cNvSpPr>
          <p:nvPr/>
        </p:nvSpPr>
        <p:spPr bwMode="auto">
          <a:xfrm>
            <a:off x="683567" y="405606"/>
            <a:ext cx="7734946" cy="252028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ctr" defTabSz="914400">
              <a:lnSpc>
                <a:spcPct val="80000"/>
              </a:lnSpc>
            </a:pPr>
            <a:r>
              <a:rPr lang="en-US" sz="9600" b="1" kern="0" dirty="0" smtClean="0">
                <a:solidFill>
                  <a:srgbClr val="FF0000"/>
                </a:solidFill>
                <a:latin typeface="Calibri" pitchFamily="34" charset="0"/>
                <a:cs typeface="Calibri" pitchFamily="34" charset="0"/>
              </a:rPr>
              <a:t>MOVE TO BACKUP</a:t>
            </a:r>
            <a:endParaRPr kumimoji="0" lang="en-US" sz="9600" b="1" i="0" strike="noStrike" kern="0" cap="none" spc="0" normalizeH="0" baseline="0" noProof="0" dirty="0" smtClean="0">
              <a:ln>
                <a:noFill/>
              </a:ln>
              <a:solidFill>
                <a:srgbClr val="FF0000"/>
              </a:solidFill>
              <a:effectLst/>
              <a:uLnTx/>
              <a:uFillTx/>
              <a:latin typeface="Calibri" pitchFamily="34" charset="0"/>
              <a:ea typeface="ＭＳ Ｐゴシック" charset="-128"/>
              <a:cs typeface="Calibr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Basic building block: </a:t>
            </a:r>
            <a:r>
              <a:rPr lang="en-US" dirty="0" err="1" smtClean="0">
                <a:latin typeface="Calibri" pitchFamily="34" charset="0"/>
                <a:cs typeface="Calibri" pitchFamily="34" charset="0"/>
              </a:rPr>
              <a:t>microfluidic</a:t>
            </a:r>
            <a:r>
              <a:rPr lang="en-US" dirty="0" smtClean="0">
                <a:latin typeface="Calibri" pitchFamily="34" charset="0"/>
                <a:cs typeface="Calibri" pitchFamily="34" charset="0"/>
              </a:rPr>
              <a:t> valve</a:t>
            </a:r>
          </a:p>
        </p:txBody>
      </p:sp>
      <p:pic>
        <p:nvPicPr>
          <p:cNvPr id="6" name="Picture 3"/>
          <p:cNvPicPr>
            <a:picLocks noChangeAspect="1" noChangeArrowheads="1"/>
          </p:cNvPicPr>
          <p:nvPr/>
        </p:nvPicPr>
        <p:blipFill>
          <a:blip r:embed="rId4" cstate="print"/>
          <a:srcRect/>
          <a:stretch>
            <a:fillRect/>
          </a:stretch>
        </p:blipFill>
        <p:spPr bwMode="auto">
          <a:xfrm>
            <a:off x="8418513" y="22225"/>
            <a:ext cx="695325" cy="768350"/>
          </a:xfrm>
          <a:prstGeom prst="rect">
            <a:avLst/>
          </a:prstGeom>
          <a:noFill/>
          <a:ln w="9525">
            <a:noFill/>
            <a:round/>
            <a:headEnd/>
            <a:tailEnd/>
          </a:ln>
          <a:effectLst/>
        </p:spPr>
      </p:pic>
      <p:grpSp>
        <p:nvGrpSpPr>
          <p:cNvPr id="10" name="Group 9"/>
          <p:cNvGrpSpPr/>
          <p:nvPr/>
        </p:nvGrpSpPr>
        <p:grpSpPr>
          <a:xfrm>
            <a:off x="4264744" y="1772132"/>
            <a:ext cx="4195688" cy="3673092"/>
            <a:chOff x="-221008" y="4306888"/>
            <a:chExt cx="3432521" cy="3186112"/>
          </a:xfrm>
        </p:grpSpPr>
        <p:sp>
          <p:nvSpPr>
            <p:cNvPr id="11" name="AutoShape 209"/>
            <p:cNvSpPr>
              <a:spLocks noChangeArrowheads="1"/>
            </p:cNvSpPr>
            <p:nvPr/>
          </p:nvSpPr>
          <p:spPr bwMode="auto">
            <a:xfrm>
              <a:off x="673100" y="5897563"/>
              <a:ext cx="968375" cy="760412"/>
            </a:xfrm>
            <a:prstGeom prst="cube">
              <a:avLst>
                <a:gd name="adj" fmla="val 90403"/>
              </a:avLst>
            </a:prstGeom>
            <a:solidFill>
              <a:srgbClr val="6BAED6"/>
            </a:solidFill>
            <a:ln w="9525">
              <a:solidFill>
                <a:srgbClr val="000000"/>
              </a:solidFill>
              <a:round/>
              <a:headEnd/>
              <a:tailEnd/>
            </a:ln>
            <a:effectLst/>
          </p:spPr>
          <p:txBody>
            <a:bodyPr wrap="none" anchor="ctr"/>
            <a:lstStyle/>
            <a:p>
              <a:endParaRPr lang="da-DK" b="1"/>
            </a:p>
          </p:txBody>
        </p:sp>
        <p:sp>
          <p:nvSpPr>
            <p:cNvPr id="12" name="Line 210"/>
            <p:cNvSpPr>
              <a:spLocks noChangeShapeType="1"/>
            </p:cNvSpPr>
            <p:nvPr/>
          </p:nvSpPr>
          <p:spPr bwMode="auto">
            <a:xfrm>
              <a:off x="258763" y="6519863"/>
              <a:ext cx="1587" cy="138112"/>
            </a:xfrm>
            <a:prstGeom prst="line">
              <a:avLst/>
            </a:prstGeom>
            <a:noFill/>
            <a:ln w="18000">
              <a:solidFill>
                <a:srgbClr val="003366"/>
              </a:solidFill>
              <a:round/>
              <a:headEnd/>
              <a:tailEnd/>
            </a:ln>
            <a:effectLst/>
          </p:spPr>
          <p:txBody>
            <a:bodyPr/>
            <a:lstStyle/>
            <a:p>
              <a:endParaRPr lang="da-DK" b="1"/>
            </a:p>
          </p:txBody>
        </p:sp>
        <p:sp>
          <p:nvSpPr>
            <p:cNvPr id="13" name="Line 211"/>
            <p:cNvSpPr>
              <a:spLocks noChangeShapeType="1"/>
            </p:cNvSpPr>
            <p:nvPr/>
          </p:nvSpPr>
          <p:spPr bwMode="auto">
            <a:xfrm flipH="1">
              <a:off x="257175" y="6657975"/>
              <a:ext cx="417513" cy="1588"/>
            </a:xfrm>
            <a:prstGeom prst="line">
              <a:avLst/>
            </a:prstGeom>
            <a:noFill/>
            <a:ln w="18000">
              <a:solidFill>
                <a:srgbClr val="003366"/>
              </a:solidFill>
              <a:round/>
              <a:headEnd/>
              <a:tailEnd/>
            </a:ln>
            <a:effectLst/>
          </p:spPr>
          <p:txBody>
            <a:bodyPr/>
            <a:lstStyle/>
            <a:p>
              <a:endParaRPr lang="da-DK" b="1"/>
            </a:p>
          </p:txBody>
        </p:sp>
        <p:sp>
          <p:nvSpPr>
            <p:cNvPr id="14" name="Line 212"/>
            <p:cNvSpPr>
              <a:spLocks noChangeShapeType="1"/>
            </p:cNvSpPr>
            <p:nvPr/>
          </p:nvSpPr>
          <p:spPr bwMode="auto">
            <a:xfrm flipV="1">
              <a:off x="673100" y="6586538"/>
              <a:ext cx="1588" cy="73025"/>
            </a:xfrm>
            <a:prstGeom prst="line">
              <a:avLst/>
            </a:prstGeom>
            <a:noFill/>
            <a:ln w="18000">
              <a:solidFill>
                <a:srgbClr val="003366"/>
              </a:solidFill>
              <a:round/>
              <a:headEnd/>
              <a:tailEnd/>
            </a:ln>
            <a:effectLst/>
          </p:spPr>
          <p:txBody>
            <a:bodyPr/>
            <a:lstStyle/>
            <a:p>
              <a:endParaRPr lang="da-DK" b="1"/>
            </a:p>
          </p:txBody>
        </p:sp>
        <p:sp>
          <p:nvSpPr>
            <p:cNvPr id="15" name="Line 213"/>
            <p:cNvSpPr>
              <a:spLocks noChangeShapeType="1"/>
            </p:cNvSpPr>
            <p:nvPr/>
          </p:nvSpPr>
          <p:spPr bwMode="auto">
            <a:xfrm flipV="1">
              <a:off x="949325" y="6586538"/>
              <a:ext cx="1588" cy="73025"/>
            </a:xfrm>
            <a:prstGeom prst="line">
              <a:avLst/>
            </a:prstGeom>
            <a:noFill/>
            <a:ln w="18000">
              <a:solidFill>
                <a:srgbClr val="003366"/>
              </a:solidFill>
              <a:round/>
              <a:headEnd/>
              <a:tailEnd/>
            </a:ln>
            <a:effectLst/>
          </p:spPr>
          <p:txBody>
            <a:bodyPr/>
            <a:lstStyle/>
            <a:p>
              <a:endParaRPr lang="da-DK" b="1"/>
            </a:p>
          </p:txBody>
        </p:sp>
        <p:sp>
          <p:nvSpPr>
            <p:cNvPr id="16" name="Line 214"/>
            <p:cNvSpPr>
              <a:spLocks noChangeShapeType="1"/>
            </p:cNvSpPr>
            <p:nvPr/>
          </p:nvSpPr>
          <p:spPr bwMode="auto">
            <a:xfrm flipH="1">
              <a:off x="949325" y="6657975"/>
              <a:ext cx="417513" cy="1588"/>
            </a:xfrm>
            <a:prstGeom prst="line">
              <a:avLst/>
            </a:prstGeom>
            <a:noFill/>
            <a:ln w="18000">
              <a:solidFill>
                <a:srgbClr val="003366"/>
              </a:solidFill>
              <a:round/>
              <a:headEnd/>
              <a:tailEnd/>
            </a:ln>
            <a:effectLst/>
          </p:spPr>
          <p:txBody>
            <a:bodyPr/>
            <a:lstStyle/>
            <a:p>
              <a:endParaRPr lang="da-DK" b="1"/>
            </a:p>
          </p:txBody>
        </p:sp>
        <p:sp>
          <p:nvSpPr>
            <p:cNvPr id="17" name="Line 215"/>
            <p:cNvSpPr>
              <a:spLocks noChangeShapeType="1"/>
            </p:cNvSpPr>
            <p:nvPr/>
          </p:nvSpPr>
          <p:spPr bwMode="auto">
            <a:xfrm>
              <a:off x="1365250" y="6534150"/>
              <a:ext cx="1588" cy="123825"/>
            </a:xfrm>
            <a:prstGeom prst="line">
              <a:avLst/>
            </a:prstGeom>
            <a:noFill/>
            <a:ln w="18000">
              <a:solidFill>
                <a:srgbClr val="003366"/>
              </a:solidFill>
              <a:round/>
              <a:headEnd/>
              <a:tailEnd/>
            </a:ln>
            <a:effectLst/>
          </p:spPr>
          <p:txBody>
            <a:bodyPr/>
            <a:lstStyle/>
            <a:p>
              <a:endParaRPr lang="da-DK" b="1"/>
            </a:p>
          </p:txBody>
        </p:sp>
        <p:sp>
          <p:nvSpPr>
            <p:cNvPr id="18" name="Line 216"/>
            <p:cNvSpPr>
              <a:spLocks noChangeShapeType="1"/>
            </p:cNvSpPr>
            <p:nvPr/>
          </p:nvSpPr>
          <p:spPr bwMode="auto">
            <a:xfrm>
              <a:off x="258763" y="6657975"/>
              <a:ext cx="1587" cy="41275"/>
            </a:xfrm>
            <a:prstGeom prst="line">
              <a:avLst/>
            </a:prstGeom>
            <a:noFill/>
            <a:ln w="18000">
              <a:solidFill>
                <a:srgbClr val="000000"/>
              </a:solidFill>
              <a:round/>
              <a:headEnd/>
              <a:tailEnd/>
            </a:ln>
            <a:effectLst/>
          </p:spPr>
          <p:txBody>
            <a:bodyPr/>
            <a:lstStyle/>
            <a:p>
              <a:endParaRPr lang="da-DK" b="1"/>
            </a:p>
          </p:txBody>
        </p:sp>
        <p:sp>
          <p:nvSpPr>
            <p:cNvPr id="19" name="Line 217"/>
            <p:cNvSpPr>
              <a:spLocks noChangeShapeType="1"/>
            </p:cNvSpPr>
            <p:nvPr/>
          </p:nvSpPr>
          <p:spPr bwMode="auto">
            <a:xfrm>
              <a:off x="1365250" y="6657975"/>
              <a:ext cx="1588" cy="41275"/>
            </a:xfrm>
            <a:prstGeom prst="line">
              <a:avLst/>
            </a:prstGeom>
            <a:noFill/>
            <a:ln w="18000">
              <a:solidFill>
                <a:srgbClr val="000000"/>
              </a:solidFill>
              <a:round/>
              <a:headEnd/>
              <a:tailEnd/>
            </a:ln>
            <a:effectLst/>
          </p:spPr>
          <p:txBody>
            <a:bodyPr/>
            <a:lstStyle/>
            <a:p>
              <a:endParaRPr lang="da-DK" b="1"/>
            </a:p>
          </p:txBody>
        </p:sp>
        <p:sp>
          <p:nvSpPr>
            <p:cNvPr id="20" name="Line 218"/>
            <p:cNvSpPr>
              <a:spLocks noChangeShapeType="1"/>
            </p:cNvSpPr>
            <p:nvPr/>
          </p:nvSpPr>
          <p:spPr bwMode="auto">
            <a:xfrm>
              <a:off x="258763" y="6699250"/>
              <a:ext cx="1106487" cy="1588"/>
            </a:xfrm>
            <a:prstGeom prst="line">
              <a:avLst/>
            </a:prstGeom>
            <a:noFill/>
            <a:ln w="18000">
              <a:solidFill>
                <a:srgbClr val="000000"/>
              </a:solidFill>
              <a:round/>
              <a:headEnd/>
              <a:tailEnd/>
            </a:ln>
            <a:effectLst/>
          </p:spPr>
          <p:txBody>
            <a:bodyPr/>
            <a:lstStyle/>
            <a:p>
              <a:endParaRPr lang="da-DK" b="1"/>
            </a:p>
          </p:txBody>
        </p:sp>
        <p:sp>
          <p:nvSpPr>
            <p:cNvPr id="21" name="Line 219"/>
            <p:cNvSpPr>
              <a:spLocks noChangeShapeType="1"/>
            </p:cNvSpPr>
            <p:nvPr/>
          </p:nvSpPr>
          <p:spPr bwMode="auto">
            <a:xfrm>
              <a:off x="949325" y="5827713"/>
              <a:ext cx="1106488" cy="1587"/>
            </a:xfrm>
            <a:prstGeom prst="line">
              <a:avLst/>
            </a:prstGeom>
            <a:noFill/>
            <a:ln w="9000">
              <a:solidFill>
                <a:srgbClr val="000000"/>
              </a:solidFill>
              <a:round/>
              <a:headEnd/>
              <a:tailEnd/>
            </a:ln>
            <a:effectLst/>
          </p:spPr>
          <p:txBody>
            <a:bodyPr/>
            <a:lstStyle/>
            <a:p>
              <a:endParaRPr lang="da-DK" b="1"/>
            </a:p>
          </p:txBody>
        </p:sp>
        <p:sp>
          <p:nvSpPr>
            <p:cNvPr id="22" name="Line 220"/>
            <p:cNvSpPr>
              <a:spLocks noChangeShapeType="1"/>
            </p:cNvSpPr>
            <p:nvPr/>
          </p:nvSpPr>
          <p:spPr bwMode="auto">
            <a:xfrm>
              <a:off x="949325" y="5551488"/>
              <a:ext cx="1588" cy="414337"/>
            </a:xfrm>
            <a:prstGeom prst="line">
              <a:avLst/>
            </a:prstGeom>
            <a:noFill/>
            <a:ln w="9000">
              <a:solidFill>
                <a:srgbClr val="000000"/>
              </a:solidFill>
              <a:round/>
              <a:headEnd/>
              <a:tailEnd/>
            </a:ln>
            <a:effectLst/>
          </p:spPr>
          <p:txBody>
            <a:bodyPr/>
            <a:lstStyle/>
            <a:p>
              <a:endParaRPr lang="da-DK" b="1"/>
            </a:p>
          </p:txBody>
        </p:sp>
        <p:sp>
          <p:nvSpPr>
            <p:cNvPr id="23" name="Line 221"/>
            <p:cNvSpPr>
              <a:spLocks noChangeShapeType="1"/>
            </p:cNvSpPr>
            <p:nvPr/>
          </p:nvSpPr>
          <p:spPr bwMode="auto">
            <a:xfrm flipH="1">
              <a:off x="949325" y="5967413"/>
              <a:ext cx="334963" cy="1587"/>
            </a:xfrm>
            <a:prstGeom prst="line">
              <a:avLst/>
            </a:prstGeom>
            <a:noFill/>
            <a:ln w="9000">
              <a:solidFill>
                <a:srgbClr val="000000"/>
              </a:solidFill>
              <a:round/>
              <a:headEnd/>
              <a:tailEnd/>
            </a:ln>
            <a:effectLst/>
          </p:spPr>
          <p:txBody>
            <a:bodyPr/>
            <a:lstStyle/>
            <a:p>
              <a:endParaRPr lang="da-DK" b="1"/>
            </a:p>
          </p:txBody>
        </p:sp>
        <p:sp>
          <p:nvSpPr>
            <p:cNvPr id="24" name="Line 222"/>
            <p:cNvSpPr>
              <a:spLocks noChangeShapeType="1"/>
            </p:cNvSpPr>
            <p:nvPr/>
          </p:nvSpPr>
          <p:spPr bwMode="auto">
            <a:xfrm flipV="1">
              <a:off x="1641475" y="5895975"/>
              <a:ext cx="1588" cy="73025"/>
            </a:xfrm>
            <a:prstGeom prst="line">
              <a:avLst/>
            </a:prstGeom>
            <a:noFill/>
            <a:ln w="9000">
              <a:solidFill>
                <a:srgbClr val="000000"/>
              </a:solidFill>
              <a:round/>
              <a:headEnd/>
              <a:tailEnd/>
            </a:ln>
            <a:effectLst/>
          </p:spPr>
          <p:txBody>
            <a:bodyPr/>
            <a:lstStyle/>
            <a:p>
              <a:endParaRPr lang="da-DK" b="1"/>
            </a:p>
          </p:txBody>
        </p:sp>
        <p:sp>
          <p:nvSpPr>
            <p:cNvPr id="27" name="Line 223"/>
            <p:cNvSpPr>
              <a:spLocks noChangeShapeType="1"/>
            </p:cNvSpPr>
            <p:nvPr/>
          </p:nvSpPr>
          <p:spPr bwMode="auto">
            <a:xfrm flipH="1">
              <a:off x="1363663" y="5897563"/>
              <a:ext cx="279400" cy="1587"/>
            </a:xfrm>
            <a:prstGeom prst="line">
              <a:avLst/>
            </a:prstGeom>
            <a:noFill/>
            <a:ln w="9000">
              <a:solidFill>
                <a:srgbClr val="000000"/>
              </a:solidFill>
              <a:round/>
              <a:headEnd/>
              <a:tailEnd/>
            </a:ln>
            <a:effectLst/>
          </p:spPr>
          <p:txBody>
            <a:bodyPr/>
            <a:lstStyle/>
            <a:p>
              <a:endParaRPr lang="da-DK" b="1"/>
            </a:p>
          </p:txBody>
        </p:sp>
        <p:sp>
          <p:nvSpPr>
            <p:cNvPr id="28" name="Line 224"/>
            <p:cNvSpPr>
              <a:spLocks noChangeShapeType="1"/>
            </p:cNvSpPr>
            <p:nvPr/>
          </p:nvSpPr>
          <p:spPr bwMode="auto">
            <a:xfrm flipH="1">
              <a:off x="1641475" y="5967413"/>
              <a:ext cx="417513" cy="1587"/>
            </a:xfrm>
            <a:prstGeom prst="line">
              <a:avLst/>
            </a:prstGeom>
            <a:noFill/>
            <a:ln w="9000">
              <a:solidFill>
                <a:srgbClr val="000000"/>
              </a:solidFill>
              <a:round/>
              <a:headEnd/>
              <a:tailEnd/>
            </a:ln>
            <a:effectLst/>
          </p:spPr>
          <p:txBody>
            <a:bodyPr/>
            <a:lstStyle/>
            <a:p>
              <a:endParaRPr lang="da-DK" b="1"/>
            </a:p>
          </p:txBody>
        </p:sp>
        <p:sp>
          <p:nvSpPr>
            <p:cNvPr id="29" name="Line 225"/>
            <p:cNvSpPr>
              <a:spLocks noChangeShapeType="1"/>
            </p:cNvSpPr>
            <p:nvPr/>
          </p:nvSpPr>
          <p:spPr bwMode="auto">
            <a:xfrm>
              <a:off x="2057400" y="5827713"/>
              <a:ext cx="1588" cy="138112"/>
            </a:xfrm>
            <a:prstGeom prst="line">
              <a:avLst/>
            </a:prstGeom>
            <a:noFill/>
            <a:ln w="18000">
              <a:solidFill>
                <a:srgbClr val="003366"/>
              </a:solidFill>
              <a:round/>
              <a:headEnd/>
              <a:tailEnd/>
            </a:ln>
            <a:effectLst/>
          </p:spPr>
          <p:txBody>
            <a:bodyPr/>
            <a:lstStyle/>
            <a:p>
              <a:endParaRPr lang="da-DK" b="1"/>
            </a:p>
          </p:txBody>
        </p:sp>
        <p:sp>
          <p:nvSpPr>
            <p:cNvPr id="30" name="Line 226"/>
            <p:cNvSpPr>
              <a:spLocks noChangeShapeType="1"/>
            </p:cNvSpPr>
            <p:nvPr/>
          </p:nvSpPr>
          <p:spPr bwMode="auto">
            <a:xfrm>
              <a:off x="949325" y="5967413"/>
              <a:ext cx="1588" cy="41275"/>
            </a:xfrm>
            <a:prstGeom prst="line">
              <a:avLst/>
            </a:prstGeom>
            <a:noFill/>
            <a:ln w="9000">
              <a:solidFill>
                <a:srgbClr val="000000"/>
              </a:solidFill>
              <a:round/>
              <a:headEnd/>
              <a:tailEnd/>
            </a:ln>
            <a:effectLst/>
          </p:spPr>
          <p:txBody>
            <a:bodyPr/>
            <a:lstStyle/>
            <a:p>
              <a:endParaRPr lang="da-DK" b="1"/>
            </a:p>
          </p:txBody>
        </p:sp>
        <p:sp>
          <p:nvSpPr>
            <p:cNvPr id="31" name="Line 227"/>
            <p:cNvSpPr>
              <a:spLocks noChangeShapeType="1"/>
            </p:cNvSpPr>
            <p:nvPr/>
          </p:nvSpPr>
          <p:spPr bwMode="auto">
            <a:xfrm>
              <a:off x="2057400" y="5967413"/>
              <a:ext cx="1588" cy="41275"/>
            </a:xfrm>
            <a:prstGeom prst="line">
              <a:avLst/>
            </a:prstGeom>
            <a:noFill/>
            <a:ln w="18000">
              <a:solidFill>
                <a:srgbClr val="000000"/>
              </a:solidFill>
              <a:round/>
              <a:headEnd/>
              <a:tailEnd/>
            </a:ln>
            <a:effectLst/>
          </p:spPr>
          <p:txBody>
            <a:bodyPr/>
            <a:lstStyle/>
            <a:p>
              <a:endParaRPr lang="da-DK" b="1"/>
            </a:p>
          </p:txBody>
        </p:sp>
        <p:sp>
          <p:nvSpPr>
            <p:cNvPr id="32" name="Line 228"/>
            <p:cNvSpPr>
              <a:spLocks noChangeShapeType="1"/>
            </p:cNvSpPr>
            <p:nvPr/>
          </p:nvSpPr>
          <p:spPr bwMode="auto">
            <a:xfrm>
              <a:off x="949325" y="6008688"/>
              <a:ext cx="1106488" cy="1587"/>
            </a:xfrm>
            <a:prstGeom prst="line">
              <a:avLst/>
            </a:prstGeom>
            <a:noFill/>
            <a:ln w="9000">
              <a:solidFill>
                <a:srgbClr val="000000"/>
              </a:solidFill>
              <a:round/>
              <a:headEnd/>
              <a:tailEnd/>
            </a:ln>
            <a:effectLst/>
          </p:spPr>
          <p:txBody>
            <a:bodyPr/>
            <a:lstStyle/>
            <a:p>
              <a:endParaRPr lang="da-DK" b="1"/>
            </a:p>
          </p:txBody>
        </p:sp>
        <p:sp>
          <p:nvSpPr>
            <p:cNvPr id="33" name="Line 229"/>
            <p:cNvSpPr>
              <a:spLocks noChangeShapeType="1"/>
            </p:cNvSpPr>
            <p:nvPr/>
          </p:nvSpPr>
          <p:spPr bwMode="auto">
            <a:xfrm flipV="1">
              <a:off x="1365250" y="5826125"/>
              <a:ext cx="692150" cy="695325"/>
            </a:xfrm>
            <a:prstGeom prst="line">
              <a:avLst/>
            </a:prstGeom>
            <a:noFill/>
            <a:ln w="18000">
              <a:solidFill>
                <a:srgbClr val="000000"/>
              </a:solidFill>
              <a:round/>
              <a:headEnd/>
              <a:tailEnd/>
            </a:ln>
            <a:effectLst/>
          </p:spPr>
          <p:txBody>
            <a:bodyPr/>
            <a:lstStyle/>
            <a:p>
              <a:endParaRPr lang="da-DK" b="1"/>
            </a:p>
          </p:txBody>
        </p:sp>
        <p:sp>
          <p:nvSpPr>
            <p:cNvPr id="34" name="Line 230"/>
            <p:cNvSpPr>
              <a:spLocks noChangeShapeType="1"/>
            </p:cNvSpPr>
            <p:nvPr/>
          </p:nvSpPr>
          <p:spPr bwMode="auto">
            <a:xfrm flipV="1">
              <a:off x="2057400" y="5549900"/>
              <a:ext cx="1588" cy="279400"/>
            </a:xfrm>
            <a:prstGeom prst="line">
              <a:avLst/>
            </a:prstGeom>
            <a:noFill/>
            <a:ln w="18000">
              <a:solidFill>
                <a:srgbClr val="000000"/>
              </a:solidFill>
              <a:round/>
              <a:headEnd/>
              <a:tailEnd/>
            </a:ln>
            <a:effectLst/>
          </p:spPr>
          <p:txBody>
            <a:bodyPr/>
            <a:lstStyle/>
            <a:p>
              <a:endParaRPr lang="da-DK" b="1"/>
            </a:p>
          </p:txBody>
        </p:sp>
        <p:sp>
          <p:nvSpPr>
            <p:cNvPr id="35" name="Line 231"/>
            <p:cNvSpPr>
              <a:spLocks noChangeShapeType="1"/>
            </p:cNvSpPr>
            <p:nvPr/>
          </p:nvSpPr>
          <p:spPr bwMode="auto">
            <a:xfrm flipH="1">
              <a:off x="1363663" y="6008688"/>
              <a:ext cx="695325" cy="692150"/>
            </a:xfrm>
            <a:prstGeom prst="line">
              <a:avLst/>
            </a:prstGeom>
            <a:noFill/>
            <a:ln w="18000">
              <a:solidFill>
                <a:srgbClr val="000000"/>
              </a:solidFill>
              <a:round/>
              <a:headEnd/>
              <a:tailEnd/>
            </a:ln>
            <a:effectLst/>
          </p:spPr>
          <p:txBody>
            <a:bodyPr/>
            <a:lstStyle/>
            <a:p>
              <a:endParaRPr lang="da-DK" b="1"/>
            </a:p>
          </p:txBody>
        </p:sp>
        <p:sp>
          <p:nvSpPr>
            <p:cNvPr id="36" name="Line 232"/>
            <p:cNvSpPr>
              <a:spLocks noChangeShapeType="1"/>
            </p:cNvSpPr>
            <p:nvPr/>
          </p:nvSpPr>
          <p:spPr bwMode="auto">
            <a:xfrm flipH="1">
              <a:off x="1363663" y="5967413"/>
              <a:ext cx="695325" cy="692150"/>
            </a:xfrm>
            <a:prstGeom prst="line">
              <a:avLst/>
            </a:prstGeom>
            <a:noFill/>
            <a:ln w="18000">
              <a:solidFill>
                <a:srgbClr val="003366"/>
              </a:solidFill>
              <a:round/>
              <a:headEnd/>
              <a:tailEnd/>
            </a:ln>
            <a:effectLst/>
          </p:spPr>
          <p:txBody>
            <a:bodyPr/>
            <a:lstStyle/>
            <a:p>
              <a:endParaRPr lang="da-DK" b="1"/>
            </a:p>
          </p:txBody>
        </p:sp>
        <p:sp>
          <p:nvSpPr>
            <p:cNvPr id="37" name="Line 233"/>
            <p:cNvSpPr>
              <a:spLocks noChangeShapeType="1"/>
            </p:cNvSpPr>
            <p:nvPr/>
          </p:nvSpPr>
          <p:spPr bwMode="auto">
            <a:xfrm flipV="1">
              <a:off x="2057400" y="5549900"/>
              <a:ext cx="1588" cy="279400"/>
            </a:xfrm>
            <a:prstGeom prst="line">
              <a:avLst/>
            </a:prstGeom>
            <a:noFill/>
            <a:ln w="18000">
              <a:solidFill>
                <a:srgbClr val="A50F15"/>
              </a:solidFill>
              <a:round/>
              <a:headEnd/>
              <a:tailEnd/>
            </a:ln>
            <a:effectLst/>
          </p:spPr>
          <p:txBody>
            <a:bodyPr/>
            <a:lstStyle/>
            <a:p>
              <a:endParaRPr lang="da-DK" b="1"/>
            </a:p>
          </p:txBody>
        </p:sp>
        <p:sp>
          <p:nvSpPr>
            <p:cNvPr id="38" name="Line 234"/>
            <p:cNvSpPr>
              <a:spLocks noChangeShapeType="1"/>
            </p:cNvSpPr>
            <p:nvPr/>
          </p:nvSpPr>
          <p:spPr bwMode="auto">
            <a:xfrm flipV="1">
              <a:off x="258763" y="5549900"/>
              <a:ext cx="692150" cy="695325"/>
            </a:xfrm>
            <a:prstGeom prst="line">
              <a:avLst/>
            </a:prstGeom>
            <a:noFill/>
            <a:ln w="18000">
              <a:solidFill>
                <a:srgbClr val="000000"/>
              </a:solidFill>
              <a:round/>
              <a:headEnd/>
              <a:tailEnd/>
            </a:ln>
            <a:effectLst/>
          </p:spPr>
          <p:txBody>
            <a:bodyPr/>
            <a:lstStyle/>
            <a:p>
              <a:endParaRPr lang="da-DK" b="1"/>
            </a:p>
          </p:txBody>
        </p:sp>
        <p:sp>
          <p:nvSpPr>
            <p:cNvPr id="39" name="Line 235"/>
            <p:cNvSpPr>
              <a:spLocks noChangeShapeType="1"/>
            </p:cNvSpPr>
            <p:nvPr/>
          </p:nvSpPr>
          <p:spPr bwMode="auto">
            <a:xfrm>
              <a:off x="949325" y="5551488"/>
              <a:ext cx="1106488" cy="1587"/>
            </a:xfrm>
            <a:prstGeom prst="line">
              <a:avLst/>
            </a:prstGeom>
            <a:noFill/>
            <a:ln w="18000">
              <a:solidFill>
                <a:srgbClr val="000000"/>
              </a:solidFill>
              <a:round/>
              <a:headEnd/>
              <a:tailEnd/>
            </a:ln>
            <a:effectLst/>
          </p:spPr>
          <p:txBody>
            <a:bodyPr/>
            <a:lstStyle/>
            <a:p>
              <a:endParaRPr lang="da-DK" b="1"/>
            </a:p>
          </p:txBody>
        </p:sp>
        <p:sp>
          <p:nvSpPr>
            <p:cNvPr id="40" name="Line 236"/>
            <p:cNvSpPr>
              <a:spLocks noChangeShapeType="1"/>
            </p:cNvSpPr>
            <p:nvPr/>
          </p:nvSpPr>
          <p:spPr bwMode="auto">
            <a:xfrm flipV="1">
              <a:off x="673100" y="5895975"/>
              <a:ext cx="692150" cy="695325"/>
            </a:xfrm>
            <a:prstGeom prst="line">
              <a:avLst/>
            </a:prstGeom>
            <a:noFill/>
            <a:ln w="9000">
              <a:solidFill>
                <a:srgbClr val="000000"/>
              </a:solidFill>
              <a:round/>
              <a:headEnd/>
              <a:tailEnd/>
            </a:ln>
            <a:effectLst/>
          </p:spPr>
          <p:txBody>
            <a:bodyPr/>
            <a:lstStyle/>
            <a:p>
              <a:endParaRPr lang="da-DK" b="1"/>
            </a:p>
          </p:txBody>
        </p:sp>
        <p:sp>
          <p:nvSpPr>
            <p:cNvPr id="41" name="Line 237"/>
            <p:cNvSpPr>
              <a:spLocks noChangeShapeType="1"/>
            </p:cNvSpPr>
            <p:nvPr/>
          </p:nvSpPr>
          <p:spPr bwMode="auto">
            <a:xfrm flipV="1">
              <a:off x="949325" y="5895975"/>
              <a:ext cx="692150" cy="695325"/>
            </a:xfrm>
            <a:prstGeom prst="line">
              <a:avLst/>
            </a:prstGeom>
            <a:noFill/>
            <a:ln w="9000">
              <a:solidFill>
                <a:srgbClr val="000000"/>
              </a:solidFill>
              <a:round/>
              <a:headEnd/>
              <a:tailEnd/>
            </a:ln>
            <a:effectLst/>
          </p:spPr>
          <p:txBody>
            <a:bodyPr/>
            <a:lstStyle/>
            <a:p>
              <a:endParaRPr lang="da-DK" b="1"/>
            </a:p>
          </p:txBody>
        </p:sp>
        <p:sp>
          <p:nvSpPr>
            <p:cNvPr id="42" name="Line 238"/>
            <p:cNvSpPr>
              <a:spLocks noChangeShapeType="1"/>
            </p:cNvSpPr>
            <p:nvPr/>
          </p:nvSpPr>
          <p:spPr bwMode="auto">
            <a:xfrm flipV="1">
              <a:off x="673100" y="6586538"/>
              <a:ext cx="55563" cy="73025"/>
            </a:xfrm>
            <a:prstGeom prst="line">
              <a:avLst/>
            </a:prstGeom>
            <a:noFill/>
            <a:ln w="9000">
              <a:solidFill>
                <a:srgbClr val="000000"/>
              </a:solidFill>
              <a:round/>
              <a:headEnd/>
              <a:tailEnd/>
            </a:ln>
            <a:effectLst/>
          </p:spPr>
          <p:txBody>
            <a:bodyPr/>
            <a:lstStyle/>
            <a:p>
              <a:endParaRPr lang="da-DK" b="1"/>
            </a:p>
          </p:txBody>
        </p:sp>
        <p:sp>
          <p:nvSpPr>
            <p:cNvPr id="43" name="Line 239"/>
            <p:cNvSpPr>
              <a:spLocks noChangeShapeType="1"/>
            </p:cNvSpPr>
            <p:nvPr/>
          </p:nvSpPr>
          <p:spPr bwMode="auto">
            <a:xfrm flipV="1">
              <a:off x="258763" y="6242050"/>
              <a:ext cx="414337" cy="417513"/>
            </a:xfrm>
            <a:prstGeom prst="line">
              <a:avLst/>
            </a:prstGeom>
            <a:noFill/>
            <a:ln w="9000">
              <a:solidFill>
                <a:srgbClr val="000000"/>
              </a:solidFill>
              <a:round/>
              <a:headEnd/>
              <a:tailEnd/>
            </a:ln>
            <a:effectLst/>
          </p:spPr>
          <p:txBody>
            <a:bodyPr/>
            <a:lstStyle/>
            <a:p>
              <a:endParaRPr lang="da-DK" b="1"/>
            </a:p>
          </p:txBody>
        </p:sp>
        <p:sp>
          <p:nvSpPr>
            <p:cNvPr id="44" name="Line 240"/>
            <p:cNvSpPr>
              <a:spLocks noChangeShapeType="1"/>
            </p:cNvSpPr>
            <p:nvPr/>
          </p:nvSpPr>
          <p:spPr bwMode="auto">
            <a:xfrm flipV="1">
              <a:off x="258763" y="6007100"/>
              <a:ext cx="692150" cy="695325"/>
            </a:xfrm>
            <a:prstGeom prst="line">
              <a:avLst/>
            </a:prstGeom>
            <a:noFill/>
            <a:ln w="9000">
              <a:solidFill>
                <a:srgbClr val="000000"/>
              </a:solidFill>
              <a:round/>
              <a:headEnd/>
              <a:tailEnd/>
            </a:ln>
            <a:effectLst/>
          </p:spPr>
          <p:txBody>
            <a:bodyPr/>
            <a:lstStyle/>
            <a:p>
              <a:endParaRPr lang="da-DK" b="1"/>
            </a:p>
          </p:txBody>
        </p:sp>
        <p:sp>
          <p:nvSpPr>
            <p:cNvPr id="45" name="Line 241"/>
            <p:cNvSpPr>
              <a:spLocks noChangeShapeType="1"/>
            </p:cNvSpPr>
            <p:nvPr/>
          </p:nvSpPr>
          <p:spPr bwMode="auto">
            <a:xfrm flipV="1">
              <a:off x="1365250" y="5840413"/>
              <a:ext cx="692150" cy="695325"/>
            </a:xfrm>
            <a:prstGeom prst="line">
              <a:avLst/>
            </a:prstGeom>
            <a:noFill/>
            <a:ln w="18000">
              <a:solidFill>
                <a:srgbClr val="003366"/>
              </a:solidFill>
              <a:round/>
              <a:headEnd/>
              <a:tailEnd/>
            </a:ln>
            <a:effectLst/>
          </p:spPr>
          <p:txBody>
            <a:bodyPr/>
            <a:lstStyle/>
            <a:p>
              <a:endParaRPr lang="da-DK" b="1"/>
            </a:p>
          </p:txBody>
        </p:sp>
        <p:sp>
          <p:nvSpPr>
            <p:cNvPr id="46" name="Line 242"/>
            <p:cNvSpPr>
              <a:spLocks noChangeShapeType="1"/>
            </p:cNvSpPr>
            <p:nvPr/>
          </p:nvSpPr>
          <p:spPr bwMode="auto">
            <a:xfrm flipV="1">
              <a:off x="1365250" y="5826125"/>
              <a:ext cx="692150" cy="695325"/>
            </a:xfrm>
            <a:prstGeom prst="line">
              <a:avLst/>
            </a:prstGeom>
            <a:noFill/>
            <a:ln w="18000">
              <a:solidFill>
                <a:srgbClr val="A50F15"/>
              </a:solidFill>
              <a:round/>
              <a:headEnd/>
              <a:tailEnd/>
            </a:ln>
            <a:effectLst/>
          </p:spPr>
          <p:txBody>
            <a:bodyPr/>
            <a:lstStyle/>
            <a:p>
              <a:endParaRPr lang="da-DK" b="1"/>
            </a:p>
          </p:txBody>
        </p:sp>
        <p:sp>
          <p:nvSpPr>
            <p:cNvPr id="47" name="Line 243"/>
            <p:cNvSpPr>
              <a:spLocks noChangeShapeType="1"/>
            </p:cNvSpPr>
            <p:nvPr/>
          </p:nvSpPr>
          <p:spPr bwMode="auto">
            <a:xfrm>
              <a:off x="258763" y="6519863"/>
              <a:ext cx="1106487" cy="1587"/>
            </a:xfrm>
            <a:prstGeom prst="line">
              <a:avLst/>
            </a:prstGeom>
            <a:noFill/>
            <a:ln w="18000">
              <a:solidFill>
                <a:srgbClr val="A50F15"/>
              </a:solidFill>
              <a:round/>
              <a:headEnd/>
              <a:tailEnd/>
            </a:ln>
            <a:effectLst/>
          </p:spPr>
          <p:txBody>
            <a:bodyPr/>
            <a:lstStyle/>
            <a:p>
              <a:endParaRPr lang="da-DK" b="1"/>
            </a:p>
          </p:txBody>
        </p:sp>
        <p:sp>
          <p:nvSpPr>
            <p:cNvPr id="48" name="Line 244"/>
            <p:cNvSpPr>
              <a:spLocks noChangeShapeType="1"/>
            </p:cNvSpPr>
            <p:nvPr/>
          </p:nvSpPr>
          <p:spPr bwMode="auto">
            <a:xfrm flipH="1">
              <a:off x="671513" y="6589713"/>
              <a:ext cx="279400" cy="1587"/>
            </a:xfrm>
            <a:prstGeom prst="line">
              <a:avLst/>
            </a:prstGeom>
            <a:noFill/>
            <a:ln w="18000">
              <a:solidFill>
                <a:srgbClr val="003366"/>
              </a:solidFill>
              <a:round/>
              <a:headEnd/>
              <a:tailEnd/>
            </a:ln>
            <a:effectLst/>
          </p:spPr>
          <p:txBody>
            <a:bodyPr/>
            <a:lstStyle/>
            <a:p>
              <a:endParaRPr lang="da-DK" b="1"/>
            </a:p>
          </p:txBody>
        </p:sp>
        <p:sp>
          <p:nvSpPr>
            <p:cNvPr id="49" name="Line 245"/>
            <p:cNvSpPr>
              <a:spLocks noChangeShapeType="1"/>
            </p:cNvSpPr>
            <p:nvPr/>
          </p:nvSpPr>
          <p:spPr bwMode="auto">
            <a:xfrm flipV="1">
              <a:off x="1365250" y="6242050"/>
              <a:ext cx="1588" cy="279400"/>
            </a:xfrm>
            <a:prstGeom prst="line">
              <a:avLst/>
            </a:prstGeom>
            <a:noFill/>
            <a:ln w="18000">
              <a:solidFill>
                <a:srgbClr val="A50F15"/>
              </a:solidFill>
              <a:round/>
              <a:headEnd/>
              <a:tailEnd/>
            </a:ln>
            <a:effectLst/>
          </p:spPr>
          <p:txBody>
            <a:bodyPr/>
            <a:lstStyle/>
            <a:p>
              <a:endParaRPr lang="da-DK" b="1"/>
            </a:p>
          </p:txBody>
        </p:sp>
        <p:sp>
          <p:nvSpPr>
            <p:cNvPr id="50" name="Line 246"/>
            <p:cNvSpPr>
              <a:spLocks noChangeShapeType="1"/>
            </p:cNvSpPr>
            <p:nvPr/>
          </p:nvSpPr>
          <p:spPr bwMode="auto">
            <a:xfrm>
              <a:off x="258763" y="6243638"/>
              <a:ext cx="1106487" cy="1587"/>
            </a:xfrm>
            <a:prstGeom prst="line">
              <a:avLst/>
            </a:prstGeom>
            <a:noFill/>
            <a:ln w="18000">
              <a:solidFill>
                <a:srgbClr val="A50F15"/>
              </a:solidFill>
              <a:round/>
              <a:headEnd/>
              <a:tailEnd/>
            </a:ln>
            <a:effectLst/>
          </p:spPr>
          <p:txBody>
            <a:bodyPr/>
            <a:lstStyle/>
            <a:p>
              <a:endParaRPr lang="da-DK" b="1"/>
            </a:p>
          </p:txBody>
        </p:sp>
        <p:sp>
          <p:nvSpPr>
            <p:cNvPr id="51" name="Line 247"/>
            <p:cNvSpPr>
              <a:spLocks noChangeShapeType="1"/>
            </p:cNvSpPr>
            <p:nvPr/>
          </p:nvSpPr>
          <p:spPr bwMode="auto">
            <a:xfrm>
              <a:off x="258763" y="6243638"/>
              <a:ext cx="1587" cy="276225"/>
            </a:xfrm>
            <a:prstGeom prst="line">
              <a:avLst/>
            </a:prstGeom>
            <a:noFill/>
            <a:ln w="18000">
              <a:solidFill>
                <a:srgbClr val="A50F15"/>
              </a:solidFill>
              <a:round/>
              <a:headEnd/>
              <a:tailEnd/>
            </a:ln>
            <a:effectLst/>
          </p:spPr>
          <p:txBody>
            <a:bodyPr/>
            <a:lstStyle/>
            <a:p>
              <a:endParaRPr lang="da-DK" b="1"/>
            </a:p>
          </p:txBody>
        </p:sp>
        <p:sp>
          <p:nvSpPr>
            <p:cNvPr id="52" name="Line 248"/>
            <p:cNvSpPr>
              <a:spLocks noChangeShapeType="1"/>
            </p:cNvSpPr>
            <p:nvPr/>
          </p:nvSpPr>
          <p:spPr bwMode="auto">
            <a:xfrm>
              <a:off x="258763" y="6534150"/>
              <a:ext cx="1106487" cy="1588"/>
            </a:xfrm>
            <a:prstGeom prst="line">
              <a:avLst/>
            </a:prstGeom>
            <a:noFill/>
            <a:ln w="18000">
              <a:solidFill>
                <a:srgbClr val="003366"/>
              </a:solidFill>
              <a:round/>
              <a:headEnd/>
              <a:tailEnd/>
            </a:ln>
            <a:effectLst/>
          </p:spPr>
          <p:txBody>
            <a:bodyPr/>
            <a:lstStyle/>
            <a:p>
              <a:endParaRPr lang="da-DK" b="1"/>
            </a:p>
          </p:txBody>
        </p:sp>
        <p:sp>
          <p:nvSpPr>
            <p:cNvPr id="53" name="Line 249"/>
            <p:cNvSpPr>
              <a:spLocks noChangeShapeType="1"/>
            </p:cNvSpPr>
            <p:nvPr/>
          </p:nvSpPr>
          <p:spPr bwMode="auto">
            <a:xfrm flipV="1">
              <a:off x="922338" y="5965825"/>
              <a:ext cx="26987" cy="30163"/>
            </a:xfrm>
            <a:prstGeom prst="line">
              <a:avLst/>
            </a:prstGeom>
            <a:noFill/>
            <a:ln w="9000">
              <a:solidFill>
                <a:srgbClr val="000000"/>
              </a:solidFill>
              <a:round/>
              <a:headEnd/>
              <a:tailEnd/>
            </a:ln>
            <a:effectLst/>
          </p:spPr>
          <p:txBody>
            <a:bodyPr/>
            <a:lstStyle/>
            <a:p>
              <a:endParaRPr lang="da-DK" b="1"/>
            </a:p>
          </p:txBody>
        </p:sp>
        <p:sp>
          <p:nvSpPr>
            <p:cNvPr id="54" name="Line 250"/>
            <p:cNvSpPr>
              <a:spLocks noChangeShapeType="1"/>
            </p:cNvSpPr>
            <p:nvPr/>
          </p:nvSpPr>
          <p:spPr bwMode="auto">
            <a:xfrm flipH="1">
              <a:off x="255588" y="5827713"/>
              <a:ext cx="695325" cy="692150"/>
            </a:xfrm>
            <a:prstGeom prst="line">
              <a:avLst/>
            </a:prstGeom>
            <a:noFill/>
            <a:ln w="9000">
              <a:solidFill>
                <a:srgbClr val="000000"/>
              </a:solidFill>
              <a:round/>
              <a:headEnd/>
              <a:tailEnd/>
            </a:ln>
            <a:effectLst/>
          </p:spPr>
          <p:txBody>
            <a:bodyPr/>
            <a:lstStyle/>
            <a:p>
              <a:endParaRPr lang="da-DK" b="1"/>
            </a:p>
          </p:txBody>
        </p:sp>
        <p:sp>
          <p:nvSpPr>
            <p:cNvPr id="55" name="Line 251"/>
            <p:cNvSpPr>
              <a:spLocks noChangeShapeType="1"/>
            </p:cNvSpPr>
            <p:nvPr/>
          </p:nvSpPr>
          <p:spPr bwMode="auto">
            <a:xfrm flipV="1">
              <a:off x="1365250" y="6242050"/>
              <a:ext cx="1588" cy="279400"/>
            </a:xfrm>
            <a:prstGeom prst="line">
              <a:avLst/>
            </a:prstGeom>
            <a:noFill/>
            <a:ln w="18000">
              <a:solidFill>
                <a:srgbClr val="A50F15"/>
              </a:solidFill>
              <a:round/>
              <a:headEnd/>
              <a:tailEnd/>
            </a:ln>
            <a:effectLst/>
          </p:spPr>
          <p:txBody>
            <a:bodyPr/>
            <a:lstStyle/>
            <a:p>
              <a:endParaRPr lang="da-DK" b="1"/>
            </a:p>
          </p:txBody>
        </p:sp>
        <p:sp>
          <p:nvSpPr>
            <p:cNvPr id="56" name="Line 252"/>
            <p:cNvSpPr>
              <a:spLocks noChangeShapeType="1"/>
            </p:cNvSpPr>
            <p:nvPr/>
          </p:nvSpPr>
          <p:spPr bwMode="auto">
            <a:xfrm>
              <a:off x="258763" y="6243638"/>
              <a:ext cx="1106487" cy="1587"/>
            </a:xfrm>
            <a:prstGeom prst="line">
              <a:avLst/>
            </a:prstGeom>
            <a:noFill/>
            <a:ln w="18000">
              <a:solidFill>
                <a:srgbClr val="000000"/>
              </a:solidFill>
              <a:round/>
              <a:headEnd/>
              <a:tailEnd/>
            </a:ln>
            <a:effectLst/>
          </p:spPr>
          <p:txBody>
            <a:bodyPr/>
            <a:lstStyle/>
            <a:p>
              <a:endParaRPr lang="da-DK" b="1"/>
            </a:p>
          </p:txBody>
        </p:sp>
        <p:grpSp>
          <p:nvGrpSpPr>
            <p:cNvPr id="57" name="Group 253"/>
            <p:cNvGrpSpPr>
              <a:grpSpLocks/>
            </p:cNvGrpSpPr>
            <p:nvPr/>
          </p:nvGrpSpPr>
          <p:grpSpPr bwMode="auto">
            <a:xfrm>
              <a:off x="590550" y="5938838"/>
              <a:ext cx="1244600" cy="247650"/>
              <a:chOff x="372" y="3741"/>
              <a:chExt cx="784" cy="156"/>
            </a:xfrm>
          </p:grpSpPr>
          <p:sp>
            <p:nvSpPr>
              <p:cNvPr id="97" name="AutoShape 254"/>
              <p:cNvSpPr>
                <a:spLocks noChangeArrowheads="1"/>
              </p:cNvSpPr>
              <p:nvPr/>
            </p:nvSpPr>
            <p:spPr bwMode="auto">
              <a:xfrm>
                <a:off x="372" y="3741"/>
                <a:ext cx="784" cy="156"/>
              </a:xfrm>
              <a:prstGeom prst="cube">
                <a:avLst>
                  <a:gd name="adj" fmla="val 56713"/>
                </a:avLst>
              </a:prstGeom>
              <a:solidFill>
                <a:srgbClr val="FB6A4A"/>
              </a:solidFill>
              <a:ln w="9525">
                <a:solidFill>
                  <a:srgbClr val="000000"/>
                </a:solidFill>
                <a:round/>
                <a:headEnd/>
                <a:tailEnd/>
              </a:ln>
              <a:effectLst/>
            </p:spPr>
            <p:txBody>
              <a:bodyPr wrap="none" anchor="ctr"/>
              <a:lstStyle/>
              <a:p>
                <a:endParaRPr lang="da-DK" b="1"/>
              </a:p>
            </p:txBody>
          </p:sp>
          <p:grpSp>
            <p:nvGrpSpPr>
              <p:cNvPr id="98" name="Group 255"/>
              <p:cNvGrpSpPr>
                <a:grpSpLocks/>
              </p:cNvGrpSpPr>
              <p:nvPr/>
            </p:nvGrpSpPr>
            <p:grpSpPr bwMode="auto">
              <a:xfrm>
                <a:off x="1069" y="3741"/>
                <a:ext cx="86" cy="86"/>
                <a:chOff x="1069" y="3741"/>
                <a:chExt cx="86" cy="86"/>
              </a:xfrm>
            </p:grpSpPr>
            <p:sp>
              <p:nvSpPr>
                <p:cNvPr id="101" name="Line 256"/>
                <p:cNvSpPr>
                  <a:spLocks noChangeShapeType="1"/>
                </p:cNvSpPr>
                <p:nvPr/>
              </p:nvSpPr>
              <p:spPr bwMode="auto">
                <a:xfrm flipH="1">
                  <a:off x="1068" y="3741"/>
                  <a:ext cx="88" cy="86"/>
                </a:xfrm>
                <a:prstGeom prst="line">
                  <a:avLst/>
                </a:prstGeom>
                <a:noFill/>
                <a:ln w="18000">
                  <a:solidFill>
                    <a:srgbClr val="A50F15"/>
                  </a:solidFill>
                  <a:round/>
                  <a:headEnd/>
                  <a:tailEnd/>
                </a:ln>
                <a:effectLst/>
              </p:spPr>
              <p:txBody>
                <a:bodyPr/>
                <a:lstStyle/>
                <a:p>
                  <a:endParaRPr lang="da-DK" b="1"/>
                </a:p>
              </p:txBody>
            </p:sp>
            <p:sp>
              <p:nvSpPr>
                <p:cNvPr id="102" name="Line 257"/>
                <p:cNvSpPr>
                  <a:spLocks noChangeShapeType="1"/>
                </p:cNvSpPr>
                <p:nvPr/>
              </p:nvSpPr>
              <p:spPr bwMode="auto">
                <a:xfrm flipV="1">
                  <a:off x="1156" y="3740"/>
                  <a:ext cx="0" cy="71"/>
                </a:xfrm>
                <a:prstGeom prst="line">
                  <a:avLst/>
                </a:prstGeom>
                <a:noFill/>
                <a:ln w="18000">
                  <a:solidFill>
                    <a:srgbClr val="A50F15"/>
                  </a:solidFill>
                  <a:round/>
                  <a:headEnd/>
                  <a:tailEnd/>
                </a:ln>
                <a:effectLst/>
              </p:spPr>
              <p:txBody>
                <a:bodyPr/>
                <a:lstStyle/>
                <a:p>
                  <a:endParaRPr lang="da-DK" b="1"/>
                </a:p>
              </p:txBody>
            </p:sp>
          </p:grpSp>
          <p:sp>
            <p:nvSpPr>
              <p:cNvPr id="99" name="Line 258"/>
              <p:cNvSpPr>
                <a:spLocks noChangeShapeType="1"/>
              </p:cNvSpPr>
              <p:nvPr/>
            </p:nvSpPr>
            <p:spPr bwMode="auto">
              <a:xfrm>
                <a:off x="1086" y="3811"/>
                <a:ext cx="69" cy="0"/>
              </a:xfrm>
              <a:prstGeom prst="line">
                <a:avLst/>
              </a:prstGeom>
              <a:noFill/>
              <a:ln w="9000">
                <a:solidFill>
                  <a:srgbClr val="000000"/>
                </a:solidFill>
                <a:round/>
                <a:headEnd/>
                <a:tailEnd/>
              </a:ln>
              <a:effectLst/>
            </p:spPr>
            <p:txBody>
              <a:bodyPr/>
              <a:lstStyle/>
              <a:p>
                <a:endParaRPr lang="da-DK" b="1"/>
              </a:p>
            </p:txBody>
          </p:sp>
          <p:sp>
            <p:nvSpPr>
              <p:cNvPr id="100" name="Line 259"/>
              <p:cNvSpPr>
                <a:spLocks noChangeShapeType="1"/>
              </p:cNvSpPr>
              <p:nvPr/>
            </p:nvSpPr>
            <p:spPr bwMode="auto">
              <a:xfrm flipV="1">
                <a:off x="1069" y="3827"/>
                <a:ext cx="0" cy="71"/>
              </a:xfrm>
              <a:prstGeom prst="line">
                <a:avLst/>
              </a:prstGeom>
              <a:noFill/>
              <a:ln w="18000">
                <a:solidFill>
                  <a:srgbClr val="A50F15"/>
                </a:solidFill>
                <a:round/>
                <a:headEnd/>
                <a:tailEnd/>
              </a:ln>
              <a:effectLst/>
            </p:spPr>
            <p:txBody>
              <a:bodyPr/>
              <a:lstStyle/>
              <a:p>
                <a:endParaRPr lang="da-DK" b="1"/>
              </a:p>
            </p:txBody>
          </p:sp>
        </p:grpSp>
        <p:sp>
          <p:nvSpPr>
            <p:cNvPr id="58" name="Line 260"/>
            <p:cNvSpPr>
              <a:spLocks noChangeShapeType="1"/>
            </p:cNvSpPr>
            <p:nvPr/>
          </p:nvSpPr>
          <p:spPr bwMode="auto">
            <a:xfrm flipH="1">
              <a:off x="1363663" y="5551488"/>
              <a:ext cx="695325" cy="692150"/>
            </a:xfrm>
            <a:prstGeom prst="line">
              <a:avLst/>
            </a:prstGeom>
            <a:noFill/>
            <a:ln w="18000">
              <a:solidFill>
                <a:srgbClr val="000000"/>
              </a:solidFill>
              <a:round/>
              <a:headEnd/>
              <a:tailEnd/>
            </a:ln>
            <a:effectLst/>
          </p:spPr>
          <p:txBody>
            <a:bodyPr/>
            <a:lstStyle/>
            <a:p>
              <a:endParaRPr lang="da-DK" b="1"/>
            </a:p>
          </p:txBody>
        </p:sp>
        <p:sp>
          <p:nvSpPr>
            <p:cNvPr id="59" name="Line 261"/>
            <p:cNvSpPr>
              <a:spLocks noChangeShapeType="1"/>
            </p:cNvSpPr>
            <p:nvPr/>
          </p:nvSpPr>
          <p:spPr bwMode="auto">
            <a:xfrm flipH="1">
              <a:off x="1260475" y="5249863"/>
              <a:ext cx="9525" cy="774700"/>
            </a:xfrm>
            <a:prstGeom prst="line">
              <a:avLst/>
            </a:prstGeom>
            <a:noFill/>
            <a:ln w="9000">
              <a:solidFill>
                <a:srgbClr val="252525"/>
              </a:solidFill>
              <a:round/>
              <a:headEnd/>
              <a:tailEnd type="triangle" w="med" len="med"/>
            </a:ln>
            <a:effectLst/>
          </p:spPr>
          <p:txBody>
            <a:bodyPr/>
            <a:lstStyle/>
            <a:p>
              <a:endParaRPr lang="da-DK" b="1"/>
            </a:p>
          </p:txBody>
        </p:sp>
        <p:sp>
          <p:nvSpPr>
            <p:cNvPr id="60" name="Line 262"/>
            <p:cNvSpPr>
              <a:spLocks noChangeShapeType="1"/>
            </p:cNvSpPr>
            <p:nvPr/>
          </p:nvSpPr>
          <p:spPr bwMode="auto">
            <a:xfrm flipV="1">
              <a:off x="590550" y="6075363"/>
              <a:ext cx="1588" cy="114300"/>
            </a:xfrm>
            <a:prstGeom prst="line">
              <a:avLst/>
            </a:prstGeom>
            <a:noFill/>
            <a:ln w="9000">
              <a:solidFill>
                <a:srgbClr val="000000"/>
              </a:solidFill>
              <a:round/>
              <a:headEnd/>
              <a:tailEnd/>
            </a:ln>
            <a:effectLst/>
          </p:spPr>
          <p:txBody>
            <a:bodyPr/>
            <a:lstStyle/>
            <a:p>
              <a:endParaRPr lang="da-DK" b="1"/>
            </a:p>
          </p:txBody>
        </p:sp>
        <p:sp>
          <p:nvSpPr>
            <p:cNvPr id="61" name="Line 263"/>
            <p:cNvSpPr>
              <a:spLocks noChangeShapeType="1"/>
            </p:cNvSpPr>
            <p:nvPr/>
          </p:nvSpPr>
          <p:spPr bwMode="auto">
            <a:xfrm flipH="1">
              <a:off x="588963" y="5938838"/>
              <a:ext cx="141287" cy="138112"/>
            </a:xfrm>
            <a:prstGeom prst="line">
              <a:avLst/>
            </a:prstGeom>
            <a:noFill/>
            <a:ln w="9000">
              <a:solidFill>
                <a:srgbClr val="000000"/>
              </a:solidFill>
              <a:round/>
              <a:headEnd/>
              <a:tailEnd/>
            </a:ln>
            <a:effectLst/>
          </p:spPr>
          <p:txBody>
            <a:bodyPr/>
            <a:lstStyle/>
            <a:p>
              <a:endParaRPr lang="da-DK" b="1"/>
            </a:p>
          </p:txBody>
        </p:sp>
        <p:sp>
          <p:nvSpPr>
            <p:cNvPr id="62" name="Line 264"/>
            <p:cNvSpPr>
              <a:spLocks noChangeShapeType="1"/>
            </p:cNvSpPr>
            <p:nvPr/>
          </p:nvSpPr>
          <p:spPr bwMode="auto">
            <a:xfrm>
              <a:off x="590550" y="6076950"/>
              <a:ext cx="1106488" cy="1588"/>
            </a:xfrm>
            <a:prstGeom prst="line">
              <a:avLst/>
            </a:prstGeom>
            <a:noFill/>
            <a:ln w="9000">
              <a:solidFill>
                <a:srgbClr val="000000"/>
              </a:solidFill>
              <a:round/>
              <a:headEnd/>
              <a:tailEnd/>
            </a:ln>
            <a:effectLst/>
          </p:spPr>
          <p:txBody>
            <a:bodyPr/>
            <a:lstStyle/>
            <a:p>
              <a:endParaRPr lang="da-DK" b="1"/>
            </a:p>
          </p:txBody>
        </p:sp>
        <p:sp>
          <p:nvSpPr>
            <p:cNvPr id="63" name="Line 265"/>
            <p:cNvSpPr>
              <a:spLocks noChangeShapeType="1"/>
            </p:cNvSpPr>
            <p:nvPr/>
          </p:nvSpPr>
          <p:spPr bwMode="auto">
            <a:xfrm>
              <a:off x="728663" y="5938838"/>
              <a:ext cx="1106487" cy="1587"/>
            </a:xfrm>
            <a:prstGeom prst="line">
              <a:avLst/>
            </a:prstGeom>
            <a:noFill/>
            <a:ln w="9000">
              <a:solidFill>
                <a:srgbClr val="000000"/>
              </a:solidFill>
              <a:round/>
              <a:headEnd/>
              <a:tailEnd/>
            </a:ln>
            <a:effectLst/>
          </p:spPr>
          <p:txBody>
            <a:bodyPr/>
            <a:lstStyle/>
            <a:p>
              <a:endParaRPr lang="da-DK" b="1"/>
            </a:p>
          </p:txBody>
        </p:sp>
        <p:sp>
          <p:nvSpPr>
            <p:cNvPr id="64" name="Line 266"/>
            <p:cNvSpPr>
              <a:spLocks noChangeShapeType="1"/>
            </p:cNvSpPr>
            <p:nvPr/>
          </p:nvSpPr>
          <p:spPr bwMode="auto">
            <a:xfrm>
              <a:off x="590550" y="6188075"/>
              <a:ext cx="1106488" cy="1588"/>
            </a:xfrm>
            <a:prstGeom prst="line">
              <a:avLst/>
            </a:prstGeom>
            <a:noFill/>
            <a:ln w="9000">
              <a:solidFill>
                <a:srgbClr val="000000"/>
              </a:solidFill>
              <a:round/>
              <a:headEnd/>
              <a:tailEnd/>
            </a:ln>
            <a:effectLst/>
          </p:spPr>
          <p:txBody>
            <a:bodyPr/>
            <a:lstStyle/>
            <a:p>
              <a:endParaRPr lang="da-DK" b="1"/>
            </a:p>
          </p:txBody>
        </p:sp>
        <p:sp>
          <p:nvSpPr>
            <p:cNvPr id="65" name="AutoShape 267"/>
            <p:cNvSpPr>
              <a:spLocks noChangeArrowheads="1"/>
            </p:cNvSpPr>
            <p:nvPr/>
          </p:nvSpPr>
          <p:spPr bwMode="auto">
            <a:xfrm>
              <a:off x="673100" y="5827713"/>
              <a:ext cx="166688" cy="220662"/>
            </a:xfrm>
            <a:prstGeom prst="can">
              <a:avLst>
                <a:gd name="adj" fmla="val 33095"/>
              </a:avLst>
            </a:prstGeom>
            <a:solidFill>
              <a:srgbClr val="FB6A4A"/>
            </a:solidFill>
            <a:ln w="7200">
              <a:solidFill>
                <a:srgbClr val="000000"/>
              </a:solidFill>
              <a:round/>
              <a:headEnd/>
              <a:tailEnd/>
            </a:ln>
            <a:effectLst/>
          </p:spPr>
          <p:txBody>
            <a:bodyPr wrap="none" anchor="ctr"/>
            <a:lstStyle/>
            <a:p>
              <a:endParaRPr lang="da-DK" b="1"/>
            </a:p>
          </p:txBody>
        </p:sp>
        <p:sp>
          <p:nvSpPr>
            <p:cNvPr id="66" name="Rectangle 268"/>
            <p:cNvSpPr>
              <a:spLocks noChangeArrowheads="1"/>
            </p:cNvSpPr>
            <p:nvPr/>
          </p:nvSpPr>
          <p:spPr bwMode="auto">
            <a:xfrm>
              <a:off x="2667000" y="5548313"/>
              <a:ext cx="138113" cy="1162050"/>
            </a:xfrm>
            <a:prstGeom prst="rect">
              <a:avLst/>
            </a:prstGeom>
            <a:solidFill>
              <a:srgbClr val="6BAED6">
                <a:alpha val="50000"/>
              </a:srgbClr>
            </a:solidFill>
            <a:ln w="9525">
              <a:noFill/>
              <a:round/>
              <a:headEnd/>
              <a:tailEnd/>
            </a:ln>
            <a:effectLst/>
          </p:spPr>
          <p:txBody>
            <a:bodyPr wrap="none" anchor="ctr"/>
            <a:lstStyle/>
            <a:p>
              <a:endParaRPr lang="da-DK" b="1"/>
            </a:p>
          </p:txBody>
        </p:sp>
        <p:sp>
          <p:nvSpPr>
            <p:cNvPr id="67" name="Text Box 269"/>
            <p:cNvSpPr txBox="1">
              <a:spLocks noChangeArrowheads="1"/>
            </p:cNvSpPr>
            <p:nvPr/>
          </p:nvSpPr>
          <p:spPr bwMode="auto">
            <a:xfrm>
              <a:off x="1062038" y="5786438"/>
              <a:ext cx="214312" cy="414337"/>
            </a:xfrm>
            <a:prstGeom prst="rect">
              <a:avLst/>
            </a:prstGeom>
            <a:noFill/>
            <a:ln w="9525">
              <a:noFill/>
              <a:round/>
              <a:headEnd/>
              <a:tailEnd/>
            </a:ln>
            <a:effectLst/>
          </p:spPr>
          <p:txBody>
            <a:bodyPr lIns="0" tIns="10080" rIns="0" bIns="0" anchor="ctr"/>
            <a:lstStyle/>
            <a:p>
              <a:pPr algn="ctr">
                <a:lnSpc>
                  <a:spcPct val="95000"/>
                </a:lnSpc>
              </a:pPr>
              <a:r>
                <a:rPr lang="en-US" sz="1600" b="1">
                  <a:solidFill>
                    <a:srgbClr val="000000"/>
                  </a:solidFill>
                  <a:latin typeface="Times New Roman" pitchFamily="16" charset="0"/>
                  <a:ea typeface="SimSun" charset="0"/>
                  <a:cs typeface="SimSun" charset="0"/>
                </a:rPr>
                <a:t>a</a:t>
              </a:r>
            </a:p>
          </p:txBody>
        </p:sp>
        <p:sp>
          <p:nvSpPr>
            <p:cNvPr id="68" name="Line 270"/>
            <p:cNvSpPr>
              <a:spLocks noChangeShapeType="1"/>
            </p:cNvSpPr>
            <p:nvPr/>
          </p:nvSpPr>
          <p:spPr bwMode="auto">
            <a:xfrm flipH="1">
              <a:off x="749300" y="5053013"/>
              <a:ext cx="9525" cy="774700"/>
            </a:xfrm>
            <a:prstGeom prst="line">
              <a:avLst/>
            </a:prstGeom>
            <a:noFill/>
            <a:ln w="9000">
              <a:solidFill>
                <a:srgbClr val="252525"/>
              </a:solidFill>
              <a:round/>
              <a:headEnd/>
              <a:tailEnd type="triangle" w="med" len="med"/>
            </a:ln>
            <a:effectLst/>
          </p:spPr>
          <p:txBody>
            <a:bodyPr/>
            <a:lstStyle/>
            <a:p>
              <a:endParaRPr lang="da-DK" b="1"/>
            </a:p>
          </p:txBody>
        </p:sp>
        <p:sp>
          <p:nvSpPr>
            <p:cNvPr id="69" name="Text Box 271"/>
            <p:cNvSpPr txBox="1">
              <a:spLocks noChangeArrowheads="1"/>
            </p:cNvSpPr>
            <p:nvPr/>
          </p:nvSpPr>
          <p:spPr bwMode="auto">
            <a:xfrm>
              <a:off x="249238" y="4594225"/>
              <a:ext cx="1131887" cy="433388"/>
            </a:xfrm>
            <a:prstGeom prst="rect">
              <a:avLst/>
            </a:prstGeom>
            <a:noFill/>
            <a:ln w="9525">
              <a:noFill/>
              <a:round/>
              <a:headEnd/>
              <a:tailEnd/>
            </a:ln>
            <a:effectLst/>
          </p:spPr>
          <p:txBody>
            <a:bodyPr lIns="0" tIns="9450" rIns="0" bIns="0" anchor="ctr"/>
            <a:lstStyle/>
            <a:p>
              <a:pPr algn="ctr">
                <a:lnSpc>
                  <a:spcPct val="95000"/>
                </a:lnSpc>
                <a:tabLst>
                  <a:tab pos="723900" algn="l"/>
                </a:tabLst>
              </a:pPr>
              <a:r>
                <a:rPr lang="en-US" sz="1500" b="1">
                  <a:solidFill>
                    <a:srgbClr val="000000"/>
                  </a:solidFill>
                  <a:latin typeface="Times New Roman" pitchFamily="16" charset="0"/>
                  <a:ea typeface="SimSun" charset="0"/>
                  <a:cs typeface="SimSun" charset="0"/>
                </a:rPr>
                <a:t>Pressure</a:t>
              </a:r>
            </a:p>
            <a:p>
              <a:pPr algn="ctr">
                <a:lnSpc>
                  <a:spcPct val="95000"/>
                </a:lnSpc>
                <a:tabLst>
                  <a:tab pos="723900" algn="l"/>
                </a:tabLst>
              </a:pPr>
              <a:r>
                <a:rPr lang="en-US" sz="1500" b="1">
                  <a:solidFill>
                    <a:srgbClr val="000000"/>
                  </a:solidFill>
                  <a:latin typeface="Times New Roman" pitchFamily="16" charset="0"/>
                  <a:ea typeface="SimSun" charset="0"/>
                  <a:cs typeface="SimSun" charset="0"/>
                </a:rPr>
                <a:t>Source </a:t>
              </a:r>
            </a:p>
          </p:txBody>
        </p:sp>
        <p:sp>
          <p:nvSpPr>
            <p:cNvPr id="70" name="Text Box 272"/>
            <p:cNvSpPr txBox="1">
              <a:spLocks noChangeArrowheads="1"/>
            </p:cNvSpPr>
            <p:nvPr/>
          </p:nvSpPr>
          <p:spPr bwMode="auto">
            <a:xfrm>
              <a:off x="1404938" y="4573588"/>
              <a:ext cx="730250" cy="433387"/>
            </a:xfrm>
            <a:prstGeom prst="rect">
              <a:avLst/>
            </a:prstGeom>
            <a:noFill/>
            <a:ln w="9525">
              <a:noFill/>
              <a:round/>
              <a:headEnd/>
              <a:tailEnd/>
            </a:ln>
            <a:effectLst/>
          </p:spPr>
          <p:txBody>
            <a:bodyPr lIns="0" tIns="9450" rIns="0" bIns="0" anchor="ctr"/>
            <a:lstStyle/>
            <a:p>
              <a:pPr algn="ctr">
                <a:lnSpc>
                  <a:spcPct val="95000"/>
                </a:lnSpc>
                <a:tabLst>
                  <a:tab pos="723900" algn="l"/>
                </a:tabLst>
              </a:pPr>
              <a:r>
                <a:rPr lang="en-US" sz="1500" b="1">
                  <a:solidFill>
                    <a:srgbClr val="000000"/>
                  </a:solidFill>
                  <a:latin typeface="Times New Roman" pitchFamily="16" charset="0"/>
                  <a:ea typeface="SimSun" charset="0"/>
                  <a:cs typeface="SimSun" charset="0"/>
                </a:rPr>
                <a:t>Control Layer</a:t>
              </a:r>
            </a:p>
          </p:txBody>
        </p:sp>
        <p:sp>
          <p:nvSpPr>
            <p:cNvPr id="71" name="Text Box 273"/>
            <p:cNvSpPr txBox="1">
              <a:spLocks noChangeArrowheads="1"/>
            </p:cNvSpPr>
            <p:nvPr/>
          </p:nvSpPr>
          <p:spPr bwMode="auto">
            <a:xfrm>
              <a:off x="1620838" y="6315075"/>
              <a:ext cx="836612" cy="433388"/>
            </a:xfrm>
            <a:prstGeom prst="rect">
              <a:avLst/>
            </a:prstGeom>
            <a:noFill/>
            <a:ln w="9525">
              <a:noFill/>
              <a:round/>
              <a:headEnd/>
              <a:tailEnd/>
            </a:ln>
            <a:effectLst/>
          </p:spPr>
          <p:txBody>
            <a:bodyPr lIns="0" tIns="9450" rIns="0" bIns="0" anchor="ctr"/>
            <a:lstStyle/>
            <a:p>
              <a:pPr algn="ctr">
                <a:lnSpc>
                  <a:spcPct val="95000"/>
                </a:lnSpc>
                <a:tabLst>
                  <a:tab pos="723900" algn="l"/>
                </a:tabLst>
              </a:pPr>
              <a:r>
                <a:rPr lang="en-US" sz="1500" b="1">
                  <a:solidFill>
                    <a:srgbClr val="000000"/>
                  </a:solidFill>
                  <a:latin typeface="Times New Roman" pitchFamily="16" charset="0"/>
                  <a:ea typeface="SimSun" charset="0"/>
                  <a:cs typeface="SimSun" charset="0"/>
                </a:rPr>
                <a:t>Flow Layer</a:t>
              </a:r>
            </a:p>
          </p:txBody>
        </p:sp>
        <p:sp>
          <p:nvSpPr>
            <p:cNvPr id="72" name="Line 274"/>
            <p:cNvSpPr>
              <a:spLocks noChangeShapeType="1"/>
            </p:cNvSpPr>
            <p:nvPr/>
          </p:nvSpPr>
          <p:spPr bwMode="auto">
            <a:xfrm>
              <a:off x="2130425" y="5540375"/>
              <a:ext cx="1588" cy="304800"/>
            </a:xfrm>
            <a:prstGeom prst="line">
              <a:avLst/>
            </a:prstGeom>
            <a:noFill/>
            <a:ln w="9000">
              <a:solidFill>
                <a:srgbClr val="252525"/>
              </a:solidFill>
              <a:round/>
              <a:headEnd type="oval" w="lg" len="sm"/>
              <a:tailEnd type="oval" w="lg" len="sm"/>
            </a:ln>
            <a:effectLst/>
          </p:spPr>
          <p:txBody>
            <a:bodyPr/>
            <a:lstStyle/>
            <a:p>
              <a:endParaRPr lang="da-DK" b="1"/>
            </a:p>
          </p:txBody>
        </p:sp>
        <p:sp>
          <p:nvSpPr>
            <p:cNvPr id="73" name="Line 275"/>
            <p:cNvSpPr>
              <a:spLocks noChangeShapeType="1"/>
            </p:cNvSpPr>
            <p:nvPr/>
          </p:nvSpPr>
          <p:spPr bwMode="auto">
            <a:xfrm flipH="1">
              <a:off x="2289175" y="4805363"/>
              <a:ext cx="12700" cy="928687"/>
            </a:xfrm>
            <a:prstGeom prst="line">
              <a:avLst/>
            </a:prstGeom>
            <a:noFill/>
            <a:ln w="9000">
              <a:solidFill>
                <a:srgbClr val="252525"/>
              </a:solidFill>
              <a:round/>
              <a:headEnd/>
              <a:tailEnd/>
            </a:ln>
            <a:effectLst/>
          </p:spPr>
          <p:txBody>
            <a:bodyPr/>
            <a:lstStyle/>
            <a:p>
              <a:endParaRPr lang="da-DK" b="1"/>
            </a:p>
          </p:txBody>
        </p:sp>
        <p:sp>
          <p:nvSpPr>
            <p:cNvPr id="74" name="Line 276"/>
            <p:cNvSpPr>
              <a:spLocks noChangeShapeType="1"/>
            </p:cNvSpPr>
            <p:nvPr/>
          </p:nvSpPr>
          <p:spPr bwMode="auto">
            <a:xfrm flipH="1">
              <a:off x="2128838" y="5726113"/>
              <a:ext cx="396875" cy="1587"/>
            </a:xfrm>
            <a:prstGeom prst="line">
              <a:avLst/>
            </a:prstGeom>
            <a:noFill/>
            <a:ln w="9000">
              <a:solidFill>
                <a:srgbClr val="252525"/>
              </a:solidFill>
              <a:round/>
              <a:headEnd type="triangle" w="med" len="med"/>
              <a:tailEnd type="triangle" w="med" len="med"/>
            </a:ln>
            <a:effectLst/>
          </p:spPr>
          <p:txBody>
            <a:bodyPr/>
            <a:lstStyle/>
            <a:p>
              <a:endParaRPr lang="da-DK" b="1"/>
            </a:p>
          </p:txBody>
        </p:sp>
        <p:sp>
          <p:nvSpPr>
            <p:cNvPr id="75" name="Line 277"/>
            <p:cNvSpPr>
              <a:spLocks noChangeShapeType="1"/>
            </p:cNvSpPr>
            <p:nvPr/>
          </p:nvSpPr>
          <p:spPr bwMode="auto">
            <a:xfrm>
              <a:off x="2230438" y="5834063"/>
              <a:ext cx="1587" cy="171450"/>
            </a:xfrm>
            <a:prstGeom prst="line">
              <a:avLst/>
            </a:prstGeom>
            <a:noFill/>
            <a:ln w="9000">
              <a:solidFill>
                <a:srgbClr val="252525"/>
              </a:solidFill>
              <a:round/>
              <a:headEnd type="oval" w="lg" len="sm"/>
              <a:tailEnd type="oval" w="lg" len="sm"/>
            </a:ln>
            <a:effectLst/>
          </p:spPr>
          <p:txBody>
            <a:bodyPr/>
            <a:lstStyle/>
            <a:p>
              <a:endParaRPr lang="da-DK" b="1"/>
            </a:p>
          </p:txBody>
        </p:sp>
        <p:sp>
          <p:nvSpPr>
            <p:cNvPr id="76" name="Line 278"/>
            <p:cNvSpPr>
              <a:spLocks noChangeShapeType="1"/>
            </p:cNvSpPr>
            <p:nvPr/>
          </p:nvSpPr>
          <p:spPr bwMode="auto">
            <a:xfrm flipH="1">
              <a:off x="2271713" y="6519863"/>
              <a:ext cx="396875" cy="1587"/>
            </a:xfrm>
            <a:prstGeom prst="line">
              <a:avLst/>
            </a:prstGeom>
            <a:noFill/>
            <a:ln w="9000">
              <a:solidFill>
                <a:srgbClr val="252525"/>
              </a:solidFill>
              <a:round/>
              <a:headEnd type="triangle" w="med" len="med"/>
              <a:tailEnd/>
            </a:ln>
            <a:effectLst/>
          </p:spPr>
          <p:txBody>
            <a:bodyPr/>
            <a:lstStyle/>
            <a:p>
              <a:endParaRPr lang="da-DK" b="1"/>
            </a:p>
          </p:txBody>
        </p:sp>
        <p:sp>
          <p:nvSpPr>
            <p:cNvPr id="77" name="Line 279"/>
            <p:cNvSpPr>
              <a:spLocks noChangeShapeType="1"/>
            </p:cNvSpPr>
            <p:nvPr/>
          </p:nvSpPr>
          <p:spPr bwMode="auto">
            <a:xfrm>
              <a:off x="2457450" y="5927725"/>
              <a:ext cx="1588" cy="593725"/>
            </a:xfrm>
            <a:prstGeom prst="line">
              <a:avLst/>
            </a:prstGeom>
            <a:noFill/>
            <a:ln w="9000">
              <a:solidFill>
                <a:srgbClr val="252525"/>
              </a:solidFill>
              <a:round/>
              <a:headEnd/>
              <a:tailEnd/>
            </a:ln>
            <a:effectLst/>
          </p:spPr>
          <p:txBody>
            <a:bodyPr/>
            <a:lstStyle/>
            <a:p>
              <a:endParaRPr lang="da-DK" b="1"/>
            </a:p>
          </p:txBody>
        </p:sp>
        <p:sp>
          <p:nvSpPr>
            <p:cNvPr id="78" name="Line 280"/>
            <p:cNvSpPr>
              <a:spLocks noChangeShapeType="1"/>
            </p:cNvSpPr>
            <p:nvPr/>
          </p:nvSpPr>
          <p:spPr bwMode="auto">
            <a:xfrm flipH="1" flipV="1">
              <a:off x="2235200" y="5921375"/>
              <a:ext cx="223838" cy="9525"/>
            </a:xfrm>
            <a:prstGeom prst="line">
              <a:avLst/>
            </a:prstGeom>
            <a:noFill/>
            <a:ln w="9000">
              <a:solidFill>
                <a:srgbClr val="252525"/>
              </a:solidFill>
              <a:round/>
              <a:headEnd/>
              <a:tailEnd type="triangle" w="med" len="med"/>
            </a:ln>
            <a:effectLst/>
          </p:spPr>
          <p:txBody>
            <a:bodyPr/>
            <a:lstStyle/>
            <a:p>
              <a:endParaRPr lang="da-DK" b="1"/>
            </a:p>
          </p:txBody>
        </p:sp>
        <p:sp>
          <p:nvSpPr>
            <p:cNvPr id="79" name="Text Box 281"/>
            <p:cNvSpPr txBox="1">
              <a:spLocks noChangeArrowheads="1"/>
            </p:cNvSpPr>
            <p:nvPr/>
          </p:nvSpPr>
          <p:spPr bwMode="auto">
            <a:xfrm>
              <a:off x="2435225" y="4495800"/>
              <a:ext cx="646113" cy="650875"/>
            </a:xfrm>
            <a:prstGeom prst="rect">
              <a:avLst/>
            </a:prstGeom>
            <a:noFill/>
            <a:ln w="9525">
              <a:noFill/>
              <a:round/>
              <a:headEnd/>
              <a:tailEnd/>
            </a:ln>
            <a:effectLst/>
          </p:spPr>
          <p:txBody>
            <a:bodyPr lIns="0" tIns="9450" rIns="0" bIns="0" anchor="ctr"/>
            <a:lstStyle/>
            <a:p>
              <a:pPr algn="ctr">
                <a:lnSpc>
                  <a:spcPct val="95000"/>
                </a:lnSpc>
              </a:pPr>
              <a:r>
                <a:rPr lang="en-US" sz="1500" b="1">
                  <a:solidFill>
                    <a:srgbClr val="000000"/>
                  </a:solidFill>
                  <a:latin typeface="Times New Roman" pitchFamily="16" charset="0"/>
                  <a:ea typeface="SimSun" charset="0"/>
                  <a:cs typeface="SimSun" charset="0"/>
                </a:rPr>
                <a:t>Valve</a:t>
              </a:r>
              <a:r>
                <a:rPr lang="en-US" sz="1500" b="1" i="1">
                  <a:solidFill>
                    <a:srgbClr val="000000"/>
                  </a:solidFill>
                  <a:latin typeface="Times New Roman" pitchFamily="16" charset="0"/>
                  <a:ea typeface="SimSun" charset="0"/>
                  <a:cs typeface="SimSun" charset="0"/>
                </a:rPr>
                <a:t> </a:t>
              </a:r>
            </a:p>
            <a:p>
              <a:pPr algn="ctr">
                <a:lnSpc>
                  <a:spcPct val="95000"/>
                </a:lnSpc>
              </a:pPr>
              <a:r>
                <a:rPr lang="en-US" sz="1500" b="1" i="1">
                  <a:solidFill>
                    <a:srgbClr val="000000"/>
                  </a:solidFill>
                  <a:latin typeface="Times New Roman" pitchFamily="16" charset="0"/>
                  <a:ea typeface="SimSun" charset="0"/>
                  <a:cs typeface="SimSun" charset="0"/>
                </a:rPr>
                <a:t>v</a:t>
              </a:r>
              <a:r>
                <a:rPr lang="en-US" sz="1500" b="1" baseline="-33000">
                  <a:solidFill>
                    <a:srgbClr val="000000"/>
                  </a:solidFill>
                  <a:latin typeface="Times New Roman" pitchFamily="16" charset="0"/>
                  <a:ea typeface="SimSun" charset="0"/>
                  <a:cs typeface="SimSun" charset="0"/>
                </a:rPr>
                <a:t>a</a:t>
              </a:r>
            </a:p>
          </p:txBody>
        </p:sp>
        <p:sp>
          <p:nvSpPr>
            <p:cNvPr id="80" name="Line 282"/>
            <p:cNvSpPr>
              <a:spLocks noChangeShapeType="1"/>
            </p:cNvSpPr>
            <p:nvPr/>
          </p:nvSpPr>
          <p:spPr bwMode="auto">
            <a:xfrm flipH="1">
              <a:off x="2044700" y="4805363"/>
              <a:ext cx="257175" cy="1587"/>
            </a:xfrm>
            <a:prstGeom prst="line">
              <a:avLst/>
            </a:prstGeom>
            <a:noFill/>
            <a:ln w="9000">
              <a:solidFill>
                <a:srgbClr val="252525"/>
              </a:solidFill>
              <a:round/>
              <a:headEnd/>
              <a:tailEnd/>
            </a:ln>
            <a:effectLst/>
          </p:spPr>
          <p:txBody>
            <a:bodyPr/>
            <a:lstStyle/>
            <a:p>
              <a:endParaRPr lang="da-DK" b="1"/>
            </a:p>
          </p:txBody>
        </p:sp>
        <p:sp>
          <p:nvSpPr>
            <p:cNvPr id="81" name="Rectangle 283"/>
            <p:cNvSpPr>
              <a:spLocks noChangeArrowheads="1"/>
            </p:cNvSpPr>
            <p:nvPr/>
          </p:nvSpPr>
          <p:spPr bwMode="auto">
            <a:xfrm rot="5400000">
              <a:off x="2668588" y="5511800"/>
              <a:ext cx="138112" cy="420688"/>
            </a:xfrm>
            <a:prstGeom prst="rect">
              <a:avLst/>
            </a:prstGeom>
            <a:solidFill>
              <a:srgbClr val="FB6A4A"/>
            </a:solidFill>
            <a:ln w="9525">
              <a:noFill/>
              <a:round/>
              <a:headEnd/>
              <a:tailEnd/>
            </a:ln>
            <a:effectLst/>
          </p:spPr>
          <p:txBody>
            <a:bodyPr wrap="none" anchor="ctr"/>
            <a:lstStyle/>
            <a:p>
              <a:endParaRPr lang="da-DK" b="1"/>
            </a:p>
          </p:txBody>
        </p:sp>
        <p:sp>
          <p:nvSpPr>
            <p:cNvPr id="82" name="Line 284"/>
            <p:cNvSpPr>
              <a:spLocks noChangeShapeType="1"/>
            </p:cNvSpPr>
            <p:nvPr/>
          </p:nvSpPr>
          <p:spPr bwMode="auto">
            <a:xfrm flipH="1">
              <a:off x="2730500" y="5456238"/>
              <a:ext cx="158750" cy="285750"/>
            </a:xfrm>
            <a:prstGeom prst="line">
              <a:avLst/>
            </a:prstGeom>
            <a:noFill/>
            <a:ln w="9000">
              <a:solidFill>
                <a:srgbClr val="252525"/>
              </a:solidFill>
              <a:round/>
              <a:headEnd/>
              <a:tailEnd type="triangle" w="med" len="med"/>
            </a:ln>
            <a:effectLst/>
          </p:spPr>
          <p:txBody>
            <a:bodyPr/>
            <a:lstStyle/>
            <a:p>
              <a:endParaRPr lang="da-DK" b="1"/>
            </a:p>
          </p:txBody>
        </p:sp>
        <p:sp>
          <p:nvSpPr>
            <p:cNvPr id="83" name="Line 285"/>
            <p:cNvSpPr>
              <a:spLocks noChangeShapeType="1"/>
            </p:cNvSpPr>
            <p:nvPr/>
          </p:nvSpPr>
          <p:spPr bwMode="auto">
            <a:xfrm flipH="1">
              <a:off x="620713" y="6613525"/>
              <a:ext cx="165100" cy="239713"/>
            </a:xfrm>
            <a:prstGeom prst="line">
              <a:avLst/>
            </a:prstGeom>
            <a:noFill/>
            <a:ln w="9000">
              <a:solidFill>
                <a:srgbClr val="252525"/>
              </a:solidFill>
              <a:round/>
              <a:headEnd type="triangle" w="med" len="med"/>
              <a:tailEnd/>
            </a:ln>
            <a:effectLst/>
          </p:spPr>
          <p:txBody>
            <a:bodyPr/>
            <a:lstStyle/>
            <a:p>
              <a:endParaRPr lang="da-DK" b="1"/>
            </a:p>
          </p:txBody>
        </p:sp>
        <p:sp>
          <p:nvSpPr>
            <p:cNvPr id="84" name="Text Box 286"/>
            <p:cNvSpPr txBox="1">
              <a:spLocks noChangeArrowheads="1"/>
            </p:cNvSpPr>
            <p:nvPr/>
          </p:nvSpPr>
          <p:spPr bwMode="auto">
            <a:xfrm>
              <a:off x="15875" y="6754813"/>
              <a:ext cx="1131888" cy="414337"/>
            </a:xfrm>
            <a:prstGeom prst="rect">
              <a:avLst/>
            </a:prstGeom>
            <a:noFill/>
            <a:ln w="9525">
              <a:noFill/>
              <a:round/>
              <a:headEnd/>
              <a:tailEnd/>
            </a:ln>
            <a:effectLst/>
          </p:spPr>
          <p:txBody>
            <a:bodyPr lIns="0" tIns="9450" rIns="0" bIns="0" anchor="ctr"/>
            <a:lstStyle/>
            <a:p>
              <a:pPr algn="ctr">
                <a:lnSpc>
                  <a:spcPct val="95000"/>
                </a:lnSpc>
                <a:tabLst>
                  <a:tab pos="723900" algn="l"/>
                </a:tabLst>
              </a:pPr>
              <a:r>
                <a:rPr lang="en-US" sz="1500" b="1">
                  <a:solidFill>
                    <a:srgbClr val="000000"/>
                  </a:solidFill>
                  <a:latin typeface="Times New Roman" pitchFamily="16" charset="0"/>
                  <a:ea typeface="SimSun" charset="0"/>
                  <a:cs typeface="SimSun" charset="0"/>
                </a:rPr>
                <a:t>Fluidic Inpu</a:t>
              </a:r>
              <a:r>
                <a:rPr lang="en-US" sz="1600" b="1">
                  <a:solidFill>
                    <a:srgbClr val="000000"/>
                  </a:solidFill>
                  <a:latin typeface="Times New Roman" pitchFamily="16" charset="0"/>
                  <a:ea typeface="SimSun" charset="0"/>
                  <a:cs typeface="SimSun" charset="0"/>
                </a:rPr>
                <a:t>t</a:t>
              </a:r>
            </a:p>
          </p:txBody>
        </p:sp>
        <p:sp>
          <p:nvSpPr>
            <p:cNvPr id="85" name="Line 287"/>
            <p:cNvSpPr>
              <a:spLocks noChangeShapeType="1"/>
            </p:cNvSpPr>
            <p:nvPr/>
          </p:nvSpPr>
          <p:spPr bwMode="auto">
            <a:xfrm>
              <a:off x="2667000" y="5651500"/>
              <a:ext cx="1588" cy="138113"/>
            </a:xfrm>
            <a:prstGeom prst="line">
              <a:avLst/>
            </a:prstGeom>
            <a:noFill/>
            <a:ln w="9000">
              <a:solidFill>
                <a:srgbClr val="252525"/>
              </a:solidFill>
              <a:prstDash val="sysDot"/>
              <a:round/>
              <a:headEnd/>
              <a:tailEnd/>
            </a:ln>
            <a:effectLst/>
          </p:spPr>
          <p:txBody>
            <a:bodyPr/>
            <a:lstStyle/>
            <a:p>
              <a:endParaRPr lang="da-DK" b="1"/>
            </a:p>
          </p:txBody>
        </p:sp>
        <p:sp>
          <p:nvSpPr>
            <p:cNvPr id="86" name="Line 288"/>
            <p:cNvSpPr>
              <a:spLocks noChangeShapeType="1"/>
            </p:cNvSpPr>
            <p:nvPr/>
          </p:nvSpPr>
          <p:spPr bwMode="auto">
            <a:xfrm>
              <a:off x="2887663" y="4876800"/>
              <a:ext cx="1587" cy="579438"/>
            </a:xfrm>
            <a:prstGeom prst="line">
              <a:avLst/>
            </a:prstGeom>
            <a:noFill/>
            <a:ln w="9000">
              <a:solidFill>
                <a:srgbClr val="252525"/>
              </a:solidFill>
              <a:round/>
              <a:headEnd/>
              <a:tailEnd/>
            </a:ln>
            <a:effectLst/>
          </p:spPr>
          <p:txBody>
            <a:bodyPr/>
            <a:lstStyle/>
            <a:p>
              <a:endParaRPr lang="da-DK" b="1"/>
            </a:p>
          </p:txBody>
        </p:sp>
        <p:sp>
          <p:nvSpPr>
            <p:cNvPr id="87" name="Line 289"/>
            <p:cNvSpPr>
              <a:spLocks noChangeShapeType="1"/>
            </p:cNvSpPr>
            <p:nvPr/>
          </p:nvSpPr>
          <p:spPr bwMode="auto">
            <a:xfrm>
              <a:off x="2805113" y="5651500"/>
              <a:ext cx="1587" cy="138113"/>
            </a:xfrm>
            <a:prstGeom prst="line">
              <a:avLst/>
            </a:prstGeom>
            <a:noFill/>
            <a:ln w="9000">
              <a:solidFill>
                <a:srgbClr val="252525"/>
              </a:solidFill>
              <a:prstDash val="sysDot"/>
              <a:round/>
              <a:headEnd/>
              <a:tailEnd/>
            </a:ln>
            <a:effectLst/>
          </p:spPr>
          <p:txBody>
            <a:bodyPr/>
            <a:lstStyle/>
            <a:p>
              <a:endParaRPr lang="da-DK" b="1"/>
            </a:p>
          </p:txBody>
        </p:sp>
        <p:sp>
          <p:nvSpPr>
            <p:cNvPr id="88" name="Line 290"/>
            <p:cNvSpPr>
              <a:spLocks noChangeShapeType="1"/>
            </p:cNvSpPr>
            <p:nvPr/>
          </p:nvSpPr>
          <p:spPr bwMode="auto">
            <a:xfrm flipH="1">
              <a:off x="2665413" y="5784850"/>
              <a:ext cx="141287" cy="1588"/>
            </a:xfrm>
            <a:prstGeom prst="line">
              <a:avLst/>
            </a:prstGeom>
            <a:noFill/>
            <a:ln w="9000">
              <a:solidFill>
                <a:srgbClr val="252525"/>
              </a:solidFill>
              <a:prstDash val="sysDot"/>
              <a:round/>
              <a:headEnd/>
              <a:tailEnd/>
            </a:ln>
            <a:effectLst/>
          </p:spPr>
          <p:txBody>
            <a:bodyPr/>
            <a:lstStyle/>
            <a:p>
              <a:endParaRPr lang="da-DK" b="1"/>
            </a:p>
          </p:txBody>
        </p:sp>
        <p:sp>
          <p:nvSpPr>
            <p:cNvPr id="89" name="Line 291"/>
            <p:cNvSpPr>
              <a:spLocks noChangeShapeType="1"/>
            </p:cNvSpPr>
            <p:nvPr/>
          </p:nvSpPr>
          <p:spPr bwMode="auto">
            <a:xfrm flipH="1">
              <a:off x="2665413" y="5651500"/>
              <a:ext cx="141287" cy="1588"/>
            </a:xfrm>
            <a:prstGeom prst="line">
              <a:avLst/>
            </a:prstGeom>
            <a:noFill/>
            <a:ln w="9000">
              <a:solidFill>
                <a:srgbClr val="252525"/>
              </a:solidFill>
              <a:prstDash val="sysDot"/>
              <a:round/>
              <a:headEnd/>
              <a:tailEnd/>
            </a:ln>
            <a:effectLst/>
          </p:spPr>
          <p:txBody>
            <a:bodyPr/>
            <a:lstStyle/>
            <a:p>
              <a:endParaRPr lang="da-DK" b="1"/>
            </a:p>
          </p:txBody>
        </p:sp>
        <p:sp>
          <p:nvSpPr>
            <p:cNvPr id="90" name="Text Box 292"/>
            <p:cNvSpPr txBox="1">
              <a:spLocks noChangeArrowheads="1"/>
            </p:cNvSpPr>
            <p:nvPr/>
          </p:nvSpPr>
          <p:spPr bwMode="auto">
            <a:xfrm>
              <a:off x="-221008" y="5373688"/>
              <a:ext cx="1039813" cy="565150"/>
            </a:xfrm>
            <a:prstGeom prst="rect">
              <a:avLst/>
            </a:prstGeom>
            <a:noFill/>
            <a:ln w="9525">
              <a:noFill/>
              <a:round/>
              <a:headEnd/>
              <a:tailEnd/>
            </a:ln>
            <a:effectLst/>
          </p:spPr>
          <p:txBody>
            <a:bodyPr lIns="90000" tIns="54450" rIns="90000" bIns="45000"/>
            <a:lstStyle/>
            <a:p>
              <a:pPr algn="ctr">
                <a:lnSpc>
                  <a:spcPct val="95000"/>
                </a:lnSpc>
                <a:tabLst>
                  <a:tab pos="723900" algn="l"/>
                </a:tabLst>
              </a:pPr>
              <a:r>
                <a:rPr lang="en-US" sz="1500" b="1" dirty="0">
                  <a:solidFill>
                    <a:srgbClr val="000000"/>
                  </a:solidFill>
                  <a:latin typeface="Times New Roman" pitchFamily="16" charset="0"/>
                  <a:ea typeface="SimSun" charset="0"/>
                  <a:cs typeface="SimSun" charset="0"/>
                </a:rPr>
                <a:t>Control Pin</a:t>
              </a:r>
              <a:r>
                <a:rPr lang="en-US" sz="1500" b="1" i="1" dirty="0">
                  <a:solidFill>
                    <a:srgbClr val="000000"/>
                  </a:solidFill>
                  <a:latin typeface="Times New Roman" pitchFamily="16" charset="0"/>
                  <a:ea typeface="SimSun" charset="0"/>
                  <a:cs typeface="SimSun" charset="0"/>
                </a:rPr>
                <a:t> z</a:t>
              </a:r>
              <a:r>
                <a:rPr lang="en-US" sz="1500" b="1" baseline="-33000" dirty="0">
                  <a:solidFill>
                    <a:srgbClr val="000000"/>
                  </a:solidFill>
                  <a:latin typeface="Times New Roman" pitchFamily="16" charset="0"/>
                  <a:ea typeface="SimSun" charset="0"/>
                  <a:cs typeface="SimSun" charset="0"/>
                </a:rPr>
                <a:t>1</a:t>
              </a:r>
            </a:p>
          </p:txBody>
        </p:sp>
        <p:sp>
          <p:nvSpPr>
            <p:cNvPr id="91" name="Text Box 293"/>
            <p:cNvSpPr txBox="1">
              <a:spLocks noChangeArrowheads="1"/>
            </p:cNvSpPr>
            <p:nvPr/>
          </p:nvSpPr>
          <p:spPr bwMode="auto">
            <a:xfrm>
              <a:off x="1066800" y="4927600"/>
              <a:ext cx="646113" cy="650875"/>
            </a:xfrm>
            <a:prstGeom prst="rect">
              <a:avLst/>
            </a:prstGeom>
            <a:noFill/>
            <a:ln w="9525">
              <a:noFill/>
              <a:round/>
              <a:headEnd/>
              <a:tailEnd/>
            </a:ln>
            <a:effectLst/>
          </p:spPr>
          <p:txBody>
            <a:bodyPr lIns="0" tIns="9450" rIns="0" bIns="0" anchor="ctr"/>
            <a:lstStyle/>
            <a:p>
              <a:pPr algn="ctr">
                <a:lnSpc>
                  <a:spcPct val="95000"/>
                </a:lnSpc>
              </a:pPr>
              <a:r>
                <a:rPr lang="en-US" sz="1500" b="1">
                  <a:solidFill>
                    <a:srgbClr val="000000"/>
                  </a:solidFill>
                  <a:latin typeface="Times New Roman" pitchFamily="16" charset="0"/>
                  <a:ea typeface="SimSun" charset="0"/>
                  <a:cs typeface="SimSun" charset="0"/>
                </a:rPr>
                <a:t>Valve</a:t>
              </a:r>
              <a:r>
                <a:rPr lang="en-US" sz="1500" b="1" i="1">
                  <a:solidFill>
                    <a:srgbClr val="000000"/>
                  </a:solidFill>
                  <a:latin typeface="Times New Roman" pitchFamily="16" charset="0"/>
                  <a:ea typeface="SimSun" charset="0"/>
                  <a:cs typeface="SimSun" charset="0"/>
                </a:rPr>
                <a:t> </a:t>
              </a:r>
            </a:p>
            <a:p>
              <a:pPr algn="ctr">
                <a:lnSpc>
                  <a:spcPct val="95000"/>
                </a:lnSpc>
              </a:pPr>
              <a:r>
                <a:rPr lang="en-US" sz="1500" b="1" i="1">
                  <a:solidFill>
                    <a:srgbClr val="000000"/>
                  </a:solidFill>
                  <a:latin typeface="Times New Roman" pitchFamily="16" charset="0"/>
                  <a:ea typeface="SimSun" charset="0"/>
                  <a:cs typeface="SimSun" charset="0"/>
                </a:rPr>
                <a:t>v</a:t>
              </a:r>
              <a:r>
                <a:rPr lang="en-US" sz="1500" b="1" baseline="-33000">
                  <a:solidFill>
                    <a:srgbClr val="000000"/>
                  </a:solidFill>
                  <a:latin typeface="Times New Roman" pitchFamily="16" charset="0"/>
                  <a:ea typeface="SimSun" charset="0"/>
                  <a:cs typeface="SimSun" charset="0"/>
                </a:rPr>
                <a:t>a</a:t>
              </a:r>
            </a:p>
          </p:txBody>
        </p:sp>
        <p:sp>
          <p:nvSpPr>
            <p:cNvPr id="92" name="Line 294"/>
            <p:cNvSpPr>
              <a:spLocks noChangeShapeType="1"/>
            </p:cNvSpPr>
            <p:nvPr/>
          </p:nvSpPr>
          <p:spPr bwMode="auto">
            <a:xfrm>
              <a:off x="2386013" y="4306888"/>
              <a:ext cx="1587" cy="3071812"/>
            </a:xfrm>
            <a:prstGeom prst="line">
              <a:avLst/>
            </a:prstGeom>
            <a:noFill/>
            <a:ln w="9000">
              <a:solidFill>
                <a:srgbClr val="252525"/>
              </a:solidFill>
              <a:prstDash val="sysDot"/>
              <a:round/>
              <a:headEnd/>
              <a:tailEnd/>
            </a:ln>
            <a:effectLst/>
          </p:spPr>
          <p:txBody>
            <a:bodyPr/>
            <a:lstStyle/>
            <a:p>
              <a:endParaRPr lang="da-DK" b="1"/>
            </a:p>
          </p:txBody>
        </p:sp>
        <p:sp>
          <p:nvSpPr>
            <p:cNvPr id="93" name="Text Box 295"/>
            <p:cNvSpPr txBox="1">
              <a:spLocks noChangeArrowheads="1"/>
            </p:cNvSpPr>
            <p:nvPr/>
          </p:nvSpPr>
          <p:spPr bwMode="auto">
            <a:xfrm>
              <a:off x="1577975" y="7078663"/>
              <a:ext cx="785813" cy="414337"/>
            </a:xfrm>
            <a:prstGeom prst="rect">
              <a:avLst/>
            </a:prstGeom>
            <a:noFill/>
            <a:ln w="9525">
              <a:noFill/>
              <a:round/>
              <a:headEnd/>
              <a:tailEnd/>
            </a:ln>
            <a:effectLst/>
          </p:spPr>
          <p:txBody>
            <a:bodyPr lIns="0" tIns="9450" rIns="0" bIns="0" anchor="ctr"/>
            <a:lstStyle/>
            <a:p>
              <a:pPr algn="ctr">
                <a:lnSpc>
                  <a:spcPct val="95000"/>
                </a:lnSpc>
                <a:tabLst>
                  <a:tab pos="723900" algn="l"/>
                </a:tabLst>
              </a:pPr>
              <a:r>
                <a:rPr lang="en-US" sz="1500" b="1">
                  <a:solidFill>
                    <a:srgbClr val="000000"/>
                  </a:solidFill>
                  <a:latin typeface="Times New Roman" pitchFamily="16" charset="0"/>
                  <a:ea typeface="SimSun" charset="0"/>
                  <a:cs typeface="SimSun" charset="0"/>
                </a:rPr>
                <a:t>3D View</a:t>
              </a:r>
            </a:p>
          </p:txBody>
        </p:sp>
        <p:sp>
          <p:nvSpPr>
            <p:cNvPr id="94" name="Text Box 296"/>
            <p:cNvSpPr txBox="1">
              <a:spLocks noChangeArrowheads="1"/>
            </p:cNvSpPr>
            <p:nvPr/>
          </p:nvSpPr>
          <p:spPr bwMode="auto">
            <a:xfrm>
              <a:off x="2427288" y="7078663"/>
              <a:ext cx="784225" cy="414337"/>
            </a:xfrm>
            <a:prstGeom prst="rect">
              <a:avLst/>
            </a:prstGeom>
            <a:noFill/>
            <a:ln w="9525">
              <a:noFill/>
              <a:round/>
              <a:headEnd/>
              <a:tailEnd/>
            </a:ln>
            <a:effectLst/>
          </p:spPr>
          <p:txBody>
            <a:bodyPr lIns="0" tIns="9450" rIns="0" bIns="0" anchor="ctr"/>
            <a:lstStyle/>
            <a:p>
              <a:pPr algn="ctr">
                <a:lnSpc>
                  <a:spcPct val="95000"/>
                </a:lnSpc>
                <a:tabLst>
                  <a:tab pos="723900" algn="l"/>
                </a:tabLst>
              </a:pPr>
              <a:r>
                <a:rPr lang="en-US" sz="1500" b="1">
                  <a:solidFill>
                    <a:srgbClr val="000000"/>
                  </a:solidFill>
                  <a:latin typeface="Times New Roman" pitchFamily="16" charset="0"/>
                  <a:ea typeface="SimSun" charset="0"/>
                  <a:cs typeface="SimSun" charset="0"/>
                </a:rPr>
                <a:t>Top View</a:t>
              </a:r>
            </a:p>
          </p:txBody>
        </p:sp>
        <p:sp>
          <p:nvSpPr>
            <p:cNvPr id="95" name="Text Box 298"/>
            <p:cNvSpPr txBox="1">
              <a:spLocks noChangeArrowheads="1"/>
            </p:cNvSpPr>
            <p:nvPr/>
          </p:nvSpPr>
          <p:spPr bwMode="auto">
            <a:xfrm>
              <a:off x="1189038" y="6713538"/>
              <a:ext cx="627062" cy="433387"/>
            </a:xfrm>
            <a:prstGeom prst="rect">
              <a:avLst/>
            </a:prstGeom>
            <a:noFill/>
            <a:ln w="9525">
              <a:noFill/>
              <a:round/>
              <a:headEnd/>
              <a:tailEnd/>
            </a:ln>
            <a:effectLst/>
          </p:spPr>
          <p:txBody>
            <a:bodyPr lIns="0" tIns="9450" rIns="0" bIns="0" anchor="ctr"/>
            <a:lstStyle/>
            <a:p>
              <a:pPr algn="ctr">
                <a:lnSpc>
                  <a:spcPct val="95000"/>
                </a:lnSpc>
              </a:pPr>
              <a:r>
                <a:rPr lang="en-US" sz="1500" b="1" dirty="0">
                  <a:solidFill>
                    <a:srgbClr val="000000"/>
                  </a:solidFill>
                  <a:latin typeface="Times New Roman" pitchFamily="16" charset="0"/>
                  <a:ea typeface="SimSun" charset="0"/>
                  <a:cs typeface="SimSun" charset="0"/>
                </a:rPr>
                <a:t>Glass Plate</a:t>
              </a:r>
            </a:p>
          </p:txBody>
        </p:sp>
        <p:sp>
          <p:nvSpPr>
            <p:cNvPr id="96" name="Line 299"/>
            <p:cNvSpPr>
              <a:spLocks noChangeShapeType="1"/>
            </p:cNvSpPr>
            <p:nvPr/>
          </p:nvSpPr>
          <p:spPr bwMode="auto">
            <a:xfrm>
              <a:off x="1573213" y="6508750"/>
              <a:ext cx="1587" cy="239713"/>
            </a:xfrm>
            <a:prstGeom prst="line">
              <a:avLst/>
            </a:prstGeom>
            <a:noFill/>
            <a:ln w="9000">
              <a:solidFill>
                <a:srgbClr val="252525"/>
              </a:solidFill>
              <a:round/>
              <a:headEnd type="triangle" w="med" len="med"/>
              <a:tailEnd/>
            </a:ln>
            <a:effectLst/>
          </p:spPr>
          <p:txBody>
            <a:bodyPr/>
            <a:lstStyle/>
            <a:p>
              <a:endParaRPr lang="da-DK" b="1"/>
            </a:p>
          </p:txBody>
        </p:sp>
      </p:grpSp>
      <p:pic>
        <p:nvPicPr>
          <p:cNvPr id="103" name="Picture 102"/>
          <p:cNvPicPr>
            <a:picLocks noChangeAspect="1"/>
          </p:cNvPicPr>
          <p:nvPr/>
        </p:nvPicPr>
        <p:blipFill>
          <a:blip r:embed="rId5"/>
          <a:stretch>
            <a:fillRect/>
          </a:stretch>
        </p:blipFill>
        <p:spPr>
          <a:xfrm>
            <a:off x="1430164" y="4077072"/>
            <a:ext cx="3141836" cy="1857963"/>
          </a:xfrm>
          <a:prstGeom prst="rect">
            <a:avLst/>
          </a:prstGeom>
        </p:spPr>
      </p:pic>
      <p:sp>
        <p:nvSpPr>
          <p:cNvPr id="104" name="Content Placeholder 3"/>
          <p:cNvSpPr>
            <a:spLocks noGrp="1"/>
          </p:cNvSpPr>
          <p:nvPr>
            <p:ph idx="1"/>
          </p:nvPr>
        </p:nvSpPr>
        <p:spPr>
          <a:xfrm>
            <a:off x="749131" y="1730940"/>
            <a:ext cx="3606845" cy="2202116"/>
          </a:xfrm>
        </p:spPr>
        <p:txBody>
          <a:bodyPr/>
          <a:lstStyle/>
          <a:p>
            <a:r>
              <a:rPr lang="en-US" dirty="0" smtClean="0"/>
              <a:t>Technology</a:t>
            </a:r>
            <a:r>
              <a:rPr lang="en-US" dirty="0"/>
              <a:t>: </a:t>
            </a:r>
          </a:p>
          <a:p>
            <a:pPr lvl="1"/>
            <a:r>
              <a:rPr lang="en-US" dirty="0" smtClean="0"/>
              <a:t>Multi-layer soft lithography</a:t>
            </a:r>
          </a:p>
          <a:p>
            <a:pPr lvl="1"/>
            <a:r>
              <a:rPr lang="en-US" dirty="0" smtClean="0"/>
              <a:t>Fabrication substrate – </a:t>
            </a:r>
            <a:br>
              <a:rPr lang="en-US" dirty="0" smtClean="0"/>
            </a:br>
            <a:r>
              <a:rPr lang="en-US" dirty="0" err="1" smtClean="0"/>
              <a:t>elastomers</a:t>
            </a:r>
            <a:r>
              <a:rPr lang="en-US" dirty="0" smtClean="0"/>
              <a:t> (</a:t>
            </a:r>
            <a:r>
              <a:rPr lang="en-US" dirty="0" err="1" smtClean="0"/>
              <a:t>PDMS</a:t>
            </a:r>
            <a:r>
              <a:rPr lang="en-US" dirty="0" smtClean="0"/>
              <a:t>)</a:t>
            </a:r>
            <a:endParaRPr lang="en-US" dirty="0" smtClean="0"/>
          </a:p>
          <a:p>
            <a:pPr lvl="2"/>
            <a:r>
              <a:rPr lang="en-US" sz="1800" dirty="0" smtClean="0"/>
              <a:t>Good biocompatibility</a:t>
            </a:r>
          </a:p>
          <a:p>
            <a:pPr lvl="2"/>
            <a:r>
              <a:rPr lang="en-US" sz="1800" dirty="0" smtClean="0"/>
              <a:t>Optical transparency</a:t>
            </a:r>
          </a:p>
          <a:p>
            <a:pPr lvl="1"/>
            <a:endParaRPr lang="en-US" dirty="0" smtClean="0"/>
          </a:p>
          <a:p>
            <a:endParaRPr lang="en-US" dirty="0" smtClean="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blinds(horizontal)">
                                      <p:cBhvr>
                                        <p:cTn id="1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07504" y="0"/>
            <a:ext cx="8426450" cy="719138"/>
          </a:xfrm>
        </p:spPr>
        <p:txBody>
          <a:bodyPr/>
          <a:lstStyle/>
          <a:p>
            <a:pPr eaLnBrk="1" hangingPunct="1"/>
            <a:r>
              <a:rPr lang="en-US" dirty="0" smtClean="0">
                <a:latin typeface="Calibri" pitchFamily="34" charset="0"/>
                <a:cs typeface="Calibri" pitchFamily="34" charset="0"/>
              </a:rPr>
              <a:t>2. Control pin count minimization</a:t>
            </a:r>
          </a:p>
        </p:txBody>
      </p:sp>
      <p:sp>
        <p:nvSpPr>
          <p:cNvPr id="4" name="Content Placeholder 3"/>
          <p:cNvSpPr>
            <a:spLocks noGrp="1"/>
          </p:cNvSpPr>
          <p:nvPr>
            <p:ph idx="1"/>
          </p:nvPr>
        </p:nvSpPr>
        <p:spPr/>
        <p:txBody>
          <a:bodyPr/>
          <a:lstStyle/>
          <a:p>
            <a:pPr marL="285750" lvl="0" indent="-285750">
              <a:lnSpc>
                <a:spcPct val="80000"/>
              </a:lnSpc>
            </a:pPr>
            <a:r>
              <a:rPr lang="en-US" dirty="0">
                <a:latin typeface="Calibri" pitchFamily="34" charset="0"/>
                <a:cs typeface="Calibri" pitchFamily="34" charset="0"/>
              </a:rPr>
              <a:t>Control pin sharing: reduced to a graph coloring problem</a:t>
            </a:r>
          </a:p>
          <a:p>
            <a:pPr marL="646112" lvl="1" indent="-285750">
              <a:lnSpc>
                <a:spcPct val="80000"/>
              </a:lnSpc>
            </a:pPr>
            <a:r>
              <a:rPr lang="en-US" dirty="0">
                <a:latin typeface="Calibri" pitchFamily="34" charset="0"/>
                <a:cs typeface="Calibri" pitchFamily="34" charset="0"/>
              </a:rPr>
              <a:t>Finding the </a:t>
            </a:r>
            <a:r>
              <a:rPr lang="en-US" dirty="0" smtClean="0">
                <a:latin typeface="Calibri" pitchFamily="34" charset="0"/>
                <a:cs typeface="Calibri" pitchFamily="34" charset="0"/>
              </a:rPr>
              <a:t>chromatic </a:t>
            </a:r>
            <a:r>
              <a:rPr lang="en-US" dirty="0">
                <a:latin typeface="Calibri" pitchFamily="34" charset="0"/>
                <a:cs typeface="Calibri" pitchFamily="34" charset="0"/>
              </a:rPr>
              <a:t>number: NP-hard problem</a:t>
            </a:r>
          </a:p>
          <a:p>
            <a:pPr marL="646112" lvl="1" indent="-285750">
              <a:lnSpc>
                <a:spcPct val="80000"/>
              </a:lnSpc>
            </a:pPr>
            <a:r>
              <a:rPr lang="en-US" dirty="0" smtClean="0">
                <a:latin typeface="Calibri" pitchFamily="34" charset="0"/>
                <a:cs typeface="Calibri" pitchFamily="34" charset="0"/>
              </a:rPr>
              <a:t>Many heuristic solutions exist, we use a </a:t>
            </a:r>
            <a:r>
              <a:rPr lang="en-US" dirty="0" err="1" smtClean="0">
                <a:latin typeface="Calibri" pitchFamily="34" charset="0"/>
                <a:cs typeface="Calibri" pitchFamily="34" charset="0"/>
              </a:rPr>
              <a:t>Tabu</a:t>
            </a:r>
            <a:r>
              <a:rPr lang="en-US" dirty="0" smtClean="0">
                <a:latin typeface="Calibri" pitchFamily="34" charset="0"/>
                <a:cs typeface="Calibri" pitchFamily="34" charset="0"/>
              </a:rPr>
              <a:t> Search approach</a:t>
            </a:r>
            <a:endParaRPr lang="en-US" dirty="0">
              <a:latin typeface="Calibri" pitchFamily="34" charset="0"/>
              <a:cs typeface="Calibri" pitchFamily="34" charset="0"/>
            </a:endParaRPr>
          </a:p>
        </p:txBody>
      </p:sp>
      <p:grpSp>
        <p:nvGrpSpPr>
          <p:cNvPr id="2" name="Group 30"/>
          <p:cNvGrpSpPr/>
          <p:nvPr/>
        </p:nvGrpSpPr>
        <p:grpSpPr>
          <a:xfrm>
            <a:off x="5436096" y="2780928"/>
            <a:ext cx="3027363" cy="1538287"/>
            <a:chOff x="5051425" y="3240088"/>
            <a:chExt cx="3216275" cy="1820862"/>
          </a:xfrm>
        </p:grpSpPr>
        <p:sp>
          <p:nvSpPr>
            <p:cNvPr id="32" name="Oval 38"/>
            <p:cNvSpPr>
              <a:spLocks noChangeArrowheads="1"/>
            </p:cNvSpPr>
            <p:nvPr/>
          </p:nvSpPr>
          <p:spPr bwMode="auto">
            <a:xfrm>
              <a:off x="6470650" y="3959225"/>
              <a:ext cx="360363" cy="360363"/>
            </a:xfrm>
            <a:prstGeom prst="ellipse">
              <a:avLst/>
            </a:prstGeom>
            <a:solidFill>
              <a:srgbClr val="F0F0F0"/>
            </a:solidFill>
            <a:ln w="18000">
              <a:solidFill>
                <a:srgbClr val="000000"/>
              </a:solidFill>
              <a:round/>
              <a:headEnd/>
              <a:tailEnd/>
            </a:ln>
            <a:effectLst/>
          </p:spPr>
          <p:txBody>
            <a:bodyPr lIns="99000" tIns="62190" rIns="99000" bIns="54000" anchor="ctr" anchorCtr="1"/>
            <a:lstStyle/>
            <a:p>
              <a:pPr algn="ctr">
                <a:lnSpc>
                  <a:spcPct val="95000"/>
                </a:lnSpc>
              </a:pPr>
              <a:r>
                <a:rPr lang="en-US" sz="1300" b="1" dirty="0">
                  <a:solidFill>
                    <a:srgbClr val="000000"/>
                  </a:solidFill>
                  <a:latin typeface="Times New Roman" pitchFamily="16" charset="0"/>
                  <a:ea typeface="SimSun" charset="0"/>
                  <a:cs typeface="SimSun" charset="0"/>
                </a:rPr>
                <a:t>8</a:t>
              </a:r>
            </a:p>
          </p:txBody>
        </p:sp>
        <p:sp>
          <p:nvSpPr>
            <p:cNvPr id="33" name="Line 39"/>
            <p:cNvSpPr>
              <a:spLocks noChangeShapeType="1"/>
            </p:cNvSpPr>
            <p:nvPr/>
          </p:nvSpPr>
          <p:spPr bwMode="auto">
            <a:xfrm flipH="1">
              <a:off x="5745163" y="3538538"/>
              <a:ext cx="769937" cy="509587"/>
            </a:xfrm>
            <a:prstGeom prst="line">
              <a:avLst/>
            </a:prstGeom>
            <a:noFill/>
            <a:ln w="18000">
              <a:solidFill>
                <a:srgbClr val="000000"/>
              </a:solidFill>
              <a:round/>
              <a:headEnd/>
              <a:tailEnd/>
            </a:ln>
            <a:effectLst/>
          </p:spPr>
          <p:txBody>
            <a:bodyPr/>
            <a:lstStyle/>
            <a:p>
              <a:endParaRPr lang="da-DK"/>
            </a:p>
          </p:txBody>
        </p:sp>
        <p:sp>
          <p:nvSpPr>
            <p:cNvPr id="34" name="Line 40"/>
            <p:cNvSpPr>
              <a:spLocks noChangeShapeType="1"/>
            </p:cNvSpPr>
            <p:nvPr/>
          </p:nvSpPr>
          <p:spPr bwMode="auto">
            <a:xfrm flipH="1">
              <a:off x="5368925" y="3600450"/>
              <a:ext cx="1258888" cy="1120775"/>
            </a:xfrm>
            <a:prstGeom prst="line">
              <a:avLst/>
            </a:prstGeom>
            <a:noFill/>
            <a:ln w="18000">
              <a:solidFill>
                <a:srgbClr val="000000"/>
              </a:solidFill>
              <a:round/>
              <a:headEnd/>
              <a:tailEnd/>
            </a:ln>
            <a:effectLst/>
          </p:spPr>
          <p:txBody>
            <a:bodyPr/>
            <a:lstStyle/>
            <a:p>
              <a:endParaRPr lang="da-DK"/>
            </a:p>
          </p:txBody>
        </p:sp>
        <p:sp>
          <p:nvSpPr>
            <p:cNvPr id="35" name="Line 41"/>
            <p:cNvSpPr>
              <a:spLocks noChangeShapeType="1"/>
            </p:cNvSpPr>
            <p:nvPr/>
          </p:nvSpPr>
          <p:spPr bwMode="auto">
            <a:xfrm>
              <a:off x="6791325" y="3522663"/>
              <a:ext cx="779463" cy="550862"/>
            </a:xfrm>
            <a:prstGeom prst="line">
              <a:avLst/>
            </a:prstGeom>
            <a:noFill/>
            <a:ln w="18000">
              <a:solidFill>
                <a:srgbClr val="000000"/>
              </a:solidFill>
              <a:round/>
              <a:headEnd/>
              <a:tailEnd/>
            </a:ln>
            <a:effectLst/>
          </p:spPr>
          <p:txBody>
            <a:bodyPr/>
            <a:lstStyle/>
            <a:p>
              <a:endParaRPr lang="da-DK"/>
            </a:p>
          </p:txBody>
        </p:sp>
        <p:sp>
          <p:nvSpPr>
            <p:cNvPr id="36" name="Line 42"/>
            <p:cNvSpPr>
              <a:spLocks noChangeShapeType="1"/>
            </p:cNvSpPr>
            <p:nvPr/>
          </p:nvSpPr>
          <p:spPr bwMode="auto">
            <a:xfrm>
              <a:off x="6732588" y="3600450"/>
              <a:ext cx="1258887" cy="1154113"/>
            </a:xfrm>
            <a:prstGeom prst="line">
              <a:avLst/>
            </a:prstGeom>
            <a:noFill/>
            <a:ln w="18000">
              <a:solidFill>
                <a:srgbClr val="000000"/>
              </a:solidFill>
              <a:round/>
              <a:headEnd/>
              <a:tailEnd/>
            </a:ln>
            <a:effectLst/>
          </p:spPr>
          <p:txBody>
            <a:bodyPr/>
            <a:lstStyle/>
            <a:p>
              <a:endParaRPr lang="da-DK"/>
            </a:p>
          </p:txBody>
        </p:sp>
        <p:sp>
          <p:nvSpPr>
            <p:cNvPr id="37" name="Line 43"/>
            <p:cNvSpPr>
              <a:spLocks noChangeShapeType="1"/>
            </p:cNvSpPr>
            <p:nvPr/>
          </p:nvSpPr>
          <p:spPr bwMode="auto">
            <a:xfrm>
              <a:off x="6675438" y="3600450"/>
              <a:ext cx="1587" cy="358775"/>
            </a:xfrm>
            <a:prstGeom prst="line">
              <a:avLst/>
            </a:prstGeom>
            <a:noFill/>
            <a:ln w="18000">
              <a:solidFill>
                <a:srgbClr val="000000"/>
              </a:solidFill>
              <a:round/>
              <a:headEnd/>
              <a:tailEnd/>
            </a:ln>
            <a:effectLst/>
          </p:spPr>
          <p:txBody>
            <a:bodyPr/>
            <a:lstStyle/>
            <a:p>
              <a:endParaRPr lang="da-DK"/>
            </a:p>
          </p:txBody>
        </p:sp>
        <p:sp>
          <p:nvSpPr>
            <p:cNvPr id="38" name="Line 44"/>
            <p:cNvSpPr>
              <a:spLocks noChangeShapeType="1"/>
            </p:cNvSpPr>
            <p:nvPr/>
          </p:nvSpPr>
          <p:spPr bwMode="auto">
            <a:xfrm flipH="1">
              <a:off x="5278438" y="4330700"/>
              <a:ext cx="282575" cy="342900"/>
            </a:xfrm>
            <a:prstGeom prst="line">
              <a:avLst/>
            </a:prstGeom>
            <a:noFill/>
            <a:ln w="18000">
              <a:solidFill>
                <a:srgbClr val="000000"/>
              </a:solidFill>
              <a:round/>
              <a:headEnd/>
              <a:tailEnd/>
            </a:ln>
            <a:effectLst/>
          </p:spPr>
          <p:txBody>
            <a:bodyPr/>
            <a:lstStyle/>
            <a:p>
              <a:endParaRPr lang="da-DK"/>
            </a:p>
          </p:txBody>
        </p:sp>
        <p:sp>
          <p:nvSpPr>
            <p:cNvPr id="39" name="Line 45"/>
            <p:cNvSpPr>
              <a:spLocks noChangeShapeType="1"/>
            </p:cNvSpPr>
            <p:nvPr/>
          </p:nvSpPr>
          <p:spPr bwMode="auto">
            <a:xfrm>
              <a:off x="5689600" y="4286250"/>
              <a:ext cx="882650" cy="500063"/>
            </a:xfrm>
            <a:prstGeom prst="line">
              <a:avLst/>
            </a:prstGeom>
            <a:noFill/>
            <a:ln w="18000">
              <a:solidFill>
                <a:srgbClr val="000000"/>
              </a:solidFill>
              <a:round/>
              <a:headEnd/>
              <a:tailEnd/>
            </a:ln>
            <a:effectLst/>
          </p:spPr>
          <p:txBody>
            <a:bodyPr/>
            <a:lstStyle/>
            <a:p>
              <a:endParaRPr lang="da-DK"/>
            </a:p>
          </p:txBody>
        </p:sp>
        <p:sp>
          <p:nvSpPr>
            <p:cNvPr id="40" name="Line 46"/>
            <p:cNvSpPr>
              <a:spLocks noChangeShapeType="1"/>
            </p:cNvSpPr>
            <p:nvPr/>
          </p:nvSpPr>
          <p:spPr bwMode="auto">
            <a:xfrm>
              <a:off x="5748338" y="4219575"/>
              <a:ext cx="2208212" cy="592138"/>
            </a:xfrm>
            <a:prstGeom prst="line">
              <a:avLst/>
            </a:prstGeom>
            <a:noFill/>
            <a:ln w="18000">
              <a:solidFill>
                <a:srgbClr val="000000"/>
              </a:solidFill>
              <a:round/>
              <a:headEnd/>
              <a:tailEnd/>
            </a:ln>
            <a:effectLst/>
          </p:spPr>
          <p:txBody>
            <a:bodyPr/>
            <a:lstStyle/>
            <a:p>
              <a:endParaRPr lang="da-DK"/>
            </a:p>
          </p:txBody>
        </p:sp>
        <p:sp>
          <p:nvSpPr>
            <p:cNvPr id="66" name="Line 47"/>
            <p:cNvSpPr>
              <a:spLocks noChangeShapeType="1"/>
            </p:cNvSpPr>
            <p:nvPr/>
          </p:nvSpPr>
          <p:spPr bwMode="auto">
            <a:xfrm>
              <a:off x="5792788" y="4162425"/>
              <a:ext cx="677862" cy="1588"/>
            </a:xfrm>
            <a:prstGeom prst="line">
              <a:avLst/>
            </a:prstGeom>
            <a:noFill/>
            <a:ln w="18000">
              <a:solidFill>
                <a:srgbClr val="000000"/>
              </a:solidFill>
              <a:round/>
              <a:headEnd/>
              <a:tailEnd/>
            </a:ln>
            <a:effectLst/>
          </p:spPr>
          <p:txBody>
            <a:bodyPr/>
            <a:lstStyle/>
            <a:p>
              <a:endParaRPr lang="da-DK"/>
            </a:p>
          </p:txBody>
        </p:sp>
        <p:sp>
          <p:nvSpPr>
            <p:cNvPr id="67" name="Line 48"/>
            <p:cNvSpPr>
              <a:spLocks noChangeShapeType="1"/>
            </p:cNvSpPr>
            <p:nvPr/>
          </p:nvSpPr>
          <p:spPr bwMode="auto">
            <a:xfrm>
              <a:off x="5411788" y="4852988"/>
              <a:ext cx="1068387" cy="1587"/>
            </a:xfrm>
            <a:prstGeom prst="line">
              <a:avLst/>
            </a:prstGeom>
            <a:noFill/>
            <a:ln w="18000">
              <a:solidFill>
                <a:srgbClr val="000000"/>
              </a:solidFill>
              <a:round/>
              <a:headEnd/>
              <a:tailEnd/>
            </a:ln>
            <a:effectLst/>
          </p:spPr>
          <p:txBody>
            <a:bodyPr/>
            <a:lstStyle/>
            <a:p>
              <a:endParaRPr lang="da-DK"/>
            </a:p>
          </p:txBody>
        </p:sp>
        <p:sp>
          <p:nvSpPr>
            <p:cNvPr id="68" name="Line 49"/>
            <p:cNvSpPr>
              <a:spLocks noChangeShapeType="1"/>
            </p:cNvSpPr>
            <p:nvPr/>
          </p:nvSpPr>
          <p:spPr bwMode="auto">
            <a:xfrm flipV="1">
              <a:off x="5400675" y="4210050"/>
              <a:ext cx="2160588" cy="579438"/>
            </a:xfrm>
            <a:prstGeom prst="line">
              <a:avLst/>
            </a:prstGeom>
            <a:noFill/>
            <a:ln w="18000">
              <a:solidFill>
                <a:srgbClr val="000000"/>
              </a:solidFill>
              <a:round/>
              <a:headEnd/>
              <a:tailEnd/>
            </a:ln>
            <a:effectLst/>
          </p:spPr>
          <p:txBody>
            <a:bodyPr/>
            <a:lstStyle/>
            <a:p>
              <a:endParaRPr lang="da-DK"/>
            </a:p>
          </p:txBody>
        </p:sp>
        <p:sp>
          <p:nvSpPr>
            <p:cNvPr id="69" name="Line 50"/>
            <p:cNvSpPr>
              <a:spLocks noChangeShapeType="1"/>
            </p:cNvSpPr>
            <p:nvPr/>
          </p:nvSpPr>
          <p:spPr bwMode="auto">
            <a:xfrm>
              <a:off x="6837363" y="4162425"/>
              <a:ext cx="677862" cy="1588"/>
            </a:xfrm>
            <a:prstGeom prst="line">
              <a:avLst/>
            </a:prstGeom>
            <a:noFill/>
            <a:ln w="18000">
              <a:solidFill>
                <a:srgbClr val="000000"/>
              </a:solidFill>
              <a:round/>
              <a:headEnd/>
              <a:tailEnd/>
            </a:ln>
            <a:effectLst/>
          </p:spPr>
          <p:txBody>
            <a:bodyPr/>
            <a:lstStyle/>
            <a:p>
              <a:endParaRPr lang="da-DK"/>
            </a:p>
          </p:txBody>
        </p:sp>
        <p:sp>
          <p:nvSpPr>
            <p:cNvPr id="70" name="Line 51"/>
            <p:cNvSpPr>
              <a:spLocks noChangeShapeType="1"/>
            </p:cNvSpPr>
            <p:nvPr/>
          </p:nvSpPr>
          <p:spPr bwMode="auto">
            <a:xfrm>
              <a:off x="7783513" y="4286250"/>
              <a:ext cx="295275" cy="414338"/>
            </a:xfrm>
            <a:prstGeom prst="line">
              <a:avLst/>
            </a:prstGeom>
            <a:noFill/>
            <a:ln w="18000">
              <a:solidFill>
                <a:srgbClr val="000000"/>
              </a:solidFill>
              <a:round/>
              <a:headEnd/>
              <a:tailEnd/>
            </a:ln>
            <a:effectLst/>
          </p:spPr>
          <p:txBody>
            <a:bodyPr/>
            <a:lstStyle/>
            <a:p>
              <a:endParaRPr lang="da-DK"/>
            </a:p>
          </p:txBody>
        </p:sp>
        <p:sp>
          <p:nvSpPr>
            <p:cNvPr id="71" name="Line 52"/>
            <p:cNvSpPr>
              <a:spLocks noChangeShapeType="1"/>
            </p:cNvSpPr>
            <p:nvPr/>
          </p:nvSpPr>
          <p:spPr bwMode="auto">
            <a:xfrm flipH="1">
              <a:off x="6837363" y="4327525"/>
              <a:ext cx="833437" cy="460375"/>
            </a:xfrm>
            <a:prstGeom prst="line">
              <a:avLst/>
            </a:prstGeom>
            <a:noFill/>
            <a:ln w="18000">
              <a:solidFill>
                <a:srgbClr val="000000"/>
              </a:solidFill>
              <a:round/>
              <a:headEnd/>
              <a:tailEnd/>
            </a:ln>
            <a:effectLst/>
          </p:spPr>
          <p:txBody>
            <a:bodyPr/>
            <a:lstStyle/>
            <a:p>
              <a:endParaRPr lang="da-DK"/>
            </a:p>
          </p:txBody>
        </p:sp>
        <p:sp>
          <p:nvSpPr>
            <p:cNvPr id="72" name="Line 53"/>
            <p:cNvSpPr>
              <a:spLocks noChangeShapeType="1"/>
            </p:cNvSpPr>
            <p:nvPr/>
          </p:nvSpPr>
          <p:spPr bwMode="auto">
            <a:xfrm>
              <a:off x="6664325" y="4329113"/>
              <a:ext cx="1588" cy="358775"/>
            </a:xfrm>
            <a:prstGeom prst="line">
              <a:avLst/>
            </a:prstGeom>
            <a:noFill/>
            <a:ln w="18000">
              <a:solidFill>
                <a:srgbClr val="000000"/>
              </a:solidFill>
              <a:round/>
              <a:headEnd/>
              <a:tailEnd/>
            </a:ln>
            <a:effectLst/>
          </p:spPr>
          <p:txBody>
            <a:bodyPr/>
            <a:lstStyle/>
            <a:p>
              <a:endParaRPr lang="da-DK"/>
            </a:p>
          </p:txBody>
        </p:sp>
        <p:sp>
          <p:nvSpPr>
            <p:cNvPr id="73" name="Line 54"/>
            <p:cNvSpPr>
              <a:spLocks noChangeShapeType="1"/>
            </p:cNvSpPr>
            <p:nvPr/>
          </p:nvSpPr>
          <p:spPr bwMode="auto">
            <a:xfrm>
              <a:off x="6851650" y="4852988"/>
              <a:ext cx="1068388" cy="1587"/>
            </a:xfrm>
            <a:prstGeom prst="line">
              <a:avLst/>
            </a:prstGeom>
            <a:noFill/>
            <a:ln w="18000">
              <a:solidFill>
                <a:srgbClr val="000000"/>
              </a:solidFill>
              <a:round/>
              <a:headEnd/>
              <a:tailEnd/>
            </a:ln>
            <a:effectLst/>
          </p:spPr>
          <p:txBody>
            <a:bodyPr/>
            <a:lstStyle/>
            <a:p>
              <a:endParaRPr lang="da-DK"/>
            </a:p>
          </p:txBody>
        </p:sp>
        <p:sp>
          <p:nvSpPr>
            <p:cNvPr id="74" name="Line 55"/>
            <p:cNvSpPr>
              <a:spLocks noChangeShapeType="1"/>
            </p:cNvSpPr>
            <p:nvPr/>
          </p:nvSpPr>
          <p:spPr bwMode="auto">
            <a:xfrm flipH="1" flipV="1">
              <a:off x="6780213" y="4276725"/>
              <a:ext cx="1212850" cy="512763"/>
            </a:xfrm>
            <a:prstGeom prst="line">
              <a:avLst/>
            </a:prstGeom>
            <a:noFill/>
            <a:ln w="18000">
              <a:solidFill>
                <a:srgbClr val="000000"/>
              </a:solidFill>
              <a:round/>
              <a:headEnd/>
              <a:tailEnd/>
            </a:ln>
            <a:effectLst/>
          </p:spPr>
          <p:txBody>
            <a:bodyPr/>
            <a:lstStyle/>
            <a:p>
              <a:endParaRPr lang="da-DK"/>
            </a:p>
          </p:txBody>
        </p:sp>
        <p:sp>
          <p:nvSpPr>
            <p:cNvPr id="75" name="Oval 56"/>
            <p:cNvSpPr>
              <a:spLocks noChangeArrowheads="1"/>
            </p:cNvSpPr>
            <p:nvPr/>
          </p:nvSpPr>
          <p:spPr bwMode="auto">
            <a:xfrm>
              <a:off x="5432425" y="3970338"/>
              <a:ext cx="360363" cy="360362"/>
            </a:xfrm>
            <a:prstGeom prst="ellipse">
              <a:avLst/>
            </a:prstGeom>
            <a:solidFill>
              <a:srgbClr val="FFCECE"/>
            </a:solidFill>
            <a:ln w="18000">
              <a:solidFill>
                <a:srgbClr val="CC3333"/>
              </a:solidFill>
              <a:round/>
              <a:headEnd/>
              <a:tailEnd/>
            </a:ln>
            <a:effectLst/>
          </p:spPr>
          <p:txBody>
            <a:bodyPr lIns="99000" tIns="62190" rIns="99000" bIns="54000" anchor="ctr" anchorCtr="1"/>
            <a:lstStyle/>
            <a:p>
              <a:pPr algn="ctr">
                <a:lnSpc>
                  <a:spcPct val="95000"/>
                </a:lnSpc>
              </a:pPr>
              <a:r>
                <a:rPr lang="en-US" sz="1300" b="1">
                  <a:solidFill>
                    <a:srgbClr val="000000"/>
                  </a:solidFill>
                  <a:latin typeface="Times New Roman" pitchFamily="16" charset="0"/>
                  <a:ea typeface="SimSun" charset="0"/>
                  <a:cs typeface="SimSun" charset="0"/>
                </a:rPr>
                <a:t>3</a:t>
              </a:r>
            </a:p>
          </p:txBody>
        </p:sp>
        <p:sp>
          <p:nvSpPr>
            <p:cNvPr id="76" name="Oval 57"/>
            <p:cNvSpPr>
              <a:spLocks noChangeArrowheads="1"/>
            </p:cNvSpPr>
            <p:nvPr/>
          </p:nvSpPr>
          <p:spPr bwMode="auto">
            <a:xfrm>
              <a:off x="6478588" y="3240088"/>
              <a:ext cx="360362" cy="360362"/>
            </a:xfrm>
            <a:prstGeom prst="ellipse">
              <a:avLst/>
            </a:prstGeom>
            <a:solidFill>
              <a:srgbClr val="BAE4B3"/>
            </a:solidFill>
            <a:ln w="18000">
              <a:solidFill>
                <a:srgbClr val="006D2C"/>
              </a:solidFill>
              <a:round/>
              <a:headEnd/>
              <a:tailEnd/>
            </a:ln>
            <a:effectLst/>
          </p:spPr>
          <p:txBody>
            <a:bodyPr lIns="99000" tIns="62190" rIns="99000" bIns="54000" anchor="ctr" anchorCtr="1"/>
            <a:lstStyle/>
            <a:p>
              <a:pPr algn="ctr">
                <a:lnSpc>
                  <a:spcPct val="95000"/>
                </a:lnSpc>
              </a:pPr>
              <a:r>
                <a:rPr lang="en-US" sz="1300" b="1">
                  <a:solidFill>
                    <a:srgbClr val="000000"/>
                  </a:solidFill>
                  <a:latin typeface="Times New Roman" pitchFamily="16" charset="0"/>
                  <a:ea typeface="SimSun" charset="0"/>
                  <a:cs typeface="SimSun" charset="0"/>
                </a:rPr>
                <a:t>2</a:t>
              </a:r>
            </a:p>
          </p:txBody>
        </p:sp>
        <p:sp>
          <p:nvSpPr>
            <p:cNvPr id="77" name="Oval 58"/>
            <p:cNvSpPr>
              <a:spLocks noChangeArrowheads="1"/>
            </p:cNvSpPr>
            <p:nvPr/>
          </p:nvSpPr>
          <p:spPr bwMode="auto">
            <a:xfrm>
              <a:off x="7519988" y="3967163"/>
              <a:ext cx="360362" cy="360362"/>
            </a:xfrm>
            <a:prstGeom prst="ellipse">
              <a:avLst/>
            </a:prstGeom>
            <a:solidFill>
              <a:srgbClr val="FFCECE"/>
            </a:solidFill>
            <a:ln w="18000">
              <a:solidFill>
                <a:srgbClr val="CC3333"/>
              </a:solidFill>
              <a:round/>
              <a:headEnd/>
              <a:tailEnd/>
            </a:ln>
            <a:effectLst/>
          </p:spPr>
          <p:txBody>
            <a:bodyPr lIns="99000" tIns="62190" rIns="99000" bIns="54000" anchor="ctr" anchorCtr="1"/>
            <a:lstStyle/>
            <a:p>
              <a:pPr algn="ctr">
                <a:lnSpc>
                  <a:spcPct val="95000"/>
                </a:lnSpc>
              </a:pPr>
              <a:r>
                <a:rPr lang="en-US" sz="1300" b="1">
                  <a:solidFill>
                    <a:srgbClr val="000000"/>
                  </a:solidFill>
                  <a:latin typeface="Times New Roman" pitchFamily="16" charset="0"/>
                  <a:ea typeface="SimSun" charset="0"/>
                  <a:cs typeface="SimSun" charset="0"/>
                </a:rPr>
                <a:t>5</a:t>
              </a:r>
            </a:p>
          </p:txBody>
        </p:sp>
        <p:sp>
          <p:nvSpPr>
            <p:cNvPr id="78" name="Oval 59"/>
            <p:cNvSpPr>
              <a:spLocks noChangeArrowheads="1"/>
            </p:cNvSpPr>
            <p:nvPr/>
          </p:nvSpPr>
          <p:spPr bwMode="auto">
            <a:xfrm>
              <a:off x="7907338" y="4700588"/>
              <a:ext cx="360362" cy="360362"/>
            </a:xfrm>
            <a:prstGeom prst="ellipse">
              <a:avLst/>
            </a:prstGeom>
            <a:solidFill>
              <a:srgbClr val="CEE7FF"/>
            </a:solidFill>
            <a:ln w="18000">
              <a:solidFill>
                <a:srgbClr val="003366"/>
              </a:solidFill>
              <a:round/>
              <a:headEnd/>
              <a:tailEnd/>
            </a:ln>
            <a:effectLst/>
          </p:spPr>
          <p:txBody>
            <a:bodyPr lIns="99000" tIns="62190" rIns="99000" bIns="54000" anchor="ctr" anchorCtr="1"/>
            <a:lstStyle/>
            <a:p>
              <a:pPr algn="ctr">
                <a:lnSpc>
                  <a:spcPct val="95000"/>
                </a:lnSpc>
              </a:pPr>
              <a:r>
                <a:rPr lang="en-US" sz="1300" b="1">
                  <a:solidFill>
                    <a:srgbClr val="000000"/>
                  </a:solidFill>
                  <a:latin typeface="Times New Roman" pitchFamily="16" charset="0"/>
                  <a:ea typeface="SimSun" charset="0"/>
                  <a:cs typeface="SimSun" charset="0"/>
                </a:rPr>
                <a:t>7</a:t>
              </a:r>
            </a:p>
          </p:txBody>
        </p:sp>
        <p:sp>
          <p:nvSpPr>
            <p:cNvPr id="79" name="Oval 60"/>
            <p:cNvSpPr>
              <a:spLocks noChangeArrowheads="1"/>
            </p:cNvSpPr>
            <p:nvPr/>
          </p:nvSpPr>
          <p:spPr bwMode="auto">
            <a:xfrm>
              <a:off x="6478588" y="4679950"/>
              <a:ext cx="360362" cy="360363"/>
            </a:xfrm>
            <a:prstGeom prst="ellipse">
              <a:avLst/>
            </a:prstGeom>
            <a:solidFill>
              <a:srgbClr val="BAE4B3"/>
            </a:solidFill>
            <a:ln w="18000">
              <a:solidFill>
                <a:srgbClr val="006D2C"/>
              </a:solidFill>
              <a:round/>
              <a:headEnd/>
              <a:tailEnd/>
            </a:ln>
            <a:effectLst/>
          </p:spPr>
          <p:txBody>
            <a:bodyPr lIns="99000" tIns="62190" rIns="99000" bIns="54000" anchor="ctr" anchorCtr="1"/>
            <a:lstStyle/>
            <a:p>
              <a:pPr algn="ctr">
                <a:lnSpc>
                  <a:spcPct val="95000"/>
                </a:lnSpc>
              </a:pPr>
              <a:r>
                <a:rPr lang="en-US" sz="1300" b="1">
                  <a:solidFill>
                    <a:srgbClr val="000000"/>
                  </a:solidFill>
                  <a:latin typeface="Times New Roman" pitchFamily="16" charset="0"/>
                  <a:ea typeface="SimSun" charset="0"/>
                  <a:cs typeface="SimSun" charset="0"/>
                </a:rPr>
                <a:t>6</a:t>
              </a:r>
            </a:p>
          </p:txBody>
        </p:sp>
        <p:sp>
          <p:nvSpPr>
            <p:cNvPr id="80" name="Line 61"/>
            <p:cNvSpPr>
              <a:spLocks noChangeShapeType="1"/>
            </p:cNvSpPr>
            <p:nvPr/>
          </p:nvSpPr>
          <p:spPr bwMode="auto">
            <a:xfrm flipV="1">
              <a:off x="5353050" y="4276725"/>
              <a:ext cx="1174750" cy="495300"/>
            </a:xfrm>
            <a:prstGeom prst="line">
              <a:avLst/>
            </a:prstGeom>
            <a:noFill/>
            <a:ln w="18000">
              <a:solidFill>
                <a:srgbClr val="000000"/>
              </a:solidFill>
              <a:round/>
              <a:headEnd/>
              <a:tailEnd/>
            </a:ln>
            <a:effectLst/>
          </p:spPr>
          <p:txBody>
            <a:bodyPr/>
            <a:lstStyle/>
            <a:p>
              <a:endParaRPr lang="da-DK"/>
            </a:p>
          </p:txBody>
        </p:sp>
        <p:sp>
          <p:nvSpPr>
            <p:cNvPr id="81" name="Oval 62"/>
            <p:cNvSpPr>
              <a:spLocks noChangeArrowheads="1"/>
            </p:cNvSpPr>
            <p:nvPr/>
          </p:nvSpPr>
          <p:spPr bwMode="auto">
            <a:xfrm>
              <a:off x="5051425" y="4672013"/>
              <a:ext cx="360363" cy="360362"/>
            </a:xfrm>
            <a:prstGeom prst="ellipse">
              <a:avLst/>
            </a:prstGeom>
            <a:solidFill>
              <a:srgbClr val="CEE7FF"/>
            </a:solidFill>
            <a:ln w="18000">
              <a:solidFill>
                <a:srgbClr val="003366"/>
              </a:solidFill>
              <a:round/>
              <a:headEnd/>
              <a:tailEnd/>
            </a:ln>
            <a:effectLst/>
          </p:spPr>
          <p:txBody>
            <a:bodyPr lIns="99000" tIns="62190" rIns="99000" bIns="54000" anchor="ctr" anchorCtr="1"/>
            <a:lstStyle/>
            <a:p>
              <a:pPr algn="ctr">
                <a:lnSpc>
                  <a:spcPct val="95000"/>
                </a:lnSpc>
              </a:pPr>
              <a:r>
                <a:rPr lang="en-US" sz="1300" b="1">
                  <a:solidFill>
                    <a:srgbClr val="000000"/>
                  </a:solidFill>
                  <a:latin typeface="Times New Roman" pitchFamily="16" charset="0"/>
                  <a:ea typeface="SimSun" charset="0"/>
                  <a:cs typeface="SimSun" charset="0"/>
                </a:rPr>
                <a:t>4</a:t>
              </a:r>
            </a:p>
          </p:txBody>
        </p:sp>
      </p:grpSp>
      <p:pic>
        <p:nvPicPr>
          <p:cNvPr id="108546" name="Picture 2"/>
          <p:cNvPicPr>
            <a:picLocks noChangeAspect="1" noChangeArrowheads="1"/>
          </p:cNvPicPr>
          <p:nvPr/>
        </p:nvPicPr>
        <p:blipFill>
          <a:blip r:embed="rId3"/>
          <a:srcRect/>
          <a:stretch>
            <a:fillRect/>
          </a:stretch>
        </p:blipFill>
        <p:spPr bwMode="auto">
          <a:xfrm>
            <a:off x="467544" y="2276872"/>
            <a:ext cx="4732237" cy="3065957"/>
          </a:xfrm>
          <a:prstGeom prst="rect">
            <a:avLst/>
          </a:prstGeom>
          <a:noFill/>
          <a:ln w="9525">
            <a:noFill/>
            <a:miter lim="800000"/>
            <a:headEnd/>
            <a:tailEnd/>
          </a:ln>
        </p:spPr>
      </p:pic>
      <p:sp>
        <p:nvSpPr>
          <p:cNvPr id="41" name="Title 1"/>
          <p:cNvSpPr txBox="1">
            <a:spLocks/>
          </p:cNvSpPr>
          <p:nvPr/>
        </p:nvSpPr>
        <p:spPr bwMode="auto">
          <a:xfrm>
            <a:off x="683567" y="405606"/>
            <a:ext cx="7734946" cy="252028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ctr" defTabSz="914400">
              <a:lnSpc>
                <a:spcPct val="80000"/>
              </a:lnSpc>
            </a:pPr>
            <a:r>
              <a:rPr lang="en-US" sz="9600" b="1" kern="0" dirty="0" smtClean="0">
                <a:solidFill>
                  <a:srgbClr val="FF0000"/>
                </a:solidFill>
                <a:latin typeface="Calibri" pitchFamily="34" charset="0"/>
                <a:cs typeface="Calibri" pitchFamily="34" charset="0"/>
              </a:rPr>
              <a:t>MOVE TO BACKUP</a:t>
            </a:r>
            <a:endParaRPr kumimoji="0" lang="en-US" sz="9600" b="1" i="0" strike="noStrike" kern="0" cap="none" spc="0" normalizeH="0" baseline="0" noProof="0" dirty="0" smtClean="0">
              <a:ln>
                <a:noFill/>
              </a:ln>
              <a:solidFill>
                <a:srgbClr val="FF0000"/>
              </a:solidFill>
              <a:effectLst/>
              <a:uLnTx/>
              <a:uFillTx/>
              <a:latin typeface="Calibri" pitchFamily="34" charset="0"/>
              <a:ea typeface="ＭＳ Ｐゴシック" charset="-128"/>
              <a:cs typeface="Calibri"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07504" y="0"/>
            <a:ext cx="8426450" cy="719138"/>
          </a:xfrm>
        </p:spPr>
        <p:txBody>
          <a:bodyPr/>
          <a:lstStyle/>
          <a:p>
            <a:pPr eaLnBrk="1" hangingPunct="1"/>
            <a:r>
              <a:rPr lang="en-US" dirty="0" smtClean="0">
                <a:latin typeface="Calibri" pitchFamily="34" charset="0"/>
                <a:cs typeface="Calibri" pitchFamily="34" charset="0"/>
              </a:rPr>
              <a:t>Experimental results</a:t>
            </a:r>
          </a:p>
        </p:txBody>
      </p:sp>
      <p:sp>
        <p:nvSpPr>
          <p:cNvPr id="9" name="Title 1"/>
          <p:cNvSpPr txBox="1">
            <a:spLocks/>
          </p:cNvSpPr>
          <p:nvPr/>
        </p:nvSpPr>
        <p:spPr bwMode="auto">
          <a:xfrm>
            <a:off x="1763688" y="4149080"/>
            <a:ext cx="6194823" cy="1800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lvl="0" indent="-285750" defTabSz="914400"/>
            <a:r>
              <a:rPr kumimoji="0" lang="en-US" sz="20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PCR:  Polymerase</a:t>
            </a:r>
            <a:r>
              <a:rPr kumimoji="0" lang="en-US" sz="2000" i="0" strike="noStrike" kern="0" cap="none" spc="0" normalizeH="0" noProof="0" dirty="0" smtClean="0">
                <a:ln>
                  <a:noFill/>
                </a:ln>
                <a:solidFill>
                  <a:srgbClr val="08519C"/>
                </a:solidFill>
                <a:effectLst/>
                <a:uLnTx/>
                <a:uFillTx/>
                <a:latin typeface="Calibri" pitchFamily="34" charset="0"/>
                <a:ea typeface="ＭＳ Ｐゴシック" charset="-128"/>
                <a:cs typeface="Calibri" pitchFamily="34" charset="0"/>
              </a:rPr>
              <a:t> Chain Reaction (mixing stage)</a:t>
            </a:r>
          </a:p>
          <a:p>
            <a:pPr marL="285750" lvl="0" indent="-285750" defTabSz="914400"/>
            <a:r>
              <a:rPr lang="en-US" sz="2000" kern="0" baseline="0" dirty="0" smtClean="0">
                <a:solidFill>
                  <a:srgbClr val="08519C"/>
                </a:solidFill>
                <a:latin typeface="Calibri" pitchFamily="34" charset="0"/>
                <a:cs typeface="Calibri" pitchFamily="34" charset="0"/>
              </a:rPr>
              <a:t>IVD</a:t>
            </a:r>
            <a:r>
              <a:rPr lang="en-US" sz="2000" kern="0" dirty="0" smtClean="0">
                <a:solidFill>
                  <a:srgbClr val="08519C"/>
                </a:solidFill>
                <a:latin typeface="Calibri" pitchFamily="34" charset="0"/>
                <a:cs typeface="Calibri" pitchFamily="34" charset="0"/>
              </a:rPr>
              <a:t>:   In-Vitro Diagnostics</a:t>
            </a:r>
          </a:p>
          <a:p>
            <a:pPr marL="285750" indent="-285750" defTabSz="914400"/>
            <a:r>
              <a:rPr lang="en-US" sz="2000" kern="0" dirty="0">
                <a:solidFill>
                  <a:srgbClr val="08519C"/>
                </a:solidFill>
                <a:latin typeface="Calibri" pitchFamily="34" charset="0"/>
                <a:cs typeface="Calibri" pitchFamily="34" charset="0"/>
              </a:rPr>
              <a:t>Allocated units: (Mixers, Heaters, Filters, Detectors) </a:t>
            </a:r>
            <a:endParaRPr lang="en-US" sz="2000" kern="0" dirty="0" smtClean="0">
              <a:solidFill>
                <a:srgbClr val="08519C"/>
              </a:solidFill>
              <a:latin typeface="Calibri" pitchFamily="34" charset="0"/>
              <a:cs typeface="Calibri" pitchFamily="34" charset="0"/>
            </a:endParaRPr>
          </a:p>
          <a:p>
            <a:pPr marL="285750" indent="-285750" defTabSz="914400"/>
            <a:r>
              <a:rPr lang="en-US" sz="2000" kern="0" dirty="0" smtClean="0">
                <a:solidFill>
                  <a:srgbClr val="08519C"/>
                </a:solidFill>
                <a:latin typeface="Calibri" pitchFamily="34" charset="0"/>
                <a:cs typeface="Calibri" pitchFamily="34" charset="0"/>
              </a:rPr>
              <a:t>NR:    Non-Redundant</a:t>
            </a:r>
          </a:p>
          <a:p>
            <a:pPr marL="285750" indent="-285750" defTabSz="914400"/>
            <a:endParaRPr lang="en-US" sz="2000" kern="0" dirty="0" smtClean="0">
              <a:solidFill>
                <a:srgbClr val="08519C"/>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1571147" y="1423862"/>
            <a:ext cx="5615372" cy="2736304"/>
          </a:xfrm>
          <a:prstGeom prst="rect">
            <a:avLst/>
          </a:prstGeom>
        </p:spPr>
      </p:pic>
      <p:sp>
        <p:nvSpPr>
          <p:cNvPr id="5" name="Rectangle 12"/>
          <p:cNvSpPr>
            <a:spLocks noChangeArrowheads="1"/>
          </p:cNvSpPr>
          <p:nvPr/>
        </p:nvSpPr>
        <p:spPr bwMode="auto">
          <a:xfrm>
            <a:off x="1691680" y="5805264"/>
            <a:ext cx="5472608" cy="504056"/>
          </a:xfrm>
          <a:prstGeom prst="rect">
            <a:avLst/>
          </a:prstGeom>
          <a:solidFill>
            <a:srgbClr val="08519C"/>
          </a:solidFill>
          <a:ln w="9360">
            <a:solidFill>
              <a:srgbClr val="000000"/>
            </a:solidFill>
            <a:miter lim="800000"/>
            <a:headEnd/>
            <a:tailEnd/>
          </a:ln>
          <a:effectLst/>
        </p:spPr>
        <p:txBody>
          <a:bodyPr wrap="none" lIns="85320" tIns="42120" rIns="85320" bIns="4212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solidFill>
                  <a:srgbClr val="FFFFFF"/>
                </a:solidFill>
              </a:rPr>
              <a:t>In all cases, pin count reduced by more than 70%.</a:t>
            </a:r>
            <a:endParaRPr lang="en-US" dirty="0">
              <a:solidFill>
                <a:srgbClr val="FFFFFF"/>
              </a:solidFill>
            </a:endParaRPr>
          </a:p>
        </p:txBody>
      </p:sp>
      <p:sp>
        <p:nvSpPr>
          <p:cNvPr id="6" name="Title 1"/>
          <p:cNvSpPr txBox="1">
            <a:spLocks/>
          </p:cNvSpPr>
          <p:nvPr/>
        </p:nvSpPr>
        <p:spPr bwMode="auto">
          <a:xfrm>
            <a:off x="683567" y="405606"/>
            <a:ext cx="7734946" cy="252028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ctr" defTabSz="914400">
              <a:lnSpc>
                <a:spcPct val="80000"/>
              </a:lnSpc>
            </a:pPr>
            <a:r>
              <a:rPr lang="en-US" sz="9600" b="1" kern="0" dirty="0" smtClean="0">
                <a:solidFill>
                  <a:srgbClr val="FF0000"/>
                </a:solidFill>
                <a:latin typeface="Calibri" pitchFamily="34" charset="0"/>
                <a:cs typeface="Calibri" pitchFamily="34" charset="0"/>
              </a:rPr>
              <a:t>MOVE TO BACKUP</a:t>
            </a:r>
            <a:endParaRPr kumimoji="0" lang="en-US" sz="9600" b="1" i="0" strike="noStrike" kern="0" cap="none" spc="0" normalizeH="0" baseline="0" noProof="0" dirty="0" smtClean="0">
              <a:ln>
                <a:noFill/>
              </a:ln>
              <a:solidFill>
                <a:srgbClr val="FF0000"/>
              </a:solidFill>
              <a:effectLst/>
              <a:uLnTx/>
              <a:uFillTx/>
              <a:latin typeface="Calibri" pitchFamily="34" charset="0"/>
              <a:ea typeface="ＭＳ Ｐゴシック" charset="-128"/>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Experimental evaluation</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412776"/>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10" name="Title 1"/>
          <p:cNvSpPr txBox="1">
            <a:spLocks/>
          </p:cNvSpPr>
          <p:nvPr/>
        </p:nvSpPr>
        <p:spPr bwMode="auto">
          <a:xfrm>
            <a:off x="941511" y="1052736"/>
            <a:ext cx="7158881" cy="309634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285750" lvl="0" indent="-285750" defTabSz="914400">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The algorithm was implemented in C#</a:t>
            </a:r>
          </a:p>
          <a:p>
            <a:pPr marL="285750" lvl="0" indent="-285750" defTabSz="914400">
              <a:buClr>
                <a:srgbClr val="BDD7E7"/>
              </a:buClr>
              <a:buFont typeface="Wingdings" pitchFamily="2" charset="2"/>
              <a:buChar char="§"/>
            </a:pPr>
            <a:r>
              <a:rPr lang="en-US" sz="2400" kern="0" dirty="0" smtClean="0">
                <a:solidFill>
                  <a:srgbClr val="08519C"/>
                </a:solidFill>
                <a:latin typeface="Calibri" pitchFamily="34" charset="0"/>
                <a:cs typeface="Calibri" pitchFamily="34" charset="0"/>
              </a:rPr>
              <a:t>Benchmarks</a:t>
            </a:r>
          </a:p>
          <a:p>
            <a:pPr marL="742950" lvl="1"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Real-life applications</a:t>
            </a:r>
          </a:p>
          <a:p>
            <a:pPr marL="1200150" lvl="2"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Polymerase chain reaction – mixing stage</a:t>
            </a:r>
          </a:p>
          <a:p>
            <a:pPr marL="1200150" lvl="2"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In-vitro diagnostics</a:t>
            </a:r>
          </a:p>
          <a:p>
            <a:pPr marL="1200150" lvl="2"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Colorimetric protein assay</a:t>
            </a:r>
          </a:p>
          <a:p>
            <a:pPr marL="742950" lvl="1" indent="-285750"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Synthetic benchmarks</a:t>
            </a:r>
          </a:p>
          <a:p>
            <a:pPr marL="1200150" lvl="2" indent="-285750"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5 synthetic benchmarks with 10 to 50 operations</a:t>
            </a:r>
          </a:p>
          <a:p>
            <a:pPr marL="742950" lvl="1" indent="-285750" defTabSz="914400">
              <a:buClr>
                <a:srgbClr val="BDD7E7"/>
              </a:buClr>
              <a:buFont typeface="Wingdings" pitchFamily="2" charset="2"/>
              <a:buChar char="§"/>
            </a:pPr>
            <a:endParaRPr lang="en-US" sz="2000" kern="0" dirty="0" smtClean="0">
              <a:solidFill>
                <a:srgbClr val="08519C"/>
              </a:solidFill>
              <a:latin typeface="Calibri" pitchFamily="34" charset="0"/>
              <a:cs typeface="Calibri" pitchFamily="34" charset="0"/>
            </a:endParaRPr>
          </a:p>
        </p:txBody>
      </p:sp>
      <p:sp>
        <p:nvSpPr>
          <p:cNvPr id="7" name="Title 1"/>
          <p:cNvSpPr txBox="1">
            <a:spLocks/>
          </p:cNvSpPr>
          <p:nvPr/>
        </p:nvSpPr>
        <p:spPr bwMode="auto">
          <a:xfrm>
            <a:off x="683567" y="405606"/>
            <a:ext cx="7734946" cy="252028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ctr" defTabSz="914400">
              <a:lnSpc>
                <a:spcPct val="80000"/>
              </a:lnSpc>
            </a:pPr>
            <a:r>
              <a:rPr lang="en-US" sz="9600" b="1" kern="0" dirty="0" smtClean="0">
                <a:solidFill>
                  <a:srgbClr val="FF0000"/>
                </a:solidFill>
                <a:latin typeface="Calibri" pitchFamily="34" charset="0"/>
                <a:cs typeface="Calibri" pitchFamily="34" charset="0"/>
              </a:rPr>
              <a:t>MOVE TO BACKUP</a:t>
            </a:r>
            <a:endParaRPr kumimoji="0" lang="en-US" sz="9600" b="1" i="0" strike="noStrike" kern="0" cap="none" spc="0" normalizeH="0" baseline="0" noProof="0" dirty="0" smtClean="0">
              <a:ln>
                <a:noFill/>
              </a:ln>
              <a:solidFill>
                <a:srgbClr val="FF0000"/>
              </a:solidFill>
              <a:effectLst/>
              <a:uLnTx/>
              <a:uFillTx/>
              <a:latin typeface="Calibri" pitchFamily="34" charset="0"/>
              <a:ea typeface="ＭＳ Ｐゴシック" charset="-128"/>
              <a:cs typeface="Calibri"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Architectural synthesis: current practice</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sp>
        <p:nvSpPr>
          <p:cNvPr id="26" name="Title 1"/>
          <p:cNvSpPr txBox="1">
            <a:spLocks/>
          </p:cNvSpPr>
          <p:nvPr/>
        </p:nvSpPr>
        <p:spPr bwMode="auto">
          <a:xfrm>
            <a:off x="797494" y="1346920"/>
            <a:ext cx="7734946" cy="172819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1" defTabSz="914400">
              <a:lnSpc>
                <a:spcPct val="80000"/>
              </a:lnSpc>
            </a:pPr>
            <a:endParaRPr kumimoji="0" lang="en-US" sz="2000" b="1" i="0" strike="noStrike" kern="0" cap="none" spc="0" normalizeH="0" baseline="0" noProof="0" smtClean="0">
              <a:ln>
                <a:noFill/>
              </a:ln>
              <a:solidFill>
                <a:srgbClr val="08519C"/>
              </a:solidFill>
              <a:effectLst/>
              <a:uLnTx/>
              <a:uFillTx/>
              <a:latin typeface="Calibri" pitchFamily="34" charset="0"/>
              <a:ea typeface="ＭＳ Ｐゴシック" charset="-128"/>
              <a:cs typeface="Calibri" pitchFamily="34" charset="0"/>
            </a:endParaRPr>
          </a:p>
        </p:txBody>
      </p:sp>
      <p:sp>
        <p:nvSpPr>
          <p:cNvPr id="12" name="Title 1"/>
          <p:cNvSpPr txBox="1">
            <a:spLocks/>
          </p:cNvSpPr>
          <p:nvPr/>
        </p:nvSpPr>
        <p:spPr bwMode="auto">
          <a:xfrm>
            <a:off x="539552" y="2780928"/>
            <a:ext cx="6641007" cy="174649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1317625" lvl="2" indent="-403225" defTabSz="914400">
              <a:buClr>
                <a:srgbClr val="BDD7E7"/>
              </a:buClr>
            </a:pPr>
            <a:endParaRPr lang="en-US" sz="2400" kern="0" dirty="0" smtClean="0">
              <a:solidFill>
                <a:srgbClr val="08519C"/>
              </a:solidFill>
              <a:latin typeface="Calibri" pitchFamily="34" charset="0"/>
              <a:cs typeface="Calibri" pitchFamily="34" charset="0"/>
            </a:endParaRPr>
          </a:p>
          <a:p>
            <a:pPr marL="1317625" lvl="2" indent="-403225" defTabSz="914400">
              <a:buClr>
                <a:srgbClr val="BDD7E7"/>
              </a:buClr>
              <a:buFont typeface="Wingdings" pitchFamily="2" charset="2"/>
              <a:buChar char="§"/>
            </a:pPr>
            <a:endParaRPr kumimoji="0" lang="en-US" sz="24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a:p>
            <a:pPr marL="860425" lvl="1" indent="-403225" defTabSz="914400">
              <a:buClr>
                <a:srgbClr val="BDD7E7"/>
              </a:buClr>
              <a:buFont typeface="Wingdings" pitchFamily="2" charset="2"/>
              <a:buChar char="§"/>
            </a:pPr>
            <a:r>
              <a:rPr kumimoji="0" lang="en-US" sz="24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CAD tools in their infancy</a:t>
            </a:r>
          </a:p>
          <a:p>
            <a:pPr marL="1317625" lvl="2" indent="-403225"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Most groups use AutoCAD or Adobe Illustrator</a:t>
            </a:r>
          </a:p>
          <a:p>
            <a:pPr marL="1317625" lvl="2" indent="-403225"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Every line drawn by hand</a:t>
            </a:r>
          </a:p>
          <a:p>
            <a:pPr marL="1317625" lvl="2" indent="-403225" defTabSz="914400">
              <a:buClr>
                <a:srgbClr val="BDD7E7"/>
              </a:buClr>
              <a:buFont typeface="Wingdings" pitchFamily="2" charset="2"/>
              <a:buChar char="§"/>
            </a:pPr>
            <a:r>
              <a:rPr lang="en-US" sz="2000" kern="0" dirty="0" smtClean="0">
                <a:solidFill>
                  <a:srgbClr val="08519C"/>
                </a:solidFill>
                <a:latin typeface="Calibri" pitchFamily="34" charset="0"/>
                <a:cs typeface="Calibri" pitchFamily="34" charset="0"/>
              </a:rPr>
              <a:t>Limited automation:</a:t>
            </a:r>
          </a:p>
          <a:p>
            <a:pPr marL="1774825" lvl="3" indent="-403225" defTabSz="914400">
              <a:buClr>
                <a:srgbClr val="BDD7E7"/>
              </a:buClr>
              <a:buFont typeface="Wingdings" pitchFamily="2" charset="2"/>
              <a:buChar char="§"/>
            </a:pPr>
            <a:r>
              <a:rPr lang="en-US" kern="0" dirty="0" smtClean="0">
                <a:solidFill>
                  <a:srgbClr val="08519C"/>
                </a:solidFill>
                <a:latin typeface="Calibri" pitchFamily="34" charset="0"/>
                <a:cs typeface="Calibri" pitchFamily="34" charset="0"/>
              </a:rPr>
              <a:t>Control layer routing tool [</a:t>
            </a:r>
            <a:r>
              <a:rPr lang="en-US" kern="0" dirty="0" err="1" smtClean="0">
                <a:solidFill>
                  <a:srgbClr val="08519C"/>
                </a:solidFill>
                <a:latin typeface="Calibri" pitchFamily="34" charset="0"/>
                <a:cs typeface="Calibri" pitchFamily="34" charset="0"/>
              </a:rPr>
              <a:t>Amin</a:t>
            </a:r>
            <a:r>
              <a:rPr lang="en-US" kern="0" dirty="0" smtClean="0">
                <a:solidFill>
                  <a:srgbClr val="08519C"/>
                </a:solidFill>
                <a:latin typeface="Calibri" pitchFamily="34" charset="0"/>
                <a:cs typeface="Calibri" pitchFamily="34" charset="0"/>
              </a:rPr>
              <a:t> et al., </a:t>
            </a:r>
            <a:r>
              <a:rPr lang="en-US" kern="0" dirty="0" err="1" smtClean="0">
                <a:solidFill>
                  <a:srgbClr val="08519C"/>
                </a:solidFill>
                <a:latin typeface="Calibri" pitchFamily="34" charset="0"/>
                <a:cs typeface="Calibri" pitchFamily="34" charset="0"/>
              </a:rPr>
              <a:t>ICCD</a:t>
            </a:r>
            <a:r>
              <a:rPr lang="en-US" kern="0" dirty="0" smtClean="0">
                <a:solidFill>
                  <a:srgbClr val="08519C"/>
                </a:solidFill>
                <a:latin typeface="Calibri" pitchFamily="34" charset="0"/>
                <a:cs typeface="Calibri" pitchFamily="34" charset="0"/>
              </a:rPr>
              <a:t> 2009]</a:t>
            </a:r>
            <a:endParaRPr kumimoji="0" lang="en-US" sz="2400"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p:txBody>
      </p:sp>
      <p:pic>
        <p:nvPicPr>
          <p:cNvPr id="77826" name="Picture 2"/>
          <p:cNvPicPr>
            <a:picLocks noChangeAspect="1" noChangeArrowheads="1"/>
          </p:cNvPicPr>
          <p:nvPr/>
        </p:nvPicPr>
        <p:blipFill>
          <a:blip r:embed="rId4"/>
          <a:srcRect/>
          <a:stretch>
            <a:fillRect/>
          </a:stretch>
        </p:blipFill>
        <p:spPr bwMode="auto">
          <a:xfrm>
            <a:off x="7021480" y="3122662"/>
            <a:ext cx="1847850" cy="1314450"/>
          </a:xfrm>
          <a:prstGeom prst="rect">
            <a:avLst/>
          </a:prstGeom>
          <a:noFill/>
          <a:ln w="9525">
            <a:noFill/>
            <a:miter lim="800000"/>
            <a:headEnd/>
            <a:tailEnd/>
          </a:ln>
        </p:spPr>
      </p:pic>
      <p:sp>
        <p:nvSpPr>
          <p:cNvPr id="8" name="Title 1"/>
          <p:cNvSpPr txBox="1">
            <a:spLocks/>
          </p:cNvSpPr>
          <p:nvPr/>
        </p:nvSpPr>
        <p:spPr bwMode="auto">
          <a:xfrm>
            <a:off x="683567" y="405606"/>
            <a:ext cx="7734946" cy="252028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ctr" defTabSz="914400">
              <a:lnSpc>
                <a:spcPct val="80000"/>
              </a:lnSpc>
            </a:pPr>
            <a:r>
              <a:rPr lang="en-US" sz="9600" b="1" kern="0" dirty="0" smtClean="0">
                <a:solidFill>
                  <a:srgbClr val="FF0000"/>
                </a:solidFill>
                <a:latin typeface="Calibri" pitchFamily="34" charset="0"/>
                <a:cs typeface="Calibri" pitchFamily="34" charset="0"/>
              </a:rPr>
              <a:t>MOVE TO BACKUP</a:t>
            </a:r>
            <a:endParaRPr kumimoji="0" lang="en-US" sz="9600" b="1" i="0" strike="noStrike" kern="0" cap="none" spc="0" normalizeH="0" baseline="0" noProof="0" dirty="0" smtClean="0">
              <a:ln>
                <a:noFill/>
              </a:ln>
              <a:solidFill>
                <a:srgbClr val="FF0000"/>
              </a:solidFill>
              <a:effectLst/>
              <a:uLnTx/>
              <a:uFillTx/>
              <a:latin typeface="Calibri" pitchFamily="34" charset="0"/>
              <a:ea typeface="ＭＳ Ｐゴシック" charset="-128"/>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blinds(horizontal)">
                                      <p:cBhvr>
                                        <p:cTn id="7" dur="500"/>
                                        <p:tgtEl>
                                          <p:spTgt spid="1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2">
                                            <p:txEl>
                                              <p:pRg st="3" end="3"/>
                                            </p:txEl>
                                          </p:spTgt>
                                        </p:tgtEl>
                                        <p:attrNameLst>
                                          <p:attrName>style.visibility</p:attrName>
                                        </p:attrNameLst>
                                      </p:cBhvr>
                                      <p:to>
                                        <p:strVal val="visible"/>
                                      </p:to>
                                    </p:set>
                                    <p:animEffect transition="in" filter="blinds(horizontal)">
                                      <p:cBhvr>
                                        <p:cTn id="10" dur="500"/>
                                        <p:tgtEl>
                                          <p:spTgt spid="12">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animEffect transition="in" filter="blinds(horizontal)">
                                      <p:cBhvr>
                                        <p:cTn id="13" dur="500"/>
                                        <p:tgtEl>
                                          <p:spTgt spid="12">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2">
                                            <p:txEl>
                                              <p:pRg st="5" end="5"/>
                                            </p:txEl>
                                          </p:spTgt>
                                        </p:tgtEl>
                                        <p:attrNameLst>
                                          <p:attrName>style.visibility</p:attrName>
                                        </p:attrNameLst>
                                      </p:cBhvr>
                                      <p:to>
                                        <p:strVal val="visible"/>
                                      </p:to>
                                    </p:set>
                                    <p:animEffect transition="in" filter="blinds(horizontal)">
                                      <p:cBhvr>
                                        <p:cTn id="16" dur="500"/>
                                        <p:tgtEl>
                                          <p:spTgt spid="12">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animEffect transition="in" filter="blinds(horizontal)">
                                      <p:cBhvr>
                                        <p:cTn id="19" dur="500"/>
                                        <p:tgtEl>
                                          <p:spTgt spid="12">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7826"/>
                                        </p:tgtEl>
                                        <p:attrNameLst>
                                          <p:attrName>style.visibility</p:attrName>
                                        </p:attrNameLst>
                                      </p:cBhvr>
                                      <p:to>
                                        <p:strVal val="visible"/>
                                      </p:to>
                                    </p:set>
                                    <p:animEffect transition="in" filter="blinds(horizontal)">
                                      <p:cBhvr>
                                        <p:cTn id="24" dur="5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07504" y="0"/>
            <a:ext cx="8426450" cy="719138"/>
          </a:xfrm>
        </p:spPr>
        <p:txBody>
          <a:bodyPr/>
          <a:lstStyle/>
          <a:p>
            <a:pPr eaLnBrk="1" hangingPunct="1"/>
            <a:r>
              <a:rPr lang="en-US" dirty="0" smtClean="0">
                <a:latin typeface="Calibri" pitchFamily="34" charset="0"/>
                <a:cs typeface="Calibri" pitchFamily="34" charset="0"/>
              </a:rPr>
              <a:t>Architecture and operation</a:t>
            </a:r>
          </a:p>
        </p:txBody>
      </p:sp>
      <p:sp>
        <p:nvSpPr>
          <p:cNvPr id="16389" name="AutoShape 6"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16390" name="AutoShape 8"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6" name="Content Placeholder 2"/>
          <p:cNvSpPr>
            <a:spLocks noGrp="1"/>
          </p:cNvSpPr>
          <p:nvPr>
            <p:ph idx="1"/>
          </p:nvPr>
        </p:nvSpPr>
        <p:spPr>
          <a:xfrm>
            <a:off x="642910" y="1285860"/>
            <a:ext cx="3000395" cy="5541963"/>
          </a:xfrm>
        </p:spPr>
        <p:txBody>
          <a:bodyPr/>
          <a:lstStyle/>
          <a:p>
            <a:pPr eaLnBrk="1" hangingPunct="1"/>
            <a:r>
              <a:rPr lang="en-US" dirty="0" smtClean="0">
                <a:latin typeface="Calibri" pitchFamily="34" charset="0"/>
                <a:cs typeface="Calibri" pitchFamily="34" charset="0"/>
              </a:rPr>
              <a:t>Each element in the matrix hosts a cell colony</a:t>
            </a:r>
          </a:p>
          <a:p>
            <a:pPr eaLnBrk="1" hangingPunct="1"/>
            <a:endParaRPr lang="en-US" dirty="0" smtClean="0">
              <a:latin typeface="Calibri" pitchFamily="34" charset="0"/>
              <a:cs typeface="Calibri" pitchFamily="34" charset="0"/>
            </a:endParaRPr>
          </a:p>
          <a:p>
            <a:pPr eaLnBrk="1" hangingPunct="1"/>
            <a:r>
              <a:rPr lang="en-US" dirty="0" smtClean="0">
                <a:latin typeface="Calibri" pitchFamily="34" charset="0"/>
                <a:cs typeface="Calibri" pitchFamily="34" charset="0"/>
              </a:rPr>
              <a:t>Operation:</a:t>
            </a:r>
          </a:p>
          <a:p>
            <a:pPr eaLnBrk="1" hangingPunct="1">
              <a:buNone/>
            </a:pPr>
            <a:r>
              <a:rPr lang="en-US" dirty="0" smtClean="0">
                <a:latin typeface="Calibri" pitchFamily="34" charset="0"/>
                <a:cs typeface="Calibri" pitchFamily="34" charset="0"/>
              </a:rPr>
              <a:t>1. Cell placement</a:t>
            </a:r>
          </a:p>
          <a:p>
            <a:pPr eaLnBrk="1" hangingPunct="1">
              <a:buNone/>
            </a:pPr>
            <a:r>
              <a:rPr lang="en-US" dirty="0" smtClean="0">
                <a:latin typeface="Calibri" pitchFamily="34" charset="0"/>
                <a:cs typeface="Calibri" pitchFamily="34" charset="0"/>
              </a:rPr>
              <a:t>2. Stimuli insertion</a:t>
            </a:r>
          </a:p>
          <a:p>
            <a:pPr eaLnBrk="1" hangingPunct="1"/>
            <a:endParaRPr lang="en-US" dirty="0" smtClean="0">
              <a:latin typeface="Calibri" pitchFamily="34" charset="0"/>
              <a:cs typeface="Calibri" pitchFamily="34" charset="0"/>
            </a:endParaRPr>
          </a:p>
          <a:p>
            <a:pPr lvl="1" eaLnBrk="1" hangingPunct="1"/>
            <a:endParaRPr lang="en-US" dirty="0" smtClean="0">
              <a:latin typeface="Calibri" pitchFamily="34" charset="0"/>
              <a:cs typeface="Calibri" pitchFamily="34" charset="0"/>
            </a:endParaRPr>
          </a:p>
        </p:txBody>
      </p:sp>
      <p:pic>
        <p:nvPicPr>
          <p:cNvPr id="70657" name="Picture 1"/>
          <p:cNvPicPr>
            <a:picLocks noChangeAspect="1" noChangeArrowheads="1"/>
          </p:cNvPicPr>
          <p:nvPr/>
        </p:nvPicPr>
        <p:blipFill>
          <a:blip r:embed="rId2"/>
          <a:srcRect/>
          <a:stretch>
            <a:fillRect/>
          </a:stretch>
        </p:blipFill>
        <p:spPr bwMode="auto">
          <a:xfrm>
            <a:off x="3851920" y="1340768"/>
            <a:ext cx="5112568" cy="4426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5496" y="0"/>
            <a:ext cx="8426450" cy="719138"/>
          </a:xfrm>
        </p:spPr>
        <p:txBody>
          <a:bodyPr/>
          <a:lstStyle/>
          <a:p>
            <a:pPr eaLnBrk="1" hangingPunct="1"/>
            <a:r>
              <a:rPr lang="en-US" dirty="0" smtClean="0">
                <a:latin typeface="Calibri" pitchFamily="34" charset="0"/>
                <a:cs typeface="Calibri" pitchFamily="34" charset="0"/>
              </a:rPr>
              <a:t>Comparison with optimal solution</a:t>
            </a:r>
          </a:p>
        </p:txBody>
      </p:sp>
      <p:sp>
        <p:nvSpPr>
          <p:cNvPr id="16389" name="AutoShape 6"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sp>
        <p:nvSpPr>
          <p:cNvPr id="16390" name="AutoShape 8" descr="https://mail.google.com/mail/?ui=2&amp;ik=dc4031fcc6&amp;view=att&amp;th=126d77f5b08408a4&amp;attid=0.4&amp;disp=inline&amp;z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da-DK"/>
          </a:p>
        </p:txBody>
      </p:sp>
      <p:graphicFrame>
        <p:nvGraphicFramePr>
          <p:cNvPr id="7" name="Content Placeholder 6"/>
          <p:cNvGraphicFramePr>
            <a:graphicFrameLocks noGrp="1"/>
          </p:cNvGraphicFramePr>
          <p:nvPr>
            <p:ph idx="1"/>
          </p:nvPr>
        </p:nvGraphicFramePr>
        <p:xfrm>
          <a:off x="683568" y="2683776"/>
          <a:ext cx="3360417" cy="2185384"/>
        </p:xfrm>
        <a:graphic>
          <a:graphicData uri="http://schemas.openxmlformats.org/drawingml/2006/table">
            <a:tbl>
              <a:tblPr firstRow="1" bandRow="1">
                <a:tableStyleId>{073A0DAA-6AF3-43AB-8588-CEC1D06C72B9}</a:tableStyleId>
              </a:tblPr>
              <a:tblGrid>
                <a:gridCol w="1008112"/>
                <a:gridCol w="1080120"/>
                <a:gridCol w="1272185"/>
              </a:tblGrid>
              <a:tr h="281333">
                <a:tc>
                  <a:txBody>
                    <a:bodyPr/>
                    <a:lstStyle/>
                    <a:p>
                      <a:r>
                        <a:rPr lang="en-US" dirty="0" smtClean="0"/>
                        <a:t>(X, C, n)</a:t>
                      </a:r>
                      <a:endParaRPr lang="da-DK" dirty="0"/>
                    </a:p>
                  </a:txBody>
                  <a:tcPr/>
                </a:tc>
                <a:tc>
                  <a:txBody>
                    <a:bodyPr/>
                    <a:lstStyle/>
                    <a:p>
                      <a:pPr algn="ctr"/>
                      <a:r>
                        <a:rPr lang="en-US" i="0" dirty="0" smtClean="0"/>
                        <a:t>Chip size</a:t>
                      </a:r>
                      <a:endParaRPr lang="da-DK" i="0" dirty="0"/>
                    </a:p>
                  </a:txBody>
                  <a:tcPr/>
                </a:tc>
                <a:tc>
                  <a:txBody>
                    <a:bodyPr/>
                    <a:lstStyle/>
                    <a:p>
                      <a:pPr algn="ctr"/>
                      <a:r>
                        <a:rPr lang="en-US" i="0" dirty="0" smtClean="0"/>
                        <a:t>Difference</a:t>
                      </a:r>
                      <a:endParaRPr lang="da-DK" i="0" dirty="0"/>
                    </a:p>
                  </a:txBody>
                  <a:tcPr/>
                </a:tc>
              </a:tr>
              <a:tr h="281333">
                <a:tc gridSpan="3">
                  <a:txBody>
                    <a:bodyPr/>
                    <a:lstStyle/>
                    <a:p>
                      <a:pPr algn="ctr"/>
                      <a:r>
                        <a:rPr lang="en-US" sz="1800" b="1" dirty="0" smtClean="0">
                          <a:latin typeface="+mn-lt"/>
                        </a:rPr>
                        <a:t>Case 1</a:t>
                      </a:r>
                      <a:endParaRPr lang="da-DK" sz="1800" b="1" dirty="0">
                        <a:latin typeface="+mn-lt"/>
                      </a:endParaRPr>
                    </a:p>
                  </a:txBody>
                  <a:tcPr/>
                </a:tc>
                <a:tc hMerge="1">
                  <a:txBody>
                    <a:bodyPr/>
                    <a:lstStyle/>
                    <a:p>
                      <a:endParaRPr lang="da-DK"/>
                    </a:p>
                  </a:txBody>
                  <a:tcPr/>
                </a:tc>
                <a:tc hMerge="1">
                  <a:txBody>
                    <a:bodyPr/>
                    <a:lstStyle/>
                    <a:p>
                      <a:endParaRPr lang="da-DK"/>
                    </a:p>
                  </a:txBody>
                  <a:tcPr/>
                </a:tc>
              </a:tr>
              <a:tr h="211000">
                <a:tc>
                  <a:txBody>
                    <a:bodyPr/>
                    <a:lstStyle/>
                    <a:p>
                      <a:pPr marL="0" marR="0">
                        <a:spcBef>
                          <a:spcPts val="0"/>
                        </a:spcBef>
                        <a:spcAft>
                          <a:spcPts val="0"/>
                        </a:spcAft>
                      </a:pPr>
                      <a:r>
                        <a:rPr lang="en-US" sz="1800" dirty="0" smtClean="0">
                          <a:solidFill>
                            <a:srgbClr val="000000"/>
                          </a:solidFill>
                          <a:latin typeface="+mn-lt"/>
                          <a:ea typeface="Times New Roman"/>
                        </a:rPr>
                        <a:t>(2, 9, 2)</a:t>
                      </a:r>
                      <a:endParaRPr lang="da-DK" sz="1800" dirty="0">
                        <a:solidFill>
                          <a:srgbClr val="000000"/>
                        </a:solidFill>
                        <a:latin typeface="+mn-lt"/>
                        <a:ea typeface="Times New Roman"/>
                      </a:endParaRPr>
                    </a:p>
                  </a:txBody>
                  <a:tcPr marL="68580" marR="68580" marT="0" marB="0"/>
                </a:tc>
                <a:tc>
                  <a:txBody>
                    <a:bodyPr/>
                    <a:lstStyle/>
                    <a:p>
                      <a:pPr marL="0" marR="0" algn="ctr">
                        <a:spcBef>
                          <a:spcPts val="0"/>
                        </a:spcBef>
                        <a:spcAft>
                          <a:spcPts val="0"/>
                        </a:spcAft>
                      </a:pPr>
                      <a:r>
                        <a:rPr lang="en-US" sz="1800" kern="1200" dirty="0" smtClean="0">
                          <a:solidFill>
                            <a:schemeClr val="dk1"/>
                          </a:solidFill>
                          <a:latin typeface="+mn-lt"/>
                          <a:ea typeface="+mn-ea"/>
                          <a:cs typeface="+mn-cs"/>
                        </a:rPr>
                        <a:t>6x6</a:t>
                      </a:r>
                      <a:endParaRPr lang="da-DK" sz="1800" b="1" dirty="0">
                        <a:solidFill>
                          <a:srgbClr val="000000"/>
                        </a:solidFill>
                        <a:latin typeface="+mn-lt"/>
                        <a:ea typeface="Times New Roman"/>
                      </a:endParaRPr>
                    </a:p>
                  </a:txBody>
                  <a:tcPr marL="68580" marR="68580" marT="0" marB="0"/>
                </a:tc>
                <a:tc>
                  <a:txBody>
                    <a:bodyPr/>
                    <a:lstStyle/>
                    <a:p>
                      <a:pPr algn="ctr"/>
                      <a:r>
                        <a:rPr lang="en-US" dirty="0" smtClean="0"/>
                        <a:t>1.4 %</a:t>
                      </a:r>
                      <a:endParaRPr lang="da-DK" dirty="0"/>
                    </a:p>
                  </a:txBody>
                  <a:tcPr marL="68580" marR="68580" marT="0" marB="0">
                    <a:solidFill>
                      <a:srgbClr val="FFFF00"/>
                    </a:solidFill>
                  </a:tcPr>
                </a:tc>
              </a:tr>
              <a:tr h="315448">
                <a:tc gridSpan="3">
                  <a:txBody>
                    <a:bodyPr/>
                    <a:lstStyle/>
                    <a:p>
                      <a:pPr marL="0" marR="0" algn="ctr">
                        <a:spcBef>
                          <a:spcPts val="0"/>
                        </a:spcBef>
                        <a:spcAft>
                          <a:spcPts val="0"/>
                        </a:spcAft>
                      </a:pPr>
                      <a:r>
                        <a:rPr lang="en-US" sz="1800" b="1" dirty="0" smtClean="0">
                          <a:latin typeface="+mn-lt"/>
                          <a:ea typeface="Times New Roman"/>
                        </a:rPr>
                        <a:t>Case 2</a:t>
                      </a:r>
                      <a:endParaRPr lang="da-DK" sz="1800" b="1" dirty="0">
                        <a:latin typeface="+mn-lt"/>
                        <a:ea typeface="Times New Roman"/>
                      </a:endParaRPr>
                    </a:p>
                  </a:txBody>
                  <a:tcPr marL="68580" marR="68580" marT="0" marB="0"/>
                </a:tc>
                <a:tc hMerge="1">
                  <a:txBody>
                    <a:bodyPr/>
                    <a:lstStyle/>
                    <a:p>
                      <a:endParaRPr lang="da-DK"/>
                    </a:p>
                  </a:txBody>
                  <a:tcPr/>
                </a:tc>
                <a:tc hMerge="1">
                  <a:txBody>
                    <a:bodyPr/>
                    <a:lstStyle/>
                    <a:p>
                      <a:endParaRPr lang="da-DK"/>
                    </a:p>
                  </a:txBody>
                  <a:tcPr/>
                </a:tc>
              </a:tr>
              <a:tr h="211000">
                <a:tc>
                  <a:txBody>
                    <a:bodyPr/>
                    <a:lstStyle/>
                    <a:p>
                      <a:pPr marL="0" marR="0">
                        <a:spcBef>
                          <a:spcPts val="0"/>
                        </a:spcBef>
                        <a:spcAft>
                          <a:spcPts val="0"/>
                        </a:spcAft>
                      </a:pPr>
                      <a:r>
                        <a:rPr lang="en-US" sz="1800" dirty="0" smtClean="0">
                          <a:solidFill>
                            <a:srgbClr val="000000"/>
                          </a:solidFill>
                          <a:latin typeface="+mn-lt"/>
                          <a:ea typeface="Times New Roman"/>
                        </a:rPr>
                        <a:t>(4, 3, 2)</a:t>
                      </a:r>
                      <a:endParaRPr lang="da-DK" sz="1800" dirty="0">
                        <a:solidFill>
                          <a:srgbClr val="000000"/>
                        </a:solidFill>
                        <a:latin typeface="+mn-lt"/>
                        <a:ea typeface="Times New Roman"/>
                      </a:endParaRPr>
                    </a:p>
                  </a:txBody>
                  <a:tcPr marL="68580" marR="68580" marT="0" marB="0"/>
                </a:tc>
                <a:tc>
                  <a:txBody>
                    <a:bodyPr/>
                    <a:lstStyle/>
                    <a:p>
                      <a:pPr marL="0" marR="0" algn="ctr">
                        <a:spcBef>
                          <a:spcPts val="0"/>
                        </a:spcBef>
                        <a:spcAft>
                          <a:spcPts val="0"/>
                        </a:spcAft>
                      </a:pPr>
                      <a:r>
                        <a:rPr lang="en-US" sz="1800" kern="1200" dirty="0" smtClean="0">
                          <a:solidFill>
                            <a:schemeClr val="dk1"/>
                          </a:solidFill>
                          <a:latin typeface="+mn-lt"/>
                          <a:ea typeface="+mn-ea"/>
                          <a:cs typeface="+mn-cs"/>
                        </a:rPr>
                        <a:t>10x10</a:t>
                      </a:r>
                      <a:endParaRPr lang="da-DK" sz="1800" b="1" dirty="0">
                        <a:solidFill>
                          <a:srgbClr val="000000"/>
                        </a:solidFill>
                        <a:latin typeface="+mn-lt"/>
                        <a:ea typeface="Times New Roman"/>
                      </a:endParaRPr>
                    </a:p>
                  </a:txBody>
                  <a:tcPr marL="68580" marR="68580" marT="0" marB="0"/>
                </a:tc>
                <a:tc>
                  <a:txBody>
                    <a:bodyPr/>
                    <a:lstStyle/>
                    <a:p>
                      <a:pPr algn="ctr"/>
                      <a:r>
                        <a:rPr lang="en-US" dirty="0" smtClean="0"/>
                        <a:t>2.1%</a:t>
                      </a:r>
                      <a:endParaRPr lang="da-DK" dirty="0"/>
                    </a:p>
                  </a:txBody>
                  <a:tcPr marL="68580" marR="68580" marT="0" marB="0">
                    <a:solidFill>
                      <a:srgbClr val="FFFF00"/>
                    </a:solidFill>
                  </a:tcPr>
                </a:tc>
              </a:tr>
              <a:tr h="315456">
                <a:tc gridSpan="3">
                  <a:txBody>
                    <a:bodyPr/>
                    <a:lstStyle/>
                    <a:p>
                      <a:pPr marL="0" marR="0" algn="ctr">
                        <a:spcBef>
                          <a:spcPts val="0"/>
                        </a:spcBef>
                        <a:spcAft>
                          <a:spcPts val="0"/>
                        </a:spcAft>
                      </a:pPr>
                      <a:r>
                        <a:rPr lang="en-US" sz="1800" b="1" dirty="0" smtClean="0">
                          <a:latin typeface="+mn-lt"/>
                          <a:ea typeface="Times New Roman"/>
                        </a:rPr>
                        <a:t>Case 3</a:t>
                      </a:r>
                      <a:endParaRPr lang="da-DK" sz="1800" b="1" dirty="0">
                        <a:latin typeface="+mn-lt"/>
                        <a:ea typeface="Times New Roman"/>
                      </a:endParaRPr>
                    </a:p>
                  </a:txBody>
                  <a:tcPr marL="68580" marR="68580" marT="0" marB="0"/>
                </a:tc>
                <a:tc hMerge="1">
                  <a:txBody>
                    <a:bodyPr/>
                    <a:lstStyle/>
                    <a:p>
                      <a:endParaRPr lang="da-DK"/>
                    </a:p>
                  </a:txBody>
                  <a:tcPr/>
                </a:tc>
                <a:tc hMerge="1">
                  <a:txBody>
                    <a:bodyPr/>
                    <a:lstStyle/>
                    <a:p>
                      <a:endParaRPr lang="da-DK"/>
                    </a:p>
                  </a:txBody>
                  <a:tcPr/>
                </a:tc>
              </a:tr>
              <a:tr h="211000">
                <a:tc>
                  <a:txBody>
                    <a:bodyPr/>
                    <a:lstStyle/>
                    <a:p>
                      <a:pPr marL="0" marR="0">
                        <a:spcBef>
                          <a:spcPts val="0"/>
                        </a:spcBef>
                        <a:spcAft>
                          <a:spcPts val="0"/>
                        </a:spcAft>
                      </a:pPr>
                      <a:r>
                        <a:rPr lang="en-US" sz="1800" dirty="0" smtClean="0">
                          <a:solidFill>
                            <a:srgbClr val="000000"/>
                          </a:solidFill>
                          <a:latin typeface="+mn-lt"/>
                          <a:ea typeface="Times New Roman"/>
                        </a:rPr>
                        <a:t>(6, 3, 4)</a:t>
                      </a:r>
                      <a:endParaRPr lang="da-DK" sz="1800" dirty="0">
                        <a:solidFill>
                          <a:srgbClr val="000000"/>
                        </a:solidFill>
                        <a:latin typeface="+mn-lt"/>
                        <a:ea typeface="Times New Roman"/>
                      </a:endParaRPr>
                    </a:p>
                  </a:txBody>
                  <a:tcPr marL="68580" marR="68580" marT="0" marB="0"/>
                </a:tc>
                <a:tc>
                  <a:txBody>
                    <a:bodyPr/>
                    <a:lstStyle/>
                    <a:p>
                      <a:pPr marL="0" marR="0" algn="ctr">
                        <a:spcBef>
                          <a:spcPts val="0"/>
                        </a:spcBef>
                        <a:spcAft>
                          <a:spcPts val="0"/>
                        </a:spcAft>
                      </a:pPr>
                      <a:r>
                        <a:rPr lang="en-US" sz="1800" kern="1200" dirty="0" smtClean="0">
                          <a:solidFill>
                            <a:schemeClr val="dk1"/>
                          </a:solidFill>
                          <a:latin typeface="+mn-lt"/>
                          <a:ea typeface="+mn-ea"/>
                          <a:cs typeface="+mn-cs"/>
                        </a:rPr>
                        <a:t>14x14</a:t>
                      </a:r>
                      <a:endParaRPr lang="da-DK" sz="1800" b="1" dirty="0">
                        <a:solidFill>
                          <a:srgbClr val="000000"/>
                        </a:solidFill>
                        <a:latin typeface="+mn-lt"/>
                        <a:ea typeface="Times New Roman"/>
                      </a:endParaRPr>
                    </a:p>
                  </a:txBody>
                  <a:tcPr marL="68580" marR="68580" marT="0" marB="0"/>
                </a:tc>
                <a:tc>
                  <a:txBody>
                    <a:bodyPr/>
                    <a:lstStyle/>
                    <a:p>
                      <a:pPr algn="ctr"/>
                      <a:r>
                        <a:rPr lang="en-US" dirty="0" smtClean="0"/>
                        <a:t>2.3%</a:t>
                      </a:r>
                      <a:endParaRPr lang="da-DK" dirty="0"/>
                    </a:p>
                  </a:txBody>
                  <a:tcPr marL="68580" marR="68580" marT="0" marB="0">
                    <a:solidFill>
                      <a:srgbClr val="FFFF00"/>
                    </a:solidFill>
                  </a:tcPr>
                </a:tc>
              </a:tr>
            </a:tbl>
          </a:graphicData>
        </a:graphic>
      </p:graphicFrame>
      <p:pic>
        <p:nvPicPr>
          <p:cNvPr id="109570" name="Picture 2"/>
          <p:cNvPicPr>
            <a:picLocks noChangeAspect="1" noChangeArrowheads="1"/>
          </p:cNvPicPr>
          <p:nvPr/>
        </p:nvPicPr>
        <p:blipFill>
          <a:blip r:embed="rId2"/>
          <a:srcRect/>
          <a:stretch>
            <a:fillRect/>
          </a:stretch>
        </p:blipFill>
        <p:spPr bwMode="auto">
          <a:xfrm>
            <a:off x="4139952" y="1916832"/>
            <a:ext cx="4562771" cy="3600400"/>
          </a:xfrm>
          <a:prstGeom prst="rect">
            <a:avLst/>
          </a:prstGeom>
          <a:noFill/>
          <a:ln w="9525">
            <a:noFill/>
            <a:miter lim="800000"/>
            <a:headEnd/>
            <a:tailEnd/>
          </a:ln>
        </p:spPr>
      </p:pic>
      <p:sp>
        <p:nvSpPr>
          <p:cNvPr id="9" name="Content Placeholder 2"/>
          <p:cNvSpPr txBox="1">
            <a:spLocks/>
          </p:cNvSpPr>
          <p:nvPr/>
        </p:nvSpPr>
        <p:spPr bwMode="auto">
          <a:xfrm>
            <a:off x="323528" y="908720"/>
            <a:ext cx="7997825" cy="5040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539750" marR="0" lvl="1" indent="-215900" algn="l" defTabSz="914400" rtl="0" eaLnBrk="1" fontAlgn="base" latinLnBrk="0" hangingPunct="1">
              <a:lnSpc>
                <a:spcPct val="100000"/>
              </a:lnSpc>
              <a:spcBef>
                <a:spcPts val="400"/>
              </a:spcBef>
              <a:spcAft>
                <a:spcPct val="0"/>
              </a:spcAft>
              <a:buClr>
                <a:srgbClr val="BDD7E7"/>
              </a:buClr>
              <a:buSzTx/>
              <a:buFont typeface="Wingdings" pitchFamily="2" charset="2"/>
              <a:buChar char="§"/>
              <a:tabLst/>
              <a:defRPr/>
            </a:pPr>
            <a:r>
              <a:rPr kumimoji="0" lang="en-US" sz="2400" b="0" i="0" u="none"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Optimal solution obtained using exhaustive search</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Components</a:t>
            </a:r>
          </a:p>
        </p:txBody>
      </p:sp>
      <p:pic>
        <p:nvPicPr>
          <p:cNvPr id="6" name="Picture 3"/>
          <p:cNvPicPr>
            <a:picLocks noChangeAspect="1" noChangeArrowheads="1"/>
          </p:cNvPicPr>
          <p:nvPr/>
        </p:nvPicPr>
        <p:blipFill>
          <a:blip r:embed="rId3" cstate="print"/>
          <a:srcRect/>
          <a:stretch>
            <a:fillRect/>
          </a:stretch>
        </p:blipFill>
        <p:spPr bwMode="auto">
          <a:xfrm>
            <a:off x="8418513" y="22225"/>
            <a:ext cx="695325" cy="768350"/>
          </a:xfrm>
          <a:prstGeom prst="rect">
            <a:avLst/>
          </a:prstGeom>
          <a:noFill/>
          <a:ln w="9525">
            <a:noFill/>
            <a:round/>
            <a:headEnd/>
            <a:tailEnd/>
          </a:ln>
          <a:effectLst/>
        </p:spPr>
      </p:pic>
      <p:pic>
        <p:nvPicPr>
          <p:cNvPr id="9" name="Content Placeholder 3" descr="fig2.eps"/>
          <p:cNvPicPr>
            <a:picLocks noGrp="1" noChangeAspect="1"/>
          </p:cNvPicPr>
          <p:nvPr>
            <p:ph idx="1"/>
          </p:nvPr>
        </p:nvPicPr>
        <p:blipFill>
          <a:blip r:embed="rId4" cstate="print">
            <a:extLst>
              <a:ext uri="{28A0092B-C50C-407E-A947-70E740481C1C}">
                <a14:useLocalDpi xmlns="" xmlns:a14="http://schemas.microsoft.com/office/drawing/2010/main" val="0"/>
              </a:ext>
            </a:extLst>
          </a:blip>
          <a:srcRect t="-10329" b="-10329"/>
          <a:stretch>
            <a:fillRect/>
          </a:stretch>
        </p:blipFill>
        <p:spPr>
          <a:xfrm>
            <a:off x="1547664" y="1883965"/>
            <a:ext cx="6213605" cy="3417243"/>
          </a:xfrm>
        </p:spPr>
      </p:pic>
      <p:sp>
        <p:nvSpPr>
          <p:cNvPr id="10" name="Title 1"/>
          <p:cNvSpPr txBox="1">
            <a:spLocks/>
          </p:cNvSpPr>
          <p:nvPr/>
        </p:nvSpPr>
        <p:spPr bwMode="auto">
          <a:xfrm>
            <a:off x="611560" y="1700808"/>
            <a:ext cx="7734946" cy="35909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0" cap="none" spc="0" normalizeH="0" baseline="0" noProof="0" dirty="0" err="1" smtClean="0">
                <a:ln>
                  <a:noFill/>
                </a:ln>
                <a:solidFill>
                  <a:srgbClr val="08519C"/>
                </a:solidFill>
                <a:effectLst/>
                <a:uLnTx/>
                <a:uFillTx/>
                <a:latin typeface="Calibri" pitchFamily="34" charset="0"/>
                <a:ea typeface="ＭＳ Ｐゴシック" charset="-128"/>
                <a:cs typeface="Calibri" pitchFamily="34" charset="0"/>
              </a:rPr>
              <a:t>Microfluidic</a:t>
            </a:r>
            <a:r>
              <a:rPr kumimoji="0" lang="en-US" sz="2000" b="1" i="0" u="none"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rPr>
              <a:t> switch</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567" y="405606"/>
            <a:ext cx="7734946" cy="719138"/>
          </a:xfrm>
        </p:spPr>
        <p:txBody>
          <a:bodyPr/>
          <a:lstStyle/>
          <a:p>
            <a:pPr eaLnBrk="1" hangingPunct="1"/>
            <a:r>
              <a:rPr lang="en-US" dirty="0" smtClean="0">
                <a:latin typeface="Calibri" pitchFamily="34" charset="0"/>
                <a:cs typeface="Calibri" pitchFamily="34" charset="0"/>
              </a:rPr>
              <a:t>Components</a:t>
            </a:r>
          </a:p>
        </p:txBody>
      </p:sp>
      <p:pic>
        <p:nvPicPr>
          <p:cNvPr id="6" name="Picture 3"/>
          <p:cNvPicPr>
            <a:picLocks noChangeAspect="1" noChangeArrowheads="1"/>
          </p:cNvPicPr>
          <p:nvPr/>
        </p:nvPicPr>
        <p:blipFill>
          <a:blip r:embed="rId4" cstate="print"/>
          <a:srcRect/>
          <a:stretch>
            <a:fillRect/>
          </a:stretch>
        </p:blipFill>
        <p:spPr bwMode="auto">
          <a:xfrm>
            <a:off x="8418513" y="22225"/>
            <a:ext cx="695325" cy="768350"/>
          </a:xfrm>
          <a:prstGeom prst="rect">
            <a:avLst/>
          </a:prstGeom>
          <a:noFill/>
          <a:ln w="9525">
            <a:noFill/>
            <a:round/>
            <a:headEnd/>
            <a:tailEnd/>
          </a:ln>
          <a:effectLst/>
        </p:spPr>
      </p:pic>
      <p:sp>
        <p:nvSpPr>
          <p:cNvPr id="13" name="Title 1"/>
          <p:cNvSpPr txBox="1">
            <a:spLocks/>
          </p:cNvSpPr>
          <p:nvPr/>
        </p:nvSpPr>
        <p:spPr bwMode="auto">
          <a:xfrm>
            <a:off x="4194376" y="5658343"/>
            <a:ext cx="3342458" cy="35909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ctr" defTabSz="914400">
              <a:lnSpc>
                <a:spcPct val="80000"/>
              </a:lnSpc>
            </a:pPr>
            <a:r>
              <a:rPr lang="en-US" sz="1400" dirty="0" smtClean="0"/>
              <a:t>http://groups.csail.mit.edu/cag/biostream</a:t>
            </a:r>
            <a:endParaRPr kumimoji="0" lang="en-US" sz="1400" b="1"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p:txBody>
      </p:sp>
      <p:sp>
        <p:nvSpPr>
          <p:cNvPr id="14" name="Title 1"/>
          <p:cNvSpPr txBox="1">
            <a:spLocks/>
          </p:cNvSpPr>
          <p:nvPr/>
        </p:nvSpPr>
        <p:spPr bwMode="auto">
          <a:xfrm>
            <a:off x="650517" y="5440667"/>
            <a:ext cx="3342458" cy="179549"/>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ctr" defTabSz="914400">
              <a:lnSpc>
                <a:spcPct val="80000"/>
              </a:lnSpc>
            </a:pPr>
            <a:r>
              <a:rPr lang="en-US" sz="1400" dirty="0" smtClean="0"/>
              <a:t>10x real-time</a:t>
            </a:r>
            <a:endParaRPr kumimoji="0" lang="en-US" sz="1400" b="1"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p:txBody>
      </p:sp>
      <p:pic>
        <p:nvPicPr>
          <p:cNvPr id="15" name="mixer.wmv">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a:stretch>
            <a:fillRect/>
          </a:stretch>
        </p:blipFill>
        <p:spPr>
          <a:xfrm>
            <a:off x="1763688" y="1916832"/>
            <a:ext cx="5695125" cy="3851580"/>
          </a:xfrm>
          <a:prstGeom prst="rect">
            <a:avLst/>
          </a:prstGeom>
        </p:spPr>
      </p:pic>
      <p:sp>
        <p:nvSpPr>
          <p:cNvPr id="16" name="Title 1"/>
          <p:cNvSpPr txBox="1">
            <a:spLocks/>
          </p:cNvSpPr>
          <p:nvPr/>
        </p:nvSpPr>
        <p:spPr bwMode="auto">
          <a:xfrm>
            <a:off x="539552" y="1412776"/>
            <a:ext cx="7734946" cy="35909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ctr" defTabSz="914400">
              <a:lnSpc>
                <a:spcPct val="80000"/>
              </a:lnSpc>
            </a:pPr>
            <a:r>
              <a:rPr lang="en-US" sz="2000" b="1" kern="0" dirty="0" err="1" smtClean="0">
                <a:solidFill>
                  <a:srgbClr val="08519C"/>
                </a:solidFill>
                <a:latin typeface="Calibri" pitchFamily="34" charset="0"/>
                <a:cs typeface="Calibri" pitchFamily="34" charset="0"/>
              </a:rPr>
              <a:t>Microfluidic</a:t>
            </a:r>
            <a:r>
              <a:rPr lang="en-US" sz="2000" b="1" kern="0" dirty="0" smtClean="0">
                <a:solidFill>
                  <a:srgbClr val="08519C"/>
                </a:solidFill>
                <a:latin typeface="Calibri" pitchFamily="34" charset="0"/>
                <a:cs typeface="Calibri" pitchFamily="34" charset="0"/>
              </a:rPr>
              <a:t> mixer</a:t>
            </a:r>
            <a:endParaRPr kumimoji="0" lang="en-US" sz="2000" b="1" i="0" strike="noStrike" kern="0" cap="none" spc="0" normalizeH="0" baseline="0" noProof="0" dirty="0" smtClean="0">
              <a:ln>
                <a:noFill/>
              </a:ln>
              <a:solidFill>
                <a:srgbClr val="08519C"/>
              </a:solidFill>
              <a:effectLst/>
              <a:uLnTx/>
              <a:uFillTx/>
              <a:latin typeface="Calibri" pitchFamily="34" charset="0"/>
              <a:ea typeface="ＭＳ Ｐゴシック" charset="-128"/>
              <a:cs typeface="Calibri"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theme/theme1.xml><?xml version="1.0" encoding="utf-8"?>
<a:theme xmlns:a="http://schemas.openxmlformats.org/drawingml/2006/main" name="DTU Informatics">
  <a:themeElements>
    <a:clrScheme name="DTU Informatics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a:ln>
              <a:noFill/>
            </a:ln>
            <a:solidFill>
              <a:schemeClr val="tx1"/>
            </a:solidFill>
            <a:effectLst/>
            <a:latin typeface="Verdana"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a:ln>
              <a:noFill/>
            </a:ln>
            <a:solidFill>
              <a:schemeClr val="tx1"/>
            </a:solidFill>
            <a:effectLst/>
            <a:latin typeface="Verdana" charset="0"/>
            <a:ea typeface="ＭＳ Ｐゴシック" charset="-128"/>
            <a:cs typeface="ＭＳ Ｐゴシック" charset="-128"/>
          </a:defRPr>
        </a:defPPr>
      </a:lstStyle>
    </a:lnDef>
  </a:objectDefaults>
  <a:extraClrSchemeLst>
    <a:extraClrScheme>
      <a:clrScheme name="DTU Informat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 Informat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 Informat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 Informat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 Informat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 Informat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 Informatic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 Informat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 Informat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 Informat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 Informat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 Informat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 Informatics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26743</TotalTime>
  <Words>3098</Words>
  <Application>Microsoft Office PowerPoint</Application>
  <PresentationFormat>On-screen Show (4:3)</PresentationFormat>
  <Paragraphs>811</Paragraphs>
  <Slides>75</Slides>
  <Notes>59</Notes>
  <HiddenSlides>0</HiddenSlides>
  <MMClips>1</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DTU Informatics</vt:lpstr>
      <vt:lpstr>System-Level Modeling and Synthesis Techniques for Flow-Based Microfluidic Very Large Scale Integration Biochips</vt:lpstr>
      <vt:lpstr>Motivation for biochips</vt:lpstr>
      <vt:lpstr>Microfluidic biochips</vt:lpstr>
      <vt:lpstr>Applications</vt:lpstr>
      <vt:lpstr>Advantages and challenges</vt:lpstr>
      <vt:lpstr>Outline</vt:lpstr>
      <vt:lpstr>Basic building block: microfluidic valve</vt:lpstr>
      <vt:lpstr>Components</vt:lpstr>
      <vt:lpstr>Components</vt:lpstr>
      <vt:lpstr>Components</vt:lpstr>
      <vt:lpstr>Biochip architecture</vt:lpstr>
      <vt:lpstr>Motivation</vt:lpstr>
      <vt:lpstr>Design tasks: VLSI vs mVLSI</vt:lpstr>
      <vt:lpstr>Slide 14</vt:lpstr>
      <vt:lpstr>Slide 15</vt:lpstr>
      <vt:lpstr>Application mapping: current practice</vt:lpstr>
      <vt:lpstr>Contribution</vt:lpstr>
      <vt:lpstr>Component model</vt:lpstr>
      <vt:lpstr>Component model</vt:lpstr>
      <vt:lpstr>Biochip architecture model</vt:lpstr>
      <vt:lpstr>Flow paths in the architecture</vt:lpstr>
      <vt:lpstr>Biochemical application model</vt:lpstr>
      <vt:lpstr>Problem formulation</vt:lpstr>
      <vt:lpstr>Slide 24</vt:lpstr>
      <vt:lpstr>Proposed solution</vt:lpstr>
      <vt:lpstr>Slide 26</vt:lpstr>
      <vt:lpstr>LSAM comparison with optimal</vt:lpstr>
      <vt:lpstr>Slide 28</vt:lpstr>
      <vt:lpstr>Slide 29</vt:lpstr>
      <vt:lpstr>Slide 30</vt:lpstr>
      <vt:lpstr>Architectural synthesis: current practice</vt:lpstr>
      <vt:lpstr>Problem formulation</vt:lpstr>
      <vt:lpstr>1) Allocation and schematic design</vt:lpstr>
      <vt:lpstr>1) Allocation and schematic design</vt:lpstr>
      <vt:lpstr>1) Allocation and schematic design</vt:lpstr>
      <vt:lpstr>1) Allocation and schematic design</vt:lpstr>
      <vt:lpstr>2) Physical synthesis – flow layer</vt:lpstr>
      <vt:lpstr>Results – real-life application</vt:lpstr>
      <vt:lpstr>Results – synthetic benchmarks</vt:lpstr>
      <vt:lpstr>Contribution</vt:lpstr>
      <vt:lpstr>Slide 41</vt:lpstr>
      <vt:lpstr>Control synthesis</vt:lpstr>
      <vt:lpstr>Slide 43</vt:lpstr>
      <vt:lpstr>Cell culture biochips</vt:lpstr>
      <vt:lpstr>Cell culture experiment</vt:lpstr>
      <vt:lpstr>Experimental design</vt:lpstr>
      <vt:lpstr>Experimental design</vt:lpstr>
      <vt:lpstr>Experimental Design</vt:lpstr>
      <vt:lpstr>Experimental design</vt:lpstr>
      <vt:lpstr>Experimental design</vt:lpstr>
      <vt:lpstr>Experimental design</vt:lpstr>
      <vt:lpstr>Experimental design</vt:lpstr>
      <vt:lpstr>Problem formulation</vt:lpstr>
      <vt:lpstr>Straight forward solution </vt:lpstr>
      <vt:lpstr>Proposed solution</vt:lpstr>
      <vt:lpstr>Experimental results</vt:lpstr>
      <vt:lpstr>Contributions</vt:lpstr>
      <vt:lpstr>Summary and message</vt:lpstr>
      <vt:lpstr>Slide 59</vt:lpstr>
      <vt:lpstr>System Model</vt:lpstr>
      <vt:lpstr>Metering – Unit Sized Samples</vt:lpstr>
      <vt:lpstr>Biochip Architecture Model</vt:lpstr>
      <vt:lpstr>Results – routing considered</vt:lpstr>
      <vt:lpstr>Components</vt:lpstr>
      <vt:lpstr>Components</vt:lpstr>
      <vt:lpstr>Experimental evaluation</vt:lpstr>
      <vt:lpstr>Results – routing ignored</vt:lpstr>
      <vt:lpstr>1. Control logic generation</vt:lpstr>
      <vt:lpstr>1. Control logic generation</vt:lpstr>
      <vt:lpstr>2. Control pin count minimization</vt:lpstr>
      <vt:lpstr>Experimental results</vt:lpstr>
      <vt:lpstr>Experimental evaluation</vt:lpstr>
      <vt:lpstr>Architectural synthesis: current practice</vt:lpstr>
      <vt:lpstr>Architecture and operation</vt:lpstr>
      <vt:lpstr>Comparison with optimal solution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 Pop</dc:creator>
  <cp:lastModifiedBy>whmi</cp:lastModifiedBy>
  <cp:revision>1496</cp:revision>
  <cp:lastPrinted>2010-02-09T15:36:59Z</cp:lastPrinted>
  <dcterms:created xsi:type="dcterms:W3CDTF">2010-02-09T18:19:40Z</dcterms:created>
  <dcterms:modified xsi:type="dcterms:W3CDTF">2013-02-10T22:07:35Z</dcterms:modified>
</cp:coreProperties>
</file>