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7" r:id="rId3"/>
    <p:sldId id="283" r:id="rId4"/>
    <p:sldId id="284" r:id="rId5"/>
    <p:sldId id="266" r:id="rId6"/>
    <p:sldId id="268" r:id="rId7"/>
    <p:sldId id="313" r:id="rId8"/>
    <p:sldId id="288" r:id="rId9"/>
    <p:sldId id="312" r:id="rId10"/>
    <p:sldId id="287" r:id="rId11"/>
    <p:sldId id="299" r:id="rId12"/>
    <p:sldId id="300" r:id="rId13"/>
    <p:sldId id="304" r:id="rId14"/>
    <p:sldId id="269" r:id="rId15"/>
    <p:sldId id="285" r:id="rId16"/>
    <p:sldId id="301" r:id="rId17"/>
    <p:sldId id="308" r:id="rId18"/>
    <p:sldId id="309" r:id="rId19"/>
    <p:sldId id="310" r:id="rId20"/>
    <p:sldId id="307" r:id="rId21"/>
    <p:sldId id="303" r:id="rId22"/>
    <p:sldId id="305" r:id="rId23"/>
    <p:sldId id="306" r:id="rId24"/>
  </p:sldIdLst>
  <p:sldSz cx="9144000" cy="6858000" type="screen4x3"/>
  <p:notesSz cx="6797675" cy="992822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8519C"/>
    <a:srgbClr val="A50F15"/>
    <a:srgbClr val="FCAE91"/>
    <a:srgbClr val="BDD7E7"/>
    <a:srgbClr val="EFF3FF"/>
    <a:srgbClr val="BAE4B3"/>
    <a:srgbClr val="74C476"/>
    <a:srgbClr val="6BAED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81" autoAdjust="0"/>
  </p:normalViewPr>
  <p:slideViewPr>
    <p:cSldViewPr snapToObjects="1">
      <p:cViewPr>
        <p:scale>
          <a:sx n="50" d="100"/>
          <a:sy n="50" d="100"/>
        </p:scale>
        <p:origin x="-2058" y="-8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C36028C-DA61-4160-9FDB-3A767BB8CF89}" type="datetimeFigureOut">
              <a:rPr lang="da-DK"/>
              <a:pPr>
                <a:defRPr/>
              </a:pPr>
              <a:t>05-05-2010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6050B2F8-3593-40F1-9F40-537C6513F48C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1F4AB-0799-4F5F-A131-BE274B0032C4}" type="datetimeFigureOut">
              <a:rPr lang="da-DK" smtClean="0"/>
              <a:pPr/>
              <a:t>05-05-2010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3641F-32BE-47D3-A0D7-38DA3F98ABB4}" type="slidenum">
              <a:rPr lang="da-DK" smtClean="0"/>
              <a:pPr/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3641F-32BE-47D3-A0D7-38DA3F98ABB4}" type="slidenum">
              <a:rPr lang="da-DK" smtClean="0"/>
              <a:pPr/>
              <a:t>3</a:t>
            </a:fld>
            <a:endParaRPr 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3641F-32BE-47D3-A0D7-38DA3F98ABB4}" type="slidenum">
              <a:rPr lang="da-DK" smtClean="0"/>
              <a:pPr/>
              <a:t>4</a:t>
            </a:fld>
            <a:endParaRPr lang="da-D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Say how simulation is done (</a:t>
            </a:r>
            <a:r>
              <a:rPr lang="en-US" dirty="0" err="1" smtClean="0"/>
              <a:t>Pb</a:t>
            </a:r>
            <a:r>
              <a:rPr lang="en-US" dirty="0" smtClean="0"/>
              <a:t> Formulation)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3641F-32BE-47D3-A0D7-38DA3F98ABB4}" type="slidenum">
              <a:rPr lang="da-DK" smtClean="0"/>
              <a:pPr/>
              <a:t>16</a:t>
            </a:fld>
            <a:endParaRPr lang="da-D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Say how simulation is done (</a:t>
            </a:r>
            <a:r>
              <a:rPr lang="en-US" dirty="0" err="1" smtClean="0"/>
              <a:t>Pb</a:t>
            </a:r>
            <a:r>
              <a:rPr lang="en-US" dirty="0" smtClean="0"/>
              <a:t> Formulation)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3641F-32BE-47D3-A0D7-38DA3F98ABB4}" type="slidenum">
              <a:rPr lang="da-DK" smtClean="0"/>
              <a:pPr/>
              <a:t>17</a:t>
            </a:fld>
            <a:endParaRPr lang="da-D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Say how simulation is done (</a:t>
            </a:r>
            <a:r>
              <a:rPr lang="en-US" dirty="0" err="1" smtClean="0"/>
              <a:t>Pb</a:t>
            </a:r>
            <a:r>
              <a:rPr lang="en-US" dirty="0" smtClean="0"/>
              <a:t> Formulation)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3641F-32BE-47D3-A0D7-38DA3F98ABB4}" type="slidenum">
              <a:rPr lang="da-DK" smtClean="0"/>
              <a:pPr/>
              <a:t>18</a:t>
            </a:fld>
            <a:endParaRPr lang="da-D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Say how simulation is done (</a:t>
            </a:r>
            <a:r>
              <a:rPr lang="en-US" dirty="0" err="1" smtClean="0"/>
              <a:t>Pb</a:t>
            </a:r>
            <a:r>
              <a:rPr lang="en-US" dirty="0" smtClean="0"/>
              <a:t> Formulation)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3641F-32BE-47D3-A0D7-38DA3F98ABB4}" type="slidenum">
              <a:rPr lang="da-DK" smtClean="0"/>
              <a:pPr/>
              <a:t>19</a:t>
            </a:fld>
            <a:endParaRPr lang="da-D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Say how simulation is done (</a:t>
            </a:r>
            <a:r>
              <a:rPr lang="en-US" dirty="0" err="1" smtClean="0"/>
              <a:t>Pb</a:t>
            </a:r>
            <a:r>
              <a:rPr lang="en-US" dirty="0" smtClean="0"/>
              <a:t> Formulation)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3641F-32BE-47D3-A0D7-38DA3F98ABB4}" type="slidenum">
              <a:rPr lang="da-DK" smtClean="0"/>
              <a:pPr/>
              <a:t>20</a:t>
            </a:fld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DTU-DK-A1"/>
          <p:cNvPicPr>
            <a:picLocks noChangeAspect="1" noChangeArrowheads="1"/>
          </p:cNvPicPr>
          <p:nvPr/>
        </p:nvPicPr>
        <p:blipFill>
          <a:blip r:embed="rId2"/>
          <a:srcRect l="78432"/>
          <a:stretch>
            <a:fillRect/>
          </a:stretch>
        </p:blipFill>
        <p:spPr bwMode="auto">
          <a:xfrm>
            <a:off x="8597900" y="82550"/>
            <a:ext cx="4794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DTU frise RGB"/>
          <p:cNvPicPr>
            <a:picLocks noChangeAspect="1" noChangeArrowheads="1"/>
          </p:cNvPicPr>
          <p:nvPr/>
        </p:nvPicPr>
        <p:blipFill>
          <a:blip r:embed="rId3"/>
          <a:srcRect r="25990"/>
          <a:stretch>
            <a:fillRect/>
          </a:stretch>
        </p:blipFill>
        <p:spPr bwMode="auto">
          <a:xfrm>
            <a:off x="4432300" y="4191000"/>
            <a:ext cx="4711700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2" descr="C:\Users\cls\Desktop\DTU_ppt\Til PAW\DTU_LOGOS\Done\DTU Informatik A UK.png"/>
          <p:cNvPicPr>
            <a:picLocks noChangeAspect="1" noChangeArrowheads="1"/>
          </p:cNvPicPr>
          <p:nvPr/>
        </p:nvPicPr>
        <p:blipFill>
          <a:blip r:embed="rId4"/>
          <a:srcRect l="10336" t="34251" b="14568"/>
          <a:stretch>
            <a:fillRect/>
          </a:stretch>
        </p:blipFill>
        <p:spPr bwMode="auto">
          <a:xfrm>
            <a:off x="619125" y="6029325"/>
            <a:ext cx="521335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8898" y="1295400"/>
            <a:ext cx="6478083" cy="869128"/>
          </a:xfrm>
        </p:spPr>
        <p:txBody>
          <a:bodyPr/>
          <a:lstStyle>
            <a:lvl1pPr algn="l">
              <a:defRPr sz="2800">
                <a:solidFill>
                  <a:srgbClr val="08519C"/>
                </a:solidFill>
                <a:latin typeface="Calibri"/>
                <a:cs typeface="Calibri"/>
              </a:defRPr>
            </a:lvl1pPr>
          </a:lstStyle>
          <a:p>
            <a:r>
              <a:rPr lang="en-GB" noProof="0" smtClean="0"/>
              <a:t>Click to edit Master title style</a:t>
            </a:r>
            <a:endParaRPr lang="en-US" noProof="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8898" y="2380182"/>
            <a:ext cx="6486071" cy="1658418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08519C"/>
                </a:solidFill>
                <a:latin typeface="Calibri"/>
                <a:cs typeface="Calibri"/>
              </a:defRPr>
            </a:lvl1pPr>
          </a:lstStyle>
          <a:p>
            <a:r>
              <a:rPr lang="en-GB" noProof="0" smtClean="0"/>
              <a:t>Click to edit Master subtitle style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9388" indent="-179388">
              <a:defRPr/>
            </a:lvl1pPr>
            <a:lvl2pPr>
              <a:defRPr sz="2000"/>
            </a:lvl2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0"/>
            <a:ext cx="8426450" cy="71913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7"/>
          <p:cNvSpPr>
            <a:spLocks noChangeShapeType="1"/>
          </p:cNvSpPr>
          <p:nvPr userDrawn="1"/>
        </p:nvSpPr>
        <p:spPr bwMode="auto">
          <a:xfrm>
            <a:off x="635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1524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4" name="Line 9"/>
          <p:cNvSpPr>
            <a:spLocks noChangeShapeType="1"/>
          </p:cNvSpPr>
          <p:nvPr userDrawn="1"/>
        </p:nvSpPr>
        <p:spPr bwMode="auto">
          <a:xfrm>
            <a:off x="3048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5" name="Line 10"/>
          <p:cNvSpPr>
            <a:spLocks noChangeShapeType="1"/>
          </p:cNvSpPr>
          <p:nvPr userDrawn="1"/>
        </p:nvSpPr>
        <p:spPr bwMode="auto">
          <a:xfrm>
            <a:off x="4572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6" name="Line 12"/>
          <p:cNvSpPr>
            <a:spLocks noChangeShapeType="1"/>
          </p:cNvSpPr>
          <p:nvPr userDrawn="1"/>
        </p:nvSpPr>
        <p:spPr bwMode="auto">
          <a:xfrm>
            <a:off x="6096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7" name="Line 13"/>
          <p:cNvSpPr>
            <a:spLocks noChangeShapeType="1"/>
          </p:cNvSpPr>
          <p:nvPr userDrawn="1"/>
        </p:nvSpPr>
        <p:spPr bwMode="auto">
          <a:xfrm>
            <a:off x="7620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Line 14"/>
          <p:cNvSpPr>
            <a:spLocks noChangeShapeType="1"/>
          </p:cNvSpPr>
          <p:nvPr userDrawn="1"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9" name="Line 15"/>
          <p:cNvSpPr>
            <a:spLocks noChangeShapeType="1"/>
          </p:cNvSpPr>
          <p:nvPr userDrawn="1"/>
        </p:nvSpPr>
        <p:spPr bwMode="auto">
          <a:xfrm>
            <a:off x="107315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" name="Line 16"/>
          <p:cNvSpPr>
            <a:spLocks noChangeShapeType="1"/>
          </p:cNvSpPr>
          <p:nvPr userDrawn="1"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" name="Line 17"/>
          <p:cNvSpPr>
            <a:spLocks noChangeShapeType="1"/>
          </p:cNvSpPr>
          <p:nvPr userDrawn="1"/>
        </p:nvSpPr>
        <p:spPr bwMode="auto">
          <a:xfrm>
            <a:off x="13716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2" name="Line 18"/>
          <p:cNvSpPr>
            <a:spLocks noChangeShapeType="1"/>
          </p:cNvSpPr>
          <p:nvPr userDrawn="1"/>
        </p:nvSpPr>
        <p:spPr bwMode="auto">
          <a:xfrm>
            <a:off x="15240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3" name="Line 19"/>
          <p:cNvSpPr>
            <a:spLocks noChangeShapeType="1"/>
          </p:cNvSpPr>
          <p:nvPr userDrawn="1"/>
        </p:nvSpPr>
        <p:spPr bwMode="auto">
          <a:xfrm>
            <a:off x="16764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4" name="Line 20"/>
          <p:cNvSpPr>
            <a:spLocks noChangeShapeType="1"/>
          </p:cNvSpPr>
          <p:nvPr userDrawn="1"/>
        </p:nvSpPr>
        <p:spPr bwMode="auto">
          <a:xfrm>
            <a:off x="18288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5" name="Line 21"/>
          <p:cNvSpPr>
            <a:spLocks noChangeShapeType="1"/>
          </p:cNvSpPr>
          <p:nvPr userDrawn="1"/>
        </p:nvSpPr>
        <p:spPr bwMode="auto">
          <a:xfrm>
            <a:off x="19812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6" name="Line 22"/>
          <p:cNvSpPr>
            <a:spLocks noChangeShapeType="1"/>
          </p:cNvSpPr>
          <p:nvPr userDrawn="1"/>
        </p:nvSpPr>
        <p:spPr bwMode="auto">
          <a:xfrm>
            <a:off x="213995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7" name="Line 23"/>
          <p:cNvSpPr>
            <a:spLocks noChangeShapeType="1"/>
          </p:cNvSpPr>
          <p:nvPr userDrawn="1"/>
        </p:nvSpPr>
        <p:spPr bwMode="auto">
          <a:xfrm>
            <a:off x="22860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8" name="Line 24"/>
          <p:cNvSpPr>
            <a:spLocks noChangeShapeType="1"/>
          </p:cNvSpPr>
          <p:nvPr userDrawn="1"/>
        </p:nvSpPr>
        <p:spPr bwMode="auto">
          <a:xfrm>
            <a:off x="24384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9" name="Line 25"/>
          <p:cNvSpPr>
            <a:spLocks noChangeShapeType="1"/>
          </p:cNvSpPr>
          <p:nvPr userDrawn="1"/>
        </p:nvSpPr>
        <p:spPr bwMode="auto">
          <a:xfrm>
            <a:off x="25908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0" name="Line 26"/>
          <p:cNvSpPr>
            <a:spLocks noChangeShapeType="1"/>
          </p:cNvSpPr>
          <p:nvPr userDrawn="1"/>
        </p:nvSpPr>
        <p:spPr bwMode="auto">
          <a:xfrm>
            <a:off x="27432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1" name="Line 27"/>
          <p:cNvSpPr>
            <a:spLocks noChangeShapeType="1"/>
          </p:cNvSpPr>
          <p:nvPr userDrawn="1"/>
        </p:nvSpPr>
        <p:spPr bwMode="auto">
          <a:xfrm>
            <a:off x="28956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2" name="Line 28"/>
          <p:cNvSpPr>
            <a:spLocks noChangeShapeType="1"/>
          </p:cNvSpPr>
          <p:nvPr userDrawn="1"/>
        </p:nvSpPr>
        <p:spPr bwMode="auto">
          <a:xfrm>
            <a:off x="30480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3" name="Line 29"/>
          <p:cNvSpPr>
            <a:spLocks noChangeShapeType="1"/>
          </p:cNvSpPr>
          <p:nvPr userDrawn="1"/>
        </p:nvSpPr>
        <p:spPr bwMode="auto">
          <a:xfrm>
            <a:off x="320675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4" name="Line 30"/>
          <p:cNvSpPr>
            <a:spLocks noChangeShapeType="1"/>
          </p:cNvSpPr>
          <p:nvPr userDrawn="1"/>
        </p:nvSpPr>
        <p:spPr bwMode="auto">
          <a:xfrm>
            <a:off x="33528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5" name="Line 31"/>
          <p:cNvSpPr>
            <a:spLocks noChangeShapeType="1"/>
          </p:cNvSpPr>
          <p:nvPr userDrawn="1"/>
        </p:nvSpPr>
        <p:spPr bwMode="auto">
          <a:xfrm>
            <a:off x="35052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6" name="Line 32"/>
          <p:cNvSpPr>
            <a:spLocks noChangeShapeType="1"/>
          </p:cNvSpPr>
          <p:nvPr userDrawn="1"/>
        </p:nvSpPr>
        <p:spPr bwMode="auto">
          <a:xfrm>
            <a:off x="36576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7" name="Line 33"/>
          <p:cNvSpPr>
            <a:spLocks noChangeShapeType="1"/>
          </p:cNvSpPr>
          <p:nvPr userDrawn="1"/>
        </p:nvSpPr>
        <p:spPr bwMode="auto">
          <a:xfrm>
            <a:off x="38100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8" name="Line 34"/>
          <p:cNvSpPr>
            <a:spLocks noChangeShapeType="1"/>
          </p:cNvSpPr>
          <p:nvPr userDrawn="1"/>
        </p:nvSpPr>
        <p:spPr bwMode="auto">
          <a:xfrm>
            <a:off x="39624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9" name="Line 35"/>
          <p:cNvSpPr>
            <a:spLocks noChangeShapeType="1"/>
          </p:cNvSpPr>
          <p:nvPr userDrawn="1"/>
        </p:nvSpPr>
        <p:spPr bwMode="auto">
          <a:xfrm>
            <a:off x="41148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0" name="Line 36"/>
          <p:cNvSpPr>
            <a:spLocks noChangeShapeType="1"/>
          </p:cNvSpPr>
          <p:nvPr userDrawn="1"/>
        </p:nvSpPr>
        <p:spPr bwMode="auto">
          <a:xfrm>
            <a:off x="427355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1" name="Line 37"/>
          <p:cNvSpPr>
            <a:spLocks noChangeShapeType="1"/>
          </p:cNvSpPr>
          <p:nvPr userDrawn="1"/>
        </p:nvSpPr>
        <p:spPr bwMode="auto">
          <a:xfrm>
            <a:off x="44196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2" name="Line 38"/>
          <p:cNvSpPr>
            <a:spLocks noChangeShapeType="1"/>
          </p:cNvSpPr>
          <p:nvPr userDrawn="1"/>
        </p:nvSpPr>
        <p:spPr bwMode="auto">
          <a:xfrm>
            <a:off x="45720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3" name="Line 39"/>
          <p:cNvSpPr>
            <a:spLocks noChangeShapeType="1"/>
          </p:cNvSpPr>
          <p:nvPr userDrawn="1"/>
        </p:nvSpPr>
        <p:spPr bwMode="auto">
          <a:xfrm>
            <a:off x="47244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4" name="Line 40"/>
          <p:cNvSpPr>
            <a:spLocks noChangeShapeType="1"/>
          </p:cNvSpPr>
          <p:nvPr userDrawn="1"/>
        </p:nvSpPr>
        <p:spPr bwMode="auto">
          <a:xfrm>
            <a:off x="48768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5" name="Line 41"/>
          <p:cNvSpPr>
            <a:spLocks noChangeShapeType="1"/>
          </p:cNvSpPr>
          <p:nvPr userDrawn="1"/>
        </p:nvSpPr>
        <p:spPr bwMode="auto">
          <a:xfrm>
            <a:off x="50292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" name="Line 42"/>
          <p:cNvSpPr>
            <a:spLocks noChangeShapeType="1"/>
          </p:cNvSpPr>
          <p:nvPr userDrawn="1"/>
        </p:nvSpPr>
        <p:spPr bwMode="auto">
          <a:xfrm>
            <a:off x="51816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7" name="Line 43"/>
          <p:cNvSpPr>
            <a:spLocks noChangeShapeType="1"/>
          </p:cNvSpPr>
          <p:nvPr userDrawn="1"/>
        </p:nvSpPr>
        <p:spPr bwMode="auto">
          <a:xfrm>
            <a:off x="534035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8" name="Line 44"/>
          <p:cNvSpPr>
            <a:spLocks noChangeShapeType="1"/>
          </p:cNvSpPr>
          <p:nvPr userDrawn="1"/>
        </p:nvSpPr>
        <p:spPr bwMode="auto">
          <a:xfrm>
            <a:off x="54864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9" name="Line 45"/>
          <p:cNvSpPr>
            <a:spLocks noChangeShapeType="1"/>
          </p:cNvSpPr>
          <p:nvPr userDrawn="1"/>
        </p:nvSpPr>
        <p:spPr bwMode="auto">
          <a:xfrm>
            <a:off x="56388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40" name="Line 46"/>
          <p:cNvSpPr>
            <a:spLocks noChangeShapeType="1"/>
          </p:cNvSpPr>
          <p:nvPr userDrawn="1"/>
        </p:nvSpPr>
        <p:spPr bwMode="auto">
          <a:xfrm>
            <a:off x="57912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41" name="Line 47"/>
          <p:cNvSpPr>
            <a:spLocks noChangeShapeType="1"/>
          </p:cNvSpPr>
          <p:nvPr userDrawn="1"/>
        </p:nvSpPr>
        <p:spPr bwMode="auto">
          <a:xfrm>
            <a:off x="59436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42" name="Line 48"/>
          <p:cNvSpPr>
            <a:spLocks noChangeShapeType="1"/>
          </p:cNvSpPr>
          <p:nvPr userDrawn="1"/>
        </p:nvSpPr>
        <p:spPr bwMode="auto">
          <a:xfrm>
            <a:off x="60960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43" name="Line 49"/>
          <p:cNvSpPr>
            <a:spLocks noChangeShapeType="1"/>
          </p:cNvSpPr>
          <p:nvPr userDrawn="1"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44" name="Line 50"/>
          <p:cNvSpPr>
            <a:spLocks noChangeShapeType="1"/>
          </p:cNvSpPr>
          <p:nvPr userDrawn="1"/>
        </p:nvSpPr>
        <p:spPr bwMode="auto">
          <a:xfrm>
            <a:off x="640715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45" name="Line 51"/>
          <p:cNvSpPr>
            <a:spLocks noChangeShapeType="1"/>
          </p:cNvSpPr>
          <p:nvPr userDrawn="1"/>
        </p:nvSpPr>
        <p:spPr bwMode="auto">
          <a:xfrm>
            <a:off x="65532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46" name="Line 52"/>
          <p:cNvSpPr>
            <a:spLocks noChangeShapeType="1"/>
          </p:cNvSpPr>
          <p:nvPr userDrawn="1"/>
        </p:nvSpPr>
        <p:spPr bwMode="auto">
          <a:xfrm>
            <a:off x="67056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47" name="Line 53"/>
          <p:cNvSpPr>
            <a:spLocks noChangeShapeType="1"/>
          </p:cNvSpPr>
          <p:nvPr userDrawn="1"/>
        </p:nvSpPr>
        <p:spPr bwMode="auto">
          <a:xfrm>
            <a:off x="68580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48" name="Line 54"/>
          <p:cNvSpPr>
            <a:spLocks noChangeShapeType="1"/>
          </p:cNvSpPr>
          <p:nvPr userDrawn="1"/>
        </p:nvSpPr>
        <p:spPr bwMode="auto">
          <a:xfrm>
            <a:off x="70104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49" name="Line 55"/>
          <p:cNvSpPr>
            <a:spLocks noChangeShapeType="1"/>
          </p:cNvSpPr>
          <p:nvPr userDrawn="1"/>
        </p:nvSpPr>
        <p:spPr bwMode="auto">
          <a:xfrm>
            <a:off x="71628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50" name="Line 56"/>
          <p:cNvSpPr>
            <a:spLocks noChangeShapeType="1"/>
          </p:cNvSpPr>
          <p:nvPr userDrawn="1"/>
        </p:nvSpPr>
        <p:spPr bwMode="auto">
          <a:xfrm>
            <a:off x="73152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51" name="Line 57"/>
          <p:cNvSpPr>
            <a:spLocks noChangeShapeType="1"/>
          </p:cNvSpPr>
          <p:nvPr userDrawn="1"/>
        </p:nvSpPr>
        <p:spPr bwMode="auto">
          <a:xfrm>
            <a:off x="747395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52" name="Line 58"/>
          <p:cNvSpPr>
            <a:spLocks noChangeShapeType="1"/>
          </p:cNvSpPr>
          <p:nvPr userDrawn="1"/>
        </p:nvSpPr>
        <p:spPr bwMode="auto">
          <a:xfrm>
            <a:off x="76200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53" name="Line 59"/>
          <p:cNvSpPr>
            <a:spLocks noChangeShapeType="1"/>
          </p:cNvSpPr>
          <p:nvPr userDrawn="1"/>
        </p:nvSpPr>
        <p:spPr bwMode="auto">
          <a:xfrm>
            <a:off x="77724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54" name="Line 60"/>
          <p:cNvSpPr>
            <a:spLocks noChangeShapeType="1"/>
          </p:cNvSpPr>
          <p:nvPr userDrawn="1"/>
        </p:nvSpPr>
        <p:spPr bwMode="auto">
          <a:xfrm>
            <a:off x="79248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55" name="Line 61"/>
          <p:cNvSpPr>
            <a:spLocks noChangeShapeType="1"/>
          </p:cNvSpPr>
          <p:nvPr userDrawn="1"/>
        </p:nvSpPr>
        <p:spPr bwMode="auto">
          <a:xfrm>
            <a:off x="80772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56" name="Line 62"/>
          <p:cNvSpPr>
            <a:spLocks noChangeShapeType="1"/>
          </p:cNvSpPr>
          <p:nvPr userDrawn="1"/>
        </p:nvSpPr>
        <p:spPr bwMode="auto">
          <a:xfrm>
            <a:off x="82296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57" name="Line 63"/>
          <p:cNvSpPr>
            <a:spLocks noChangeShapeType="1"/>
          </p:cNvSpPr>
          <p:nvPr userDrawn="1"/>
        </p:nvSpPr>
        <p:spPr bwMode="auto">
          <a:xfrm>
            <a:off x="83820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58" name="Line 64"/>
          <p:cNvSpPr>
            <a:spLocks noChangeShapeType="1"/>
          </p:cNvSpPr>
          <p:nvPr userDrawn="1"/>
        </p:nvSpPr>
        <p:spPr bwMode="auto">
          <a:xfrm>
            <a:off x="85344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59" name="Line 65"/>
          <p:cNvSpPr>
            <a:spLocks noChangeShapeType="1"/>
          </p:cNvSpPr>
          <p:nvPr userDrawn="1"/>
        </p:nvSpPr>
        <p:spPr bwMode="auto">
          <a:xfrm>
            <a:off x="86868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60" name="Line 66"/>
          <p:cNvSpPr>
            <a:spLocks noChangeShapeType="1"/>
          </p:cNvSpPr>
          <p:nvPr userDrawn="1"/>
        </p:nvSpPr>
        <p:spPr bwMode="auto">
          <a:xfrm>
            <a:off x="88392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61" name="Line 67"/>
          <p:cNvSpPr>
            <a:spLocks noChangeShapeType="1"/>
          </p:cNvSpPr>
          <p:nvPr userDrawn="1"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62" name="Line 68"/>
          <p:cNvSpPr>
            <a:spLocks noChangeShapeType="1"/>
          </p:cNvSpPr>
          <p:nvPr userDrawn="1"/>
        </p:nvSpPr>
        <p:spPr bwMode="auto">
          <a:xfrm>
            <a:off x="913765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pSp>
        <p:nvGrpSpPr>
          <p:cNvPr id="63" name="Group 83"/>
          <p:cNvGrpSpPr>
            <a:grpSpLocks/>
          </p:cNvGrpSpPr>
          <p:nvPr userDrawn="1"/>
        </p:nvGrpSpPr>
        <p:grpSpPr bwMode="auto">
          <a:xfrm>
            <a:off x="0" y="6096000"/>
            <a:ext cx="9144000" cy="609600"/>
            <a:chOff x="0" y="3840"/>
            <a:chExt cx="5760" cy="384"/>
          </a:xfrm>
        </p:grpSpPr>
        <p:sp>
          <p:nvSpPr>
            <p:cNvPr id="64" name="Line 69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65" name="Line 70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66" name="Line 71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67" name="Line 72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68" name="Line 73"/>
            <p:cNvSpPr>
              <a:spLocks noChangeShapeType="1"/>
            </p:cNvSpPr>
            <p:nvPr userDrawn="1"/>
          </p:nvSpPr>
          <p:spPr bwMode="auto">
            <a:xfrm>
              <a:off x="0" y="4032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69" name="Line 74"/>
            <p:cNvSpPr>
              <a:spLocks noChangeShapeType="1"/>
            </p:cNvSpPr>
            <p:nvPr userDrawn="1"/>
          </p:nvSpPr>
          <p:spPr bwMode="auto">
            <a:xfrm>
              <a:off x="0" y="3936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70" name="Line 75"/>
            <p:cNvSpPr>
              <a:spLocks noChangeShapeType="1"/>
            </p:cNvSpPr>
            <p:nvPr userDrawn="1"/>
          </p:nvSpPr>
          <p:spPr bwMode="auto">
            <a:xfrm>
              <a:off x="0" y="3840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71" name="Group 84"/>
          <p:cNvGrpSpPr>
            <a:grpSpLocks/>
          </p:cNvGrpSpPr>
          <p:nvPr userDrawn="1"/>
        </p:nvGrpSpPr>
        <p:grpSpPr bwMode="auto">
          <a:xfrm>
            <a:off x="0" y="5334000"/>
            <a:ext cx="9144000" cy="609600"/>
            <a:chOff x="0" y="3840"/>
            <a:chExt cx="5760" cy="384"/>
          </a:xfrm>
        </p:grpSpPr>
        <p:sp>
          <p:nvSpPr>
            <p:cNvPr id="72" name="Line 85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73" name="Line 86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74" name="Line 87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75" name="Line 88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76" name="Line 89"/>
            <p:cNvSpPr>
              <a:spLocks noChangeShapeType="1"/>
            </p:cNvSpPr>
            <p:nvPr userDrawn="1"/>
          </p:nvSpPr>
          <p:spPr bwMode="auto">
            <a:xfrm>
              <a:off x="0" y="4032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77" name="Line 90"/>
            <p:cNvSpPr>
              <a:spLocks noChangeShapeType="1"/>
            </p:cNvSpPr>
            <p:nvPr userDrawn="1"/>
          </p:nvSpPr>
          <p:spPr bwMode="auto">
            <a:xfrm>
              <a:off x="0" y="3936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78" name="Line 91"/>
            <p:cNvSpPr>
              <a:spLocks noChangeShapeType="1"/>
            </p:cNvSpPr>
            <p:nvPr userDrawn="1"/>
          </p:nvSpPr>
          <p:spPr bwMode="auto">
            <a:xfrm>
              <a:off x="0" y="3840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79" name="Group 92"/>
          <p:cNvGrpSpPr>
            <a:grpSpLocks/>
          </p:cNvGrpSpPr>
          <p:nvPr userDrawn="1"/>
        </p:nvGrpSpPr>
        <p:grpSpPr bwMode="auto">
          <a:xfrm>
            <a:off x="0" y="4572000"/>
            <a:ext cx="9144000" cy="609600"/>
            <a:chOff x="0" y="3840"/>
            <a:chExt cx="5760" cy="384"/>
          </a:xfrm>
        </p:grpSpPr>
        <p:sp>
          <p:nvSpPr>
            <p:cNvPr id="80" name="Line 93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81" name="Line 94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82" name="Line 95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83" name="Line 96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84" name="Line 97"/>
            <p:cNvSpPr>
              <a:spLocks noChangeShapeType="1"/>
            </p:cNvSpPr>
            <p:nvPr userDrawn="1"/>
          </p:nvSpPr>
          <p:spPr bwMode="auto">
            <a:xfrm>
              <a:off x="0" y="4032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85" name="Line 98"/>
            <p:cNvSpPr>
              <a:spLocks noChangeShapeType="1"/>
            </p:cNvSpPr>
            <p:nvPr userDrawn="1"/>
          </p:nvSpPr>
          <p:spPr bwMode="auto">
            <a:xfrm>
              <a:off x="0" y="3936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86" name="Line 99"/>
            <p:cNvSpPr>
              <a:spLocks noChangeShapeType="1"/>
            </p:cNvSpPr>
            <p:nvPr userDrawn="1"/>
          </p:nvSpPr>
          <p:spPr bwMode="auto">
            <a:xfrm>
              <a:off x="0" y="3840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87" name="Group 100"/>
          <p:cNvGrpSpPr>
            <a:grpSpLocks/>
          </p:cNvGrpSpPr>
          <p:nvPr userDrawn="1"/>
        </p:nvGrpSpPr>
        <p:grpSpPr bwMode="auto">
          <a:xfrm>
            <a:off x="0" y="3810000"/>
            <a:ext cx="9144000" cy="609600"/>
            <a:chOff x="0" y="3840"/>
            <a:chExt cx="5760" cy="384"/>
          </a:xfrm>
        </p:grpSpPr>
        <p:sp>
          <p:nvSpPr>
            <p:cNvPr id="88" name="Line 101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89" name="Line 102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90" name="Line 103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91" name="Line 104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92" name="Line 105"/>
            <p:cNvSpPr>
              <a:spLocks noChangeShapeType="1"/>
            </p:cNvSpPr>
            <p:nvPr userDrawn="1"/>
          </p:nvSpPr>
          <p:spPr bwMode="auto">
            <a:xfrm>
              <a:off x="0" y="4032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93" name="Line 106"/>
            <p:cNvSpPr>
              <a:spLocks noChangeShapeType="1"/>
            </p:cNvSpPr>
            <p:nvPr userDrawn="1"/>
          </p:nvSpPr>
          <p:spPr bwMode="auto">
            <a:xfrm>
              <a:off x="0" y="3936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94" name="Line 107"/>
            <p:cNvSpPr>
              <a:spLocks noChangeShapeType="1"/>
            </p:cNvSpPr>
            <p:nvPr userDrawn="1"/>
          </p:nvSpPr>
          <p:spPr bwMode="auto">
            <a:xfrm>
              <a:off x="0" y="3840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95" name="Group 108"/>
          <p:cNvGrpSpPr>
            <a:grpSpLocks/>
          </p:cNvGrpSpPr>
          <p:nvPr userDrawn="1"/>
        </p:nvGrpSpPr>
        <p:grpSpPr bwMode="auto">
          <a:xfrm>
            <a:off x="0" y="3048000"/>
            <a:ext cx="9144000" cy="609600"/>
            <a:chOff x="0" y="3840"/>
            <a:chExt cx="5760" cy="384"/>
          </a:xfrm>
        </p:grpSpPr>
        <p:sp>
          <p:nvSpPr>
            <p:cNvPr id="96" name="Line 109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97" name="Line 110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98" name="Line 111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99" name="Line 112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00" name="Line 113"/>
            <p:cNvSpPr>
              <a:spLocks noChangeShapeType="1"/>
            </p:cNvSpPr>
            <p:nvPr userDrawn="1"/>
          </p:nvSpPr>
          <p:spPr bwMode="auto">
            <a:xfrm>
              <a:off x="0" y="4032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01" name="Line 114"/>
            <p:cNvSpPr>
              <a:spLocks noChangeShapeType="1"/>
            </p:cNvSpPr>
            <p:nvPr userDrawn="1"/>
          </p:nvSpPr>
          <p:spPr bwMode="auto">
            <a:xfrm>
              <a:off x="0" y="3936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02" name="Line 115"/>
            <p:cNvSpPr>
              <a:spLocks noChangeShapeType="1"/>
            </p:cNvSpPr>
            <p:nvPr userDrawn="1"/>
          </p:nvSpPr>
          <p:spPr bwMode="auto">
            <a:xfrm>
              <a:off x="0" y="3840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103" name="Group 116"/>
          <p:cNvGrpSpPr>
            <a:grpSpLocks/>
          </p:cNvGrpSpPr>
          <p:nvPr userDrawn="1"/>
        </p:nvGrpSpPr>
        <p:grpSpPr bwMode="auto">
          <a:xfrm>
            <a:off x="0" y="2286000"/>
            <a:ext cx="9144000" cy="609600"/>
            <a:chOff x="0" y="3840"/>
            <a:chExt cx="5760" cy="384"/>
          </a:xfrm>
        </p:grpSpPr>
        <p:sp>
          <p:nvSpPr>
            <p:cNvPr id="104" name="Line 117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05" name="Line 118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06" name="Line 119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07" name="Line 120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08" name="Line 121"/>
            <p:cNvSpPr>
              <a:spLocks noChangeShapeType="1"/>
            </p:cNvSpPr>
            <p:nvPr userDrawn="1"/>
          </p:nvSpPr>
          <p:spPr bwMode="auto">
            <a:xfrm>
              <a:off x="0" y="4032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09" name="Line 122"/>
            <p:cNvSpPr>
              <a:spLocks noChangeShapeType="1"/>
            </p:cNvSpPr>
            <p:nvPr userDrawn="1"/>
          </p:nvSpPr>
          <p:spPr bwMode="auto">
            <a:xfrm>
              <a:off x="0" y="3936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10" name="Line 123"/>
            <p:cNvSpPr>
              <a:spLocks noChangeShapeType="1"/>
            </p:cNvSpPr>
            <p:nvPr userDrawn="1"/>
          </p:nvSpPr>
          <p:spPr bwMode="auto">
            <a:xfrm>
              <a:off x="0" y="3840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111" name="Group 124"/>
          <p:cNvGrpSpPr>
            <a:grpSpLocks/>
          </p:cNvGrpSpPr>
          <p:nvPr userDrawn="1"/>
        </p:nvGrpSpPr>
        <p:grpSpPr bwMode="auto">
          <a:xfrm>
            <a:off x="0" y="1524000"/>
            <a:ext cx="9144000" cy="609600"/>
            <a:chOff x="0" y="3840"/>
            <a:chExt cx="5760" cy="384"/>
          </a:xfrm>
        </p:grpSpPr>
        <p:sp>
          <p:nvSpPr>
            <p:cNvPr id="112" name="Line 125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13" name="Line 126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14" name="Line 127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15" name="Line 128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16" name="Line 129"/>
            <p:cNvSpPr>
              <a:spLocks noChangeShapeType="1"/>
            </p:cNvSpPr>
            <p:nvPr userDrawn="1"/>
          </p:nvSpPr>
          <p:spPr bwMode="auto">
            <a:xfrm>
              <a:off x="0" y="4032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17" name="Line 130"/>
            <p:cNvSpPr>
              <a:spLocks noChangeShapeType="1"/>
            </p:cNvSpPr>
            <p:nvPr userDrawn="1"/>
          </p:nvSpPr>
          <p:spPr bwMode="auto">
            <a:xfrm>
              <a:off x="0" y="3936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18" name="Line 131"/>
            <p:cNvSpPr>
              <a:spLocks noChangeShapeType="1"/>
            </p:cNvSpPr>
            <p:nvPr userDrawn="1"/>
          </p:nvSpPr>
          <p:spPr bwMode="auto">
            <a:xfrm>
              <a:off x="0" y="3840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119" name="Group 132"/>
          <p:cNvGrpSpPr>
            <a:grpSpLocks/>
          </p:cNvGrpSpPr>
          <p:nvPr userDrawn="1"/>
        </p:nvGrpSpPr>
        <p:grpSpPr bwMode="auto">
          <a:xfrm>
            <a:off x="0" y="762000"/>
            <a:ext cx="9144000" cy="609600"/>
            <a:chOff x="0" y="3840"/>
            <a:chExt cx="5760" cy="384"/>
          </a:xfrm>
        </p:grpSpPr>
        <p:sp>
          <p:nvSpPr>
            <p:cNvPr id="120" name="Line 133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21" name="Line 134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22" name="Line 135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23" name="Line 136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24" name="Line 137"/>
            <p:cNvSpPr>
              <a:spLocks noChangeShapeType="1"/>
            </p:cNvSpPr>
            <p:nvPr userDrawn="1"/>
          </p:nvSpPr>
          <p:spPr bwMode="auto">
            <a:xfrm>
              <a:off x="0" y="4032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25" name="Line 138"/>
            <p:cNvSpPr>
              <a:spLocks noChangeShapeType="1"/>
            </p:cNvSpPr>
            <p:nvPr userDrawn="1"/>
          </p:nvSpPr>
          <p:spPr bwMode="auto">
            <a:xfrm>
              <a:off x="0" y="3936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26" name="Line 139"/>
            <p:cNvSpPr>
              <a:spLocks noChangeShapeType="1"/>
            </p:cNvSpPr>
            <p:nvPr userDrawn="1"/>
          </p:nvSpPr>
          <p:spPr bwMode="auto">
            <a:xfrm>
              <a:off x="0" y="3840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127" name="Group 140"/>
          <p:cNvGrpSpPr>
            <a:grpSpLocks/>
          </p:cNvGrpSpPr>
          <p:nvPr userDrawn="1"/>
        </p:nvGrpSpPr>
        <p:grpSpPr bwMode="auto">
          <a:xfrm>
            <a:off x="0" y="0"/>
            <a:ext cx="9144000" cy="609600"/>
            <a:chOff x="0" y="3840"/>
            <a:chExt cx="5760" cy="384"/>
          </a:xfrm>
        </p:grpSpPr>
        <p:sp>
          <p:nvSpPr>
            <p:cNvPr id="128" name="Line 141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29" name="Line 142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30" name="Line 143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31" name="Line 144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32" name="Line 145"/>
            <p:cNvSpPr>
              <a:spLocks noChangeShapeType="1"/>
            </p:cNvSpPr>
            <p:nvPr userDrawn="1"/>
          </p:nvSpPr>
          <p:spPr bwMode="auto">
            <a:xfrm>
              <a:off x="0" y="4032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33" name="Line 146"/>
            <p:cNvSpPr>
              <a:spLocks noChangeShapeType="1"/>
            </p:cNvSpPr>
            <p:nvPr userDrawn="1"/>
          </p:nvSpPr>
          <p:spPr bwMode="auto">
            <a:xfrm>
              <a:off x="0" y="3936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34" name="Line 147"/>
            <p:cNvSpPr>
              <a:spLocks noChangeShapeType="1"/>
            </p:cNvSpPr>
            <p:nvPr userDrawn="1"/>
          </p:nvSpPr>
          <p:spPr bwMode="auto">
            <a:xfrm>
              <a:off x="0" y="3840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0"/>
            <a:ext cx="84264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935038"/>
            <a:ext cx="8424863" cy="554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8474075" y="65563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eaLnBrk="0" hangingPunct="0">
              <a:defRPr/>
            </a:pPr>
            <a:fld id="{2DA1C40B-2E41-463C-9FCC-65CF57CDF280}" type="slidenum">
              <a:rPr lang="en-US" sz="900">
                <a:latin typeface="Calibri" pitchFamily="34" charset="0"/>
                <a:ea typeface="ＭＳ Ｐゴシック" pitchFamily="34" charset="-128"/>
              </a:rPr>
              <a:pPr algn="r" eaLnBrk="0" hangingPunct="0">
                <a:defRPr/>
              </a:pPr>
              <a:t>‹#›</a:t>
            </a:fld>
            <a:endParaRPr lang="en-US" sz="90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2" r:id="rId2"/>
    <p:sldLayoutId id="2147483753" r:id="rId3"/>
    <p:sldLayoutId id="2147483755" r:id="rId4"/>
  </p:sldLayoutIdLst>
  <p:txStyles>
    <p:titleStyle>
      <a:lvl1pPr algn="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8519C"/>
          </a:solidFill>
          <a:latin typeface="Calibri"/>
          <a:ea typeface="ＭＳ Ｐゴシック" charset="-128"/>
          <a:cs typeface="Calibri"/>
        </a:defRPr>
      </a:lvl1pPr>
      <a:lvl2pPr algn="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8519C"/>
          </a:solidFill>
          <a:latin typeface="Calibri" charset="0"/>
          <a:ea typeface="ＭＳ Ｐゴシック" charset="-128"/>
          <a:cs typeface="Calibri" pitchFamily="34" charset="0"/>
        </a:defRPr>
      </a:lvl2pPr>
      <a:lvl3pPr algn="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8519C"/>
          </a:solidFill>
          <a:latin typeface="Calibri" charset="0"/>
          <a:ea typeface="ＭＳ Ｐゴシック" charset="-128"/>
          <a:cs typeface="Calibri" pitchFamily="34" charset="0"/>
        </a:defRPr>
      </a:lvl3pPr>
      <a:lvl4pPr algn="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8519C"/>
          </a:solidFill>
          <a:latin typeface="Calibri" charset="0"/>
          <a:ea typeface="ＭＳ Ｐゴシック" charset="-128"/>
          <a:cs typeface="Calibri" pitchFamily="34" charset="0"/>
        </a:defRPr>
      </a:lvl4pPr>
      <a:lvl5pPr algn="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8519C"/>
          </a:solidFill>
          <a:latin typeface="Calibri" charset="0"/>
          <a:ea typeface="ＭＳ Ｐゴシック" charset="-128"/>
          <a:cs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9pPr>
    </p:titleStyle>
    <p:bodyStyle>
      <a:lvl1pPr marL="179388" indent="-179388" algn="l" rtl="0" eaLnBrk="0" fontAlgn="base" hangingPunct="0">
        <a:spcBef>
          <a:spcPts val="500"/>
        </a:spcBef>
        <a:spcAft>
          <a:spcPct val="0"/>
        </a:spcAft>
        <a:buClr>
          <a:srgbClr val="BDD7E7"/>
        </a:buClr>
        <a:buFont typeface="Wingdings" pitchFamily="2" charset="2"/>
        <a:buChar char="§"/>
        <a:defRPr sz="2400">
          <a:solidFill>
            <a:srgbClr val="08519C"/>
          </a:solidFill>
          <a:latin typeface="Calibri"/>
          <a:ea typeface="ＭＳ Ｐゴシック" charset="-128"/>
          <a:cs typeface="Calibri"/>
        </a:defRPr>
      </a:lvl1pPr>
      <a:lvl2pPr marL="539750" indent="-215900" algn="l" rtl="0" eaLnBrk="0" fontAlgn="base" hangingPunct="0">
        <a:spcBef>
          <a:spcPts val="400"/>
        </a:spcBef>
        <a:spcAft>
          <a:spcPct val="0"/>
        </a:spcAft>
        <a:buClr>
          <a:srgbClr val="BDD7E7"/>
        </a:buClr>
        <a:buFont typeface="Wingdings" pitchFamily="2" charset="2"/>
        <a:buChar char="§"/>
        <a:defRPr sz="2000">
          <a:solidFill>
            <a:srgbClr val="08519C"/>
          </a:solidFill>
          <a:latin typeface="Calibri"/>
          <a:ea typeface="ＭＳ Ｐゴシック" charset="-128"/>
          <a:cs typeface="Calibri"/>
        </a:defRPr>
      </a:lvl2pPr>
      <a:lvl3pPr marL="898525" indent="-215900" algn="l" rtl="0" eaLnBrk="0" fontAlgn="base" hangingPunct="0">
        <a:spcBef>
          <a:spcPts val="300"/>
        </a:spcBef>
        <a:spcAft>
          <a:spcPct val="0"/>
        </a:spcAft>
        <a:buClr>
          <a:srgbClr val="BDD7E7"/>
        </a:buClr>
        <a:buFont typeface="Wingdings" pitchFamily="2" charset="2"/>
        <a:buChar char="§"/>
        <a:defRPr sz="2000">
          <a:solidFill>
            <a:srgbClr val="08519C"/>
          </a:solidFill>
          <a:latin typeface="Calibri"/>
          <a:ea typeface="ＭＳ Ｐゴシック" charset="-128"/>
          <a:cs typeface="Calibri"/>
        </a:defRPr>
      </a:lvl3pPr>
      <a:lvl4pPr marL="1258888" indent="-215900" algn="l" rtl="0" eaLnBrk="0" fontAlgn="base" hangingPunct="0">
        <a:spcBef>
          <a:spcPts val="200"/>
        </a:spcBef>
        <a:spcAft>
          <a:spcPct val="0"/>
        </a:spcAft>
        <a:buClr>
          <a:srgbClr val="BDD7E7"/>
        </a:buClr>
        <a:buFont typeface="Wingdings" pitchFamily="2" charset="2"/>
        <a:buChar char="§"/>
        <a:defRPr>
          <a:solidFill>
            <a:srgbClr val="08519C"/>
          </a:solidFill>
          <a:latin typeface="Calibri"/>
          <a:ea typeface="ＭＳ Ｐゴシック" charset="-128"/>
          <a:cs typeface="Calibri"/>
        </a:defRPr>
      </a:lvl4pPr>
      <a:lvl5pPr marL="1619250" indent="-215900" algn="l" rtl="0" eaLnBrk="0" fontAlgn="base" hangingPunct="0">
        <a:spcBef>
          <a:spcPts val="200"/>
        </a:spcBef>
        <a:spcAft>
          <a:spcPct val="0"/>
        </a:spcAft>
        <a:buClr>
          <a:srgbClr val="BDD7E7"/>
        </a:buClr>
        <a:buFont typeface="Wingdings" pitchFamily="2" charset="2"/>
        <a:buChar char="§"/>
        <a:defRPr sz="1600">
          <a:solidFill>
            <a:srgbClr val="08519C"/>
          </a:solidFill>
          <a:latin typeface="Calibri"/>
          <a:ea typeface="ＭＳ Ｐゴシック" charset="-128"/>
          <a:cs typeface="Calibri"/>
        </a:defRPr>
      </a:lvl5pPr>
      <a:lvl6pPr marL="25749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30321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893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9465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file:///E:\1.%20DTU\7.%20Papers\1.%20DTIP%20PAper%20March%202010\Final%20paper%20-%20March%202010\Figures%20of%20the%20DTIP%20paper.vsd\Drawing\~Pres%20red%20schemes\Sheet.965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whmi\Desktop\DTIP%20presentation\oil%20-%20load-mix%20-%2010X%20(1)-1.wmv" TargetMode="External"/><Relationship Id="rId5" Type="http://schemas.openxmlformats.org/officeDocument/2006/relationships/hyperlink" Target="http://groups.csail.mit.edu/cag/biostream/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5"/>
          <p:cNvSpPr>
            <a:spLocks noGrp="1"/>
          </p:cNvSpPr>
          <p:nvPr>
            <p:ph type="ctrTitle"/>
          </p:nvPr>
        </p:nvSpPr>
        <p:spPr>
          <a:xfrm>
            <a:off x="719138" y="1560505"/>
            <a:ext cx="7424762" cy="868363"/>
          </a:xfrm>
        </p:spPr>
        <p:txBody>
          <a:bodyPr/>
          <a:lstStyle/>
          <a:p>
            <a:pPr algn="ctr" eaLnBrk="1" hangingPunct="1"/>
            <a:r>
              <a:rPr lang="en-US" sz="3000" dirty="0" smtClean="0">
                <a:latin typeface="Calibri" pitchFamily="34" charset="0"/>
                <a:cs typeface="Calibri" pitchFamily="34" charset="0"/>
              </a:rPr>
              <a:t>System-Level Modeling and Simulation of the Cell Culture Microfluidic Biochip ProCell</a:t>
            </a:r>
          </a:p>
        </p:txBody>
      </p:sp>
      <p:sp>
        <p:nvSpPr>
          <p:cNvPr id="5123" name="Subtitle 6"/>
          <p:cNvSpPr>
            <a:spLocks noGrp="1"/>
          </p:cNvSpPr>
          <p:nvPr>
            <p:ph type="subTitle" idx="1"/>
          </p:nvPr>
        </p:nvSpPr>
        <p:spPr>
          <a:xfrm>
            <a:off x="719138" y="3484569"/>
            <a:ext cx="6486525" cy="1944695"/>
          </a:xfrm>
        </p:spPr>
        <p:txBody>
          <a:bodyPr/>
          <a:lstStyle/>
          <a:p>
            <a:pPr eaLnBrk="1" hangingPunct="1"/>
            <a:endParaRPr lang="en-US" sz="2100" dirty="0" smtClean="0"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Wajid Hassan Minhass</a:t>
            </a:r>
            <a:r>
              <a:rPr lang="en-US" sz="1900" baseline="30000" dirty="0" smtClean="0">
                <a:latin typeface="Times New Roman" pitchFamily="18" charset="0"/>
                <a:cs typeface="Times New Roman" pitchFamily="18" charset="0"/>
              </a:rPr>
              <a:t>†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, Paul Pop</a:t>
            </a:r>
            <a:r>
              <a:rPr lang="en-US" sz="1900" baseline="30000" dirty="0" smtClean="0">
                <a:latin typeface="Times New Roman" pitchFamily="18" charset="0"/>
                <a:cs typeface="Times New Roman" pitchFamily="18" charset="0"/>
              </a:rPr>
              <a:t>†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, Jan Madsen</a:t>
            </a:r>
            <a:r>
              <a:rPr lang="en-US" sz="1900" baseline="30000" dirty="0" smtClean="0">
                <a:latin typeface="Times New Roman" pitchFamily="18" charset="0"/>
                <a:cs typeface="Times New Roman" pitchFamily="18" charset="0"/>
              </a:rPr>
              <a:t>†</a:t>
            </a:r>
            <a:endParaRPr lang="en-US" sz="19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Mette Hemmingsen</a:t>
            </a:r>
            <a:r>
              <a:rPr lang="en-US" sz="1900" baseline="30000" dirty="0" smtClean="0">
                <a:latin typeface="Times New Roman" pitchFamily="18" charset="0"/>
                <a:cs typeface="Times New Roman" pitchFamily="18" charset="0"/>
              </a:rPr>
              <a:t>‡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, Martin Dufva</a:t>
            </a:r>
            <a:r>
              <a:rPr lang="en-US" sz="1900" baseline="30000" dirty="0" smtClean="0">
                <a:latin typeface="Times New Roman" pitchFamily="18" charset="0"/>
                <a:cs typeface="Times New Roman" pitchFamily="18" charset="0"/>
              </a:rPr>
              <a:t>‡</a:t>
            </a:r>
            <a:endParaRPr lang="en-US" sz="19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1600" baseline="30000" dirty="0" smtClean="0">
                <a:latin typeface="Times New Roman" pitchFamily="18" charset="0"/>
                <a:cs typeface="Times New Roman" pitchFamily="18" charset="0"/>
              </a:rPr>
              <a:t>†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Department of Informatics and Mathematical Modeling</a:t>
            </a:r>
          </a:p>
          <a:p>
            <a:pPr eaLnBrk="1" hangingPunct="1"/>
            <a:r>
              <a:rPr lang="en-US" sz="1600" baseline="30000" dirty="0" smtClean="0">
                <a:latin typeface="Times New Roman" pitchFamily="18" charset="0"/>
                <a:cs typeface="Times New Roman" pitchFamily="18" charset="0"/>
              </a:rPr>
              <a:t>‡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Department of Micro- and Nanotechnology</a:t>
            </a:r>
          </a:p>
          <a:p>
            <a:pPr eaLnBrk="1" hangingPunct="1"/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Technical University of Denmark</a:t>
            </a:r>
          </a:p>
          <a:p>
            <a:pPr eaLnBrk="1" hangingPunct="1"/>
            <a:endParaRPr lang="en-US" sz="2200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Fault Model</a:t>
            </a:r>
          </a:p>
        </p:txBody>
      </p:sp>
      <p:sp>
        <p:nvSpPr>
          <p:cNvPr id="16389" name="AutoShape 6" descr="https://mail.google.com/mail/?ui=2&amp;ik=dc4031fcc6&amp;view=att&amp;th=126d77f5b08408a4&amp;attid=0.4&amp;disp=inline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6390" name="AutoShape 8" descr="https://mail.google.com/mail/?ui=2&amp;ik=dc4031fcc6&amp;view=att&amp;th=126d77f5b08408a4&amp;attid=0.4&amp;disp=inline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57224" y="1744666"/>
            <a:ext cx="3497261" cy="1684334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Fault types</a:t>
            </a:r>
          </a:p>
          <a:p>
            <a:pPr lvl="1"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Air bubbles</a:t>
            </a:r>
          </a:p>
          <a:p>
            <a:pPr lvl="1"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Cell adhesion faults</a:t>
            </a:r>
          </a:p>
          <a:p>
            <a:pPr lvl="1"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Overstressed cells</a:t>
            </a:r>
          </a:p>
          <a:p>
            <a:pPr lvl="1" eaLnBrk="1" hangingPunct="1"/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lvl="1" eaLnBrk="1" hangingPunct="1"/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0063" y="1244600"/>
            <a:ext cx="4063863" cy="482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9003" y="3972180"/>
            <a:ext cx="2611427" cy="19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Qualitative Fault Evaluation</a:t>
            </a:r>
          </a:p>
        </p:txBody>
      </p:sp>
      <p:sp>
        <p:nvSpPr>
          <p:cNvPr id="16389" name="AutoShape 6" descr="https://mail.google.com/mail/?ui=2&amp;ik=dc4031fcc6&amp;view=att&amp;th=126d77f5b08408a4&amp;attid=0.4&amp;disp=inline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6390" name="AutoShape 8" descr="https://mail.google.com/mail/?ui=2&amp;ik=dc4031fcc6&amp;view=att&amp;th=126d77f5b08408a4&amp;attid=0.4&amp;disp=inline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14348" y="1714488"/>
            <a:ext cx="3497261" cy="2684466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Cell Colony Properties</a:t>
            </a:r>
          </a:p>
          <a:p>
            <a:pPr lvl="1"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Negative Control (C</a:t>
            </a:r>
            <a:r>
              <a:rPr lang="en-US" sz="2800" baseline="30000" dirty="0" smtClean="0">
                <a:latin typeface="Calibri" pitchFamily="34" charset="0"/>
                <a:cs typeface="Calibri" pitchFamily="34" charset="0"/>
              </a:rPr>
              <a:t>-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lvl="1"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Positive Control (C</a:t>
            </a:r>
            <a:r>
              <a:rPr lang="en-US" sz="2400" baseline="30000" dirty="0" smtClean="0">
                <a:latin typeface="Calibri" pitchFamily="34" charset="0"/>
                <a:cs typeface="Calibri" pitchFamily="34" charset="0"/>
              </a:rPr>
              <a:t>+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lvl="1"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Communicator colonies</a:t>
            </a:r>
          </a:p>
          <a:p>
            <a:pPr lvl="1"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High Priority</a:t>
            </a:r>
          </a:p>
          <a:p>
            <a:pPr lvl="1"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Low Priority</a:t>
            </a:r>
          </a:p>
          <a:p>
            <a:pPr lvl="1" eaLnBrk="1" hangingPunct="1"/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lvl="1" eaLnBrk="1" hangingPunct="1"/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0063" y="1195406"/>
            <a:ext cx="410527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Qualitative Fault Evaluation</a:t>
            </a:r>
          </a:p>
        </p:txBody>
      </p:sp>
      <p:sp>
        <p:nvSpPr>
          <p:cNvPr id="16389" name="AutoShape 6" descr="https://mail.google.com/mail/?ui=2&amp;ik=dc4031fcc6&amp;view=att&amp;th=126d77f5b08408a4&amp;attid=0.4&amp;disp=inline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6390" name="AutoShape 8" descr="https://mail.google.com/mail/?ui=2&amp;ik=dc4031fcc6&amp;view=att&amp;th=126d77f5b08408a4&amp;attid=0.4&amp;disp=inline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17549" y="1785926"/>
            <a:ext cx="3497261" cy="93682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Failure Grade Assignment</a:t>
            </a:r>
          </a:p>
          <a:p>
            <a:pPr lvl="1" eaLnBrk="1" hangingPunct="1"/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lvl="1" eaLnBrk="1" hangingPunct="1"/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85786" y="2500306"/>
          <a:ext cx="3429024" cy="2931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00132"/>
                <a:gridCol w="242889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Failure Grade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PL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Partial Failure (Low Priority)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Partial Failure (High Priority)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CC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 Chamber Failure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FC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Full</a:t>
                      </a:r>
                      <a:r>
                        <a:rPr lang="en-US" baseline="0" dirty="0" smtClean="0"/>
                        <a:t> Chip Failure</a:t>
                      </a:r>
                      <a:endParaRPr lang="da-DK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285860"/>
            <a:ext cx="3890961" cy="462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Qualitative Fault Evaluation</a:t>
            </a:r>
          </a:p>
        </p:txBody>
      </p:sp>
      <p:sp>
        <p:nvSpPr>
          <p:cNvPr id="16389" name="AutoShape 6" descr="https://mail.google.com/mail/?ui=2&amp;ik=dc4031fcc6&amp;view=att&amp;th=126d77f5b08408a4&amp;attid=0.4&amp;disp=inline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6390" name="AutoShape 8" descr="https://mail.google.com/mail/?ui=2&amp;ik=dc4031fcc6&amp;view=att&amp;th=126d77f5b08408a4&amp;attid=0.4&amp;disp=inline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17549" y="1142984"/>
            <a:ext cx="3497261" cy="398449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Failure Index</a:t>
            </a:r>
          </a:p>
          <a:p>
            <a:pPr lvl="1" eaLnBrk="1" hangingPunct="1"/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pic>
        <p:nvPicPr>
          <p:cNvPr id="75777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29679" y="1571612"/>
            <a:ext cx="2844291" cy="714380"/>
          </a:xfrm>
          <a:prstGeom prst="rect">
            <a:avLst/>
          </a:prstGeom>
          <a:noFill/>
        </p:spPr>
      </p:pic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42908" y="2986087"/>
            <a:ext cx="4052897" cy="773345"/>
          </a:xfrm>
          <a:prstGeom prst="rect">
            <a:avLst/>
          </a:prstGeom>
          <a:noFill/>
        </p:spPr>
      </p:pic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pic>
        <p:nvPicPr>
          <p:cNvPr id="75785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28824" y="4357694"/>
            <a:ext cx="268592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714348" y="2459047"/>
            <a:ext cx="3497261" cy="398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BDD7E7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Failure Index Contribution</a:t>
            </a:r>
          </a:p>
          <a:p>
            <a:pPr marL="539750" marR="0" lvl="1" indent="-2159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BDD7E7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8519C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869949" y="4030683"/>
            <a:ext cx="3497261" cy="398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BDD7E7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Success Metric</a:t>
            </a:r>
          </a:p>
          <a:p>
            <a:pPr marL="539750" marR="0" lvl="1" indent="-2159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BDD7E7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8519C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graphicFrame>
        <p:nvGraphicFramePr>
          <p:cNvPr id="75789" name="Object 13"/>
          <p:cNvGraphicFramePr>
            <a:graphicFrameLocks noChangeAspect="1"/>
          </p:cNvGraphicFramePr>
          <p:nvPr/>
        </p:nvGraphicFramePr>
        <p:xfrm>
          <a:off x="971549" y="5116513"/>
          <a:ext cx="3030538" cy="884237"/>
        </p:xfrm>
        <a:graphic>
          <a:graphicData uri="http://schemas.openxmlformats.org/presentationml/2006/ole">
            <p:oleObj spid="_x0000_s75789" name="Visio" r:id="rId6" imgW="3030855" imgH="884555" progId="Visio.Drawing.11">
              <p:link updateAutomatic="1"/>
            </p:oleObj>
          </a:graphicData>
        </a:graphic>
      </p:graphicFrame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1285860"/>
            <a:ext cx="3890961" cy="462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ProCell - Architecture</a:t>
            </a:r>
          </a:p>
        </p:txBody>
      </p:sp>
      <p:sp>
        <p:nvSpPr>
          <p:cNvPr id="16389" name="AutoShape 6" descr="https://mail.google.com/mail/?ui=2&amp;ik=dc4031fcc6&amp;view=att&amp;th=126d77f5b08408a4&amp;attid=0.4&amp;disp=inline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6390" name="AutoShape 8" descr="https://mail.google.com/mail/?ui=2&amp;ik=dc4031fcc6&amp;view=att&amp;th=126d77f5b08408a4&amp;attid=0.4&amp;disp=inline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9" name="Rectangle 8"/>
          <p:cNvSpPr/>
          <p:nvPr/>
        </p:nvSpPr>
        <p:spPr>
          <a:xfrm>
            <a:off x="1285852" y="3239439"/>
            <a:ext cx="6572296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 algn="ctr" defTabSz="914400">
              <a:spcBef>
                <a:spcPts val="500"/>
              </a:spcBef>
              <a:buClr>
                <a:srgbClr val="BDD7E7"/>
              </a:buClr>
              <a:defRPr/>
            </a:pPr>
            <a:endParaRPr lang="en-US" sz="2000" u="sng" kern="0" dirty="0">
              <a:solidFill>
                <a:srgbClr val="08519C"/>
              </a:solidFill>
              <a:latin typeface="Calibri" pitchFamily="34" charset="0"/>
              <a:ea typeface="ＭＳ Ｐゴシック" pitchFamily="34" charset="-128"/>
              <a:cs typeface="Calibri"/>
            </a:endParaRPr>
          </a:p>
          <a:p>
            <a:pPr marL="539750" lvl="1" indent="-215900" defTabSz="914400">
              <a:spcBef>
                <a:spcPts val="400"/>
              </a:spcBef>
              <a:buClr>
                <a:srgbClr val="BDD7E7"/>
              </a:buClr>
              <a:defRPr/>
            </a:pPr>
            <a:endParaRPr lang="en-US" sz="2000" kern="0" dirty="0">
              <a:solidFill>
                <a:srgbClr val="08519C"/>
              </a:solidFill>
              <a:latin typeface="Calibri" pitchFamily="34" charset="0"/>
              <a:ea typeface="ＭＳ Ｐゴシック" pitchFamily="34" charset="-128"/>
              <a:cs typeface="Calibri"/>
            </a:endParaRPr>
          </a:p>
          <a:p>
            <a:pPr marL="539750" lvl="1" indent="-215900" defTabSz="914400">
              <a:spcBef>
                <a:spcPts val="400"/>
              </a:spcBef>
              <a:buClr>
                <a:srgbClr val="BDD7E7"/>
              </a:buClr>
              <a:defRPr/>
            </a:pPr>
            <a:r>
              <a:rPr lang="en-US" sz="2000" kern="0" dirty="0" smtClean="0">
                <a:solidFill>
                  <a:srgbClr val="08519C"/>
                </a:solidFill>
                <a:latin typeface="Calibri" pitchFamily="34" charset="0"/>
                <a:ea typeface="ＭＳ Ｐゴシック" pitchFamily="34" charset="-128"/>
                <a:cs typeface="Calibri"/>
              </a:rPr>
              <a:t>  Virtual Chambers                               Isolated Chambers</a:t>
            </a:r>
            <a:endParaRPr lang="en-US" sz="2000" kern="0" dirty="0">
              <a:solidFill>
                <a:srgbClr val="08519C"/>
              </a:solidFill>
              <a:latin typeface="Calibri" pitchFamily="34" charset="0"/>
              <a:ea typeface="ＭＳ Ｐゴシック" pitchFamily="34" charset="-128"/>
              <a:cs typeface="Calibri"/>
            </a:endParaRPr>
          </a:p>
        </p:txBody>
      </p:sp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234552"/>
            <a:ext cx="2397270" cy="143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2513" y="2239307"/>
            <a:ext cx="2337971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860425" y="1428736"/>
            <a:ext cx="3568699" cy="64784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Types of chambers</a:t>
            </a:r>
          </a:p>
          <a:p>
            <a:pPr lvl="1" eaLnBrk="1" hangingPunct="1"/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Outline</a:t>
            </a:r>
          </a:p>
        </p:txBody>
      </p:sp>
      <p:sp>
        <p:nvSpPr>
          <p:cNvPr id="16389" name="AutoShape 6" descr="https://mail.google.com/mail/?ui=2&amp;ik=dc4031fcc6&amp;view=att&amp;th=126d77f5b08408a4&amp;attid=0.4&amp;disp=inline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6390" name="AutoShape 8" descr="https://mail.google.com/mail/?ui=2&amp;ik=dc4031fcc6&amp;view=att&amp;th=126d77f5b08408a4&amp;attid=0.4&amp;disp=inline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60425" y="1244600"/>
            <a:ext cx="7997825" cy="5541963"/>
          </a:xfrm>
        </p:spPr>
        <p:txBody>
          <a:bodyPr/>
          <a:lstStyle/>
          <a:p>
            <a:pPr lvl="1" eaLnBrk="1" hangingPunct="1"/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lvl="1" eaLnBrk="1" hangingPunct="1"/>
            <a:r>
              <a:rPr lang="en-US" sz="2400" dirty="0" smtClean="0">
                <a:latin typeface="Calibri" pitchFamily="34" charset="0"/>
                <a:cs typeface="Calibri" pitchFamily="34" charset="0"/>
              </a:rPr>
              <a:t>ProCell Description and Operation</a:t>
            </a:r>
          </a:p>
          <a:p>
            <a:pPr lvl="1" eaLnBrk="1" hangingPunct="1"/>
            <a:r>
              <a:rPr lang="en-US" sz="2400" dirty="0" smtClean="0">
                <a:latin typeface="Calibri" pitchFamily="34" charset="0"/>
                <a:cs typeface="Calibri" pitchFamily="34" charset="0"/>
              </a:rPr>
              <a:t>Biochip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Architecture Model</a:t>
            </a:r>
          </a:p>
          <a:p>
            <a:pPr lvl="1" eaLnBrk="1" hangingPunct="1"/>
            <a:r>
              <a:rPr lang="en-US" sz="2400" dirty="0" smtClean="0">
                <a:latin typeface="Calibri" pitchFamily="34" charset="0"/>
                <a:cs typeface="Calibri" pitchFamily="34" charset="0"/>
              </a:rPr>
              <a:t>Comprehensive Fault Model</a:t>
            </a:r>
          </a:p>
          <a:p>
            <a:pPr lvl="1" eaLnBrk="1" hangingPunct="1"/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Redundancy Schemes</a:t>
            </a:r>
          </a:p>
          <a:p>
            <a:pPr lvl="1" eaLnBrk="1" hangingPunct="1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Simulation Framework</a:t>
            </a:r>
          </a:p>
          <a:p>
            <a:pPr lvl="1" eaLnBrk="1" hangingPunct="1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Experimental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Redundancy Schemes</a:t>
            </a:r>
          </a:p>
        </p:txBody>
      </p:sp>
      <p:sp>
        <p:nvSpPr>
          <p:cNvPr id="16389" name="AutoShape 6" descr="https://mail.google.com/mail/?ui=2&amp;ik=dc4031fcc6&amp;view=att&amp;th=126d77f5b08408a4&amp;attid=0.4&amp;disp=inline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6390" name="AutoShape 8" descr="https://mail.google.com/mail/?ui=2&amp;ik=dc4031fcc6&amp;view=att&amp;th=126d77f5b08408a4&amp;attid=0.4&amp;disp=inline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860425" y="1142984"/>
            <a:ext cx="7997825" cy="622291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Control Redundancy</a:t>
            </a:r>
          </a:p>
        </p:txBody>
      </p:sp>
      <p:pic>
        <p:nvPicPr>
          <p:cNvPr id="60428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8888" y="1785926"/>
            <a:ext cx="40862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Redundancy Schemes</a:t>
            </a:r>
          </a:p>
        </p:txBody>
      </p:sp>
      <p:sp>
        <p:nvSpPr>
          <p:cNvPr id="16389" name="AutoShape 6" descr="https://mail.google.com/mail/?ui=2&amp;ik=dc4031fcc6&amp;view=att&amp;th=126d77f5b08408a4&amp;attid=0.4&amp;disp=inline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6390" name="AutoShape 8" descr="https://mail.google.com/mail/?ui=2&amp;ik=dc4031fcc6&amp;view=att&amp;th=126d77f5b08408a4&amp;attid=0.4&amp;disp=inline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860425" y="1142984"/>
            <a:ext cx="7997825" cy="622291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Control Redundancy</a:t>
            </a:r>
          </a:p>
        </p:txBody>
      </p:sp>
      <p:pic>
        <p:nvPicPr>
          <p:cNvPr id="60428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8888" y="1785926"/>
            <a:ext cx="40862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28888" y="1785926"/>
            <a:ext cx="40862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Redundancy Schemes</a:t>
            </a:r>
          </a:p>
        </p:txBody>
      </p:sp>
      <p:sp>
        <p:nvSpPr>
          <p:cNvPr id="16389" name="AutoShape 6" descr="https://mail.google.com/mail/?ui=2&amp;ik=dc4031fcc6&amp;view=att&amp;th=126d77f5b08408a4&amp;attid=0.4&amp;disp=inline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6390" name="AutoShape 8" descr="https://mail.google.com/mail/?ui=2&amp;ik=dc4031fcc6&amp;view=att&amp;th=126d77f5b08408a4&amp;attid=0.4&amp;disp=inline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860425" y="1142984"/>
            <a:ext cx="7997825" cy="622291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Control Redundancy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860425" y="2571744"/>
            <a:ext cx="7997825" cy="632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BDD7E7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Placement Redundancy</a:t>
            </a:r>
          </a:p>
        </p:txBody>
      </p:sp>
      <p:pic>
        <p:nvPicPr>
          <p:cNvPr id="6042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9" y="3000372"/>
            <a:ext cx="3357585" cy="157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8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28888" y="1785926"/>
            <a:ext cx="40862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1785926"/>
            <a:ext cx="40862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Redundancy Schemes</a:t>
            </a:r>
          </a:p>
        </p:txBody>
      </p:sp>
      <p:sp>
        <p:nvSpPr>
          <p:cNvPr id="16389" name="AutoShape 6" descr="https://mail.google.com/mail/?ui=2&amp;ik=dc4031fcc6&amp;view=att&amp;th=126d77f5b08408a4&amp;attid=0.4&amp;disp=inline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6390" name="AutoShape 8" descr="https://mail.google.com/mail/?ui=2&amp;ik=dc4031fcc6&amp;view=att&amp;th=126d77f5b08408a4&amp;attid=0.4&amp;disp=inline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860425" y="1142984"/>
            <a:ext cx="7997825" cy="622291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Control Redundancy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860425" y="2571744"/>
            <a:ext cx="7997825" cy="632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BDD7E7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Placement Redundancy</a:t>
            </a:r>
          </a:p>
        </p:txBody>
      </p:sp>
      <p:pic>
        <p:nvPicPr>
          <p:cNvPr id="6042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9" y="3000372"/>
            <a:ext cx="3357585" cy="157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7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1247" y="4857760"/>
            <a:ext cx="4648207" cy="1652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8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28888" y="1785926"/>
            <a:ext cx="40862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0298" y="1785926"/>
            <a:ext cx="40862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Microfluidic Biochips</a:t>
            </a:r>
          </a:p>
        </p:txBody>
      </p:sp>
      <p:pic>
        <p:nvPicPr>
          <p:cNvPr id="7175" name="Picture 7" descr="http://www.ksu.ru/chmku/images/132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000240"/>
            <a:ext cx="3088898" cy="3268675"/>
          </a:xfrm>
          <a:prstGeom prst="rect">
            <a:avLst/>
          </a:prstGeom>
          <a:noFill/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1316" y="4057689"/>
            <a:ext cx="2008204" cy="17287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1643049"/>
            <a:ext cx="2000264" cy="2414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Simulation Framework</a:t>
            </a:r>
          </a:p>
        </p:txBody>
      </p:sp>
      <p:sp>
        <p:nvSpPr>
          <p:cNvPr id="16389" name="AutoShape 6" descr="https://mail.google.com/mail/?ui=2&amp;ik=dc4031fcc6&amp;view=att&amp;th=126d77f5b08408a4&amp;attid=0.4&amp;disp=inline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6390" name="AutoShape 8" descr="https://mail.google.com/mail/?ui=2&amp;ik=dc4031fcc6&amp;view=att&amp;th=126d77f5b08408a4&amp;attid=0.4&amp;disp=inline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076325"/>
            <a:ext cx="4414855" cy="5230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Experimental Results</a:t>
            </a:r>
          </a:p>
        </p:txBody>
      </p:sp>
      <p:sp>
        <p:nvSpPr>
          <p:cNvPr id="16389" name="AutoShape 6" descr="https://mail.google.com/mail/?ui=2&amp;ik=dc4031fcc6&amp;view=att&amp;th=126d77f5b08408a4&amp;attid=0.4&amp;disp=inline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6390" name="AutoShape 8" descr="https://mail.google.com/mail/?ui=2&amp;ik=dc4031fcc6&amp;view=att&amp;th=126d77f5b08408a4&amp;attid=0.4&amp;disp=inline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928794" y="1977408"/>
          <a:ext cx="5572164" cy="402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57388"/>
                <a:gridCol w="1857388"/>
                <a:gridCol w="1857388"/>
              </a:tblGrid>
              <a:tr h="281333">
                <a:tc>
                  <a:txBody>
                    <a:bodyPr/>
                    <a:lstStyle/>
                    <a:p>
                      <a:r>
                        <a:rPr lang="en-US" dirty="0" smtClean="0"/>
                        <a:t>Fault Rate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Placement</a:t>
                      </a:r>
                      <a:r>
                        <a:rPr lang="en-US" i="0" baseline="0" dirty="0" smtClean="0"/>
                        <a:t> </a:t>
                      </a:r>
                      <a:r>
                        <a:rPr lang="en-US" i="1" dirty="0" smtClean="0"/>
                        <a:t>P</a:t>
                      </a:r>
                      <a:r>
                        <a:rPr lang="en-US" i="0" dirty="0" smtClean="0"/>
                        <a:t>2</a:t>
                      </a:r>
                      <a:endParaRPr lang="da-DK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Placement </a:t>
                      </a:r>
                      <a:r>
                        <a:rPr lang="en-US" i="1" dirty="0" smtClean="0"/>
                        <a:t>P</a:t>
                      </a:r>
                      <a:r>
                        <a:rPr lang="en-US" i="0" dirty="0" smtClean="0"/>
                        <a:t>3</a:t>
                      </a:r>
                      <a:endParaRPr lang="da-DK" i="0" dirty="0"/>
                    </a:p>
                  </a:txBody>
                  <a:tcPr/>
                </a:tc>
              </a:tr>
              <a:tr h="281333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 Isolated chambers</a:t>
                      </a:r>
                      <a:endParaRPr lang="da-DK" sz="18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</a:tr>
              <a:tr h="211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(10,5,5)</a:t>
                      </a:r>
                      <a:endParaRPr lang="da-DK" sz="1800" dirty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54.19</a:t>
                      </a:r>
                      <a:endParaRPr lang="da-DK" sz="1800" b="1" dirty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58.53</a:t>
                      </a:r>
                      <a:endParaRPr lang="da-DK" sz="1800" b="1" dirty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11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(20,5,5)</a:t>
                      </a:r>
                      <a:endParaRPr lang="da-DK" sz="180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36.72</a:t>
                      </a:r>
                      <a:endParaRPr lang="da-DK" sz="1800" b="1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41.26</a:t>
                      </a:r>
                      <a:endParaRPr lang="da-DK" sz="1800" b="1" dirty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33000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8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virtual chambers</a:t>
                      </a:r>
                      <a:endParaRPr lang="da-DK" sz="1800" dirty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  <a:p>
                      <a:pPr marL="342900" marR="0" lvl="0" indent="-34290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b="0" dirty="0">
                          <a:latin typeface="+mn-lt"/>
                          <a:ea typeface="Times New Roman"/>
                        </a:rPr>
                        <a:t>(Max air bubble radius = 3 chambers)</a:t>
                      </a:r>
                      <a:endParaRPr lang="da-DK" sz="18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211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(10,5,5)</a:t>
                      </a:r>
                      <a:endParaRPr lang="da-DK" sz="180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43.15</a:t>
                      </a:r>
                      <a:endParaRPr lang="da-DK" sz="1800" b="1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48.02</a:t>
                      </a:r>
                      <a:endParaRPr lang="da-DK" sz="1800" b="1" dirty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11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(20,5,5)</a:t>
                      </a:r>
                      <a:endParaRPr lang="da-DK" sz="180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21.58</a:t>
                      </a:r>
                      <a:endParaRPr lang="da-DK" sz="1800" b="1" dirty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25.66</a:t>
                      </a:r>
                      <a:endParaRPr lang="da-DK" sz="1800" b="1" dirty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33000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8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virtual chambers</a:t>
                      </a:r>
                      <a:endParaRPr lang="da-DK" sz="1800" dirty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  <a:p>
                      <a:pPr marL="342900" marR="0" lvl="0" indent="-34290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b="0" dirty="0">
                          <a:latin typeface="+mn-lt"/>
                          <a:ea typeface="Times New Roman"/>
                        </a:rPr>
                        <a:t>(Max </a:t>
                      </a:r>
                      <a:r>
                        <a:rPr lang="en-US" sz="1800" b="0" dirty="0" smtClean="0">
                          <a:latin typeface="+mn-lt"/>
                          <a:ea typeface="Times New Roman"/>
                        </a:rPr>
                        <a:t>air </a:t>
                      </a:r>
                      <a:r>
                        <a:rPr lang="en-US" sz="1800" b="0" dirty="0">
                          <a:latin typeface="+mn-lt"/>
                          <a:ea typeface="Times New Roman"/>
                        </a:rPr>
                        <a:t>bubble radius = 5 chambers)</a:t>
                      </a:r>
                      <a:endParaRPr lang="da-DK" sz="18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211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(10,5,5)</a:t>
                      </a:r>
                      <a:endParaRPr lang="da-DK" sz="180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34.96</a:t>
                      </a:r>
                      <a:endParaRPr lang="da-DK" sz="1800" b="1" dirty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39.96</a:t>
                      </a:r>
                      <a:endParaRPr lang="da-DK" sz="1800" b="1" dirty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11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(20,5,5)</a:t>
                      </a:r>
                      <a:endParaRPr lang="da-DK" sz="1800" dirty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13.93</a:t>
                      </a:r>
                      <a:endParaRPr lang="da-DK" sz="1800" b="1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17.52</a:t>
                      </a:r>
                      <a:endParaRPr lang="da-DK" sz="1800" b="1" dirty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71472" y="1224585"/>
            <a:ext cx="7997825" cy="632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9388" marR="0" lvl="0" indent="-179388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BDD7E7"/>
              </a:buClr>
              <a:buSzTx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Control Redundancy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Experimental Results</a:t>
            </a:r>
          </a:p>
        </p:txBody>
      </p:sp>
      <p:sp>
        <p:nvSpPr>
          <p:cNvPr id="16389" name="AutoShape 6" descr="https://mail.google.com/mail/?ui=2&amp;ik=dc4031fcc6&amp;view=att&amp;th=126d77f5b08408a4&amp;attid=0.4&amp;disp=inline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6390" name="AutoShape 8" descr="https://mail.google.com/mail/?ui=2&amp;ik=dc4031fcc6&amp;view=att&amp;th=126d77f5b08408a4&amp;attid=0.4&amp;disp=inline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870615" y="5578508"/>
            <a:ext cx="2344723" cy="493698"/>
          </a:xfrm>
        </p:spPr>
        <p:txBody>
          <a:bodyPr/>
          <a:lstStyle/>
          <a:p>
            <a:pPr>
              <a:buNone/>
            </a:pPr>
            <a:r>
              <a:rPr lang="en-US" sz="1800" dirty="0" smtClean="0"/>
              <a:t>Isolated Chambers</a:t>
            </a:r>
            <a:endParaRPr lang="da-DK" sz="1800" dirty="0"/>
          </a:p>
        </p:txBody>
      </p:sp>
      <p:sp>
        <p:nvSpPr>
          <p:cNvPr id="10" name="Content Placeholder 5"/>
          <p:cNvSpPr txBox="1">
            <a:spLocks/>
          </p:cNvSpPr>
          <p:nvPr/>
        </p:nvSpPr>
        <p:spPr bwMode="auto">
          <a:xfrm>
            <a:off x="1357322" y="5572140"/>
            <a:ext cx="2238373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BDD7E7"/>
              </a:buClr>
              <a:buSzTx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Virtual Chambers</a:t>
            </a:r>
            <a:endParaRPr kumimoji="0" lang="da-DK" b="0" i="0" u="none" strike="noStrike" kern="0" cap="none" spc="0" normalizeH="0" baseline="0" noProof="0" dirty="0">
              <a:ln>
                <a:noFill/>
              </a:ln>
              <a:solidFill>
                <a:srgbClr val="08519C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</p:txBody>
      </p:sp>
      <p:pic>
        <p:nvPicPr>
          <p:cNvPr id="7783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6169" y="2143116"/>
            <a:ext cx="4344987" cy="32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571472" y="1081709"/>
            <a:ext cx="7997825" cy="632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9388" marR="0" lvl="0" indent="-179388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BDD7E7"/>
              </a:buClr>
              <a:buSzTx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Placement Redundancy Results</a:t>
            </a:r>
          </a:p>
        </p:txBody>
      </p:sp>
      <p:pic>
        <p:nvPicPr>
          <p:cNvPr id="7783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6" y="2068503"/>
            <a:ext cx="4429124" cy="3359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Conclusions</a:t>
            </a:r>
          </a:p>
        </p:txBody>
      </p:sp>
      <p:sp>
        <p:nvSpPr>
          <p:cNvPr id="16389" name="AutoShape 6" descr="https://mail.google.com/mail/?ui=2&amp;ik=dc4031fcc6&amp;view=att&amp;th=126d77f5b08408a4&amp;attid=0.4&amp;disp=inline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6390" name="AutoShape 8" descr="https://mail.google.com/mail/?ui=2&amp;ik=dc4031fcc6&amp;view=att&amp;th=126d77f5b08408a4&amp;attid=0.4&amp;disp=inline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8775" y="1387500"/>
            <a:ext cx="8424863" cy="5541962"/>
          </a:xfrm>
        </p:spPr>
        <p:txBody>
          <a:bodyPr/>
          <a:lstStyle/>
          <a:p>
            <a:pPr lvl="1"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Biochip Architecture Model</a:t>
            </a:r>
          </a:p>
          <a:p>
            <a:pPr lvl="1"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Comprehensive Fault Model (modeling permanent faults)</a:t>
            </a:r>
          </a:p>
          <a:p>
            <a:pPr lvl="1"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Simulation Framework for architectural-level qualitative biochip performance evaluation for</a:t>
            </a:r>
          </a:p>
          <a:p>
            <a:pPr lvl="3" eaLnBrk="1" hangingPunct="1"/>
            <a:r>
              <a:rPr lang="en-US" sz="1600" dirty="0" smtClean="0">
                <a:latin typeface="Calibri" pitchFamily="34" charset="0"/>
                <a:cs typeface="Calibri" pitchFamily="34" charset="0"/>
              </a:rPr>
              <a:t>Isolated Chamber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vs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Virtual Chamber</a:t>
            </a:r>
          </a:p>
          <a:p>
            <a:pPr lvl="3" eaLnBrk="1" hangingPunct="1"/>
            <a:r>
              <a:rPr lang="en-US" sz="1600" dirty="0" smtClean="0">
                <a:latin typeface="Calibri" pitchFamily="34" charset="0"/>
                <a:cs typeface="Calibri" pitchFamily="34" charset="0"/>
              </a:rPr>
              <a:t>Control and Placement redundancy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Aids designer to determine </a:t>
            </a:r>
          </a:p>
          <a:p>
            <a:pPr lvl="2"/>
            <a:r>
              <a:rPr lang="en-US" sz="1800" dirty="0" smtClean="0"/>
              <a:t>proper type of chamber </a:t>
            </a:r>
          </a:p>
          <a:p>
            <a:pPr lvl="2"/>
            <a:r>
              <a:rPr lang="en-US" sz="1800" dirty="0" smtClean="0"/>
              <a:t>proper type and level of redundancy </a:t>
            </a:r>
          </a:p>
          <a:p>
            <a:pPr lvl="2">
              <a:buNone/>
            </a:pPr>
            <a:r>
              <a:rPr lang="en-US" dirty="0" smtClean="0"/>
              <a:t>to </a:t>
            </a:r>
            <a:r>
              <a:rPr lang="en-US" u="sng" dirty="0" smtClean="0"/>
              <a:t>maximize the success rate</a:t>
            </a:r>
            <a:r>
              <a:rPr lang="en-US" dirty="0" smtClean="0"/>
              <a:t> of an experiment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Microfluidic Biochips</a:t>
            </a:r>
          </a:p>
        </p:txBody>
      </p:sp>
      <p:pic>
        <p:nvPicPr>
          <p:cNvPr id="9" name="oil - load-mix - 10X (1)-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578699" y="1571612"/>
            <a:ext cx="3565201" cy="277872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72066" y="4468663"/>
            <a:ext cx="244329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da-DK" sz="1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  <a:hlinkClick r:id="rId5"/>
              </a:rPr>
              <a:t>http://groups.csail.mit.edu/cag/biostream/</a:t>
            </a:r>
            <a:endParaRPr lang="en-US" sz="1000" dirty="0" smtClean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000100" y="3429000"/>
            <a:ext cx="3714776" cy="242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9388" indent="-179388" defTabSz="914400">
              <a:spcBef>
                <a:spcPts val="500"/>
              </a:spcBef>
              <a:buClr>
                <a:srgbClr val="BDD7E7"/>
              </a:buClr>
              <a:buFont typeface="Wingdings" pitchFamily="2" charset="2"/>
              <a:buNone/>
              <a:defRPr/>
            </a:pPr>
            <a:endParaRPr lang="en-US" sz="2400" kern="0" dirty="0">
              <a:solidFill>
                <a:srgbClr val="08519C"/>
              </a:solidFill>
              <a:latin typeface="Calibri" pitchFamily="34" charset="0"/>
              <a:ea typeface="ＭＳ Ｐゴシック" pitchFamily="34" charset="-128"/>
              <a:cs typeface="Calibri"/>
            </a:endParaRPr>
          </a:p>
          <a:p>
            <a:pPr marL="179388" indent="-179388" defTabSz="914400">
              <a:spcBef>
                <a:spcPts val="500"/>
              </a:spcBef>
              <a:buClr>
                <a:srgbClr val="BDD7E7"/>
              </a:buClr>
              <a:buFont typeface="Wingdings" pitchFamily="2" charset="2"/>
              <a:buChar char="§"/>
              <a:defRPr/>
            </a:pPr>
            <a:r>
              <a:rPr lang="en-US" sz="2400" b="1" kern="0" dirty="0">
                <a:solidFill>
                  <a:srgbClr val="08519C"/>
                </a:solidFill>
                <a:latin typeface="Calibri" pitchFamily="34" charset="0"/>
                <a:ea typeface="ＭＳ Ｐゴシック" pitchFamily="34" charset="-128"/>
                <a:cs typeface="Calibri"/>
              </a:rPr>
              <a:t>Advantages</a:t>
            </a:r>
          </a:p>
          <a:p>
            <a:pPr marL="539750" lvl="1" indent="-215900" defTabSz="914400">
              <a:spcBef>
                <a:spcPts val="400"/>
              </a:spcBef>
              <a:buClr>
                <a:srgbClr val="BDD7E7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>
                <a:solidFill>
                  <a:srgbClr val="08519C"/>
                </a:solidFill>
                <a:latin typeface="Calibri" pitchFamily="34" charset="0"/>
                <a:ea typeface="ＭＳ Ｐゴシック" pitchFamily="34" charset="-128"/>
                <a:cs typeface="Calibri"/>
              </a:rPr>
              <a:t>Cost Efficient</a:t>
            </a:r>
            <a:endParaRPr lang="en-US" sz="2000" kern="0" dirty="0">
              <a:solidFill>
                <a:srgbClr val="08519C"/>
              </a:solidFill>
              <a:latin typeface="Calibri" pitchFamily="34" charset="0"/>
              <a:ea typeface="ＭＳ Ｐゴシック" pitchFamily="34" charset="-128"/>
              <a:cs typeface="Calibri"/>
            </a:endParaRPr>
          </a:p>
          <a:p>
            <a:pPr marL="539750" lvl="1" indent="-215900" defTabSz="914400">
              <a:spcBef>
                <a:spcPts val="400"/>
              </a:spcBef>
              <a:buClr>
                <a:srgbClr val="BDD7E7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>
                <a:solidFill>
                  <a:srgbClr val="08519C"/>
                </a:solidFill>
                <a:latin typeface="Calibri" pitchFamily="34" charset="0"/>
                <a:ea typeface="ＭＳ Ｐゴシック" pitchFamily="34" charset="-128"/>
                <a:cs typeface="Calibri"/>
              </a:rPr>
              <a:t>High Throughput</a:t>
            </a:r>
            <a:endParaRPr lang="en-US" sz="2000" kern="0" dirty="0">
              <a:solidFill>
                <a:srgbClr val="08519C"/>
              </a:solidFill>
              <a:latin typeface="Calibri" pitchFamily="34" charset="0"/>
              <a:ea typeface="ＭＳ Ｐゴシック" pitchFamily="34" charset="-128"/>
              <a:cs typeface="Calibri"/>
            </a:endParaRPr>
          </a:p>
          <a:p>
            <a:pPr marL="539750" lvl="1" indent="-215900" defTabSz="914400">
              <a:spcBef>
                <a:spcPts val="400"/>
              </a:spcBef>
              <a:buClr>
                <a:srgbClr val="BDD7E7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>
                <a:solidFill>
                  <a:srgbClr val="08519C"/>
                </a:solidFill>
                <a:latin typeface="Calibri" pitchFamily="34" charset="0"/>
                <a:ea typeface="ＭＳ Ｐゴシック" pitchFamily="34" charset="-128"/>
                <a:cs typeface="Calibri"/>
              </a:rPr>
              <a:t>Automated</a:t>
            </a:r>
          </a:p>
          <a:p>
            <a:pPr marL="539750" lvl="1" indent="-215900" defTabSz="914400">
              <a:spcBef>
                <a:spcPts val="400"/>
              </a:spcBef>
              <a:buClr>
                <a:srgbClr val="BDD7E7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>
                <a:solidFill>
                  <a:srgbClr val="08519C"/>
                </a:solidFill>
                <a:latin typeface="Calibri" pitchFamily="34" charset="0"/>
                <a:ea typeface="ＭＳ Ｐゴシック" pitchFamily="34" charset="-128"/>
                <a:cs typeface="Calibri"/>
              </a:rPr>
              <a:t>Higher Precision and Speed</a:t>
            </a:r>
          </a:p>
          <a:p>
            <a:pPr marL="539750" lvl="1" indent="-215900" defTabSz="914400">
              <a:spcBef>
                <a:spcPts val="400"/>
              </a:spcBef>
              <a:buClr>
                <a:srgbClr val="BDD7E7"/>
              </a:buClr>
              <a:buFont typeface="Wingdings" pitchFamily="2" charset="2"/>
              <a:buChar char="§"/>
              <a:defRPr/>
            </a:pPr>
            <a:endParaRPr lang="en-US" sz="2000" u="sng" kern="0" dirty="0" smtClean="0">
              <a:solidFill>
                <a:srgbClr val="08519C"/>
              </a:solidFill>
              <a:latin typeface="Calibri" pitchFamily="34" charset="0"/>
              <a:ea typeface="ＭＳ Ｐゴシック" pitchFamily="34" charset="-128"/>
              <a:cs typeface="Calibri"/>
            </a:endParaRPr>
          </a:p>
          <a:p>
            <a:pPr marL="539750" lvl="1" indent="-215900" defTabSz="914400">
              <a:spcBef>
                <a:spcPts val="400"/>
              </a:spcBef>
              <a:buClr>
                <a:srgbClr val="BDD7E7"/>
              </a:buClr>
              <a:buFont typeface="Wingdings" pitchFamily="2" charset="2"/>
              <a:buChar char="§"/>
              <a:defRPr/>
            </a:pPr>
            <a:endParaRPr lang="en-US" sz="2000" kern="0" dirty="0">
              <a:solidFill>
                <a:srgbClr val="08519C"/>
              </a:solidFill>
              <a:latin typeface="Calibri" pitchFamily="34" charset="0"/>
              <a:ea typeface="ＭＳ Ｐゴシック" pitchFamily="34" charset="-128"/>
              <a:cs typeface="Calibri"/>
            </a:endParaRPr>
          </a:p>
          <a:p>
            <a:pPr marL="539750" lvl="1" indent="-215900" defTabSz="914400">
              <a:spcBef>
                <a:spcPts val="400"/>
              </a:spcBef>
              <a:buClr>
                <a:srgbClr val="BDD7E7"/>
              </a:buClr>
              <a:buFont typeface="Wingdings" pitchFamily="2" charset="2"/>
              <a:buChar char="§"/>
              <a:defRPr/>
            </a:pPr>
            <a:endParaRPr lang="en-US" sz="2000" kern="0" dirty="0">
              <a:solidFill>
                <a:srgbClr val="08519C"/>
              </a:solidFill>
              <a:latin typeface="Calibri" pitchFamily="34" charset="0"/>
              <a:ea typeface="ＭＳ Ｐゴシック" pitchFamily="34" charset="-128"/>
              <a:cs typeface="Calibri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1000100" y="1071546"/>
            <a:ext cx="3714776" cy="242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9388" indent="-179388" defTabSz="914400">
              <a:spcBef>
                <a:spcPts val="500"/>
              </a:spcBef>
              <a:buClr>
                <a:srgbClr val="BDD7E7"/>
              </a:buClr>
              <a:buFont typeface="Wingdings" pitchFamily="2" charset="2"/>
              <a:buNone/>
              <a:defRPr/>
            </a:pPr>
            <a:endParaRPr lang="en-US" sz="2400" kern="0" dirty="0">
              <a:solidFill>
                <a:srgbClr val="08519C"/>
              </a:solidFill>
              <a:latin typeface="Calibri" pitchFamily="34" charset="0"/>
              <a:ea typeface="ＭＳ Ｐゴシック" pitchFamily="34" charset="-128"/>
              <a:cs typeface="Calibri"/>
            </a:endParaRPr>
          </a:p>
          <a:p>
            <a:pPr marL="179388" indent="-179388" defTabSz="914400">
              <a:spcBef>
                <a:spcPts val="500"/>
              </a:spcBef>
              <a:buClr>
                <a:srgbClr val="BDD7E7"/>
              </a:buClr>
              <a:buFont typeface="Wingdings" pitchFamily="2" charset="2"/>
              <a:buChar char="§"/>
              <a:defRPr/>
            </a:pPr>
            <a:r>
              <a:rPr lang="en-US" sz="2400" b="1" kern="0" dirty="0" smtClean="0">
                <a:solidFill>
                  <a:srgbClr val="08519C"/>
                </a:solidFill>
                <a:latin typeface="Calibri" pitchFamily="34" charset="0"/>
                <a:ea typeface="ＭＳ Ｐゴシック" pitchFamily="34" charset="-128"/>
                <a:cs typeface="Calibri"/>
              </a:rPr>
              <a:t>Micro-components</a:t>
            </a:r>
            <a:endParaRPr lang="en-US" sz="2400" b="1" kern="0" dirty="0">
              <a:solidFill>
                <a:srgbClr val="08519C"/>
              </a:solidFill>
              <a:latin typeface="Calibri" pitchFamily="34" charset="0"/>
              <a:ea typeface="ＭＳ Ｐゴシック" pitchFamily="34" charset="-128"/>
              <a:cs typeface="Calibri"/>
            </a:endParaRPr>
          </a:p>
          <a:p>
            <a:pPr marL="539750" lvl="1" indent="-215900" defTabSz="914400">
              <a:spcBef>
                <a:spcPts val="400"/>
              </a:spcBef>
              <a:buClr>
                <a:srgbClr val="BDD7E7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>
                <a:solidFill>
                  <a:srgbClr val="08519C"/>
                </a:solidFill>
                <a:latin typeface="Calibri" pitchFamily="34" charset="0"/>
                <a:ea typeface="ＭＳ Ｐゴシック" pitchFamily="34" charset="-128"/>
                <a:cs typeface="Calibri"/>
              </a:rPr>
              <a:t>Channels</a:t>
            </a:r>
          </a:p>
          <a:p>
            <a:pPr marL="539750" lvl="1" indent="-215900" defTabSz="914400">
              <a:spcBef>
                <a:spcPts val="400"/>
              </a:spcBef>
              <a:buClr>
                <a:srgbClr val="BDD7E7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>
                <a:solidFill>
                  <a:srgbClr val="08519C"/>
                </a:solidFill>
                <a:latin typeface="Calibri" pitchFamily="34" charset="0"/>
                <a:ea typeface="ＭＳ Ｐゴシック" pitchFamily="34" charset="-128"/>
                <a:cs typeface="Calibri"/>
              </a:rPr>
              <a:t>Valves</a:t>
            </a:r>
          </a:p>
          <a:p>
            <a:pPr marL="539750" lvl="1" indent="-215900" defTabSz="914400">
              <a:spcBef>
                <a:spcPts val="400"/>
              </a:spcBef>
              <a:buClr>
                <a:srgbClr val="BDD7E7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>
                <a:solidFill>
                  <a:srgbClr val="08519C"/>
                </a:solidFill>
                <a:latin typeface="Calibri" pitchFamily="34" charset="0"/>
                <a:ea typeface="ＭＳ Ｐゴシック" pitchFamily="34" charset="-128"/>
                <a:cs typeface="Calibri"/>
              </a:rPr>
              <a:t>Chambers</a:t>
            </a:r>
          </a:p>
          <a:p>
            <a:pPr marL="539750" lvl="1" indent="-215900" defTabSz="914400">
              <a:spcBef>
                <a:spcPts val="400"/>
              </a:spcBef>
              <a:buClr>
                <a:srgbClr val="BDD7E7"/>
              </a:buClr>
              <a:buFont typeface="Wingdings" pitchFamily="2" charset="2"/>
              <a:buChar char="§"/>
              <a:defRPr/>
            </a:pPr>
            <a:endParaRPr lang="en-US" sz="2000" u="sng" kern="0" dirty="0" smtClean="0">
              <a:solidFill>
                <a:srgbClr val="08519C"/>
              </a:solidFill>
              <a:latin typeface="Calibri" pitchFamily="34" charset="0"/>
              <a:ea typeface="ＭＳ Ｐゴシック" pitchFamily="34" charset="-128"/>
              <a:cs typeface="Calibri"/>
            </a:endParaRPr>
          </a:p>
          <a:p>
            <a:pPr marL="539750" lvl="1" indent="-215900" defTabSz="914400">
              <a:spcBef>
                <a:spcPts val="400"/>
              </a:spcBef>
              <a:buClr>
                <a:srgbClr val="BDD7E7"/>
              </a:buClr>
              <a:buFont typeface="Wingdings" pitchFamily="2" charset="2"/>
              <a:buChar char="§"/>
              <a:defRPr/>
            </a:pPr>
            <a:endParaRPr lang="en-US" sz="2000" kern="0" dirty="0">
              <a:solidFill>
                <a:srgbClr val="08519C"/>
              </a:solidFill>
              <a:latin typeface="Calibri" pitchFamily="34" charset="0"/>
              <a:ea typeface="ＭＳ Ｐゴシック" pitchFamily="34" charset="-128"/>
              <a:cs typeface="Calibri"/>
            </a:endParaRPr>
          </a:p>
          <a:p>
            <a:pPr marL="539750" lvl="1" indent="-215900" defTabSz="914400">
              <a:spcBef>
                <a:spcPts val="400"/>
              </a:spcBef>
              <a:buClr>
                <a:srgbClr val="BDD7E7"/>
              </a:buClr>
              <a:buFont typeface="Wingdings" pitchFamily="2" charset="2"/>
              <a:buChar char="§"/>
              <a:defRPr/>
            </a:pPr>
            <a:endParaRPr lang="en-US" sz="2000" kern="0" dirty="0">
              <a:solidFill>
                <a:srgbClr val="08519C"/>
              </a:solidFill>
              <a:latin typeface="Calibri" pitchFamily="34" charset="0"/>
              <a:ea typeface="ＭＳ Ｐゴシック" pitchFamily="34" charset="-128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12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Microfluidic Biochips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85786" y="1000108"/>
            <a:ext cx="4500594" cy="427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9388" indent="-179388" defTabSz="914400">
              <a:spcBef>
                <a:spcPts val="500"/>
              </a:spcBef>
              <a:buClr>
                <a:srgbClr val="BDD7E7"/>
              </a:buClr>
              <a:buFont typeface="Wingdings" pitchFamily="2" charset="2"/>
              <a:buNone/>
              <a:defRPr/>
            </a:pPr>
            <a:endParaRPr lang="en-US" sz="2400" kern="0" dirty="0">
              <a:solidFill>
                <a:srgbClr val="08519C"/>
              </a:solidFill>
              <a:latin typeface="Calibri" pitchFamily="34" charset="0"/>
              <a:ea typeface="ＭＳ Ｐゴシック" pitchFamily="34" charset="-128"/>
              <a:cs typeface="Calibri"/>
            </a:endParaRPr>
          </a:p>
          <a:p>
            <a:pPr marL="179388" indent="-179388" defTabSz="914400">
              <a:spcBef>
                <a:spcPts val="500"/>
              </a:spcBef>
              <a:buClr>
                <a:srgbClr val="BDD7E7"/>
              </a:buClr>
              <a:buFont typeface="Wingdings" pitchFamily="2" charset="2"/>
              <a:buChar char="§"/>
              <a:defRPr/>
            </a:pPr>
            <a:r>
              <a:rPr lang="en-US" sz="2400" b="1" kern="0" dirty="0" smtClean="0">
                <a:solidFill>
                  <a:srgbClr val="08519C"/>
                </a:solidFill>
                <a:latin typeface="Calibri" pitchFamily="34" charset="0"/>
                <a:ea typeface="ＭＳ Ｐゴシック" pitchFamily="34" charset="-128"/>
                <a:cs typeface="Calibri"/>
              </a:rPr>
              <a:t>Applications</a:t>
            </a:r>
            <a:endParaRPr lang="en-US" sz="2400" b="1" kern="0" dirty="0">
              <a:solidFill>
                <a:srgbClr val="08519C"/>
              </a:solidFill>
              <a:latin typeface="Calibri" pitchFamily="34" charset="0"/>
              <a:ea typeface="ＭＳ Ｐゴシック" pitchFamily="34" charset="-128"/>
              <a:cs typeface="Calibri"/>
            </a:endParaRPr>
          </a:p>
          <a:p>
            <a:pPr marL="539750" lvl="1" indent="-215900" defTabSz="914400">
              <a:spcBef>
                <a:spcPts val="400"/>
              </a:spcBef>
              <a:buClr>
                <a:srgbClr val="BDD7E7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rgbClr val="08519C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Clinical Diagnostics</a:t>
            </a:r>
          </a:p>
          <a:p>
            <a:pPr marL="539750" lvl="1" indent="-215900" defTabSz="914400">
              <a:spcBef>
                <a:spcPts val="400"/>
              </a:spcBef>
              <a:buClr>
                <a:srgbClr val="BDD7E7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>
                <a:solidFill>
                  <a:srgbClr val="08519C"/>
                </a:solidFill>
                <a:latin typeface="Calibri" pitchFamily="34" charset="0"/>
                <a:ea typeface="ＭＳ Ｐゴシック" pitchFamily="34" charset="-128"/>
                <a:cs typeface="Calibri"/>
              </a:rPr>
              <a:t>DNA Sequencing</a:t>
            </a:r>
          </a:p>
          <a:p>
            <a:pPr marL="539750" lvl="1" indent="-215900" defTabSz="914400">
              <a:spcBef>
                <a:spcPts val="400"/>
              </a:spcBef>
              <a:buClr>
                <a:srgbClr val="BDD7E7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>
                <a:solidFill>
                  <a:srgbClr val="08519C"/>
                </a:solidFill>
                <a:latin typeface="Calibri" pitchFamily="34" charset="0"/>
                <a:ea typeface="ＭＳ Ｐゴシック" pitchFamily="34" charset="-128"/>
                <a:cs typeface="Calibri"/>
              </a:rPr>
              <a:t>Protein Analysis</a:t>
            </a:r>
          </a:p>
          <a:p>
            <a:pPr marL="539750" lvl="1" indent="-215900" defTabSz="914400">
              <a:spcBef>
                <a:spcPts val="400"/>
              </a:spcBef>
              <a:buClr>
                <a:srgbClr val="BDD7E7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>
                <a:solidFill>
                  <a:srgbClr val="08519C"/>
                </a:solidFill>
                <a:latin typeface="Calibri" pitchFamily="34" charset="0"/>
                <a:ea typeface="ＭＳ Ｐゴシック" pitchFamily="34" charset="-128"/>
                <a:cs typeface="Calibri"/>
              </a:rPr>
              <a:t>Molecular Biology</a:t>
            </a:r>
          </a:p>
          <a:p>
            <a:pPr marL="539750" lvl="1" indent="-215900" defTabSz="914400">
              <a:spcBef>
                <a:spcPts val="400"/>
              </a:spcBef>
              <a:buClr>
                <a:srgbClr val="BDD7E7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>
                <a:solidFill>
                  <a:srgbClr val="08519C"/>
                </a:solidFill>
                <a:latin typeface="Calibri" pitchFamily="34" charset="0"/>
                <a:ea typeface="ＭＳ Ｐゴシック" pitchFamily="34" charset="-128"/>
                <a:cs typeface="Calibri"/>
              </a:rPr>
              <a:t>Cell Culturing</a:t>
            </a:r>
            <a:endParaRPr lang="en-US" sz="2000" kern="0" dirty="0">
              <a:solidFill>
                <a:srgbClr val="08519C"/>
              </a:solidFill>
              <a:latin typeface="Calibri" pitchFamily="34" charset="0"/>
              <a:ea typeface="ＭＳ Ｐゴシック" pitchFamily="34" charset="-128"/>
              <a:cs typeface="Calibri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32" y="2928952"/>
            <a:ext cx="4198357" cy="207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24" y="4319106"/>
            <a:ext cx="1928838" cy="182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6" descr="http://869789182725854870-a-genmedbio-com-s-sites.googlegroups.com/a/genmedbio.com/www/Home/tablets2.png?attachauth=ANoY7cohZW0gZW2BGyRoWDpNaPIlzRP0f7BDuAZfrJ2o38Ny4DxMgCVbRppjQJYf3_KNw13tFf5z80ylRYQwb-Mn8A_Zpy6Js_T4S8VajxrnSo7kfvAKubgU5UN_HF4ScmKhfTdToBXJdS0hdW3zlTXndNO6iomfh7TDBj_kapQS-YJce_TTcDT3lIUxgxwgPMTnK75zyWj-&amp;attredirects=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32" y="1857364"/>
            <a:ext cx="1928826" cy="17202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libri" pitchFamily="34" charset="0"/>
                <a:cs typeface="Calibri" pitchFamily="34" charset="0"/>
              </a:rPr>
              <a:t>ProCell – </a:t>
            </a:r>
            <a:r>
              <a:rPr lang="en-US" u="sng" smtClean="0">
                <a:latin typeface="Calibri" pitchFamily="34" charset="0"/>
                <a:cs typeface="Calibri" pitchFamily="34" charset="0"/>
              </a:rPr>
              <a:t>Pro</a:t>
            </a:r>
            <a:r>
              <a:rPr lang="en-US" smtClean="0">
                <a:latin typeface="Calibri" pitchFamily="34" charset="0"/>
                <a:cs typeface="Calibri" pitchFamily="34" charset="0"/>
              </a:rPr>
              <a:t>grammable </a:t>
            </a:r>
            <a:r>
              <a:rPr lang="en-US" u="sng" smtClean="0">
                <a:latin typeface="Calibri" pitchFamily="34" charset="0"/>
                <a:cs typeface="Calibri" pitchFamily="34" charset="0"/>
              </a:rPr>
              <a:t>Cell</a:t>
            </a:r>
            <a:r>
              <a:rPr lang="en-US" smtClean="0">
                <a:latin typeface="Calibri" pitchFamily="34" charset="0"/>
                <a:cs typeface="Calibri" pitchFamily="34" charset="0"/>
              </a:rPr>
              <a:t> Culture Chip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71472" y="1000125"/>
            <a:ext cx="8069290" cy="507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9388" indent="-179388" defTabSz="914400">
              <a:spcBef>
                <a:spcPts val="500"/>
              </a:spcBef>
              <a:buClr>
                <a:srgbClr val="BDD7E7"/>
              </a:buClr>
              <a:buFont typeface="Wingdings" pitchFamily="2" charset="2"/>
              <a:buNone/>
              <a:defRPr/>
            </a:pPr>
            <a:endParaRPr lang="en-US" sz="2400" kern="0" dirty="0">
              <a:solidFill>
                <a:srgbClr val="08519C"/>
              </a:solidFill>
              <a:latin typeface="Calibri" pitchFamily="34" charset="0"/>
              <a:ea typeface="ＭＳ Ｐゴシック" pitchFamily="34" charset="-128"/>
              <a:cs typeface="Calibri"/>
            </a:endParaRPr>
          </a:p>
          <a:p>
            <a:pPr marL="179388" indent="-179388" defTabSz="914400">
              <a:spcBef>
                <a:spcPts val="500"/>
              </a:spcBef>
              <a:buClr>
                <a:srgbClr val="BDD7E7"/>
              </a:buClr>
              <a:defRPr/>
            </a:pPr>
            <a:r>
              <a:rPr lang="en-US" sz="2400" kern="0" dirty="0" smtClean="0">
                <a:solidFill>
                  <a:srgbClr val="08519C"/>
                </a:solidFill>
                <a:latin typeface="Calibri" pitchFamily="34" charset="0"/>
                <a:ea typeface="ＭＳ Ｐゴシック" pitchFamily="34" charset="-128"/>
                <a:cs typeface="Calibri"/>
              </a:rPr>
              <a:t>“A microfluidic device built for culturing and monitoring living cells in real-time”</a:t>
            </a:r>
          </a:p>
          <a:p>
            <a:pPr marL="179388" indent="-179388" algn="ctr" defTabSz="914400">
              <a:spcBef>
                <a:spcPts val="500"/>
              </a:spcBef>
              <a:buClr>
                <a:srgbClr val="BDD7E7"/>
              </a:buClr>
              <a:defRPr/>
            </a:pPr>
            <a:r>
              <a:rPr lang="en-US" sz="2000" kern="0" dirty="0" smtClean="0">
                <a:solidFill>
                  <a:srgbClr val="08519C"/>
                </a:solidFill>
                <a:latin typeface="Calibri" pitchFamily="34" charset="0"/>
                <a:ea typeface="ＭＳ Ｐゴシック" pitchFamily="34" charset="-128"/>
                <a:cs typeface="Calibri"/>
              </a:rPr>
              <a:t>   </a:t>
            </a:r>
            <a:r>
              <a:rPr lang="en-US" sz="2000" kern="0" dirty="0">
                <a:solidFill>
                  <a:srgbClr val="08519C"/>
                </a:solidFill>
                <a:latin typeface="Calibri" pitchFamily="34" charset="0"/>
                <a:ea typeface="ＭＳ Ｐゴシック" pitchFamily="34" charset="-128"/>
                <a:cs typeface="Calibri"/>
              </a:rPr>
              <a:t>Real-time feedback provides ground breaking technology for cell </a:t>
            </a:r>
          </a:p>
          <a:p>
            <a:pPr marL="179388" indent="-179388" algn="ctr" defTabSz="914400">
              <a:spcBef>
                <a:spcPts val="500"/>
              </a:spcBef>
              <a:buClr>
                <a:srgbClr val="BDD7E7"/>
              </a:buClr>
              <a:defRPr/>
            </a:pPr>
            <a:r>
              <a:rPr lang="en-US" sz="2000" kern="0" dirty="0">
                <a:solidFill>
                  <a:srgbClr val="08519C"/>
                </a:solidFill>
                <a:latin typeface="Calibri" pitchFamily="34" charset="0"/>
                <a:ea typeface="ＭＳ Ｐゴシック" pitchFamily="34" charset="-128"/>
                <a:cs typeface="Calibri"/>
              </a:rPr>
              <a:t>studies by introducing </a:t>
            </a:r>
            <a:r>
              <a:rPr lang="en-US" sz="2000" u="sng" kern="0" dirty="0">
                <a:solidFill>
                  <a:srgbClr val="08519C"/>
                </a:solidFill>
                <a:latin typeface="Calibri" pitchFamily="34" charset="0"/>
                <a:ea typeface="ＭＳ Ｐゴシック" pitchFamily="34" charset="-128"/>
                <a:cs typeface="Calibri"/>
              </a:rPr>
              <a:t>conditional </a:t>
            </a:r>
            <a:r>
              <a:rPr lang="en-US" sz="2000" u="sng" kern="0" dirty="0" smtClean="0">
                <a:solidFill>
                  <a:srgbClr val="08519C"/>
                </a:solidFill>
                <a:latin typeface="Calibri" pitchFamily="34" charset="0"/>
                <a:ea typeface="ＭＳ Ｐゴシック" pitchFamily="34" charset="-128"/>
                <a:cs typeface="Calibri"/>
              </a:rPr>
              <a:t>experiments</a:t>
            </a:r>
            <a:endParaRPr lang="en-US" sz="2000" kern="0" dirty="0">
              <a:solidFill>
                <a:srgbClr val="08519C"/>
              </a:solidFill>
              <a:latin typeface="Calibri" pitchFamily="34" charset="0"/>
              <a:ea typeface="ＭＳ Ｐゴシック" pitchFamily="34" charset="-128"/>
              <a:cs typeface="Calibri"/>
            </a:endParaRPr>
          </a:p>
        </p:txBody>
      </p:sp>
      <p:pic>
        <p:nvPicPr>
          <p:cNvPr id="7" name="Picture 2" descr="Duke LMCF live cell station zeiss axio obser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429020"/>
            <a:ext cx="328612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857224" y="3733811"/>
          <a:ext cx="3580550" cy="2481271"/>
        </p:xfrm>
        <a:graphic>
          <a:graphicData uri="http://schemas.openxmlformats.org/presentationml/2006/ole">
            <p:oleObj spid="_x0000_s14341" name="Visio" r:id="rId4" imgW="4501134" imgH="3619182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ProCell - Operation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500063" y="1244623"/>
            <a:ext cx="4214812" cy="5541963"/>
          </a:xfrm>
        </p:spPr>
        <p:txBody>
          <a:bodyPr/>
          <a:lstStyle/>
          <a:p>
            <a:pPr eaLnBrk="1" hangingPunct="1">
              <a:defRPr/>
            </a:pPr>
            <a:endParaRPr lang="en-US" dirty="0" smtClean="0">
              <a:latin typeface="Calibri" pitchFamily="34" charset="0"/>
              <a:ea typeface="ＭＳ Ｐゴシック" pitchFamily="34" charset="-128"/>
            </a:endParaRPr>
          </a:p>
          <a:p>
            <a:pPr eaLnBrk="1" hangingPunct="1">
              <a:defRPr/>
            </a:pPr>
            <a:endParaRPr 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8571" y="2263301"/>
            <a:ext cx="2840487" cy="2523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860425" y="1653213"/>
            <a:ext cx="7997825" cy="632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BDD7E7"/>
              </a:buClr>
              <a:buSzTx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    (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) Cell Placement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857753" y="2673383"/>
            <a:ext cx="3000395" cy="554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BDD7E7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Laminar Flow: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BDD7E7"/>
              </a:buClr>
              <a:buSzTx/>
              <a:tabLst/>
              <a:defRPr/>
            </a:pPr>
            <a:r>
              <a:rPr lang="en-US" sz="2400" kern="0" dirty="0" smtClean="0">
                <a:solidFill>
                  <a:srgbClr val="08519C"/>
                </a:solidFill>
                <a:latin typeface="Calibri" pitchFamily="34" charset="0"/>
                <a:cs typeface="Calibri" pitchFamily="34" charset="0"/>
              </a:rPr>
              <a:t>   Parallel flow of liquids in layers without any inter-layer disruption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8519C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marL="539750" marR="0" lvl="1" indent="-2159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BDD7E7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8519C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ProCell - Operation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500063" y="1244623"/>
            <a:ext cx="4214812" cy="5541963"/>
          </a:xfrm>
        </p:spPr>
        <p:txBody>
          <a:bodyPr/>
          <a:lstStyle/>
          <a:p>
            <a:pPr eaLnBrk="1" hangingPunct="1">
              <a:defRPr/>
            </a:pPr>
            <a:endParaRPr lang="en-US" dirty="0" smtClean="0">
              <a:latin typeface="Calibri" pitchFamily="34" charset="0"/>
              <a:ea typeface="ＭＳ Ｐゴシック" pitchFamily="34" charset="-128"/>
            </a:endParaRPr>
          </a:p>
          <a:p>
            <a:pPr eaLnBrk="1" hangingPunct="1">
              <a:defRPr/>
            </a:pPr>
            <a:endParaRPr 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8571" y="2263301"/>
            <a:ext cx="2840487" cy="2523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285992"/>
            <a:ext cx="279642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860425" y="1653213"/>
            <a:ext cx="7997825" cy="632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BDD7E7"/>
              </a:buClr>
              <a:buSzTx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    (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) Cell Placement                          (ii) Compound Perfusion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latin typeface="Calibri" pitchFamily="34" charset="0"/>
                <a:cs typeface="Calibri" pitchFamily="34" charset="0"/>
              </a:rPr>
              <a:t>BioChip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Architecture Model</a:t>
            </a:r>
          </a:p>
        </p:txBody>
      </p:sp>
      <p:sp>
        <p:nvSpPr>
          <p:cNvPr id="16389" name="AutoShape 6" descr="https://mail.google.com/mail/?ui=2&amp;ik=dc4031fcc6&amp;view=att&amp;th=126d77f5b08408a4&amp;attid=0.4&amp;disp=inline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6390" name="AutoShape 8" descr="https://mail.google.com/mail/?ui=2&amp;ik=dc4031fcc6&amp;view=att&amp;th=126d77f5b08408a4&amp;attid=0.4&amp;disp=inline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42910" y="1285860"/>
            <a:ext cx="3000395" cy="554196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8x8 Matrix</a:t>
            </a:r>
          </a:p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Each row represents a chamber</a:t>
            </a:r>
          </a:p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Each element in a row represents an experiment</a:t>
            </a:r>
          </a:p>
          <a:p>
            <a:pPr lvl="1" eaLnBrk="1" hangingPunct="1"/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90975" y="1309597"/>
            <a:ext cx="4610115" cy="4405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5776" y="3929066"/>
            <a:ext cx="2330340" cy="174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latin typeface="Calibri" pitchFamily="34" charset="0"/>
                <a:cs typeface="Calibri" pitchFamily="34" charset="0"/>
              </a:rPr>
              <a:t>BioChip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Architecture Model</a:t>
            </a:r>
          </a:p>
        </p:txBody>
      </p:sp>
      <p:sp>
        <p:nvSpPr>
          <p:cNvPr id="16389" name="AutoShape 6" descr="https://mail.google.com/mail/?ui=2&amp;ik=dc4031fcc6&amp;view=att&amp;th=126d77f5b08408a4&amp;attid=0.4&amp;disp=inline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6390" name="AutoShape 8" descr="https://mail.google.com/mail/?ui=2&amp;ik=dc4031fcc6&amp;view=att&amp;th=126d77f5b08408a4&amp;attid=0.4&amp;disp=inline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42910" y="1714488"/>
            <a:ext cx="3000395" cy="554196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Experiment</a:t>
            </a:r>
          </a:p>
          <a:p>
            <a:pPr lvl="1"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Exposure of a cell colony to a sequence of compounds</a:t>
            </a:r>
          </a:p>
          <a:p>
            <a:pPr lvl="1"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Response monitoring</a:t>
            </a:r>
          </a:p>
          <a:p>
            <a:pPr lvl="1" eaLnBrk="1" hangingPunct="1"/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Resources</a:t>
            </a:r>
          </a:p>
          <a:p>
            <a:pPr lvl="1"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Time – Weeks</a:t>
            </a:r>
          </a:p>
          <a:p>
            <a:pPr lvl="1"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Cost – Highly expensive reagents</a:t>
            </a:r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90975" y="1309597"/>
            <a:ext cx="4610115" cy="4405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TU Informatics">
  <a:themeElements>
    <a:clrScheme name="DTU Informatics 13">
      <a:dk1>
        <a:srgbClr val="000000"/>
      </a:dk1>
      <a:lt1>
        <a:srgbClr val="FFFFFF"/>
      </a:lt1>
      <a:dk2>
        <a:srgbClr val="990000"/>
      </a:dk2>
      <a:lt2>
        <a:srgbClr val="999999"/>
      </a:lt2>
      <a:accent1>
        <a:srgbClr val="FF9900"/>
      </a:accent1>
      <a:accent2>
        <a:srgbClr val="FF66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5C00"/>
      </a:accent6>
      <a:hlink>
        <a:srgbClr val="FF0000"/>
      </a:hlink>
      <a:folHlink>
        <a:srgbClr val="99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DTU Informatic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Informatic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Informatic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Informatic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Informatic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Informatic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Informatic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Informatic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Informatic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Informatic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Informatic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Informatic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Informatics 13">
        <a:dk1>
          <a:srgbClr val="000000"/>
        </a:dk1>
        <a:lt1>
          <a:srgbClr val="FFFFFF"/>
        </a:lt1>
        <a:dk2>
          <a:srgbClr val="990000"/>
        </a:dk2>
        <a:lt2>
          <a:srgbClr val="999999"/>
        </a:lt2>
        <a:accent1>
          <a:srgbClr val="FF99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5C00"/>
        </a:accent6>
        <a:hlink>
          <a:srgbClr val="FF00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6904</TotalTime>
  <Words>498</Words>
  <Application>Microsoft Office PowerPoint</Application>
  <PresentationFormat>On-screen Show (4:3)</PresentationFormat>
  <Paragraphs>164</Paragraphs>
  <Slides>23</Slides>
  <Notes>7</Notes>
  <HiddenSlides>0</HiddenSlides>
  <MMClips>1</MMClips>
  <ScaleCrop>false</ScaleCrop>
  <HeadingPairs>
    <vt:vector size="8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DTU Informatics</vt:lpstr>
      <vt:lpstr>E:\1. DTU\7. Papers\1. DTIP PAper March 2010\Final paper - March 2010\Figures of the DTIP paper.vsd\Drawing\~Pres red schemes\Sheet.965</vt:lpstr>
      <vt:lpstr>Visio</vt:lpstr>
      <vt:lpstr>System-Level Modeling and Simulation of the Cell Culture Microfluidic Biochip ProCell</vt:lpstr>
      <vt:lpstr>Microfluidic Biochips</vt:lpstr>
      <vt:lpstr>Microfluidic Biochips</vt:lpstr>
      <vt:lpstr>Microfluidic Biochips</vt:lpstr>
      <vt:lpstr>ProCell – Programmable Cell Culture Chip</vt:lpstr>
      <vt:lpstr>ProCell - Operation</vt:lpstr>
      <vt:lpstr>ProCell - Operation</vt:lpstr>
      <vt:lpstr>BioChip Architecture Model</vt:lpstr>
      <vt:lpstr>BioChip Architecture Model</vt:lpstr>
      <vt:lpstr>Fault Model</vt:lpstr>
      <vt:lpstr>Qualitative Fault Evaluation</vt:lpstr>
      <vt:lpstr>Qualitative Fault Evaluation</vt:lpstr>
      <vt:lpstr>Qualitative Fault Evaluation</vt:lpstr>
      <vt:lpstr>ProCell - Architecture</vt:lpstr>
      <vt:lpstr>Outline</vt:lpstr>
      <vt:lpstr>Redundancy Schemes</vt:lpstr>
      <vt:lpstr>Redundancy Schemes</vt:lpstr>
      <vt:lpstr>Redundancy Schemes</vt:lpstr>
      <vt:lpstr>Redundancy Schemes</vt:lpstr>
      <vt:lpstr>Simulation Framework</vt:lpstr>
      <vt:lpstr>Experimental Results</vt:lpstr>
      <vt:lpstr>Experimental Results</vt:lpstr>
      <vt:lpstr>Conclusions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 Pop</dc:creator>
  <cp:lastModifiedBy>whmi</cp:lastModifiedBy>
  <cp:revision>525</cp:revision>
  <cp:lastPrinted>2010-02-09T15:36:59Z</cp:lastPrinted>
  <dcterms:created xsi:type="dcterms:W3CDTF">2010-02-09T18:19:40Z</dcterms:created>
  <dcterms:modified xsi:type="dcterms:W3CDTF">2010-05-05T06:12:03Z</dcterms:modified>
</cp:coreProperties>
</file>