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256" r:id="rId2"/>
    <p:sldId id="291" r:id="rId3"/>
    <p:sldId id="290" r:id="rId4"/>
    <p:sldId id="292" r:id="rId5"/>
    <p:sldId id="289" r:id="rId6"/>
    <p:sldId id="267" r:id="rId7"/>
    <p:sldId id="297" r:id="rId8"/>
    <p:sldId id="293" r:id="rId9"/>
    <p:sldId id="358" r:id="rId10"/>
    <p:sldId id="295" r:id="rId11"/>
    <p:sldId id="296" r:id="rId12"/>
    <p:sldId id="298" r:id="rId13"/>
    <p:sldId id="286" r:id="rId14"/>
    <p:sldId id="303" r:id="rId15"/>
    <p:sldId id="304" r:id="rId16"/>
    <p:sldId id="305" r:id="rId17"/>
    <p:sldId id="306" r:id="rId18"/>
    <p:sldId id="307"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45" r:id="rId49"/>
    <p:sldId id="339" r:id="rId50"/>
    <p:sldId id="340" r:id="rId51"/>
    <p:sldId id="343" r:id="rId52"/>
    <p:sldId id="359" r:id="rId53"/>
    <p:sldId id="341" r:id="rId54"/>
    <p:sldId id="346" r:id="rId55"/>
    <p:sldId id="347" r:id="rId56"/>
    <p:sldId id="348" r:id="rId57"/>
    <p:sldId id="349" r:id="rId58"/>
    <p:sldId id="350" r:id="rId59"/>
    <p:sldId id="352" r:id="rId60"/>
    <p:sldId id="351" r:id="rId61"/>
    <p:sldId id="353" r:id="rId62"/>
    <p:sldId id="354" r:id="rId63"/>
    <p:sldId id="300" r:id="rId64"/>
    <p:sldId id="355" r:id="rId65"/>
    <p:sldId id="357"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9BD"/>
    <a:srgbClr val="08519C"/>
    <a:srgbClr val="EDEDED"/>
    <a:srgbClr val="3182BD"/>
    <a:srgbClr val="DE2D26"/>
    <a:srgbClr val="54278F"/>
    <a:srgbClr val="006D2C"/>
    <a:srgbClr val="A50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6021" autoAdjust="0"/>
  </p:normalViewPr>
  <p:slideViewPr>
    <p:cSldViewPr snapToGrid="0" snapToObjects="1">
      <p:cViewPr>
        <p:scale>
          <a:sx n="64" d="100"/>
          <a:sy n="64" d="100"/>
        </p:scale>
        <p:origin x="-139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F7E46-332B-EF4F-9198-9F355BE121AB}" type="datetimeFigureOut">
              <a:rPr lang="en-US" smtClean="0"/>
              <a:pPr/>
              <a:t>14-Nov-12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E986D6-A5F1-CF4C-9BDB-8AE4FD3A05DD}" type="slidenum">
              <a:rPr lang="en-US" smtClean="0"/>
              <a:pPr/>
              <a:t>‹#›</a:t>
            </a:fld>
            <a:endParaRPr lang="en-US"/>
          </a:p>
        </p:txBody>
      </p:sp>
    </p:spTree>
    <p:extLst>
      <p:ext uri="{BB962C8B-B14F-4D97-AF65-F5344CB8AC3E}">
        <p14:creationId xmlns:p14="http://schemas.microsoft.com/office/powerpoint/2010/main" val="20968941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986D6-A5F1-CF4C-9BDB-8AE4FD3A05DD}" type="slidenum">
              <a:rPr lang="en-US" smtClean="0"/>
              <a:pPr/>
              <a:t>6</a:t>
            </a:fld>
            <a:endParaRPr lang="en-US"/>
          </a:p>
        </p:txBody>
      </p:sp>
    </p:spTree>
    <p:extLst>
      <p:ext uri="{BB962C8B-B14F-4D97-AF65-F5344CB8AC3E}">
        <p14:creationId xmlns:p14="http://schemas.microsoft.com/office/powerpoint/2010/main" val="1726894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more concise!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64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more concise!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65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more concise!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talking about traffic classes, also mention integration policies: </a:t>
            </a:r>
          </a:p>
          <a:p>
            <a:pPr>
              <a:buFontTx/>
              <a:buChar char="•"/>
            </a:pPr>
            <a:r>
              <a:rPr lang="en-US" baseline="0" dirty="0" smtClean="0"/>
              <a:t>timely block – the transmission of an RC frame is postponed if it will not terminate before the transmission of a scheduled TT frame</a:t>
            </a:r>
          </a:p>
          <a:p>
            <a:pPr>
              <a:buFontTx/>
              <a:buChar char="•"/>
            </a:pPr>
            <a:r>
              <a:rPr lang="en-US" baseline="0" dirty="0" smtClean="0"/>
              <a:t>pre-emption – the transmission of an RC frame is pre-empted if a TT frame is scheduled for </a:t>
            </a:r>
            <a:r>
              <a:rPr lang="en-US" baseline="0" dirty="0" err="1" smtClean="0"/>
              <a:t>tranmission</a:t>
            </a:r>
            <a:endParaRPr lang="en-US" baseline="0" dirty="0" smtClean="0"/>
          </a:p>
          <a:p>
            <a:pPr>
              <a:buFontTx/>
              <a:buChar char="•"/>
            </a:pPr>
            <a:r>
              <a:rPr lang="en-US" baseline="0" dirty="0" smtClean="0"/>
              <a:t>shuffling – if an RC frame is transmitting, the TT frame will be sent only after the transmission finished</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Ethernet protocol does not offer separation between messages of different criticalities. ARINC 664p7 manages this through the concept of Virtual Links, by emulating point-to-point connectivity over the network. The virtual link is defined as the “logical unidirectional connection from one source system to one or more destination end systems”. Thus the virtual link is a directed tree, with the sender as a root, and the receivers as leaf. Each virtual link is composed of a set of dataflow paths, one such dataflow path for each root-leaf connection. </a:t>
            </a:r>
          </a:p>
          <a:p>
            <a:endParaRPr lang="en-US" dirty="0" smtClean="0"/>
          </a:p>
          <a:p>
            <a:r>
              <a:rPr lang="en-US" dirty="0" smtClean="0"/>
              <a:t>One virtual link is assigned to one message only. </a:t>
            </a:r>
          </a:p>
          <a:p>
            <a:r>
              <a:rPr lang="en-US" dirty="0" smtClean="0"/>
              <a:t>By using virtual links, the highly critical message m1 is separated from the non-critical message m2. </a:t>
            </a:r>
          </a:p>
          <a:p>
            <a:endParaRPr lang="en-US" dirty="0" smtClean="0"/>
          </a:p>
          <a:p>
            <a:r>
              <a:rPr lang="en-US" dirty="0" smtClean="0"/>
              <a:t>Let’s assume we have 2 applications, A1 and A2.</a:t>
            </a:r>
            <a:endParaRPr lang="en-US" dirty="0" smtClean="0"/>
          </a:p>
        </p:txBody>
      </p:sp>
      <p:sp>
        <p:nvSpPr>
          <p:cNvPr id="4" name="Slide Number Placeholder 3"/>
          <p:cNvSpPr>
            <a:spLocks noGrp="1"/>
          </p:cNvSpPr>
          <p:nvPr>
            <p:ph type="sldNum" sz="quarter" idx="10"/>
          </p:nvPr>
        </p:nvSpPr>
        <p:spPr/>
        <p:txBody>
          <a:bodyPr/>
          <a:lstStyle/>
          <a:p>
            <a:fld id="{E9E986D6-A5F1-CF4C-9BDB-8AE4FD3A05DD}"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virtual link is composed of a set of dataflow paths, one such dataflow path for each root-leaf connection. </a:t>
            </a:r>
          </a:p>
        </p:txBody>
      </p:sp>
      <p:sp>
        <p:nvSpPr>
          <p:cNvPr id="4" name="Slide Number Placeholder 3"/>
          <p:cNvSpPr>
            <a:spLocks noGrp="1"/>
          </p:cNvSpPr>
          <p:nvPr>
            <p:ph type="sldNum" sz="quarter" idx="10"/>
          </p:nvPr>
        </p:nvSpPr>
        <p:spPr/>
        <p:txBody>
          <a:bodyPr/>
          <a:lstStyle/>
          <a:p>
            <a:fld id="{E9E986D6-A5F1-CF4C-9BDB-8AE4FD3A05DD}"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recapitulate</a:t>
            </a:r>
            <a:r>
              <a:rPr lang="en-US" baseline="0" dirty="0" smtClean="0"/>
              <a:t> why is </a:t>
            </a:r>
            <a:r>
              <a:rPr lang="en-US" baseline="0" dirty="0" err="1" smtClean="0"/>
              <a:t>TTEthernet</a:t>
            </a:r>
            <a:r>
              <a:rPr lang="en-US" baseline="0" dirty="0" smtClean="0"/>
              <a:t> suitable for mixed-criticality applications? Mixed-criticality messages need to be separated spatially and temporally. And </a:t>
            </a:r>
            <a:r>
              <a:rPr lang="en-US" baseline="0" dirty="0" err="1" smtClean="0"/>
              <a:t>TTEthernet</a:t>
            </a:r>
            <a:r>
              <a:rPr lang="en-US" baseline="0" dirty="0" smtClean="0"/>
              <a:t> provides mechanism for that. Spatial separation is </a:t>
            </a:r>
            <a:r>
              <a:rPr lang="en-US" baseline="0" dirty="0" smtClean="0"/>
              <a:t>achieved…</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19</a:t>
            </a:fld>
            <a:endParaRPr lang="en-US"/>
          </a:p>
        </p:txBody>
      </p:sp>
    </p:spTree>
    <p:extLst>
      <p:ext uri="{BB962C8B-B14F-4D97-AF65-F5344CB8AC3E}">
        <p14:creationId xmlns:p14="http://schemas.microsoft.com/office/powerpoint/2010/main" val="113852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986D6-A5F1-CF4C-9BDB-8AE4FD3A05DD}" type="slidenum">
              <a:rPr lang="en-US" smtClean="0"/>
              <a:pPr/>
              <a:t>48</a:t>
            </a:fld>
            <a:endParaRPr lang="en-US"/>
          </a:p>
        </p:txBody>
      </p:sp>
    </p:spTree>
    <p:extLst>
      <p:ext uri="{BB962C8B-B14F-4D97-AF65-F5344CB8AC3E}">
        <p14:creationId xmlns:p14="http://schemas.microsoft.com/office/powerpoint/2010/main" val="172689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 more concise! </a:t>
            </a:r>
            <a:endParaRPr lang="en-US" dirty="0"/>
          </a:p>
        </p:txBody>
      </p:sp>
      <p:sp>
        <p:nvSpPr>
          <p:cNvPr id="4" name="Slide Number Placeholder 3"/>
          <p:cNvSpPr>
            <a:spLocks noGrp="1"/>
          </p:cNvSpPr>
          <p:nvPr>
            <p:ph type="sldNum" sz="quarter" idx="10"/>
          </p:nvPr>
        </p:nvSpPr>
        <p:spPr/>
        <p:txBody>
          <a:bodyPr/>
          <a:lstStyle/>
          <a:p>
            <a:fld id="{E9E986D6-A5F1-CF4C-9BDB-8AE4FD3A05DD}" type="slidenum">
              <a:rPr lang="en-US" smtClean="0"/>
              <a:pPr/>
              <a:t>63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DTU-DK-A1"/>
          <p:cNvPicPr>
            <a:picLocks noChangeAspect="1" noChangeArrowheads="1"/>
          </p:cNvPicPr>
          <p:nvPr/>
        </p:nvPicPr>
        <p:blipFill>
          <a:blip r:embed="rId2"/>
          <a:srcRect l="78432"/>
          <a:stretch>
            <a:fillRect/>
          </a:stretch>
        </p:blipFill>
        <p:spPr bwMode="auto">
          <a:xfrm>
            <a:off x="8597900" y="82550"/>
            <a:ext cx="479425" cy="533400"/>
          </a:xfrm>
          <a:prstGeom prst="rect">
            <a:avLst/>
          </a:prstGeom>
          <a:noFill/>
          <a:ln w="9525">
            <a:noFill/>
            <a:miter lim="800000"/>
            <a:headEnd/>
            <a:tailEnd/>
          </a:ln>
        </p:spPr>
      </p:pic>
      <p:pic>
        <p:nvPicPr>
          <p:cNvPr id="5" name="Picture 12" descr="DTU frise RGB"/>
          <p:cNvPicPr>
            <a:picLocks noChangeAspect="1" noChangeArrowheads="1"/>
          </p:cNvPicPr>
          <p:nvPr/>
        </p:nvPicPr>
        <p:blipFill>
          <a:blip r:embed="rId3"/>
          <a:srcRect r="25990"/>
          <a:stretch>
            <a:fillRect/>
          </a:stretch>
        </p:blipFill>
        <p:spPr bwMode="auto">
          <a:xfrm>
            <a:off x="4432300" y="4191000"/>
            <a:ext cx="4711700" cy="2338388"/>
          </a:xfrm>
          <a:prstGeom prst="rect">
            <a:avLst/>
          </a:prstGeom>
          <a:noFill/>
          <a:ln w="9525">
            <a:noFill/>
            <a:miter lim="800000"/>
            <a:headEnd/>
            <a:tailEnd/>
          </a:ln>
        </p:spPr>
      </p:pic>
      <p:pic>
        <p:nvPicPr>
          <p:cNvPr id="6" name="Picture 22" descr="C:\Users\cls\Desktop\DTU_ppt\Til PAW\DTU_LOGOS\Done\DTU Informatik A UK.png"/>
          <p:cNvPicPr>
            <a:picLocks noChangeAspect="1" noChangeArrowheads="1"/>
          </p:cNvPicPr>
          <p:nvPr/>
        </p:nvPicPr>
        <p:blipFill>
          <a:blip r:embed="rId4"/>
          <a:srcRect l="10336" t="34251" b="14568"/>
          <a:stretch>
            <a:fillRect/>
          </a:stretch>
        </p:blipFill>
        <p:spPr bwMode="auto">
          <a:xfrm>
            <a:off x="619125" y="6029325"/>
            <a:ext cx="5213350" cy="630238"/>
          </a:xfrm>
          <a:prstGeom prst="rect">
            <a:avLst/>
          </a:prstGeom>
          <a:noFill/>
          <a:ln w="9525">
            <a:noFill/>
            <a:miter lim="800000"/>
            <a:headEnd/>
            <a:tailEnd/>
          </a:ln>
        </p:spPr>
      </p:pic>
      <p:sp>
        <p:nvSpPr>
          <p:cNvPr id="5122" name="Rectangle 2"/>
          <p:cNvSpPr>
            <a:spLocks noGrp="1" noChangeArrowheads="1"/>
          </p:cNvSpPr>
          <p:nvPr>
            <p:ph type="ctrTitle"/>
          </p:nvPr>
        </p:nvSpPr>
        <p:spPr>
          <a:xfrm>
            <a:off x="718898" y="1295400"/>
            <a:ext cx="6478083" cy="869128"/>
          </a:xfrm>
        </p:spPr>
        <p:txBody>
          <a:bodyPr/>
          <a:lstStyle>
            <a:lvl1pPr algn="l">
              <a:defRPr sz="2800">
                <a:solidFill>
                  <a:srgbClr val="08519C"/>
                </a:solidFill>
                <a:latin typeface="Calibri"/>
                <a:cs typeface="Calibri"/>
              </a:defRPr>
            </a:lvl1pPr>
          </a:lstStyle>
          <a:p>
            <a:r>
              <a:rPr lang="en-US" noProof="0" smtClean="0"/>
              <a:t>Click to edit Master title style</a:t>
            </a:r>
            <a:endParaRPr lang="en-US" noProof="0" dirty="0"/>
          </a:p>
        </p:txBody>
      </p:sp>
      <p:sp>
        <p:nvSpPr>
          <p:cNvPr id="5123" name="Rectangle 3"/>
          <p:cNvSpPr>
            <a:spLocks noGrp="1" noChangeArrowheads="1"/>
          </p:cNvSpPr>
          <p:nvPr>
            <p:ph type="subTitle" idx="1"/>
          </p:nvPr>
        </p:nvSpPr>
        <p:spPr>
          <a:xfrm>
            <a:off x="718898" y="2380182"/>
            <a:ext cx="6486071" cy="1658418"/>
          </a:xfrm>
        </p:spPr>
        <p:txBody>
          <a:bodyPr/>
          <a:lstStyle>
            <a:lvl1pPr marL="0" indent="0">
              <a:buFontTx/>
              <a:buNone/>
              <a:defRPr>
                <a:solidFill>
                  <a:srgbClr val="08519C"/>
                </a:solidFill>
                <a:latin typeface="Calibri"/>
                <a:cs typeface="Calibri"/>
              </a:defRPr>
            </a:lvl1pPr>
          </a:lstStyle>
          <a:p>
            <a:r>
              <a:rPr lang="en-US" noProof="0" smtClean="0"/>
              <a:t>Click to edit Master subtitle style</a:t>
            </a: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04800"/>
            <a:ext cx="1943100" cy="5861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676900" cy="5861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3810000"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Line 7"/>
          <p:cNvSpPr>
            <a:spLocks noChangeShapeType="1"/>
          </p:cNvSpPr>
          <p:nvPr/>
        </p:nvSpPr>
        <p:spPr bwMode="auto">
          <a:xfrm>
            <a:off x="63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 name="Line 8"/>
          <p:cNvSpPr>
            <a:spLocks noChangeShapeType="1"/>
          </p:cNvSpPr>
          <p:nvPr/>
        </p:nvSpPr>
        <p:spPr bwMode="auto">
          <a:xfrm>
            <a:off x="152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 name="Line 9"/>
          <p:cNvSpPr>
            <a:spLocks noChangeShapeType="1"/>
          </p:cNvSpPr>
          <p:nvPr/>
        </p:nvSpPr>
        <p:spPr bwMode="auto">
          <a:xfrm>
            <a:off x="304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 name="Line 10"/>
          <p:cNvSpPr>
            <a:spLocks noChangeShapeType="1"/>
          </p:cNvSpPr>
          <p:nvPr/>
        </p:nvSpPr>
        <p:spPr bwMode="auto">
          <a:xfrm>
            <a:off x="457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 name="Line 12"/>
          <p:cNvSpPr>
            <a:spLocks noChangeShapeType="1"/>
          </p:cNvSpPr>
          <p:nvPr/>
        </p:nvSpPr>
        <p:spPr bwMode="auto">
          <a:xfrm>
            <a:off x="609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 name="Line 13"/>
          <p:cNvSpPr>
            <a:spLocks noChangeShapeType="1"/>
          </p:cNvSpPr>
          <p:nvPr/>
        </p:nvSpPr>
        <p:spPr bwMode="auto">
          <a:xfrm>
            <a:off x="762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 name="Line 14"/>
          <p:cNvSpPr>
            <a:spLocks noChangeShapeType="1"/>
          </p:cNvSpPr>
          <p:nvPr/>
        </p:nvSpPr>
        <p:spPr bwMode="auto">
          <a:xfrm>
            <a:off x="914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 name="Line 15"/>
          <p:cNvSpPr>
            <a:spLocks noChangeShapeType="1"/>
          </p:cNvSpPr>
          <p:nvPr/>
        </p:nvSpPr>
        <p:spPr bwMode="auto">
          <a:xfrm>
            <a:off x="10731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 name="Line 16"/>
          <p:cNvSpPr>
            <a:spLocks noChangeShapeType="1"/>
          </p:cNvSpPr>
          <p:nvPr/>
        </p:nvSpPr>
        <p:spPr bwMode="auto">
          <a:xfrm>
            <a:off x="1219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 name="Line 17"/>
          <p:cNvSpPr>
            <a:spLocks noChangeShapeType="1"/>
          </p:cNvSpPr>
          <p:nvPr/>
        </p:nvSpPr>
        <p:spPr bwMode="auto">
          <a:xfrm>
            <a:off x="1371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4" name="Line 18"/>
          <p:cNvSpPr>
            <a:spLocks noChangeShapeType="1"/>
          </p:cNvSpPr>
          <p:nvPr/>
        </p:nvSpPr>
        <p:spPr bwMode="auto">
          <a:xfrm>
            <a:off x="1524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5" name="Line 19"/>
          <p:cNvSpPr>
            <a:spLocks noChangeShapeType="1"/>
          </p:cNvSpPr>
          <p:nvPr/>
        </p:nvSpPr>
        <p:spPr bwMode="auto">
          <a:xfrm>
            <a:off x="1676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6" name="Line 20"/>
          <p:cNvSpPr>
            <a:spLocks noChangeShapeType="1"/>
          </p:cNvSpPr>
          <p:nvPr/>
        </p:nvSpPr>
        <p:spPr bwMode="auto">
          <a:xfrm>
            <a:off x="1828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7" name="Line 21"/>
          <p:cNvSpPr>
            <a:spLocks noChangeShapeType="1"/>
          </p:cNvSpPr>
          <p:nvPr/>
        </p:nvSpPr>
        <p:spPr bwMode="auto">
          <a:xfrm>
            <a:off x="1981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8" name="Line 22"/>
          <p:cNvSpPr>
            <a:spLocks noChangeShapeType="1"/>
          </p:cNvSpPr>
          <p:nvPr/>
        </p:nvSpPr>
        <p:spPr bwMode="auto">
          <a:xfrm>
            <a:off x="21399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9" name="Line 23"/>
          <p:cNvSpPr>
            <a:spLocks noChangeShapeType="1"/>
          </p:cNvSpPr>
          <p:nvPr/>
        </p:nvSpPr>
        <p:spPr bwMode="auto">
          <a:xfrm>
            <a:off x="2286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0" name="Line 24"/>
          <p:cNvSpPr>
            <a:spLocks noChangeShapeType="1"/>
          </p:cNvSpPr>
          <p:nvPr/>
        </p:nvSpPr>
        <p:spPr bwMode="auto">
          <a:xfrm>
            <a:off x="2438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1" name="Line 25"/>
          <p:cNvSpPr>
            <a:spLocks noChangeShapeType="1"/>
          </p:cNvSpPr>
          <p:nvPr/>
        </p:nvSpPr>
        <p:spPr bwMode="auto">
          <a:xfrm>
            <a:off x="2590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2" name="Line 26"/>
          <p:cNvSpPr>
            <a:spLocks noChangeShapeType="1"/>
          </p:cNvSpPr>
          <p:nvPr/>
        </p:nvSpPr>
        <p:spPr bwMode="auto">
          <a:xfrm>
            <a:off x="2743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3" name="Line 27"/>
          <p:cNvSpPr>
            <a:spLocks noChangeShapeType="1"/>
          </p:cNvSpPr>
          <p:nvPr/>
        </p:nvSpPr>
        <p:spPr bwMode="auto">
          <a:xfrm>
            <a:off x="2895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4" name="Line 28"/>
          <p:cNvSpPr>
            <a:spLocks noChangeShapeType="1"/>
          </p:cNvSpPr>
          <p:nvPr/>
        </p:nvSpPr>
        <p:spPr bwMode="auto">
          <a:xfrm>
            <a:off x="3048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5" name="Line 29"/>
          <p:cNvSpPr>
            <a:spLocks noChangeShapeType="1"/>
          </p:cNvSpPr>
          <p:nvPr/>
        </p:nvSpPr>
        <p:spPr bwMode="auto">
          <a:xfrm>
            <a:off x="32067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6" name="Line 30"/>
          <p:cNvSpPr>
            <a:spLocks noChangeShapeType="1"/>
          </p:cNvSpPr>
          <p:nvPr/>
        </p:nvSpPr>
        <p:spPr bwMode="auto">
          <a:xfrm>
            <a:off x="3352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7" name="Line 31"/>
          <p:cNvSpPr>
            <a:spLocks noChangeShapeType="1"/>
          </p:cNvSpPr>
          <p:nvPr/>
        </p:nvSpPr>
        <p:spPr bwMode="auto">
          <a:xfrm>
            <a:off x="3505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8" name="Line 32"/>
          <p:cNvSpPr>
            <a:spLocks noChangeShapeType="1"/>
          </p:cNvSpPr>
          <p:nvPr/>
        </p:nvSpPr>
        <p:spPr bwMode="auto">
          <a:xfrm>
            <a:off x="3657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29" name="Line 33"/>
          <p:cNvSpPr>
            <a:spLocks noChangeShapeType="1"/>
          </p:cNvSpPr>
          <p:nvPr/>
        </p:nvSpPr>
        <p:spPr bwMode="auto">
          <a:xfrm>
            <a:off x="3810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0" name="Line 34"/>
          <p:cNvSpPr>
            <a:spLocks noChangeShapeType="1"/>
          </p:cNvSpPr>
          <p:nvPr/>
        </p:nvSpPr>
        <p:spPr bwMode="auto">
          <a:xfrm>
            <a:off x="3962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1" name="Line 35"/>
          <p:cNvSpPr>
            <a:spLocks noChangeShapeType="1"/>
          </p:cNvSpPr>
          <p:nvPr/>
        </p:nvSpPr>
        <p:spPr bwMode="auto">
          <a:xfrm>
            <a:off x="4114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2" name="Line 36"/>
          <p:cNvSpPr>
            <a:spLocks noChangeShapeType="1"/>
          </p:cNvSpPr>
          <p:nvPr/>
        </p:nvSpPr>
        <p:spPr bwMode="auto">
          <a:xfrm>
            <a:off x="42735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3" name="Line 37"/>
          <p:cNvSpPr>
            <a:spLocks noChangeShapeType="1"/>
          </p:cNvSpPr>
          <p:nvPr/>
        </p:nvSpPr>
        <p:spPr bwMode="auto">
          <a:xfrm>
            <a:off x="4419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4" name="Line 38"/>
          <p:cNvSpPr>
            <a:spLocks noChangeShapeType="1"/>
          </p:cNvSpPr>
          <p:nvPr/>
        </p:nvSpPr>
        <p:spPr bwMode="auto">
          <a:xfrm>
            <a:off x="4572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5" name="Line 39"/>
          <p:cNvSpPr>
            <a:spLocks noChangeShapeType="1"/>
          </p:cNvSpPr>
          <p:nvPr/>
        </p:nvSpPr>
        <p:spPr bwMode="auto">
          <a:xfrm>
            <a:off x="4724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6" name="Line 40"/>
          <p:cNvSpPr>
            <a:spLocks noChangeShapeType="1"/>
          </p:cNvSpPr>
          <p:nvPr/>
        </p:nvSpPr>
        <p:spPr bwMode="auto">
          <a:xfrm>
            <a:off x="4876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7" name="Line 41"/>
          <p:cNvSpPr>
            <a:spLocks noChangeShapeType="1"/>
          </p:cNvSpPr>
          <p:nvPr/>
        </p:nvSpPr>
        <p:spPr bwMode="auto">
          <a:xfrm>
            <a:off x="5029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8" name="Line 42"/>
          <p:cNvSpPr>
            <a:spLocks noChangeShapeType="1"/>
          </p:cNvSpPr>
          <p:nvPr/>
        </p:nvSpPr>
        <p:spPr bwMode="auto">
          <a:xfrm>
            <a:off x="5181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39" name="Line 43"/>
          <p:cNvSpPr>
            <a:spLocks noChangeShapeType="1"/>
          </p:cNvSpPr>
          <p:nvPr/>
        </p:nvSpPr>
        <p:spPr bwMode="auto">
          <a:xfrm>
            <a:off x="53403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0" name="Line 44"/>
          <p:cNvSpPr>
            <a:spLocks noChangeShapeType="1"/>
          </p:cNvSpPr>
          <p:nvPr/>
        </p:nvSpPr>
        <p:spPr bwMode="auto">
          <a:xfrm>
            <a:off x="5486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1" name="Line 45"/>
          <p:cNvSpPr>
            <a:spLocks noChangeShapeType="1"/>
          </p:cNvSpPr>
          <p:nvPr/>
        </p:nvSpPr>
        <p:spPr bwMode="auto">
          <a:xfrm>
            <a:off x="5638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2" name="Line 46"/>
          <p:cNvSpPr>
            <a:spLocks noChangeShapeType="1"/>
          </p:cNvSpPr>
          <p:nvPr/>
        </p:nvSpPr>
        <p:spPr bwMode="auto">
          <a:xfrm>
            <a:off x="5791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3" name="Line 47"/>
          <p:cNvSpPr>
            <a:spLocks noChangeShapeType="1"/>
          </p:cNvSpPr>
          <p:nvPr/>
        </p:nvSpPr>
        <p:spPr bwMode="auto">
          <a:xfrm>
            <a:off x="5943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4" name="Line 48"/>
          <p:cNvSpPr>
            <a:spLocks noChangeShapeType="1"/>
          </p:cNvSpPr>
          <p:nvPr/>
        </p:nvSpPr>
        <p:spPr bwMode="auto">
          <a:xfrm>
            <a:off x="6096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5" name="Line 49"/>
          <p:cNvSpPr>
            <a:spLocks noChangeShapeType="1"/>
          </p:cNvSpPr>
          <p:nvPr/>
        </p:nvSpPr>
        <p:spPr bwMode="auto">
          <a:xfrm>
            <a:off x="6248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6" name="Line 50"/>
          <p:cNvSpPr>
            <a:spLocks noChangeShapeType="1"/>
          </p:cNvSpPr>
          <p:nvPr/>
        </p:nvSpPr>
        <p:spPr bwMode="auto">
          <a:xfrm>
            <a:off x="64071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7" name="Line 51"/>
          <p:cNvSpPr>
            <a:spLocks noChangeShapeType="1"/>
          </p:cNvSpPr>
          <p:nvPr/>
        </p:nvSpPr>
        <p:spPr bwMode="auto">
          <a:xfrm>
            <a:off x="6553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8" name="Line 52"/>
          <p:cNvSpPr>
            <a:spLocks noChangeShapeType="1"/>
          </p:cNvSpPr>
          <p:nvPr/>
        </p:nvSpPr>
        <p:spPr bwMode="auto">
          <a:xfrm>
            <a:off x="6705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49" name="Line 53"/>
          <p:cNvSpPr>
            <a:spLocks noChangeShapeType="1"/>
          </p:cNvSpPr>
          <p:nvPr/>
        </p:nvSpPr>
        <p:spPr bwMode="auto">
          <a:xfrm>
            <a:off x="6858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0" name="Line 54"/>
          <p:cNvSpPr>
            <a:spLocks noChangeShapeType="1"/>
          </p:cNvSpPr>
          <p:nvPr/>
        </p:nvSpPr>
        <p:spPr bwMode="auto">
          <a:xfrm>
            <a:off x="7010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1" name="Line 55"/>
          <p:cNvSpPr>
            <a:spLocks noChangeShapeType="1"/>
          </p:cNvSpPr>
          <p:nvPr/>
        </p:nvSpPr>
        <p:spPr bwMode="auto">
          <a:xfrm>
            <a:off x="7162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2" name="Line 56"/>
          <p:cNvSpPr>
            <a:spLocks noChangeShapeType="1"/>
          </p:cNvSpPr>
          <p:nvPr/>
        </p:nvSpPr>
        <p:spPr bwMode="auto">
          <a:xfrm>
            <a:off x="7315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3" name="Line 57"/>
          <p:cNvSpPr>
            <a:spLocks noChangeShapeType="1"/>
          </p:cNvSpPr>
          <p:nvPr/>
        </p:nvSpPr>
        <p:spPr bwMode="auto">
          <a:xfrm>
            <a:off x="74739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4" name="Line 58"/>
          <p:cNvSpPr>
            <a:spLocks noChangeShapeType="1"/>
          </p:cNvSpPr>
          <p:nvPr/>
        </p:nvSpPr>
        <p:spPr bwMode="auto">
          <a:xfrm>
            <a:off x="7620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5" name="Line 59"/>
          <p:cNvSpPr>
            <a:spLocks noChangeShapeType="1"/>
          </p:cNvSpPr>
          <p:nvPr/>
        </p:nvSpPr>
        <p:spPr bwMode="auto">
          <a:xfrm>
            <a:off x="7772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6" name="Line 60"/>
          <p:cNvSpPr>
            <a:spLocks noChangeShapeType="1"/>
          </p:cNvSpPr>
          <p:nvPr/>
        </p:nvSpPr>
        <p:spPr bwMode="auto">
          <a:xfrm>
            <a:off x="7924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7" name="Line 61"/>
          <p:cNvSpPr>
            <a:spLocks noChangeShapeType="1"/>
          </p:cNvSpPr>
          <p:nvPr/>
        </p:nvSpPr>
        <p:spPr bwMode="auto">
          <a:xfrm>
            <a:off x="8077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8" name="Line 62"/>
          <p:cNvSpPr>
            <a:spLocks noChangeShapeType="1"/>
          </p:cNvSpPr>
          <p:nvPr/>
        </p:nvSpPr>
        <p:spPr bwMode="auto">
          <a:xfrm>
            <a:off x="8229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59" name="Line 63"/>
          <p:cNvSpPr>
            <a:spLocks noChangeShapeType="1"/>
          </p:cNvSpPr>
          <p:nvPr/>
        </p:nvSpPr>
        <p:spPr bwMode="auto">
          <a:xfrm>
            <a:off x="83820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0" name="Line 64"/>
          <p:cNvSpPr>
            <a:spLocks noChangeShapeType="1"/>
          </p:cNvSpPr>
          <p:nvPr/>
        </p:nvSpPr>
        <p:spPr bwMode="auto">
          <a:xfrm>
            <a:off x="85344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1" name="Line 65"/>
          <p:cNvSpPr>
            <a:spLocks noChangeShapeType="1"/>
          </p:cNvSpPr>
          <p:nvPr/>
        </p:nvSpPr>
        <p:spPr bwMode="auto">
          <a:xfrm>
            <a:off x="86868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2" name="Line 66"/>
          <p:cNvSpPr>
            <a:spLocks noChangeShapeType="1"/>
          </p:cNvSpPr>
          <p:nvPr/>
        </p:nvSpPr>
        <p:spPr bwMode="auto">
          <a:xfrm>
            <a:off x="88392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3" name="Line 67"/>
          <p:cNvSpPr>
            <a:spLocks noChangeShapeType="1"/>
          </p:cNvSpPr>
          <p:nvPr/>
        </p:nvSpPr>
        <p:spPr bwMode="auto">
          <a:xfrm>
            <a:off x="899160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4" name="Line 68"/>
          <p:cNvSpPr>
            <a:spLocks noChangeShapeType="1"/>
          </p:cNvSpPr>
          <p:nvPr/>
        </p:nvSpPr>
        <p:spPr bwMode="auto">
          <a:xfrm>
            <a:off x="9137650" y="0"/>
            <a:ext cx="0" cy="6858000"/>
          </a:xfrm>
          <a:prstGeom prst="line">
            <a:avLst/>
          </a:prstGeom>
          <a:noFill/>
          <a:ln w="3175">
            <a:solidFill>
              <a:srgbClr val="BAE4B3"/>
            </a:solidFill>
            <a:round/>
            <a:headEnd/>
            <a:tailEnd/>
          </a:ln>
          <a:effectLst/>
        </p:spPr>
        <p:txBody>
          <a:bodyPr>
            <a:prstTxWarp prst="textNoShape">
              <a:avLst/>
            </a:prstTxWarp>
          </a:bodyPr>
          <a:lstStyle/>
          <a:p>
            <a:endParaRPr lang="en-US"/>
          </a:p>
        </p:txBody>
      </p:sp>
      <p:grpSp>
        <p:nvGrpSpPr>
          <p:cNvPr id="2" name="Group 83"/>
          <p:cNvGrpSpPr>
            <a:grpSpLocks/>
          </p:cNvGrpSpPr>
          <p:nvPr/>
        </p:nvGrpSpPr>
        <p:grpSpPr bwMode="auto">
          <a:xfrm>
            <a:off x="0" y="6096000"/>
            <a:ext cx="9144000" cy="609600"/>
            <a:chOff x="0" y="3840"/>
            <a:chExt cx="5760" cy="384"/>
          </a:xfrm>
        </p:grpSpPr>
        <p:sp>
          <p:nvSpPr>
            <p:cNvPr id="66" name="Line 69"/>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7" name="Line 70"/>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8" name="Line 7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69" name="Line 7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0" name="Line 73"/>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1" name="Line 74"/>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2" name="Line 75"/>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3" name="Group 84"/>
          <p:cNvGrpSpPr>
            <a:grpSpLocks/>
          </p:cNvGrpSpPr>
          <p:nvPr/>
        </p:nvGrpSpPr>
        <p:grpSpPr bwMode="auto">
          <a:xfrm>
            <a:off x="0" y="5334000"/>
            <a:ext cx="9144000" cy="609600"/>
            <a:chOff x="0" y="3840"/>
            <a:chExt cx="5760" cy="384"/>
          </a:xfrm>
        </p:grpSpPr>
        <p:sp>
          <p:nvSpPr>
            <p:cNvPr id="74" name="Line 8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5" name="Line 8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6" name="Line 87"/>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7" name="Line 88"/>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8" name="Line 89"/>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79" name="Line 90"/>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0" name="Line 91"/>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65" name="Group 92"/>
          <p:cNvGrpSpPr>
            <a:grpSpLocks/>
          </p:cNvGrpSpPr>
          <p:nvPr/>
        </p:nvGrpSpPr>
        <p:grpSpPr bwMode="auto">
          <a:xfrm>
            <a:off x="0" y="4572000"/>
            <a:ext cx="9144000" cy="609600"/>
            <a:chOff x="0" y="3840"/>
            <a:chExt cx="5760" cy="384"/>
          </a:xfrm>
        </p:grpSpPr>
        <p:sp>
          <p:nvSpPr>
            <p:cNvPr id="82" name="Line 9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3" name="Line 9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4" name="Line 9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5" name="Line 9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6" name="Line 97"/>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7" name="Line 98"/>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88" name="Line 99"/>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73" name="Group 100"/>
          <p:cNvGrpSpPr>
            <a:grpSpLocks/>
          </p:cNvGrpSpPr>
          <p:nvPr/>
        </p:nvGrpSpPr>
        <p:grpSpPr bwMode="auto">
          <a:xfrm>
            <a:off x="0" y="3810000"/>
            <a:ext cx="9144000" cy="609600"/>
            <a:chOff x="0" y="3840"/>
            <a:chExt cx="5760" cy="384"/>
          </a:xfrm>
        </p:grpSpPr>
        <p:sp>
          <p:nvSpPr>
            <p:cNvPr id="90" name="Line 10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1" name="Line 10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2" name="Line 10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3" name="Line 10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4" name="Line 105"/>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5" name="Line 106"/>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6" name="Line 107"/>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81" name="Group 108"/>
          <p:cNvGrpSpPr>
            <a:grpSpLocks/>
          </p:cNvGrpSpPr>
          <p:nvPr/>
        </p:nvGrpSpPr>
        <p:grpSpPr bwMode="auto">
          <a:xfrm>
            <a:off x="0" y="3048000"/>
            <a:ext cx="9144000" cy="609600"/>
            <a:chOff x="0" y="3840"/>
            <a:chExt cx="5760" cy="384"/>
          </a:xfrm>
        </p:grpSpPr>
        <p:sp>
          <p:nvSpPr>
            <p:cNvPr id="98" name="Line 109"/>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99" name="Line 110"/>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0" name="Line 11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1" name="Line 11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2" name="Line 113"/>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3" name="Line 114"/>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4" name="Line 115"/>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89" name="Group 116"/>
          <p:cNvGrpSpPr>
            <a:grpSpLocks/>
          </p:cNvGrpSpPr>
          <p:nvPr/>
        </p:nvGrpSpPr>
        <p:grpSpPr bwMode="auto">
          <a:xfrm>
            <a:off x="0" y="2286000"/>
            <a:ext cx="9144000" cy="609600"/>
            <a:chOff x="0" y="3840"/>
            <a:chExt cx="5760" cy="384"/>
          </a:xfrm>
        </p:grpSpPr>
        <p:sp>
          <p:nvSpPr>
            <p:cNvPr id="106" name="Line 117"/>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7" name="Line 118"/>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8" name="Line 119"/>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09" name="Line 120"/>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0" name="Line 121"/>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1" name="Line 122"/>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2" name="Line 123"/>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97" name="Group 124"/>
          <p:cNvGrpSpPr>
            <a:grpSpLocks/>
          </p:cNvGrpSpPr>
          <p:nvPr/>
        </p:nvGrpSpPr>
        <p:grpSpPr bwMode="auto">
          <a:xfrm>
            <a:off x="0" y="1524000"/>
            <a:ext cx="9144000" cy="609600"/>
            <a:chOff x="0" y="3840"/>
            <a:chExt cx="5760" cy="384"/>
          </a:xfrm>
        </p:grpSpPr>
        <p:sp>
          <p:nvSpPr>
            <p:cNvPr id="114" name="Line 12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5" name="Line 12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6" name="Line 127"/>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7" name="Line 128"/>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8" name="Line 129"/>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19" name="Line 130"/>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0" name="Line 131"/>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105" name="Group 132"/>
          <p:cNvGrpSpPr>
            <a:grpSpLocks/>
          </p:cNvGrpSpPr>
          <p:nvPr/>
        </p:nvGrpSpPr>
        <p:grpSpPr bwMode="auto">
          <a:xfrm>
            <a:off x="0" y="762000"/>
            <a:ext cx="9144000" cy="609600"/>
            <a:chOff x="0" y="3840"/>
            <a:chExt cx="5760" cy="384"/>
          </a:xfrm>
        </p:grpSpPr>
        <p:sp>
          <p:nvSpPr>
            <p:cNvPr id="122" name="Line 13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3" name="Line 13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4" name="Line 135"/>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5" name="Line 136"/>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6" name="Line 137"/>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7" name="Line 138"/>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28" name="Line 139"/>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grpSp>
        <p:nvGrpSpPr>
          <p:cNvPr id="113" name="Group 140"/>
          <p:cNvGrpSpPr>
            <a:grpSpLocks/>
          </p:cNvGrpSpPr>
          <p:nvPr/>
        </p:nvGrpSpPr>
        <p:grpSpPr bwMode="auto">
          <a:xfrm>
            <a:off x="0" y="0"/>
            <a:ext cx="9144000" cy="609600"/>
            <a:chOff x="0" y="3840"/>
            <a:chExt cx="5760" cy="384"/>
          </a:xfrm>
        </p:grpSpPr>
        <p:sp>
          <p:nvSpPr>
            <p:cNvPr id="130" name="Line 141"/>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1" name="Line 142"/>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2" name="Line 143"/>
            <p:cNvSpPr>
              <a:spLocks noChangeShapeType="1"/>
            </p:cNvSpPr>
            <p:nvPr userDrawn="1"/>
          </p:nvSpPr>
          <p:spPr bwMode="auto">
            <a:xfrm>
              <a:off x="0" y="4224"/>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3" name="Line 144"/>
            <p:cNvSpPr>
              <a:spLocks noChangeShapeType="1"/>
            </p:cNvSpPr>
            <p:nvPr userDrawn="1"/>
          </p:nvSpPr>
          <p:spPr bwMode="auto">
            <a:xfrm>
              <a:off x="0" y="4128"/>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4" name="Line 145"/>
            <p:cNvSpPr>
              <a:spLocks noChangeShapeType="1"/>
            </p:cNvSpPr>
            <p:nvPr userDrawn="1"/>
          </p:nvSpPr>
          <p:spPr bwMode="auto">
            <a:xfrm>
              <a:off x="0" y="4032"/>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5" name="Line 146"/>
            <p:cNvSpPr>
              <a:spLocks noChangeShapeType="1"/>
            </p:cNvSpPr>
            <p:nvPr userDrawn="1"/>
          </p:nvSpPr>
          <p:spPr bwMode="auto">
            <a:xfrm>
              <a:off x="0" y="3936"/>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sp>
          <p:nvSpPr>
            <p:cNvPr id="136" name="Line 147"/>
            <p:cNvSpPr>
              <a:spLocks noChangeShapeType="1"/>
            </p:cNvSpPr>
            <p:nvPr userDrawn="1"/>
          </p:nvSpPr>
          <p:spPr bwMode="auto">
            <a:xfrm>
              <a:off x="0" y="3840"/>
              <a:ext cx="5760" cy="0"/>
            </a:xfrm>
            <a:prstGeom prst="line">
              <a:avLst/>
            </a:prstGeom>
            <a:noFill/>
            <a:ln w="3175">
              <a:solidFill>
                <a:srgbClr val="BAE4B3"/>
              </a:solidFill>
              <a:round/>
              <a:headEnd/>
              <a:tailEnd/>
            </a:ln>
            <a:effectLst/>
          </p:spPr>
          <p:txBody>
            <a:bodyPr>
              <a:prstTxWarp prst="textNoShape">
                <a:avLst/>
              </a:prstTxWarp>
            </a:bodyPr>
            <a:lstStyle/>
            <a:p>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188" y="0"/>
            <a:ext cx="8426450" cy="7191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58775" y="935038"/>
            <a:ext cx="8424863" cy="5541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7" name="Rectangle 13"/>
          <p:cNvSpPr>
            <a:spLocks noChangeArrowheads="1"/>
          </p:cNvSpPr>
          <p:nvPr/>
        </p:nvSpPr>
        <p:spPr bwMode="auto">
          <a:xfrm>
            <a:off x="8474075" y="6556375"/>
            <a:ext cx="304800" cy="304800"/>
          </a:xfrm>
          <a:prstGeom prst="rect">
            <a:avLst/>
          </a:prstGeom>
          <a:noFill/>
          <a:ln w="9525">
            <a:noFill/>
            <a:miter lim="800000"/>
            <a:headEnd/>
            <a:tailEnd/>
          </a:ln>
        </p:spPr>
        <p:txBody>
          <a:bodyPr lIns="0" tIns="0" rIns="0" bIns="0">
            <a:prstTxWarp prst="textNoShape">
              <a:avLst/>
            </a:prstTxWarp>
          </a:bodyPr>
          <a:lstStyle/>
          <a:p>
            <a:pPr algn="r" eaLnBrk="0" hangingPunct="0">
              <a:spcBef>
                <a:spcPct val="0"/>
              </a:spcBef>
            </a:pPr>
            <a:fld id="{3F27FFC1-0043-324A-8520-D16CB85550E5}" type="slidenum">
              <a:rPr lang="en-US" sz="900">
                <a:latin typeface="Calibri" charset="0"/>
                <a:ea typeface="Calibri" charset="0"/>
                <a:cs typeface="Calibri" charset="0"/>
              </a:rPr>
              <a:pPr algn="r" eaLnBrk="0" hangingPunct="0">
                <a:spcBef>
                  <a:spcPct val="0"/>
                </a:spcBef>
              </a:pPr>
              <a:t>‹#›</a:t>
            </a:fld>
            <a:endParaRPr lang="en-US" sz="900">
              <a:latin typeface="Calibri" charset="0"/>
              <a:ea typeface="Calibri" charset="0"/>
              <a:cs typeface="Calibri"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lnSpc>
          <a:spcPct val="80000"/>
        </a:lnSpc>
        <a:spcBef>
          <a:spcPct val="0"/>
        </a:spcBef>
        <a:spcAft>
          <a:spcPct val="0"/>
        </a:spcAft>
        <a:defRPr sz="3200" b="1">
          <a:solidFill>
            <a:srgbClr val="08519C"/>
          </a:solidFill>
          <a:latin typeface="Calibri"/>
          <a:ea typeface="ＭＳ Ｐゴシック" charset="-128"/>
          <a:cs typeface="Calibri"/>
        </a:defRPr>
      </a:lvl1pPr>
      <a:lvl2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2pPr>
      <a:lvl3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3pPr>
      <a:lvl4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4pPr>
      <a:lvl5pPr algn="r" rtl="0" eaLnBrk="1" fontAlgn="base" hangingPunct="1">
        <a:lnSpc>
          <a:spcPct val="80000"/>
        </a:lnSpc>
        <a:spcBef>
          <a:spcPct val="0"/>
        </a:spcBef>
        <a:spcAft>
          <a:spcPct val="0"/>
        </a:spcAft>
        <a:defRPr sz="3200" b="1">
          <a:solidFill>
            <a:srgbClr val="08519C"/>
          </a:solidFill>
          <a:latin typeface="Calibri" charset="0"/>
          <a:ea typeface="ＭＳ Ｐゴシック" charset="-128"/>
          <a:cs typeface="ＭＳ Ｐゴシック" charset="-128"/>
        </a:defRPr>
      </a:lvl5pPr>
      <a:lvl6pPr marL="4572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6pPr>
      <a:lvl7pPr marL="9144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7pPr>
      <a:lvl8pPr marL="13716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8pPr>
      <a:lvl9pPr marL="1828800" algn="l" rtl="0" eaLnBrk="1" fontAlgn="base" hangingPunct="1">
        <a:spcBef>
          <a:spcPct val="0"/>
        </a:spcBef>
        <a:spcAft>
          <a:spcPct val="0"/>
        </a:spcAft>
        <a:defRPr sz="2400" b="1">
          <a:solidFill>
            <a:schemeClr val="tx1"/>
          </a:solidFill>
          <a:latin typeface="Verdana" charset="0"/>
          <a:ea typeface="ＭＳ Ｐゴシック" charset="-128"/>
          <a:cs typeface="ＭＳ Ｐゴシック" charset="-128"/>
        </a:defRPr>
      </a:lvl9pPr>
    </p:titleStyle>
    <p:bodyStyle>
      <a:lvl1pPr marL="179388" indent="-215900" algn="l" rtl="0" eaLnBrk="1" fontAlgn="base" hangingPunct="1">
        <a:spcBef>
          <a:spcPts val="500"/>
        </a:spcBef>
        <a:spcAft>
          <a:spcPct val="0"/>
        </a:spcAft>
        <a:buClr>
          <a:srgbClr val="BDD7E7"/>
        </a:buClr>
        <a:buFont typeface="Wingdings" charset="2"/>
        <a:buChar char="§"/>
        <a:defRPr sz="2400">
          <a:solidFill>
            <a:srgbClr val="08519C"/>
          </a:solidFill>
          <a:latin typeface="Calibri"/>
          <a:ea typeface="ＭＳ Ｐゴシック" charset="-128"/>
          <a:cs typeface="Calibri"/>
        </a:defRPr>
      </a:lvl1pPr>
      <a:lvl2pPr marL="539750" indent="-215900" algn="l" rtl="0" eaLnBrk="1" fontAlgn="base" hangingPunct="1">
        <a:spcBef>
          <a:spcPts val="400"/>
        </a:spcBef>
        <a:spcAft>
          <a:spcPct val="0"/>
        </a:spcAft>
        <a:buClr>
          <a:srgbClr val="BDD7E7"/>
        </a:buClr>
        <a:buFont typeface="Wingdings" charset="2"/>
        <a:buChar char="§"/>
        <a:defRPr sz="2400">
          <a:solidFill>
            <a:srgbClr val="08519C"/>
          </a:solidFill>
          <a:latin typeface="Calibri"/>
          <a:ea typeface="ＭＳ Ｐゴシック" charset="-128"/>
          <a:cs typeface="Calibri"/>
        </a:defRPr>
      </a:lvl2pPr>
      <a:lvl3pPr marL="898525" indent="-215900" algn="l" rtl="0" eaLnBrk="1" fontAlgn="base" hangingPunct="1">
        <a:spcBef>
          <a:spcPts val="300"/>
        </a:spcBef>
        <a:spcAft>
          <a:spcPct val="0"/>
        </a:spcAft>
        <a:buClr>
          <a:srgbClr val="BDD7E7"/>
        </a:buClr>
        <a:buFont typeface="Wingdings" charset="2"/>
        <a:buChar char="§"/>
        <a:defRPr sz="2000">
          <a:solidFill>
            <a:srgbClr val="08519C"/>
          </a:solidFill>
          <a:latin typeface="Calibri"/>
          <a:ea typeface="ＭＳ Ｐゴシック" charset="-128"/>
          <a:cs typeface="Calibri"/>
        </a:defRPr>
      </a:lvl3pPr>
      <a:lvl4pPr marL="1258888" indent="-215900" algn="l" rtl="0" eaLnBrk="1" fontAlgn="base" hangingPunct="1">
        <a:spcBef>
          <a:spcPts val="200"/>
        </a:spcBef>
        <a:spcAft>
          <a:spcPct val="0"/>
        </a:spcAft>
        <a:buClr>
          <a:srgbClr val="BDD7E7"/>
        </a:buClr>
        <a:buFont typeface="Wingdings" charset="2"/>
        <a:buChar char="§"/>
        <a:defRPr>
          <a:solidFill>
            <a:srgbClr val="08519C"/>
          </a:solidFill>
          <a:latin typeface="Calibri"/>
          <a:ea typeface="ＭＳ Ｐゴシック" charset="-128"/>
          <a:cs typeface="Calibri"/>
        </a:defRPr>
      </a:lvl4pPr>
      <a:lvl5pPr marL="1619250" indent="-215900" algn="l" rtl="0" eaLnBrk="1" fontAlgn="base" hangingPunct="1">
        <a:spcBef>
          <a:spcPts val="200"/>
        </a:spcBef>
        <a:spcAft>
          <a:spcPct val="0"/>
        </a:spcAft>
        <a:buClr>
          <a:srgbClr val="BDD7E7"/>
        </a:buClr>
        <a:buFont typeface="Wingdings" charset="2"/>
        <a:buChar char="§"/>
        <a:defRPr sz="1600">
          <a:solidFill>
            <a:srgbClr val="08519C"/>
          </a:solidFill>
          <a:latin typeface="Calibri"/>
          <a:ea typeface="ＭＳ Ｐゴシック" charset="-128"/>
          <a:cs typeface="Calibri"/>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8898" y="1295399"/>
            <a:ext cx="6731213" cy="1687644"/>
          </a:xfrm>
        </p:spPr>
        <p:txBody>
          <a:bodyPr/>
          <a:lstStyle/>
          <a:p>
            <a:r>
              <a:rPr lang="en-US" dirty="0" smtClean="0"/>
              <a:t>Analysis Methods for Mixed-Criticality Applications on </a:t>
            </a:r>
            <a:r>
              <a:rPr lang="en-US" dirty="0" err="1" smtClean="0"/>
              <a:t>TTEthernet</a:t>
            </a:r>
            <a:r>
              <a:rPr lang="en-US" dirty="0" smtClean="0"/>
              <a:t>-based Distributed Architectures</a:t>
            </a:r>
            <a:endParaRPr lang="en-US" dirty="0"/>
          </a:p>
        </p:txBody>
      </p:sp>
      <p:sp>
        <p:nvSpPr>
          <p:cNvPr id="3" name="Subtitle 2"/>
          <p:cNvSpPr>
            <a:spLocks noGrp="1"/>
          </p:cNvSpPr>
          <p:nvPr>
            <p:ph type="subTitle" idx="1"/>
          </p:nvPr>
        </p:nvSpPr>
        <p:spPr>
          <a:xfrm>
            <a:off x="710910" y="3720411"/>
            <a:ext cx="6486071" cy="917796"/>
          </a:xfrm>
        </p:spPr>
        <p:txBody>
          <a:bodyPr/>
          <a:lstStyle/>
          <a:p>
            <a:r>
              <a:rPr lang="en-US" sz="2000" dirty="0" err="1" smtClean="0"/>
              <a:t>Sorin</a:t>
            </a:r>
            <a:r>
              <a:rPr lang="en-US" sz="2000" dirty="0" smtClean="0"/>
              <a:t> </a:t>
            </a:r>
            <a:r>
              <a:rPr lang="en-US" sz="2000" dirty="0" err="1" smtClean="0"/>
              <a:t>Ovidiu</a:t>
            </a:r>
            <a:r>
              <a:rPr lang="en-US" sz="2000" dirty="0" smtClean="0"/>
              <a:t> </a:t>
            </a:r>
            <a:r>
              <a:rPr lang="en-US" sz="2000" dirty="0" err="1" smtClean="0"/>
              <a:t>Marinescu</a:t>
            </a:r>
            <a:endParaRPr lang="en-US" sz="2000" dirty="0" smtClean="0"/>
          </a:p>
          <a:p>
            <a:r>
              <a:rPr lang="en-US" dirty="0" smtClean="0"/>
              <a:t>Technical University of Denmark</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Tm="16398"/>
    </mc:Choice>
    <mc:Fallback>
      <p:transition spd="slow" advTm="1639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a:t>
            </a:r>
            <a:r>
              <a:rPr lang="en-US" dirty="0"/>
              <a:t>extended WCDOPS+)</a:t>
            </a:r>
          </a:p>
        </p:txBody>
      </p:sp>
      <p:sp>
        <p:nvSpPr>
          <p:cNvPr id="7" name="Content Placeholder 6"/>
          <p:cNvSpPr>
            <a:spLocks noGrp="1"/>
          </p:cNvSpPr>
          <p:nvPr>
            <p:ph idx="1"/>
          </p:nvPr>
        </p:nvSpPr>
        <p:spPr/>
        <p:txBody>
          <a:bodyPr/>
          <a:lstStyle/>
          <a:p>
            <a:r>
              <a:rPr lang="en-US" dirty="0"/>
              <a:t>WCDOPS+ - response time analysis algorithm for </a:t>
            </a:r>
            <a:r>
              <a:rPr lang="en-US" dirty="0" smtClean="0"/>
              <a:t>FPS tasks </a:t>
            </a:r>
            <a:r>
              <a:rPr lang="en-US" dirty="0"/>
              <a:t>disposed in tree shaped transactions. </a:t>
            </a:r>
          </a:p>
          <a:p>
            <a:endParaRPr lang="en-US" dirty="0" smtClean="0"/>
          </a:p>
          <a:p>
            <a:r>
              <a:rPr lang="en-US" dirty="0" smtClean="0"/>
              <a:t>WCDOPS+ was extended to take into account the partitions.</a:t>
            </a:r>
          </a:p>
          <a:p>
            <a:endParaRPr lang="en-US" dirty="0" smtClean="0"/>
          </a:p>
          <a:p>
            <a:r>
              <a:rPr lang="en-US" dirty="0"/>
              <a:t>The concepts of </a:t>
            </a:r>
            <a:r>
              <a:rPr lang="en-US" dirty="0">
                <a:solidFill>
                  <a:schemeClr val="accent2">
                    <a:lumMod val="60000"/>
                    <a:lumOff val="40000"/>
                  </a:schemeClr>
                </a:solidFill>
              </a:rPr>
              <a:t>availability</a:t>
            </a:r>
            <a:r>
              <a:rPr lang="en-US" dirty="0"/>
              <a:t> and </a:t>
            </a:r>
            <a:r>
              <a:rPr lang="en-US" dirty="0">
                <a:solidFill>
                  <a:schemeClr val="accent2">
                    <a:lumMod val="60000"/>
                    <a:lumOff val="40000"/>
                  </a:schemeClr>
                </a:solidFill>
              </a:rPr>
              <a:t>demand</a:t>
            </a:r>
            <a:r>
              <a:rPr lang="en-US" dirty="0"/>
              <a:t> were introduced</a:t>
            </a:r>
            <a:r>
              <a:rPr lang="en-US" dirty="0" smtClean="0"/>
              <a:t>.</a:t>
            </a:r>
          </a:p>
          <a:p>
            <a:endParaRPr lang="en-US" dirty="0" smtClean="0"/>
          </a:p>
          <a:p>
            <a:r>
              <a:rPr lang="en-US" dirty="0" smtClean="0"/>
              <a:t>SA+ does not assume that the partition slices have to be periodic within a Major Frame.</a:t>
            </a:r>
          </a:p>
          <a:p>
            <a:endParaRPr lang="en-US" dirty="0"/>
          </a:p>
          <a:p>
            <a:endParaRPr lang="en-US" dirty="0" smtClean="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030" y="4997466"/>
            <a:ext cx="6411220" cy="733527"/>
          </a:xfrm>
          <a:prstGeom prst="rect">
            <a:avLst/>
          </a:prstGeom>
        </p:spPr>
      </p:pic>
    </p:spTree>
    <p:extLst>
      <p:ext uri="{BB962C8B-B14F-4D97-AF65-F5344CB8AC3E}">
        <p14:creationId xmlns:p14="http://schemas.microsoft.com/office/powerpoint/2010/main" val="1647400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 and demand</a:t>
            </a:r>
            <a:endParaRPr lang="en-US" dirty="0"/>
          </a:p>
        </p:txBody>
      </p:sp>
      <p:sp>
        <p:nvSpPr>
          <p:cNvPr id="7" name="Content Placeholder 6"/>
          <p:cNvSpPr>
            <a:spLocks noGrp="1"/>
          </p:cNvSpPr>
          <p:nvPr>
            <p:ph idx="1"/>
          </p:nvPr>
        </p:nvSpPr>
        <p:spPr/>
        <p:txBody>
          <a:bodyPr/>
          <a:lstStyle/>
          <a:p>
            <a:r>
              <a:rPr lang="en-US" dirty="0"/>
              <a:t>The </a:t>
            </a:r>
            <a:r>
              <a:rPr lang="en-US" dirty="0">
                <a:solidFill>
                  <a:schemeClr val="accent2">
                    <a:lumMod val="60000"/>
                    <a:lumOff val="40000"/>
                  </a:schemeClr>
                </a:solidFill>
              </a:rPr>
              <a:t>availability</a:t>
            </a:r>
            <a:r>
              <a:rPr lang="en-US" dirty="0"/>
              <a:t> associated to a task </a:t>
            </a:r>
            <a:r>
              <a:rPr lang="en-US" dirty="0" err="1"/>
              <a:t>τ</a:t>
            </a:r>
            <a:r>
              <a:rPr lang="en-US" baseline="-25000" dirty="0" err="1"/>
              <a:t>i</a:t>
            </a:r>
            <a:r>
              <a:rPr lang="en-US" dirty="0"/>
              <a:t> during a time interval t is equal to the processor time that is not used by other partitions during t.</a:t>
            </a:r>
          </a:p>
          <a:p>
            <a:endParaRPr lang="en-US" dirty="0" smtClean="0"/>
          </a:p>
          <a:p>
            <a:r>
              <a:rPr lang="en-US" dirty="0"/>
              <a:t>The </a:t>
            </a:r>
            <a:r>
              <a:rPr lang="en-US" dirty="0">
                <a:solidFill>
                  <a:schemeClr val="accent2">
                    <a:lumMod val="60000"/>
                    <a:lumOff val="40000"/>
                  </a:schemeClr>
                </a:solidFill>
              </a:rPr>
              <a:t>demand</a:t>
            </a:r>
            <a:r>
              <a:rPr lang="en-US" dirty="0"/>
              <a:t> for a task </a:t>
            </a:r>
            <a:r>
              <a:rPr lang="en-US" dirty="0" err="1"/>
              <a:t>τ</a:t>
            </a:r>
            <a:r>
              <a:rPr lang="en-US" baseline="-25000" dirty="0" err="1"/>
              <a:t>i</a:t>
            </a:r>
            <a:r>
              <a:rPr lang="en-US" dirty="0"/>
              <a:t>  during a time interval t is equal to the sum of the processor times required by </a:t>
            </a:r>
            <a:r>
              <a:rPr lang="en-US" dirty="0" err="1"/>
              <a:t>τ</a:t>
            </a:r>
            <a:r>
              <a:rPr lang="en-US" baseline="-25000" dirty="0" err="1"/>
              <a:t>i</a:t>
            </a:r>
            <a:r>
              <a:rPr lang="en-US" dirty="0"/>
              <a:t> and all higher priority tasks mapped to the same processor during t. </a:t>
            </a:r>
            <a:endParaRPr lang="en-US" dirty="0" smtClean="0"/>
          </a:p>
          <a:p>
            <a:endParaRPr lang="en-US" dirty="0"/>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085" y="3729961"/>
            <a:ext cx="6625652" cy="2851970"/>
          </a:xfrm>
          <a:prstGeom prst="rect">
            <a:avLst/>
          </a:prstGeom>
        </p:spPr>
      </p:pic>
    </p:spTree>
    <p:extLst>
      <p:ext uri="{BB962C8B-B14F-4D97-AF65-F5344CB8AC3E}">
        <p14:creationId xmlns:p14="http://schemas.microsoft.com/office/powerpoint/2010/main" val="473532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completion time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7074" y="935038"/>
            <a:ext cx="7228264" cy="5541962"/>
          </a:xfrm>
        </p:spPr>
      </p:pic>
    </p:spTree>
    <p:extLst>
      <p:ext uri="{BB962C8B-B14F-4D97-AF65-F5344CB8AC3E}">
        <p14:creationId xmlns:p14="http://schemas.microsoft.com/office/powerpoint/2010/main" val="349766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 </a:t>
            </a:r>
            <a:endParaRPr lang="en-US" dirty="0"/>
          </a:p>
        </p:txBody>
      </p:sp>
      <p:sp>
        <p:nvSpPr>
          <p:cNvPr id="3" name="Content Placeholder 2"/>
          <p:cNvSpPr>
            <a:spLocks noGrp="1"/>
          </p:cNvSpPr>
          <p:nvPr>
            <p:ph idx="1"/>
          </p:nvPr>
        </p:nvSpPr>
        <p:spPr/>
        <p:txBody>
          <a:bodyPr/>
          <a:lstStyle/>
          <a:p>
            <a:r>
              <a:rPr lang="en-US" dirty="0" smtClean="0"/>
              <a:t>Benchmarks</a:t>
            </a:r>
            <a:r>
              <a:rPr lang="en-US" dirty="0"/>
              <a:t>: </a:t>
            </a:r>
            <a:endParaRPr lang="en-US" dirty="0" smtClean="0"/>
          </a:p>
          <a:p>
            <a:pPr lvl="1"/>
            <a:r>
              <a:rPr lang="en-US" dirty="0" smtClean="0"/>
              <a:t>7 </a:t>
            </a:r>
            <a:r>
              <a:rPr lang="en-US" dirty="0"/>
              <a:t>synthetic </a:t>
            </a:r>
          </a:p>
          <a:p>
            <a:pPr lvl="1"/>
            <a:r>
              <a:rPr lang="en-US" dirty="0" smtClean="0"/>
              <a:t> </a:t>
            </a:r>
            <a:r>
              <a:rPr lang="en-US" dirty="0"/>
              <a:t>1 real-life </a:t>
            </a:r>
            <a:r>
              <a:rPr lang="en-US" dirty="0" smtClean="0"/>
              <a:t>test case from E3S </a:t>
            </a:r>
            <a:endParaRPr lang="en-US" dirty="0"/>
          </a:p>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Our method provides less pessimistic worst-case response times</a:t>
            </a:r>
            <a:endParaRPr lang="en-US" dirty="0"/>
          </a:p>
          <a:p>
            <a:endParaRPr lang="en-US" dirty="0" smtClean="0"/>
          </a:p>
          <a:p>
            <a:pPr>
              <a:buNone/>
            </a:pPr>
            <a:r>
              <a:rPr lang="en-US" dirty="0" smtClean="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925" y="2476957"/>
            <a:ext cx="5562600" cy="3101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Partitioned Architectures – network level</a:t>
            </a:r>
          </a:p>
        </p:txBody>
      </p:sp>
      <p:sp>
        <p:nvSpPr>
          <p:cNvPr id="78" name="Content Placeholder 2"/>
          <p:cNvSpPr>
            <a:spLocks noGrp="1"/>
          </p:cNvSpPr>
          <p:nvPr>
            <p:ph idx="1"/>
          </p:nvPr>
        </p:nvSpPr>
        <p:spPr>
          <a:xfrm>
            <a:off x="358775" y="1148703"/>
            <a:ext cx="8424863" cy="1287462"/>
          </a:xfrm>
        </p:spPr>
        <p:txBody>
          <a:bodyPr/>
          <a:lstStyle/>
          <a:p>
            <a:r>
              <a:rPr lang="en-US" dirty="0" err="1">
                <a:solidFill>
                  <a:schemeClr val="accent2">
                    <a:lumMod val="60000"/>
                    <a:lumOff val="40000"/>
                  </a:schemeClr>
                </a:solidFill>
              </a:rPr>
              <a:t>TTEthernet</a:t>
            </a:r>
            <a:r>
              <a:rPr lang="en-US" dirty="0"/>
              <a:t> is very well suited for mixed-criticality applications </a:t>
            </a:r>
            <a:endParaRPr lang="en-US" dirty="0" smtClean="0"/>
          </a:p>
          <a:p>
            <a:endParaRPr lang="en-US" dirty="0" smtClean="0"/>
          </a:p>
          <a:p>
            <a:r>
              <a:rPr lang="en-US" dirty="0" smtClean="0"/>
              <a:t>Traffic classes:</a:t>
            </a:r>
          </a:p>
          <a:p>
            <a:pPr lvl="1"/>
            <a:r>
              <a:rPr lang="en-US" dirty="0" smtClean="0"/>
              <a:t>synchronized communication</a:t>
            </a:r>
          </a:p>
          <a:p>
            <a:pPr lvl="2"/>
            <a:r>
              <a:rPr lang="en-US" sz="2200" dirty="0" smtClean="0"/>
              <a:t>Time Triggered (TT) - </a:t>
            </a:r>
            <a:r>
              <a:rPr lang="en-US" sz="2400" dirty="0"/>
              <a:t>based on static schedule </a:t>
            </a:r>
            <a:r>
              <a:rPr lang="en-US" sz="2400" dirty="0" smtClean="0"/>
              <a:t>tables</a:t>
            </a:r>
            <a:endParaRPr lang="en-US" sz="2200" dirty="0" smtClean="0"/>
          </a:p>
          <a:p>
            <a:pPr lvl="1"/>
            <a:r>
              <a:rPr lang="en-US" dirty="0" smtClean="0"/>
              <a:t>unsynchronized communication</a:t>
            </a:r>
          </a:p>
          <a:p>
            <a:pPr lvl="2"/>
            <a:r>
              <a:rPr lang="en-US" sz="2200" dirty="0" smtClean="0"/>
              <a:t>Rate Constrained (RC) – ARINC 664p7 traffic class</a:t>
            </a:r>
          </a:p>
          <a:p>
            <a:pPr lvl="2"/>
            <a:r>
              <a:rPr lang="en-US" sz="2200" dirty="0" smtClean="0"/>
              <a:t>Best Effort (BE) – no timing guarantees</a:t>
            </a:r>
          </a:p>
          <a:p>
            <a:pPr>
              <a:buNone/>
            </a:pPr>
            <a:endParaRPr lang="en-US" dirty="0" smtClean="0"/>
          </a:p>
          <a:p>
            <a:r>
              <a:rPr lang="en-US" dirty="0"/>
              <a:t>ARINC 664p7 </a:t>
            </a:r>
            <a:r>
              <a:rPr lang="en-US" dirty="0" smtClean="0"/>
              <a:t>compliant</a:t>
            </a:r>
          </a:p>
          <a:p>
            <a:endParaRPr lang="en-US" dirty="0" smtClean="0"/>
          </a:p>
          <a:p>
            <a:r>
              <a:rPr lang="en-US" dirty="0" smtClean="0"/>
              <a:t>Standardized as SAE AS 6802</a:t>
            </a:r>
          </a:p>
          <a:p>
            <a:pPr lvl="1"/>
            <a:endParaRPr lang="en-US" dirty="0" smtClean="0"/>
          </a:p>
          <a:p>
            <a:pPr>
              <a:buNone/>
            </a:pPr>
            <a:endParaRPr lang="en-US" dirty="0" smtClean="0"/>
          </a:p>
          <a:p>
            <a:endParaRPr lang="en-US" dirty="0"/>
          </a:p>
        </p:txBody>
      </p:sp>
    </p:spTree>
    <p:custDataLst>
      <p:tags r:id="rId1"/>
    </p:custDataLst>
    <p:extLst>
      <p:ext uri="{BB962C8B-B14F-4D97-AF65-F5344CB8AC3E}">
        <p14:creationId xmlns:p14="http://schemas.microsoft.com/office/powerpoint/2010/main" val="716695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TTEthernet</a:t>
            </a:r>
            <a:r>
              <a:rPr lang="en-US" dirty="0" smtClean="0"/>
              <a:t> network</a:t>
            </a:r>
            <a:endParaRPr lang="en-US" dirty="0"/>
          </a:p>
        </p:txBody>
      </p:sp>
      <p:sp>
        <p:nvSpPr>
          <p:cNvPr id="78" name="Content Placeholder 2"/>
          <p:cNvSpPr>
            <a:spLocks noGrp="1"/>
          </p:cNvSpPr>
          <p:nvPr>
            <p:ph idx="1"/>
          </p:nvPr>
        </p:nvSpPr>
        <p:spPr>
          <a:xfrm>
            <a:off x="358775" y="1148703"/>
            <a:ext cx="8424863" cy="1287462"/>
          </a:xfrm>
        </p:spPr>
        <p:txBody>
          <a:bodyPr/>
          <a:lstStyle/>
          <a:p>
            <a:pPr lvl="0"/>
            <a:r>
              <a:rPr lang="en-US" dirty="0"/>
              <a:t>Full-Duplex Ethernet-based data network for safety-critical </a:t>
            </a:r>
            <a:r>
              <a:rPr lang="en-US" dirty="0" smtClean="0"/>
              <a:t>applications </a:t>
            </a:r>
            <a:r>
              <a:rPr lang="en-US" dirty="0"/>
              <a:t>c</a:t>
            </a:r>
            <a:r>
              <a:rPr lang="en-US" dirty="0" smtClean="0"/>
              <a:t>omposed of clusters</a:t>
            </a:r>
          </a:p>
          <a:p>
            <a:r>
              <a:rPr lang="en-US" dirty="0" smtClean="0"/>
              <a:t>Each cluster has a clock synchronization domain</a:t>
            </a:r>
          </a:p>
          <a:p>
            <a:r>
              <a:rPr lang="en-US" dirty="0" smtClean="0"/>
              <a:t>Inter-cluster communication using RC traffic</a:t>
            </a:r>
          </a:p>
          <a:p>
            <a:endParaRPr lang="en-US" dirty="0"/>
          </a:p>
        </p:txBody>
      </p:sp>
      <p:grpSp>
        <p:nvGrpSpPr>
          <p:cNvPr id="3" name="Group 2"/>
          <p:cNvGrpSpPr/>
          <p:nvPr/>
        </p:nvGrpSpPr>
        <p:grpSpPr>
          <a:xfrm>
            <a:off x="511175" y="3141255"/>
            <a:ext cx="8067676" cy="3024964"/>
            <a:chOff x="511175" y="2944036"/>
            <a:chExt cx="8067676" cy="3024964"/>
          </a:xfrm>
        </p:grpSpPr>
        <p:sp>
          <p:nvSpPr>
            <p:cNvPr id="16" name="Rounded Rectangle 15"/>
            <p:cNvSpPr/>
            <p:nvPr/>
          </p:nvSpPr>
          <p:spPr bwMode="auto">
            <a:xfrm>
              <a:off x="1111250" y="3470103"/>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ES</a:t>
              </a:r>
              <a:r>
                <a:rPr kumimoji="0" lang="en-US" sz="2000" b="0" i="0" u="none" strike="noStrike" cap="none" normalizeH="0" baseline="-25000" dirty="0" smtClean="0">
                  <a:ln>
                    <a:noFill/>
                  </a:ln>
                  <a:solidFill>
                    <a:schemeClr val="tx1"/>
                  </a:solidFill>
                  <a:effectLst/>
                  <a:latin typeface="Calibri"/>
                  <a:ea typeface="ＭＳ Ｐゴシック" charset="-128"/>
                  <a:cs typeface="Calibri"/>
                </a:rPr>
                <a:t>1</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17" name="Rounded Rectangle 16"/>
            <p:cNvSpPr/>
            <p:nvPr/>
          </p:nvSpPr>
          <p:spPr bwMode="auto">
            <a:xfrm>
              <a:off x="1111250" y="4211906"/>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2</a:t>
              </a:r>
              <a:endParaRPr lang="en-US" sz="2000" baseline="-25000" dirty="0">
                <a:solidFill>
                  <a:schemeClr val="tx1"/>
                </a:solidFill>
                <a:latin typeface="Calibri"/>
                <a:ea typeface="ＭＳ Ｐゴシック" charset="-128"/>
                <a:cs typeface="Calibri"/>
              </a:endParaRPr>
            </a:p>
          </p:txBody>
        </p:sp>
        <p:sp>
          <p:nvSpPr>
            <p:cNvPr id="18" name="Rounded Rectangle 17"/>
            <p:cNvSpPr/>
            <p:nvPr/>
          </p:nvSpPr>
          <p:spPr bwMode="auto">
            <a:xfrm>
              <a:off x="2060090" y="3840373"/>
              <a:ext cx="545945" cy="371532"/>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SW</a:t>
              </a:r>
              <a:r>
                <a:rPr kumimoji="0" lang="en-US" sz="2000" b="0" i="0" u="none" strike="noStrike" cap="none" normalizeH="0" baseline="-25000" dirty="0" smtClean="0">
                  <a:ln>
                    <a:noFill/>
                  </a:ln>
                  <a:solidFill>
                    <a:schemeClr val="tx1"/>
                  </a:solidFill>
                  <a:effectLst/>
                  <a:latin typeface="Calibri"/>
                  <a:ea typeface="ＭＳ Ｐゴシック" charset="-128"/>
                  <a:cs typeface="Calibri"/>
                </a:rPr>
                <a:t>1</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20" name="Rounded Rectangle 19"/>
            <p:cNvSpPr/>
            <p:nvPr/>
          </p:nvSpPr>
          <p:spPr bwMode="auto">
            <a:xfrm>
              <a:off x="2999958" y="3470103"/>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3</a:t>
              </a:r>
              <a:endParaRPr lang="en-US" sz="2000" baseline="-25000" dirty="0">
                <a:solidFill>
                  <a:schemeClr val="tx1"/>
                </a:solidFill>
                <a:latin typeface="Calibri"/>
                <a:ea typeface="ＭＳ Ｐゴシック" charset="-128"/>
                <a:cs typeface="Calibri"/>
              </a:endParaRPr>
            </a:p>
          </p:txBody>
        </p:sp>
        <p:sp>
          <p:nvSpPr>
            <p:cNvPr id="21" name="Rounded Rectangle 20"/>
            <p:cNvSpPr/>
            <p:nvPr/>
          </p:nvSpPr>
          <p:spPr bwMode="auto">
            <a:xfrm>
              <a:off x="2999958" y="4390968"/>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4</a:t>
              </a:r>
              <a:endParaRPr lang="en-US" sz="2000" baseline="-25000" dirty="0">
                <a:solidFill>
                  <a:schemeClr val="tx1"/>
                </a:solidFill>
                <a:latin typeface="Calibri"/>
                <a:ea typeface="ＭＳ Ｐゴシック" charset="-128"/>
                <a:cs typeface="Calibri"/>
              </a:endParaRPr>
            </a:p>
          </p:txBody>
        </p:sp>
        <p:cxnSp>
          <p:nvCxnSpPr>
            <p:cNvPr id="23" name="Straight Arrow Connector 22"/>
            <p:cNvCxnSpPr>
              <a:stCxn id="16" idx="3"/>
            </p:cNvCxnSpPr>
            <p:nvPr/>
          </p:nvCxnSpPr>
          <p:spPr bwMode="auto">
            <a:xfrm>
              <a:off x="1657195" y="3655869"/>
              <a:ext cx="402895"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24" name="Straight Arrow Connector 23"/>
            <p:cNvCxnSpPr>
              <a:endCxn id="21" idx="1"/>
            </p:cNvCxnSpPr>
            <p:nvPr/>
          </p:nvCxnSpPr>
          <p:spPr bwMode="auto">
            <a:xfrm>
              <a:off x="2606035" y="4211905"/>
              <a:ext cx="393923" cy="364829"/>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25" name="Straight Arrow Connector 24"/>
            <p:cNvCxnSpPr>
              <a:endCxn id="20" idx="1"/>
            </p:cNvCxnSpPr>
            <p:nvPr/>
          </p:nvCxnSpPr>
          <p:spPr bwMode="auto">
            <a:xfrm flipV="1">
              <a:off x="2606035" y="3655869"/>
              <a:ext cx="393923"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26" name="Straight Arrow Connector 25"/>
            <p:cNvCxnSpPr>
              <a:stCxn id="17" idx="3"/>
            </p:cNvCxnSpPr>
            <p:nvPr/>
          </p:nvCxnSpPr>
          <p:spPr bwMode="auto">
            <a:xfrm flipV="1">
              <a:off x="1657195" y="4125493"/>
              <a:ext cx="402895" cy="272180"/>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sp>
          <p:nvSpPr>
            <p:cNvPr id="29" name="Cloud 28"/>
            <p:cNvSpPr/>
            <p:nvPr/>
          </p:nvSpPr>
          <p:spPr bwMode="auto">
            <a:xfrm>
              <a:off x="560388" y="3040529"/>
              <a:ext cx="3668712" cy="2298700"/>
            </a:xfrm>
            <a:prstGeom prst="cloud">
              <a:avLst/>
            </a:prstGeom>
            <a:noFill/>
            <a:ln w="12700" cap="flat" cmpd="sng" algn="ctr">
              <a:solidFill>
                <a:schemeClr val="tx1"/>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31" name="Rounded Rectangle 30"/>
            <p:cNvSpPr/>
            <p:nvPr/>
          </p:nvSpPr>
          <p:spPr bwMode="auto">
            <a:xfrm>
              <a:off x="5386388" y="3391539"/>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5</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32" name="Rounded Rectangle 31"/>
            <p:cNvSpPr/>
            <p:nvPr/>
          </p:nvSpPr>
          <p:spPr bwMode="auto">
            <a:xfrm>
              <a:off x="5659360" y="4406783"/>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6</a:t>
              </a:r>
              <a:endParaRPr lang="en-US" sz="2000" baseline="-25000" dirty="0">
                <a:solidFill>
                  <a:schemeClr val="tx1"/>
                </a:solidFill>
                <a:latin typeface="Calibri"/>
                <a:ea typeface="ＭＳ Ｐゴシック" charset="-128"/>
                <a:cs typeface="Calibri"/>
              </a:endParaRPr>
            </a:p>
          </p:txBody>
        </p:sp>
        <p:sp>
          <p:nvSpPr>
            <p:cNvPr id="33" name="Rounded Rectangle 32"/>
            <p:cNvSpPr/>
            <p:nvPr/>
          </p:nvSpPr>
          <p:spPr bwMode="auto">
            <a:xfrm>
              <a:off x="6335228" y="3761809"/>
              <a:ext cx="545945" cy="371532"/>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ＭＳ Ｐゴシック" charset="-128"/>
                  <a:cs typeface="Calibri"/>
                </a:rPr>
                <a:t>SW</a:t>
              </a:r>
              <a:r>
                <a:rPr lang="en-US" sz="2000" baseline="-25000" dirty="0" smtClean="0">
                  <a:solidFill>
                    <a:schemeClr val="tx1"/>
                  </a:solidFill>
                  <a:latin typeface="Calibri"/>
                  <a:ea typeface="ＭＳ Ｐゴシック" charset="-128"/>
                  <a:cs typeface="Calibri"/>
                </a:rPr>
                <a:t>2</a:t>
              </a:r>
              <a:endParaRPr kumimoji="0" lang="en-US" sz="2000" b="0" i="0" u="none" strike="noStrike" cap="none" normalizeH="0" baseline="-25000" dirty="0">
                <a:ln>
                  <a:noFill/>
                </a:ln>
                <a:solidFill>
                  <a:schemeClr val="tx1"/>
                </a:solidFill>
                <a:effectLst/>
                <a:latin typeface="Calibri"/>
                <a:ea typeface="ＭＳ Ｐゴシック" charset="-128"/>
                <a:cs typeface="Calibri"/>
              </a:endParaRPr>
            </a:p>
          </p:txBody>
        </p:sp>
        <p:sp>
          <p:nvSpPr>
            <p:cNvPr id="34" name="Rounded Rectangle 33"/>
            <p:cNvSpPr/>
            <p:nvPr/>
          </p:nvSpPr>
          <p:spPr bwMode="auto">
            <a:xfrm>
              <a:off x="7275096" y="3391539"/>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7</a:t>
              </a:r>
              <a:endParaRPr lang="en-US" sz="2000" baseline="-25000" dirty="0">
                <a:solidFill>
                  <a:schemeClr val="tx1"/>
                </a:solidFill>
                <a:latin typeface="Calibri"/>
                <a:ea typeface="ＭＳ Ｐゴシック" charset="-128"/>
                <a:cs typeface="Calibri"/>
              </a:endParaRPr>
            </a:p>
          </p:txBody>
        </p:sp>
        <p:sp>
          <p:nvSpPr>
            <p:cNvPr id="35" name="Rounded Rectangle 34"/>
            <p:cNvSpPr/>
            <p:nvPr/>
          </p:nvSpPr>
          <p:spPr bwMode="auto">
            <a:xfrm>
              <a:off x="7275096" y="4274304"/>
              <a:ext cx="545945" cy="371532"/>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ctr" defTabSz="914400" fontAlgn="base">
                <a:spcBef>
                  <a:spcPct val="50000"/>
                </a:spcBef>
                <a:spcAft>
                  <a:spcPct val="0"/>
                </a:spcAft>
              </a:pPr>
              <a:r>
                <a:rPr lang="en-US" sz="2000" dirty="0" smtClean="0">
                  <a:solidFill>
                    <a:schemeClr val="tx1"/>
                  </a:solidFill>
                  <a:latin typeface="Calibri"/>
                  <a:ea typeface="ＭＳ Ｐゴシック" charset="-128"/>
                  <a:cs typeface="Calibri"/>
                </a:rPr>
                <a:t>ES</a:t>
              </a:r>
              <a:r>
                <a:rPr lang="en-US" sz="2000" baseline="-25000" dirty="0" smtClean="0">
                  <a:solidFill>
                    <a:schemeClr val="tx1"/>
                  </a:solidFill>
                  <a:latin typeface="Calibri"/>
                  <a:ea typeface="ＭＳ Ｐゴシック" charset="-128"/>
                  <a:cs typeface="Calibri"/>
                </a:rPr>
                <a:t>8</a:t>
              </a:r>
              <a:endParaRPr lang="en-US" sz="2000" baseline="-25000" dirty="0">
                <a:solidFill>
                  <a:schemeClr val="tx1"/>
                </a:solidFill>
                <a:latin typeface="Calibri"/>
                <a:ea typeface="ＭＳ Ｐゴシック" charset="-128"/>
                <a:cs typeface="Calibri"/>
              </a:endParaRPr>
            </a:p>
          </p:txBody>
        </p:sp>
        <p:cxnSp>
          <p:nvCxnSpPr>
            <p:cNvPr id="36" name="Straight Arrow Connector 35"/>
            <p:cNvCxnSpPr>
              <a:stCxn id="31" idx="3"/>
            </p:cNvCxnSpPr>
            <p:nvPr/>
          </p:nvCxnSpPr>
          <p:spPr bwMode="auto">
            <a:xfrm>
              <a:off x="5932333" y="3577305"/>
              <a:ext cx="402895"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37" name="Straight Arrow Connector 36"/>
            <p:cNvCxnSpPr>
              <a:endCxn id="35" idx="1"/>
            </p:cNvCxnSpPr>
            <p:nvPr/>
          </p:nvCxnSpPr>
          <p:spPr bwMode="auto">
            <a:xfrm>
              <a:off x="6881173" y="4125493"/>
              <a:ext cx="393923" cy="33457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38" name="Straight Arrow Connector 37"/>
            <p:cNvCxnSpPr>
              <a:endCxn id="34" idx="1"/>
            </p:cNvCxnSpPr>
            <p:nvPr/>
          </p:nvCxnSpPr>
          <p:spPr bwMode="auto">
            <a:xfrm flipV="1">
              <a:off x="6881173" y="3577305"/>
              <a:ext cx="393923" cy="285117"/>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cxnSp>
          <p:nvCxnSpPr>
            <p:cNvPr id="39" name="Straight Arrow Connector 38"/>
            <p:cNvCxnSpPr>
              <a:stCxn id="32" idx="3"/>
            </p:cNvCxnSpPr>
            <p:nvPr/>
          </p:nvCxnSpPr>
          <p:spPr bwMode="auto">
            <a:xfrm flipV="1">
              <a:off x="6205305" y="4134604"/>
              <a:ext cx="129923" cy="457945"/>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sp>
          <p:nvSpPr>
            <p:cNvPr id="40" name="Cloud 39"/>
            <p:cNvSpPr/>
            <p:nvPr/>
          </p:nvSpPr>
          <p:spPr bwMode="auto">
            <a:xfrm>
              <a:off x="4860926" y="2944036"/>
              <a:ext cx="3668712" cy="2298700"/>
            </a:xfrm>
            <a:prstGeom prst="cloud">
              <a:avLst/>
            </a:prstGeom>
            <a:noFill/>
            <a:ln w="12700" cap="flat" cmpd="sng" algn="ctr">
              <a:solidFill>
                <a:schemeClr val="tx1"/>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45" name="Straight Arrow Connector 44"/>
            <p:cNvCxnSpPr>
              <a:stCxn id="18" idx="3"/>
              <a:endCxn id="33" idx="1"/>
            </p:cNvCxnSpPr>
            <p:nvPr/>
          </p:nvCxnSpPr>
          <p:spPr bwMode="auto">
            <a:xfrm flipV="1">
              <a:off x="2606035" y="3947575"/>
              <a:ext cx="3729193" cy="78564"/>
            </a:xfrm>
            <a:prstGeom prst="straightConnector1">
              <a:avLst/>
            </a:prstGeom>
            <a:solidFill>
              <a:schemeClr val="accent1"/>
            </a:solidFill>
            <a:ln w="34925" cap="flat" cmpd="sng" algn="ctr">
              <a:solidFill>
                <a:schemeClr val="tx1"/>
              </a:solidFill>
              <a:prstDash val="solid"/>
              <a:round/>
              <a:headEnd type="arrow" w="sm" len="med"/>
              <a:tailEnd type="arrow" w="sm" len="med"/>
            </a:ln>
            <a:effectLst/>
          </p:spPr>
        </p:cxnSp>
        <p:sp>
          <p:nvSpPr>
            <p:cNvPr id="48" name="Content Placeholder 2"/>
            <p:cNvSpPr txBox="1">
              <a:spLocks/>
            </p:cNvSpPr>
            <p:nvPr/>
          </p:nvSpPr>
          <p:spPr bwMode="auto">
            <a:xfrm>
              <a:off x="511175" y="5357036"/>
              <a:ext cx="3717925" cy="611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ctr" defTabSz="914400" rtl="0" eaLnBrk="1" fontAlgn="base" latinLnBrk="0" hangingPunct="1">
                <a:lnSpc>
                  <a:spcPct val="100000"/>
                </a:lnSpc>
                <a:spcBef>
                  <a:spcPts val="500"/>
                </a:spcBef>
                <a:spcAft>
                  <a:spcPct val="0"/>
                </a:spcAft>
                <a:buClr>
                  <a:srgbClr val="BDD7E7"/>
                </a:buClr>
                <a:buSzTx/>
                <a:tabLst/>
                <a:defRPr/>
              </a:pPr>
              <a:r>
                <a:rPr kumimoji="0" lang="en-US" sz="2400" b="0" i="0" u="none" strike="noStrike" kern="0" cap="none" spc="0" normalizeH="0" baseline="0" noProof="0" dirty="0" smtClean="0">
                  <a:ln>
                    <a:noFill/>
                  </a:ln>
                  <a:solidFill>
                    <a:srgbClr val="08519C"/>
                  </a:solidFill>
                  <a:effectLst/>
                  <a:uLnTx/>
                  <a:uFillTx/>
                  <a:latin typeface="Calibri"/>
                  <a:ea typeface="ＭＳ Ｐゴシック" charset="-128"/>
                  <a:cs typeface="Calibri"/>
                </a:rPr>
                <a:t>Cluster 1</a:t>
              </a:r>
            </a:p>
            <a:p>
              <a:pPr marL="179388" marR="0" lvl="0" indent="-215900" algn="ctr"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49" name="Content Placeholder 2"/>
            <p:cNvSpPr txBox="1">
              <a:spLocks/>
            </p:cNvSpPr>
            <p:nvPr/>
          </p:nvSpPr>
          <p:spPr bwMode="auto">
            <a:xfrm>
              <a:off x="4860926" y="5242736"/>
              <a:ext cx="3717925" cy="6119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ctr" defTabSz="914400" rtl="0" eaLnBrk="1" fontAlgn="base" latinLnBrk="0" hangingPunct="1">
                <a:lnSpc>
                  <a:spcPct val="100000"/>
                </a:lnSpc>
                <a:spcBef>
                  <a:spcPts val="500"/>
                </a:spcBef>
                <a:spcAft>
                  <a:spcPct val="0"/>
                </a:spcAft>
                <a:buClr>
                  <a:srgbClr val="BDD7E7"/>
                </a:buClr>
                <a:buSzTx/>
                <a:tabLst/>
                <a:defRPr/>
              </a:pPr>
              <a:r>
                <a:rPr kumimoji="0" lang="en-US" sz="2400" b="0" i="0" u="none" strike="noStrike" kern="0" cap="none" spc="0" normalizeH="0" baseline="0" noProof="0" dirty="0" smtClean="0">
                  <a:ln>
                    <a:noFill/>
                  </a:ln>
                  <a:solidFill>
                    <a:srgbClr val="08519C"/>
                  </a:solidFill>
                  <a:effectLst/>
                  <a:uLnTx/>
                  <a:uFillTx/>
                  <a:latin typeface="Calibri"/>
                  <a:ea typeface="ＭＳ Ｐゴシック" charset="-128"/>
                  <a:cs typeface="Calibri"/>
                </a:rPr>
                <a:t>Cluster 2</a:t>
              </a:r>
            </a:p>
            <a:p>
              <a:pPr marL="179388" marR="0" lvl="0" indent="-215900" algn="ctr"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grpSp>
    </p:spTree>
    <p:custDataLst>
      <p:tags r:id="rId1"/>
    </p:custDataLst>
    <p:extLst>
      <p:ext uri="{BB962C8B-B14F-4D97-AF65-F5344CB8AC3E}">
        <p14:creationId xmlns:p14="http://schemas.microsoft.com/office/powerpoint/2010/main" val="2119985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at </a:t>
            </a:r>
            <a:r>
              <a:rPr lang="en-US" dirty="0"/>
              <a:t>n</a:t>
            </a:r>
            <a:r>
              <a:rPr lang="en-US" dirty="0" smtClean="0"/>
              <a:t>etwork level</a:t>
            </a:r>
            <a:endParaRPr lang="en-US" dirty="0"/>
          </a:p>
        </p:txBody>
      </p:sp>
      <p:sp>
        <p:nvSpPr>
          <p:cNvPr id="99" name="Rounded Rectangle 98"/>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5" name="Rounded Rectangle 114"/>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SW</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SW</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121" name="Rounded Rectangle 120"/>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122" name="Rounded Rectangle 121"/>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grpSp>
        <p:nvGrpSpPr>
          <p:cNvPr id="3" name="Group 160"/>
          <p:cNvGrpSpPr/>
          <p:nvPr/>
        </p:nvGrpSpPr>
        <p:grpSpPr>
          <a:xfrm>
            <a:off x="1711336" y="2062861"/>
            <a:ext cx="5718154" cy="1773086"/>
            <a:chOff x="1711336" y="2062861"/>
            <a:chExt cx="5718154" cy="1773086"/>
          </a:xfrm>
        </p:grpSpPr>
        <p:cxnSp>
          <p:nvCxnSpPr>
            <p:cNvPr id="127" name="Straight Arrow Connector 126"/>
            <p:cNvCxnSpPr>
              <a:stCxn id="99" idx="3"/>
            </p:cNvCxnSpPr>
            <p:nvPr/>
          </p:nvCxnSpPr>
          <p:spPr bwMode="auto">
            <a:xfrm>
              <a:off x="1711336" y="2062861"/>
              <a:ext cx="999330" cy="68033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38" name="Straight Arrow Connector 137"/>
            <p:cNvCxnSpPr>
              <a:endCxn id="122" idx="1"/>
            </p:cNvCxnSpPr>
            <p:nvPr/>
          </p:nvCxnSpPr>
          <p:spPr bwMode="auto">
            <a:xfrm>
              <a:off x="6452414" y="3183467"/>
              <a:ext cx="977076" cy="652480"/>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39" name="Straight Arrow Connector 138"/>
            <p:cNvCxnSpPr>
              <a:endCxn id="121" idx="1"/>
            </p:cNvCxnSpPr>
            <p:nvPr/>
          </p:nvCxnSpPr>
          <p:spPr bwMode="auto">
            <a:xfrm flipV="1">
              <a:off x="6452414" y="2062861"/>
              <a:ext cx="977076" cy="68033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42" name="Straight Arrow Connector 141"/>
            <p:cNvCxnSpPr>
              <a:stCxn id="115" idx="3"/>
            </p:cNvCxnSpPr>
            <p:nvPr/>
          </p:nvCxnSpPr>
          <p:spPr bwMode="auto">
            <a:xfrm flipV="1">
              <a:off x="1711336" y="3183467"/>
              <a:ext cx="999330" cy="64946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58" name="Straight Arrow Connector 157"/>
            <p:cNvCxnSpPr>
              <a:stCxn id="118" idx="3"/>
            </p:cNvCxnSpPr>
            <p:nvPr/>
          </p:nvCxnSpPr>
          <p:spPr bwMode="auto">
            <a:xfrm>
              <a:off x="4064814" y="2946393"/>
              <a:ext cx="1033452" cy="1588"/>
            </a:xfrm>
            <a:prstGeom prst="straightConnector1">
              <a:avLst/>
            </a:prstGeom>
            <a:solidFill>
              <a:schemeClr val="accent1"/>
            </a:solidFill>
            <a:ln w="50800" cap="flat" cmpd="sng" algn="ctr">
              <a:solidFill>
                <a:schemeClr val="tx1"/>
              </a:solidFill>
              <a:prstDash val="solid"/>
              <a:round/>
              <a:headEnd type="arrow"/>
              <a:tailEnd type="arrow"/>
            </a:ln>
            <a:effectLst/>
          </p:spPr>
        </p:cxnSp>
      </p:grpSp>
      <p:sp>
        <p:nvSpPr>
          <p:cNvPr id="192" name="Content Placeholder 2"/>
          <p:cNvSpPr txBox="1">
            <a:spLocks/>
          </p:cNvSpPr>
          <p:nvPr/>
        </p:nvSpPr>
        <p:spPr bwMode="auto">
          <a:xfrm>
            <a:off x="357186" y="5780881"/>
            <a:ext cx="8351837"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Full-</a:t>
            </a:r>
            <a:r>
              <a:rPr lang="en-US" sz="2000" kern="0" dirty="0" smtClean="0">
                <a:solidFill>
                  <a:srgbClr val="08519C"/>
                </a:solidFill>
                <a:latin typeface="Calibri"/>
                <a:ea typeface="ＭＳ Ｐゴシック" charset="-128"/>
                <a:cs typeface="Calibri"/>
              </a:rPr>
              <a:t>Duplex Ethernet-based data network for safety-critical applications</a:t>
            </a: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193" name="Rounded Rectangular Callout 192"/>
          <p:cNvSpPr/>
          <p:nvPr/>
        </p:nvSpPr>
        <p:spPr bwMode="auto">
          <a:xfrm>
            <a:off x="2072762" y="4276207"/>
            <a:ext cx="1275808" cy="407625"/>
          </a:xfrm>
          <a:prstGeom prst="wedgeRoundRectCallout">
            <a:avLst>
              <a:gd name="adj1" fmla="val -78195"/>
              <a:gd name="adj2" fmla="val -64284"/>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End System</a:t>
            </a:r>
            <a:endParaRPr lang="en-US" baseline="-25000" dirty="0"/>
          </a:p>
        </p:txBody>
      </p:sp>
      <p:sp>
        <p:nvSpPr>
          <p:cNvPr id="194" name="Rounded Rectangular Callout 193"/>
          <p:cNvSpPr/>
          <p:nvPr/>
        </p:nvSpPr>
        <p:spPr bwMode="auto">
          <a:xfrm>
            <a:off x="4064814" y="3832936"/>
            <a:ext cx="1612086" cy="407625"/>
          </a:xfrm>
          <a:prstGeom prst="wedgeRoundRectCallout">
            <a:avLst>
              <a:gd name="adj1" fmla="val 51213"/>
              <a:gd name="adj2" fmla="val -157752"/>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Network Switch</a:t>
            </a:r>
            <a:endParaRPr lang="en-US" baseline="-25000" dirty="0"/>
          </a:p>
        </p:txBody>
      </p:sp>
    </p:spTree>
    <p:custDataLst>
      <p:tags r:id="rId1"/>
    </p:custDataLst>
    <p:extLst>
      <p:ext uri="{BB962C8B-B14F-4D97-AF65-F5344CB8AC3E}">
        <p14:creationId xmlns:p14="http://schemas.microsoft.com/office/powerpoint/2010/main" val="1267640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at network level </a:t>
            </a:r>
            <a:endParaRPr lang="en-US" dirty="0"/>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SW</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SW</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grpSp>
        <p:nvGrpSpPr>
          <p:cNvPr id="3" name="Group 33"/>
          <p:cNvGrpSpPr/>
          <p:nvPr/>
        </p:nvGrpSpPr>
        <p:grpSpPr>
          <a:xfrm>
            <a:off x="1711336" y="1863577"/>
            <a:ext cx="5718154" cy="2219611"/>
            <a:chOff x="1711336" y="1863577"/>
            <a:chExt cx="5718154" cy="2219611"/>
          </a:xfrm>
        </p:grpSpPr>
        <p:cxnSp>
          <p:nvCxnSpPr>
            <p:cNvPr id="127" name="Straight Arrow Connector 126"/>
            <p:cNvCxnSpPr/>
            <p:nvPr/>
          </p:nvCxnSpPr>
          <p:spPr bwMode="auto">
            <a:xfrm>
              <a:off x="1711336" y="211366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5" name="Straight Arrow Connector 14"/>
            <p:cNvCxnSpPr/>
            <p:nvPr/>
          </p:nvCxnSpPr>
          <p:spPr bwMode="auto">
            <a:xfrm rot="10800000">
              <a:off x="1711336" y="199512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6" name="Straight Arrow Connector 15"/>
            <p:cNvCxnSpPr/>
            <p:nvPr/>
          </p:nvCxnSpPr>
          <p:spPr bwMode="auto">
            <a:xfrm rot="17526178">
              <a:off x="1707821" y="3243353"/>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17" name="Straight Arrow Connector 16"/>
            <p:cNvCxnSpPr/>
            <p:nvPr/>
          </p:nvCxnSpPr>
          <p:spPr bwMode="auto">
            <a:xfrm rot="6726178">
              <a:off x="1682662" y="3147953"/>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0" name="Straight Arrow Connector 19"/>
            <p:cNvCxnSpPr/>
            <p:nvPr/>
          </p:nvCxnSpPr>
          <p:spPr bwMode="auto">
            <a:xfrm>
              <a:off x="6430160" y="328957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1" name="Straight Arrow Connector 20"/>
            <p:cNvCxnSpPr/>
            <p:nvPr/>
          </p:nvCxnSpPr>
          <p:spPr bwMode="auto">
            <a:xfrm rot="10800000">
              <a:off x="6430160" y="317104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2" name="Straight Arrow Connector 21"/>
            <p:cNvCxnSpPr/>
            <p:nvPr/>
          </p:nvCxnSpPr>
          <p:spPr bwMode="auto">
            <a:xfrm rot="17526178">
              <a:off x="6430735" y="21184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3" name="Straight Arrow Connector 22"/>
            <p:cNvCxnSpPr/>
            <p:nvPr/>
          </p:nvCxnSpPr>
          <p:spPr bwMode="auto">
            <a:xfrm rot="6726178">
              <a:off x="6405576" y="20230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4" name="Straight Arrow Connector 23"/>
            <p:cNvCxnSpPr/>
            <p:nvPr/>
          </p:nvCxnSpPr>
          <p:spPr bwMode="auto">
            <a:xfrm>
              <a:off x="4081747" y="2893712"/>
              <a:ext cx="993687" cy="1588"/>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5" name="Straight Arrow Connector 24"/>
            <p:cNvCxnSpPr/>
            <p:nvPr/>
          </p:nvCxnSpPr>
          <p:spPr bwMode="auto">
            <a:xfrm rot="10800000">
              <a:off x="4064815" y="2965051"/>
              <a:ext cx="993687" cy="32144"/>
            </a:xfrm>
            <a:prstGeom prst="straightConnector1">
              <a:avLst/>
            </a:prstGeom>
            <a:solidFill>
              <a:schemeClr val="accent1"/>
            </a:solidFill>
            <a:ln w="38100" cap="flat" cmpd="sng" algn="ctr">
              <a:solidFill>
                <a:schemeClr val="tx1"/>
              </a:solidFill>
              <a:prstDash val="dash"/>
              <a:round/>
              <a:headEnd type="none"/>
              <a:tailEnd type="arrow"/>
            </a:ln>
            <a:effectLst/>
          </p:spPr>
        </p:cxnSp>
      </p:grpSp>
      <p:sp>
        <p:nvSpPr>
          <p:cNvPr id="35" name="Freeform 34"/>
          <p:cNvSpPr/>
          <p:nvPr/>
        </p:nvSpPr>
        <p:spPr bwMode="auto">
          <a:xfrm>
            <a:off x="1710267" y="1862667"/>
            <a:ext cx="5655733" cy="1693333"/>
          </a:xfrm>
          <a:custGeom>
            <a:avLst/>
            <a:gdLst>
              <a:gd name="connsiteX0" fmla="*/ 0 w 5655733"/>
              <a:gd name="connsiteY0" fmla="*/ 1693333 h 1693333"/>
              <a:gd name="connsiteX1" fmla="*/ 1337733 w 5655733"/>
              <a:gd name="connsiteY1" fmla="*/ 677333 h 1693333"/>
              <a:gd name="connsiteX2" fmla="*/ 3674533 w 5655733"/>
              <a:gd name="connsiteY2" fmla="*/ 778933 h 1693333"/>
              <a:gd name="connsiteX3" fmla="*/ 5655733 w 5655733"/>
              <a:gd name="connsiteY3" fmla="*/ 0 h 1693333"/>
            </a:gdLst>
            <a:ahLst/>
            <a:cxnLst>
              <a:cxn ang="0">
                <a:pos x="connsiteX0" y="connsiteY0"/>
              </a:cxn>
              <a:cxn ang="0">
                <a:pos x="connsiteX1" y="connsiteY1"/>
              </a:cxn>
              <a:cxn ang="0">
                <a:pos x="connsiteX2" y="connsiteY2"/>
              </a:cxn>
              <a:cxn ang="0">
                <a:pos x="connsiteX3" y="connsiteY3"/>
              </a:cxn>
            </a:cxnLst>
            <a:rect l="l" t="t" r="r" b="b"/>
            <a:pathLst>
              <a:path w="5655733" h="1693333">
                <a:moveTo>
                  <a:pt x="0" y="1693333"/>
                </a:moveTo>
                <a:cubicBezTo>
                  <a:pt x="362655" y="1261533"/>
                  <a:pt x="725311" y="829733"/>
                  <a:pt x="1337733" y="677333"/>
                </a:cubicBezTo>
                <a:cubicBezTo>
                  <a:pt x="1950155" y="524933"/>
                  <a:pt x="2954866" y="891822"/>
                  <a:pt x="3674533" y="778933"/>
                </a:cubicBezTo>
                <a:cubicBezTo>
                  <a:pt x="4394200" y="666044"/>
                  <a:pt x="5655733" y="0"/>
                  <a:pt x="5655733" y="0"/>
                </a:cubicBez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41" name="Freeform 40"/>
          <p:cNvSpPr/>
          <p:nvPr/>
        </p:nvSpPr>
        <p:spPr bwMode="auto">
          <a:xfrm>
            <a:off x="5672667" y="2404533"/>
            <a:ext cx="1778000" cy="885042"/>
          </a:xfrm>
          <a:custGeom>
            <a:avLst/>
            <a:gdLst>
              <a:gd name="connsiteX0" fmla="*/ 0 w 1574800"/>
              <a:gd name="connsiteY0" fmla="*/ 863600 h 863600"/>
              <a:gd name="connsiteX1" fmla="*/ 1134533 w 1574800"/>
              <a:gd name="connsiteY1" fmla="*/ 508000 h 863600"/>
              <a:gd name="connsiteX2" fmla="*/ 1574800 w 1574800"/>
              <a:gd name="connsiteY2" fmla="*/ 0 h 863600"/>
              <a:gd name="connsiteX3" fmla="*/ 1574800 w 1574800"/>
              <a:gd name="connsiteY3" fmla="*/ 0 h 863600"/>
            </a:gdLst>
            <a:ahLst/>
            <a:cxnLst>
              <a:cxn ang="0">
                <a:pos x="connsiteX0" y="connsiteY0"/>
              </a:cxn>
              <a:cxn ang="0">
                <a:pos x="connsiteX1" y="connsiteY1"/>
              </a:cxn>
              <a:cxn ang="0">
                <a:pos x="connsiteX2" y="connsiteY2"/>
              </a:cxn>
              <a:cxn ang="0">
                <a:pos x="connsiteX3" y="connsiteY3"/>
              </a:cxn>
            </a:cxnLst>
            <a:rect l="l" t="t" r="r" b="b"/>
            <a:pathLst>
              <a:path w="1574800" h="863600">
                <a:moveTo>
                  <a:pt x="0" y="863600"/>
                </a:moveTo>
                <a:cubicBezTo>
                  <a:pt x="436033" y="757766"/>
                  <a:pt x="872066" y="651933"/>
                  <a:pt x="1134533" y="508000"/>
                </a:cubicBezTo>
                <a:cubicBezTo>
                  <a:pt x="1397000" y="364067"/>
                  <a:pt x="1574800" y="0"/>
                  <a:pt x="1574800" y="0"/>
                </a:cubicBezTo>
                <a:lnTo>
                  <a:pt x="1574800" y="0"/>
                </a:ln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3" name="TextBox 42"/>
          <p:cNvSpPr txBox="1"/>
          <p:nvPr/>
        </p:nvSpPr>
        <p:spPr>
          <a:xfrm>
            <a:off x="3637156" y="2063234"/>
            <a:ext cx="484356" cy="369332"/>
          </a:xfrm>
          <a:prstGeom prst="rect">
            <a:avLst/>
          </a:prstGeom>
          <a:noFill/>
        </p:spPr>
        <p:txBody>
          <a:bodyPr wrap="square" rtlCol="0">
            <a:spAutoFit/>
          </a:bodyPr>
          <a:lstStyle/>
          <a:p>
            <a:r>
              <a:rPr lang="en-US" b="1" dirty="0" smtClean="0">
                <a:solidFill>
                  <a:srgbClr val="FF0000"/>
                </a:solidFill>
              </a:rPr>
              <a:t>vl</a:t>
            </a:r>
            <a:r>
              <a:rPr lang="en-US" b="1" baseline="-25000" dirty="0" smtClean="0">
                <a:solidFill>
                  <a:srgbClr val="FF0000"/>
                </a:solidFill>
              </a:rPr>
              <a:t>2</a:t>
            </a:r>
            <a:endParaRPr lang="en-US" b="1" baseline="-25000" dirty="0">
              <a:solidFill>
                <a:srgbClr val="FF0000"/>
              </a:solidFill>
            </a:endParaRPr>
          </a:p>
        </p:txBody>
      </p:sp>
      <p:sp>
        <p:nvSpPr>
          <p:cNvPr id="44" name="TextBox 43"/>
          <p:cNvSpPr txBox="1"/>
          <p:nvPr/>
        </p:nvSpPr>
        <p:spPr>
          <a:xfrm>
            <a:off x="2981102" y="3583645"/>
            <a:ext cx="484356" cy="369332"/>
          </a:xfrm>
          <a:prstGeom prst="rect">
            <a:avLst/>
          </a:prstGeom>
          <a:noFill/>
        </p:spPr>
        <p:txBody>
          <a:bodyPr wrap="square" rtlCol="0">
            <a:spAutoFit/>
          </a:bodyPr>
          <a:lstStyle/>
          <a:p>
            <a:r>
              <a:rPr lang="en-US" b="1" dirty="0" smtClean="0">
                <a:solidFill>
                  <a:srgbClr val="FF0000"/>
                </a:solidFill>
              </a:rPr>
              <a:t>vl</a:t>
            </a:r>
            <a:r>
              <a:rPr lang="en-US" b="1" baseline="-25000" dirty="0" smtClean="0">
                <a:solidFill>
                  <a:srgbClr val="FF0000"/>
                </a:solidFill>
              </a:rPr>
              <a:t>1</a:t>
            </a:r>
            <a:endParaRPr lang="en-US" b="1" baseline="-25000" dirty="0">
              <a:solidFill>
                <a:srgbClr val="FF0000"/>
              </a:solidFill>
            </a:endParaRPr>
          </a:p>
        </p:txBody>
      </p:sp>
      <p:sp>
        <p:nvSpPr>
          <p:cNvPr id="46" name="Freeform 45"/>
          <p:cNvSpPr/>
          <p:nvPr/>
        </p:nvSpPr>
        <p:spPr bwMode="auto">
          <a:xfrm>
            <a:off x="1744133" y="2184400"/>
            <a:ext cx="5604934" cy="1879600"/>
          </a:xfrm>
          <a:custGeom>
            <a:avLst/>
            <a:gdLst>
              <a:gd name="connsiteX0" fmla="*/ 0 w 5604934"/>
              <a:gd name="connsiteY0" fmla="*/ 0 h 1879600"/>
              <a:gd name="connsiteX1" fmla="*/ 999067 w 5604934"/>
              <a:gd name="connsiteY1" fmla="*/ 1388533 h 1879600"/>
              <a:gd name="connsiteX2" fmla="*/ 3759200 w 5604934"/>
              <a:gd name="connsiteY2" fmla="*/ 1066800 h 1879600"/>
              <a:gd name="connsiteX3" fmla="*/ 5604934 w 5604934"/>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5604934" h="1879600">
                <a:moveTo>
                  <a:pt x="0" y="0"/>
                </a:moveTo>
                <a:cubicBezTo>
                  <a:pt x="186267" y="605366"/>
                  <a:pt x="372534" y="1210733"/>
                  <a:pt x="999067" y="1388533"/>
                </a:cubicBezTo>
                <a:cubicBezTo>
                  <a:pt x="1625600" y="1566333"/>
                  <a:pt x="2991556" y="984956"/>
                  <a:pt x="3759200" y="1066800"/>
                </a:cubicBezTo>
                <a:cubicBezTo>
                  <a:pt x="4526845" y="1148645"/>
                  <a:pt x="5604934" y="1879600"/>
                  <a:pt x="5604934" y="1879600"/>
                </a:cubicBez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grpSp>
        <p:nvGrpSpPr>
          <p:cNvPr id="4" name="Group 31"/>
          <p:cNvGrpSpPr/>
          <p:nvPr/>
        </p:nvGrpSpPr>
        <p:grpSpPr>
          <a:xfrm>
            <a:off x="357188" y="1619589"/>
            <a:ext cx="1354148" cy="886543"/>
            <a:chOff x="357188" y="1619589"/>
            <a:chExt cx="1354148" cy="886543"/>
          </a:xfrm>
        </p:grpSpPr>
        <p:sp>
          <p:nvSpPr>
            <p:cNvPr id="99" name="Rounded Rectangle 98"/>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26" name="Oval 25"/>
            <p:cNvSpPr/>
            <p:nvPr/>
          </p:nvSpPr>
          <p:spPr bwMode="auto">
            <a:xfrm>
              <a:off x="1017503" y="2026533"/>
              <a:ext cx="378000" cy="378000"/>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kumimoji="0" lang="en-US" sz="1600" b="0" i="0" u="none" strike="noStrike" cap="none" normalizeH="0" baseline="-25000" dirty="0" smtClean="0">
                  <a:ln>
                    <a:noFill/>
                  </a:ln>
                  <a:solidFill>
                    <a:schemeClr val="bg1"/>
                  </a:solidFill>
                  <a:effectLst/>
                  <a:latin typeface="Verdana" charset="0"/>
                  <a:ea typeface="ＭＳ Ｐゴシック" charset="-128"/>
                  <a:cs typeface="ＭＳ Ｐゴシック" charset="-128"/>
                </a:rPr>
                <a:t>1</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grpSp>
        <p:nvGrpSpPr>
          <p:cNvPr id="5" name="Group 32"/>
          <p:cNvGrpSpPr/>
          <p:nvPr/>
        </p:nvGrpSpPr>
        <p:grpSpPr>
          <a:xfrm>
            <a:off x="357188" y="3389664"/>
            <a:ext cx="1354148" cy="886543"/>
            <a:chOff x="357188" y="3389664"/>
            <a:chExt cx="1354148" cy="886543"/>
          </a:xfrm>
        </p:grpSpPr>
        <p:sp>
          <p:nvSpPr>
            <p:cNvPr id="115" name="Rounded Rectangle 114"/>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27" name="Oval 26"/>
            <p:cNvSpPr/>
            <p:nvPr/>
          </p:nvSpPr>
          <p:spPr bwMode="auto">
            <a:xfrm>
              <a:off x="1017503" y="3780914"/>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effectLst/>
                  <a:latin typeface="Times"/>
                  <a:ea typeface="ＭＳ Ｐゴシック" charset="-128"/>
                  <a:cs typeface="Times"/>
                </a:rPr>
                <a:t>τ</a:t>
              </a:r>
              <a:r>
                <a:rPr lang="en-US" sz="1600" baseline="-25000" dirty="0" smtClean="0">
                  <a:latin typeface="Verdana" charset="0"/>
                  <a:ea typeface="ＭＳ Ｐゴシック" charset="-128"/>
                  <a:cs typeface="ＭＳ Ｐゴシック" charset="-128"/>
                </a:rPr>
                <a:t>4</a:t>
              </a:r>
              <a:endParaRPr kumimoji="0" lang="en-US" sz="1600" b="0" i="0" u="none" strike="noStrike" cap="none" normalizeH="0" baseline="-25000" dirty="0">
                <a:ln>
                  <a:noFill/>
                </a:ln>
                <a:effectLst/>
                <a:latin typeface="Verdana" charset="0"/>
                <a:ea typeface="ＭＳ Ｐゴシック" charset="-128"/>
                <a:cs typeface="ＭＳ Ｐゴシック" charset="-128"/>
              </a:endParaRPr>
            </a:p>
          </p:txBody>
        </p:sp>
      </p:grpSp>
      <p:grpSp>
        <p:nvGrpSpPr>
          <p:cNvPr id="6" name="Group 33"/>
          <p:cNvGrpSpPr/>
          <p:nvPr/>
        </p:nvGrpSpPr>
        <p:grpSpPr>
          <a:xfrm>
            <a:off x="7429490" y="1619589"/>
            <a:ext cx="1354148" cy="886543"/>
            <a:chOff x="7429490" y="1619589"/>
            <a:chExt cx="1354148" cy="886543"/>
          </a:xfrm>
        </p:grpSpPr>
        <p:sp>
          <p:nvSpPr>
            <p:cNvPr id="121" name="Rounded Rectangle 120"/>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28" name="Oval 27"/>
            <p:cNvSpPr/>
            <p:nvPr/>
          </p:nvSpPr>
          <p:spPr bwMode="auto">
            <a:xfrm>
              <a:off x="7559500" y="2026533"/>
              <a:ext cx="378000" cy="378000"/>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2</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sp>
          <p:nvSpPr>
            <p:cNvPr id="29" name="Oval 28"/>
            <p:cNvSpPr/>
            <p:nvPr/>
          </p:nvSpPr>
          <p:spPr bwMode="auto">
            <a:xfrm>
              <a:off x="8089900" y="2026533"/>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a:ea typeface="ＭＳ Ｐゴシック" charset="-128"/>
                  <a:cs typeface="Times"/>
                </a:rPr>
                <a:t>τ</a:t>
              </a:r>
              <a:r>
                <a:rPr lang="en-US" sz="1600" baseline="-25000" dirty="0" smtClean="0">
                  <a:solidFill>
                    <a:srgbClr val="000000"/>
                  </a:solidFill>
                  <a:latin typeface="Verdana" charset="0"/>
                  <a:ea typeface="ＭＳ Ｐゴシック" charset="-128"/>
                  <a:cs typeface="ＭＳ Ｐゴシック" charset="-128"/>
                </a:rPr>
                <a:t>5</a:t>
              </a:r>
              <a:endParaRPr kumimoji="0" lang="en-US" sz="1600" b="0" i="0" u="none" strike="noStrike" cap="none" normalizeH="0" baseline="-25000" dirty="0">
                <a:ln>
                  <a:noFill/>
                </a:ln>
                <a:solidFill>
                  <a:srgbClr val="000000"/>
                </a:solidFill>
                <a:effectLst/>
                <a:latin typeface="Verdana" charset="0"/>
                <a:ea typeface="ＭＳ Ｐゴシック" charset="-128"/>
                <a:cs typeface="ＭＳ Ｐゴシック" charset="-128"/>
              </a:endParaRPr>
            </a:p>
          </p:txBody>
        </p:sp>
      </p:grpSp>
      <p:grpSp>
        <p:nvGrpSpPr>
          <p:cNvPr id="7" name="Group 35"/>
          <p:cNvGrpSpPr/>
          <p:nvPr/>
        </p:nvGrpSpPr>
        <p:grpSpPr>
          <a:xfrm>
            <a:off x="7429490" y="3392675"/>
            <a:ext cx="1354148" cy="886543"/>
            <a:chOff x="7429490" y="3392675"/>
            <a:chExt cx="1354148" cy="886543"/>
          </a:xfrm>
        </p:grpSpPr>
        <p:sp>
          <p:nvSpPr>
            <p:cNvPr id="122" name="Rounded Rectangle 121"/>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sp>
          <p:nvSpPr>
            <p:cNvPr id="30" name="Oval 29"/>
            <p:cNvSpPr/>
            <p:nvPr/>
          </p:nvSpPr>
          <p:spPr bwMode="auto">
            <a:xfrm>
              <a:off x="7559500" y="3780914"/>
              <a:ext cx="378000" cy="378000"/>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3</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sp>
        <p:nvSpPr>
          <p:cNvPr id="31" name="Content Placeholder 2"/>
          <p:cNvSpPr txBox="1">
            <a:spLocks/>
          </p:cNvSpPr>
          <p:nvPr/>
        </p:nvSpPr>
        <p:spPr bwMode="auto">
          <a:xfrm>
            <a:off x="357188" y="4821238"/>
            <a:ext cx="6095226"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lvl="0" indent="-215900" defTabSz="914400" fontAlgn="base">
              <a:spcBef>
                <a:spcPts val="500"/>
              </a:spcBef>
              <a:spcAft>
                <a:spcPct val="0"/>
              </a:spcAft>
              <a:buClr>
                <a:srgbClr val="BDD7E7"/>
              </a:buClr>
              <a:buFont typeface="Wingdings" charset="2"/>
              <a:buChar cha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Highly critical</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1</a:t>
            </a:r>
            <a:r>
              <a:rPr lang="en-US" sz="2000" dirty="0" smtClean="0">
                <a:solidFill>
                  <a:srgbClr val="08519C"/>
                </a:solidFill>
              </a:rPr>
              <a:t>:</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1</a:t>
            </a:r>
            <a:r>
              <a:rPr lang="en-US" sz="1600" dirty="0" smtClean="0">
                <a:solidFill>
                  <a:srgbClr val="08519C"/>
                </a:solidFill>
                <a:latin typeface="Verdana" charset="0"/>
                <a:ea typeface="ＭＳ Ｐゴシック" charset="-128"/>
                <a:cs typeface="ＭＳ Ｐゴシック" charset="-128"/>
              </a:rPr>
              <a:t>,</a:t>
            </a:r>
            <a:r>
              <a:rPr lang="en-US" sz="1600" baseline="-25000" dirty="0" smtClean="0">
                <a:solidFill>
                  <a:srgbClr val="08519C"/>
                </a:solidFill>
                <a:latin typeface="Verdana" charset="0"/>
                <a:ea typeface="ＭＳ Ｐゴシック" charset="-128"/>
                <a:cs typeface="ＭＳ Ｐゴシック" charset="-128"/>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2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1 </a:t>
            </a:r>
            <a:r>
              <a:rPr lang="en-US" dirty="0" smtClean="0">
                <a:solidFill>
                  <a:srgbClr val="08519C"/>
                </a:solidFill>
                <a:latin typeface="Calibri"/>
                <a:ea typeface="ＭＳ Ｐゴシック" charset="-128"/>
                <a:cs typeface="Calibri"/>
              </a:rPr>
              <a:t>sends message m</a:t>
            </a:r>
            <a:r>
              <a:rPr lang="en-US" baseline="-25000" dirty="0" smtClean="0">
                <a:solidFill>
                  <a:srgbClr val="08519C"/>
                </a:solidFill>
                <a:latin typeface="Calibri"/>
                <a:ea typeface="ＭＳ Ｐゴシック" charset="-128"/>
                <a:cs typeface="Calibri"/>
              </a:rPr>
              <a:t>1</a:t>
            </a:r>
            <a:r>
              <a:rPr lang="en-US" dirty="0" smtClean="0">
                <a:solidFill>
                  <a:srgbClr val="08519C"/>
                </a:solidFill>
                <a:latin typeface="Calibri"/>
                <a:ea typeface="ＭＳ Ｐゴシック" charset="-128"/>
                <a:cs typeface="Calibri"/>
              </a:rPr>
              <a:t> to</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2 </a:t>
            </a:r>
            <a:r>
              <a:rPr lang="en-US" dirty="0" smtClean="0">
                <a:solidFill>
                  <a:srgbClr val="08519C"/>
                </a:solidFill>
                <a:latin typeface="Calibri"/>
                <a:ea typeface="ＭＳ Ｐゴシック" charset="-128"/>
                <a:cs typeface="Calibri"/>
              </a:rPr>
              <a:t>and</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endParaRPr lang="en-US" sz="2000" kern="0" baseline="-25000" dirty="0" smtClean="0">
              <a:solidFill>
                <a:srgbClr val="08519C"/>
              </a:solidFill>
              <a:latin typeface="Calibri"/>
              <a:ea typeface="ＭＳ Ｐゴシック" charset="-128"/>
              <a:cs typeface="Calibri"/>
            </a:endParaRPr>
          </a:p>
          <a:p>
            <a:pPr marL="179388" lvl="0" indent="-215900" defTabSz="914400" fontAlgn="base">
              <a:spcBef>
                <a:spcPts val="500"/>
              </a:spcBef>
              <a:spcAft>
                <a:spcPct val="0"/>
              </a:spcAft>
              <a:buClr>
                <a:srgbClr val="BDD7E7"/>
              </a:buClr>
              <a:buFont typeface="Wingdings" charset="2"/>
              <a:buChar char="§"/>
            </a:pPr>
            <a:r>
              <a:rPr lang="en-US" sz="2000" kern="0" dirty="0" smtClean="0">
                <a:solidFill>
                  <a:srgbClr val="08519C"/>
                </a:solidFill>
                <a:ea typeface="ＭＳ Ｐゴシック" charset="-128"/>
                <a:cs typeface="Calibri"/>
              </a:rPr>
              <a:t>Non-critical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2</a:t>
            </a:r>
            <a:r>
              <a:rPr lang="en-US" sz="2000" dirty="0" smtClean="0">
                <a:solidFill>
                  <a:srgbClr val="08519C"/>
                </a:solidFill>
              </a:rPr>
              <a:t>:</a:t>
            </a:r>
            <a:r>
              <a:rPr lang="en-US" sz="2000" kern="0" dirty="0" smtClean="0">
                <a:solidFill>
                  <a:srgbClr val="08519C"/>
                </a:solidFill>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sends message m</a:t>
            </a:r>
            <a:r>
              <a:rPr lang="en-US" sz="2000" baseline="-25000" dirty="0" smtClean="0">
                <a:solidFill>
                  <a:srgbClr val="08519C"/>
                </a:solidFill>
                <a:latin typeface="Calibri"/>
                <a:ea typeface="ＭＳ Ｐゴシック" charset="-128"/>
                <a:cs typeface="Calibri"/>
              </a:rPr>
              <a:t>2</a:t>
            </a:r>
            <a:r>
              <a:rPr lang="en-US" sz="2000" dirty="0" smtClean="0">
                <a:solidFill>
                  <a:srgbClr val="08519C"/>
                </a:solidFill>
                <a:latin typeface="Calibri"/>
                <a:ea typeface="ＭＳ Ｐゴシック" charset="-128"/>
                <a:cs typeface="Calibri"/>
              </a:rPr>
              <a:t> to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endParaRPr lang="en-US" sz="1600" kern="0" baseline="-25000" dirty="0" smtClean="0">
              <a:solidFill>
                <a:srgbClr val="08519C"/>
              </a:solidFill>
              <a:ea typeface="ＭＳ Ｐゴシック" charset="-128"/>
              <a:cs typeface="Calibri"/>
            </a:endParaRP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36" name="Rounded Rectangular Callout 35"/>
          <p:cNvSpPr/>
          <p:nvPr/>
        </p:nvSpPr>
        <p:spPr bwMode="auto">
          <a:xfrm>
            <a:off x="5176606" y="3875251"/>
            <a:ext cx="1275808" cy="407625"/>
          </a:xfrm>
          <a:prstGeom prst="wedgeRoundRectCallout">
            <a:avLst>
              <a:gd name="adj1" fmla="val 82073"/>
              <a:gd name="adj2" fmla="val -76747"/>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virtual link</a:t>
            </a:r>
            <a:endParaRPr lang="en-US" baseline="-25000" dirty="0"/>
          </a:p>
        </p:txBody>
      </p:sp>
    </p:spTree>
    <p:custDataLst>
      <p:tags r:id="rId1"/>
    </p:custDataLst>
    <p:extLst>
      <p:ext uri="{BB962C8B-B14F-4D97-AF65-F5344CB8AC3E}">
        <p14:creationId xmlns:p14="http://schemas.microsoft.com/office/powerpoint/2010/main" val="437712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at network level</a:t>
            </a:r>
            <a:endParaRPr lang="en-US" dirty="0"/>
          </a:p>
        </p:txBody>
      </p:sp>
      <p:sp>
        <p:nvSpPr>
          <p:cNvPr id="118" name="Rounded Rectangle 117"/>
          <p:cNvSpPr/>
          <p:nvPr/>
        </p:nvSpPr>
        <p:spPr bwMode="auto">
          <a:xfrm>
            <a:off x="2710666" y="2503121"/>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SW</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19" name="Rounded Rectangle 118"/>
          <p:cNvSpPr/>
          <p:nvPr/>
        </p:nvSpPr>
        <p:spPr bwMode="auto">
          <a:xfrm>
            <a:off x="5098266" y="2506132"/>
            <a:ext cx="1354148" cy="886543"/>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SW</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cxnSp>
        <p:nvCxnSpPr>
          <p:cNvPr id="127" name="Straight Arrow Connector 126"/>
          <p:cNvCxnSpPr/>
          <p:nvPr/>
        </p:nvCxnSpPr>
        <p:spPr bwMode="auto">
          <a:xfrm>
            <a:off x="1711336" y="2113660"/>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0" name="Straight Arrow Connector 19"/>
          <p:cNvCxnSpPr/>
          <p:nvPr/>
        </p:nvCxnSpPr>
        <p:spPr bwMode="auto">
          <a:xfrm>
            <a:off x="6430160" y="3289575"/>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2" name="Straight Arrow Connector 21"/>
          <p:cNvCxnSpPr/>
          <p:nvPr/>
        </p:nvCxnSpPr>
        <p:spPr bwMode="auto">
          <a:xfrm rot="17526178">
            <a:off x="6430735" y="2118472"/>
            <a:ext cx="999330" cy="680339"/>
          </a:xfrm>
          <a:prstGeom prst="straightConnector1">
            <a:avLst/>
          </a:prstGeom>
          <a:solidFill>
            <a:schemeClr val="accent1"/>
          </a:solidFill>
          <a:ln w="38100" cap="flat" cmpd="sng" algn="ctr">
            <a:solidFill>
              <a:schemeClr val="tx1"/>
            </a:solidFill>
            <a:prstDash val="dash"/>
            <a:round/>
            <a:headEnd type="none"/>
            <a:tailEnd type="arrow"/>
          </a:ln>
          <a:effectLst/>
        </p:spPr>
      </p:cxnSp>
      <p:cxnSp>
        <p:nvCxnSpPr>
          <p:cNvPr id="24" name="Straight Arrow Connector 23"/>
          <p:cNvCxnSpPr/>
          <p:nvPr/>
        </p:nvCxnSpPr>
        <p:spPr bwMode="auto">
          <a:xfrm>
            <a:off x="4081747" y="2893712"/>
            <a:ext cx="993687" cy="1588"/>
          </a:xfrm>
          <a:prstGeom prst="straightConnector1">
            <a:avLst/>
          </a:prstGeom>
          <a:solidFill>
            <a:schemeClr val="accent1"/>
          </a:solidFill>
          <a:ln w="38100" cap="flat" cmpd="sng" algn="ctr">
            <a:solidFill>
              <a:schemeClr val="tx1"/>
            </a:solidFill>
            <a:prstDash val="dash"/>
            <a:round/>
            <a:headEnd type="none"/>
            <a:tailEnd type="arrow"/>
          </a:ln>
          <a:effectLst/>
        </p:spPr>
      </p:cxnSp>
      <p:sp>
        <p:nvSpPr>
          <p:cNvPr id="41" name="Freeform 40"/>
          <p:cNvSpPr/>
          <p:nvPr/>
        </p:nvSpPr>
        <p:spPr bwMode="auto">
          <a:xfrm>
            <a:off x="5672667" y="2404533"/>
            <a:ext cx="1778000" cy="885042"/>
          </a:xfrm>
          <a:custGeom>
            <a:avLst/>
            <a:gdLst>
              <a:gd name="connsiteX0" fmla="*/ 0 w 1574800"/>
              <a:gd name="connsiteY0" fmla="*/ 863600 h 863600"/>
              <a:gd name="connsiteX1" fmla="*/ 1134533 w 1574800"/>
              <a:gd name="connsiteY1" fmla="*/ 508000 h 863600"/>
              <a:gd name="connsiteX2" fmla="*/ 1574800 w 1574800"/>
              <a:gd name="connsiteY2" fmla="*/ 0 h 863600"/>
              <a:gd name="connsiteX3" fmla="*/ 1574800 w 1574800"/>
              <a:gd name="connsiteY3" fmla="*/ 0 h 863600"/>
            </a:gdLst>
            <a:ahLst/>
            <a:cxnLst>
              <a:cxn ang="0">
                <a:pos x="connsiteX0" y="connsiteY0"/>
              </a:cxn>
              <a:cxn ang="0">
                <a:pos x="connsiteX1" y="connsiteY1"/>
              </a:cxn>
              <a:cxn ang="0">
                <a:pos x="connsiteX2" y="connsiteY2"/>
              </a:cxn>
              <a:cxn ang="0">
                <a:pos x="connsiteX3" y="connsiteY3"/>
              </a:cxn>
            </a:cxnLst>
            <a:rect l="l" t="t" r="r" b="b"/>
            <a:pathLst>
              <a:path w="1574800" h="863600">
                <a:moveTo>
                  <a:pt x="0" y="863600"/>
                </a:moveTo>
                <a:cubicBezTo>
                  <a:pt x="436033" y="757766"/>
                  <a:pt x="872066" y="651933"/>
                  <a:pt x="1134533" y="508000"/>
                </a:cubicBezTo>
                <a:cubicBezTo>
                  <a:pt x="1397000" y="364067"/>
                  <a:pt x="1574800" y="0"/>
                  <a:pt x="1574800" y="0"/>
                </a:cubicBezTo>
                <a:lnTo>
                  <a:pt x="1574800" y="0"/>
                </a:ln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6" name="Freeform 45"/>
          <p:cNvSpPr/>
          <p:nvPr/>
        </p:nvSpPr>
        <p:spPr bwMode="auto">
          <a:xfrm>
            <a:off x="1744133" y="2184400"/>
            <a:ext cx="5604934" cy="1879600"/>
          </a:xfrm>
          <a:custGeom>
            <a:avLst/>
            <a:gdLst>
              <a:gd name="connsiteX0" fmla="*/ 0 w 5604934"/>
              <a:gd name="connsiteY0" fmla="*/ 0 h 1879600"/>
              <a:gd name="connsiteX1" fmla="*/ 999067 w 5604934"/>
              <a:gd name="connsiteY1" fmla="*/ 1388533 h 1879600"/>
              <a:gd name="connsiteX2" fmla="*/ 3759200 w 5604934"/>
              <a:gd name="connsiteY2" fmla="*/ 1066800 h 1879600"/>
              <a:gd name="connsiteX3" fmla="*/ 5604934 w 5604934"/>
              <a:gd name="connsiteY3" fmla="*/ 1879600 h 1879600"/>
            </a:gdLst>
            <a:ahLst/>
            <a:cxnLst>
              <a:cxn ang="0">
                <a:pos x="connsiteX0" y="connsiteY0"/>
              </a:cxn>
              <a:cxn ang="0">
                <a:pos x="connsiteX1" y="connsiteY1"/>
              </a:cxn>
              <a:cxn ang="0">
                <a:pos x="connsiteX2" y="connsiteY2"/>
              </a:cxn>
              <a:cxn ang="0">
                <a:pos x="connsiteX3" y="connsiteY3"/>
              </a:cxn>
            </a:cxnLst>
            <a:rect l="l" t="t" r="r" b="b"/>
            <a:pathLst>
              <a:path w="5604934" h="1879600">
                <a:moveTo>
                  <a:pt x="0" y="0"/>
                </a:moveTo>
                <a:cubicBezTo>
                  <a:pt x="186267" y="605366"/>
                  <a:pt x="372534" y="1210733"/>
                  <a:pt x="999067" y="1388533"/>
                </a:cubicBezTo>
                <a:cubicBezTo>
                  <a:pt x="1625600" y="1566333"/>
                  <a:pt x="2991556" y="984956"/>
                  <a:pt x="3759200" y="1066800"/>
                </a:cubicBezTo>
                <a:cubicBezTo>
                  <a:pt x="4526845" y="1148645"/>
                  <a:pt x="5604934" y="1879600"/>
                  <a:pt x="5604934" y="1879600"/>
                </a:cubicBezTo>
              </a:path>
            </a:pathLst>
          </a:custGeom>
          <a:noFill/>
          <a:ln w="57150" cap="flat" cmpd="sng" algn="ctr">
            <a:solidFill>
              <a:srgbClr val="FF0000"/>
            </a:solidFill>
            <a:prstDash val="dash"/>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6" name="Freeform 25"/>
          <p:cNvSpPr/>
          <p:nvPr/>
        </p:nvSpPr>
        <p:spPr bwMode="auto">
          <a:xfrm>
            <a:off x="1727200" y="1896534"/>
            <a:ext cx="5621867" cy="508000"/>
          </a:xfrm>
          <a:custGeom>
            <a:avLst/>
            <a:gdLst>
              <a:gd name="connsiteX0" fmla="*/ 0 w 5621867"/>
              <a:gd name="connsiteY0" fmla="*/ 101600 h 999067"/>
              <a:gd name="connsiteX1" fmla="*/ 2675467 w 5621867"/>
              <a:gd name="connsiteY1" fmla="*/ 982134 h 999067"/>
              <a:gd name="connsiteX2" fmla="*/ 5621867 w 5621867"/>
              <a:gd name="connsiteY2" fmla="*/ 0 h 999067"/>
            </a:gdLst>
            <a:ahLst/>
            <a:cxnLst>
              <a:cxn ang="0">
                <a:pos x="connsiteX0" y="connsiteY0"/>
              </a:cxn>
              <a:cxn ang="0">
                <a:pos x="connsiteX1" y="connsiteY1"/>
              </a:cxn>
              <a:cxn ang="0">
                <a:pos x="connsiteX2" y="connsiteY2"/>
              </a:cxn>
            </a:cxnLst>
            <a:rect l="l" t="t" r="r" b="b"/>
            <a:pathLst>
              <a:path w="5621867" h="999067">
                <a:moveTo>
                  <a:pt x="0" y="101600"/>
                </a:moveTo>
                <a:cubicBezTo>
                  <a:pt x="869244" y="550333"/>
                  <a:pt x="1738489" y="999067"/>
                  <a:pt x="2675467" y="982134"/>
                </a:cubicBezTo>
                <a:cubicBezTo>
                  <a:pt x="3612445" y="965201"/>
                  <a:pt x="5621867" y="0"/>
                  <a:pt x="5621867" y="0"/>
                </a:cubicBezTo>
              </a:path>
            </a:pathLst>
          </a:custGeom>
          <a:noFill/>
          <a:ln w="44450" cap="flat" cmpd="sng" algn="ctr">
            <a:solidFill>
              <a:srgbClr val="006D2C"/>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7" name="Freeform 26"/>
          <p:cNvSpPr/>
          <p:nvPr/>
        </p:nvSpPr>
        <p:spPr bwMode="auto">
          <a:xfrm>
            <a:off x="1710267" y="2336800"/>
            <a:ext cx="5638800" cy="1286933"/>
          </a:xfrm>
          <a:custGeom>
            <a:avLst/>
            <a:gdLst>
              <a:gd name="connsiteX0" fmla="*/ 0 w 5638800"/>
              <a:gd name="connsiteY0" fmla="*/ 0 h 1286933"/>
              <a:gd name="connsiteX1" fmla="*/ 1862666 w 5638800"/>
              <a:gd name="connsiteY1" fmla="*/ 999067 h 1286933"/>
              <a:gd name="connsiteX2" fmla="*/ 4097866 w 5638800"/>
              <a:gd name="connsiteY2" fmla="*/ 1134533 h 1286933"/>
              <a:gd name="connsiteX3" fmla="*/ 5638800 w 5638800"/>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5638800" h="1286933">
                <a:moveTo>
                  <a:pt x="0" y="0"/>
                </a:moveTo>
                <a:cubicBezTo>
                  <a:pt x="589844" y="404989"/>
                  <a:pt x="1179688" y="809978"/>
                  <a:pt x="1862666" y="999067"/>
                </a:cubicBezTo>
                <a:cubicBezTo>
                  <a:pt x="2545644" y="1188156"/>
                  <a:pt x="3468510" y="1086555"/>
                  <a:pt x="4097866" y="1134533"/>
                </a:cubicBezTo>
                <a:cubicBezTo>
                  <a:pt x="4727222" y="1182511"/>
                  <a:pt x="5638800" y="1286933"/>
                  <a:pt x="5638800" y="1286933"/>
                </a:cubicBezTo>
              </a:path>
            </a:pathLst>
          </a:custGeom>
          <a:noFill/>
          <a:ln w="44450" cap="flat" cmpd="sng" algn="ctr">
            <a:solidFill>
              <a:srgbClr val="008000"/>
            </a:solidFill>
            <a:prstDash val="solid"/>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8" name="TextBox 27"/>
          <p:cNvSpPr txBox="1"/>
          <p:nvPr/>
        </p:nvSpPr>
        <p:spPr>
          <a:xfrm>
            <a:off x="4549169" y="1896534"/>
            <a:ext cx="801763" cy="369332"/>
          </a:xfrm>
          <a:prstGeom prst="rect">
            <a:avLst/>
          </a:prstGeom>
          <a:noFill/>
        </p:spPr>
        <p:txBody>
          <a:bodyPr wrap="square" rtlCol="0">
            <a:spAutoFit/>
          </a:bodyPr>
          <a:lstStyle/>
          <a:p>
            <a:r>
              <a:rPr lang="en-US" b="1" dirty="0" smtClean="0">
                <a:solidFill>
                  <a:srgbClr val="008000"/>
                </a:solidFill>
              </a:rPr>
              <a:t>dp</a:t>
            </a:r>
            <a:r>
              <a:rPr lang="en-US" b="1" baseline="-25000" dirty="0" smtClean="0">
                <a:solidFill>
                  <a:srgbClr val="008000"/>
                </a:solidFill>
              </a:rPr>
              <a:t>1</a:t>
            </a:r>
            <a:endParaRPr lang="en-US" b="1" baseline="-25000" dirty="0">
              <a:solidFill>
                <a:srgbClr val="008000"/>
              </a:solidFill>
            </a:endParaRPr>
          </a:p>
        </p:txBody>
      </p:sp>
      <p:sp>
        <p:nvSpPr>
          <p:cNvPr id="29" name="TextBox 28"/>
          <p:cNvSpPr txBox="1"/>
          <p:nvPr/>
        </p:nvSpPr>
        <p:spPr>
          <a:xfrm>
            <a:off x="2981102" y="3583645"/>
            <a:ext cx="484356" cy="369332"/>
          </a:xfrm>
          <a:prstGeom prst="rect">
            <a:avLst/>
          </a:prstGeom>
          <a:noFill/>
        </p:spPr>
        <p:txBody>
          <a:bodyPr wrap="square" rtlCol="0">
            <a:spAutoFit/>
          </a:bodyPr>
          <a:lstStyle/>
          <a:p>
            <a:r>
              <a:rPr lang="en-US" b="1" dirty="0" smtClean="0">
                <a:solidFill>
                  <a:srgbClr val="FF0000"/>
                </a:solidFill>
              </a:rPr>
              <a:t>vl</a:t>
            </a:r>
            <a:r>
              <a:rPr lang="en-US" b="1" baseline="-25000" dirty="0" smtClean="0">
                <a:solidFill>
                  <a:srgbClr val="FF0000"/>
                </a:solidFill>
              </a:rPr>
              <a:t>1</a:t>
            </a:r>
            <a:endParaRPr lang="en-US" b="1" baseline="-25000" dirty="0">
              <a:solidFill>
                <a:srgbClr val="FF0000"/>
              </a:solidFill>
            </a:endParaRPr>
          </a:p>
        </p:txBody>
      </p:sp>
      <p:sp>
        <p:nvSpPr>
          <p:cNvPr id="30" name="TextBox 29"/>
          <p:cNvSpPr txBox="1"/>
          <p:nvPr/>
        </p:nvSpPr>
        <p:spPr>
          <a:xfrm>
            <a:off x="4300687" y="3439067"/>
            <a:ext cx="801763" cy="369332"/>
          </a:xfrm>
          <a:prstGeom prst="rect">
            <a:avLst/>
          </a:prstGeom>
          <a:noFill/>
        </p:spPr>
        <p:txBody>
          <a:bodyPr wrap="square" rtlCol="0">
            <a:spAutoFit/>
          </a:bodyPr>
          <a:lstStyle/>
          <a:p>
            <a:r>
              <a:rPr lang="en-US" b="1" dirty="0" smtClean="0">
                <a:solidFill>
                  <a:srgbClr val="008000"/>
                </a:solidFill>
              </a:rPr>
              <a:t>dp</a:t>
            </a:r>
            <a:r>
              <a:rPr lang="en-US" b="1" baseline="-25000" dirty="0" smtClean="0">
                <a:solidFill>
                  <a:srgbClr val="008000"/>
                </a:solidFill>
              </a:rPr>
              <a:t>2</a:t>
            </a:r>
            <a:endParaRPr lang="en-US" b="1" baseline="-25000" dirty="0">
              <a:solidFill>
                <a:srgbClr val="008000"/>
              </a:solidFill>
            </a:endParaRPr>
          </a:p>
        </p:txBody>
      </p:sp>
      <p:sp>
        <p:nvSpPr>
          <p:cNvPr id="31" name="TextBox 30"/>
          <p:cNvSpPr txBox="1"/>
          <p:nvPr/>
        </p:nvSpPr>
        <p:spPr>
          <a:xfrm>
            <a:off x="2268239" y="2169068"/>
            <a:ext cx="220961" cy="276999"/>
          </a:xfrm>
          <a:prstGeom prst="rect">
            <a:avLst/>
          </a:prstGeom>
          <a:noFill/>
        </p:spPr>
        <p:txBody>
          <a:bodyPr wrap="square" lIns="0" tIns="0" rIns="0" bIns="0" rtlCol="0">
            <a:spAutoFit/>
          </a:bodyPr>
          <a:lstStyle/>
          <a:p>
            <a:r>
              <a:rPr lang="en-US" b="1" dirty="0" smtClean="0"/>
              <a:t>l</a:t>
            </a:r>
            <a:r>
              <a:rPr lang="en-US" b="1" baseline="-25000" dirty="0" smtClean="0"/>
              <a:t>1</a:t>
            </a:r>
            <a:endParaRPr lang="en-US" b="1" baseline="-25000" dirty="0"/>
          </a:p>
        </p:txBody>
      </p:sp>
      <p:sp>
        <p:nvSpPr>
          <p:cNvPr id="32" name="TextBox 31"/>
          <p:cNvSpPr txBox="1"/>
          <p:nvPr/>
        </p:nvSpPr>
        <p:spPr>
          <a:xfrm>
            <a:off x="4438688" y="2534967"/>
            <a:ext cx="220961" cy="276999"/>
          </a:xfrm>
          <a:prstGeom prst="rect">
            <a:avLst/>
          </a:prstGeom>
          <a:noFill/>
        </p:spPr>
        <p:txBody>
          <a:bodyPr wrap="square" lIns="0" tIns="0" rIns="0" bIns="0" rtlCol="0">
            <a:spAutoFit/>
          </a:bodyPr>
          <a:lstStyle/>
          <a:p>
            <a:r>
              <a:rPr lang="en-US" b="1" dirty="0" smtClean="0"/>
              <a:t>l</a:t>
            </a:r>
            <a:r>
              <a:rPr lang="en-US" b="1" baseline="-25000" dirty="0" smtClean="0"/>
              <a:t>2</a:t>
            </a:r>
            <a:endParaRPr lang="en-US" b="1" baseline="-25000" dirty="0"/>
          </a:p>
        </p:txBody>
      </p:sp>
      <p:sp>
        <p:nvSpPr>
          <p:cNvPr id="33" name="TextBox 32"/>
          <p:cNvSpPr txBox="1"/>
          <p:nvPr/>
        </p:nvSpPr>
        <p:spPr>
          <a:xfrm>
            <a:off x="6593878" y="2223700"/>
            <a:ext cx="220961" cy="276999"/>
          </a:xfrm>
          <a:prstGeom prst="rect">
            <a:avLst/>
          </a:prstGeom>
          <a:noFill/>
        </p:spPr>
        <p:txBody>
          <a:bodyPr wrap="square" lIns="0" tIns="0" rIns="0" bIns="0" rtlCol="0">
            <a:spAutoFit/>
          </a:bodyPr>
          <a:lstStyle/>
          <a:p>
            <a:r>
              <a:rPr lang="en-US" b="1" dirty="0" smtClean="0"/>
              <a:t>l</a:t>
            </a:r>
            <a:r>
              <a:rPr lang="en-US" b="1" baseline="-25000" dirty="0" smtClean="0"/>
              <a:t>3</a:t>
            </a:r>
            <a:endParaRPr lang="en-US" b="1" baseline="-25000" dirty="0"/>
          </a:p>
        </p:txBody>
      </p:sp>
      <p:sp>
        <p:nvSpPr>
          <p:cNvPr id="34" name="TextBox 33"/>
          <p:cNvSpPr txBox="1"/>
          <p:nvPr/>
        </p:nvSpPr>
        <p:spPr>
          <a:xfrm>
            <a:off x="6776739" y="3187664"/>
            <a:ext cx="220961" cy="276999"/>
          </a:xfrm>
          <a:prstGeom prst="rect">
            <a:avLst/>
          </a:prstGeom>
          <a:noFill/>
        </p:spPr>
        <p:txBody>
          <a:bodyPr wrap="square" lIns="0" tIns="0" rIns="0" bIns="0" rtlCol="0">
            <a:spAutoFit/>
          </a:bodyPr>
          <a:lstStyle/>
          <a:p>
            <a:r>
              <a:rPr lang="en-US" b="1" dirty="0" smtClean="0"/>
              <a:t>l</a:t>
            </a:r>
            <a:r>
              <a:rPr lang="en-US" b="1" baseline="-25000" dirty="0" smtClean="0"/>
              <a:t>4</a:t>
            </a:r>
            <a:endParaRPr lang="en-US" b="1" baseline="-25000" dirty="0"/>
          </a:p>
        </p:txBody>
      </p:sp>
      <p:grpSp>
        <p:nvGrpSpPr>
          <p:cNvPr id="3" name="Group 35"/>
          <p:cNvGrpSpPr/>
          <p:nvPr/>
        </p:nvGrpSpPr>
        <p:grpSpPr>
          <a:xfrm>
            <a:off x="357188" y="1619589"/>
            <a:ext cx="1354148" cy="886543"/>
            <a:chOff x="357188" y="1619589"/>
            <a:chExt cx="1354148" cy="886543"/>
          </a:xfrm>
        </p:grpSpPr>
        <p:sp>
          <p:nvSpPr>
            <p:cNvPr id="37" name="Rounded Rectangle 36"/>
            <p:cNvSpPr/>
            <p:nvPr/>
          </p:nvSpPr>
          <p:spPr bwMode="auto">
            <a:xfrm>
              <a:off x="357188"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2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2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38" name="Oval 37"/>
            <p:cNvSpPr/>
            <p:nvPr/>
          </p:nvSpPr>
          <p:spPr bwMode="auto">
            <a:xfrm>
              <a:off x="1017503" y="2026533"/>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kumimoji="0" lang="en-US" sz="1600" b="0" i="0" u="none" strike="noStrike" cap="none" normalizeH="0" baseline="-25000" dirty="0" smtClean="0">
                  <a:ln>
                    <a:noFill/>
                  </a:ln>
                  <a:solidFill>
                    <a:schemeClr val="bg1"/>
                  </a:solidFill>
                  <a:effectLst/>
                  <a:latin typeface="Verdana" charset="0"/>
                  <a:ea typeface="ＭＳ Ｐゴシック" charset="-128"/>
                  <a:cs typeface="ＭＳ Ｐゴシック" charset="-128"/>
                </a:rPr>
                <a:t>1</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grpSp>
        <p:nvGrpSpPr>
          <p:cNvPr id="4" name="Group 38"/>
          <p:cNvGrpSpPr/>
          <p:nvPr/>
        </p:nvGrpSpPr>
        <p:grpSpPr>
          <a:xfrm>
            <a:off x="357188" y="3389664"/>
            <a:ext cx="1354148" cy="886543"/>
            <a:chOff x="357188" y="3389664"/>
            <a:chExt cx="1354148" cy="886543"/>
          </a:xfrm>
        </p:grpSpPr>
        <p:sp>
          <p:nvSpPr>
            <p:cNvPr id="40" name="Rounded Rectangle 39"/>
            <p:cNvSpPr/>
            <p:nvPr/>
          </p:nvSpPr>
          <p:spPr bwMode="auto">
            <a:xfrm>
              <a:off x="357188" y="3389664"/>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2</a:t>
              </a:r>
              <a:endParaRPr lang="en-US" sz="2400" baseline="-25000" dirty="0">
                <a:solidFill>
                  <a:schemeClr val="tx1"/>
                </a:solidFill>
                <a:latin typeface="Verdana" charset="0"/>
                <a:ea typeface="ＭＳ Ｐゴシック" charset="-128"/>
                <a:cs typeface="ＭＳ Ｐゴシック" charset="-128"/>
              </a:endParaRPr>
            </a:p>
          </p:txBody>
        </p:sp>
        <p:sp>
          <p:nvSpPr>
            <p:cNvPr id="42" name="Oval 41"/>
            <p:cNvSpPr/>
            <p:nvPr/>
          </p:nvSpPr>
          <p:spPr bwMode="auto">
            <a:xfrm>
              <a:off x="1017503" y="3780914"/>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effectLst/>
                  <a:latin typeface="Times"/>
                  <a:ea typeface="ＭＳ Ｐゴシック" charset="-128"/>
                  <a:cs typeface="Times"/>
                </a:rPr>
                <a:t>τ</a:t>
              </a:r>
              <a:r>
                <a:rPr lang="en-US" sz="1600" baseline="-25000" dirty="0" smtClean="0">
                  <a:latin typeface="Verdana" charset="0"/>
                  <a:ea typeface="ＭＳ Ｐゴシック" charset="-128"/>
                  <a:cs typeface="ＭＳ Ｐゴシック" charset="-128"/>
                </a:rPr>
                <a:t>4</a:t>
              </a:r>
              <a:endParaRPr kumimoji="0" lang="en-US" sz="1600" b="0" i="0" u="none" strike="noStrike" cap="none" normalizeH="0" baseline="-25000" dirty="0">
                <a:ln>
                  <a:noFill/>
                </a:ln>
                <a:effectLst/>
                <a:latin typeface="Verdana" charset="0"/>
                <a:ea typeface="ＭＳ Ｐゴシック" charset="-128"/>
                <a:cs typeface="ＭＳ Ｐゴシック" charset="-128"/>
              </a:endParaRPr>
            </a:p>
          </p:txBody>
        </p:sp>
      </p:grpSp>
      <p:grpSp>
        <p:nvGrpSpPr>
          <p:cNvPr id="5" name="Group 44"/>
          <p:cNvGrpSpPr/>
          <p:nvPr/>
        </p:nvGrpSpPr>
        <p:grpSpPr>
          <a:xfrm>
            <a:off x="7429490" y="1619589"/>
            <a:ext cx="1354148" cy="886543"/>
            <a:chOff x="7429490" y="1619589"/>
            <a:chExt cx="1354148" cy="886543"/>
          </a:xfrm>
        </p:grpSpPr>
        <p:sp>
          <p:nvSpPr>
            <p:cNvPr id="47" name="Rounded Rectangle 46"/>
            <p:cNvSpPr/>
            <p:nvPr/>
          </p:nvSpPr>
          <p:spPr bwMode="auto">
            <a:xfrm>
              <a:off x="7429490" y="1619589"/>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3</a:t>
              </a:r>
              <a:endParaRPr lang="en-US" sz="2400" baseline="-25000" dirty="0">
                <a:solidFill>
                  <a:schemeClr val="tx1"/>
                </a:solidFill>
                <a:latin typeface="Verdana" charset="0"/>
                <a:ea typeface="ＭＳ Ｐゴシック" charset="-128"/>
                <a:cs typeface="ＭＳ Ｐゴシック" charset="-128"/>
              </a:endParaRPr>
            </a:p>
          </p:txBody>
        </p:sp>
        <p:sp>
          <p:nvSpPr>
            <p:cNvPr id="48" name="Oval 47"/>
            <p:cNvSpPr/>
            <p:nvPr/>
          </p:nvSpPr>
          <p:spPr bwMode="auto">
            <a:xfrm>
              <a:off x="7559500" y="2026533"/>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2</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sp>
          <p:nvSpPr>
            <p:cNvPr id="49" name="Oval 48"/>
            <p:cNvSpPr/>
            <p:nvPr/>
          </p:nvSpPr>
          <p:spPr bwMode="auto">
            <a:xfrm>
              <a:off x="8089900" y="2026533"/>
              <a:ext cx="378000" cy="378000"/>
            </a:xfrm>
            <a:prstGeom prst="ellipse">
              <a:avLst/>
            </a:prstGeom>
            <a:solidFill>
              <a:srgbClr val="EDEDED"/>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a:ea typeface="ＭＳ Ｐゴシック" charset="-128"/>
                  <a:cs typeface="Times"/>
                </a:rPr>
                <a:t>τ</a:t>
              </a:r>
              <a:r>
                <a:rPr lang="en-US" sz="1600" baseline="-25000" dirty="0" smtClean="0">
                  <a:solidFill>
                    <a:srgbClr val="000000"/>
                  </a:solidFill>
                  <a:latin typeface="Verdana" charset="0"/>
                  <a:ea typeface="ＭＳ Ｐゴシック" charset="-128"/>
                  <a:cs typeface="ＭＳ Ｐゴシック" charset="-128"/>
                </a:rPr>
                <a:t>5</a:t>
              </a:r>
              <a:endParaRPr kumimoji="0" lang="en-US" sz="1600" b="0" i="0" u="none" strike="noStrike" cap="none" normalizeH="0" baseline="-25000" dirty="0">
                <a:ln>
                  <a:noFill/>
                </a:ln>
                <a:solidFill>
                  <a:srgbClr val="000000"/>
                </a:solidFill>
                <a:effectLst/>
                <a:latin typeface="Verdana" charset="0"/>
                <a:ea typeface="ＭＳ Ｐゴシック" charset="-128"/>
                <a:cs typeface="ＭＳ Ｐゴシック" charset="-128"/>
              </a:endParaRPr>
            </a:p>
          </p:txBody>
        </p:sp>
      </p:grpSp>
      <p:grpSp>
        <p:nvGrpSpPr>
          <p:cNvPr id="6" name="Group 49"/>
          <p:cNvGrpSpPr/>
          <p:nvPr/>
        </p:nvGrpSpPr>
        <p:grpSpPr>
          <a:xfrm>
            <a:off x="7429490" y="3392675"/>
            <a:ext cx="1354148" cy="886543"/>
            <a:chOff x="7429490" y="3392675"/>
            <a:chExt cx="1354148" cy="886543"/>
          </a:xfrm>
        </p:grpSpPr>
        <p:sp>
          <p:nvSpPr>
            <p:cNvPr id="51" name="Rounded Rectangle 50"/>
            <p:cNvSpPr/>
            <p:nvPr/>
          </p:nvSpPr>
          <p:spPr bwMode="auto">
            <a:xfrm>
              <a:off x="7429490" y="3392675"/>
              <a:ext cx="1354148" cy="886543"/>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algn="r" defTabSz="914400" fontAlgn="base">
                <a:spcBef>
                  <a:spcPct val="50000"/>
                </a:spcBef>
                <a:spcAft>
                  <a:spcPct val="0"/>
                </a:spcAft>
              </a:pPr>
              <a:r>
                <a:rPr lang="en-US" sz="2400" dirty="0" smtClean="0">
                  <a:solidFill>
                    <a:schemeClr val="tx1"/>
                  </a:solidFill>
                  <a:latin typeface="Verdana" charset="0"/>
                  <a:ea typeface="ＭＳ Ｐゴシック" charset="-128"/>
                  <a:cs typeface="ＭＳ Ｐゴシック" charset="-128"/>
                </a:rPr>
                <a:t>ES</a:t>
              </a:r>
              <a:r>
                <a:rPr lang="en-US" sz="2400" baseline="-25000" dirty="0" smtClean="0">
                  <a:solidFill>
                    <a:schemeClr val="tx1"/>
                  </a:solidFill>
                  <a:latin typeface="Verdana" charset="0"/>
                  <a:ea typeface="ＭＳ Ｐゴシック" charset="-128"/>
                  <a:cs typeface="ＭＳ Ｐゴシック" charset="-128"/>
                </a:rPr>
                <a:t>4</a:t>
              </a:r>
              <a:endParaRPr lang="en-US" sz="2400" baseline="-25000" dirty="0">
                <a:solidFill>
                  <a:schemeClr val="tx1"/>
                </a:solidFill>
                <a:latin typeface="Verdana" charset="0"/>
                <a:ea typeface="ＭＳ Ｐゴシック" charset="-128"/>
                <a:cs typeface="ＭＳ Ｐゴシック" charset="-128"/>
              </a:endParaRPr>
            </a:p>
          </p:txBody>
        </p:sp>
        <p:sp>
          <p:nvSpPr>
            <p:cNvPr id="52" name="Oval 51"/>
            <p:cNvSpPr/>
            <p:nvPr/>
          </p:nvSpPr>
          <p:spPr bwMode="auto">
            <a:xfrm>
              <a:off x="7559500" y="3780914"/>
              <a:ext cx="378000" cy="378000"/>
            </a:xfrm>
            <a:prstGeom prst="ellipse">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a:ea typeface="ＭＳ Ｐゴシック" charset="-128"/>
                  <a:cs typeface="Times"/>
                </a:rPr>
                <a:t>τ</a:t>
              </a:r>
              <a:r>
                <a:rPr lang="en-US" sz="1600" baseline="-25000" dirty="0" smtClean="0">
                  <a:solidFill>
                    <a:schemeClr val="bg1"/>
                  </a:solidFill>
                  <a:latin typeface="Verdana" charset="0"/>
                  <a:ea typeface="ＭＳ Ｐゴシック" charset="-128"/>
                  <a:cs typeface="ＭＳ Ｐゴシック" charset="-128"/>
                </a:rPr>
                <a:t>3</a:t>
              </a:r>
              <a:endParaRPr kumimoji="0" lang="en-US" sz="1600" b="0" i="0" u="none" strike="noStrike" cap="none" normalizeH="0" baseline="-25000" dirty="0">
                <a:ln>
                  <a:noFill/>
                </a:ln>
                <a:solidFill>
                  <a:schemeClr val="bg1"/>
                </a:solidFill>
                <a:effectLst/>
                <a:latin typeface="Verdana" charset="0"/>
                <a:ea typeface="ＭＳ Ｐゴシック" charset="-128"/>
                <a:cs typeface="ＭＳ Ｐゴシック" charset="-128"/>
              </a:endParaRPr>
            </a:p>
          </p:txBody>
        </p:sp>
      </p:grpSp>
      <p:sp>
        <p:nvSpPr>
          <p:cNvPr id="53" name="Rounded Rectangular Callout 52"/>
          <p:cNvSpPr/>
          <p:nvPr/>
        </p:nvSpPr>
        <p:spPr bwMode="auto">
          <a:xfrm>
            <a:off x="4872634" y="3969914"/>
            <a:ext cx="1275808" cy="576686"/>
          </a:xfrm>
          <a:prstGeom prst="wedgeRoundRectCallout">
            <a:avLst>
              <a:gd name="adj1" fmla="val 40263"/>
              <a:gd name="adj2" fmla="val -131325"/>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dataflow path</a:t>
            </a:r>
            <a:endParaRPr lang="en-US" baseline="-25000" dirty="0"/>
          </a:p>
        </p:txBody>
      </p:sp>
      <p:sp>
        <p:nvSpPr>
          <p:cNvPr id="54" name="Content Placeholder 2"/>
          <p:cNvSpPr txBox="1">
            <a:spLocks/>
          </p:cNvSpPr>
          <p:nvPr/>
        </p:nvSpPr>
        <p:spPr bwMode="auto">
          <a:xfrm>
            <a:off x="357188" y="4821238"/>
            <a:ext cx="6095226"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lvl="0" indent="-215900" defTabSz="914400" fontAlgn="base">
              <a:spcBef>
                <a:spcPts val="500"/>
              </a:spcBef>
              <a:spcAft>
                <a:spcPct val="0"/>
              </a:spcAft>
              <a:buClr>
                <a:srgbClr val="BDD7E7"/>
              </a:buClr>
              <a:buFont typeface="Wingdings" charset="2"/>
              <a:buChar cha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Highly critical</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1</a:t>
            </a:r>
            <a:r>
              <a:rPr lang="en-US" sz="2000" dirty="0" smtClean="0">
                <a:solidFill>
                  <a:srgbClr val="08519C"/>
                </a:solidFill>
              </a:rPr>
              <a:t>:</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1</a:t>
            </a:r>
            <a:r>
              <a:rPr lang="en-US" sz="1600" dirty="0" smtClean="0">
                <a:solidFill>
                  <a:srgbClr val="08519C"/>
                </a:solidFill>
                <a:latin typeface="Verdana" charset="0"/>
                <a:ea typeface="ＭＳ Ｐゴシック" charset="-128"/>
                <a:cs typeface="ＭＳ Ｐゴシック" charset="-128"/>
              </a:rPr>
              <a:t>,</a:t>
            </a:r>
            <a:r>
              <a:rPr lang="en-US" sz="1600" baseline="-25000" dirty="0" smtClean="0">
                <a:solidFill>
                  <a:srgbClr val="08519C"/>
                </a:solidFill>
                <a:latin typeface="Verdana" charset="0"/>
                <a:ea typeface="ＭＳ Ｐゴシック" charset="-128"/>
                <a:cs typeface="ＭＳ Ｐゴシック" charset="-128"/>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2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1 </a:t>
            </a:r>
            <a:r>
              <a:rPr lang="en-US" dirty="0" smtClean="0">
                <a:solidFill>
                  <a:srgbClr val="08519C"/>
                </a:solidFill>
                <a:latin typeface="Calibri"/>
                <a:ea typeface="ＭＳ Ｐゴシック" charset="-128"/>
                <a:cs typeface="Calibri"/>
              </a:rPr>
              <a:t>sends message m</a:t>
            </a:r>
            <a:r>
              <a:rPr lang="en-US" baseline="-25000" dirty="0" smtClean="0">
                <a:solidFill>
                  <a:srgbClr val="08519C"/>
                </a:solidFill>
                <a:latin typeface="Calibri"/>
                <a:ea typeface="ＭＳ Ｐゴシック" charset="-128"/>
                <a:cs typeface="Calibri"/>
              </a:rPr>
              <a:t>1</a:t>
            </a:r>
            <a:r>
              <a:rPr lang="en-US" dirty="0" smtClean="0">
                <a:solidFill>
                  <a:srgbClr val="08519C"/>
                </a:solidFill>
                <a:latin typeface="Calibri"/>
                <a:ea typeface="ＭＳ Ｐゴシック" charset="-128"/>
                <a:cs typeface="Calibri"/>
              </a:rPr>
              <a:t> to</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2 </a:t>
            </a:r>
            <a:r>
              <a:rPr lang="en-US" dirty="0" smtClean="0">
                <a:solidFill>
                  <a:srgbClr val="08519C"/>
                </a:solidFill>
                <a:latin typeface="Calibri"/>
                <a:ea typeface="ＭＳ Ｐゴシック" charset="-128"/>
                <a:cs typeface="Calibri"/>
              </a:rPr>
              <a:t>and</a:t>
            </a:r>
            <a:r>
              <a:rPr lang="en-US"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3</a:t>
            </a:r>
            <a:endParaRPr lang="en-US" sz="2000" kern="0" baseline="-25000" dirty="0" smtClean="0">
              <a:solidFill>
                <a:srgbClr val="08519C"/>
              </a:solidFill>
              <a:latin typeface="Calibri"/>
              <a:ea typeface="ＭＳ Ｐゴシック" charset="-128"/>
              <a:cs typeface="Calibri"/>
            </a:endParaRPr>
          </a:p>
          <a:p>
            <a:pPr marL="179388" lvl="0" indent="-215900" defTabSz="914400" fontAlgn="base">
              <a:spcBef>
                <a:spcPts val="500"/>
              </a:spcBef>
              <a:spcAft>
                <a:spcPct val="0"/>
              </a:spcAft>
              <a:buClr>
                <a:srgbClr val="BDD7E7"/>
              </a:buClr>
              <a:buFont typeface="Wingdings" charset="2"/>
              <a:buChar char="§"/>
            </a:pPr>
            <a:r>
              <a:rPr lang="en-US" sz="2000" kern="0" dirty="0" smtClean="0">
                <a:solidFill>
                  <a:srgbClr val="08519C"/>
                </a:solidFill>
                <a:ea typeface="ＭＳ Ｐゴシック" charset="-128"/>
                <a:cs typeface="Calibri"/>
              </a:rPr>
              <a:t>Non-critical application </a:t>
            </a:r>
            <a:r>
              <a:rPr lang="en-US" sz="2000" dirty="0" smtClean="0">
                <a:solidFill>
                  <a:srgbClr val="08519C"/>
                </a:solidFill>
                <a:latin typeface="Lucida Calligraphy"/>
                <a:cs typeface="Lucida Calligraphy"/>
              </a:rPr>
              <a:t>A</a:t>
            </a:r>
            <a:r>
              <a:rPr lang="en-US" sz="2000" baseline="-25000" dirty="0" smtClean="0">
                <a:solidFill>
                  <a:srgbClr val="08519C"/>
                </a:solidFill>
              </a:rPr>
              <a:t> 2</a:t>
            </a:r>
            <a:r>
              <a:rPr lang="en-US" sz="2000" dirty="0" smtClean="0">
                <a:solidFill>
                  <a:srgbClr val="08519C"/>
                </a:solidFill>
              </a:rPr>
              <a:t>:</a:t>
            </a:r>
            <a:r>
              <a:rPr lang="en-US" sz="2000" kern="0" dirty="0" smtClean="0">
                <a:solidFill>
                  <a:srgbClr val="08519C"/>
                </a:solidFill>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16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and</a:t>
            </a:r>
            <a:r>
              <a:rPr lang="en-US" sz="2000" baseline="-25000" dirty="0" smtClean="0">
                <a:solidFill>
                  <a:srgbClr val="08519C"/>
                </a:solidFill>
                <a:latin typeface="Calibri"/>
                <a:ea typeface="ＭＳ Ｐゴシック" charset="-128"/>
                <a:cs typeface="Calibri"/>
              </a:rPr>
              <a:t>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p>
          <a:p>
            <a:pPr marL="636588" lvl="1" indent="-215900" defTabSz="914400" fontAlgn="base">
              <a:spcBef>
                <a:spcPts val="500"/>
              </a:spcBef>
              <a:spcAft>
                <a:spcPct val="0"/>
              </a:spcAft>
              <a:buClr>
                <a:srgbClr val="BDD7E7"/>
              </a:buClr>
              <a:buFont typeface="Wingdings" charset="2"/>
              <a:buChar char="§"/>
            </a:pP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Verdana" charset="0"/>
                <a:ea typeface="ＭＳ Ｐゴシック" charset="-128"/>
                <a:cs typeface="ＭＳ Ｐゴシック" charset="-128"/>
              </a:rPr>
              <a:t>4 </a:t>
            </a:r>
            <a:r>
              <a:rPr lang="en-US" sz="2000" dirty="0" smtClean="0">
                <a:solidFill>
                  <a:srgbClr val="08519C"/>
                </a:solidFill>
                <a:latin typeface="Calibri"/>
                <a:ea typeface="ＭＳ Ｐゴシック" charset="-128"/>
                <a:cs typeface="Calibri"/>
              </a:rPr>
              <a:t>sends message m</a:t>
            </a:r>
            <a:r>
              <a:rPr lang="en-US" sz="2000" baseline="-25000" dirty="0" smtClean="0">
                <a:solidFill>
                  <a:srgbClr val="08519C"/>
                </a:solidFill>
                <a:latin typeface="Calibri"/>
                <a:ea typeface="ＭＳ Ｐゴシック" charset="-128"/>
                <a:cs typeface="Calibri"/>
              </a:rPr>
              <a:t>2</a:t>
            </a:r>
            <a:r>
              <a:rPr lang="en-US" sz="2000" dirty="0" smtClean="0">
                <a:solidFill>
                  <a:srgbClr val="08519C"/>
                </a:solidFill>
                <a:latin typeface="Calibri"/>
                <a:ea typeface="ＭＳ Ｐゴシック" charset="-128"/>
                <a:cs typeface="Calibri"/>
              </a:rPr>
              <a:t> to </a:t>
            </a:r>
            <a:r>
              <a:rPr lang="en-US" sz="2000" dirty="0" smtClean="0">
                <a:solidFill>
                  <a:srgbClr val="08519C"/>
                </a:solidFill>
                <a:latin typeface="Times"/>
                <a:ea typeface="ＭＳ Ｐゴシック" charset="-128"/>
                <a:cs typeface="Times"/>
              </a:rPr>
              <a:t>τ</a:t>
            </a:r>
            <a:r>
              <a:rPr lang="en-US" sz="2000" baseline="-25000" dirty="0" smtClean="0">
                <a:solidFill>
                  <a:srgbClr val="08519C"/>
                </a:solidFill>
                <a:latin typeface="Times"/>
                <a:ea typeface="ＭＳ Ｐゴシック" charset="-128"/>
                <a:cs typeface="Times"/>
              </a:rPr>
              <a:t>5</a:t>
            </a:r>
            <a:endParaRPr lang="en-US" sz="1600" kern="0" baseline="-25000" dirty="0" smtClean="0">
              <a:solidFill>
                <a:srgbClr val="08519C"/>
              </a:solidFill>
              <a:ea typeface="ＭＳ Ｐゴシック" charset="-128"/>
              <a:cs typeface="Calibri"/>
            </a:endParaRP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35" name="Rounded Rectangular Callout 34"/>
          <p:cNvSpPr/>
          <p:nvPr/>
        </p:nvSpPr>
        <p:spPr bwMode="auto">
          <a:xfrm>
            <a:off x="2489200" y="1618908"/>
            <a:ext cx="1275808" cy="407625"/>
          </a:xfrm>
          <a:prstGeom prst="wedgeRoundRectCallout">
            <a:avLst>
              <a:gd name="adj1" fmla="val -54304"/>
              <a:gd name="adj2" fmla="val 184964"/>
              <a:gd name="adj3" fmla="val 16667"/>
            </a:avLst>
          </a:prstGeom>
          <a:noFill/>
          <a:ln w="19050" cap="flat" cmpd="sng" algn="ctr">
            <a:solidFill>
              <a:schemeClr val="tx1"/>
            </a:solidFill>
            <a:prstDash val="solid"/>
            <a:round/>
            <a:headEnd type="none" w="med" len="med"/>
            <a:tailEnd type="triangle" w="lg" len="lg"/>
          </a:ln>
          <a:effectLst/>
        </p:spPr>
        <p:txBody>
          <a:bodyPr vert="horz" wrap="square" lIns="0" tIns="0" rIns="0" bIns="0" numCol="1" rtlCol="0" anchor="ctr" anchorCtr="0" compatLnSpc="1">
            <a:prstTxWarp prst="textNoShape">
              <a:avLst/>
            </a:prstTxWarp>
          </a:bodyPr>
          <a:lstStyle/>
          <a:p>
            <a:pPr algn="ctr"/>
            <a:r>
              <a:rPr lang="en-US" dirty="0" smtClean="0"/>
              <a:t>dataflow link</a:t>
            </a:r>
            <a:endParaRPr lang="en-US" baseline="-25000" dirty="0"/>
          </a:p>
        </p:txBody>
      </p:sp>
    </p:spTree>
    <p:custDataLst>
      <p:tags r:id="rId1"/>
    </p:custDataLst>
    <p:extLst>
      <p:ext uri="{BB962C8B-B14F-4D97-AF65-F5344CB8AC3E}">
        <p14:creationId xmlns:p14="http://schemas.microsoft.com/office/powerpoint/2010/main" val="3449280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at network level</a:t>
            </a:r>
            <a:endParaRPr lang="en-US" dirty="0"/>
          </a:p>
        </p:txBody>
      </p:sp>
      <p:sp>
        <p:nvSpPr>
          <p:cNvPr id="3" name="Content Placeholder 2"/>
          <p:cNvSpPr>
            <a:spLocks noGrp="1"/>
          </p:cNvSpPr>
          <p:nvPr>
            <p:ph idx="1"/>
          </p:nvPr>
        </p:nvSpPr>
        <p:spPr/>
        <p:txBody>
          <a:bodyPr/>
          <a:lstStyle/>
          <a:p>
            <a:r>
              <a:rPr lang="en-US" dirty="0" smtClean="0"/>
              <a:t>Spatial separation</a:t>
            </a:r>
          </a:p>
          <a:p>
            <a:pPr lvl="1"/>
            <a:r>
              <a:rPr lang="en-US" dirty="0"/>
              <a:t>a</a:t>
            </a:r>
            <a:r>
              <a:rPr lang="en-US" dirty="0" smtClean="0"/>
              <a:t>chieved through virtual links</a:t>
            </a:r>
          </a:p>
          <a:p>
            <a:pPr lvl="1"/>
            <a:endParaRPr lang="en-US" dirty="0"/>
          </a:p>
          <a:p>
            <a:r>
              <a:rPr lang="en-US" dirty="0" smtClean="0"/>
              <a:t>Temporal separation</a:t>
            </a:r>
          </a:p>
          <a:p>
            <a:pPr lvl="1"/>
            <a:r>
              <a:rPr lang="en-US" dirty="0"/>
              <a:t>e</a:t>
            </a:r>
            <a:r>
              <a:rPr lang="en-US" dirty="0" smtClean="0"/>
              <a:t>nforced by </a:t>
            </a:r>
            <a:r>
              <a:rPr lang="en-US" dirty="0"/>
              <a:t>schedule tables for TT traffic and bandwidth allocation for RC </a:t>
            </a:r>
            <a:r>
              <a:rPr lang="en-US" dirty="0" smtClean="0"/>
              <a:t>traffic</a:t>
            </a:r>
          </a:p>
          <a:p>
            <a:pPr lvl="1"/>
            <a:endParaRPr lang="en-US" dirty="0"/>
          </a:p>
          <a:p>
            <a:r>
              <a:rPr lang="en-US" dirty="0" smtClean="0"/>
              <a:t>Contention problems</a:t>
            </a:r>
          </a:p>
          <a:p>
            <a:pPr lvl="1"/>
            <a:r>
              <a:rPr lang="en-US" dirty="0"/>
              <a:t>h</a:t>
            </a:r>
            <a:r>
              <a:rPr lang="en-US" dirty="0" smtClean="0"/>
              <a:t>ow is the TT and RC traffic integrated</a:t>
            </a:r>
            <a:r>
              <a:rPr lang="en-US" dirty="0" smtClean="0"/>
              <a:t>?</a:t>
            </a:r>
          </a:p>
          <a:p>
            <a:pPr lvl="2"/>
            <a:r>
              <a:rPr lang="en-US" dirty="0"/>
              <a:t>p</a:t>
            </a:r>
            <a:r>
              <a:rPr lang="en-US" dirty="0" smtClean="0"/>
              <a:t>reemption</a:t>
            </a:r>
          </a:p>
          <a:p>
            <a:pPr lvl="2"/>
            <a:r>
              <a:rPr lang="en-US" dirty="0"/>
              <a:t>s</a:t>
            </a:r>
            <a:r>
              <a:rPr lang="en-US" dirty="0" smtClean="0"/>
              <a:t>huffling</a:t>
            </a:r>
          </a:p>
          <a:p>
            <a:pPr lvl="2"/>
            <a:r>
              <a:rPr lang="en-US" dirty="0"/>
              <a:t>t</a:t>
            </a:r>
            <a:r>
              <a:rPr lang="en-US" dirty="0" smtClean="0"/>
              <a:t>imely block</a:t>
            </a:r>
            <a:endParaRPr lang="en-US" dirty="0"/>
          </a:p>
          <a:p>
            <a:pPr marL="682625" lvl="2" indent="0">
              <a:buNone/>
            </a:pPr>
            <a:endParaRPr lang="en-US" dirty="0"/>
          </a:p>
        </p:txBody>
      </p:sp>
    </p:spTree>
    <p:extLst>
      <p:ext uri="{BB962C8B-B14F-4D97-AF65-F5344CB8AC3E}">
        <p14:creationId xmlns:p14="http://schemas.microsoft.com/office/powerpoint/2010/main" val="408405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endParaRPr lang="en-US" dirty="0"/>
          </a:p>
          <a:p>
            <a:r>
              <a:rPr lang="en-US" dirty="0" smtClean="0"/>
              <a:t>Partitioned Architectures</a:t>
            </a:r>
          </a:p>
          <a:p>
            <a:pPr lvl="1"/>
            <a:r>
              <a:rPr lang="en-US" dirty="0" smtClean="0"/>
              <a:t>At CPU-level</a:t>
            </a:r>
            <a:endParaRPr lang="en-US" dirty="0"/>
          </a:p>
          <a:p>
            <a:pPr lvl="2"/>
            <a:r>
              <a:rPr lang="en-US" dirty="0" smtClean="0"/>
              <a:t>IMA Analysis</a:t>
            </a:r>
          </a:p>
          <a:p>
            <a:pPr lvl="1"/>
            <a:endParaRPr lang="en-US" dirty="0"/>
          </a:p>
          <a:p>
            <a:pPr lvl="1"/>
            <a:r>
              <a:rPr lang="en-US" dirty="0" smtClean="0"/>
              <a:t>At network level</a:t>
            </a:r>
          </a:p>
          <a:p>
            <a:pPr lvl="2"/>
            <a:r>
              <a:rPr lang="en-US" dirty="0" err="1" smtClean="0"/>
              <a:t>TTEthernet</a:t>
            </a:r>
            <a:endParaRPr lang="en-US" dirty="0" smtClean="0"/>
          </a:p>
          <a:p>
            <a:pPr lvl="2"/>
            <a:r>
              <a:rPr lang="en-US" dirty="0" err="1" smtClean="0"/>
              <a:t>TTEthernet</a:t>
            </a:r>
            <a:r>
              <a:rPr lang="en-US" dirty="0" smtClean="0"/>
              <a:t> Analysis and Simulation</a:t>
            </a:r>
          </a:p>
          <a:p>
            <a:pPr lvl="2"/>
            <a:r>
              <a:rPr lang="en-US" dirty="0" smtClean="0"/>
              <a:t>Trajectory Approach Applied to </a:t>
            </a:r>
            <a:r>
              <a:rPr lang="en-US" dirty="0" err="1" smtClean="0"/>
              <a:t>TTEthernet</a:t>
            </a:r>
            <a:endParaRPr lang="en-US" dirty="0" smtClean="0"/>
          </a:p>
          <a:p>
            <a:pPr marL="0" indent="0">
              <a:buNone/>
            </a:pPr>
            <a:endParaRPr lang="en-US" dirty="0" smtClean="0"/>
          </a:p>
          <a:p>
            <a:r>
              <a:rPr lang="en-US" dirty="0" smtClean="0"/>
              <a:t>Conclusions</a:t>
            </a:r>
          </a:p>
        </p:txBody>
      </p:sp>
    </p:spTree>
    <p:extLst>
      <p:ext uri="{BB962C8B-B14F-4D97-AF65-F5344CB8AC3E}">
        <p14:creationId xmlns:p14="http://schemas.microsoft.com/office/powerpoint/2010/main" val="4159186852"/>
      </p:ext>
    </p:extLst>
  </p:cSld>
  <p:clrMapOvr>
    <a:masterClrMapping/>
  </p:clrMapOvr>
  <mc:AlternateContent xmlns:mc="http://schemas.openxmlformats.org/markup-compatibility/2006">
    <mc:Choice xmlns:p14="http://schemas.microsoft.com/office/powerpoint/2010/main" Requires="p14">
      <p:transition spd="slow" p14:dur="2000" advTm="50398"/>
    </mc:Choice>
    <mc:Fallback>
      <p:transition spd="slow" advTm="5039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integration</a:t>
            </a:r>
            <a:endParaRPr lang="en-US" dirty="0"/>
          </a:p>
        </p:txBody>
      </p:sp>
      <p:grpSp>
        <p:nvGrpSpPr>
          <p:cNvPr id="5" name="Group 4"/>
          <p:cNvGrpSpPr/>
          <p:nvPr/>
        </p:nvGrpSpPr>
        <p:grpSpPr>
          <a:xfrm>
            <a:off x="697840" y="951145"/>
            <a:ext cx="3200130" cy="1517724"/>
            <a:chOff x="966788" y="1369367"/>
            <a:chExt cx="7334250" cy="2856040"/>
          </a:xfrm>
        </p:grpSpPr>
        <p:sp>
          <p:nvSpPr>
            <p:cNvPr id="6" name="Rounded Rectangle 5"/>
            <p:cNvSpPr/>
            <p:nvPr/>
          </p:nvSpPr>
          <p:spPr bwMode="auto">
            <a:xfrm>
              <a:off x="966788" y="1568789"/>
              <a:ext cx="1354148" cy="886543"/>
            </a:xfrm>
            <a:prstGeom prst="roundRect">
              <a:avLst/>
            </a:prstGeom>
            <a:solidFill>
              <a:schemeClr val="bg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16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16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7" name="Rounded Rectangle 6"/>
            <p:cNvSpPr/>
            <p:nvPr/>
          </p:nvSpPr>
          <p:spPr bwMode="auto">
            <a:xfrm>
              <a:off x="966788" y="3338864"/>
              <a:ext cx="1354148" cy="886543"/>
            </a:xfrm>
            <a:prstGeom prst="roundRect">
              <a:avLst/>
            </a:prstGeom>
            <a:solidFill>
              <a:schemeClr val="bg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1600" dirty="0" smtClean="0">
                  <a:solidFill>
                    <a:schemeClr val="tx1"/>
                  </a:solidFill>
                  <a:latin typeface="Verdana" charset="0"/>
                  <a:ea typeface="ＭＳ Ｐゴシック" charset="-128"/>
                  <a:cs typeface="ＭＳ Ｐゴシック" charset="-128"/>
                </a:rPr>
                <a:t>ES</a:t>
              </a:r>
              <a:r>
                <a:rPr lang="en-US" sz="1600" baseline="-25000" dirty="0" smtClean="0">
                  <a:solidFill>
                    <a:schemeClr val="tx1"/>
                  </a:solidFill>
                  <a:latin typeface="Verdana" charset="0"/>
                  <a:ea typeface="ＭＳ Ｐゴシック" charset="-128"/>
                  <a:cs typeface="ＭＳ Ｐゴシック" charset="-128"/>
                </a:rPr>
                <a:t>2</a:t>
              </a:r>
              <a:endParaRPr lang="en-US" sz="1600" baseline="-25000" dirty="0">
                <a:solidFill>
                  <a:schemeClr val="tx1"/>
                </a:solidFill>
                <a:latin typeface="Verdana" charset="0"/>
                <a:ea typeface="ＭＳ Ｐゴシック" charset="-128"/>
                <a:cs typeface="ＭＳ Ｐゴシック" charset="-128"/>
              </a:endParaRPr>
            </a:p>
          </p:txBody>
        </p:sp>
        <p:sp>
          <p:nvSpPr>
            <p:cNvPr id="8" name="Rounded Rectangle 7"/>
            <p:cNvSpPr/>
            <p:nvPr/>
          </p:nvSpPr>
          <p:spPr bwMode="auto">
            <a:xfrm>
              <a:off x="3997340" y="2452321"/>
              <a:ext cx="1354148" cy="886543"/>
            </a:xfrm>
            <a:prstGeom prst="roundRect">
              <a:avLst/>
            </a:prstGeom>
            <a:solidFill>
              <a:srgbClr val="BDE9BD"/>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SW</a:t>
              </a:r>
              <a:r>
                <a:rPr kumimoji="0" lang="en-US" sz="16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16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9" name="Rounded Rectangle 8"/>
            <p:cNvSpPr/>
            <p:nvPr/>
          </p:nvSpPr>
          <p:spPr bwMode="auto">
            <a:xfrm>
              <a:off x="6946890" y="2455332"/>
              <a:ext cx="1354148" cy="886543"/>
            </a:xfrm>
            <a:prstGeom prst="roundRect">
              <a:avLst/>
            </a:prstGeom>
            <a:solidFill>
              <a:schemeClr val="bg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1600" dirty="0" smtClean="0">
                  <a:solidFill>
                    <a:schemeClr val="tx1"/>
                  </a:solidFill>
                  <a:latin typeface="Verdana" charset="0"/>
                  <a:ea typeface="ＭＳ Ｐゴシック" charset="-128"/>
                  <a:cs typeface="ＭＳ Ｐゴシック" charset="-128"/>
                </a:rPr>
                <a:t>ES</a:t>
              </a:r>
              <a:r>
                <a:rPr lang="en-US" sz="1600" baseline="-25000" dirty="0" smtClean="0">
                  <a:solidFill>
                    <a:schemeClr val="tx1"/>
                  </a:solidFill>
                  <a:latin typeface="Verdana" charset="0"/>
                  <a:ea typeface="ＭＳ Ｐゴシック" charset="-128"/>
                  <a:cs typeface="ＭＳ Ｐゴシック" charset="-128"/>
                </a:rPr>
                <a:t>3</a:t>
              </a:r>
              <a:endParaRPr lang="en-US" sz="1600" baseline="-25000" dirty="0">
                <a:solidFill>
                  <a:schemeClr val="tx1"/>
                </a:solidFill>
                <a:latin typeface="Verdana" charset="0"/>
                <a:ea typeface="ＭＳ Ｐゴシック" charset="-128"/>
                <a:cs typeface="ＭＳ Ｐゴシック" charset="-128"/>
              </a:endParaRPr>
            </a:p>
          </p:txBody>
        </p:sp>
        <p:grpSp>
          <p:nvGrpSpPr>
            <p:cNvPr id="10" name="Group 31"/>
            <p:cNvGrpSpPr/>
            <p:nvPr/>
          </p:nvGrpSpPr>
          <p:grpSpPr>
            <a:xfrm>
              <a:off x="2320936" y="2012061"/>
              <a:ext cx="4625954" cy="1770075"/>
              <a:chOff x="2320936" y="2012061"/>
              <a:chExt cx="4625954" cy="1770075"/>
            </a:xfrm>
          </p:grpSpPr>
          <p:cxnSp>
            <p:nvCxnSpPr>
              <p:cNvPr id="17" name="Straight Arrow Connector 16"/>
              <p:cNvCxnSpPr>
                <a:stCxn id="6" idx="3"/>
              </p:cNvCxnSpPr>
              <p:nvPr/>
            </p:nvCxnSpPr>
            <p:spPr bwMode="auto">
              <a:xfrm>
                <a:off x="2320936" y="2012061"/>
                <a:ext cx="1676404" cy="68033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8" name="Straight Arrow Connector 17"/>
              <p:cNvCxnSpPr>
                <a:stCxn id="7" idx="3"/>
              </p:cNvCxnSpPr>
              <p:nvPr/>
            </p:nvCxnSpPr>
            <p:spPr bwMode="auto">
              <a:xfrm flipV="1">
                <a:off x="2320936" y="3132667"/>
                <a:ext cx="1676404" cy="649469"/>
              </a:xfrm>
              <a:prstGeom prst="straightConnector1">
                <a:avLst/>
              </a:prstGeom>
              <a:solidFill>
                <a:schemeClr val="accent1"/>
              </a:solidFill>
              <a:ln w="50800" cap="flat" cmpd="sng" algn="ctr">
                <a:solidFill>
                  <a:schemeClr val="tx1"/>
                </a:solidFill>
                <a:prstDash val="solid"/>
                <a:round/>
                <a:headEnd type="arrow"/>
                <a:tailEnd type="arrow"/>
              </a:ln>
              <a:effectLst/>
            </p:spPr>
          </p:cxnSp>
          <p:cxnSp>
            <p:nvCxnSpPr>
              <p:cNvPr id="19" name="Straight Arrow Connector 18"/>
              <p:cNvCxnSpPr/>
              <p:nvPr/>
            </p:nvCxnSpPr>
            <p:spPr bwMode="auto">
              <a:xfrm>
                <a:off x="5351488" y="2897181"/>
                <a:ext cx="1595402" cy="1588"/>
              </a:xfrm>
              <a:prstGeom prst="straightConnector1">
                <a:avLst/>
              </a:prstGeom>
              <a:solidFill>
                <a:schemeClr val="accent1"/>
              </a:solidFill>
              <a:ln w="50800" cap="flat" cmpd="sng" algn="ctr">
                <a:solidFill>
                  <a:schemeClr val="tx1"/>
                </a:solidFill>
                <a:prstDash val="solid"/>
                <a:round/>
                <a:headEnd type="arrow"/>
                <a:tailEnd type="arrow"/>
              </a:ln>
              <a:effectLst/>
            </p:spPr>
          </p:cxnSp>
        </p:grpSp>
        <p:sp>
          <p:nvSpPr>
            <p:cNvPr id="11" name="Freeform 10"/>
            <p:cNvSpPr/>
            <p:nvPr/>
          </p:nvSpPr>
          <p:spPr bwMode="auto">
            <a:xfrm>
              <a:off x="2362200" y="1790700"/>
              <a:ext cx="4508500" cy="736600"/>
            </a:xfrm>
            <a:custGeom>
              <a:avLst/>
              <a:gdLst>
                <a:gd name="connsiteX0" fmla="*/ 0 w 4508500"/>
                <a:gd name="connsiteY0" fmla="*/ 0 h 736600"/>
                <a:gd name="connsiteX1" fmla="*/ 1701800 w 4508500"/>
                <a:gd name="connsiteY1" fmla="*/ 546100 h 736600"/>
                <a:gd name="connsiteX2" fmla="*/ 4508500 w 4508500"/>
                <a:gd name="connsiteY2" fmla="*/ 736600 h 736600"/>
                <a:gd name="connsiteX3" fmla="*/ 4508500 w 4508500"/>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4508500" h="736600">
                  <a:moveTo>
                    <a:pt x="0" y="0"/>
                  </a:moveTo>
                  <a:cubicBezTo>
                    <a:pt x="475191" y="211666"/>
                    <a:pt x="950383" y="423333"/>
                    <a:pt x="1701800" y="546100"/>
                  </a:cubicBezTo>
                  <a:cubicBezTo>
                    <a:pt x="2453217" y="668867"/>
                    <a:pt x="4508500" y="736600"/>
                    <a:pt x="4508500" y="736600"/>
                  </a:cubicBezTo>
                  <a:lnTo>
                    <a:pt x="4508500" y="736600"/>
                  </a:lnTo>
                </a:path>
              </a:pathLst>
            </a:custGeom>
            <a:noFill/>
            <a:ln w="44450" cap="flat" cmpd="sng" algn="ctr">
              <a:solidFill>
                <a:srgbClr val="FF0000"/>
              </a:solidFill>
              <a:prstDash val="dash"/>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2" name="Freeform 11"/>
            <p:cNvSpPr/>
            <p:nvPr/>
          </p:nvSpPr>
          <p:spPr bwMode="auto">
            <a:xfrm>
              <a:off x="2324101" y="1600201"/>
              <a:ext cx="4660901" cy="825500"/>
            </a:xfrm>
            <a:custGeom>
              <a:avLst/>
              <a:gdLst>
                <a:gd name="connsiteX0" fmla="*/ 0 w 4660900"/>
                <a:gd name="connsiteY0" fmla="*/ 0 h 825500"/>
                <a:gd name="connsiteX1" fmla="*/ 1689100 w 4660900"/>
                <a:gd name="connsiteY1" fmla="*/ 508000 h 825500"/>
                <a:gd name="connsiteX2" fmla="*/ 4051300 w 4660900"/>
                <a:gd name="connsiteY2" fmla="*/ 685800 h 825500"/>
                <a:gd name="connsiteX3" fmla="*/ 4660900 w 4660900"/>
                <a:gd name="connsiteY3" fmla="*/ 825500 h 825500"/>
              </a:gdLst>
              <a:ahLst/>
              <a:cxnLst>
                <a:cxn ang="0">
                  <a:pos x="connsiteX0" y="connsiteY0"/>
                </a:cxn>
                <a:cxn ang="0">
                  <a:pos x="connsiteX1" y="connsiteY1"/>
                </a:cxn>
                <a:cxn ang="0">
                  <a:pos x="connsiteX2" y="connsiteY2"/>
                </a:cxn>
                <a:cxn ang="0">
                  <a:pos x="connsiteX3" y="connsiteY3"/>
                </a:cxn>
              </a:cxnLst>
              <a:rect l="l" t="t" r="r" b="b"/>
              <a:pathLst>
                <a:path w="4660900" h="825500">
                  <a:moveTo>
                    <a:pt x="0" y="0"/>
                  </a:moveTo>
                  <a:cubicBezTo>
                    <a:pt x="506941" y="196850"/>
                    <a:pt x="1013883" y="393700"/>
                    <a:pt x="1689100" y="508000"/>
                  </a:cubicBezTo>
                  <a:cubicBezTo>
                    <a:pt x="2364317" y="622300"/>
                    <a:pt x="3556000" y="632883"/>
                    <a:pt x="4051300" y="685800"/>
                  </a:cubicBezTo>
                  <a:cubicBezTo>
                    <a:pt x="4546600" y="738717"/>
                    <a:pt x="4660900" y="825500"/>
                    <a:pt x="4660900" y="825500"/>
                  </a:cubicBezTo>
                </a:path>
              </a:pathLst>
            </a:custGeom>
            <a:noFill/>
            <a:ln w="44450" cap="flat" cmpd="sng" algn="ctr">
              <a:solidFill>
                <a:srgbClr val="000090"/>
              </a:solidFill>
              <a:prstDash val="dash"/>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3" name="Freeform 12"/>
            <p:cNvSpPr/>
            <p:nvPr/>
          </p:nvSpPr>
          <p:spPr bwMode="auto">
            <a:xfrm>
              <a:off x="2362200" y="3327400"/>
              <a:ext cx="4533900" cy="647700"/>
            </a:xfrm>
            <a:custGeom>
              <a:avLst/>
              <a:gdLst>
                <a:gd name="connsiteX0" fmla="*/ 0 w 4533900"/>
                <a:gd name="connsiteY0" fmla="*/ 647700 h 647700"/>
                <a:gd name="connsiteX1" fmla="*/ 1841500 w 4533900"/>
                <a:gd name="connsiteY1" fmla="*/ 241300 h 647700"/>
                <a:gd name="connsiteX2" fmla="*/ 4533900 w 4533900"/>
                <a:gd name="connsiteY2" fmla="*/ 0 h 647700"/>
              </a:gdLst>
              <a:ahLst/>
              <a:cxnLst>
                <a:cxn ang="0">
                  <a:pos x="connsiteX0" y="connsiteY0"/>
                </a:cxn>
                <a:cxn ang="0">
                  <a:pos x="connsiteX1" y="connsiteY1"/>
                </a:cxn>
                <a:cxn ang="0">
                  <a:pos x="connsiteX2" y="connsiteY2"/>
                </a:cxn>
              </a:cxnLst>
              <a:rect l="l" t="t" r="r" b="b"/>
              <a:pathLst>
                <a:path w="4533900" h="647700">
                  <a:moveTo>
                    <a:pt x="0" y="647700"/>
                  </a:moveTo>
                  <a:cubicBezTo>
                    <a:pt x="542925" y="498475"/>
                    <a:pt x="1085850" y="349250"/>
                    <a:pt x="1841500" y="241300"/>
                  </a:cubicBezTo>
                  <a:cubicBezTo>
                    <a:pt x="2597150" y="133350"/>
                    <a:pt x="4533900" y="0"/>
                    <a:pt x="4533900" y="0"/>
                  </a:cubicBezTo>
                </a:path>
              </a:pathLst>
            </a:custGeom>
            <a:noFill/>
            <a:ln w="44450" cap="flat" cmpd="sng" algn="ctr">
              <a:solidFill>
                <a:schemeClr val="tx1">
                  <a:lumMod val="75000"/>
                  <a:lumOff val="25000"/>
                </a:schemeClr>
              </a:solidFill>
              <a:prstDash val="dash"/>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1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4" name="TextBox 13"/>
            <p:cNvSpPr txBox="1"/>
            <p:nvPr/>
          </p:nvSpPr>
          <p:spPr>
            <a:xfrm>
              <a:off x="3606797" y="3604334"/>
              <a:ext cx="1098565" cy="469654"/>
            </a:xfrm>
            <a:prstGeom prst="rect">
              <a:avLst/>
            </a:prstGeom>
            <a:noFill/>
          </p:spPr>
          <p:txBody>
            <a:bodyPr wrap="square" rtlCol="0">
              <a:spAutoFit/>
            </a:bodyPr>
            <a:lstStyle/>
            <a:p>
              <a:r>
                <a:rPr lang="en-US" sz="1600" dirty="0" smtClean="0">
                  <a:solidFill>
                    <a:schemeClr val="tx1">
                      <a:lumMod val="75000"/>
                      <a:lumOff val="25000"/>
                    </a:schemeClr>
                  </a:solidFill>
                </a:rPr>
                <a:t>vl</a:t>
              </a:r>
              <a:r>
                <a:rPr lang="en-US" sz="1600" baseline="-25000" dirty="0" smtClean="0">
                  <a:solidFill>
                    <a:schemeClr val="tx1">
                      <a:lumMod val="75000"/>
                      <a:lumOff val="25000"/>
                    </a:schemeClr>
                  </a:solidFill>
                </a:rPr>
                <a:t>3</a:t>
              </a:r>
              <a:endParaRPr lang="en-US" sz="1600" baseline="-25000" dirty="0">
                <a:solidFill>
                  <a:schemeClr val="tx1">
                    <a:lumMod val="75000"/>
                    <a:lumOff val="25000"/>
                  </a:schemeClr>
                </a:solidFill>
              </a:endParaRPr>
            </a:p>
          </p:txBody>
        </p:sp>
        <p:sp>
          <p:nvSpPr>
            <p:cNvPr id="15" name="TextBox 14"/>
            <p:cNvSpPr txBox="1"/>
            <p:nvPr/>
          </p:nvSpPr>
          <p:spPr>
            <a:xfrm>
              <a:off x="3108497" y="1369367"/>
              <a:ext cx="1047582" cy="637088"/>
            </a:xfrm>
            <a:prstGeom prst="rect">
              <a:avLst/>
            </a:prstGeom>
            <a:noFill/>
          </p:spPr>
          <p:txBody>
            <a:bodyPr wrap="square" rtlCol="0">
              <a:spAutoFit/>
            </a:bodyPr>
            <a:lstStyle/>
            <a:p>
              <a:r>
                <a:rPr lang="en-US" sz="1600" dirty="0" smtClean="0">
                  <a:solidFill>
                    <a:srgbClr val="0000FF"/>
                  </a:solidFill>
                </a:rPr>
                <a:t>vl</a:t>
              </a:r>
              <a:r>
                <a:rPr lang="en-US" sz="1600" baseline="-25000" dirty="0" smtClean="0">
                  <a:solidFill>
                    <a:srgbClr val="0000FF"/>
                  </a:solidFill>
                </a:rPr>
                <a:t>1</a:t>
              </a:r>
              <a:endParaRPr lang="en-US" sz="1600" baseline="-25000" dirty="0">
                <a:solidFill>
                  <a:srgbClr val="0000FF"/>
                </a:solidFill>
              </a:endParaRPr>
            </a:p>
          </p:txBody>
        </p:sp>
        <p:sp>
          <p:nvSpPr>
            <p:cNvPr id="16" name="TextBox 15"/>
            <p:cNvSpPr txBox="1"/>
            <p:nvPr/>
          </p:nvSpPr>
          <p:spPr>
            <a:xfrm>
              <a:off x="5707044" y="2310991"/>
              <a:ext cx="942335" cy="469654"/>
            </a:xfrm>
            <a:prstGeom prst="rect">
              <a:avLst/>
            </a:prstGeom>
            <a:noFill/>
          </p:spPr>
          <p:txBody>
            <a:bodyPr wrap="square" rtlCol="0">
              <a:spAutoFit/>
            </a:bodyPr>
            <a:lstStyle/>
            <a:p>
              <a:r>
                <a:rPr lang="en-US" sz="1600" dirty="0" smtClean="0">
                  <a:solidFill>
                    <a:srgbClr val="FF0000"/>
                  </a:solidFill>
                </a:rPr>
                <a:t>vl</a:t>
              </a:r>
              <a:r>
                <a:rPr lang="en-US" sz="1600" baseline="-25000" dirty="0" smtClean="0">
                  <a:solidFill>
                    <a:srgbClr val="FF0000"/>
                  </a:solidFill>
                </a:rPr>
                <a:t>2</a:t>
              </a:r>
              <a:endParaRPr lang="en-US" sz="1600" baseline="-25000" dirty="0">
                <a:solidFill>
                  <a:srgbClr val="FF0000"/>
                </a:solidFill>
              </a:endParaRPr>
            </a:p>
          </p:txBody>
        </p:sp>
      </p:grpSp>
      <p:pic>
        <p:nvPicPr>
          <p:cNvPr id="21" name="Content Placeholder 2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210" y="2509865"/>
            <a:ext cx="5644188" cy="3823522"/>
          </a:xfrm>
        </p:spPr>
      </p:pic>
      <p:sp>
        <p:nvSpPr>
          <p:cNvPr id="22" name="TextBox 21"/>
          <p:cNvSpPr txBox="1"/>
          <p:nvPr/>
        </p:nvSpPr>
        <p:spPr>
          <a:xfrm>
            <a:off x="5858161" y="1281386"/>
            <a:ext cx="1738365" cy="651266"/>
          </a:xfrm>
          <a:prstGeom prst="rect">
            <a:avLst/>
          </a:prstGeom>
          <a:noFill/>
        </p:spPr>
        <p:txBody>
          <a:bodyPr wrap="square" rtlCol="0">
            <a:spAutoFit/>
          </a:bodyPr>
          <a:lstStyle/>
          <a:p>
            <a:r>
              <a:rPr lang="en-US" dirty="0" smtClean="0"/>
              <a:t>tt</a:t>
            </a:r>
            <a:r>
              <a:rPr lang="en-US" baseline="-25000" dirty="0" smtClean="0"/>
              <a:t>1</a:t>
            </a:r>
            <a:r>
              <a:rPr lang="en-US" dirty="0" smtClean="0"/>
              <a:t> – TT frame</a:t>
            </a:r>
          </a:p>
          <a:p>
            <a:r>
              <a:rPr lang="en-US" dirty="0" smtClean="0"/>
              <a:t>rc</a:t>
            </a:r>
            <a:r>
              <a:rPr lang="en-US" baseline="-25000" dirty="0" smtClean="0"/>
              <a:t>1</a:t>
            </a:r>
            <a:r>
              <a:rPr lang="en-US" dirty="0" smtClean="0"/>
              <a:t> – RC frame</a:t>
            </a:r>
            <a:endParaRPr lang="en-US" dirty="0"/>
          </a:p>
        </p:txBody>
      </p:sp>
    </p:spTree>
    <p:extLst>
      <p:ext uri="{BB962C8B-B14F-4D97-AF65-F5344CB8AC3E}">
        <p14:creationId xmlns:p14="http://schemas.microsoft.com/office/powerpoint/2010/main" val="16944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4"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5"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8" name="Group 14"/>
          <p:cNvGrpSpPr>
            <a:grpSpLocks/>
          </p:cNvGrpSpPr>
          <p:nvPr/>
        </p:nvGrpSpPr>
        <p:grpSpPr bwMode="auto">
          <a:xfrm>
            <a:off x="1418289" y="2395442"/>
            <a:ext cx="469254" cy="171678"/>
            <a:chOff x="1183" y="1497"/>
            <a:chExt cx="426" cy="158"/>
          </a:xfrm>
        </p:grpSpPr>
        <p:grpSp>
          <p:nvGrpSpPr>
            <p:cNvPr id="9"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0"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1" name="Group 19"/>
          <p:cNvGrpSpPr>
            <a:grpSpLocks/>
          </p:cNvGrpSpPr>
          <p:nvPr/>
        </p:nvGrpSpPr>
        <p:grpSpPr bwMode="auto">
          <a:xfrm>
            <a:off x="1418289" y="2148790"/>
            <a:ext cx="469254" cy="171678"/>
            <a:chOff x="1183" y="1270"/>
            <a:chExt cx="426" cy="158"/>
          </a:xfrm>
        </p:grpSpPr>
        <p:grpSp>
          <p:nvGrpSpPr>
            <p:cNvPr id="12"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3"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4"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5"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6"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23" name="Group 65"/>
          <p:cNvGrpSpPr>
            <a:grpSpLocks/>
          </p:cNvGrpSpPr>
          <p:nvPr/>
        </p:nvGrpSpPr>
        <p:grpSpPr bwMode="auto">
          <a:xfrm>
            <a:off x="7481137" y="1902138"/>
            <a:ext cx="472558" cy="195583"/>
            <a:chOff x="6687" y="1043"/>
            <a:chExt cx="429" cy="180"/>
          </a:xfrm>
        </p:grpSpPr>
        <p:grpSp>
          <p:nvGrpSpPr>
            <p:cNvPr id="24"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6" name="Group 70"/>
          <p:cNvGrpSpPr>
            <a:grpSpLocks/>
          </p:cNvGrpSpPr>
          <p:nvPr/>
        </p:nvGrpSpPr>
        <p:grpSpPr bwMode="auto">
          <a:xfrm>
            <a:off x="7481137" y="1655486"/>
            <a:ext cx="472558" cy="195583"/>
            <a:chOff x="6687" y="816"/>
            <a:chExt cx="429" cy="180"/>
          </a:xfrm>
        </p:grpSpPr>
        <p:grpSp>
          <p:nvGrpSpPr>
            <p:cNvPr id="27"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8"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9"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1"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448" name="Group 105"/>
          <p:cNvGrpSpPr>
            <a:grpSpLocks/>
          </p:cNvGrpSpPr>
          <p:nvPr/>
        </p:nvGrpSpPr>
        <p:grpSpPr bwMode="auto">
          <a:xfrm>
            <a:off x="5011496" y="1976025"/>
            <a:ext cx="448324" cy="171678"/>
            <a:chOff x="4445" y="1111"/>
            <a:chExt cx="407" cy="158"/>
          </a:xfrm>
        </p:grpSpPr>
        <p:grpSp>
          <p:nvGrpSpPr>
            <p:cNvPr id="449"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450"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469" name="Group 110"/>
          <p:cNvGrpSpPr>
            <a:grpSpLocks/>
          </p:cNvGrpSpPr>
          <p:nvPr/>
        </p:nvGrpSpPr>
        <p:grpSpPr bwMode="auto">
          <a:xfrm>
            <a:off x="5014800" y="2291131"/>
            <a:ext cx="274283" cy="153206"/>
            <a:chOff x="4448" y="1401"/>
            <a:chExt cx="249" cy="141"/>
          </a:xfrm>
        </p:grpSpPr>
        <p:grpSp>
          <p:nvGrpSpPr>
            <p:cNvPr id="471"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480" name="Group 127"/>
          <p:cNvGrpSpPr>
            <a:grpSpLocks/>
          </p:cNvGrpSpPr>
          <p:nvPr/>
        </p:nvGrpSpPr>
        <p:grpSpPr bwMode="auto">
          <a:xfrm>
            <a:off x="1689266" y="2617103"/>
            <a:ext cx="498995" cy="330318"/>
            <a:chOff x="1429" y="1701"/>
            <a:chExt cx="453" cy="304"/>
          </a:xfrm>
        </p:grpSpPr>
        <p:grpSp>
          <p:nvGrpSpPr>
            <p:cNvPr id="481" name="Group 556"/>
            <p:cNvGrpSpPr>
              <a:grpSpLocks/>
            </p:cNvGrpSpPr>
            <p:nvPr/>
          </p:nvGrpSpPr>
          <p:grpSpPr bwMode="auto">
            <a:xfrm>
              <a:off x="1429" y="1703"/>
              <a:ext cx="453" cy="291"/>
              <a:chOff x="1429" y="1703"/>
              <a:chExt cx="453" cy="291"/>
            </a:xfrm>
          </p:grpSpPr>
          <p:grpSp>
            <p:nvGrpSpPr>
              <p:cNvPr id="482"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540"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556" name="Group 214"/>
          <p:cNvGrpSpPr>
            <a:grpSpLocks/>
          </p:cNvGrpSpPr>
          <p:nvPr/>
        </p:nvGrpSpPr>
        <p:grpSpPr bwMode="auto">
          <a:xfrm>
            <a:off x="4036637" y="2617103"/>
            <a:ext cx="498996" cy="330318"/>
            <a:chOff x="3560" y="1701"/>
            <a:chExt cx="453" cy="304"/>
          </a:xfrm>
        </p:grpSpPr>
        <p:grpSp>
          <p:nvGrpSpPr>
            <p:cNvPr id="557" name="Group 215"/>
            <p:cNvGrpSpPr>
              <a:grpSpLocks/>
            </p:cNvGrpSpPr>
            <p:nvPr/>
          </p:nvGrpSpPr>
          <p:grpSpPr bwMode="auto">
            <a:xfrm>
              <a:off x="3560" y="1703"/>
              <a:ext cx="453" cy="291"/>
              <a:chOff x="3560" y="1703"/>
              <a:chExt cx="453" cy="291"/>
            </a:xfrm>
          </p:grpSpPr>
          <p:grpSp>
            <p:nvGrpSpPr>
              <p:cNvPr id="55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561" name="Group 219"/>
          <p:cNvGrpSpPr>
            <a:grpSpLocks/>
          </p:cNvGrpSpPr>
          <p:nvPr/>
        </p:nvGrpSpPr>
        <p:grpSpPr bwMode="auto">
          <a:xfrm>
            <a:off x="4836351" y="2617103"/>
            <a:ext cx="498996" cy="330318"/>
            <a:chOff x="4286" y="1701"/>
            <a:chExt cx="453" cy="304"/>
          </a:xfrm>
        </p:grpSpPr>
        <p:grpSp>
          <p:nvGrpSpPr>
            <p:cNvPr id="562" name="Group 220"/>
            <p:cNvGrpSpPr>
              <a:grpSpLocks/>
            </p:cNvGrpSpPr>
            <p:nvPr/>
          </p:nvGrpSpPr>
          <p:grpSpPr bwMode="auto">
            <a:xfrm>
              <a:off x="4286" y="1703"/>
              <a:ext cx="453" cy="291"/>
              <a:chOff x="4286" y="1703"/>
              <a:chExt cx="453" cy="291"/>
            </a:xfrm>
          </p:grpSpPr>
          <p:grpSp>
            <p:nvGrpSpPr>
              <p:cNvPr id="563"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 name="Group 2"/>
          <p:cNvGrpSpPr/>
          <p:nvPr/>
        </p:nvGrpSpPr>
        <p:grpSpPr>
          <a:xfrm>
            <a:off x="6859871" y="3242968"/>
            <a:ext cx="1998184" cy="631298"/>
            <a:chOff x="6859871" y="3242968"/>
            <a:chExt cx="1998184" cy="631298"/>
          </a:xfrm>
        </p:grpSpPr>
        <p:sp>
          <p:nvSpPr>
            <p:cNvPr id="641"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642"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Tree>
    <p:extLst>
      <p:ext uri="{BB962C8B-B14F-4D97-AF65-F5344CB8AC3E}">
        <p14:creationId xmlns:p14="http://schemas.microsoft.com/office/powerpoint/2010/main" val="410152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251701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FF0000"/>
          </a:solidFill>
          <a:ln w="19050" cap="flat" cmpd="sng" algn="ctr">
            <a:solidFill>
              <a:srgbClr val="FF0000"/>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2146094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solidFill>
                    <a:srgbClr val="FF0000"/>
                  </a:solid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FF0000"/>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1276857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28575" cap="flat" cmpd="sng" algn="ctr">
            <a:solidFill>
              <a:srgbClr val="FF0000"/>
            </a:solidFill>
            <a:prstDash val="solid"/>
            <a:round/>
            <a:headEnd type="none" w="med" len="med"/>
            <a:tailEnd w="med" len="me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158867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28575" cap="flat" cmpd="sng" algn="ctr">
            <a:solidFill>
              <a:srgbClr val="FF0000"/>
            </a:solidFill>
            <a:prstDash val="solid"/>
            <a:round/>
            <a:headEnd type="none" w="med" len="me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32934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28575" cap="flat" cmpd="sng" algn="ctr">
            <a:solidFill>
              <a:srgbClr val="FF0000"/>
            </a:solidFill>
            <a:prstDash val="solid"/>
            <a:round/>
            <a:headEnd type="none" w="med" len="med"/>
            <a:tailEnd type="none" w="med" len="me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74821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28575" cap="flat" cmpd="sng" algn="ctr">
                  <a:solidFill>
                    <a:srgbClr val="FF0000"/>
                  </a:solidFill>
                  <a:prstDash val="solid"/>
                  <a:round/>
                  <a:headEnd type="none" w="med" len="med"/>
                  <a:tailEnd type="none" w="med" len="me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28575"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186675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a:solidFill>
                    <a:srgbClr val="000000"/>
                  </a:solidFill>
                  <a:latin typeface="Times New Roman" pitchFamily="-111" charset="0"/>
                  <a:ea typeface="Lucida Sans Unicode" pitchFamily="-111" charset="0"/>
                  <a:cs typeface="Lucida Sans Unicode" pitchFamily="-111" charset="0"/>
                </a:rPr>
                <a:t>NS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a:solidFill>
                    <a:srgbClr val="000000"/>
                  </a:solidFill>
                  <a:latin typeface="Times New Roman" pitchFamily="-111" charset="0"/>
                  <a:ea typeface="Lucida Sans Unicode" pitchFamily="-111" charset="0"/>
                  <a:cs typeface="Lucida Sans Unicode" pitchFamily="-111" charset="0"/>
                </a:rPr>
                <a:t>NS</a:t>
              </a:r>
              <a:r>
                <a:rPr lang="en-US" sz="1200" baseline="-33000" dirty="0">
                  <a:solidFill>
                    <a:srgbClr val="000000"/>
                  </a:solidFill>
                  <a:latin typeface="Times New Roman" pitchFamily="-111" charset="0"/>
                  <a:ea typeface="Lucida Sans Unicode" pitchFamily="-111" charset="0"/>
                  <a:cs typeface="Lucida Sans Unicode" pitchFamily="-111" charset="0"/>
                </a:rPr>
                <a:t>3</a:t>
              </a: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28575" cap="flat" cmpd="sng" algn="ctr">
            <a:solidFill>
              <a:srgbClr val="FF0000"/>
            </a:solidFill>
            <a:prstDash val="solid"/>
            <a:round/>
            <a:headEnd type="none" w="med" len="med"/>
            <a:tailEnd type="none" w="med" len="me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NS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412256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a:off x="333375" y="1733034"/>
            <a:ext cx="4213225" cy="369332"/>
          </a:xfrm>
          <a:prstGeom prst="rect">
            <a:avLst/>
          </a:prstGeom>
          <a:noFill/>
        </p:spPr>
        <p:txBody>
          <a:bodyPr wrap="square" rtlCol="0">
            <a:spAutoFit/>
          </a:bodyPr>
          <a:lstStyle/>
          <a:p>
            <a:pPr algn="ctr"/>
            <a:r>
              <a:rPr lang="en-US" dirty="0" smtClean="0">
                <a:solidFill>
                  <a:srgbClr val="08519C"/>
                </a:solidFill>
              </a:rPr>
              <a:t>Federated Architecture</a:t>
            </a:r>
            <a:endParaRPr lang="en-US" dirty="0">
              <a:solidFill>
                <a:srgbClr val="08519C"/>
              </a:solidFill>
            </a:endParaRPr>
          </a:p>
        </p:txBody>
      </p:sp>
      <p:sp>
        <p:nvSpPr>
          <p:cNvPr id="2" name="Title 1"/>
          <p:cNvSpPr>
            <a:spLocks noGrp="1"/>
          </p:cNvSpPr>
          <p:nvPr>
            <p:ph type="title"/>
          </p:nvPr>
        </p:nvSpPr>
        <p:spPr/>
        <p:txBody>
          <a:bodyPr/>
          <a:lstStyle/>
          <a:p>
            <a:r>
              <a:rPr lang="en-US" dirty="0" smtClean="0"/>
              <a:t>Motivation</a:t>
            </a:r>
            <a:endParaRPr lang="en-US" dirty="0"/>
          </a:p>
        </p:txBody>
      </p:sp>
      <p:sp>
        <p:nvSpPr>
          <p:cNvPr id="25" name="Content Placeholder 2"/>
          <p:cNvSpPr>
            <a:spLocks noGrp="1"/>
          </p:cNvSpPr>
          <p:nvPr>
            <p:ph idx="1"/>
          </p:nvPr>
        </p:nvSpPr>
        <p:spPr>
          <a:xfrm>
            <a:off x="358775" y="935038"/>
            <a:ext cx="4213225" cy="639762"/>
          </a:xfrm>
        </p:spPr>
        <p:txBody>
          <a:bodyPr/>
          <a:lstStyle/>
          <a:p>
            <a:r>
              <a:rPr lang="en-US" sz="2000" dirty="0" smtClean="0"/>
              <a:t>Real time applications implemented using distributed systems</a:t>
            </a:r>
          </a:p>
          <a:p>
            <a:endParaRPr lang="en-US" dirty="0"/>
          </a:p>
        </p:txBody>
      </p:sp>
      <p:sp>
        <p:nvSpPr>
          <p:cNvPr id="48" name="Rounded Rectangle 47"/>
          <p:cNvSpPr/>
          <p:nvPr/>
        </p:nvSpPr>
        <p:spPr bwMode="auto">
          <a:xfrm>
            <a:off x="2085212"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49" name="Rounded Rectangle 48"/>
          <p:cNvSpPr/>
          <p:nvPr/>
        </p:nvSpPr>
        <p:spPr bwMode="auto">
          <a:xfrm>
            <a:off x="3061822"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0" name="Rounded Rectangle 49"/>
          <p:cNvSpPr/>
          <p:nvPr/>
        </p:nvSpPr>
        <p:spPr bwMode="auto">
          <a:xfrm>
            <a:off x="1035076" y="2302446"/>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1" name="Rounded Rectangle 50"/>
          <p:cNvSpPr/>
          <p:nvPr/>
        </p:nvSpPr>
        <p:spPr bwMode="auto">
          <a:xfrm>
            <a:off x="3565810" y="2943895"/>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2" name="Rounded Rectangle 51"/>
          <p:cNvSpPr/>
          <p:nvPr/>
        </p:nvSpPr>
        <p:spPr bwMode="auto">
          <a:xfrm>
            <a:off x="3061822"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3" name="Rounded Rectangle 52"/>
          <p:cNvSpPr/>
          <p:nvPr/>
        </p:nvSpPr>
        <p:spPr bwMode="auto">
          <a:xfrm>
            <a:off x="2084418"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4" name="Rounded Rectangle 53"/>
          <p:cNvSpPr/>
          <p:nvPr/>
        </p:nvSpPr>
        <p:spPr bwMode="auto">
          <a:xfrm>
            <a:off x="1035076" y="4204387"/>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5" name="Rounded Rectangle 54"/>
          <p:cNvSpPr/>
          <p:nvPr/>
        </p:nvSpPr>
        <p:spPr bwMode="auto">
          <a:xfrm>
            <a:off x="1034282" y="3207339"/>
            <a:ext cx="553977" cy="52688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56" name="Straight Connector 55"/>
          <p:cNvCxnSpPr/>
          <p:nvPr/>
        </p:nvCxnSpPr>
        <p:spPr bwMode="auto">
          <a:xfrm rot="5400000">
            <a:off x="1678045" y="3517258"/>
            <a:ext cx="1375052" cy="794"/>
          </a:xfrm>
          <a:prstGeom prst="line">
            <a:avLst/>
          </a:prstGeom>
          <a:solidFill>
            <a:schemeClr val="accent1"/>
          </a:solidFill>
          <a:ln w="38100" cap="flat" cmpd="sng" algn="ctr">
            <a:solidFill>
              <a:srgbClr val="08519C"/>
            </a:solidFill>
            <a:prstDash val="solid"/>
            <a:round/>
            <a:headEnd type="none" w="med" len="med"/>
            <a:tailEnd type="none" w="med" len="med"/>
          </a:ln>
          <a:effectLst/>
        </p:spPr>
      </p:cxnSp>
      <p:cxnSp>
        <p:nvCxnSpPr>
          <p:cNvPr id="57" name="Straight Connector 56"/>
          <p:cNvCxnSpPr/>
          <p:nvPr/>
        </p:nvCxnSpPr>
        <p:spPr bwMode="auto">
          <a:xfrm rot="5400000">
            <a:off x="1193546" y="4084280"/>
            <a:ext cx="240214" cy="1588"/>
          </a:xfrm>
          <a:prstGeom prst="line">
            <a:avLst/>
          </a:prstGeom>
          <a:solidFill>
            <a:schemeClr val="accent1"/>
          </a:solidFill>
          <a:ln w="38100" cap="flat" cmpd="sng" algn="ctr">
            <a:solidFill>
              <a:srgbClr val="08519C"/>
            </a:solidFill>
            <a:prstDash val="solid"/>
            <a:round/>
            <a:headEnd type="none" w="med" len="med"/>
            <a:tailEnd type="none" w="med" len="med"/>
          </a:ln>
          <a:effectLst/>
        </p:spPr>
      </p:cxnSp>
      <p:cxnSp>
        <p:nvCxnSpPr>
          <p:cNvPr id="58" name="Straight Connector 57"/>
          <p:cNvCxnSpPr/>
          <p:nvPr/>
        </p:nvCxnSpPr>
        <p:spPr bwMode="auto">
          <a:xfrm rot="10800000">
            <a:off x="1311272" y="3966555"/>
            <a:ext cx="1054697" cy="1588"/>
          </a:xfrm>
          <a:prstGeom prst="line">
            <a:avLst/>
          </a:prstGeom>
          <a:solidFill>
            <a:schemeClr val="accent1"/>
          </a:solidFill>
          <a:ln w="38100" cap="flat" cmpd="sng" algn="ctr">
            <a:solidFill>
              <a:srgbClr val="08519C"/>
            </a:solidFill>
            <a:prstDash val="solid"/>
            <a:round/>
            <a:headEnd type="none" w="med" len="med"/>
            <a:tailEnd type="none" w="med" len="med"/>
          </a:ln>
          <a:effectLst/>
        </p:spPr>
      </p:cxnSp>
      <p:cxnSp>
        <p:nvCxnSpPr>
          <p:cNvPr id="59" name="Straight Connector 58"/>
          <p:cNvCxnSpPr/>
          <p:nvPr/>
        </p:nvCxnSpPr>
        <p:spPr bwMode="auto">
          <a:xfrm rot="5400000">
            <a:off x="2627642" y="3517258"/>
            <a:ext cx="1375052" cy="794"/>
          </a:xfrm>
          <a:prstGeom prst="line">
            <a:avLst/>
          </a:prstGeom>
          <a:solidFill>
            <a:schemeClr val="accent1"/>
          </a:solidFill>
          <a:ln w="38100" cap="flat" cmpd="sng" algn="ctr">
            <a:solidFill>
              <a:srgbClr val="006D2C"/>
            </a:solidFill>
            <a:prstDash val="solid"/>
            <a:round/>
            <a:headEnd type="none" w="med" len="med"/>
            <a:tailEnd type="none" w="med" len="med"/>
          </a:ln>
          <a:effectLst/>
        </p:spPr>
      </p:cxnSp>
      <p:cxnSp>
        <p:nvCxnSpPr>
          <p:cNvPr id="60" name="Straight Connector 59"/>
          <p:cNvCxnSpPr/>
          <p:nvPr/>
        </p:nvCxnSpPr>
        <p:spPr bwMode="auto">
          <a:xfrm>
            <a:off x="1337220" y="3050146"/>
            <a:ext cx="2228590" cy="9445"/>
          </a:xfrm>
          <a:prstGeom prst="line">
            <a:avLst/>
          </a:prstGeom>
          <a:solidFill>
            <a:schemeClr val="accent1"/>
          </a:solidFill>
          <a:ln w="57150" cap="flat" cmpd="sng" algn="ctr">
            <a:solidFill>
              <a:srgbClr val="DE2D26"/>
            </a:solidFill>
            <a:prstDash val="solid"/>
            <a:round/>
            <a:headEnd type="none" w="med" len="med"/>
            <a:tailEnd type="none" w="med" len="med"/>
          </a:ln>
          <a:effectLst/>
        </p:spPr>
      </p:cxnSp>
      <p:cxnSp>
        <p:nvCxnSpPr>
          <p:cNvPr id="61" name="Straight Connector 60"/>
          <p:cNvCxnSpPr>
            <a:stCxn id="50" idx="2"/>
            <a:endCxn id="55" idx="0"/>
          </p:cNvCxnSpPr>
          <p:nvPr/>
        </p:nvCxnSpPr>
        <p:spPr bwMode="auto">
          <a:xfrm rot="5400000">
            <a:off x="1122666" y="3017940"/>
            <a:ext cx="378004" cy="794"/>
          </a:xfrm>
          <a:prstGeom prst="line">
            <a:avLst/>
          </a:prstGeom>
          <a:solidFill>
            <a:schemeClr val="accent1"/>
          </a:solidFill>
          <a:ln w="57150" cap="flat" cmpd="sng" algn="ctr">
            <a:solidFill>
              <a:srgbClr val="DE2D26"/>
            </a:solidFill>
            <a:prstDash val="solid"/>
            <a:round/>
            <a:headEnd type="none" w="med" len="med"/>
            <a:tailEnd type="none" w="med" len="med"/>
          </a:ln>
          <a:effectLst/>
        </p:spPr>
      </p:cxnSp>
      <p:sp>
        <p:nvSpPr>
          <p:cNvPr id="63" name="Oval 62"/>
          <p:cNvSpPr>
            <a:spLocks noChangeAspect="1"/>
          </p:cNvSpPr>
          <p:nvPr/>
        </p:nvSpPr>
        <p:spPr bwMode="auto">
          <a:xfrm>
            <a:off x="1146282" y="3323228"/>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4" name="Oval 63"/>
          <p:cNvSpPr>
            <a:spLocks noChangeAspect="1"/>
          </p:cNvSpPr>
          <p:nvPr/>
        </p:nvSpPr>
        <p:spPr bwMode="auto">
          <a:xfrm>
            <a:off x="2206736" y="240377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5" name="Oval 64"/>
          <p:cNvSpPr>
            <a:spLocks noChangeAspect="1"/>
          </p:cNvSpPr>
          <p:nvPr/>
        </p:nvSpPr>
        <p:spPr bwMode="auto">
          <a:xfrm>
            <a:off x="2203671" y="429975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6" name="Oval 65"/>
          <p:cNvSpPr>
            <a:spLocks noChangeAspect="1"/>
          </p:cNvSpPr>
          <p:nvPr/>
        </p:nvSpPr>
        <p:spPr bwMode="auto">
          <a:xfrm>
            <a:off x="1158867" y="429975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7" name="Oval 66"/>
          <p:cNvSpPr>
            <a:spLocks noChangeAspect="1"/>
          </p:cNvSpPr>
          <p:nvPr/>
        </p:nvSpPr>
        <p:spPr bwMode="auto">
          <a:xfrm>
            <a:off x="3187124" y="4299751"/>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8" name="Oval 67"/>
          <p:cNvSpPr>
            <a:spLocks noChangeAspect="1"/>
          </p:cNvSpPr>
          <p:nvPr/>
        </p:nvSpPr>
        <p:spPr bwMode="auto">
          <a:xfrm>
            <a:off x="3184059" y="2403771"/>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69" name="Oval 68"/>
          <p:cNvSpPr>
            <a:spLocks noChangeAspect="1"/>
          </p:cNvSpPr>
          <p:nvPr/>
        </p:nvSpPr>
        <p:spPr bwMode="auto">
          <a:xfrm>
            <a:off x="3687334" y="3050146"/>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70" name="Straight Arrow Connector 69"/>
          <p:cNvCxnSpPr>
            <a:stCxn id="71" idx="1"/>
          </p:cNvCxnSpPr>
          <p:nvPr/>
        </p:nvCxnSpPr>
        <p:spPr bwMode="auto">
          <a:xfrm rot="10800000">
            <a:off x="3565811" y="4731276"/>
            <a:ext cx="318765" cy="345264"/>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71" name="TextBox 70"/>
          <p:cNvSpPr txBox="1"/>
          <p:nvPr/>
        </p:nvSpPr>
        <p:spPr>
          <a:xfrm>
            <a:off x="3884575" y="4891874"/>
            <a:ext cx="416625" cy="369332"/>
          </a:xfrm>
          <a:prstGeom prst="rect">
            <a:avLst/>
          </a:prstGeom>
          <a:noFill/>
        </p:spPr>
        <p:txBody>
          <a:bodyPr wrap="none" rtlCol="0">
            <a:spAutoFit/>
          </a:bodyPr>
          <a:lstStyle/>
          <a:p>
            <a:r>
              <a:rPr lang="en-US" dirty="0" smtClean="0"/>
              <a:t>PE</a:t>
            </a:r>
            <a:endParaRPr lang="en-US" dirty="0"/>
          </a:p>
        </p:txBody>
      </p:sp>
      <p:sp>
        <p:nvSpPr>
          <p:cNvPr id="72" name="Oval 71"/>
          <p:cNvSpPr>
            <a:spLocks noChangeAspect="1"/>
          </p:cNvSpPr>
          <p:nvPr/>
        </p:nvSpPr>
        <p:spPr bwMode="auto">
          <a:xfrm>
            <a:off x="1158982" y="5175218"/>
            <a:ext cx="310929" cy="317564"/>
          </a:xfrm>
          <a:prstGeom prst="ellipse">
            <a:avLst/>
          </a:prstGeom>
          <a:solidFill>
            <a:srgbClr val="A50F15"/>
          </a:solidFill>
          <a:ln w="9525" cap="flat" cmpd="sng" algn="ctr">
            <a:solidFill>
              <a:srgbClr val="A50F15"/>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73" name="Oval 72"/>
          <p:cNvSpPr>
            <a:spLocks noChangeAspect="1"/>
          </p:cNvSpPr>
          <p:nvPr/>
        </p:nvSpPr>
        <p:spPr bwMode="auto">
          <a:xfrm>
            <a:off x="1155806" y="5670454"/>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74" name="Oval 73"/>
          <p:cNvSpPr>
            <a:spLocks noChangeAspect="1"/>
          </p:cNvSpPr>
          <p:nvPr/>
        </p:nvSpPr>
        <p:spPr bwMode="auto">
          <a:xfrm>
            <a:off x="1158982" y="6153054"/>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75" name="TextBox 74"/>
          <p:cNvSpPr txBox="1"/>
          <p:nvPr/>
        </p:nvSpPr>
        <p:spPr>
          <a:xfrm>
            <a:off x="1589053" y="5123450"/>
            <a:ext cx="1634544" cy="369332"/>
          </a:xfrm>
          <a:prstGeom prst="rect">
            <a:avLst/>
          </a:prstGeom>
          <a:noFill/>
        </p:spPr>
        <p:txBody>
          <a:bodyPr wrap="none" rtlCol="0">
            <a:spAutoFit/>
          </a:bodyPr>
          <a:lstStyle/>
          <a:p>
            <a:r>
              <a:rPr lang="en-US" dirty="0" smtClean="0"/>
              <a:t>Application </a:t>
            </a:r>
            <a:r>
              <a:rPr lang="en-US" dirty="0" smtClean="0">
                <a:latin typeface="Lucida Calligraphy"/>
                <a:cs typeface="Lucida Calligraphy"/>
              </a:rPr>
              <a:t>A</a:t>
            </a:r>
            <a:r>
              <a:rPr lang="en-US" baseline="-25000" dirty="0" smtClean="0"/>
              <a:t> 1</a:t>
            </a:r>
            <a:endParaRPr lang="en-US" baseline="-25000" dirty="0"/>
          </a:p>
        </p:txBody>
      </p:sp>
      <p:sp>
        <p:nvSpPr>
          <p:cNvPr id="76" name="TextBox 75"/>
          <p:cNvSpPr txBox="1"/>
          <p:nvPr/>
        </p:nvSpPr>
        <p:spPr>
          <a:xfrm>
            <a:off x="1589053" y="5618686"/>
            <a:ext cx="1634544" cy="369332"/>
          </a:xfrm>
          <a:prstGeom prst="rect">
            <a:avLst/>
          </a:prstGeom>
          <a:noFill/>
        </p:spPr>
        <p:txBody>
          <a:bodyPr wrap="none" rtlCol="0">
            <a:spAutoFit/>
          </a:bodyPr>
          <a:lstStyle/>
          <a:p>
            <a:r>
              <a:rPr lang="en-US" dirty="0" smtClean="0"/>
              <a:t>Application </a:t>
            </a:r>
            <a:r>
              <a:rPr lang="en-US" dirty="0" smtClean="0">
                <a:latin typeface="Lucida Calligraphy"/>
                <a:cs typeface="Lucida Calligraphy"/>
              </a:rPr>
              <a:t>A</a:t>
            </a:r>
            <a:r>
              <a:rPr lang="en-US" baseline="-25000" dirty="0" smtClean="0"/>
              <a:t> 2</a:t>
            </a:r>
            <a:endParaRPr lang="en-US" baseline="-25000" dirty="0"/>
          </a:p>
        </p:txBody>
      </p:sp>
      <p:sp>
        <p:nvSpPr>
          <p:cNvPr id="77" name="TextBox 76"/>
          <p:cNvSpPr txBox="1"/>
          <p:nvPr/>
        </p:nvSpPr>
        <p:spPr>
          <a:xfrm>
            <a:off x="1589053" y="6101286"/>
            <a:ext cx="1634544" cy="369332"/>
          </a:xfrm>
          <a:prstGeom prst="rect">
            <a:avLst/>
          </a:prstGeom>
          <a:noFill/>
        </p:spPr>
        <p:txBody>
          <a:bodyPr wrap="none" rtlCol="0">
            <a:spAutoFit/>
          </a:bodyPr>
          <a:lstStyle/>
          <a:p>
            <a:r>
              <a:rPr lang="en-US" dirty="0" smtClean="0"/>
              <a:t>Application </a:t>
            </a:r>
            <a:r>
              <a:rPr lang="en-US" dirty="0" smtClean="0">
                <a:latin typeface="Lucida Calligraphy"/>
                <a:cs typeface="Lucida Calligraphy"/>
              </a:rPr>
              <a:t>A</a:t>
            </a:r>
            <a:r>
              <a:rPr lang="en-US" baseline="-25000" dirty="0" smtClean="0"/>
              <a:t> 3</a:t>
            </a:r>
            <a:endParaRPr lang="en-US" baseline="-25000" dirty="0"/>
          </a:p>
        </p:txBody>
      </p:sp>
      <p:sp>
        <p:nvSpPr>
          <p:cNvPr id="86" name="Content Placeholder 2"/>
          <p:cNvSpPr txBox="1">
            <a:spLocks/>
          </p:cNvSpPr>
          <p:nvPr/>
        </p:nvSpPr>
        <p:spPr bwMode="auto">
          <a:xfrm>
            <a:off x="4724400" y="935038"/>
            <a:ext cx="4213225" cy="639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Mixed-criticality applications share the same architecture</a:t>
            </a:r>
          </a:p>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endParaRPr kumimoji="0" lang="en-US" sz="2400" b="0" i="0" u="none" strike="noStrike" kern="0" cap="none" spc="0" normalizeH="0" baseline="0" noProof="0" dirty="0">
              <a:ln>
                <a:noFill/>
              </a:ln>
              <a:solidFill>
                <a:srgbClr val="08519C"/>
              </a:solidFill>
              <a:effectLst/>
              <a:uLnTx/>
              <a:uFillTx/>
              <a:latin typeface="Calibri"/>
              <a:ea typeface="ＭＳ Ｐゴシック" charset="-128"/>
              <a:cs typeface="Calibri"/>
            </a:endParaRPr>
          </a:p>
        </p:txBody>
      </p:sp>
      <p:sp>
        <p:nvSpPr>
          <p:cNvPr id="89" name="Oval 88"/>
          <p:cNvSpPr>
            <a:spLocks noChangeAspect="1"/>
          </p:cNvSpPr>
          <p:nvPr/>
        </p:nvSpPr>
        <p:spPr bwMode="auto">
          <a:xfrm>
            <a:off x="1146282" y="2403771"/>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grpSp>
        <p:nvGrpSpPr>
          <p:cNvPr id="98" name="Group 97"/>
          <p:cNvGrpSpPr/>
          <p:nvPr/>
        </p:nvGrpSpPr>
        <p:grpSpPr>
          <a:xfrm>
            <a:off x="4343400" y="2268069"/>
            <a:ext cx="4159191" cy="3516384"/>
            <a:chOff x="4343400" y="2268069"/>
            <a:chExt cx="4159191" cy="3516384"/>
          </a:xfrm>
        </p:grpSpPr>
        <p:sp>
          <p:nvSpPr>
            <p:cNvPr id="79" name="Rounded Rectangle 78"/>
            <p:cNvSpPr/>
            <p:nvPr/>
          </p:nvSpPr>
          <p:spPr bwMode="auto">
            <a:xfrm>
              <a:off x="5389652" y="2268070"/>
              <a:ext cx="1354148" cy="129695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80" name="Rounded Rectangle 79"/>
            <p:cNvSpPr/>
            <p:nvPr/>
          </p:nvSpPr>
          <p:spPr bwMode="auto">
            <a:xfrm>
              <a:off x="7011047" y="2268069"/>
              <a:ext cx="1354148" cy="1296959"/>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cxnSp>
          <p:nvCxnSpPr>
            <p:cNvPr id="81" name="Straight Connector 80"/>
            <p:cNvCxnSpPr>
              <a:stCxn id="79" idx="2"/>
            </p:cNvCxnSpPr>
            <p:nvPr/>
          </p:nvCxnSpPr>
          <p:spPr bwMode="auto">
            <a:xfrm rot="5400000">
              <a:off x="5835162" y="3796592"/>
              <a:ext cx="463129"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2" name="Straight Connector 81"/>
            <p:cNvCxnSpPr/>
            <p:nvPr/>
          </p:nvCxnSpPr>
          <p:spPr bwMode="auto">
            <a:xfrm rot="5400000">
              <a:off x="7457658" y="3793903"/>
              <a:ext cx="459338"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3" name="Straight Connector 82"/>
            <p:cNvCxnSpPr/>
            <p:nvPr/>
          </p:nvCxnSpPr>
          <p:spPr bwMode="auto">
            <a:xfrm rot="5400000">
              <a:off x="6513337" y="4257032"/>
              <a:ext cx="459338"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4" name="Straight Connector 83"/>
            <p:cNvCxnSpPr/>
            <p:nvPr/>
          </p:nvCxnSpPr>
          <p:spPr bwMode="auto">
            <a:xfrm>
              <a:off x="5161445" y="4024366"/>
              <a:ext cx="3341146" cy="1588"/>
            </a:xfrm>
            <a:prstGeom prst="line">
              <a:avLst/>
            </a:prstGeom>
            <a:solidFill>
              <a:schemeClr val="accent1"/>
            </a:solidFill>
            <a:ln w="73025" cap="flat" cmpd="sng" algn="ctr">
              <a:solidFill>
                <a:schemeClr val="tx1"/>
              </a:solidFill>
              <a:prstDash val="solid"/>
              <a:round/>
              <a:headEnd type="none" w="med" len="med"/>
              <a:tailEnd type="none" w="med" len="med"/>
            </a:ln>
            <a:effectLst/>
          </p:spPr>
        </p:cxnSp>
        <p:sp>
          <p:nvSpPr>
            <p:cNvPr id="85" name="Rounded Rectangle 84"/>
            <p:cNvSpPr/>
            <p:nvPr/>
          </p:nvSpPr>
          <p:spPr bwMode="auto">
            <a:xfrm>
              <a:off x="6067521" y="4487495"/>
              <a:ext cx="1354148" cy="129695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0" name="Oval 89"/>
            <p:cNvSpPr>
              <a:spLocks noChangeAspect="1"/>
            </p:cNvSpPr>
            <p:nvPr/>
          </p:nvSpPr>
          <p:spPr bwMode="auto">
            <a:xfrm>
              <a:off x="5543771" y="2403771"/>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1" name="Oval 90"/>
            <p:cNvSpPr>
              <a:spLocks noChangeAspect="1"/>
            </p:cNvSpPr>
            <p:nvPr/>
          </p:nvSpPr>
          <p:spPr bwMode="auto">
            <a:xfrm>
              <a:off x="7266204" y="2403771"/>
              <a:ext cx="310929" cy="317564"/>
            </a:xfrm>
            <a:prstGeom prst="ellipse">
              <a:avLst/>
            </a:prstGeom>
            <a:solidFill>
              <a:srgbClr val="A50F15"/>
            </a:solidFill>
            <a:ln w="9525" cap="flat" cmpd="sng" algn="ctr">
              <a:solidFill>
                <a:srgbClr val="EDEDED"/>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2" name="Oval 91"/>
            <p:cNvSpPr>
              <a:spLocks noChangeAspect="1"/>
            </p:cNvSpPr>
            <p:nvPr/>
          </p:nvSpPr>
          <p:spPr bwMode="auto">
            <a:xfrm>
              <a:off x="6267671" y="2403771"/>
              <a:ext cx="310929" cy="317564"/>
            </a:xfrm>
            <a:prstGeom prst="ellipse">
              <a:avLst/>
            </a:prstGeom>
            <a:solidFill>
              <a:srgbClr val="A50F15"/>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3" name="Oval 92"/>
            <p:cNvSpPr>
              <a:spLocks noChangeAspect="1"/>
            </p:cNvSpPr>
            <p:nvPr/>
          </p:nvSpPr>
          <p:spPr bwMode="auto">
            <a:xfrm>
              <a:off x="7266204" y="3059591"/>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4" name="Oval 93"/>
            <p:cNvSpPr>
              <a:spLocks noChangeAspect="1"/>
            </p:cNvSpPr>
            <p:nvPr/>
          </p:nvSpPr>
          <p:spPr bwMode="auto">
            <a:xfrm>
              <a:off x="6267671" y="4617315"/>
              <a:ext cx="310929" cy="317564"/>
            </a:xfrm>
            <a:prstGeom prst="ellipse">
              <a:avLst/>
            </a:prstGeom>
            <a:solidFill>
              <a:srgbClr val="08519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5" name="Oval 94"/>
            <p:cNvSpPr>
              <a:spLocks noChangeAspect="1"/>
            </p:cNvSpPr>
            <p:nvPr/>
          </p:nvSpPr>
          <p:spPr bwMode="auto">
            <a:xfrm>
              <a:off x="6267671" y="3059591"/>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6" name="Oval 95"/>
            <p:cNvSpPr>
              <a:spLocks noChangeAspect="1"/>
            </p:cNvSpPr>
            <p:nvPr/>
          </p:nvSpPr>
          <p:spPr bwMode="auto">
            <a:xfrm>
              <a:off x="6955275" y="5301122"/>
              <a:ext cx="310929" cy="317564"/>
            </a:xfrm>
            <a:prstGeom prst="ellipse">
              <a:avLst/>
            </a:prstGeom>
            <a:solidFill>
              <a:srgbClr val="006D2C"/>
            </a:solidFill>
            <a:ln w="9525" cap="flat" cmpd="sng" algn="ctr">
              <a:solidFill>
                <a:srgbClr val="54278F"/>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97" name="Right Arrow 96"/>
            <p:cNvSpPr/>
            <p:nvPr/>
          </p:nvSpPr>
          <p:spPr bwMode="auto">
            <a:xfrm>
              <a:off x="4343400" y="3557328"/>
              <a:ext cx="558800" cy="354700"/>
            </a:xfrm>
            <a:prstGeom prst="rightArrow">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grpSp>
      <p:grpSp>
        <p:nvGrpSpPr>
          <p:cNvPr id="62" name="Group 61"/>
          <p:cNvGrpSpPr/>
          <p:nvPr/>
        </p:nvGrpSpPr>
        <p:grpSpPr>
          <a:xfrm>
            <a:off x="333375" y="1993719"/>
            <a:ext cx="3923469" cy="3082821"/>
            <a:chOff x="333375" y="1993719"/>
            <a:chExt cx="3923469" cy="3082821"/>
          </a:xfrm>
        </p:grpSpPr>
        <p:sp>
          <p:nvSpPr>
            <p:cNvPr id="100" name="Oval Callout 99"/>
            <p:cNvSpPr/>
            <p:nvPr/>
          </p:nvSpPr>
          <p:spPr bwMode="auto">
            <a:xfrm>
              <a:off x="335782" y="2177139"/>
              <a:ext cx="698500" cy="345264"/>
            </a:xfrm>
            <a:prstGeom prst="wedgeEllipseCallout">
              <a:avLst>
                <a:gd name="adj1" fmla="val 75531"/>
                <a:gd name="adj2" fmla="val 40085"/>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SIL3</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1" name="Oval Callout 100"/>
            <p:cNvSpPr/>
            <p:nvPr/>
          </p:nvSpPr>
          <p:spPr bwMode="auto">
            <a:xfrm>
              <a:off x="335782" y="3074720"/>
              <a:ext cx="698500" cy="345264"/>
            </a:xfrm>
            <a:prstGeom prst="wedgeEllipseCallout">
              <a:avLst>
                <a:gd name="adj1" fmla="val 75531"/>
                <a:gd name="adj2" fmla="val 40085"/>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SIL3</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2" name="Oval Callout 101"/>
            <p:cNvSpPr/>
            <p:nvPr/>
          </p:nvSpPr>
          <p:spPr bwMode="auto">
            <a:xfrm>
              <a:off x="333375" y="4083349"/>
              <a:ext cx="698500" cy="345264"/>
            </a:xfrm>
            <a:prstGeom prst="wedgeEllipseCallout">
              <a:avLst>
                <a:gd name="adj1" fmla="val 75531"/>
                <a:gd name="adj2" fmla="val 40085"/>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SIL4</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3" name="Oval Callout 102"/>
            <p:cNvSpPr/>
            <p:nvPr/>
          </p:nvSpPr>
          <p:spPr bwMode="auto">
            <a:xfrm>
              <a:off x="1588259" y="1993719"/>
              <a:ext cx="733761" cy="345264"/>
            </a:xfrm>
            <a:prstGeom prst="wedgeEllipseCallout">
              <a:avLst>
                <a:gd name="adj1" fmla="val 46107"/>
                <a:gd name="adj2" fmla="val 91582"/>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SIL4</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4" name="Oval Callout 103"/>
            <p:cNvSpPr/>
            <p:nvPr/>
          </p:nvSpPr>
          <p:spPr bwMode="auto">
            <a:xfrm>
              <a:off x="1632208" y="4731276"/>
              <a:ext cx="733761" cy="345264"/>
            </a:xfrm>
            <a:prstGeom prst="wedgeEllipseCallout">
              <a:avLst>
                <a:gd name="adj1" fmla="val 46107"/>
                <a:gd name="adj2" fmla="val -96013"/>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SIL4</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5" name="Oval Callout 104"/>
            <p:cNvSpPr/>
            <p:nvPr/>
          </p:nvSpPr>
          <p:spPr bwMode="auto">
            <a:xfrm>
              <a:off x="2639189" y="4731276"/>
              <a:ext cx="733761" cy="345264"/>
            </a:xfrm>
            <a:prstGeom prst="wedgeEllipseCallout">
              <a:avLst>
                <a:gd name="adj1" fmla="val 46107"/>
                <a:gd name="adj2" fmla="val -96013"/>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SIL1</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6" name="Oval Callout 105"/>
            <p:cNvSpPr/>
            <p:nvPr/>
          </p:nvSpPr>
          <p:spPr bwMode="auto">
            <a:xfrm>
              <a:off x="3386026" y="3470784"/>
              <a:ext cx="733761" cy="345264"/>
            </a:xfrm>
            <a:prstGeom prst="wedgeEllipseCallout">
              <a:avLst>
                <a:gd name="adj1" fmla="val 14952"/>
                <a:gd name="adj2" fmla="val -110726"/>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SIL2</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sp>
          <p:nvSpPr>
            <p:cNvPr id="107" name="Oval Callout 106"/>
            <p:cNvSpPr/>
            <p:nvPr/>
          </p:nvSpPr>
          <p:spPr bwMode="auto">
            <a:xfrm>
              <a:off x="3523083" y="2057400"/>
              <a:ext cx="733761" cy="345264"/>
            </a:xfrm>
            <a:prstGeom prst="wedgeEllipseCallout">
              <a:avLst>
                <a:gd name="adj1" fmla="val -57741"/>
                <a:gd name="adj2" fmla="val 73191"/>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charset="0"/>
                  <a:ea typeface="ＭＳ Ｐゴシック" charset="-128"/>
                  <a:cs typeface="ＭＳ Ｐゴシック" charset="-128"/>
                </a:rPr>
                <a:t>SIL1</a:t>
              </a:r>
              <a:endParaRPr kumimoji="0" lang="en-US" sz="1600" b="0" i="0" u="none" strike="noStrike" cap="none" normalizeH="0" baseline="0" dirty="0">
                <a:ln>
                  <a:noFill/>
                </a:ln>
                <a:solidFill>
                  <a:schemeClr val="tx1"/>
                </a:solidFill>
                <a:effectLst/>
                <a:latin typeface="Verdana" charset="0"/>
                <a:ea typeface="ＭＳ Ｐゴシック" charset="-128"/>
                <a:cs typeface="ＭＳ Ｐゴシック" charset="-128"/>
              </a:endParaRPr>
            </a:p>
          </p:txBody>
        </p:sp>
      </p:grpSp>
      <p:grpSp>
        <p:nvGrpSpPr>
          <p:cNvPr id="78" name="Group 77"/>
          <p:cNvGrpSpPr/>
          <p:nvPr/>
        </p:nvGrpSpPr>
        <p:grpSpPr>
          <a:xfrm>
            <a:off x="5389652" y="2916549"/>
            <a:ext cx="2975543" cy="2753905"/>
            <a:chOff x="5389652" y="2916549"/>
            <a:chExt cx="2975543" cy="2753905"/>
          </a:xfrm>
        </p:grpSpPr>
        <p:cxnSp>
          <p:nvCxnSpPr>
            <p:cNvPr id="109" name="Straight Connector 108"/>
            <p:cNvCxnSpPr>
              <a:stCxn id="79" idx="1"/>
              <a:endCxn id="79" idx="3"/>
            </p:cNvCxnSpPr>
            <p:nvPr/>
          </p:nvCxnSpPr>
          <p:spPr bwMode="auto">
            <a:xfrm rot="10800000" flipH="1">
              <a:off x="5389652" y="2916549"/>
              <a:ext cx="1354148"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1" name="Straight Connector 110"/>
            <p:cNvCxnSpPr>
              <a:stCxn id="80" idx="1"/>
              <a:endCxn id="80" idx="3"/>
            </p:cNvCxnSpPr>
            <p:nvPr/>
          </p:nvCxnSpPr>
          <p:spPr bwMode="auto">
            <a:xfrm rot="10800000" flipH="1">
              <a:off x="7011047" y="2916549"/>
              <a:ext cx="1354148"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13" name="Straight Connector 112"/>
            <p:cNvCxnSpPr/>
            <p:nvPr/>
          </p:nvCxnSpPr>
          <p:spPr bwMode="auto">
            <a:xfrm flipV="1">
              <a:off x="6067521" y="4617315"/>
              <a:ext cx="1354148" cy="1053139"/>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sp>
        <p:nvSpPr>
          <p:cNvPr id="114" name="TextBox 113"/>
          <p:cNvSpPr txBox="1"/>
          <p:nvPr/>
        </p:nvSpPr>
        <p:spPr>
          <a:xfrm>
            <a:off x="5161445" y="5988018"/>
            <a:ext cx="3341146"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Solution: partitioned architecture</a:t>
            </a:r>
            <a:endParaRPr lang="en-US" dirty="0"/>
          </a:p>
        </p:txBody>
      </p:sp>
      <p:sp>
        <p:nvSpPr>
          <p:cNvPr id="108" name="TextBox 107"/>
          <p:cNvSpPr txBox="1"/>
          <p:nvPr/>
        </p:nvSpPr>
        <p:spPr>
          <a:xfrm>
            <a:off x="4724400" y="1733034"/>
            <a:ext cx="4213225" cy="369332"/>
          </a:xfrm>
          <a:prstGeom prst="rect">
            <a:avLst/>
          </a:prstGeom>
          <a:noFill/>
        </p:spPr>
        <p:txBody>
          <a:bodyPr wrap="square" rtlCol="0">
            <a:spAutoFit/>
          </a:bodyPr>
          <a:lstStyle/>
          <a:p>
            <a:pPr algn="ctr"/>
            <a:r>
              <a:rPr lang="en-US" dirty="0" smtClean="0">
                <a:solidFill>
                  <a:srgbClr val="08519C"/>
                </a:solidFill>
              </a:rPr>
              <a:t>Integrated Architecture</a:t>
            </a:r>
            <a:endParaRPr lang="en-US" dirty="0">
              <a:solidFill>
                <a:srgbClr val="08519C"/>
              </a:solidFill>
            </a:endParaRPr>
          </a:p>
        </p:txBody>
      </p:sp>
    </p:spTree>
    <p:custDataLst>
      <p:tags r:id="rId1"/>
    </p:custDataLst>
    <p:extLst>
      <p:ext uri="{BB962C8B-B14F-4D97-AF65-F5344CB8AC3E}">
        <p14:creationId xmlns:p14="http://schemas.microsoft.com/office/powerpoint/2010/main" val="2610115971"/>
      </p:ext>
    </p:extLst>
  </p:cSld>
  <p:clrMapOvr>
    <a:masterClrMapping/>
  </p:clrMapOvr>
  <mc:AlternateContent xmlns:mc="http://schemas.openxmlformats.org/markup-compatibility/2006">
    <mc:Choice xmlns:p14="http://schemas.microsoft.com/office/powerpoint/2010/main" Requires="p14">
      <p:transition spd="slow" p14:dur="2000" advTm="193837"/>
    </mc:Choice>
    <mc:Fallback>
      <p:transition spd="slow" advTm="193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114" grpId="0" animBg="1"/>
      <p:bldP spid="108"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a:solidFill>
                    <a:srgbClr val="000000"/>
                  </a:solidFill>
                  <a:latin typeface="Times New Roman" pitchFamily="-111" charset="0"/>
                  <a:ea typeface="Lucida Sans Unicode" pitchFamily="-111" charset="0"/>
                  <a:cs typeface="Lucida Sans Unicode" pitchFamily="-111" charset="0"/>
                </a:rPr>
                <a:t>NS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a:solidFill>
                    <a:srgbClr val="000000"/>
                  </a:solidFill>
                  <a:latin typeface="Times New Roman" pitchFamily="-111" charset="0"/>
                  <a:ea typeface="Lucida Sans Unicode" pitchFamily="-111" charset="0"/>
                  <a:cs typeface="Lucida Sans Unicode" pitchFamily="-111" charset="0"/>
                </a:rPr>
                <a:t>NS</a:t>
              </a:r>
              <a:r>
                <a:rPr lang="en-US" sz="1200" baseline="-33000" dirty="0">
                  <a:solidFill>
                    <a:srgbClr val="000000"/>
                  </a:solidFill>
                  <a:latin typeface="Times New Roman" pitchFamily="-111" charset="0"/>
                  <a:ea typeface="Lucida Sans Unicode" pitchFamily="-111" charset="0"/>
                  <a:cs typeface="Lucida Sans Unicode" pitchFamily="-111" charset="0"/>
                </a:rPr>
                <a:t>3</a:t>
              </a: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NS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154169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28575" cap="flat" cmpd="sng" algn="ctr">
                  <a:solidFill>
                    <a:srgbClr val="FF0000"/>
                  </a:solidFill>
                  <a:prstDash val="solid"/>
                  <a:round/>
                  <a:headEnd type="none" w="med" len="med"/>
                  <a:tailEnd type="none" w="med" len="me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28575"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203046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28575" cap="flat" cmpd="sng" algn="ctr">
            <a:solidFill>
              <a:srgbClr val="FF0000"/>
            </a:solidFill>
            <a:prstDash val="solid"/>
            <a:round/>
            <a:headEnd type="none" w="med" len="med"/>
            <a:tailEnd type="none" w="med" len="me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390314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402725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5" name="Oval 202"/>
          <p:cNvSpPr>
            <a:spLocks noChangeAspect="1" noChangeArrowheads="1"/>
          </p:cNvSpPr>
          <p:nvPr/>
        </p:nvSpPr>
        <p:spPr bwMode="auto">
          <a:xfrm>
            <a:off x="388938" y="4554627"/>
            <a:ext cx="179777"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sp>
        <p:nvSpPr>
          <p:cNvPr id="254" name="Oval 202"/>
          <p:cNvSpPr>
            <a:spLocks noChangeArrowheads="1"/>
          </p:cNvSpPr>
          <p:nvPr/>
        </p:nvSpPr>
        <p:spPr bwMode="auto">
          <a:xfrm>
            <a:off x="1963548" y="2074157"/>
            <a:ext cx="149809" cy="147774"/>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12347" rIns="0" bIns="0" anchor="ctr" anchorCtr="1">
            <a:prstTxWarp prst="textNoShape">
              <a:avLst/>
            </a:prstTxWarp>
          </a:bodyPr>
          <a:lstStyle/>
          <a:p>
            <a:pPr algn="ctr"/>
            <a:r>
              <a:rPr lang="en-US" sz="900" b="1" dirty="0" err="1">
                <a:solidFill>
                  <a:srgbClr val="FFFFFF"/>
                </a:solidFill>
                <a:latin typeface="Times New Roman" pitchFamily="-111" charset="0"/>
                <a:ea typeface="Lucida Sans Unicode" pitchFamily="-111" charset="0"/>
                <a:cs typeface="Lucida Sans Unicode" pitchFamily="-111" charset="0"/>
              </a:rPr>
              <a:t>b</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 name="Title 1"/>
          <p:cNvSpPr>
            <a:spLocks noGrp="1"/>
          </p:cNvSpPr>
          <p:nvPr>
            <p:ph type="title"/>
          </p:nvPr>
        </p:nvSpPr>
        <p:spPr/>
        <p:txBody>
          <a:bodyPr/>
          <a:lstStyle/>
          <a:p>
            <a:r>
              <a:rPr lang="en-US" dirty="0" smtClean="0"/>
              <a:t>TT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4"/>
          <p:cNvGrpSpPr>
            <a:grpSpLocks/>
          </p:cNvGrpSpPr>
          <p:nvPr/>
        </p:nvGrpSpPr>
        <p:grpSpPr bwMode="auto">
          <a:xfrm>
            <a:off x="1418289" y="2395442"/>
            <a:ext cx="469254" cy="171678"/>
            <a:chOff x="1183" y="1497"/>
            <a:chExt cx="426" cy="158"/>
          </a:xfrm>
        </p:grpSpPr>
        <p:grpSp>
          <p:nvGrpSpPr>
            <p:cNvPr id="6"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7"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8" name="Group 19"/>
          <p:cNvGrpSpPr>
            <a:grpSpLocks/>
          </p:cNvGrpSpPr>
          <p:nvPr/>
        </p:nvGrpSpPr>
        <p:grpSpPr bwMode="auto">
          <a:xfrm>
            <a:off x="1418289" y="2148790"/>
            <a:ext cx="469254" cy="171678"/>
            <a:chOff x="1183" y="1270"/>
            <a:chExt cx="426" cy="158"/>
          </a:xfrm>
        </p:grpSpPr>
        <p:grpSp>
          <p:nvGrpSpPr>
            <p:cNvPr id="9"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0"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1"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2"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3"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4" name="Group 65"/>
          <p:cNvGrpSpPr>
            <a:grpSpLocks/>
          </p:cNvGrpSpPr>
          <p:nvPr/>
        </p:nvGrpSpPr>
        <p:grpSpPr bwMode="auto">
          <a:xfrm>
            <a:off x="7481137" y="1902138"/>
            <a:ext cx="472558" cy="195583"/>
            <a:chOff x="6687" y="1043"/>
            <a:chExt cx="429" cy="180"/>
          </a:xfrm>
        </p:grpSpPr>
        <p:grpSp>
          <p:nvGrpSpPr>
            <p:cNvPr id="15"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6"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17" name="Group 70"/>
          <p:cNvGrpSpPr>
            <a:grpSpLocks/>
          </p:cNvGrpSpPr>
          <p:nvPr/>
        </p:nvGrpSpPr>
        <p:grpSpPr bwMode="auto">
          <a:xfrm>
            <a:off x="7481137" y="1655486"/>
            <a:ext cx="472558" cy="195583"/>
            <a:chOff x="6687" y="816"/>
            <a:chExt cx="429" cy="180"/>
          </a:xfrm>
        </p:grpSpPr>
        <p:grpSp>
          <p:nvGrpSpPr>
            <p:cNvPr id="18"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0"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1"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2"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23" name="Group 105"/>
          <p:cNvGrpSpPr>
            <a:grpSpLocks/>
          </p:cNvGrpSpPr>
          <p:nvPr/>
        </p:nvGrpSpPr>
        <p:grpSpPr bwMode="auto">
          <a:xfrm>
            <a:off x="5011496" y="1976025"/>
            <a:ext cx="448324" cy="171678"/>
            <a:chOff x="4445" y="1111"/>
            <a:chExt cx="407" cy="158"/>
          </a:xfrm>
        </p:grpSpPr>
        <p:grpSp>
          <p:nvGrpSpPr>
            <p:cNvPr id="24"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5"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26" name="Group 110"/>
          <p:cNvGrpSpPr>
            <a:grpSpLocks/>
          </p:cNvGrpSpPr>
          <p:nvPr/>
        </p:nvGrpSpPr>
        <p:grpSpPr bwMode="auto">
          <a:xfrm>
            <a:off x="5014800" y="2291131"/>
            <a:ext cx="274283" cy="153206"/>
            <a:chOff x="4448" y="1401"/>
            <a:chExt cx="249" cy="141"/>
          </a:xfrm>
        </p:grpSpPr>
        <p:grpSp>
          <p:nvGrpSpPr>
            <p:cNvPr id="27"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8" name="Group 127"/>
          <p:cNvGrpSpPr>
            <a:grpSpLocks/>
          </p:cNvGrpSpPr>
          <p:nvPr/>
        </p:nvGrpSpPr>
        <p:grpSpPr bwMode="auto">
          <a:xfrm>
            <a:off x="1689266" y="2617103"/>
            <a:ext cx="498995" cy="330318"/>
            <a:chOff x="1429" y="1701"/>
            <a:chExt cx="453" cy="304"/>
          </a:xfrm>
        </p:grpSpPr>
        <p:grpSp>
          <p:nvGrpSpPr>
            <p:cNvPr id="29" name="Group 556"/>
            <p:cNvGrpSpPr>
              <a:grpSpLocks/>
            </p:cNvGrpSpPr>
            <p:nvPr/>
          </p:nvGrpSpPr>
          <p:grpSpPr bwMode="auto">
            <a:xfrm>
              <a:off x="1429" y="1703"/>
              <a:ext cx="453" cy="291"/>
              <a:chOff x="1429" y="1703"/>
              <a:chExt cx="453" cy="291"/>
            </a:xfrm>
          </p:grpSpPr>
          <p:grpSp>
            <p:nvGrpSpPr>
              <p:cNvPr id="3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31"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sp>
        <p:nvSpPr>
          <p:cNvPr id="618" name="Oval 201"/>
          <p:cNvSpPr>
            <a:spLocks noChangeAspect="1" noChangeArrowheads="1"/>
          </p:cNvSpPr>
          <p:nvPr/>
        </p:nvSpPr>
        <p:spPr bwMode="auto">
          <a:xfrm>
            <a:off x="989791" y="2165525"/>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a</a:t>
            </a:r>
          </a:p>
        </p:txBody>
      </p:sp>
      <p:sp>
        <p:nvSpPr>
          <p:cNvPr id="620" name="Oval 203"/>
          <p:cNvSpPr>
            <a:spLocks noChangeAspect="1" noChangeArrowheads="1"/>
          </p:cNvSpPr>
          <p:nvPr/>
        </p:nvSpPr>
        <p:spPr bwMode="auto">
          <a:xfrm>
            <a:off x="2238932" y="2621548"/>
            <a:ext cx="179771"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621" name="Oval 204"/>
          <p:cNvSpPr>
            <a:spLocks noChangeAspect="1" noChangeArrowheads="1"/>
          </p:cNvSpPr>
          <p:nvPr/>
        </p:nvSpPr>
        <p:spPr bwMode="auto">
          <a:xfrm>
            <a:off x="2600819" y="200505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2" name="Oval 205"/>
          <p:cNvSpPr>
            <a:spLocks noChangeAspect="1" noChangeArrowheads="1"/>
          </p:cNvSpPr>
          <p:nvPr/>
        </p:nvSpPr>
        <p:spPr bwMode="auto">
          <a:xfrm>
            <a:off x="3337163" y="1902139"/>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623" name="Oval 206"/>
          <p:cNvSpPr>
            <a:spLocks noChangeAspect="1" noChangeArrowheads="1"/>
          </p:cNvSpPr>
          <p:nvPr/>
        </p:nvSpPr>
        <p:spPr bwMode="auto">
          <a:xfrm>
            <a:off x="4442842" y="1716263"/>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624" name="Oval 207"/>
          <p:cNvSpPr>
            <a:spLocks noChangeAspect="1" noChangeArrowheads="1"/>
          </p:cNvSpPr>
          <p:nvPr/>
        </p:nvSpPr>
        <p:spPr bwMode="auto">
          <a:xfrm>
            <a:off x="4286684" y="23954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5" name="Oval 208"/>
          <p:cNvSpPr>
            <a:spLocks noChangeAspect="1" noChangeArrowheads="1"/>
          </p:cNvSpPr>
          <p:nvPr/>
        </p:nvSpPr>
        <p:spPr bwMode="auto">
          <a:xfrm>
            <a:off x="4711876" y="182784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626" name="Oval 209"/>
          <p:cNvSpPr>
            <a:spLocks noChangeAspect="1" noChangeArrowheads="1"/>
          </p:cNvSpPr>
          <p:nvPr/>
        </p:nvSpPr>
        <p:spPr bwMode="auto">
          <a:xfrm>
            <a:off x="5467205" y="2064514"/>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627" name="Oval 210"/>
          <p:cNvSpPr>
            <a:spLocks noChangeAspect="1" noChangeArrowheads="1"/>
          </p:cNvSpPr>
          <p:nvPr/>
        </p:nvSpPr>
        <p:spPr bwMode="auto">
          <a:xfrm>
            <a:off x="5835442" y="2222675"/>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8" name="Oval 211"/>
          <p:cNvSpPr>
            <a:spLocks noChangeAspect="1" noChangeArrowheads="1"/>
          </p:cNvSpPr>
          <p:nvPr/>
        </p:nvSpPr>
        <p:spPr bwMode="auto">
          <a:xfrm>
            <a:off x="7009678" y="1475960"/>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629" name="Oval 212"/>
          <p:cNvSpPr>
            <a:spLocks noChangeAspect="1" noChangeArrowheads="1"/>
          </p:cNvSpPr>
          <p:nvPr/>
        </p:nvSpPr>
        <p:spPr bwMode="auto">
          <a:xfrm>
            <a:off x="7833626" y="1458406"/>
            <a:ext cx="179772"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630" name="Oval 213"/>
          <p:cNvSpPr>
            <a:spLocks noChangeAspect="1" noChangeArrowheads="1"/>
          </p:cNvSpPr>
          <p:nvPr/>
        </p:nvSpPr>
        <p:spPr bwMode="auto">
          <a:xfrm>
            <a:off x="8225902" y="1636434"/>
            <a:ext cx="179772"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m</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grpSp>
        <p:nvGrpSpPr>
          <p:cNvPr id="192" name="Group 214"/>
          <p:cNvGrpSpPr>
            <a:grpSpLocks/>
          </p:cNvGrpSpPr>
          <p:nvPr/>
        </p:nvGrpSpPr>
        <p:grpSpPr bwMode="auto">
          <a:xfrm>
            <a:off x="4036637" y="2617103"/>
            <a:ext cx="498996" cy="330318"/>
            <a:chOff x="3560" y="1701"/>
            <a:chExt cx="453" cy="304"/>
          </a:xfrm>
        </p:grpSpPr>
        <p:grpSp>
          <p:nvGrpSpPr>
            <p:cNvPr id="193" name="Group 215"/>
            <p:cNvGrpSpPr>
              <a:grpSpLocks/>
            </p:cNvGrpSpPr>
            <p:nvPr/>
          </p:nvGrpSpPr>
          <p:grpSpPr bwMode="auto">
            <a:xfrm>
              <a:off x="3560" y="1703"/>
              <a:ext cx="453" cy="291"/>
              <a:chOff x="3560" y="1703"/>
              <a:chExt cx="453" cy="291"/>
            </a:xfrm>
          </p:grpSpPr>
          <p:grpSp>
            <p:nvGrpSpPr>
              <p:cNvPr id="194"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5" name="Group 219"/>
          <p:cNvGrpSpPr>
            <a:grpSpLocks/>
          </p:cNvGrpSpPr>
          <p:nvPr/>
        </p:nvGrpSpPr>
        <p:grpSpPr bwMode="auto">
          <a:xfrm>
            <a:off x="4836351" y="2617103"/>
            <a:ext cx="498996" cy="330318"/>
            <a:chOff x="4286" y="1701"/>
            <a:chExt cx="453" cy="304"/>
          </a:xfrm>
        </p:grpSpPr>
        <p:grpSp>
          <p:nvGrpSpPr>
            <p:cNvPr id="196" name="Group 220"/>
            <p:cNvGrpSpPr>
              <a:grpSpLocks/>
            </p:cNvGrpSpPr>
            <p:nvPr/>
          </p:nvGrpSpPr>
          <p:grpSpPr bwMode="auto">
            <a:xfrm>
              <a:off x="4286" y="1703"/>
              <a:ext cx="453" cy="291"/>
              <a:chOff x="4286" y="1703"/>
              <a:chExt cx="453" cy="291"/>
            </a:xfrm>
          </p:grpSpPr>
          <p:grpSp>
            <p:nvGrpSpPr>
              <p:cNvPr id="19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2" name="Oval 201"/>
          <p:cNvSpPr>
            <a:spLocks noChangeAspect="1" noChangeArrowheads="1"/>
          </p:cNvSpPr>
          <p:nvPr/>
        </p:nvSpPr>
        <p:spPr bwMode="auto">
          <a:xfrm>
            <a:off x="389455"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a</a:t>
            </a:r>
          </a:p>
        </p:txBody>
      </p:sp>
      <p:sp>
        <p:nvSpPr>
          <p:cNvPr id="224" name="Oval 203"/>
          <p:cNvSpPr>
            <a:spLocks noChangeAspect="1" noChangeArrowheads="1"/>
          </p:cNvSpPr>
          <p:nvPr/>
        </p:nvSpPr>
        <p:spPr bwMode="auto">
          <a:xfrm>
            <a:off x="389455"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c</a:t>
            </a:r>
          </a:p>
        </p:txBody>
      </p:sp>
      <p:sp>
        <p:nvSpPr>
          <p:cNvPr id="225" name="Oval 204"/>
          <p:cNvSpPr>
            <a:spLocks noChangeAspect="1" noChangeArrowheads="1"/>
          </p:cNvSpPr>
          <p:nvPr/>
        </p:nvSpPr>
        <p:spPr bwMode="auto">
          <a:xfrm>
            <a:off x="389455"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d</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26" name="Oval 205"/>
          <p:cNvSpPr>
            <a:spLocks noChangeAspect="1" noChangeArrowheads="1"/>
          </p:cNvSpPr>
          <p:nvPr/>
        </p:nvSpPr>
        <p:spPr bwMode="auto">
          <a:xfrm>
            <a:off x="389455"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e</a:t>
            </a:r>
          </a:p>
        </p:txBody>
      </p:sp>
      <p:sp>
        <p:nvSpPr>
          <p:cNvPr id="228" name="Oval 206"/>
          <p:cNvSpPr>
            <a:spLocks noChangeAspect="1" noChangeArrowheads="1"/>
          </p:cNvSpPr>
          <p:nvPr/>
        </p:nvSpPr>
        <p:spPr bwMode="auto">
          <a:xfrm>
            <a:off x="389455" y="5581861"/>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f</a:t>
            </a:r>
          </a:p>
        </p:txBody>
      </p:sp>
      <p:sp>
        <p:nvSpPr>
          <p:cNvPr id="229" name="Oval 207"/>
          <p:cNvSpPr>
            <a:spLocks noChangeAspect="1" noChangeArrowheads="1"/>
          </p:cNvSpPr>
          <p:nvPr/>
        </p:nvSpPr>
        <p:spPr bwMode="auto">
          <a:xfrm>
            <a:off x="389455" y="5848064"/>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g</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0" name="Oval 208"/>
          <p:cNvSpPr>
            <a:spLocks noChangeAspect="1" noChangeArrowheads="1"/>
          </p:cNvSpPr>
          <p:nvPr/>
        </p:nvSpPr>
        <p:spPr bwMode="auto">
          <a:xfrm>
            <a:off x="4989007" y="43122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h</a:t>
            </a:r>
          </a:p>
        </p:txBody>
      </p:sp>
      <p:sp>
        <p:nvSpPr>
          <p:cNvPr id="231" name="Oval 209"/>
          <p:cNvSpPr>
            <a:spLocks noChangeAspect="1" noChangeArrowheads="1"/>
          </p:cNvSpPr>
          <p:nvPr/>
        </p:nvSpPr>
        <p:spPr bwMode="auto">
          <a:xfrm>
            <a:off x="4989007" y="4554627"/>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i</a:t>
            </a:r>
          </a:p>
        </p:txBody>
      </p:sp>
      <p:sp>
        <p:nvSpPr>
          <p:cNvPr id="232" name="Oval 210"/>
          <p:cNvSpPr>
            <a:spLocks noChangeAspect="1" noChangeArrowheads="1"/>
          </p:cNvSpPr>
          <p:nvPr/>
        </p:nvSpPr>
        <p:spPr bwMode="auto">
          <a:xfrm>
            <a:off x="4989008" y="4812395"/>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j</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3" name="Oval 211"/>
          <p:cNvSpPr>
            <a:spLocks noChangeAspect="1" noChangeArrowheads="1"/>
          </p:cNvSpPr>
          <p:nvPr/>
        </p:nvSpPr>
        <p:spPr bwMode="auto">
          <a:xfrm>
            <a:off x="4989008" y="5060623"/>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dirty="0" err="1">
                <a:solidFill>
                  <a:srgbClr val="FFFFFF"/>
                </a:solidFill>
                <a:latin typeface="Times New Roman" pitchFamily="-111" charset="0"/>
                <a:ea typeface="Lucida Sans Unicode" pitchFamily="-111" charset="0"/>
                <a:cs typeface="Lucida Sans Unicode" pitchFamily="-111" charset="0"/>
              </a:rPr>
              <a:t>k</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34" name="Oval 212"/>
          <p:cNvSpPr>
            <a:spLocks noChangeAspect="1" noChangeArrowheads="1"/>
          </p:cNvSpPr>
          <p:nvPr/>
        </p:nvSpPr>
        <p:spPr bwMode="auto">
          <a:xfrm>
            <a:off x="4989008" y="5318940"/>
            <a:ext cx="179777" cy="177329"/>
          </a:xfrm>
          <a:prstGeom prst="ellipse">
            <a:avLst/>
          </a:prstGeom>
          <a:solidFill>
            <a:srgbClr val="003366"/>
          </a:solidFill>
          <a:ln w="9525">
            <a:solidFill>
              <a:srgbClr val="003366"/>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l</a:t>
            </a:r>
          </a:p>
        </p:txBody>
      </p:sp>
      <p:sp>
        <p:nvSpPr>
          <p:cNvPr id="235" name="Oval 213"/>
          <p:cNvSpPr>
            <a:spLocks noChangeAspect="1" noChangeArrowheads="1"/>
          </p:cNvSpPr>
          <p:nvPr/>
        </p:nvSpPr>
        <p:spPr bwMode="auto">
          <a:xfrm>
            <a:off x="4989007" y="5581861"/>
            <a:ext cx="179777" cy="177329"/>
          </a:xfrm>
          <a:prstGeom prst="ellipse">
            <a:avLst/>
          </a:prstGeom>
          <a:solidFill>
            <a:srgbClr val="FF0000"/>
          </a:solidFill>
          <a:ln w="9525">
            <a:solidFill>
              <a:srgbClr val="FF0000"/>
            </a:solidFill>
            <a:round/>
            <a:headEnd/>
            <a:tailEn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m</a:t>
            </a:r>
          </a:p>
        </p:txBody>
      </p:sp>
      <p:sp>
        <p:nvSpPr>
          <p:cNvPr id="238" name="TextBox 237"/>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2</a:t>
            </a:r>
            <a:r>
              <a:rPr lang="en-US" sz="1400" dirty="0" smtClean="0">
                <a:solidFill>
                  <a:srgbClr val="08519C"/>
                </a:solidFill>
              </a:rPr>
              <a:t> into frame f</a:t>
            </a:r>
            <a:r>
              <a:rPr lang="en-US" sz="1400" baseline="-25000" dirty="0" smtClean="0">
                <a:solidFill>
                  <a:srgbClr val="08519C"/>
                </a:solidFill>
              </a:rPr>
              <a:t>2</a:t>
            </a:r>
            <a:endParaRPr lang="en-US" sz="1400" baseline="-25000" dirty="0">
              <a:solidFill>
                <a:srgbClr val="08519C"/>
              </a:solidFill>
            </a:endParaRPr>
          </a:p>
        </p:txBody>
      </p:sp>
      <p:sp>
        <p:nvSpPr>
          <p:cNvPr id="239" name="TextBox 238"/>
          <p:cNvSpPr txBox="1"/>
          <p:nvPr/>
        </p:nvSpPr>
        <p:spPr>
          <a:xfrm>
            <a:off x="583389" y="4517391"/>
            <a:ext cx="2910175"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0" name="TextBox 239"/>
          <p:cNvSpPr txBox="1"/>
          <p:nvPr/>
        </p:nvSpPr>
        <p:spPr>
          <a:xfrm>
            <a:off x="583389" y="4777513"/>
            <a:ext cx="3056546"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1" name="TextBox 240"/>
          <p:cNvSpPr txBox="1"/>
          <p:nvPr/>
        </p:nvSpPr>
        <p:spPr>
          <a:xfrm>
            <a:off x="582288" y="5012235"/>
            <a:ext cx="1525431"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sends f</a:t>
            </a:r>
            <a:r>
              <a:rPr lang="en-US" sz="1400" baseline="-25000" dirty="0" smtClean="0">
                <a:solidFill>
                  <a:srgbClr val="08519C"/>
                </a:solidFill>
              </a:rPr>
              <a:t>2</a:t>
            </a:r>
            <a:r>
              <a:rPr lang="en-US" sz="1400" dirty="0" smtClean="0">
                <a:solidFill>
                  <a:srgbClr val="08519C"/>
                </a:solidFill>
              </a:rPr>
              <a:t> to NS</a:t>
            </a:r>
            <a:r>
              <a:rPr lang="en-US" sz="1400" baseline="-25000" dirty="0" smtClean="0">
                <a:solidFill>
                  <a:srgbClr val="08519C"/>
                </a:solidFill>
              </a:rPr>
              <a:t>1</a:t>
            </a:r>
            <a:endParaRPr lang="en-US" sz="1400" baseline="-25000" dirty="0">
              <a:solidFill>
                <a:srgbClr val="08519C"/>
              </a:solidFill>
            </a:endParaRPr>
          </a:p>
        </p:txBody>
      </p:sp>
      <p:sp>
        <p:nvSpPr>
          <p:cNvPr id="242" name="TextBox 241"/>
          <p:cNvSpPr txBox="1"/>
          <p:nvPr/>
        </p:nvSpPr>
        <p:spPr>
          <a:xfrm>
            <a:off x="583389" y="5268139"/>
            <a:ext cx="2851412"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2</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43" name="TextBox 242"/>
          <p:cNvSpPr txBox="1"/>
          <p:nvPr/>
        </p:nvSpPr>
        <p:spPr>
          <a:xfrm>
            <a:off x="584490" y="5528261"/>
            <a:ext cx="3262432" cy="215444"/>
          </a:xfrm>
          <a:prstGeom prst="rect">
            <a:avLst/>
          </a:prstGeom>
          <a:noFill/>
        </p:spPr>
        <p:txBody>
          <a:bodyPr wrap="none" tIns="0" bIns="0" rtlCol="0">
            <a:spAutoFit/>
          </a:bodyPr>
          <a:lstStyle/>
          <a:p>
            <a:r>
              <a:rPr lang="en-US" sz="1400" dirty="0" smtClean="0">
                <a:solidFill>
                  <a:srgbClr val="08519C"/>
                </a:solidFill>
              </a:rPr>
              <a:t>The Filtering Unit (FU) checks the frame f</a:t>
            </a:r>
            <a:r>
              <a:rPr lang="en-US" sz="1400" baseline="-25000" dirty="0" smtClean="0">
                <a:solidFill>
                  <a:srgbClr val="08519C"/>
                </a:solidFill>
              </a:rPr>
              <a:t>2</a:t>
            </a:r>
            <a:endParaRPr lang="en-US" sz="1400" baseline="-25000" dirty="0">
              <a:solidFill>
                <a:srgbClr val="08519C"/>
              </a:solidFill>
            </a:endParaRPr>
          </a:p>
        </p:txBody>
      </p:sp>
      <p:sp>
        <p:nvSpPr>
          <p:cNvPr id="244" name="TextBox 243"/>
          <p:cNvSpPr txBox="1"/>
          <p:nvPr/>
        </p:nvSpPr>
        <p:spPr>
          <a:xfrm>
            <a:off x="584490" y="5788383"/>
            <a:ext cx="4097033" cy="215444"/>
          </a:xfrm>
          <a:prstGeom prst="rect">
            <a:avLst/>
          </a:prstGeom>
          <a:noFill/>
        </p:spPr>
        <p:txBody>
          <a:bodyPr wrap="none" tIns="0" bIns="0" rtlCol="0">
            <a:spAutoFit/>
          </a:bodyPr>
          <a:lstStyle/>
          <a:p>
            <a:r>
              <a:rPr lang="en-US" sz="1400" dirty="0" smtClean="0">
                <a:solidFill>
                  <a:srgbClr val="08519C"/>
                </a:solidFill>
              </a:rPr>
              <a:t>Expected receive time specified in receive schedule S</a:t>
            </a:r>
            <a:r>
              <a:rPr lang="en-US" sz="1400" baseline="-25000" dirty="0" smtClean="0">
                <a:solidFill>
                  <a:srgbClr val="08519C"/>
                </a:solidFill>
              </a:rPr>
              <a:t>R</a:t>
            </a:r>
            <a:endParaRPr lang="en-US" sz="1400" baseline="-25000" dirty="0">
              <a:solidFill>
                <a:srgbClr val="08519C"/>
              </a:solidFill>
            </a:endParaRPr>
          </a:p>
        </p:txBody>
      </p:sp>
      <p:sp>
        <p:nvSpPr>
          <p:cNvPr id="245" name="TextBox 244"/>
          <p:cNvSpPr txBox="1"/>
          <p:nvPr/>
        </p:nvSpPr>
        <p:spPr>
          <a:xfrm>
            <a:off x="5185289" y="4257269"/>
            <a:ext cx="3441968"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R</a:t>
            </a:r>
            <a:r>
              <a:rPr lang="en-US" sz="1400" dirty="0" smtClean="0">
                <a:solidFill>
                  <a:srgbClr val="08519C"/>
                </a:solidFill>
              </a:rPr>
              <a:t> checks if f</a:t>
            </a:r>
            <a:r>
              <a:rPr lang="en-US" sz="1400" baseline="-25000" dirty="0" smtClean="0">
                <a:solidFill>
                  <a:srgbClr val="08519C"/>
                </a:solidFill>
              </a:rPr>
              <a:t>2</a:t>
            </a:r>
            <a:r>
              <a:rPr lang="en-US" sz="1400" dirty="0" smtClean="0">
                <a:solidFill>
                  <a:srgbClr val="08519C"/>
                </a:solidFill>
              </a:rPr>
              <a:t> arrives according to schedule</a:t>
            </a:r>
            <a:endParaRPr lang="en-US" sz="1400" baseline="-25000" dirty="0">
              <a:solidFill>
                <a:srgbClr val="08519C"/>
              </a:solidFill>
            </a:endParaRPr>
          </a:p>
        </p:txBody>
      </p:sp>
      <p:sp>
        <p:nvSpPr>
          <p:cNvPr id="246" name="TextBox 245"/>
          <p:cNvSpPr txBox="1"/>
          <p:nvPr/>
        </p:nvSpPr>
        <p:spPr>
          <a:xfrm>
            <a:off x="5185289" y="4517391"/>
            <a:ext cx="3004006" cy="215444"/>
          </a:xfrm>
          <a:prstGeom prst="rect">
            <a:avLst/>
          </a:prstGeom>
          <a:noFill/>
        </p:spPr>
        <p:txBody>
          <a:bodyPr wrap="none" tIns="0" bIns="0" rtlCol="0">
            <a:spAutoFit/>
          </a:bodyPr>
          <a:lstStyle/>
          <a:p>
            <a:r>
              <a:rPr lang="en-US" sz="1400" dirty="0" smtClean="0">
                <a:solidFill>
                  <a:srgbClr val="08519C"/>
                </a:solidFill>
              </a:rPr>
              <a:t>Place f</a:t>
            </a:r>
            <a:r>
              <a:rPr lang="en-US" sz="1400" baseline="-25000" dirty="0" smtClean="0">
                <a:solidFill>
                  <a:srgbClr val="08519C"/>
                </a:solidFill>
              </a:rPr>
              <a:t>2 </a:t>
            </a:r>
            <a:r>
              <a:rPr lang="en-US" sz="1400" dirty="0" smtClean="0">
                <a:solidFill>
                  <a:srgbClr val="08519C"/>
                </a:solidFill>
              </a:rPr>
              <a:t>in buffer B</a:t>
            </a:r>
            <a:r>
              <a:rPr lang="en-US" sz="1400" baseline="-25000" dirty="0" smtClean="0">
                <a:solidFill>
                  <a:srgbClr val="08519C"/>
                </a:solidFill>
              </a:rPr>
              <a:t>1,Tx</a:t>
            </a:r>
            <a:r>
              <a:rPr lang="en-US" sz="1400" dirty="0" smtClean="0">
                <a:solidFill>
                  <a:srgbClr val="08519C"/>
                </a:solidFill>
              </a:rPr>
              <a:t> for transmission</a:t>
            </a:r>
            <a:endParaRPr lang="en-US" sz="1400" baseline="-25000" dirty="0">
              <a:solidFill>
                <a:srgbClr val="08519C"/>
              </a:solidFill>
            </a:endParaRPr>
          </a:p>
        </p:txBody>
      </p:sp>
      <p:sp>
        <p:nvSpPr>
          <p:cNvPr id="247" name="TextBox 246"/>
          <p:cNvSpPr txBox="1"/>
          <p:nvPr/>
        </p:nvSpPr>
        <p:spPr>
          <a:xfrm>
            <a:off x="5185289" y="4771163"/>
            <a:ext cx="3041321" cy="215444"/>
          </a:xfrm>
          <a:prstGeom prst="rect">
            <a:avLst/>
          </a:prstGeom>
          <a:noFill/>
        </p:spPr>
        <p:txBody>
          <a:bodyPr wrap="none" tIns="0" bIns="0" rtlCol="0">
            <a:spAutoFit/>
          </a:bodyPr>
          <a:lstStyle/>
          <a:p>
            <a:r>
              <a:rPr lang="en-US" sz="1400" dirty="0" smtClean="0">
                <a:solidFill>
                  <a:srgbClr val="08519C"/>
                </a:solidFill>
              </a:rPr>
              <a:t>Send time specified in send schedule S</a:t>
            </a:r>
            <a:r>
              <a:rPr lang="en-US" sz="1400" baseline="-25000" dirty="0" smtClean="0">
                <a:solidFill>
                  <a:srgbClr val="08519C"/>
                </a:solidFill>
              </a:rPr>
              <a:t>S</a:t>
            </a:r>
            <a:endParaRPr lang="en-US" sz="1400" baseline="-25000" dirty="0">
              <a:solidFill>
                <a:srgbClr val="08519C"/>
              </a:solidFill>
            </a:endParaRPr>
          </a:p>
        </p:txBody>
      </p:sp>
      <p:sp>
        <p:nvSpPr>
          <p:cNvPr id="248" name="TextBox 247"/>
          <p:cNvSpPr txBox="1"/>
          <p:nvPr/>
        </p:nvSpPr>
        <p:spPr>
          <a:xfrm>
            <a:off x="5185289" y="5012235"/>
            <a:ext cx="1095172"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2</a:t>
            </a:r>
            <a:endParaRPr lang="en-US" sz="1400" baseline="-25000" dirty="0">
              <a:solidFill>
                <a:srgbClr val="08519C"/>
              </a:solidFill>
            </a:endParaRPr>
          </a:p>
        </p:txBody>
      </p:sp>
      <p:sp>
        <p:nvSpPr>
          <p:cNvPr id="249" name="TextBox 248"/>
          <p:cNvSpPr txBox="1"/>
          <p:nvPr/>
        </p:nvSpPr>
        <p:spPr>
          <a:xfrm>
            <a:off x="5185289" y="5272357"/>
            <a:ext cx="3074078" cy="215444"/>
          </a:xfrm>
          <a:prstGeom prst="rect">
            <a:avLst/>
          </a:prstGeom>
          <a:noFill/>
        </p:spPr>
        <p:txBody>
          <a:bodyPr wrap="none" tIns="0" bIns="0" rtlCol="0">
            <a:spAutoFit/>
          </a:bodyPr>
          <a:lstStyle/>
          <a:p>
            <a:r>
              <a:rPr lang="en-US" sz="1400" dirty="0" smtClean="0">
                <a:solidFill>
                  <a:srgbClr val="08519C"/>
                </a:solidFill>
              </a:rPr>
              <a:t>Store the frame into receive buffer B</a:t>
            </a:r>
            <a:r>
              <a:rPr lang="en-US" sz="1400" baseline="-25000" dirty="0" smtClean="0">
                <a:solidFill>
                  <a:srgbClr val="08519C"/>
                </a:solidFill>
              </a:rPr>
              <a:t>2,Rx</a:t>
            </a:r>
            <a:endParaRPr lang="en-US" sz="1400" baseline="-25000" dirty="0">
              <a:solidFill>
                <a:srgbClr val="08519C"/>
              </a:solidFill>
            </a:endParaRPr>
          </a:p>
        </p:txBody>
      </p:sp>
      <p:sp>
        <p:nvSpPr>
          <p:cNvPr id="250" name="TextBox 249"/>
          <p:cNvSpPr txBox="1"/>
          <p:nvPr/>
        </p:nvSpPr>
        <p:spPr>
          <a:xfrm>
            <a:off x="5185289" y="5528261"/>
            <a:ext cx="2133918"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4</a:t>
            </a:r>
            <a:r>
              <a:rPr lang="en-US" sz="1400" dirty="0" smtClean="0">
                <a:solidFill>
                  <a:srgbClr val="08519C"/>
                </a:solidFill>
              </a:rPr>
              <a:t> reads f</a:t>
            </a:r>
            <a:r>
              <a:rPr lang="en-US" sz="1400" baseline="-25000" dirty="0" smtClean="0">
                <a:solidFill>
                  <a:srgbClr val="08519C"/>
                </a:solidFill>
              </a:rPr>
              <a:t>2</a:t>
            </a:r>
            <a:r>
              <a:rPr lang="en-US" sz="1400" dirty="0" smtClean="0">
                <a:solidFill>
                  <a:srgbClr val="08519C"/>
                </a:solidFill>
              </a:rPr>
              <a:t> from buffer</a:t>
            </a:r>
            <a:endParaRPr lang="en-US" sz="1400" baseline="-25000" dirty="0">
              <a:solidFill>
                <a:srgbClr val="08519C"/>
              </a:solidFill>
            </a:endParaRPr>
          </a:p>
        </p:txBody>
      </p:sp>
      <p:sp>
        <p:nvSpPr>
          <p:cNvPr id="259" name="Oval 202"/>
          <p:cNvSpPr>
            <a:spLocks noChangeAspect="1" noChangeArrowheads="1"/>
          </p:cNvSpPr>
          <p:nvPr/>
        </p:nvSpPr>
        <p:spPr bwMode="auto">
          <a:xfrm>
            <a:off x="1925567" y="2062203"/>
            <a:ext cx="179771" cy="177329"/>
          </a:xfrm>
          <a:prstGeom prst="ellipse">
            <a:avLst/>
          </a:prstGeom>
          <a:solidFill>
            <a:srgbClr val="003366"/>
          </a:solidFill>
          <a:ln w="19050" cap="flat" cmpd="sng" algn="ctr">
            <a:solidFill>
              <a:srgbClr val="003366"/>
            </a:solidFill>
            <a:prstDash val="solid"/>
            <a:round/>
            <a:headEnd type="none" w="med" len="med"/>
            <a:tailEnd type="none" w="med" len="med"/>
          </a:ln>
          <a:effectLst/>
        </p:spPr>
        <p:txBody>
          <a:bodyPr lIns="0" tIns="0" rIns="0" bIns="0" anchor="b"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b</a:t>
            </a:r>
          </a:p>
        </p:txBody>
      </p:sp>
      <p:grpSp>
        <p:nvGrpSpPr>
          <p:cNvPr id="164" name="Group 163"/>
          <p:cNvGrpSpPr/>
          <p:nvPr/>
        </p:nvGrpSpPr>
        <p:grpSpPr>
          <a:xfrm>
            <a:off x="6859871" y="3242968"/>
            <a:ext cx="1998184" cy="631298"/>
            <a:chOff x="6859871" y="3242968"/>
            <a:chExt cx="1998184" cy="631298"/>
          </a:xfrm>
        </p:grpSpPr>
        <p:sp>
          <p:nvSpPr>
            <p:cNvPr id="165"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166"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1605170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448"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449"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450" name="Group 110"/>
          <p:cNvGrpSpPr>
            <a:grpSpLocks/>
          </p:cNvGrpSpPr>
          <p:nvPr/>
        </p:nvGrpSpPr>
        <p:grpSpPr bwMode="auto">
          <a:xfrm>
            <a:off x="5014800" y="2291131"/>
            <a:ext cx="274283" cy="153206"/>
            <a:chOff x="4448" y="1401"/>
            <a:chExt cx="249" cy="141"/>
          </a:xfrm>
        </p:grpSpPr>
        <p:grpSp>
          <p:nvGrpSpPr>
            <p:cNvPr id="469"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471" name="Group 127"/>
          <p:cNvGrpSpPr>
            <a:grpSpLocks/>
          </p:cNvGrpSpPr>
          <p:nvPr/>
        </p:nvGrpSpPr>
        <p:grpSpPr bwMode="auto">
          <a:xfrm>
            <a:off x="1689266" y="2617103"/>
            <a:ext cx="498995" cy="330318"/>
            <a:chOff x="1429" y="1701"/>
            <a:chExt cx="453" cy="304"/>
          </a:xfrm>
        </p:grpSpPr>
        <p:grpSp>
          <p:nvGrpSpPr>
            <p:cNvPr id="472" name="Group 556"/>
            <p:cNvGrpSpPr>
              <a:grpSpLocks/>
            </p:cNvGrpSpPr>
            <p:nvPr/>
          </p:nvGrpSpPr>
          <p:grpSpPr bwMode="auto">
            <a:xfrm>
              <a:off x="1429" y="1703"/>
              <a:ext cx="453" cy="291"/>
              <a:chOff x="1429" y="1703"/>
              <a:chExt cx="453" cy="291"/>
            </a:xfrm>
          </p:grpSpPr>
          <p:grpSp>
            <p:nvGrpSpPr>
              <p:cNvPr id="480"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481" name="Group 141"/>
          <p:cNvGrpSpPr>
            <a:grpSpLocks/>
          </p:cNvGrpSpPr>
          <p:nvPr/>
        </p:nvGrpSpPr>
        <p:grpSpPr bwMode="auto">
          <a:xfrm>
            <a:off x="1738835" y="1532704"/>
            <a:ext cx="298516" cy="146687"/>
            <a:chOff x="1474" y="703"/>
            <a:chExt cx="271" cy="135"/>
          </a:xfrm>
        </p:grpSpPr>
        <p:grpSp>
          <p:nvGrpSpPr>
            <p:cNvPr id="482"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487"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488"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489" name="Group 148"/>
          <p:cNvGrpSpPr>
            <a:grpSpLocks/>
          </p:cNvGrpSpPr>
          <p:nvPr/>
        </p:nvGrpSpPr>
        <p:grpSpPr bwMode="auto">
          <a:xfrm>
            <a:off x="1738835" y="1779355"/>
            <a:ext cx="298516" cy="146688"/>
            <a:chOff x="1474" y="930"/>
            <a:chExt cx="271" cy="135"/>
          </a:xfrm>
        </p:grpSpPr>
        <p:grpSp>
          <p:nvGrpSpPr>
            <p:cNvPr id="49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49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49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499" name="Group 157"/>
          <p:cNvGrpSpPr>
            <a:grpSpLocks/>
          </p:cNvGrpSpPr>
          <p:nvPr/>
        </p:nvGrpSpPr>
        <p:grpSpPr bwMode="auto">
          <a:xfrm>
            <a:off x="5061064" y="1359939"/>
            <a:ext cx="298516" cy="146688"/>
            <a:chOff x="4490" y="544"/>
            <a:chExt cx="271" cy="135"/>
          </a:xfrm>
        </p:grpSpPr>
        <p:grpSp>
          <p:nvGrpSpPr>
            <p:cNvPr id="500"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501"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517"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520" name="Group 164"/>
          <p:cNvGrpSpPr>
            <a:grpSpLocks/>
          </p:cNvGrpSpPr>
          <p:nvPr/>
        </p:nvGrpSpPr>
        <p:grpSpPr bwMode="auto">
          <a:xfrm>
            <a:off x="5360682" y="1359939"/>
            <a:ext cx="298516" cy="146688"/>
            <a:chOff x="4762" y="544"/>
            <a:chExt cx="271" cy="135"/>
          </a:xfrm>
        </p:grpSpPr>
        <p:grpSp>
          <p:nvGrpSpPr>
            <p:cNvPr id="523"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526"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53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53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53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13</a:t>
            </a:r>
          </a:p>
        </p:txBody>
      </p:sp>
      <p:grpSp>
        <p:nvGrpSpPr>
          <p:cNvPr id="539" name="Group 214"/>
          <p:cNvGrpSpPr>
            <a:grpSpLocks/>
          </p:cNvGrpSpPr>
          <p:nvPr/>
        </p:nvGrpSpPr>
        <p:grpSpPr bwMode="auto">
          <a:xfrm>
            <a:off x="4036637" y="2617103"/>
            <a:ext cx="498996" cy="330318"/>
            <a:chOff x="3560" y="1701"/>
            <a:chExt cx="453" cy="304"/>
          </a:xfrm>
        </p:grpSpPr>
        <p:grpSp>
          <p:nvGrpSpPr>
            <p:cNvPr id="540" name="Group 215"/>
            <p:cNvGrpSpPr>
              <a:grpSpLocks/>
            </p:cNvGrpSpPr>
            <p:nvPr/>
          </p:nvGrpSpPr>
          <p:grpSpPr bwMode="auto">
            <a:xfrm>
              <a:off x="3560" y="1703"/>
              <a:ext cx="453" cy="291"/>
              <a:chOff x="3560" y="1703"/>
              <a:chExt cx="453" cy="291"/>
            </a:xfrm>
          </p:grpSpPr>
          <p:grpSp>
            <p:nvGrpSpPr>
              <p:cNvPr id="551"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553" name="Group 219"/>
          <p:cNvGrpSpPr>
            <a:grpSpLocks/>
          </p:cNvGrpSpPr>
          <p:nvPr/>
        </p:nvGrpSpPr>
        <p:grpSpPr bwMode="auto">
          <a:xfrm>
            <a:off x="4836351" y="2617103"/>
            <a:ext cx="498996" cy="330318"/>
            <a:chOff x="4286" y="1701"/>
            <a:chExt cx="453" cy="304"/>
          </a:xfrm>
        </p:grpSpPr>
        <p:grpSp>
          <p:nvGrpSpPr>
            <p:cNvPr id="556" name="Group 220"/>
            <p:cNvGrpSpPr>
              <a:grpSpLocks/>
            </p:cNvGrpSpPr>
            <p:nvPr/>
          </p:nvGrpSpPr>
          <p:grpSpPr bwMode="auto">
            <a:xfrm>
              <a:off x="4286" y="1703"/>
              <a:ext cx="453" cy="291"/>
              <a:chOff x="4286" y="1703"/>
              <a:chExt cx="453" cy="291"/>
            </a:xfrm>
          </p:grpSpPr>
          <p:grpSp>
            <p:nvGrpSpPr>
              <p:cNvPr id="557"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91323"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a:t>
            </a:r>
            <a:r>
              <a:rPr lang="en-US" sz="1400" dirty="0" smtClean="0">
                <a:solidFill>
                  <a:srgbClr val="08519C"/>
                </a:solidFill>
              </a:rPr>
              <a:t>arrives </a:t>
            </a: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900" b="1" dirty="0" smtClean="0">
                <a:solidFill>
                  <a:srgbClr val="FFFFFF"/>
                </a:solidFill>
                <a:latin typeface="Times New Roman" pitchFamily="-111" charset="0"/>
                <a:ea typeface="Lucida Sans Unicode" pitchFamily="-111" charset="0"/>
                <a:cs typeface="Lucida Sans Unicode" pitchFamily="-111" charset="0"/>
              </a:rPr>
              <a:t>10</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900" b="1" dirty="0" smtClean="0">
                <a:solidFill>
                  <a:srgbClr val="FFFFFF"/>
                </a:solidFill>
                <a:latin typeface="Times New Roman" pitchFamily="-111" charset="0"/>
                <a:ea typeface="Lucida Sans Unicode" pitchFamily="-111" charset="0"/>
                <a:cs typeface="Lucida Sans Unicode" pitchFamily="-111" charset="0"/>
              </a:rPr>
              <a:t>11</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900" b="1" dirty="0" smtClean="0">
                <a:solidFill>
                  <a:srgbClr val="FFFFFF"/>
                </a:solidFill>
                <a:latin typeface="Times New Roman" pitchFamily="-111" charset="0"/>
                <a:ea typeface="Lucida Sans Unicode" pitchFamily="-111" charset="0"/>
                <a:cs typeface="Lucida Sans Unicode" pitchFamily="-111" charset="0"/>
              </a:rPr>
              <a:t>12</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Tree>
    <p:extLst>
      <p:ext uri="{BB962C8B-B14F-4D97-AF65-F5344CB8AC3E}">
        <p14:creationId xmlns:p14="http://schemas.microsoft.com/office/powerpoint/2010/main" val="257962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Tree>
    <p:extLst>
      <p:ext uri="{BB962C8B-B14F-4D97-AF65-F5344CB8AC3E}">
        <p14:creationId xmlns:p14="http://schemas.microsoft.com/office/powerpoint/2010/main" val="392381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28575" cap="flat" cmpd="sng" algn="ctr">
            <a:solidFill>
              <a:srgbClr val="FF0000"/>
            </a:solidFill>
            <a:prstDash val="solid"/>
            <a:round/>
            <a:headEnd type="none" w="med" len="med"/>
            <a:tailEnd type="none" w="med" len="me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Tree>
    <p:extLst>
      <p:ext uri="{BB962C8B-B14F-4D97-AF65-F5344CB8AC3E}">
        <p14:creationId xmlns:p14="http://schemas.microsoft.com/office/powerpoint/2010/main" val="59608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28575" cap="flat" cmpd="sng" algn="ctr">
            <a:solidFill>
              <a:srgbClr val="FF0000"/>
            </a:solidFill>
            <a:prstDash val="solid"/>
            <a:round/>
            <a:headEnd type="none" w="med" len="med"/>
            <a:tailEnd type="none" w="med" len="me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Tree>
    <p:extLst>
      <p:ext uri="{BB962C8B-B14F-4D97-AF65-F5344CB8AC3E}">
        <p14:creationId xmlns:p14="http://schemas.microsoft.com/office/powerpoint/2010/main" val="35806983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28575" cap="flat" cmpd="sng" algn="ctr">
            <a:solidFill>
              <a:srgbClr val="FF0000"/>
            </a:solidFill>
            <a:prstDash val="solid"/>
            <a:round/>
            <a:headEnd type="none" w="med" len="med"/>
            <a:tailEnd type="none" w="med" len="me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1" name="TextBox 250"/>
          <p:cNvSpPr txBox="1"/>
          <p:nvPr/>
        </p:nvSpPr>
        <p:spPr>
          <a:xfrm>
            <a:off x="5218521" y="5535889"/>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3" name="TextBox 252"/>
          <p:cNvSpPr txBox="1"/>
          <p:nvPr/>
        </p:nvSpPr>
        <p:spPr>
          <a:xfrm>
            <a:off x="5218521" y="576919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39" name="Oval 186"/>
          <p:cNvSpPr>
            <a:spLocks noChangeAspect="1" noChangeArrowheads="1"/>
          </p:cNvSpPr>
          <p:nvPr/>
        </p:nvSpPr>
        <p:spPr bwMode="auto">
          <a:xfrm>
            <a:off x="5027834" y="504367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4"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9"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4"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Tree>
    <p:extLst>
      <p:ext uri="{BB962C8B-B14F-4D97-AF65-F5344CB8AC3E}">
        <p14:creationId xmlns:p14="http://schemas.microsoft.com/office/powerpoint/2010/main" val="1876777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Partitioned Architectures – CPU level</a:t>
            </a:r>
            <a:endParaRPr lang="en-US" dirty="0"/>
          </a:p>
        </p:txBody>
      </p:sp>
      <p:sp>
        <p:nvSpPr>
          <p:cNvPr id="3" name="Content Placeholder 2"/>
          <p:cNvSpPr>
            <a:spLocks noGrp="1"/>
          </p:cNvSpPr>
          <p:nvPr>
            <p:ph idx="1"/>
          </p:nvPr>
        </p:nvSpPr>
        <p:spPr/>
        <p:txBody>
          <a:bodyPr/>
          <a:lstStyle/>
          <a:p>
            <a:r>
              <a:rPr lang="en-US" dirty="0" smtClean="0"/>
              <a:t>Spatial partitioning</a:t>
            </a:r>
            <a:endParaRPr lang="en-US" dirty="0"/>
          </a:p>
          <a:p>
            <a:pPr marL="539751" lvl="3">
              <a:spcBef>
                <a:spcPts val="500"/>
              </a:spcBef>
            </a:pPr>
            <a:r>
              <a:rPr lang="en-US" sz="2400" dirty="0"/>
              <a:t>protects one application’s memory  </a:t>
            </a:r>
            <a:endParaRPr lang="en-US" sz="2400" dirty="0" smtClean="0"/>
          </a:p>
          <a:p>
            <a:pPr marL="323851" lvl="3" indent="0">
              <a:spcBef>
                <a:spcPts val="500"/>
              </a:spcBef>
              <a:buNone/>
            </a:pPr>
            <a:r>
              <a:rPr lang="en-US" sz="2400" dirty="0" smtClean="0"/>
              <a:t>   and access </a:t>
            </a:r>
            <a:r>
              <a:rPr lang="en-US" sz="2400" dirty="0"/>
              <a:t>to resources from </a:t>
            </a:r>
            <a:r>
              <a:rPr lang="en-US" sz="2400" dirty="0" smtClean="0"/>
              <a:t>another </a:t>
            </a:r>
          </a:p>
          <a:p>
            <a:pPr marL="323851" lvl="3" indent="0">
              <a:spcBef>
                <a:spcPts val="500"/>
              </a:spcBef>
              <a:buNone/>
            </a:pPr>
            <a:r>
              <a:rPr lang="en-US" sz="2400" dirty="0" smtClean="0"/>
              <a:t>   application</a:t>
            </a:r>
            <a:endParaRPr lang="en-US" sz="2400" dirty="0"/>
          </a:p>
          <a:p>
            <a:pPr marL="0" indent="0">
              <a:buNone/>
            </a:pPr>
            <a:endParaRPr lang="en-US" dirty="0"/>
          </a:p>
          <a:p>
            <a:r>
              <a:rPr lang="en-US" dirty="0" smtClean="0"/>
              <a:t>Temporal partitioning</a:t>
            </a:r>
          </a:p>
          <a:p>
            <a:pPr marL="539751" lvl="3">
              <a:spcBef>
                <a:spcPts val="500"/>
              </a:spcBef>
            </a:pPr>
            <a:r>
              <a:rPr lang="en-US" sz="2400" dirty="0"/>
              <a:t>partitions the CPU time among applications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39969"/>
            <a:ext cx="2668250" cy="243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931" y="4184920"/>
            <a:ext cx="5814433" cy="2142180"/>
          </a:xfrm>
          <a:prstGeom prst="rect">
            <a:avLst/>
          </a:prstGeom>
        </p:spPr>
      </p:pic>
    </p:spTree>
    <p:extLst>
      <p:ext uri="{BB962C8B-B14F-4D97-AF65-F5344CB8AC3E}">
        <p14:creationId xmlns:p14="http://schemas.microsoft.com/office/powerpoint/2010/main" val="19583206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28575" cap="flat" cmpd="sng" algn="ctr">
            <a:solidFill>
              <a:srgbClr val="FF0000"/>
            </a:solidFill>
            <a:prstDash val="solid"/>
            <a:round/>
            <a:headEnd type="none" w="med" len="me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900" b="1" dirty="0" smtClean="0">
                <a:solidFill>
                  <a:srgbClr val="FFFFFF"/>
                </a:solidFill>
                <a:latin typeface="Times New Roman" pitchFamily="-111" charset="0"/>
                <a:ea typeface="Lucida Sans Unicode" pitchFamily="-111" charset="0"/>
                <a:cs typeface="Lucida Sans Unicode" pitchFamily="-111" charset="0"/>
              </a:rPr>
              <a:t>10</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900" b="1" dirty="0" smtClean="0">
                <a:solidFill>
                  <a:srgbClr val="FFFFFF"/>
                </a:solidFill>
                <a:latin typeface="Times New Roman" pitchFamily="-111" charset="0"/>
                <a:ea typeface="Lucida Sans Unicode" pitchFamily="-111" charset="0"/>
                <a:cs typeface="Lucida Sans Unicode" pitchFamily="-111" charset="0"/>
              </a:rPr>
              <a:t>11</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900" b="1" dirty="0" smtClean="0">
                <a:solidFill>
                  <a:srgbClr val="FFFFFF"/>
                </a:solidFill>
                <a:latin typeface="Times New Roman" pitchFamily="-111" charset="0"/>
                <a:ea typeface="Lucida Sans Unicode" pitchFamily="-111" charset="0"/>
                <a:cs typeface="Lucida Sans Unicode" pitchFamily="-111" charset="0"/>
              </a:rPr>
              <a:t>12</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900" b="1" dirty="0" smtClean="0">
                <a:solidFill>
                  <a:srgbClr val="FFFFFF"/>
                </a:solidFill>
                <a:latin typeface="Times New Roman" pitchFamily="-111" charset="0"/>
                <a:ea typeface="Lucida Sans Unicode" pitchFamily="-111" charset="0"/>
                <a:cs typeface="Lucida Sans Unicode" pitchFamily="-111" charset="0"/>
              </a:rPr>
              <a:t>13</a:t>
            </a:r>
            <a:endParaRPr lang="en-US" sz="9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Tree>
    <p:extLst>
      <p:ext uri="{BB962C8B-B14F-4D97-AF65-F5344CB8AC3E}">
        <p14:creationId xmlns:p14="http://schemas.microsoft.com/office/powerpoint/2010/main" val="2480477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28575" cap="flat" cmpd="sng" algn="ctr">
            <a:solidFill>
              <a:srgbClr val="FF0000"/>
            </a:solidFill>
            <a:prstDash val="solid"/>
            <a:round/>
            <a:headEnd type="none" w="med" len="med"/>
            <a:tailEnd type="none" w="med" len="me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Tree>
    <p:extLst>
      <p:ext uri="{BB962C8B-B14F-4D97-AF65-F5344CB8AC3E}">
        <p14:creationId xmlns:p14="http://schemas.microsoft.com/office/powerpoint/2010/main" val="3902104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28575" cap="flat" cmpd="sng" algn="ctr">
            <a:solidFill>
              <a:srgbClr val="FF0000"/>
            </a:solidFill>
            <a:prstDash val="solid"/>
            <a:round/>
            <a:headEnd type="none" w="med" len="med"/>
            <a:tailEnd type="none" w="med" len="me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sp>
        <p:nvSpPr>
          <p:cNvPr id="256"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57"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Chancellor" pitchFamily="-111"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err="1">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Tree>
    <p:extLst>
      <p:ext uri="{BB962C8B-B14F-4D97-AF65-F5344CB8AC3E}">
        <p14:creationId xmlns:p14="http://schemas.microsoft.com/office/powerpoint/2010/main" val="653433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10</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grpSp>
        <p:nvGrpSpPr>
          <p:cNvPr id="239" name="Group 238"/>
          <p:cNvGrpSpPr/>
          <p:nvPr/>
        </p:nvGrpSpPr>
        <p:grpSpPr>
          <a:xfrm>
            <a:off x="6859871" y="3242968"/>
            <a:ext cx="1998184" cy="631298"/>
            <a:chOff x="6859871" y="3242968"/>
            <a:chExt cx="1998184" cy="631298"/>
          </a:xfrm>
        </p:grpSpPr>
        <p:sp>
          <p:nvSpPr>
            <p:cNvPr id="244"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49"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1918148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28575" cap="flat" cmpd="sng" algn="ctr">
            <a:solidFill>
              <a:srgbClr val="FF0000"/>
            </a:solidFill>
            <a:prstDash val="solid"/>
            <a:round/>
            <a:headEnd type="none" w="med" len="med"/>
            <a:tailEnd type="none" w="med" len="me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grpSp>
        <p:nvGrpSpPr>
          <p:cNvPr id="239" name="Group 238"/>
          <p:cNvGrpSpPr/>
          <p:nvPr/>
        </p:nvGrpSpPr>
        <p:grpSpPr>
          <a:xfrm>
            <a:off x="6859871" y="3242968"/>
            <a:ext cx="1998184" cy="631298"/>
            <a:chOff x="6859871" y="3242968"/>
            <a:chExt cx="1998184" cy="631298"/>
          </a:xfrm>
        </p:grpSpPr>
        <p:sp>
          <p:nvSpPr>
            <p:cNvPr id="244"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49"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731366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28575" cap="flat" cmpd="sng" algn="ctr">
            <a:solidFill>
              <a:srgbClr val="FF0000"/>
            </a:solidFill>
            <a:prstDash val="solid"/>
            <a:round/>
            <a:headEnd type="none" w="med" len="med"/>
            <a:tailEnd type="none" w="med" len="me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grpSp>
        <p:nvGrpSpPr>
          <p:cNvPr id="239" name="Group 238"/>
          <p:cNvGrpSpPr/>
          <p:nvPr/>
        </p:nvGrpSpPr>
        <p:grpSpPr>
          <a:xfrm>
            <a:off x="6859871" y="3242968"/>
            <a:ext cx="1998184" cy="631298"/>
            <a:chOff x="6859871" y="3242968"/>
            <a:chExt cx="1998184" cy="631298"/>
          </a:xfrm>
        </p:grpSpPr>
        <p:sp>
          <p:nvSpPr>
            <p:cNvPr id="244"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49"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21415725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19050" cap="flat" cmpd="sng" algn="ctr">
                <a:solidFill>
                  <a:srgbClr val="FF0000"/>
                </a:solidFill>
                <a:prstDash val="solid"/>
                <a:round/>
                <a:headEnd type="none" w="med" len="med"/>
                <a:tailEnd type="none" w="med" len="me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grpSp>
        <p:nvGrpSpPr>
          <p:cNvPr id="239" name="Group 238"/>
          <p:cNvGrpSpPr/>
          <p:nvPr/>
        </p:nvGrpSpPr>
        <p:grpSpPr>
          <a:xfrm>
            <a:off x="6859871" y="3242968"/>
            <a:ext cx="1998184" cy="631298"/>
            <a:chOff x="6859871" y="3242968"/>
            <a:chExt cx="1998184" cy="631298"/>
          </a:xfrm>
        </p:grpSpPr>
        <p:sp>
          <p:nvSpPr>
            <p:cNvPr id="244"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49"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3602352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Transmission</a:t>
            </a:r>
            <a:endParaRPr lang="en-US" dirty="0"/>
          </a:p>
        </p:txBody>
      </p:sp>
      <p:sp>
        <p:nvSpPr>
          <p:cNvPr id="430" name="AutoShape 1"/>
          <p:cNvSpPr>
            <a:spLocks noChangeArrowheads="1"/>
          </p:cNvSpPr>
          <p:nvPr/>
        </p:nvSpPr>
        <p:spPr bwMode="auto">
          <a:xfrm>
            <a:off x="314551" y="1163269"/>
            <a:ext cx="2797898"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sp>
        <p:nvSpPr>
          <p:cNvPr id="431" name="Text Box 2"/>
          <p:cNvSpPr txBox="1">
            <a:spLocks noChangeArrowheads="1"/>
          </p:cNvSpPr>
          <p:nvPr/>
        </p:nvSpPr>
        <p:spPr bwMode="auto">
          <a:xfrm>
            <a:off x="464360" y="1409921"/>
            <a:ext cx="699474" cy="270557"/>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sp>
        <p:nvSpPr>
          <p:cNvPr id="432" name="AutoShape 3"/>
          <p:cNvSpPr>
            <a:spLocks noChangeArrowheads="1"/>
          </p:cNvSpPr>
          <p:nvPr/>
        </p:nvSpPr>
        <p:spPr bwMode="auto">
          <a:xfrm>
            <a:off x="464360" y="1433825"/>
            <a:ext cx="699474" cy="1527720"/>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3" name="Group 4"/>
          <p:cNvGrpSpPr>
            <a:grpSpLocks/>
          </p:cNvGrpSpPr>
          <p:nvPr/>
        </p:nvGrpSpPr>
        <p:grpSpPr bwMode="auto">
          <a:xfrm>
            <a:off x="464360" y="1631582"/>
            <a:ext cx="698373" cy="442235"/>
            <a:chOff x="317" y="794"/>
            <a:chExt cx="634" cy="407"/>
          </a:xfrm>
        </p:grpSpPr>
        <p:sp>
          <p:nvSpPr>
            <p:cNvPr id="434" name="AutoShape 5"/>
            <p:cNvSpPr>
              <a:spLocks noChangeArrowheads="1"/>
            </p:cNvSpPr>
            <p:nvPr/>
          </p:nvSpPr>
          <p:spPr bwMode="auto">
            <a:xfrm>
              <a:off x="317" y="794"/>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Lucida Sans Unicode" pitchFamily="-111" charset="0"/>
                  <a:cs typeface="Lucida Sans Unicode" pitchFamily="-111" charset="0"/>
                </a:rPr>
                <a:t> </a:t>
              </a:r>
              <a:r>
                <a:rPr lang="en-US" sz="1200" dirty="0">
                  <a:solidFill>
                    <a:srgbClr val="000000"/>
                  </a:solidFill>
                  <a:latin typeface="Chancellor" pitchFamily="-111" charset="0"/>
                  <a:ea typeface="Lucida Sans Unicode" pitchFamily="-111" charset="0"/>
                  <a:cs typeface="Lucida Sans Unicode" pitchFamily="-111" charset="0"/>
                </a:rPr>
                <a:t>P</a:t>
              </a:r>
              <a:r>
                <a:rPr lang="en-US" sz="1200" baseline="-33000" dirty="0">
                  <a:solidFill>
                    <a:srgbClr val="000000"/>
                  </a:solidFill>
                  <a:latin typeface="Times New Roman" pitchFamily="-111" charset="0"/>
                  <a:ea typeface="Lucida Sans Unicode" pitchFamily="-111" charset="0"/>
                  <a:cs typeface="Lucida Sans Unicode" pitchFamily="-111" charset="0"/>
                </a:rPr>
                <a:t>1,1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435" name="Oval 6"/>
            <p:cNvSpPr>
              <a:spLocks noChangeAspect="1" noChangeArrowheads="1"/>
            </p:cNvSpPr>
            <p:nvPr/>
          </p:nvSpPr>
          <p:spPr bwMode="auto">
            <a:xfrm>
              <a:off x="604" y="930"/>
              <a:ext cx="185" cy="183"/>
            </a:xfrm>
            <a:prstGeom prst="ellipse">
              <a:avLst/>
            </a:prstGeom>
            <a:solidFill>
              <a:srgbClr val="006D2C"/>
            </a:solidFill>
            <a:ln w="9525">
              <a:solidFill>
                <a:srgbClr val="000000"/>
              </a:solidFill>
              <a:round/>
              <a:headEnd/>
              <a:tailEnd/>
            </a:ln>
            <a:effectLst/>
          </p:spPr>
          <p:txBody>
            <a:bodyPr wrap="none" lIns="0" tIns="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1</a:t>
              </a:r>
            </a:p>
          </p:txBody>
        </p:sp>
      </p:grpSp>
      <p:grpSp>
        <p:nvGrpSpPr>
          <p:cNvPr id="4" name="Group 7"/>
          <p:cNvGrpSpPr>
            <a:grpSpLocks/>
          </p:cNvGrpSpPr>
          <p:nvPr/>
        </p:nvGrpSpPr>
        <p:grpSpPr bwMode="auto">
          <a:xfrm>
            <a:off x="464360" y="2074903"/>
            <a:ext cx="698373" cy="442235"/>
            <a:chOff x="317" y="1202"/>
            <a:chExt cx="634" cy="407"/>
          </a:xfrm>
        </p:grpSpPr>
        <p:sp>
          <p:nvSpPr>
            <p:cNvPr id="437" name="AutoShape 8"/>
            <p:cNvSpPr>
              <a:spLocks noChangeArrowheads="1"/>
            </p:cNvSpPr>
            <p:nvPr/>
          </p:nvSpPr>
          <p:spPr bwMode="auto">
            <a:xfrm>
              <a:off x="31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dirty="0">
                  <a:solidFill>
                    <a:srgbClr val="000000"/>
                  </a:solidFill>
                  <a:latin typeface="Chancellor" pitchFamily="-111" charset="0"/>
                  <a:ea typeface="Chancellor" pitchFamily="-111" charset="0"/>
                  <a:cs typeface="Chancellor" pitchFamily="-111" charset="0"/>
                </a:rPr>
                <a:t> </a:t>
              </a:r>
              <a:r>
                <a:rPr lang="en-US" sz="1200" dirty="0">
                  <a:solidFill>
                    <a:srgbClr val="000000"/>
                  </a:solidFill>
                  <a:latin typeface="Chancellor" pitchFamily="-111" charset="0"/>
                  <a:ea typeface="Chancellor" pitchFamily="-111" charset="0"/>
                  <a:cs typeface="Chancellor" pitchFamily="-111" charset="0"/>
                </a:rPr>
                <a:t>P</a:t>
              </a:r>
              <a:r>
                <a:rPr lang="en-US" sz="1200" baseline="-33000" dirty="0">
                  <a:solidFill>
                    <a:srgbClr val="000000"/>
                  </a:solidFill>
                  <a:latin typeface="Times New Roman" pitchFamily="-111" charset="0"/>
                  <a:ea typeface="Times New Roman" pitchFamily="-111" charset="0"/>
                  <a:cs typeface="Times New Roman" pitchFamily="-111" charset="0"/>
                </a:rPr>
                <a:t>1,2</a:t>
              </a:r>
            </a:p>
          </p:txBody>
        </p:sp>
        <p:sp>
          <p:nvSpPr>
            <p:cNvPr id="438" name="Oval 9"/>
            <p:cNvSpPr>
              <a:spLocks noChangeArrowheads="1"/>
            </p:cNvSpPr>
            <p:nvPr/>
          </p:nvSpPr>
          <p:spPr bwMode="auto">
            <a:xfrm>
              <a:off x="610" y="1356"/>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dirty="0">
                  <a:solidFill>
                    <a:srgbClr val="FFFFFF"/>
                  </a:solidFill>
                  <a:latin typeface="Times New Roman" pitchFamily="-111" charset="0"/>
                  <a:ea typeface="Times New Roman" pitchFamily="-111" charset="0"/>
                  <a:cs typeface="Times New Roman" pitchFamily="-111" charset="0"/>
                </a:rPr>
                <a:t>τ</a:t>
              </a:r>
              <a:r>
                <a:rPr lang="en-US" sz="1200" baseline="-33000" dirty="0">
                  <a:solidFill>
                    <a:srgbClr val="FFFFFF"/>
                  </a:solidFill>
                  <a:latin typeface="Times New Roman" pitchFamily="-111" charset="0"/>
                  <a:ea typeface="Times New Roman" pitchFamily="-111" charset="0"/>
                  <a:cs typeface="Times New Roman" pitchFamily="-111" charset="0"/>
                </a:rPr>
                <a:t>2</a:t>
              </a:r>
            </a:p>
          </p:txBody>
        </p:sp>
      </p:grpSp>
      <p:grpSp>
        <p:nvGrpSpPr>
          <p:cNvPr id="5" name="Group 10"/>
          <p:cNvGrpSpPr>
            <a:grpSpLocks/>
          </p:cNvGrpSpPr>
          <p:nvPr/>
        </p:nvGrpSpPr>
        <p:grpSpPr bwMode="auto">
          <a:xfrm>
            <a:off x="1356603" y="1551175"/>
            <a:ext cx="281993" cy="153207"/>
            <a:chOff x="1127" y="720"/>
            <a:chExt cx="256" cy="141"/>
          </a:xfrm>
        </p:grpSpPr>
        <p:sp>
          <p:nvSpPr>
            <p:cNvPr id="440" name="Text Box 11"/>
            <p:cNvSpPr txBox="1">
              <a:spLocks noChangeArrowheads="1"/>
            </p:cNvSpPr>
            <p:nvPr/>
          </p:nvSpPr>
          <p:spPr bwMode="auto">
            <a:xfrm>
              <a:off x="1127" y="720"/>
              <a:ext cx="256" cy="141"/>
            </a:xfrm>
            <a:prstGeom prst="rect">
              <a:avLst/>
            </a:prstGeom>
            <a:noFill/>
            <a:ln w="9525">
              <a:noFill/>
              <a:round/>
              <a:headEnd/>
              <a:tailEnd/>
            </a:ln>
            <a:effectLst/>
          </p:spPr>
          <p:txBody>
            <a:bodyPr wrap="none" lIns="0" tIns="13230" rIns="0" bIns="0">
              <a:prstTxWarp prst="textNoShape">
                <a:avLst/>
              </a:prstTxWarp>
            </a:bodyPr>
            <a:lstStyle/>
            <a:p>
              <a:r>
                <a:rPr lang="en-US" sz="1050" dirty="0">
                  <a:solidFill>
                    <a:srgbClr val="000000"/>
                  </a:solidFill>
                  <a:latin typeface="Times New Roman" pitchFamily="-111" charset="0"/>
                  <a:ea typeface="Lucida Sans Unicode" pitchFamily="-111" charset="0"/>
                  <a:cs typeface="Lucida Sans Unicode" pitchFamily="-111" charset="0"/>
                </a:rPr>
                <a:t>Q</a:t>
              </a:r>
              <a:r>
                <a:rPr lang="en-US" sz="105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6" name="Group 12"/>
          <p:cNvGrpSpPr>
            <a:grpSpLocks/>
          </p:cNvGrpSpPr>
          <p:nvPr/>
        </p:nvGrpSpPr>
        <p:grpSpPr bwMode="auto">
          <a:xfrm>
            <a:off x="1356603" y="1797827"/>
            <a:ext cx="281993" cy="153206"/>
            <a:chOff x="1127" y="947"/>
            <a:chExt cx="256" cy="141"/>
          </a:xfrm>
        </p:grpSpPr>
        <p:sp>
          <p:nvSpPr>
            <p:cNvPr id="442" name="Text Box 13"/>
            <p:cNvSpPr txBox="1">
              <a:spLocks noChangeArrowheads="1"/>
            </p:cNvSpPr>
            <p:nvPr/>
          </p:nvSpPr>
          <p:spPr bwMode="auto">
            <a:xfrm>
              <a:off x="1127" y="947"/>
              <a:ext cx="256"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nvGrpSpPr>
          <p:cNvPr id="7" name="Group 14"/>
          <p:cNvGrpSpPr>
            <a:grpSpLocks/>
          </p:cNvGrpSpPr>
          <p:nvPr/>
        </p:nvGrpSpPr>
        <p:grpSpPr bwMode="auto">
          <a:xfrm>
            <a:off x="1418289" y="2395442"/>
            <a:ext cx="469254" cy="171678"/>
            <a:chOff x="1183" y="1497"/>
            <a:chExt cx="426" cy="158"/>
          </a:xfrm>
        </p:grpSpPr>
        <p:grpSp>
          <p:nvGrpSpPr>
            <p:cNvPr id="8" name="Group 443"/>
            <p:cNvGrpSpPr>
              <a:grpSpLocks/>
            </p:cNvGrpSpPr>
            <p:nvPr/>
          </p:nvGrpSpPr>
          <p:grpSpPr bwMode="auto">
            <a:xfrm>
              <a:off x="1519" y="1497"/>
              <a:ext cx="90" cy="135"/>
              <a:chOff x="1519" y="1497"/>
              <a:chExt cx="90" cy="135"/>
            </a:xfrm>
          </p:grpSpPr>
          <p:sp>
            <p:nvSpPr>
              <p:cNvPr id="447" name="AutoShape 16"/>
              <p:cNvSpPr>
                <a:spLocks noChangeArrowheads="1"/>
              </p:cNvSpPr>
              <p:nvPr/>
            </p:nvSpPr>
            <p:spPr bwMode="auto">
              <a:xfrm>
                <a:off x="1519" y="1497"/>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9" name="Group 17"/>
            <p:cNvGrpSpPr>
              <a:grpSpLocks/>
            </p:cNvGrpSpPr>
            <p:nvPr/>
          </p:nvGrpSpPr>
          <p:grpSpPr bwMode="auto">
            <a:xfrm>
              <a:off x="1183" y="1514"/>
              <a:ext cx="249" cy="141"/>
              <a:chOff x="1183" y="1514"/>
              <a:chExt cx="249" cy="141"/>
            </a:xfrm>
          </p:grpSpPr>
          <p:sp>
            <p:nvSpPr>
              <p:cNvPr id="446" name="Text Box 18"/>
              <p:cNvSpPr txBox="1">
                <a:spLocks noChangeArrowheads="1"/>
              </p:cNvSpPr>
              <p:nvPr/>
            </p:nvSpPr>
            <p:spPr bwMode="auto">
              <a:xfrm>
                <a:off x="1183" y="1514"/>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grpSp>
        <p:nvGrpSpPr>
          <p:cNvPr id="10" name="Group 19"/>
          <p:cNvGrpSpPr>
            <a:grpSpLocks/>
          </p:cNvGrpSpPr>
          <p:nvPr/>
        </p:nvGrpSpPr>
        <p:grpSpPr bwMode="auto">
          <a:xfrm>
            <a:off x="1418289" y="2148790"/>
            <a:ext cx="469254" cy="171678"/>
            <a:chOff x="1183" y="1270"/>
            <a:chExt cx="426" cy="158"/>
          </a:xfrm>
        </p:grpSpPr>
        <p:grpSp>
          <p:nvGrpSpPr>
            <p:cNvPr id="11" name="Group 448"/>
            <p:cNvGrpSpPr>
              <a:grpSpLocks/>
            </p:cNvGrpSpPr>
            <p:nvPr/>
          </p:nvGrpSpPr>
          <p:grpSpPr bwMode="auto">
            <a:xfrm>
              <a:off x="1183" y="1287"/>
              <a:ext cx="249" cy="141"/>
              <a:chOff x="1183" y="1287"/>
              <a:chExt cx="249" cy="141"/>
            </a:xfrm>
          </p:grpSpPr>
          <p:sp>
            <p:nvSpPr>
              <p:cNvPr id="452" name="Text Box 21"/>
              <p:cNvSpPr txBox="1">
                <a:spLocks noChangeArrowheads="1"/>
              </p:cNvSpPr>
              <p:nvPr/>
            </p:nvSpPr>
            <p:spPr bwMode="auto">
              <a:xfrm>
                <a:off x="1183" y="1287"/>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nvGrpSpPr>
            <p:cNvPr id="12" name="Group 22"/>
            <p:cNvGrpSpPr>
              <a:grpSpLocks/>
            </p:cNvGrpSpPr>
            <p:nvPr/>
          </p:nvGrpSpPr>
          <p:grpSpPr bwMode="auto">
            <a:xfrm>
              <a:off x="1519" y="1270"/>
              <a:ext cx="90" cy="135"/>
              <a:chOff x="1519" y="1270"/>
              <a:chExt cx="90" cy="135"/>
            </a:xfrm>
          </p:grpSpPr>
          <p:sp>
            <p:nvSpPr>
              <p:cNvPr id="451" name="AutoShape 23"/>
              <p:cNvSpPr>
                <a:spLocks noChangeArrowheads="1"/>
              </p:cNvSpPr>
              <p:nvPr/>
            </p:nvSpPr>
            <p:spPr bwMode="auto">
              <a:xfrm>
                <a:off x="1519" y="127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453" name="Oval 24"/>
          <p:cNvSpPr>
            <a:spLocks noChangeArrowheads="1"/>
          </p:cNvSpPr>
          <p:nvPr/>
        </p:nvSpPr>
        <p:spPr bwMode="auto">
          <a:xfrm>
            <a:off x="2238932" y="1754365"/>
            <a:ext cx="274283" cy="196669"/>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2</a:t>
            </a:r>
          </a:p>
        </p:txBody>
      </p:sp>
      <p:sp>
        <p:nvSpPr>
          <p:cNvPr id="454" name="Oval 25"/>
          <p:cNvSpPr>
            <a:spLocks noChangeArrowheads="1"/>
          </p:cNvSpPr>
          <p:nvPr/>
        </p:nvSpPr>
        <p:spPr bwMode="auto">
          <a:xfrm>
            <a:off x="2238932" y="1507712"/>
            <a:ext cx="274283" cy="196670"/>
          </a:xfrm>
          <a:prstGeom prst="ellipse">
            <a:avLst/>
          </a:prstGeom>
          <a:solidFill>
            <a:srgbClr val="FFFFFF"/>
          </a:solidFill>
          <a:ln w="9525">
            <a:solidFill>
              <a:srgbClr val="000000"/>
            </a:solidFill>
            <a:round/>
            <a:headEnd/>
            <a:tailEnd/>
          </a:ln>
          <a:effectLst/>
        </p:spPr>
        <p:txBody>
          <a:bodyPr wrap="none" lIns="0" tIns="0" rIns="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TR</a:t>
            </a:r>
            <a:r>
              <a:rPr lang="en-US" sz="900" baseline="-33000" dirty="0">
                <a:solidFill>
                  <a:srgbClr val="000000"/>
                </a:solidFill>
                <a:latin typeface="Times New Roman" pitchFamily="-111" charset="0"/>
                <a:ea typeface="Times New Roman" pitchFamily="-111" charset="0"/>
                <a:cs typeface="Times New Roman" pitchFamily="-111" charset="0"/>
              </a:rPr>
              <a:t>1</a:t>
            </a:r>
          </a:p>
        </p:txBody>
      </p:sp>
      <p:sp>
        <p:nvSpPr>
          <p:cNvPr id="455" name="Oval 26"/>
          <p:cNvSpPr>
            <a:spLocks noChangeArrowheads="1"/>
          </p:cNvSpPr>
          <p:nvPr/>
        </p:nvSpPr>
        <p:spPr bwMode="auto">
          <a:xfrm>
            <a:off x="2712592" y="1686828"/>
            <a:ext cx="299617" cy="196669"/>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dirty="0">
                <a:solidFill>
                  <a:srgbClr val="000000"/>
                </a:solidFill>
                <a:latin typeface="Times New Roman" pitchFamily="-111" charset="0"/>
                <a:ea typeface="Times New Roman" pitchFamily="-111" charset="0"/>
                <a:cs typeface="Times New Roman" pitchFamily="-111" charset="0"/>
              </a:rPr>
              <a:t>RC</a:t>
            </a:r>
            <a:r>
              <a:rPr lang="en-US" sz="900" baseline="-33000" dirty="0">
                <a:solidFill>
                  <a:srgbClr val="000000"/>
                </a:solidFill>
                <a:latin typeface="Times New Roman" pitchFamily="-111" charset="0"/>
                <a:ea typeface="Times New Roman" pitchFamily="-111" charset="0"/>
                <a:cs typeface="Times New Roman" pitchFamily="-111" charset="0"/>
              </a:rPr>
              <a:t>S</a:t>
            </a:r>
          </a:p>
        </p:txBody>
      </p:sp>
      <p:sp>
        <p:nvSpPr>
          <p:cNvPr id="456" name="Oval 27"/>
          <p:cNvSpPr>
            <a:spLocks noChangeArrowheads="1"/>
          </p:cNvSpPr>
          <p:nvPr/>
        </p:nvSpPr>
        <p:spPr bwMode="auto">
          <a:xfrm>
            <a:off x="2712592" y="2148790"/>
            <a:ext cx="299617" cy="196670"/>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sp>
        <p:nvSpPr>
          <p:cNvPr id="457" name="AutoShape 28"/>
          <p:cNvSpPr>
            <a:spLocks noChangeArrowheads="1"/>
          </p:cNvSpPr>
          <p:nvPr/>
        </p:nvSpPr>
        <p:spPr bwMode="auto">
          <a:xfrm>
            <a:off x="464360" y="2518224"/>
            <a:ext cx="699474" cy="443321"/>
          </a:xfrm>
          <a:prstGeom prst="roundRect">
            <a:avLst>
              <a:gd name="adj" fmla="val 4718"/>
            </a:avLst>
          </a:prstGeom>
          <a:solidFill>
            <a:srgbClr val="FFFFFF"/>
          </a:solidFill>
          <a:ln w="18000">
            <a:solidFill>
              <a:srgbClr val="252525"/>
            </a:solidFill>
            <a:round/>
            <a:headEnd/>
            <a:tailEnd/>
          </a:ln>
          <a:effectLst/>
        </p:spPr>
        <p:txBody>
          <a:bodyPr wrap="none" lIns="7200" tIns="18540" rIns="0" bIns="0">
            <a:prstTxWarp prst="textNoShape">
              <a:avLst/>
            </a:prstTxWarp>
          </a:bodyPr>
          <a:lstStyle/>
          <a:p>
            <a:pPr>
              <a:lnSpc>
                <a:spcPct val="95000"/>
              </a:lnSpc>
              <a:tabLst>
                <a:tab pos="723900" algn="l"/>
              </a:tabLst>
            </a:pPr>
            <a:r>
              <a:rPr lang="en-US" sz="1200" dirty="0">
                <a:solidFill>
                  <a:srgbClr val="000000"/>
                </a:solidFill>
                <a:latin typeface="Chancellor" pitchFamily="-111" charset="0"/>
                <a:ea typeface="Chancellor" pitchFamily="-111" charset="0"/>
                <a:cs typeface="Chancellor" pitchFamily="-111" charset="0"/>
              </a:rPr>
              <a:t> P</a:t>
            </a:r>
            <a:r>
              <a:rPr lang="en-US" sz="1200" baseline="-33000" dirty="0">
                <a:solidFill>
                  <a:srgbClr val="000000"/>
                </a:solidFill>
                <a:latin typeface="Times New Roman" pitchFamily="-111" charset="0"/>
                <a:ea typeface="Times New Roman" pitchFamily="-111" charset="0"/>
                <a:cs typeface="Times New Roman" pitchFamily="-111" charset="0"/>
              </a:rPr>
              <a:t>1,3</a:t>
            </a:r>
          </a:p>
        </p:txBody>
      </p:sp>
      <p:sp>
        <p:nvSpPr>
          <p:cNvPr id="458" name="AutoShape 29"/>
          <p:cNvSpPr>
            <a:spLocks noChangeArrowheads="1"/>
          </p:cNvSpPr>
          <p:nvPr/>
        </p:nvSpPr>
        <p:spPr bwMode="auto">
          <a:xfrm>
            <a:off x="3112449"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59" name="Freeform 30"/>
          <p:cNvSpPr>
            <a:spLocks/>
          </p:cNvSpPr>
          <p:nvPr/>
        </p:nvSpPr>
        <p:spPr bwMode="auto">
          <a:xfrm>
            <a:off x="989792" y="2222677"/>
            <a:ext cx="825050" cy="221661"/>
          </a:xfrm>
          <a:custGeom>
            <a:avLst/>
            <a:gdLst/>
            <a:ahLst/>
            <a:cxnLst>
              <a:cxn ang="0">
                <a:pos x="0" y="600"/>
              </a:cxn>
              <a:cxn ang="0">
                <a:pos x="3300" y="0"/>
              </a:cxn>
            </a:cxnLst>
            <a:rect l="0" t="0" r="r" b="b"/>
            <a:pathLst>
              <a:path w="3301" h="901">
                <a:moveTo>
                  <a:pt x="0" y="600"/>
                </a:moveTo>
                <a:cubicBezTo>
                  <a:pt x="1000" y="800"/>
                  <a:pt x="2500" y="900"/>
                  <a:pt x="33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0" name="Line 31"/>
          <p:cNvSpPr>
            <a:spLocks noChangeShapeType="1"/>
          </p:cNvSpPr>
          <p:nvPr/>
        </p:nvSpPr>
        <p:spPr bwMode="auto">
          <a:xfrm flipV="1">
            <a:off x="2013118" y="1605504"/>
            <a:ext cx="224713"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cxnSp>
        <p:nvCxnSpPr>
          <p:cNvPr id="461" name="AutoShape 32"/>
          <p:cNvCxnSpPr>
            <a:cxnSpLocks noChangeShapeType="1"/>
            <a:stCxn id="454" idx="6"/>
            <a:endCxn id="455" idx="1"/>
          </p:cNvCxnSpPr>
          <p:nvPr/>
        </p:nvCxnSpPr>
        <p:spPr bwMode="auto">
          <a:xfrm>
            <a:off x="2513215" y="1606047"/>
            <a:ext cx="243255" cy="109583"/>
          </a:xfrm>
          <a:prstGeom prst="curvedConnector2">
            <a:avLst/>
          </a:prstGeom>
          <a:noFill/>
          <a:ln w="9000">
            <a:solidFill>
              <a:srgbClr val="252525"/>
            </a:solidFill>
            <a:round/>
            <a:headEnd/>
            <a:tailEnd type="triangle" w="med" len="med"/>
          </a:ln>
          <a:effectLst/>
        </p:spPr>
      </p:cxnSp>
      <p:cxnSp>
        <p:nvCxnSpPr>
          <p:cNvPr id="462" name="AutoShape 33"/>
          <p:cNvCxnSpPr>
            <a:cxnSpLocks noChangeShapeType="1"/>
            <a:stCxn id="453" idx="6"/>
            <a:endCxn id="455" idx="2"/>
          </p:cNvCxnSpPr>
          <p:nvPr/>
        </p:nvCxnSpPr>
        <p:spPr bwMode="auto">
          <a:xfrm flipV="1">
            <a:off x="2513215" y="1785163"/>
            <a:ext cx="199377" cy="67537"/>
          </a:xfrm>
          <a:prstGeom prst="curvedConnector3">
            <a:avLst>
              <a:gd name="adj1" fmla="val 50000"/>
            </a:avLst>
          </a:prstGeom>
          <a:noFill/>
          <a:ln w="9000">
            <a:solidFill>
              <a:srgbClr val="252525"/>
            </a:solidFill>
            <a:round/>
            <a:headEnd/>
            <a:tailEnd type="triangle" w="med" len="med"/>
          </a:ln>
          <a:effectLst/>
        </p:spPr>
      </p:cxnSp>
      <p:sp>
        <p:nvSpPr>
          <p:cNvPr id="463" name="Line 34"/>
          <p:cNvSpPr>
            <a:spLocks noChangeShapeType="1"/>
          </p:cNvSpPr>
          <p:nvPr/>
        </p:nvSpPr>
        <p:spPr bwMode="auto">
          <a:xfrm>
            <a:off x="2887736" y="1877147"/>
            <a:ext cx="49569" cy="295548"/>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4" name="Freeform 35"/>
          <p:cNvSpPr>
            <a:spLocks/>
          </p:cNvSpPr>
          <p:nvPr/>
        </p:nvSpPr>
        <p:spPr bwMode="auto">
          <a:xfrm>
            <a:off x="1888644" y="2247668"/>
            <a:ext cx="849284" cy="246651"/>
          </a:xfrm>
          <a:custGeom>
            <a:avLst/>
            <a:gdLst/>
            <a:ahLst/>
            <a:cxnLst>
              <a:cxn ang="0">
                <a:pos x="0" y="0"/>
              </a:cxn>
              <a:cxn ang="0">
                <a:pos x="3000" y="505"/>
              </a:cxn>
              <a:cxn ang="0">
                <a:pos x="3400" y="300"/>
              </a:cxn>
            </a:cxnLst>
            <a:rect l="0" t="0" r="r" b="b"/>
            <a:pathLst>
              <a:path w="3401" h="1001">
                <a:moveTo>
                  <a:pt x="0" y="0"/>
                </a:moveTo>
                <a:cubicBezTo>
                  <a:pt x="1500" y="1000"/>
                  <a:pt x="2600" y="600"/>
                  <a:pt x="3000" y="505"/>
                </a:cubicBezTo>
                <a:lnTo>
                  <a:pt x="3400" y="300"/>
                </a:ln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5" name="Freeform 36"/>
          <p:cNvSpPr>
            <a:spLocks/>
          </p:cNvSpPr>
          <p:nvPr/>
        </p:nvSpPr>
        <p:spPr bwMode="auto">
          <a:xfrm>
            <a:off x="2188261" y="2345460"/>
            <a:ext cx="844878" cy="493304"/>
          </a:xfrm>
          <a:custGeom>
            <a:avLst/>
            <a:gdLst/>
            <a:ahLst/>
            <a:cxnLst>
              <a:cxn ang="0">
                <a:pos x="0" y="2000"/>
              </a:cxn>
              <a:cxn ang="0">
                <a:pos x="2900" y="0"/>
              </a:cxn>
            </a:cxnLst>
            <a:rect l="0" t="0" r="r" b="b"/>
            <a:pathLst>
              <a:path w="3384" h="2001">
                <a:moveTo>
                  <a:pt x="0" y="2000"/>
                </a:moveTo>
                <a:cubicBezTo>
                  <a:pt x="1900" y="2000"/>
                  <a:pt x="3383" y="900"/>
                  <a:pt x="29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6" name="Line 37"/>
          <p:cNvSpPr>
            <a:spLocks noChangeShapeType="1"/>
          </p:cNvSpPr>
          <p:nvPr/>
        </p:nvSpPr>
        <p:spPr bwMode="auto">
          <a:xfrm>
            <a:off x="3013311" y="2222677"/>
            <a:ext cx="274282" cy="11953"/>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467" name="AutoShape 38"/>
          <p:cNvSpPr>
            <a:spLocks noChangeArrowheads="1"/>
          </p:cNvSpPr>
          <p:nvPr/>
        </p:nvSpPr>
        <p:spPr bwMode="auto">
          <a:xfrm>
            <a:off x="3662115"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468" name="AutoShape 39"/>
          <p:cNvSpPr>
            <a:spLocks noChangeArrowheads="1"/>
          </p:cNvSpPr>
          <p:nvPr/>
        </p:nvSpPr>
        <p:spPr bwMode="auto">
          <a:xfrm>
            <a:off x="6809200" y="1163269"/>
            <a:ext cx="2073089"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anchor="ctr">
            <a:prstTxWarp prst="textNoShape">
              <a:avLst/>
            </a:prstTxWarp>
          </a:bodyPr>
          <a:lstStyle/>
          <a:p>
            <a:endParaRPr lang="en-US"/>
          </a:p>
        </p:txBody>
      </p:sp>
      <p:grpSp>
        <p:nvGrpSpPr>
          <p:cNvPr id="13" name="Group 40"/>
          <p:cNvGrpSpPr>
            <a:grpSpLocks/>
          </p:cNvGrpSpPr>
          <p:nvPr/>
        </p:nvGrpSpPr>
        <p:grpSpPr bwMode="auto">
          <a:xfrm>
            <a:off x="8109012" y="1409921"/>
            <a:ext cx="698373" cy="1551625"/>
            <a:chOff x="7257" y="590"/>
            <a:chExt cx="634" cy="1428"/>
          </a:xfrm>
        </p:grpSpPr>
        <p:sp>
          <p:nvSpPr>
            <p:cNvPr id="470" name="AutoShape 41"/>
            <p:cNvSpPr>
              <a:spLocks noChangeArrowheads="1"/>
            </p:cNvSpPr>
            <p:nvPr/>
          </p:nvSpPr>
          <p:spPr bwMode="auto">
            <a:xfrm>
              <a:off x="7257" y="612"/>
              <a:ext cx="634" cy="1405"/>
            </a:xfrm>
            <a:prstGeom prst="roundRect">
              <a:avLst>
                <a:gd name="adj" fmla="val 14051"/>
              </a:avLst>
            </a:prstGeom>
            <a:noFill/>
            <a:ln w="18000">
              <a:solidFill>
                <a:srgbClr val="252525"/>
              </a:solidFill>
              <a:round/>
              <a:headEnd/>
              <a:tailEnd/>
            </a:ln>
            <a:effectLst/>
          </p:spPr>
          <p:txBody>
            <a:bodyPr wrap="none" anchor="ctr">
              <a:prstTxWarp prst="textNoShape">
                <a:avLst/>
              </a:prstTxWarp>
            </a:bodyPr>
            <a:lstStyle/>
            <a:p>
              <a:endParaRPr lang="en-US"/>
            </a:p>
          </p:txBody>
        </p:sp>
        <p:grpSp>
          <p:nvGrpSpPr>
            <p:cNvPr id="14" name="Group 470"/>
            <p:cNvGrpSpPr>
              <a:grpSpLocks/>
            </p:cNvGrpSpPr>
            <p:nvPr/>
          </p:nvGrpSpPr>
          <p:grpSpPr bwMode="auto">
            <a:xfrm>
              <a:off x="7257" y="794"/>
              <a:ext cx="634" cy="407"/>
              <a:chOff x="7257" y="794"/>
              <a:chExt cx="634" cy="407"/>
            </a:xfrm>
          </p:grpSpPr>
          <p:sp>
            <p:nvSpPr>
              <p:cNvPr id="477" name="AutoShape 43"/>
              <p:cNvSpPr>
                <a:spLocks noChangeArrowheads="1"/>
              </p:cNvSpPr>
              <p:nvPr/>
            </p:nvSpPr>
            <p:spPr bwMode="auto">
              <a:xfrm>
                <a:off x="7257" y="794"/>
                <a:ext cx="634" cy="407"/>
              </a:xfrm>
              <a:prstGeom prst="roundRect">
                <a:avLst>
                  <a:gd name="adj" fmla="val 0"/>
                </a:avLst>
              </a:prstGeom>
              <a:solidFill>
                <a:srgbClr val="FFFFFF"/>
              </a:solidFill>
              <a:ln w="18000">
                <a:solidFill>
                  <a:srgbClr val="252525"/>
                </a:solidFill>
                <a:round/>
                <a:headEnd/>
                <a:tailEnd/>
              </a:ln>
              <a:effectLst/>
            </p:spPr>
            <p:txBody>
              <a:bodyPr wrap="none" lIns="7200" tIns="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2,1</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8" name="Oval 44"/>
              <p:cNvSpPr>
                <a:spLocks noChangeAspect="1" noChangeArrowheads="1"/>
              </p:cNvSpPr>
              <p:nvPr/>
            </p:nvSpPr>
            <p:spPr bwMode="auto">
              <a:xfrm>
                <a:off x="7481" y="930"/>
                <a:ext cx="180" cy="182"/>
              </a:xfrm>
              <a:prstGeom prst="ellipse">
                <a:avLst/>
              </a:prstGeom>
              <a:solidFill>
                <a:srgbClr val="003366"/>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4</a:t>
                </a:r>
              </a:p>
            </p:txBody>
          </p:sp>
        </p:grpSp>
        <p:grpSp>
          <p:nvGrpSpPr>
            <p:cNvPr id="15" name="Group 45"/>
            <p:cNvGrpSpPr>
              <a:grpSpLocks/>
            </p:cNvGrpSpPr>
            <p:nvPr/>
          </p:nvGrpSpPr>
          <p:grpSpPr bwMode="auto">
            <a:xfrm>
              <a:off x="7257" y="1202"/>
              <a:ext cx="634" cy="407"/>
              <a:chOff x="7257" y="1202"/>
              <a:chExt cx="634" cy="407"/>
            </a:xfrm>
          </p:grpSpPr>
          <p:sp>
            <p:nvSpPr>
              <p:cNvPr id="475" name="AutoShape 46"/>
              <p:cNvSpPr>
                <a:spLocks noChangeArrowheads="1"/>
              </p:cNvSpPr>
              <p:nvPr/>
            </p:nvSpPr>
            <p:spPr bwMode="auto">
              <a:xfrm>
                <a:off x="7257" y="1202"/>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2,2</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6" name="Oval 47"/>
              <p:cNvSpPr>
                <a:spLocks noChangeAspect="1" noChangeArrowheads="1"/>
              </p:cNvSpPr>
              <p:nvPr/>
            </p:nvSpPr>
            <p:spPr bwMode="auto">
              <a:xfrm>
                <a:off x="7481" y="1338"/>
                <a:ext cx="180" cy="182"/>
              </a:xfrm>
              <a:prstGeom prst="ellipse">
                <a:avLst/>
              </a:prstGeom>
              <a:solidFill>
                <a:srgbClr val="006D2C"/>
              </a:solidFill>
              <a:ln w="9525">
                <a:solidFill>
                  <a:srgbClr val="000000"/>
                </a:solidFill>
                <a:round/>
                <a:headEnd/>
                <a:tailEnd/>
              </a:ln>
              <a:effectLst/>
            </p:spPr>
            <p:txBody>
              <a:bodyPr wrap="none" lIns="0" tIns="17640" rIns="0" bIns="0" anchor="b">
                <a:prstTxWarp prst="textNoShape">
                  <a:avLst/>
                </a:prstTxWarp>
              </a:bodyPr>
              <a:lstStyle/>
              <a:p>
                <a:pPr algn="ctr"/>
                <a:r>
                  <a:rPr lang="en-US" sz="1200">
                    <a:solidFill>
                      <a:srgbClr val="FFFFFF"/>
                    </a:solidFill>
                    <a:latin typeface="Times New Roman" pitchFamily="-111" charset="0"/>
                    <a:ea typeface="Times New Roman" pitchFamily="-111" charset="0"/>
                    <a:cs typeface="Times New Roman" pitchFamily="-111" charset="0"/>
                  </a:rPr>
                  <a:t>τ</a:t>
                </a:r>
                <a:r>
                  <a:rPr lang="en-US" sz="1200" baseline="-33000">
                    <a:solidFill>
                      <a:srgbClr val="FFFFFF"/>
                    </a:solidFill>
                    <a:latin typeface="Times New Roman" pitchFamily="-111" charset="0"/>
                    <a:ea typeface="Times New Roman" pitchFamily="-111" charset="0"/>
                    <a:cs typeface="Times New Roman" pitchFamily="-111" charset="0"/>
                  </a:rPr>
                  <a:t>3</a:t>
                </a:r>
              </a:p>
            </p:txBody>
          </p:sp>
        </p:grpSp>
        <p:sp>
          <p:nvSpPr>
            <p:cNvPr id="473" name="AutoShape 48"/>
            <p:cNvSpPr>
              <a:spLocks noChangeArrowheads="1"/>
            </p:cNvSpPr>
            <p:nvPr/>
          </p:nvSpPr>
          <p:spPr bwMode="auto">
            <a:xfrm>
              <a:off x="7257" y="1610"/>
              <a:ext cx="634" cy="407"/>
            </a:xfrm>
            <a:prstGeom prst="roundRect">
              <a:avLst>
                <a:gd name="adj" fmla="val 0"/>
              </a:avLst>
            </a:prstGeom>
            <a:solidFill>
              <a:srgbClr val="FFFFFF"/>
            </a:solidFill>
            <a:ln w="18000">
              <a:solidFill>
                <a:srgbClr val="252525"/>
              </a:solidFill>
              <a:round/>
              <a:headEnd/>
              <a:tailEnd/>
            </a:ln>
            <a:effectLst/>
          </p:spPr>
          <p:txBody>
            <a:bodyPr wrap="none" lIns="7200" tIns="18540" rIns="0" bIns="0" anchor="t">
              <a:prstTxWarp prst="textNoShape">
                <a:avLst/>
              </a:prstTxWarp>
            </a:bodyPr>
            <a:lstStyle/>
            <a:p>
              <a:pPr algn="r">
                <a:lnSpc>
                  <a:spcPct val="95000"/>
                </a:lnSpc>
                <a:tabLst>
                  <a:tab pos="723900" algn="l"/>
                </a:tabLst>
              </a:pPr>
              <a:r>
                <a:rPr lang="en-US" sz="1200" dirty="0" smtClean="0">
                  <a:solidFill>
                    <a:srgbClr val="000000"/>
                  </a:solidFill>
                  <a:latin typeface="Chancellor" pitchFamily="-111" charset="0"/>
                  <a:ea typeface="Chancellor" pitchFamily="-111" charset="0"/>
                  <a:cs typeface="Chancellor" pitchFamily="-111" charset="0"/>
                </a:rPr>
                <a:t>P</a:t>
              </a:r>
              <a:r>
                <a:rPr lang="en-US" sz="1200" baseline="-33000" dirty="0" smtClean="0">
                  <a:solidFill>
                    <a:srgbClr val="000000"/>
                  </a:solidFill>
                  <a:latin typeface="Times New Roman" pitchFamily="-111" charset="0"/>
                  <a:ea typeface="Times New Roman" pitchFamily="-111" charset="0"/>
                  <a:cs typeface="Times New Roman" pitchFamily="-111" charset="0"/>
                </a:rPr>
                <a:t>2,3</a:t>
              </a:r>
              <a:endParaRPr lang="en-US" sz="1200" baseline="-33000" dirty="0">
                <a:solidFill>
                  <a:srgbClr val="000000"/>
                </a:solidFill>
                <a:latin typeface="Times New Roman" pitchFamily="-111" charset="0"/>
                <a:ea typeface="Times New Roman" pitchFamily="-111" charset="0"/>
                <a:cs typeface="Times New Roman" pitchFamily="-111" charset="0"/>
              </a:endParaRPr>
            </a:p>
          </p:txBody>
        </p:sp>
        <p:sp>
          <p:nvSpPr>
            <p:cNvPr id="474" name="Text Box 49"/>
            <p:cNvSpPr txBox="1">
              <a:spLocks noChangeArrowheads="1"/>
            </p:cNvSpPr>
            <p:nvPr/>
          </p:nvSpPr>
          <p:spPr bwMode="auto">
            <a:xfrm>
              <a:off x="7257" y="590"/>
              <a:ext cx="634" cy="248"/>
            </a:xfrm>
            <a:prstGeom prst="rect">
              <a:avLst/>
            </a:prstGeom>
            <a:noFill/>
            <a:ln w="9525">
              <a:noFill/>
              <a:round/>
              <a:headEnd/>
              <a:tailEnd/>
            </a:ln>
            <a:effectLst/>
          </p:spPr>
          <p:txBody>
            <a:bodyPr lIns="90000" tIns="60876" rIns="90000" bIns="45000" anchor="ctr">
              <a:prstTxWarp prst="textNoShape">
                <a:avLst/>
              </a:prstTxWarp>
            </a:bodyPr>
            <a:lstStyle/>
            <a:p>
              <a:pPr algn="ct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CPU</a:t>
              </a:r>
            </a:p>
          </p:txBody>
        </p:sp>
      </p:grpSp>
      <p:sp>
        <p:nvSpPr>
          <p:cNvPr id="479" name="Oval 50"/>
          <p:cNvSpPr>
            <a:spLocks noChangeArrowheads="1"/>
          </p:cNvSpPr>
          <p:nvPr/>
        </p:nvSpPr>
        <p:spPr bwMode="auto">
          <a:xfrm>
            <a:off x="7009680" y="1655486"/>
            <a:ext cx="349186" cy="221661"/>
          </a:xfrm>
          <a:prstGeom prst="ellipse">
            <a:avLst/>
          </a:prstGeom>
          <a:noFill/>
          <a:ln w="9525">
            <a:solidFill>
              <a:srgbClr val="000000"/>
            </a:solidFill>
            <a:round/>
            <a:headEnd/>
            <a:tailEnd/>
          </a:ln>
          <a:effectLst/>
        </p:spPr>
        <p:txBody>
          <a:bodyPr wrap="none" lIns="90000" tIns="58230" rIns="90000" bIns="45000" anchor="ctr">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FU</a:t>
            </a:r>
            <a:endParaRPr lang="en-US" sz="1500" dirty="0">
              <a:solidFill>
                <a:srgbClr val="000000"/>
              </a:solidFill>
              <a:latin typeface="Times New Roman" pitchFamily="-111" charset="0"/>
              <a:ea typeface="Lucida Sans Unicode" pitchFamily="-111" charset="0"/>
              <a:cs typeface="Lucida Sans Unicode" pitchFamily="-111" charset="0"/>
            </a:endParaRPr>
          </a:p>
        </p:txBody>
      </p:sp>
      <p:grpSp>
        <p:nvGrpSpPr>
          <p:cNvPr id="16" name="Group 51"/>
          <p:cNvGrpSpPr>
            <a:grpSpLocks/>
          </p:cNvGrpSpPr>
          <p:nvPr/>
        </p:nvGrpSpPr>
        <p:grpSpPr bwMode="auto">
          <a:xfrm>
            <a:off x="7173808" y="2444337"/>
            <a:ext cx="784293" cy="195583"/>
            <a:chOff x="6408" y="1542"/>
            <a:chExt cx="712" cy="180"/>
          </a:xfrm>
        </p:grpSpPr>
        <p:grpSp>
          <p:nvGrpSpPr>
            <p:cNvPr id="17" name="Group 480"/>
            <p:cNvGrpSpPr>
              <a:grpSpLocks/>
            </p:cNvGrpSpPr>
            <p:nvPr/>
          </p:nvGrpSpPr>
          <p:grpSpPr bwMode="auto">
            <a:xfrm>
              <a:off x="6712" y="1542"/>
              <a:ext cx="408" cy="180"/>
              <a:chOff x="6712" y="1542"/>
              <a:chExt cx="408" cy="180"/>
            </a:xfrm>
          </p:grpSpPr>
          <p:sp>
            <p:nvSpPr>
              <p:cNvPr id="484" name="AutoShape 53"/>
              <p:cNvSpPr>
                <a:spLocks noChangeArrowheads="1"/>
              </p:cNvSpPr>
              <p:nvPr/>
            </p:nvSpPr>
            <p:spPr bwMode="auto">
              <a:xfrm>
                <a:off x="6712"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5" name="AutoShape 54"/>
              <p:cNvSpPr>
                <a:spLocks noChangeArrowheads="1"/>
              </p:cNvSpPr>
              <p:nvPr/>
            </p:nvSpPr>
            <p:spPr bwMode="auto">
              <a:xfrm>
                <a:off x="6985"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86" name="AutoShape 55"/>
              <p:cNvSpPr>
                <a:spLocks noChangeArrowheads="1"/>
              </p:cNvSpPr>
              <p:nvPr/>
            </p:nvSpPr>
            <p:spPr bwMode="auto">
              <a:xfrm>
                <a:off x="6849" y="1542"/>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8" name="Group 56"/>
            <p:cNvGrpSpPr>
              <a:grpSpLocks/>
            </p:cNvGrpSpPr>
            <p:nvPr/>
          </p:nvGrpSpPr>
          <p:grpSpPr bwMode="auto">
            <a:xfrm>
              <a:off x="6408" y="1582"/>
              <a:ext cx="260" cy="141"/>
              <a:chOff x="6408" y="1582"/>
              <a:chExt cx="260" cy="141"/>
            </a:xfrm>
          </p:grpSpPr>
          <p:sp>
            <p:nvSpPr>
              <p:cNvPr id="483" name="Text Box 57"/>
              <p:cNvSpPr txBox="1">
                <a:spLocks noChangeArrowheads="1"/>
              </p:cNvSpPr>
              <p:nvPr/>
            </p:nvSpPr>
            <p:spPr bwMode="auto">
              <a:xfrm>
                <a:off x="6408" y="1582"/>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grpSp>
        <p:nvGrpSpPr>
          <p:cNvPr id="19" name="Group 58"/>
          <p:cNvGrpSpPr>
            <a:grpSpLocks/>
          </p:cNvGrpSpPr>
          <p:nvPr/>
        </p:nvGrpSpPr>
        <p:grpSpPr bwMode="auto">
          <a:xfrm>
            <a:off x="7173808" y="2173781"/>
            <a:ext cx="784293" cy="195583"/>
            <a:chOff x="6408" y="1293"/>
            <a:chExt cx="712" cy="180"/>
          </a:xfrm>
        </p:grpSpPr>
        <p:grpSp>
          <p:nvGrpSpPr>
            <p:cNvPr id="20" name="Group 487"/>
            <p:cNvGrpSpPr>
              <a:grpSpLocks/>
            </p:cNvGrpSpPr>
            <p:nvPr/>
          </p:nvGrpSpPr>
          <p:grpSpPr bwMode="auto">
            <a:xfrm>
              <a:off x="6712" y="1293"/>
              <a:ext cx="408" cy="180"/>
              <a:chOff x="6712" y="1293"/>
              <a:chExt cx="408" cy="180"/>
            </a:xfrm>
          </p:grpSpPr>
          <p:sp>
            <p:nvSpPr>
              <p:cNvPr id="491" name="AutoShape 60"/>
              <p:cNvSpPr>
                <a:spLocks noChangeArrowheads="1"/>
              </p:cNvSpPr>
              <p:nvPr/>
            </p:nvSpPr>
            <p:spPr bwMode="auto">
              <a:xfrm>
                <a:off x="6712"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2" name="AutoShape 61"/>
              <p:cNvSpPr>
                <a:spLocks noChangeArrowheads="1"/>
              </p:cNvSpPr>
              <p:nvPr/>
            </p:nvSpPr>
            <p:spPr bwMode="auto">
              <a:xfrm>
                <a:off x="6985"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sp>
            <p:nvSpPr>
              <p:cNvPr id="493" name="AutoShape 62"/>
              <p:cNvSpPr>
                <a:spLocks noChangeArrowheads="1"/>
              </p:cNvSpPr>
              <p:nvPr/>
            </p:nvSpPr>
            <p:spPr bwMode="auto">
              <a:xfrm>
                <a:off x="6849" y="129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 name="Group 63"/>
            <p:cNvGrpSpPr>
              <a:grpSpLocks/>
            </p:cNvGrpSpPr>
            <p:nvPr/>
          </p:nvGrpSpPr>
          <p:grpSpPr bwMode="auto">
            <a:xfrm>
              <a:off x="6408" y="1333"/>
              <a:ext cx="260" cy="141"/>
              <a:chOff x="6408" y="1333"/>
              <a:chExt cx="260" cy="141"/>
            </a:xfrm>
          </p:grpSpPr>
          <p:sp>
            <p:nvSpPr>
              <p:cNvPr id="490" name="Text Box 64"/>
              <p:cNvSpPr txBox="1">
                <a:spLocks noChangeArrowheads="1"/>
              </p:cNvSpPr>
              <p:nvPr/>
            </p:nvSpPr>
            <p:spPr bwMode="auto">
              <a:xfrm>
                <a:off x="6408" y="1333"/>
                <a:ext cx="260"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Q</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grpSp>
        <p:nvGrpSpPr>
          <p:cNvPr id="22" name="Group 65"/>
          <p:cNvGrpSpPr>
            <a:grpSpLocks/>
          </p:cNvGrpSpPr>
          <p:nvPr/>
        </p:nvGrpSpPr>
        <p:grpSpPr bwMode="auto">
          <a:xfrm>
            <a:off x="7481137" y="1902138"/>
            <a:ext cx="472558" cy="195583"/>
            <a:chOff x="6687" y="1043"/>
            <a:chExt cx="429" cy="180"/>
          </a:xfrm>
        </p:grpSpPr>
        <p:grpSp>
          <p:nvGrpSpPr>
            <p:cNvPr id="23" name="Group 494"/>
            <p:cNvGrpSpPr>
              <a:grpSpLocks/>
            </p:cNvGrpSpPr>
            <p:nvPr/>
          </p:nvGrpSpPr>
          <p:grpSpPr bwMode="auto">
            <a:xfrm>
              <a:off x="6981" y="1043"/>
              <a:ext cx="135" cy="180"/>
              <a:chOff x="6981" y="1043"/>
              <a:chExt cx="135" cy="180"/>
            </a:xfrm>
          </p:grpSpPr>
          <p:sp>
            <p:nvSpPr>
              <p:cNvPr id="498" name="AutoShape 67"/>
              <p:cNvSpPr>
                <a:spLocks noChangeArrowheads="1"/>
              </p:cNvSpPr>
              <p:nvPr/>
            </p:nvSpPr>
            <p:spPr bwMode="auto">
              <a:xfrm>
                <a:off x="6981" y="1043"/>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4" name="Group 68"/>
            <p:cNvGrpSpPr>
              <a:grpSpLocks/>
            </p:cNvGrpSpPr>
            <p:nvPr/>
          </p:nvGrpSpPr>
          <p:grpSpPr bwMode="auto">
            <a:xfrm>
              <a:off x="6687" y="1083"/>
              <a:ext cx="254" cy="141"/>
              <a:chOff x="6687" y="1083"/>
              <a:chExt cx="254" cy="141"/>
            </a:xfrm>
          </p:grpSpPr>
          <p:sp>
            <p:nvSpPr>
              <p:cNvPr id="497" name="Text Box 69"/>
              <p:cNvSpPr txBox="1">
                <a:spLocks noChangeArrowheads="1"/>
              </p:cNvSpPr>
              <p:nvPr/>
            </p:nvSpPr>
            <p:spPr bwMode="auto">
              <a:xfrm>
                <a:off x="6687" y="1083"/>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1,Rx</a:t>
                </a:r>
              </a:p>
            </p:txBody>
          </p:sp>
        </p:grpSp>
      </p:grpSp>
      <p:sp>
        <p:nvSpPr>
          <p:cNvPr id="504" name="AutoShape 75"/>
          <p:cNvSpPr>
            <a:spLocks noChangeArrowheads="1"/>
          </p:cNvSpPr>
          <p:nvPr/>
        </p:nvSpPr>
        <p:spPr bwMode="auto">
          <a:xfrm>
            <a:off x="6584487" y="1655486"/>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grpSp>
        <p:nvGrpSpPr>
          <p:cNvPr id="25" name="Group 70"/>
          <p:cNvGrpSpPr>
            <a:grpSpLocks/>
          </p:cNvGrpSpPr>
          <p:nvPr/>
        </p:nvGrpSpPr>
        <p:grpSpPr bwMode="auto">
          <a:xfrm>
            <a:off x="7481137" y="1655486"/>
            <a:ext cx="472558" cy="195583"/>
            <a:chOff x="6687" y="816"/>
            <a:chExt cx="429" cy="180"/>
          </a:xfrm>
        </p:grpSpPr>
        <p:grpSp>
          <p:nvGrpSpPr>
            <p:cNvPr id="26" name="Group 499"/>
            <p:cNvGrpSpPr>
              <a:grpSpLocks/>
            </p:cNvGrpSpPr>
            <p:nvPr/>
          </p:nvGrpSpPr>
          <p:grpSpPr bwMode="auto">
            <a:xfrm>
              <a:off x="6981" y="816"/>
              <a:ext cx="135" cy="180"/>
              <a:chOff x="6981" y="816"/>
              <a:chExt cx="135" cy="180"/>
            </a:xfrm>
          </p:grpSpPr>
          <p:sp>
            <p:nvSpPr>
              <p:cNvPr id="503" name="AutoShape 72"/>
              <p:cNvSpPr>
                <a:spLocks noChangeArrowheads="1"/>
              </p:cNvSpPr>
              <p:nvPr/>
            </p:nvSpPr>
            <p:spPr bwMode="auto">
              <a:xfrm>
                <a:off x="6981" y="816"/>
                <a:ext cx="135" cy="180"/>
              </a:xfrm>
              <a:prstGeom prst="roundRect">
                <a:avLst>
                  <a:gd name="adj" fmla="val 73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7" name="Group 73"/>
            <p:cNvGrpSpPr>
              <a:grpSpLocks/>
            </p:cNvGrpSpPr>
            <p:nvPr/>
          </p:nvGrpSpPr>
          <p:grpSpPr bwMode="auto">
            <a:xfrm>
              <a:off x="6687" y="856"/>
              <a:ext cx="254" cy="141"/>
              <a:chOff x="6687" y="856"/>
              <a:chExt cx="254" cy="141"/>
            </a:xfrm>
          </p:grpSpPr>
          <p:sp>
            <p:nvSpPr>
              <p:cNvPr id="502" name="Text Box 74"/>
              <p:cNvSpPr txBox="1">
                <a:spLocks noChangeArrowheads="1"/>
              </p:cNvSpPr>
              <p:nvPr/>
            </p:nvSpPr>
            <p:spPr bwMode="auto">
              <a:xfrm>
                <a:off x="6687" y="856"/>
                <a:ext cx="254"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2,Rx</a:t>
                </a:r>
              </a:p>
            </p:txBody>
          </p:sp>
        </p:grpSp>
      </p:grpSp>
      <p:cxnSp>
        <p:nvCxnSpPr>
          <p:cNvPr id="505" name="AutoShape 76"/>
          <p:cNvCxnSpPr>
            <a:cxnSpLocks noChangeShapeType="1"/>
            <a:stCxn id="458" idx="3"/>
            <a:endCxn id="467" idx="1"/>
          </p:cNvCxnSpPr>
          <p:nvPr/>
        </p:nvCxnSpPr>
        <p:spPr bwMode="auto">
          <a:xfrm flipV="1">
            <a:off x="3337163" y="1766316"/>
            <a:ext cx="324952" cy="468313"/>
          </a:xfrm>
          <a:prstGeom prst="curvedConnector3">
            <a:avLst>
              <a:gd name="adj1" fmla="val 50000"/>
            </a:avLst>
          </a:prstGeom>
          <a:noFill/>
          <a:ln w="9000">
            <a:solidFill>
              <a:srgbClr val="252525"/>
            </a:solidFill>
            <a:round/>
            <a:headEnd/>
            <a:tailEnd type="triangle" w="med" len="med"/>
          </a:ln>
          <a:effectLst/>
        </p:spPr>
      </p:cxnSp>
      <p:cxnSp>
        <p:nvCxnSpPr>
          <p:cNvPr id="506" name="AutoShape 77"/>
          <p:cNvCxnSpPr>
            <a:cxnSpLocks noChangeShapeType="1"/>
            <a:stCxn id="554" idx="3"/>
            <a:endCxn id="504" idx="1"/>
          </p:cNvCxnSpPr>
          <p:nvPr/>
        </p:nvCxnSpPr>
        <p:spPr bwMode="auto">
          <a:xfrm flipV="1">
            <a:off x="6310205" y="1766316"/>
            <a:ext cx="275384" cy="468313"/>
          </a:xfrm>
          <a:prstGeom prst="curvedConnector3">
            <a:avLst>
              <a:gd name="adj1" fmla="val 50000"/>
            </a:avLst>
          </a:prstGeom>
          <a:noFill/>
          <a:ln w="9000">
            <a:solidFill>
              <a:srgbClr val="252525"/>
            </a:solidFill>
            <a:round/>
            <a:headEnd/>
            <a:tailEnd type="triangle" w="med" len="med"/>
          </a:ln>
          <a:effectLst/>
        </p:spPr>
      </p:cxnSp>
      <p:sp>
        <p:nvSpPr>
          <p:cNvPr id="507" name="Line 78"/>
          <p:cNvSpPr>
            <a:spLocks noChangeShapeType="1"/>
          </p:cNvSpPr>
          <p:nvPr/>
        </p:nvSpPr>
        <p:spPr bwMode="auto">
          <a:xfrm>
            <a:off x="6684727" y="1772836"/>
            <a:ext cx="324953" cy="6519"/>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sp>
        <p:nvSpPr>
          <p:cNvPr id="508" name="Line 79"/>
          <p:cNvSpPr>
            <a:spLocks noChangeShapeType="1"/>
          </p:cNvSpPr>
          <p:nvPr/>
        </p:nvSpPr>
        <p:spPr bwMode="auto">
          <a:xfrm flipV="1">
            <a:off x="6678442" y="1771920"/>
            <a:ext cx="25335" cy="1086"/>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09" name="Freeform 80"/>
          <p:cNvSpPr>
            <a:spLocks/>
          </p:cNvSpPr>
          <p:nvPr/>
        </p:nvSpPr>
        <p:spPr bwMode="auto">
          <a:xfrm>
            <a:off x="7309297" y="1237156"/>
            <a:ext cx="575001" cy="493304"/>
          </a:xfrm>
          <a:custGeom>
            <a:avLst/>
            <a:gdLst/>
            <a:ahLst/>
            <a:cxnLst>
              <a:cxn ang="0">
                <a:pos x="0" y="1800"/>
              </a:cxn>
              <a:cxn ang="0">
                <a:pos x="2300" y="2000"/>
              </a:cxn>
            </a:cxnLst>
            <a:rect l="0" t="0" r="r" b="b"/>
            <a:pathLst>
              <a:path w="2301" h="2001">
                <a:moveTo>
                  <a:pt x="0" y="1800"/>
                </a:moveTo>
                <a:cubicBezTo>
                  <a:pt x="700" y="0"/>
                  <a:pt x="2300" y="2000"/>
                  <a:pt x="2300" y="20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0" name="Freeform 81"/>
          <p:cNvSpPr>
            <a:spLocks/>
          </p:cNvSpPr>
          <p:nvPr/>
        </p:nvSpPr>
        <p:spPr bwMode="auto">
          <a:xfrm>
            <a:off x="7283962" y="1853242"/>
            <a:ext cx="275384" cy="369434"/>
          </a:xfrm>
          <a:custGeom>
            <a:avLst/>
            <a:gdLst/>
            <a:ahLst/>
            <a:cxnLst>
              <a:cxn ang="0">
                <a:pos x="0" y="0"/>
              </a:cxn>
              <a:cxn ang="0">
                <a:pos x="1100" y="1500"/>
              </a:cxn>
            </a:cxnLst>
            <a:rect l="0" t="0" r="r" b="b"/>
            <a:pathLst>
              <a:path w="1101" h="1501">
                <a:moveTo>
                  <a:pt x="0" y="0"/>
                </a:moveTo>
                <a:cubicBezTo>
                  <a:pt x="200" y="600"/>
                  <a:pt x="1100" y="1500"/>
                  <a:pt x="1100" y="1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1" name="Freeform 82"/>
          <p:cNvSpPr>
            <a:spLocks/>
          </p:cNvSpPr>
          <p:nvPr/>
        </p:nvSpPr>
        <p:spPr bwMode="auto">
          <a:xfrm>
            <a:off x="7884298" y="1705468"/>
            <a:ext cx="474761" cy="197756"/>
          </a:xfrm>
          <a:custGeom>
            <a:avLst/>
            <a:gdLst/>
            <a:ahLst/>
            <a:cxnLst>
              <a:cxn ang="0">
                <a:pos x="0" y="300"/>
              </a:cxn>
              <a:cxn ang="0">
                <a:pos x="1900" y="800"/>
              </a:cxn>
            </a:cxnLst>
            <a:rect l="0" t="0" r="r" b="b"/>
            <a:pathLst>
              <a:path w="1901" h="801">
                <a:moveTo>
                  <a:pt x="0" y="300"/>
                </a:moveTo>
                <a:cubicBezTo>
                  <a:pt x="1400" y="0"/>
                  <a:pt x="1900" y="800"/>
                  <a:pt x="1900" y="8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12" name="Freeform 83"/>
          <p:cNvSpPr>
            <a:spLocks/>
          </p:cNvSpPr>
          <p:nvPr/>
        </p:nvSpPr>
        <p:spPr bwMode="auto">
          <a:xfrm>
            <a:off x="7884298" y="2197686"/>
            <a:ext cx="474761" cy="123869"/>
          </a:xfrm>
          <a:custGeom>
            <a:avLst/>
            <a:gdLst/>
            <a:ahLst/>
            <a:cxnLst>
              <a:cxn ang="0">
                <a:pos x="0" y="500"/>
              </a:cxn>
              <a:cxn ang="0">
                <a:pos x="1900" y="500"/>
              </a:cxn>
            </a:cxnLst>
            <a:rect l="0" t="0" r="r" b="b"/>
            <a:pathLst>
              <a:path w="1901" h="501">
                <a:moveTo>
                  <a:pt x="0" y="500"/>
                </a:moveTo>
                <a:cubicBezTo>
                  <a:pt x="800" y="0"/>
                  <a:pt x="1900" y="500"/>
                  <a:pt x="1900" y="500"/>
                </a:cubicBezTo>
              </a:path>
            </a:pathLst>
          </a:custGeom>
          <a:noFill/>
          <a:ln w="28575" cap="flat" cmpd="sng" algn="ctr">
            <a:solidFill>
              <a:srgbClr val="FF0000"/>
            </a:solidFill>
            <a:prstDash val="solid"/>
            <a:round/>
            <a:headEnd type="none" w="med" len="med"/>
            <a:tailEnd type="triangle" w="med" len="med"/>
          </a:ln>
          <a:effectLst/>
        </p:spPr>
        <p:txBody>
          <a:bodyPr>
            <a:prstTxWarp prst="textNoShape">
              <a:avLst/>
            </a:prstTxWarp>
          </a:bodyPr>
          <a:lstStyle/>
          <a:p>
            <a:endParaRPr lang="en-US"/>
          </a:p>
        </p:txBody>
      </p:sp>
      <p:sp>
        <p:nvSpPr>
          <p:cNvPr id="513" name="AutoShape 84"/>
          <p:cNvSpPr>
            <a:spLocks noChangeArrowheads="1"/>
          </p:cNvSpPr>
          <p:nvPr/>
        </p:nvSpPr>
        <p:spPr bwMode="auto">
          <a:xfrm>
            <a:off x="3662115" y="2567120"/>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4" name="AutoShape 85"/>
          <p:cNvSpPr>
            <a:spLocks noChangeArrowheads="1"/>
          </p:cNvSpPr>
          <p:nvPr/>
        </p:nvSpPr>
        <p:spPr bwMode="auto">
          <a:xfrm>
            <a:off x="3662115"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15" name="Text Box 86"/>
          <p:cNvSpPr txBox="1">
            <a:spLocks noChangeArrowheads="1"/>
          </p:cNvSpPr>
          <p:nvPr/>
        </p:nvSpPr>
        <p:spPr bwMode="auto">
          <a:xfrm>
            <a:off x="314551"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516" name="Text Box 87"/>
          <p:cNvSpPr txBox="1">
            <a:spLocks noChangeArrowheads="1"/>
          </p:cNvSpPr>
          <p:nvPr/>
        </p:nvSpPr>
        <p:spPr bwMode="auto">
          <a:xfrm>
            <a:off x="6809200" y="1163269"/>
            <a:ext cx="699474"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p>
        </p:txBody>
      </p:sp>
      <p:grpSp>
        <p:nvGrpSpPr>
          <p:cNvPr id="28" name="Group 88"/>
          <p:cNvGrpSpPr>
            <a:grpSpLocks/>
          </p:cNvGrpSpPr>
          <p:nvPr/>
        </p:nvGrpSpPr>
        <p:grpSpPr bwMode="auto">
          <a:xfrm>
            <a:off x="2063788" y="3212544"/>
            <a:ext cx="473660" cy="266210"/>
            <a:chOff x="1769" y="2249"/>
            <a:chExt cx="430" cy="245"/>
          </a:xfrm>
        </p:grpSpPr>
        <p:sp>
          <p:nvSpPr>
            <p:cNvPr id="518" name="AutoShape 89"/>
            <p:cNvSpPr>
              <a:spLocks noChangeArrowheads="1"/>
            </p:cNvSpPr>
            <p:nvPr/>
          </p:nvSpPr>
          <p:spPr bwMode="auto">
            <a:xfrm>
              <a:off x="1769" y="2249"/>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19" name="Text Box 90"/>
            <p:cNvSpPr txBox="1">
              <a:spLocks noChangeArrowheads="1"/>
            </p:cNvSpPr>
            <p:nvPr/>
          </p:nvSpPr>
          <p:spPr bwMode="auto">
            <a:xfrm>
              <a:off x="1769" y="2249"/>
              <a:ext cx="430" cy="245"/>
            </a:xfrm>
            <a:prstGeom prst="rect">
              <a:avLst/>
            </a:prstGeom>
            <a:noFill/>
            <a:ln w="9525">
              <a:noFill/>
              <a:round/>
              <a:headEnd/>
              <a:tailEnd/>
            </a:ln>
            <a:effectLst/>
          </p:spPr>
          <p:txBody>
            <a:bodyPr lIns="90000" tIns="0" rIns="90000" bIns="0" anchor="t">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2</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29" name="Group 91"/>
          <p:cNvGrpSpPr>
            <a:grpSpLocks/>
          </p:cNvGrpSpPr>
          <p:nvPr/>
        </p:nvGrpSpPr>
        <p:grpSpPr bwMode="auto">
          <a:xfrm>
            <a:off x="2637688" y="3478754"/>
            <a:ext cx="473660" cy="266210"/>
            <a:chOff x="2290" y="2494"/>
            <a:chExt cx="430" cy="245"/>
          </a:xfrm>
        </p:grpSpPr>
        <p:sp>
          <p:nvSpPr>
            <p:cNvPr id="521" name="AutoShape 92"/>
            <p:cNvSpPr>
              <a:spLocks noChangeArrowheads="1"/>
            </p:cNvSpPr>
            <p:nvPr/>
          </p:nvSpPr>
          <p:spPr bwMode="auto">
            <a:xfrm>
              <a:off x="2290" y="2494"/>
              <a:ext cx="430" cy="226"/>
            </a:xfrm>
            <a:prstGeom prst="roundRect">
              <a:avLst>
                <a:gd name="adj" fmla="val 27370"/>
              </a:avLst>
            </a:prstGeom>
            <a:solidFill>
              <a:srgbClr val="FFFFFF"/>
            </a:solidFill>
            <a:ln w="18000">
              <a:solidFill>
                <a:srgbClr val="252525"/>
              </a:solidFill>
              <a:round/>
              <a:headEnd/>
              <a:tailEnd/>
            </a:ln>
            <a:effectLst>
              <a:outerShdw blurRad="63500" dist="50912" dir="2700000" algn="ctr" rotWithShape="0">
                <a:srgbClr val="969696"/>
              </a:outerShdw>
            </a:effectLst>
          </p:spPr>
          <p:txBody>
            <a:bodyPr wrap="none" anchor="ctr">
              <a:prstTxWarp prst="textNoShape">
                <a:avLst/>
              </a:prstTxWarp>
            </a:bodyPr>
            <a:lstStyle/>
            <a:p>
              <a:endParaRPr lang="en-US"/>
            </a:p>
          </p:txBody>
        </p:sp>
        <p:sp>
          <p:nvSpPr>
            <p:cNvPr id="522" name="Text Box 93"/>
            <p:cNvSpPr txBox="1">
              <a:spLocks noChangeArrowheads="1"/>
            </p:cNvSpPr>
            <p:nvPr/>
          </p:nvSpPr>
          <p:spPr bwMode="auto">
            <a:xfrm>
              <a:off x="2290" y="2494"/>
              <a:ext cx="430" cy="245"/>
            </a:xfrm>
            <a:prstGeom prst="rect">
              <a:avLst/>
            </a:prstGeom>
            <a:noFill/>
            <a:ln w="9525">
              <a:noFill/>
              <a:round/>
              <a:headEnd/>
              <a:tailEnd/>
            </a:ln>
            <a:effectLst/>
          </p:spPr>
          <p:txBody>
            <a:bodyPr lIns="90000" tIns="0" rIns="90000" bIns="0">
              <a:prstTxWarp prst="textNoShape">
                <a:avLst/>
              </a:prstTxWarp>
            </a:bodyPr>
            <a:lstStyle/>
            <a:p>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3</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30" name="Group 94"/>
          <p:cNvGrpSpPr>
            <a:grpSpLocks/>
          </p:cNvGrpSpPr>
          <p:nvPr/>
        </p:nvGrpSpPr>
        <p:grpSpPr bwMode="auto">
          <a:xfrm>
            <a:off x="2538549" y="2242235"/>
            <a:ext cx="1122464" cy="1087659"/>
            <a:chOff x="2200" y="1406"/>
            <a:chExt cx="1019" cy="951"/>
          </a:xfrm>
        </p:grpSpPr>
        <p:sp>
          <p:nvSpPr>
            <p:cNvPr id="524" name="Freeform 95"/>
            <p:cNvSpPr>
              <a:spLocks/>
            </p:cNvSpPr>
            <p:nvPr/>
          </p:nvSpPr>
          <p:spPr bwMode="auto">
            <a:xfrm>
              <a:off x="2900" y="1371"/>
              <a:ext cx="319" cy="492"/>
            </a:xfrm>
            <a:custGeom>
              <a:avLst/>
              <a:gdLst/>
              <a:ahLst/>
              <a:cxnLst>
                <a:cxn ang="0">
                  <a:pos x="0" y="2171"/>
                </a:cxn>
                <a:cxn ang="0">
                  <a:pos x="1412" y="155"/>
                </a:cxn>
              </a:cxnLst>
              <a:rect l="0" t="0" r="r" b="b"/>
              <a:pathLst>
                <a:path w="1413" h="2172">
                  <a:moveTo>
                    <a:pt x="0" y="2171"/>
                  </a:moveTo>
                  <a:cubicBezTo>
                    <a:pt x="0" y="0"/>
                    <a:pt x="1412" y="155"/>
                    <a:pt x="1412" y="155"/>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25" name="Freeform 96"/>
            <p:cNvSpPr>
              <a:spLocks noChangeArrowheads="1"/>
            </p:cNvSpPr>
            <p:nvPr/>
          </p:nvSpPr>
          <p:spPr bwMode="auto">
            <a:xfrm>
              <a:off x="2200" y="1845"/>
              <a:ext cx="717" cy="513"/>
            </a:xfrm>
            <a:custGeom>
              <a:avLst/>
              <a:gdLst/>
              <a:ahLst/>
              <a:cxnLst>
                <a:cxn ang="0">
                  <a:pos x="0" y="2266"/>
                </a:cxn>
                <a:cxn ang="0">
                  <a:pos x="3077" y="0"/>
                </a:cxn>
              </a:cxnLst>
              <a:rect l="0" t="0" r="r" b="b"/>
              <a:pathLst>
                <a:path w="3166" h="2267">
                  <a:moveTo>
                    <a:pt x="0" y="2266"/>
                  </a:moveTo>
                  <a:cubicBezTo>
                    <a:pt x="2813" y="2104"/>
                    <a:pt x="3165" y="1295"/>
                    <a:pt x="3077" y="0"/>
                  </a:cubicBezTo>
                </a:path>
              </a:pathLst>
            </a:custGeom>
            <a:noFill/>
            <a:ln w="9000">
              <a:solidFill>
                <a:srgbClr val="252525"/>
              </a:solidFill>
              <a:round/>
              <a:headEnd/>
              <a:tailEnd/>
            </a:ln>
            <a:effectLst/>
          </p:spPr>
          <p:txBody>
            <a:bodyPr>
              <a:prstTxWarp prst="textNoShape">
                <a:avLst/>
              </a:prstTxWarp>
            </a:bodyPr>
            <a:lstStyle/>
            <a:p>
              <a:endParaRPr lang="en-US"/>
            </a:p>
          </p:txBody>
        </p:sp>
      </p:grpSp>
      <p:sp>
        <p:nvSpPr>
          <p:cNvPr id="527" name="Line 98"/>
          <p:cNvSpPr>
            <a:spLocks noChangeShapeType="1"/>
          </p:cNvSpPr>
          <p:nvPr/>
        </p:nvSpPr>
        <p:spPr bwMode="auto">
          <a:xfrm>
            <a:off x="3737019" y="2665999"/>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528" name="Freeform 99"/>
          <p:cNvSpPr>
            <a:spLocks noChangeArrowheads="1"/>
          </p:cNvSpPr>
          <p:nvPr/>
        </p:nvSpPr>
        <p:spPr bwMode="auto">
          <a:xfrm>
            <a:off x="3112449" y="3233189"/>
            <a:ext cx="524331" cy="369434"/>
          </a:xfrm>
          <a:custGeom>
            <a:avLst/>
            <a:gdLst/>
            <a:ahLst/>
            <a:cxnLst>
              <a:cxn ang="0">
                <a:pos x="0" y="1500"/>
              </a:cxn>
              <a:cxn ang="0">
                <a:pos x="1700" y="0"/>
              </a:cxn>
            </a:cxnLst>
            <a:rect l="0" t="0" r="r" b="b"/>
            <a:pathLst>
              <a:path w="2101" h="1501">
                <a:moveTo>
                  <a:pt x="0" y="1500"/>
                </a:moveTo>
                <a:cubicBezTo>
                  <a:pt x="2100" y="1500"/>
                  <a:pt x="1700" y="0"/>
                  <a:pt x="1700" y="0"/>
                </a:cubicBezTo>
              </a:path>
            </a:pathLst>
          </a:custGeom>
          <a:noFill/>
          <a:ln w="9000">
            <a:solidFill>
              <a:srgbClr val="252525"/>
            </a:solidFill>
            <a:round/>
            <a:headEnd/>
            <a:tailEnd/>
          </a:ln>
          <a:effectLst/>
        </p:spPr>
        <p:txBody>
          <a:bodyPr>
            <a:prstTxWarp prst="textNoShape">
              <a:avLst/>
            </a:prstTxWarp>
          </a:bodyPr>
          <a:lstStyle/>
          <a:p>
            <a:endParaRPr lang="en-US"/>
          </a:p>
        </p:txBody>
      </p:sp>
      <p:sp>
        <p:nvSpPr>
          <p:cNvPr id="529" name="Freeform 100"/>
          <p:cNvSpPr>
            <a:spLocks/>
          </p:cNvSpPr>
          <p:nvPr/>
        </p:nvSpPr>
        <p:spPr bwMode="auto">
          <a:xfrm>
            <a:off x="3437402" y="2617103"/>
            <a:ext cx="224713" cy="616086"/>
          </a:xfrm>
          <a:custGeom>
            <a:avLst/>
            <a:gdLst/>
            <a:ahLst/>
            <a:cxnLst>
              <a:cxn ang="0">
                <a:pos x="400" y="2500"/>
              </a:cxn>
              <a:cxn ang="0">
                <a:pos x="900" y="200"/>
              </a:cxn>
            </a:cxnLst>
            <a:rect l="0" t="0" r="r" b="b"/>
            <a:pathLst>
              <a:path w="901" h="2501">
                <a:moveTo>
                  <a:pt x="400" y="2500"/>
                </a:moveTo>
                <a:cubicBezTo>
                  <a:pt x="0" y="0"/>
                  <a:pt x="900" y="200"/>
                  <a:pt x="900" y="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30" name="AutoShape 101"/>
          <p:cNvSpPr>
            <a:spLocks noChangeArrowheads="1"/>
          </p:cNvSpPr>
          <p:nvPr/>
        </p:nvSpPr>
        <p:spPr bwMode="auto">
          <a:xfrm>
            <a:off x="3886828" y="1163269"/>
            <a:ext cx="2198664" cy="1872163"/>
          </a:xfrm>
          <a:prstGeom prst="roundRect">
            <a:avLst>
              <a:gd name="adj" fmla="val 4495"/>
            </a:avLst>
          </a:prstGeom>
          <a:solidFill>
            <a:srgbClr val="FFFFFF"/>
          </a:solidFill>
          <a:ln w="18000">
            <a:solidFill>
              <a:srgbClr val="252525"/>
            </a:solidFill>
            <a:round/>
            <a:headEnd/>
            <a:tailEnd/>
          </a:ln>
          <a:effectLst>
            <a:outerShdw blurRad="63500" dist="89095" dir="2700000" algn="ctr" rotWithShape="0">
              <a:srgbClr val="969696"/>
            </a:outerShdw>
          </a:effectLst>
        </p:spPr>
        <p:txBody>
          <a:bodyPr wrap="none" tIns="0" bIns="0" anchor="t">
            <a:prstTxWarp prst="textNoShape">
              <a:avLst/>
            </a:prstTxWarp>
          </a:bodyPr>
          <a:lstStyle/>
          <a:p>
            <a:pPr algn="ctr"/>
            <a:endParaRPr lang="en-US" sz="900"/>
          </a:p>
        </p:txBody>
      </p:sp>
      <p:sp>
        <p:nvSpPr>
          <p:cNvPr id="531" name="Oval 102"/>
          <p:cNvSpPr>
            <a:spLocks noChangeArrowheads="1"/>
          </p:cNvSpPr>
          <p:nvPr/>
        </p:nvSpPr>
        <p:spPr bwMode="auto">
          <a:xfrm>
            <a:off x="4087307" y="1655486"/>
            <a:ext cx="349187"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Lucida Sans Unicode" pitchFamily="-111" charset="0"/>
                <a:cs typeface="Lucida Sans Unicode" pitchFamily="-111" charset="0"/>
              </a:rPr>
              <a:t>FU</a:t>
            </a:r>
          </a:p>
        </p:txBody>
      </p:sp>
      <p:sp>
        <p:nvSpPr>
          <p:cNvPr id="532" name="Oval 103"/>
          <p:cNvSpPr>
            <a:spLocks noChangeArrowheads="1"/>
          </p:cNvSpPr>
          <p:nvPr/>
        </p:nvSpPr>
        <p:spPr bwMode="auto">
          <a:xfrm>
            <a:off x="4511399" y="1336034"/>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dirty="0">
                <a:solidFill>
                  <a:srgbClr val="000000"/>
                </a:solidFill>
                <a:latin typeface="Times New Roman" pitchFamily="-111" charset="0"/>
                <a:ea typeface="Lucida Sans Unicode" pitchFamily="-111" charset="0"/>
                <a:cs typeface="Lucida Sans Unicode" pitchFamily="-111" charset="0"/>
              </a:rPr>
              <a:t>TP</a:t>
            </a:r>
          </a:p>
        </p:txBody>
      </p:sp>
      <p:sp>
        <p:nvSpPr>
          <p:cNvPr id="533" name="Oval 104"/>
          <p:cNvSpPr>
            <a:spLocks noChangeArrowheads="1"/>
          </p:cNvSpPr>
          <p:nvPr/>
        </p:nvSpPr>
        <p:spPr bwMode="auto">
          <a:xfrm>
            <a:off x="4511399" y="2001016"/>
            <a:ext cx="349186" cy="221661"/>
          </a:xfrm>
          <a:prstGeom prst="ellipse">
            <a:avLst/>
          </a:prstGeom>
          <a:noFill/>
          <a:ln w="9525">
            <a:solidFill>
              <a:srgbClr val="000000"/>
            </a:solidFill>
            <a:round/>
            <a:headEnd/>
            <a:tailEnd/>
          </a:ln>
          <a:effectLst/>
        </p:spPr>
        <p:txBody>
          <a:bodyPr wrap="none" lIns="90000" tIns="0" rIns="9000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R</a:t>
            </a:r>
          </a:p>
        </p:txBody>
      </p:sp>
      <p:grpSp>
        <p:nvGrpSpPr>
          <p:cNvPr id="31" name="Group 105"/>
          <p:cNvGrpSpPr>
            <a:grpSpLocks/>
          </p:cNvGrpSpPr>
          <p:nvPr/>
        </p:nvGrpSpPr>
        <p:grpSpPr bwMode="auto">
          <a:xfrm>
            <a:off x="5011496" y="1976025"/>
            <a:ext cx="448324" cy="171678"/>
            <a:chOff x="4445" y="1111"/>
            <a:chExt cx="407" cy="158"/>
          </a:xfrm>
        </p:grpSpPr>
        <p:grpSp>
          <p:nvGrpSpPr>
            <p:cNvPr id="192" name="Group 534"/>
            <p:cNvGrpSpPr>
              <a:grpSpLocks/>
            </p:cNvGrpSpPr>
            <p:nvPr/>
          </p:nvGrpSpPr>
          <p:grpSpPr bwMode="auto">
            <a:xfrm>
              <a:off x="4762" y="1111"/>
              <a:ext cx="90" cy="135"/>
              <a:chOff x="4762" y="1111"/>
              <a:chExt cx="90" cy="135"/>
            </a:xfrm>
          </p:grpSpPr>
          <p:sp>
            <p:nvSpPr>
              <p:cNvPr id="538" name="AutoShape 107"/>
              <p:cNvSpPr>
                <a:spLocks noChangeArrowheads="1"/>
              </p:cNvSpPr>
              <p:nvPr/>
            </p:nvSpPr>
            <p:spPr bwMode="auto">
              <a:xfrm>
                <a:off x="4762" y="1111"/>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193" name="Group 108"/>
            <p:cNvGrpSpPr>
              <a:grpSpLocks/>
            </p:cNvGrpSpPr>
            <p:nvPr/>
          </p:nvGrpSpPr>
          <p:grpSpPr bwMode="auto">
            <a:xfrm>
              <a:off x="4445" y="1128"/>
              <a:ext cx="249" cy="141"/>
              <a:chOff x="4445" y="1128"/>
              <a:chExt cx="249" cy="141"/>
            </a:xfrm>
          </p:grpSpPr>
          <p:sp>
            <p:nvSpPr>
              <p:cNvPr id="537" name="Text Box 109"/>
              <p:cNvSpPr txBox="1">
                <a:spLocks noChangeArrowheads="1"/>
              </p:cNvSpPr>
              <p:nvPr/>
            </p:nvSpPr>
            <p:spPr bwMode="auto">
              <a:xfrm>
                <a:off x="4445" y="1128"/>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1,Tx</a:t>
                </a:r>
              </a:p>
            </p:txBody>
          </p:sp>
        </p:grpSp>
      </p:grpSp>
      <p:grpSp>
        <p:nvGrpSpPr>
          <p:cNvPr id="194" name="Group 110"/>
          <p:cNvGrpSpPr>
            <a:grpSpLocks/>
          </p:cNvGrpSpPr>
          <p:nvPr/>
        </p:nvGrpSpPr>
        <p:grpSpPr bwMode="auto">
          <a:xfrm>
            <a:off x="5014800" y="2291131"/>
            <a:ext cx="274283" cy="153206"/>
            <a:chOff x="4448" y="1401"/>
            <a:chExt cx="249" cy="141"/>
          </a:xfrm>
        </p:grpSpPr>
        <p:grpSp>
          <p:nvGrpSpPr>
            <p:cNvPr id="195" name="Group 539"/>
            <p:cNvGrpSpPr>
              <a:grpSpLocks/>
            </p:cNvGrpSpPr>
            <p:nvPr/>
          </p:nvGrpSpPr>
          <p:grpSpPr bwMode="auto">
            <a:xfrm>
              <a:off x="4448" y="1401"/>
              <a:ext cx="249" cy="141"/>
              <a:chOff x="4448" y="1401"/>
              <a:chExt cx="249" cy="141"/>
            </a:xfrm>
          </p:grpSpPr>
          <p:sp>
            <p:nvSpPr>
              <p:cNvPr id="541" name="Text Box 112"/>
              <p:cNvSpPr txBox="1">
                <a:spLocks noChangeArrowheads="1"/>
              </p:cNvSpPr>
              <p:nvPr/>
            </p:nvSpPr>
            <p:spPr bwMode="auto">
              <a:xfrm>
                <a:off x="4448" y="1401"/>
                <a:ext cx="249" cy="141"/>
              </a:xfrm>
              <a:prstGeom prst="rect">
                <a:avLst/>
              </a:prstGeom>
              <a:noFill/>
              <a:ln w="9525">
                <a:noFill/>
                <a:round/>
                <a:headEnd/>
                <a:tailEnd/>
              </a:ln>
              <a:effectLst/>
            </p:spPr>
            <p:txBody>
              <a:bodyPr wrap="none" lIns="0" tIns="13230" rIns="0" bIns="0">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B</a:t>
                </a:r>
                <a:r>
                  <a:rPr lang="en-US" sz="1000" baseline="-33000" dirty="0">
                    <a:solidFill>
                      <a:srgbClr val="000000"/>
                    </a:solidFill>
                    <a:latin typeface="Times New Roman" pitchFamily="-111" charset="0"/>
                    <a:ea typeface="Lucida Sans Unicode" pitchFamily="-111" charset="0"/>
                    <a:cs typeface="Lucida Sans Unicode" pitchFamily="-111" charset="0"/>
                  </a:rPr>
                  <a:t>2,Tx</a:t>
                </a:r>
              </a:p>
            </p:txBody>
          </p:sp>
        </p:grpSp>
      </p:grpSp>
      <p:sp>
        <p:nvSpPr>
          <p:cNvPr id="542" name="Oval 113"/>
          <p:cNvSpPr>
            <a:spLocks noChangeArrowheads="1"/>
          </p:cNvSpPr>
          <p:nvPr/>
        </p:nvSpPr>
        <p:spPr bwMode="auto">
          <a:xfrm>
            <a:off x="5636065" y="1952121"/>
            <a:ext cx="324953" cy="221661"/>
          </a:xfrm>
          <a:prstGeom prst="ellipse">
            <a:avLst/>
          </a:prstGeom>
          <a:solidFill>
            <a:srgbClr val="FFFFFF"/>
          </a:solidFill>
          <a:ln w="9000">
            <a:solidFill>
              <a:srgbClr val="252525"/>
            </a:solidFill>
            <a:round/>
            <a:headEnd/>
            <a:tailEnd/>
          </a:ln>
          <a:effectLst/>
        </p:spPr>
        <p:txBody>
          <a:bodyPr wrap="none" lIns="4320" tIns="0" rIns="4320" bIns="0" anchor="t">
            <a:prstTxWarp prst="textNoShape">
              <a:avLst/>
            </a:prstTxWarp>
          </a:bodyPr>
          <a:lstStyle/>
          <a:p>
            <a:pPr algn="ctr"/>
            <a:r>
              <a:rPr lang="en-US" sz="900">
                <a:solidFill>
                  <a:srgbClr val="000000"/>
                </a:solidFill>
                <a:latin typeface="Times New Roman" pitchFamily="-111" charset="0"/>
                <a:ea typeface="Times New Roman" pitchFamily="-111" charset="0"/>
                <a:cs typeface="Times New Roman" pitchFamily="-111" charset="0"/>
              </a:rPr>
              <a:t>TT</a:t>
            </a:r>
            <a:r>
              <a:rPr lang="en-US" sz="900" baseline="-33000">
                <a:solidFill>
                  <a:srgbClr val="000000"/>
                </a:solidFill>
                <a:latin typeface="Times New Roman" pitchFamily="-111" charset="0"/>
                <a:ea typeface="Times New Roman" pitchFamily="-111" charset="0"/>
                <a:cs typeface="Times New Roman" pitchFamily="-111" charset="0"/>
              </a:rPr>
              <a:t>S</a:t>
            </a:r>
          </a:p>
        </p:txBody>
      </p:sp>
      <p:cxnSp>
        <p:nvCxnSpPr>
          <p:cNvPr id="543" name="AutoShape 114"/>
          <p:cNvCxnSpPr>
            <a:cxnSpLocks noChangeShapeType="1"/>
            <a:stCxn id="531" idx="0"/>
            <a:endCxn id="532" idx="2"/>
          </p:cNvCxnSpPr>
          <p:nvPr/>
        </p:nvCxnSpPr>
        <p:spPr bwMode="auto">
          <a:xfrm flipV="1">
            <a:off x="4261350" y="1446864"/>
            <a:ext cx="250049" cy="209709"/>
          </a:xfrm>
          <a:prstGeom prst="curvedConnector3">
            <a:avLst>
              <a:gd name="adj1" fmla="val 50000"/>
            </a:avLst>
          </a:prstGeom>
          <a:noFill/>
          <a:ln w="9000">
            <a:solidFill>
              <a:srgbClr val="252525"/>
            </a:solidFill>
            <a:round/>
            <a:headEnd/>
            <a:tailEnd type="triangle" w="med" len="med"/>
          </a:ln>
          <a:effectLst/>
        </p:spPr>
      </p:cxnSp>
      <p:cxnSp>
        <p:nvCxnSpPr>
          <p:cNvPr id="544" name="AutoShape 115"/>
          <p:cNvCxnSpPr>
            <a:cxnSpLocks noChangeShapeType="1"/>
            <a:stCxn id="531" idx="4"/>
            <a:endCxn id="533" idx="2"/>
          </p:cNvCxnSpPr>
          <p:nvPr/>
        </p:nvCxnSpPr>
        <p:spPr bwMode="auto">
          <a:xfrm>
            <a:off x="4261350" y="1877147"/>
            <a:ext cx="250049" cy="234700"/>
          </a:xfrm>
          <a:prstGeom prst="curvedConnector3">
            <a:avLst>
              <a:gd name="adj1" fmla="val 50000"/>
            </a:avLst>
          </a:prstGeom>
          <a:noFill/>
          <a:ln w="9000">
            <a:solidFill>
              <a:srgbClr val="252525"/>
            </a:solidFill>
            <a:round/>
            <a:headEnd/>
            <a:tailEnd type="triangle" w="med" len="med"/>
          </a:ln>
          <a:effectLst/>
        </p:spPr>
      </p:cxnSp>
      <p:sp>
        <p:nvSpPr>
          <p:cNvPr id="545" name="Freeform 116"/>
          <p:cNvSpPr>
            <a:spLocks/>
          </p:cNvSpPr>
          <p:nvPr/>
        </p:nvSpPr>
        <p:spPr bwMode="auto">
          <a:xfrm>
            <a:off x="4211781" y="2197686"/>
            <a:ext cx="350288" cy="419417"/>
          </a:xfrm>
          <a:custGeom>
            <a:avLst/>
            <a:gdLst/>
            <a:ahLst/>
            <a:cxnLst>
              <a:cxn ang="0">
                <a:pos x="0" y="1700"/>
              </a:cxn>
              <a:cxn ang="0">
                <a:pos x="1400" y="0"/>
              </a:cxn>
            </a:cxnLst>
            <a:rect l="0" t="0" r="r" b="b"/>
            <a:pathLst>
              <a:path w="1401" h="1701">
                <a:moveTo>
                  <a:pt x="0" y="1700"/>
                </a:moveTo>
                <a:cubicBezTo>
                  <a:pt x="0" y="200"/>
                  <a:pt x="1400" y="0"/>
                  <a:pt x="14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6" name="Freeform 117"/>
          <p:cNvSpPr>
            <a:spLocks/>
          </p:cNvSpPr>
          <p:nvPr/>
        </p:nvSpPr>
        <p:spPr bwMode="auto">
          <a:xfrm>
            <a:off x="4836351" y="1631582"/>
            <a:ext cx="599235" cy="419417"/>
          </a:xfrm>
          <a:custGeom>
            <a:avLst/>
            <a:gdLst/>
            <a:ahLst/>
            <a:cxnLst>
              <a:cxn ang="0">
                <a:pos x="0" y="1700"/>
              </a:cxn>
              <a:cxn ang="0">
                <a:pos x="2400" y="1700"/>
              </a:cxn>
            </a:cxnLst>
            <a:rect l="0" t="0" r="r" b="b"/>
            <a:pathLst>
              <a:path w="2401" h="1701">
                <a:moveTo>
                  <a:pt x="0" y="1700"/>
                </a:moveTo>
                <a:cubicBezTo>
                  <a:pt x="1400" y="0"/>
                  <a:pt x="2400" y="1700"/>
                  <a:pt x="2400" y="1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7" name="Freeform 118"/>
          <p:cNvSpPr>
            <a:spLocks/>
          </p:cNvSpPr>
          <p:nvPr/>
        </p:nvSpPr>
        <p:spPr bwMode="auto">
          <a:xfrm>
            <a:off x="5460922" y="1803260"/>
            <a:ext cx="224713" cy="172765"/>
          </a:xfrm>
          <a:custGeom>
            <a:avLst/>
            <a:gdLst/>
            <a:ahLst/>
            <a:cxnLst>
              <a:cxn ang="0">
                <a:pos x="0" y="700"/>
              </a:cxn>
              <a:cxn ang="0">
                <a:pos x="900" y="700"/>
              </a:cxn>
            </a:cxnLst>
            <a:rect l="0" t="0" r="r" b="b"/>
            <a:pathLst>
              <a:path w="901" h="701">
                <a:moveTo>
                  <a:pt x="0" y="700"/>
                </a:moveTo>
                <a:cubicBezTo>
                  <a:pt x="400" y="0"/>
                  <a:pt x="900" y="700"/>
                  <a:pt x="900" y="7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8" name="Freeform 119"/>
          <p:cNvSpPr>
            <a:spLocks/>
          </p:cNvSpPr>
          <p:nvPr/>
        </p:nvSpPr>
        <p:spPr bwMode="auto">
          <a:xfrm>
            <a:off x="5336448" y="2173781"/>
            <a:ext cx="449426" cy="689973"/>
          </a:xfrm>
          <a:custGeom>
            <a:avLst/>
            <a:gdLst/>
            <a:ahLst/>
            <a:cxnLst>
              <a:cxn ang="0">
                <a:pos x="0" y="2800"/>
              </a:cxn>
              <a:cxn ang="0">
                <a:pos x="1800" y="0"/>
              </a:cxn>
            </a:cxnLst>
            <a:rect l="0" t="0" r="r" b="b"/>
            <a:pathLst>
              <a:path w="1801" h="2801">
                <a:moveTo>
                  <a:pt x="0" y="2800"/>
                </a:moveTo>
                <a:cubicBezTo>
                  <a:pt x="1700" y="1700"/>
                  <a:pt x="1800" y="0"/>
                  <a:pt x="18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49" name="Text Box 120"/>
          <p:cNvSpPr txBox="1">
            <a:spLocks noChangeArrowheads="1"/>
          </p:cNvSpPr>
          <p:nvPr/>
        </p:nvSpPr>
        <p:spPr bwMode="auto">
          <a:xfrm>
            <a:off x="3886828" y="1163269"/>
            <a:ext cx="699475" cy="267297"/>
          </a:xfrm>
          <a:prstGeom prst="rect">
            <a:avLst/>
          </a:prstGeom>
          <a:noFill/>
          <a:ln w="9525">
            <a:noFill/>
            <a:round/>
            <a:headEnd/>
            <a:tailEnd/>
          </a:ln>
          <a:effectLst/>
        </p:spPr>
        <p:txBody>
          <a:bodyPr lIns="90000" tIns="62640"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200" baseline="-33000" dirty="0">
              <a:solidFill>
                <a:srgbClr val="000000"/>
              </a:solidFill>
              <a:latin typeface="Times New Roman" pitchFamily="-111" charset="0"/>
              <a:ea typeface="Lucida Sans Unicode" pitchFamily="-111" charset="0"/>
              <a:cs typeface="Lucida Sans Unicode" pitchFamily="-111" charset="0"/>
            </a:endParaRPr>
          </a:p>
        </p:txBody>
      </p:sp>
      <p:cxnSp>
        <p:nvCxnSpPr>
          <p:cNvPr id="550" name="AutoShape 121"/>
          <p:cNvCxnSpPr>
            <a:cxnSpLocks noChangeShapeType="1"/>
            <a:stCxn id="218" idx="1"/>
            <a:endCxn id="531" idx="3"/>
          </p:cNvCxnSpPr>
          <p:nvPr/>
        </p:nvCxnSpPr>
        <p:spPr bwMode="auto">
          <a:xfrm rot="5400000" flipH="1" flipV="1">
            <a:off x="3769747" y="1865934"/>
            <a:ext cx="389945" cy="347449"/>
          </a:xfrm>
          <a:prstGeom prst="curvedConnector3">
            <a:avLst>
              <a:gd name="adj1" fmla="val -481"/>
            </a:avLst>
          </a:prstGeom>
          <a:noFill/>
          <a:ln w="9000">
            <a:solidFill>
              <a:srgbClr val="252525"/>
            </a:solidFill>
            <a:round/>
            <a:headEnd/>
            <a:tailEnd type="triangle" w="med" len="med"/>
          </a:ln>
          <a:effectLst/>
        </p:spPr>
      </p:cxnSp>
      <p:sp>
        <p:nvSpPr>
          <p:cNvPr id="552" name="Line 123"/>
          <p:cNvSpPr>
            <a:spLocks noChangeShapeType="1"/>
          </p:cNvSpPr>
          <p:nvPr/>
        </p:nvSpPr>
        <p:spPr bwMode="auto">
          <a:xfrm>
            <a:off x="3762355" y="1766316"/>
            <a:ext cx="324953" cy="1"/>
          </a:xfrm>
          <a:prstGeom prst="line">
            <a:avLst/>
          </a:prstGeom>
          <a:noFill/>
          <a:ln w="9000">
            <a:solidFill>
              <a:srgbClr val="000000"/>
            </a:solidFill>
            <a:round/>
            <a:headEnd/>
            <a:tailEnd type="triangle" w="med" len="med"/>
          </a:ln>
          <a:effectLst/>
        </p:spPr>
        <p:txBody>
          <a:bodyPr>
            <a:prstTxWarp prst="textNoShape">
              <a:avLst/>
            </a:prstTxWarp>
          </a:bodyPr>
          <a:lstStyle/>
          <a:p>
            <a:endParaRPr lang="en-US"/>
          </a:p>
        </p:txBody>
      </p:sp>
      <p:sp>
        <p:nvSpPr>
          <p:cNvPr id="554" name="AutoShape 125"/>
          <p:cNvSpPr>
            <a:spLocks noChangeArrowheads="1"/>
          </p:cNvSpPr>
          <p:nvPr/>
        </p:nvSpPr>
        <p:spPr bwMode="auto">
          <a:xfrm>
            <a:off x="6085492" y="2123799"/>
            <a:ext cx="224713" cy="221661"/>
          </a:xfrm>
          <a:prstGeom prst="roundRect">
            <a:avLst>
              <a:gd name="adj" fmla="val 486"/>
            </a:avLst>
          </a:prstGeom>
          <a:solidFill>
            <a:srgbClr val="FFFFFF"/>
          </a:solidFill>
          <a:ln w="9525">
            <a:solidFill>
              <a:srgbClr val="000000"/>
            </a:solidFill>
            <a:round/>
            <a:headEnd/>
            <a:tailEnd/>
          </a:ln>
          <a:effectLst/>
        </p:spPr>
        <p:txBody>
          <a:bodyPr wrap="none" anchor="ctr">
            <a:prstTxWarp prst="textNoShape">
              <a:avLst/>
            </a:prstTxWarp>
          </a:bodyPr>
          <a:lstStyle/>
          <a:p>
            <a:endParaRPr lang="en-US"/>
          </a:p>
        </p:txBody>
      </p:sp>
      <p:sp>
        <p:nvSpPr>
          <p:cNvPr id="555" name="Freeform 126"/>
          <p:cNvSpPr>
            <a:spLocks/>
          </p:cNvSpPr>
          <p:nvPr/>
        </p:nvSpPr>
        <p:spPr bwMode="auto">
          <a:xfrm>
            <a:off x="3762355" y="1877147"/>
            <a:ext cx="449426" cy="788851"/>
          </a:xfrm>
          <a:custGeom>
            <a:avLst/>
            <a:gdLst/>
            <a:ahLst/>
            <a:cxnLst>
              <a:cxn ang="0">
                <a:pos x="0" y="3200"/>
              </a:cxn>
              <a:cxn ang="0">
                <a:pos x="1700" y="0"/>
              </a:cxn>
            </a:cxnLst>
            <a:rect l="0" t="0" r="r" b="b"/>
            <a:pathLst>
              <a:path w="1801" h="3201">
                <a:moveTo>
                  <a:pt x="0" y="3200"/>
                </a:moveTo>
                <a:cubicBezTo>
                  <a:pt x="1800" y="3200"/>
                  <a:pt x="1700" y="0"/>
                  <a:pt x="1700" y="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196" name="Group 127"/>
          <p:cNvGrpSpPr>
            <a:grpSpLocks/>
          </p:cNvGrpSpPr>
          <p:nvPr/>
        </p:nvGrpSpPr>
        <p:grpSpPr bwMode="auto">
          <a:xfrm>
            <a:off x="1689266" y="2617103"/>
            <a:ext cx="498995" cy="330318"/>
            <a:chOff x="1429" y="1701"/>
            <a:chExt cx="453" cy="304"/>
          </a:xfrm>
        </p:grpSpPr>
        <p:grpSp>
          <p:nvGrpSpPr>
            <p:cNvPr id="197" name="Group 556"/>
            <p:cNvGrpSpPr>
              <a:grpSpLocks/>
            </p:cNvGrpSpPr>
            <p:nvPr/>
          </p:nvGrpSpPr>
          <p:grpSpPr bwMode="auto">
            <a:xfrm>
              <a:off x="1429" y="1703"/>
              <a:ext cx="453" cy="291"/>
              <a:chOff x="1429" y="1703"/>
              <a:chExt cx="453" cy="291"/>
            </a:xfrm>
          </p:grpSpPr>
          <p:grpSp>
            <p:nvGrpSpPr>
              <p:cNvPr id="198" name="Group 129"/>
              <p:cNvGrpSpPr>
                <a:grpSpLocks/>
              </p:cNvGrpSpPr>
              <p:nvPr/>
            </p:nvGrpSpPr>
            <p:grpSpPr bwMode="auto">
              <a:xfrm>
                <a:off x="1429" y="1703"/>
                <a:ext cx="453" cy="291"/>
                <a:chOff x="1429" y="1703"/>
                <a:chExt cx="453" cy="291"/>
              </a:xfrm>
            </p:grpSpPr>
            <p:sp>
              <p:nvSpPr>
                <p:cNvPr id="560" name="Text Box 130"/>
                <p:cNvSpPr txBox="1">
                  <a:spLocks noChangeArrowheads="1"/>
                </p:cNvSpPr>
                <p:nvPr/>
              </p:nvSpPr>
              <p:spPr bwMode="auto">
                <a:xfrm>
                  <a:off x="1429"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S</a:t>
                  </a:r>
                  <a:r>
                    <a:rPr lang="en-US" sz="11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558" name="AutoShape 131"/>
            <p:cNvSpPr>
              <a:spLocks noChangeArrowheads="1"/>
            </p:cNvSpPr>
            <p:nvPr/>
          </p:nvSpPr>
          <p:spPr bwMode="auto">
            <a:xfrm>
              <a:off x="1429"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199" name="Group 141"/>
          <p:cNvGrpSpPr>
            <a:grpSpLocks/>
          </p:cNvGrpSpPr>
          <p:nvPr/>
        </p:nvGrpSpPr>
        <p:grpSpPr bwMode="auto">
          <a:xfrm>
            <a:off x="1738835" y="1532704"/>
            <a:ext cx="298516" cy="146687"/>
            <a:chOff x="1474" y="703"/>
            <a:chExt cx="271" cy="135"/>
          </a:xfrm>
        </p:grpSpPr>
        <p:grpSp>
          <p:nvGrpSpPr>
            <p:cNvPr id="200" name="Group 142"/>
            <p:cNvGrpSpPr>
              <a:grpSpLocks/>
            </p:cNvGrpSpPr>
            <p:nvPr/>
          </p:nvGrpSpPr>
          <p:grpSpPr bwMode="auto">
            <a:xfrm>
              <a:off x="1474" y="703"/>
              <a:ext cx="90" cy="135"/>
              <a:chOff x="1474" y="703"/>
              <a:chExt cx="90" cy="135"/>
            </a:xfrm>
          </p:grpSpPr>
          <p:sp>
            <p:nvSpPr>
              <p:cNvPr id="567" name="AutoShape 143"/>
              <p:cNvSpPr>
                <a:spLocks noChangeArrowheads="1"/>
              </p:cNvSpPr>
              <p:nvPr/>
            </p:nvSpPr>
            <p:spPr bwMode="auto">
              <a:xfrm>
                <a:off x="1474"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1" name="Group 144"/>
            <p:cNvGrpSpPr>
              <a:grpSpLocks/>
            </p:cNvGrpSpPr>
            <p:nvPr/>
          </p:nvGrpSpPr>
          <p:grpSpPr bwMode="auto">
            <a:xfrm>
              <a:off x="1655" y="703"/>
              <a:ext cx="90" cy="135"/>
              <a:chOff x="1655" y="703"/>
              <a:chExt cx="90" cy="135"/>
            </a:xfrm>
          </p:grpSpPr>
          <p:sp>
            <p:nvSpPr>
              <p:cNvPr id="566" name="AutoShape 145"/>
              <p:cNvSpPr>
                <a:spLocks noChangeArrowheads="1"/>
              </p:cNvSpPr>
              <p:nvPr/>
            </p:nvSpPr>
            <p:spPr bwMode="auto">
              <a:xfrm>
                <a:off x="165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2" name="Group 146"/>
            <p:cNvGrpSpPr>
              <a:grpSpLocks/>
            </p:cNvGrpSpPr>
            <p:nvPr/>
          </p:nvGrpSpPr>
          <p:grpSpPr bwMode="auto">
            <a:xfrm>
              <a:off x="1565" y="703"/>
              <a:ext cx="90" cy="135"/>
              <a:chOff x="1565" y="703"/>
              <a:chExt cx="90" cy="135"/>
            </a:xfrm>
          </p:grpSpPr>
          <p:sp>
            <p:nvSpPr>
              <p:cNvPr id="565" name="AutoShape 147"/>
              <p:cNvSpPr>
                <a:spLocks noChangeArrowheads="1"/>
              </p:cNvSpPr>
              <p:nvPr/>
            </p:nvSpPr>
            <p:spPr bwMode="auto">
              <a:xfrm>
                <a:off x="1565" y="70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03" name="Group 148"/>
          <p:cNvGrpSpPr>
            <a:grpSpLocks/>
          </p:cNvGrpSpPr>
          <p:nvPr/>
        </p:nvGrpSpPr>
        <p:grpSpPr bwMode="auto">
          <a:xfrm>
            <a:off x="1738835" y="1779355"/>
            <a:ext cx="298516" cy="146688"/>
            <a:chOff x="1474" y="930"/>
            <a:chExt cx="271" cy="135"/>
          </a:xfrm>
        </p:grpSpPr>
        <p:grpSp>
          <p:nvGrpSpPr>
            <p:cNvPr id="204" name="Group 149"/>
            <p:cNvGrpSpPr>
              <a:grpSpLocks/>
            </p:cNvGrpSpPr>
            <p:nvPr/>
          </p:nvGrpSpPr>
          <p:grpSpPr bwMode="auto">
            <a:xfrm>
              <a:off x="1474" y="930"/>
              <a:ext cx="90" cy="135"/>
              <a:chOff x="1474" y="930"/>
              <a:chExt cx="90" cy="135"/>
            </a:xfrm>
          </p:grpSpPr>
          <p:sp>
            <p:nvSpPr>
              <p:cNvPr id="574" name="AutoShape 150"/>
              <p:cNvSpPr>
                <a:spLocks noChangeArrowheads="1"/>
              </p:cNvSpPr>
              <p:nvPr/>
            </p:nvSpPr>
            <p:spPr bwMode="auto">
              <a:xfrm>
                <a:off x="1474"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5" name="Group 151"/>
            <p:cNvGrpSpPr>
              <a:grpSpLocks/>
            </p:cNvGrpSpPr>
            <p:nvPr/>
          </p:nvGrpSpPr>
          <p:grpSpPr bwMode="auto">
            <a:xfrm>
              <a:off x="1655" y="930"/>
              <a:ext cx="90" cy="135"/>
              <a:chOff x="1655" y="930"/>
              <a:chExt cx="90" cy="135"/>
            </a:xfrm>
          </p:grpSpPr>
          <p:sp>
            <p:nvSpPr>
              <p:cNvPr id="573" name="AutoShape 152"/>
              <p:cNvSpPr>
                <a:spLocks noChangeArrowheads="1"/>
              </p:cNvSpPr>
              <p:nvPr/>
            </p:nvSpPr>
            <p:spPr bwMode="auto">
              <a:xfrm>
                <a:off x="165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6" name="Group 153"/>
            <p:cNvGrpSpPr>
              <a:grpSpLocks/>
            </p:cNvGrpSpPr>
            <p:nvPr/>
          </p:nvGrpSpPr>
          <p:grpSpPr bwMode="auto">
            <a:xfrm>
              <a:off x="1565" y="930"/>
              <a:ext cx="90" cy="135"/>
              <a:chOff x="1565" y="930"/>
              <a:chExt cx="90" cy="135"/>
            </a:xfrm>
          </p:grpSpPr>
          <p:sp>
            <p:nvSpPr>
              <p:cNvPr id="572" name="AutoShape 154"/>
              <p:cNvSpPr>
                <a:spLocks noChangeArrowheads="1"/>
              </p:cNvSpPr>
              <p:nvPr/>
            </p:nvSpPr>
            <p:spPr bwMode="auto">
              <a:xfrm>
                <a:off x="1565" y="930"/>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75" name="Freeform 155"/>
          <p:cNvSpPr>
            <a:spLocks/>
          </p:cNvSpPr>
          <p:nvPr/>
        </p:nvSpPr>
        <p:spPr bwMode="auto">
          <a:xfrm>
            <a:off x="964457" y="1064391"/>
            <a:ext cx="1049762" cy="763860"/>
          </a:xfrm>
          <a:custGeom>
            <a:avLst/>
            <a:gdLst/>
            <a:ahLst/>
            <a:cxnLst>
              <a:cxn ang="0">
                <a:pos x="0" y="3100"/>
              </a:cxn>
              <a:cxn ang="0">
                <a:pos x="4200" y="2200"/>
              </a:cxn>
            </a:cxnLst>
            <a:rect l="0" t="0" r="r" b="b"/>
            <a:pathLst>
              <a:path w="4201" h="3101">
                <a:moveTo>
                  <a:pt x="0" y="3100"/>
                </a:moveTo>
                <a:cubicBezTo>
                  <a:pt x="2400" y="0"/>
                  <a:pt x="4200" y="2200"/>
                  <a:pt x="4200" y="22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76" name="Line 156"/>
          <p:cNvSpPr>
            <a:spLocks noChangeShapeType="1"/>
          </p:cNvSpPr>
          <p:nvPr/>
        </p:nvSpPr>
        <p:spPr bwMode="auto">
          <a:xfrm flipV="1">
            <a:off x="2038453" y="1851069"/>
            <a:ext cx="199378" cy="27165"/>
          </a:xfrm>
          <a:prstGeom prst="line">
            <a:avLst/>
          </a:pr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07" name="Group 157"/>
          <p:cNvGrpSpPr>
            <a:grpSpLocks/>
          </p:cNvGrpSpPr>
          <p:nvPr/>
        </p:nvGrpSpPr>
        <p:grpSpPr bwMode="auto">
          <a:xfrm>
            <a:off x="5061064" y="1359939"/>
            <a:ext cx="298516" cy="146688"/>
            <a:chOff x="4490" y="544"/>
            <a:chExt cx="271" cy="135"/>
          </a:xfrm>
        </p:grpSpPr>
        <p:grpSp>
          <p:nvGrpSpPr>
            <p:cNvPr id="208" name="Group 158"/>
            <p:cNvGrpSpPr>
              <a:grpSpLocks/>
            </p:cNvGrpSpPr>
            <p:nvPr/>
          </p:nvGrpSpPr>
          <p:grpSpPr bwMode="auto">
            <a:xfrm>
              <a:off x="4490" y="544"/>
              <a:ext cx="90" cy="135"/>
              <a:chOff x="4490" y="544"/>
              <a:chExt cx="90" cy="135"/>
            </a:xfrm>
          </p:grpSpPr>
          <p:sp>
            <p:nvSpPr>
              <p:cNvPr id="583" name="AutoShape 159"/>
              <p:cNvSpPr>
                <a:spLocks noChangeArrowheads="1"/>
              </p:cNvSpPr>
              <p:nvPr/>
            </p:nvSpPr>
            <p:spPr bwMode="auto">
              <a:xfrm>
                <a:off x="4490"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09" name="Group 160"/>
            <p:cNvGrpSpPr>
              <a:grpSpLocks/>
            </p:cNvGrpSpPr>
            <p:nvPr/>
          </p:nvGrpSpPr>
          <p:grpSpPr bwMode="auto">
            <a:xfrm>
              <a:off x="4671" y="544"/>
              <a:ext cx="90" cy="135"/>
              <a:chOff x="4671" y="544"/>
              <a:chExt cx="90" cy="135"/>
            </a:xfrm>
          </p:grpSpPr>
          <p:sp>
            <p:nvSpPr>
              <p:cNvPr id="582" name="AutoShape 161"/>
              <p:cNvSpPr>
                <a:spLocks noChangeArrowheads="1"/>
              </p:cNvSpPr>
              <p:nvPr/>
            </p:nvSpPr>
            <p:spPr bwMode="auto">
              <a:xfrm>
                <a:off x="467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0" name="Group 162"/>
            <p:cNvGrpSpPr>
              <a:grpSpLocks/>
            </p:cNvGrpSpPr>
            <p:nvPr/>
          </p:nvGrpSpPr>
          <p:grpSpPr bwMode="auto">
            <a:xfrm>
              <a:off x="4581" y="544"/>
              <a:ext cx="90" cy="135"/>
              <a:chOff x="4581" y="544"/>
              <a:chExt cx="90" cy="135"/>
            </a:xfrm>
          </p:grpSpPr>
          <p:sp>
            <p:nvSpPr>
              <p:cNvPr id="581" name="AutoShape 163"/>
              <p:cNvSpPr>
                <a:spLocks noChangeArrowheads="1"/>
              </p:cNvSpPr>
              <p:nvPr/>
            </p:nvSpPr>
            <p:spPr bwMode="auto">
              <a:xfrm>
                <a:off x="4581"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grpSp>
        <p:nvGrpSpPr>
          <p:cNvPr id="211" name="Group 164"/>
          <p:cNvGrpSpPr>
            <a:grpSpLocks/>
          </p:cNvGrpSpPr>
          <p:nvPr/>
        </p:nvGrpSpPr>
        <p:grpSpPr bwMode="auto">
          <a:xfrm>
            <a:off x="5360682" y="1359939"/>
            <a:ext cx="298516" cy="146688"/>
            <a:chOff x="4762" y="544"/>
            <a:chExt cx="271" cy="135"/>
          </a:xfrm>
        </p:grpSpPr>
        <p:grpSp>
          <p:nvGrpSpPr>
            <p:cNvPr id="212" name="Group 165"/>
            <p:cNvGrpSpPr>
              <a:grpSpLocks/>
            </p:cNvGrpSpPr>
            <p:nvPr/>
          </p:nvGrpSpPr>
          <p:grpSpPr bwMode="auto">
            <a:xfrm>
              <a:off x="4762" y="544"/>
              <a:ext cx="90" cy="135"/>
              <a:chOff x="4762" y="544"/>
              <a:chExt cx="90" cy="135"/>
            </a:xfrm>
          </p:grpSpPr>
          <p:sp>
            <p:nvSpPr>
              <p:cNvPr id="590" name="AutoShape 166"/>
              <p:cNvSpPr>
                <a:spLocks noChangeArrowheads="1"/>
              </p:cNvSpPr>
              <p:nvPr/>
            </p:nvSpPr>
            <p:spPr bwMode="auto">
              <a:xfrm>
                <a:off x="4762"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3" name="Group 167"/>
            <p:cNvGrpSpPr>
              <a:grpSpLocks/>
            </p:cNvGrpSpPr>
            <p:nvPr/>
          </p:nvGrpSpPr>
          <p:grpSpPr bwMode="auto">
            <a:xfrm>
              <a:off x="4944" y="544"/>
              <a:ext cx="90" cy="135"/>
              <a:chOff x="4944" y="544"/>
              <a:chExt cx="90" cy="135"/>
            </a:xfrm>
          </p:grpSpPr>
          <p:sp>
            <p:nvSpPr>
              <p:cNvPr id="589" name="AutoShape 168"/>
              <p:cNvSpPr>
                <a:spLocks noChangeArrowheads="1"/>
              </p:cNvSpPr>
              <p:nvPr/>
            </p:nvSpPr>
            <p:spPr bwMode="auto">
              <a:xfrm>
                <a:off x="4944"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nvGrpSpPr>
            <p:cNvPr id="214" name="Group 169"/>
            <p:cNvGrpSpPr>
              <a:grpSpLocks/>
            </p:cNvGrpSpPr>
            <p:nvPr/>
          </p:nvGrpSpPr>
          <p:grpSpPr bwMode="auto">
            <a:xfrm>
              <a:off x="4853" y="544"/>
              <a:ext cx="90" cy="135"/>
              <a:chOff x="4853" y="544"/>
              <a:chExt cx="90" cy="135"/>
            </a:xfrm>
          </p:grpSpPr>
          <p:sp>
            <p:nvSpPr>
              <p:cNvPr id="588" name="AutoShape 170"/>
              <p:cNvSpPr>
                <a:spLocks noChangeArrowheads="1"/>
              </p:cNvSpPr>
              <p:nvPr/>
            </p:nvSpPr>
            <p:spPr bwMode="auto">
              <a:xfrm>
                <a:off x="4853" y="544"/>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grpSp>
      <p:sp>
        <p:nvSpPr>
          <p:cNvPr id="591" name="Freeform 171"/>
          <p:cNvSpPr>
            <a:spLocks/>
          </p:cNvSpPr>
          <p:nvPr/>
        </p:nvSpPr>
        <p:spPr bwMode="auto">
          <a:xfrm>
            <a:off x="4861687" y="1188260"/>
            <a:ext cx="250048" cy="221661"/>
          </a:xfrm>
          <a:custGeom>
            <a:avLst/>
            <a:gdLst/>
            <a:ahLst/>
            <a:cxnLst>
              <a:cxn ang="0">
                <a:pos x="0" y="899"/>
              </a:cxn>
              <a:cxn ang="0">
                <a:pos x="1000" y="899"/>
              </a:cxn>
            </a:cxnLst>
            <a:rect l="0" t="0" r="r" b="b"/>
            <a:pathLst>
              <a:path w="1001" h="900">
                <a:moveTo>
                  <a:pt x="0" y="899"/>
                </a:moveTo>
                <a:cubicBezTo>
                  <a:pt x="300" y="0"/>
                  <a:pt x="1000" y="899"/>
                  <a:pt x="1000" y="899"/>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grpSp>
        <p:nvGrpSpPr>
          <p:cNvPr id="215" name="Group 172"/>
          <p:cNvGrpSpPr>
            <a:grpSpLocks/>
          </p:cNvGrpSpPr>
          <p:nvPr/>
        </p:nvGrpSpPr>
        <p:grpSpPr bwMode="auto">
          <a:xfrm>
            <a:off x="5360682" y="2271573"/>
            <a:ext cx="99138" cy="146687"/>
            <a:chOff x="4762" y="1383"/>
            <a:chExt cx="90" cy="135"/>
          </a:xfrm>
        </p:grpSpPr>
        <p:sp>
          <p:nvSpPr>
            <p:cNvPr id="593" name="AutoShape 173"/>
            <p:cNvSpPr>
              <a:spLocks noChangeArrowheads="1"/>
            </p:cNvSpPr>
            <p:nvPr/>
          </p:nvSpPr>
          <p:spPr bwMode="auto">
            <a:xfrm>
              <a:off x="4762" y="1383"/>
              <a:ext cx="90" cy="135"/>
            </a:xfrm>
            <a:prstGeom prst="roundRect">
              <a:avLst>
                <a:gd name="adj" fmla="val 1111"/>
              </a:avLst>
            </a:prstGeom>
            <a:solidFill>
              <a:srgbClr val="CCCCCC"/>
            </a:solidFill>
            <a:ln w="9000">
              <a:solidFill>
                <a:srgbClr val="252525"/>
              </a:solidFill>
              <a:round/>
              <a:headEnd/>
              <a:tailEnd/>
            </a:ln>
            <a:effectLst/>
          </p:spPr>
          <p:txBody>
            <a:bodyPr wrap="none" anchor="ctr">
              <a:prstTxWarp prst="textNoShape">
                <a:avLst/>
              </a:prstTxWarp>
            </a:bodyPr>
            <a:lstStyle/>
            <a:p>
              <a:endParaRPr lang="en-US"/>
            </a:p>
          </p:txBody>
        </p:sp>
      </p:grpSp>
      <p:sp>
        <p:nvSpPr>
          <p:cNvPr id="594" name="Freeform 174"/>
          <p:cNvSpPr>
            <a:spLocks/>
          </p:cNvSpPr>
          <p:nvPr/>
        </p:nvSpPr>
        <p:spPr bwMode="auto">
          <a:xfrm>
            <a:off x="5660299" y="1433825"/>
            <a:ext cx="275384" cy="517208"/>
          </a:xfrm>
          <a:custGeom>
            <a:avLst/>
            <a:gdLst/>
            <a:ahLst/>
            <a:cxnLst>
              <a:cxn ang="0">
                <a:pos x="0" y="0"/>
              </a:cxn>
              <a:cxn ang="0">
                <a:pos x="600" y="2100"/>
              </a:cxn>
            </a:cxnLst>
            <a:rect l="0" t="0" r="r" b="b"/>
            <a:pathLst>
              <a:path w="1101" h="2101">
                <a:moveTo>
                  <a:pt x="0" y="0"/>
                </a:moveTo>
                <a:cubicBezTo>
                  <a:pt x="1100" y="100"/>
                  <a:pt x="600" y="2100"/>
                  <a:pt x="600" y="21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5" name="Freeform 175"/>
          <p:cNvSpPr>
            <a:spLocks/>
          </p:cNvSpPr>
          <p:nvPr/>
        </p:nvSpPr>
        <p:spPr bwMode="auto">
          <a:xfrm>
            <a:off x="5935683" y="2123799"/>
            <a:ext cx="324953" cy="147774"/>
          </a:xfrm>
          <a:custGeom>
            <a:avLst/>
            <a:gdLst/>
            <a:ahLst/>
            <a:cxnLst>
              <a:cxn ang="0">
                <a:pos x="0" y="0"/>
              </a:cxn>
              <a:cxn ang="0">
                <a:pos x="1300" y="500"/>
              </a:cxn>
            </a:cxnLst>
            <a:rect l="0" t="0" r="r" b="b"/>
            <a:pathLst>
              <a:path w="1301" h="601">
                <a:moveTo>
                  <a:pt x="0" y="0"/>
                </a:moveTo>
                <a:cubicBezTo>
                  <a:pt x="200" y="600"/>
                  <a:pt x="0" y="400"/>
                  <a:pt x="1300" y="500"/>
                </a:cubicBezTo>
              </a:path>
            </a:pathLst>
          </a:custGeom>
          <a:noFill/>
          <a:ln w="9000">
            <a:solidFill>
              <a:srgbClr val="252525"/>
            </a:solidFill>
            <a:round/>
            <a:headEnd/>
            <a:tailEnd type="triangle" w="med" len="med"/>
          </a:ln>
          <a:effectLst/>
        </p:spPr>
        <p:txBody>
          <a:bodyPr>
            <a:prstTxWarp prst="textNoShape">
              <a:avLst/>
            </a:prstTxWarp>
          </a:bodyPr>
          <a:lstStyle/>
          <a:p>
            <a:endParaRPr lang="en-US"/>
          </a:p>
        </p:txBody>
      </p:sp>
      <p:sp>
        <p:nvSpPr>
          <p:cNvPr id="596" name="Text Box 176"/>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597" name="Text Box 177"/>
          <p:cNvSpPr txBox="1">
            <a:spLocks noChangeArrowheads="1"/>
          </p:cNvSpPr>
          <p:nvPr/>
        </p:nvSpPr>
        <p:spPr bwMode="auto">
          <a:xfrm>
            <a:off x="1139600" y="2420433"/>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598" name="Text Box 178"/>
          <p:cNvSpPr txBox="1">
            <a:spLocks noChangeArrowheads="1"/>
          </p:cNvSpPr>
          <p:nvPr/>
        </p:nvSpPr>
        <p:spPr bwMode="auto">
          <a:xfrm>
            <a:off x="2613453" y="3035432"/>
            <a:ext cx="274283"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3</a:t>
            </a:r>
          </a:p>
        </p:txBody>
      </p:sp>
      <p:sp>
        <p:nvSpPr>
          <p:cNvPr id="599" name="Text Box 179"/>
          <p:cNvSpPr txBox="1">
            <a:spLocks noChangeArrowheads="1"/>
          </p:cNvSpPr>
          <p:nvPr/>
        </p:nvSpPr>
        <p:spPr bwMode="auto">
          <a:xfrm>
            <a:off x="3262258" y="3245071"/>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4</a:t>
            </a:r>
          </a:p>
        </p:txBody>
      </p:sp>
      <p:sp>
        <p:nvSpPr>
          <p:cNvPr id="600" name="Text Box 180"/>
          <p:cNvSpPr txBox="1">
            <a:spLocks noChangeArrowheads="1"/>
          </p:cNvSpPr>
          <p:nvPr/>
        </p:nvSpPr>
        <p:spPr bwMode="auto">
          <a:xfrm>
            <a:off x="1338978" y="1188260"/>
            <a:ext cx="274282" cy="245565"/>
          </a:xfrm>
          <a:prstGeom prst="rect">
            <a:avLst/>
          </a:prstGeom>
          <a:noFill/>
          <a:ln w="9525">
            <a:noFill/>
            <a:round/>
            <a:headEnd/>
            <a:tailEnd/>
          </a:ln>
          <a:effectLst/>
        </p:spPr>
        <p:txBody>
          <a:bodyPr lIns="90000" tIns="60876" rIns="90000" bIns="45000">
            <a:prstTxWarp prst="textNoShape">
              <a:avLst/>
            </a:prstTxWarp>
          </a:bodyPr>
          <a:lstStyle/>
          <a:p>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sp>
        <p:nvSpPr>
          <p:cNvPr id="601" name="Text Box 181"/>
          <p:cNvSpPr txBox="1">
            <a:spLocks noChangeArrowheads="1"/>
          </p:cNvSpPr>
          <p:nvPr/>
        </p:nvSpPr>
        <p:spPr bwMode="auto">
          <a:xfrm>
            <a:off x="4096801" y="1413583"/>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RC</a:t>
            </a:r>
          </a:p>
        </p:txBody>
      </p:sp>
      <p:sp>
        <p:nvSpPr>
          <p:cNvPr id="602" name="Text Box 182"/>
          <p:cNvSpPr txBox="1">
            <a:spLocks noChangeArrowheads="1"/>
          </p:cNvSpPr>
          <p:nvPr/>
        </p:nvSpPr>
        <p:spPr bwMode="auto">
          <a:xfrm>
            <a:off x="4136812" y="1872222"/>
            <a:ext cx="349187" cy="183631"/>
          </a:xfrm>
          <a:prstGeom prst="rect">
            <a:avLst/>
          </a:prstGeom>
          <a:noFill/>
          <a:ln w="9525">
            <a:noFill/>
            <a:round/>
            <a:headEnd/>
            <a:tailEnd/>
          </a:ln>
          <a:effectLst/>
        </p:spPr>
        <p:txBody>
          <a:bodyPr lIns="90000" tIns="57347" rIns="90000" bIns="45000">
            <a:prstTxWarp prst="textNoShape">
              <a:avLst/>
            </a:prstTxWarp>
          </a:bodyPr>
          <a:lstStyle/>
          <a:p>
            <a:r>
              <a:rPr lang="en-US" sz="900" dirty="0">
                <a:solidFill>
                  <a:srgbClr val="000000"/>
                </a:solidFill>
                <a:latin typeface="Times New Roman" pitchFamily="-111" charset="0"/>
                <a:ea typeface="Lucida Sans Unicode" pitchFamily="-111" charset="0"/>
                <a:cs typeface="Lucida Sans Unicode" pitchFamily="-111" charset="0"/>
              </a:rPr>
              <a:t>TT</a:t>
            </a:r>
          </a:p>
        </p:txBody>
      </p:sp>
      <p:grpSp>
        <p:nvGrpSpPr>
          <p:cNvPr id="216" name="Group 183"/>
          <p:cNvGrpSpPr>
            <a:grpSpLocks/>
          </p:cNvGrpSpPr>
          <p:nvPr/>
        </p:nvGrpSpPr>
        <p:grpSpPr bwMode="auto">
          <a:xfrm>
            <a:off x="5755031" y="1356679"/>
            <a:ext cx="243440" cy="153206"/>
            <a:chOff x="5120" y="541"/>
            <a:chExt cx="221" cy="141"/>
          </a:xfrm>
        </p:grpSpPr>
        <p:sp>
          <p:nvSpPr>
            <p:cNvPr id="604" name="Text Box 184"/>
            <p:cNvSpPr txBox="1">
              <a:spLocks noChangeArrowheads="1"/>
            </p:cNvSpPr>
            <p:nvPr/>
          </p:nvSpPr>
          <p:spPr bwMode="auto">
            <a:xfrm>
              <a:off x="5120" y="541"/>
              <a:ext cx="221" cy="141"/>
            </a:xfrm>
            <a:prstGeom prst="rect">
              <a:avLst/>
            </a:prstGeom>
            <a:noFill/>
            <a:ln w="9525">
              <a:noFill/>
              <a:round/>
              <a:headEnd/>
              <a:tailEnd/>
            </a:ln>
            <a:effectLst/>
          </p:spPr>
          <p:txBody>
            <a:bodyPr wrap="none" lIns="0" tIns="13230" rIns="0" bIns="0">
              <a:prstTxWarp prst="textNoShape">
                <a:avLst/>
              </a:prstTxWarp>
            </a:bodyPr>
            <a:lstStyle/>
            <a:p>
              <a:r>
                <a:rPr lang="en-US" sz="1000" dirty="0" err="1">
                  <a:solidFill>
                    <a:srgbClr val="000000"/>
                  </a:solidFill>
                  <a:latin typeface="Times New Roman" pitchFamily="-111" charset="0"/>
                  <a:ea typeface="Lucida Sans Unicode" pitchFamily="-111" charset="0"/>
                  <a:cs typeface="Lucida Sans Unicode" pitchFamily="-111" charset="0"/>
                </a:rPr>
                <a:t>Q</a:t>
              </a:r>
              <a:r>
                <a:rPr lang="en-US" sz="1000" baseline="-33000" dirty="0" err="1">
                  <a:solidFill>
                    <a:srgbClr val="000000"/>
                  </a:solidFill>
                  <a:latin typeface="Times New Roman" pitchFamily="-111" charset="0"/>
                  <a:ea typeface="Lucida Sans Unicode" pitchFamily="-111" charset="0"/>
                  <a:cs typeface="Lucida Sans Unicode" pitchFamily="-111" charset="0"/>
                </a:rPr>
                <a:t>Tx</a:t>
              </a:r>
              <a:endParaRPr lang="en-US" sz="1000"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605" name="Oval 186"/>
          <p:cNvSpPr>
            <a:spLocks noChangeAspect="1" noChangeArrowheads="1"/>
          </p:cNvSpPr>
          <p:nvPr/>
        </p:nvSpPr>
        <p:spPr bwMode="auto">
          <a:xfrm>
            <a:off x="989792" y="172896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606" name="Oval 187"/>
          <p:cNvSpPr>
            <a:spLocks noChangeAspect="1" noChangeArrowheads="1"/>
          </p:cNvSpPr>
          <p:nvPr/>
        </p:nvSpPr>
        <p:spPr bwMode="auto">
          <a:xfrm>
            <a:off x="1963548"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2</a:t>
            </a:r>
          </a:p>
        </p:txBody>
      </p:sp>
      <p:sp>
        <p:nvSpPr>
          <p:cNvPr id="607" name="Oval 188"/>
          <p:cNvSpPr>
            <a:spLocks noChangeAspect="1" noChangeArrowheads="1"/>
          </p:cNvSpPr>
          <p:nvPr/>
        </p:nvSpPr>
        <p:spPr bwMode="auto">
          <a:xfrm>
            <a:off x="2412975" y="13345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3</a:t>
            </a:r>
          </a:p>
        </p:txBody>
      </p:sp>
      <p:sp>
        <p:nvSpPr>
          <p:cNvPr id="608" name="Oval 189"/>
          <p:cNvSpPr>
            <a:spLocks noChangeAspect="1" noChangeArrowheads="1"/>
          </p:cNvSpPr>
          <p:nvPr/>
        </p:nvSpPr>
        <p:spPr bwMode="auto">
          <a:xfrm>
            <a:off x="2887736" y="150730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4</a:t>
            </a:r>
          </a:p>
        </p:txBody>
      </p:sp>
      <p:sp>
        <p:nvSpPr>
          <p:cNvPr id="609" name="Oval 190"/>
          <p:cNvSpPr>
            <a:spLocks noChangeAspect="1" noChangeArrowheads="1"/>
          </p:cNvSpPr>
          <p:nvPr/>
        </p:nvSpPr>
        <p:spPr bwMode="auto">
          <a:xfrm>
            <a:off x="2712592" y="192672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610" name="Oval 191"/>
          <p:cNvSpPr>
            <a:spLocks noChangeAspect="1" noChangeArrowheads="1"/>
          </p:cNvSpPr>
          <p:nvPr/>
        </p:nvSpPr>
        <p:spPr bwMode="auto">
          <a:xfrm>
            <a:off x="3362498" y="1703972"/>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6</a:t>
            </a:r>
          </a:p>
        </p:txBody>
      </p:sp>
      <p:sp>
        <p:nvSpPr>
          <p:cNvPr id="611" name="Oval 192"/>
          <p:cNvSpPr>
            <a:spLocks noChangeAspect="1" noChangeArrowheads="1"/>
          </p:cNvSpPr>
          <p:nvPr/>
        </p:nvSpPr>
        <p:spPr bwMode="auto">
          <a:xfrm>
            <a:off x="4436494" y="155619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612" name="Oval 193"/>
          <p:cNvSpPr>
            <a:spLocks noChangeAspect="1" noChangeArrowheads="1"/>
          </p:cNvSpPr>
          <p:nvPr/>
        </p:nvSpPr>
        <p:spPr bwMode="auto">
          <a:xfrm>
            <a:off x="4736112"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613" name="Oval 194"/>
          <p:cNvSpPr>
            <a:spLocks noChangeAspect="1" noChangeArrowheads="1"/>
          </p:cNvSpPr>
          <p:nvPr/>
        </p:nvSpPr>
        <p:spPr bwMode="auto">
          <a:xfrm>
            <a:off x="5561161" y="117132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a:solidFill>
                  <a:srgbClr val="FFFFFF"/>
                </a:solidFill>
                <a:latin typeface="Times New Roman" pitchFamily="-111" charset="0"/>
                <a:ea typeface="Lucida Sans Unicode" pitchFamily="-111" charset="0"/>
                <a:cs typeface="Lucida Sans Unicode" pitchFamily="-111" charset="0"/>
              </a:rPr>
              <a:t>9</a:t>
            </a:r>
          </a:p>
        </p:txBody>
      </p:sp>
      <p:sp>
        <p:nvSpPr>
          <p:cNvPr id="614" name="Oval 195"/>
          <p:cNvSpPr>
            <a:spLocks noChangeAspect="1" noChangeArrowheads="1"/>
          </p:cNvSpPr>
          <p:nvPr/>
        </p:nvSpPr>
        <p:spPr bwMode="auto">
          <a:xfrm>
            <a:off x="5885012" y="180285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10</a:t>
            </a:r>
          </a:p>
        </p:txBody>
      </p:sp>
      <p:sp>
        <p:nvSpPr>
          <p:cNvPr id="615" name="Oval 196"/>
          <p:cNvSpPr>
            <a:spLocks noChangeAspect="1" noChangeArrowheads="1"/>
          </p:cNvSpPr>
          <p:nvPr/>
        </p:nvSpPr>
        <p:spPr bwMode="auto">
          <a:xfrm>
            <a:off x="7159422" y="144844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11</a:t>
            </a:r>
          </a:p>
        </p:txBody>
      </p:sp>
      <p:sp>
        <p:nvSpPr>
          <p:cNvPr id="616" name="Oval 197"/>
          <p:cNvSpPr>
            <a:spLocks noChangeAspect="1" noChangeArrowheads="1"/>
          </p:cNvSpPr>
          <p:nvPr/>
        </p:nvSpPr>
        <p:spPr bwMode="auto">
          <a:xfrm>
            <a:off x="7217459" y="2016044"/>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a:solidFill>
                  <a:srgbClr val="FFFFFF"/>
                </a:solidFill>
                <a:latin typeface="Times New Roman" pitchFamily="-111" charset="0"/>
                <a:ea typeface="Lucida Sans Unicode" pitchFamily="-111" charset="0"/>
                <a:cs typeface="Lucida Sans Unicode" pitchFamily="-111" charset="0"/>
              </a:rPr>
              <a:t>12</a:t>
            </a:r>
          </a:p>
        </p:txBody>
      </p:sp>
      <p:sp>
        <p:nvSpPr>
          <p:cNvPr id="617" name="Oval 198"/>
          <p:cNvSpPr>
            <a:spLocks noChangeAspect="1" noChangeArrowheads="1"/>
          </p:cNvSpPr>
          <p:nvPr/>
        </p:nvSpPr>
        <p:spPr bwMode="auto">
          <a:xfrm>
            <a:off x="8208084" y="2082960"/>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a:solidFill>
                  <a:srgbClr val="FFFFFF"/>
                </a:solidFill>
                <a:latin typeface="Times New Roman" pitchFamily="-111" charset="0"/>
                <a:ea typeface="Lucida Sans Unicode" pitchFamily="-111" charset="0"/>
                <a:cs typeface="Lucida Sans Unicode" pitchFamily="-111" charset="0"/>
              </a:rPr>
              <a:t>13</a:t>
            </a:r>
          </a:p>
        </p:txBody>
      </p:sp>
      <p:grpSp>
        <p:nvGrpSpPr>
          <p:cNvPr id="223" name="Group 214"/>
          <p:cNvGrpSpPr>
            <a:grpSpLocks/>
          </p:cNvGrpSpPr>
          <p:nvPr/>
        </p:nvGrpSpPr>
        <p:grpSpPr bwMode="auto">
          <a:xfrm>
            <a:off x="4036637" y="2617103"/>
            <a:ext cx="498996" cy="330318"/>
            <a:chOff x="3560" y="1701"/>
            <a:chExt cx="453" cy="304"/>
          </a:xfrm>
        </p:grpSpPr>
        <p:grpSp>
          <p:nvGrpSpPr>
            <p:cNvPr id="224" name="Group 215"/>
            <p:cNvGrpSpPr>
              <a:grpSpLocks/>
            </p:cNvGrpSpPr>
            <p:nvPr/>
          </p:nvGrpSpPr>
          <p:grpSpPr bwMode="auto">
            <a:xfrm>
              <a:off x="3560" y="1703"/>
              <a:ext cx="453" cy="291"/>
              <a:chOff x="3560" y="1703"/>
              <a:chExt cx="453" cy="291"/>
            </a:xfrm>
          </p:grpSpPr>
          <p:grpSp>
            <p:nvGrpSpPr>
              <p:cNvPr id="229" name="Group 216"/>
              <p:cNvGrpSpPr>
                <a:grpSpLocks/>
              </p:cNvGrpSpPr>
              <p:nvPr/>
            </p:nvGrpSpPr>
            <p:grpSpPr bwMode="auto">
              <a:xfrm>
                <a:off x="3560" y="1703"/>
                <a:ext cx="453" cy="291"/>
                <a:chOff x="3560" y="1703"/>
                <a:chExt cx="453" cy="291"/>
              </a:xfrm>
            </p:grpSpPr>
            <p:sp>
              <p:nvSpPr>
                <p:cNvPr id="635" name="Text Box 217"/>
                <p:cNvSpPr txBox="1">
                  <a:spLocks noChangeArrowheads="1"/>
                </p:cNvSpPr>
                <p:nvPr/>
              </p:nvSpPr>
              <p:spPr bwMode="auto">
                <a:xfrm>
                  <a:off x="3560"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R</a:t>
                  </a:r>
                </a:p>
              </p:txBody>
            </p:sp>
          </p:grpSp>
        </p:grpSp>
        <p:sp>
          <p:nvSpPr>
            <p:cNvPr id="633" name="AutoShape 218"/>
            <p:cNvSpPr>
              <a:spLocks noChangeArrowheads="1"/>
            </p:cNvSpPr>
            <p:nvPr/>
          </p:nvSpPr>
          <p:spPr bwMode="auto">
            <a:xfrm>
              <a:off x="3560"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grpSp>
        <p:nvGrpSpPr>
          <p:cNvPr id="234" name="Group 219"/>
          <p:cNvGrpSpPr>
            <a:grpSpLocks/>
          </p:cNvGrpSpPr>
          <p:nvPr/>
        </p:nvGrpSpPr>
        <p:grpSpPr bwMode="auto">
          <a:xfrm>
            <a:off x="4836351" y="2617103"/>
            <a:ext cx="498996" cy="330318"/>
            <a:chOff x="4286" y="1701"/>
            <a:chExt cx="453" cy="304"/>
          </a:xfrm>
        </p:grpSpPr>
        <p:grpSp>
          <p:nvGrpSpPr>
            <p:cNvPr id="237" name="Group 220"/>
            <p:cNvGrpSpPr>
              <a:grpSpLocks/>
            </p:cNvGrpSpPr>
            <p:nvPr/>
          </p:nvGrpSpPr>
          <p:grpSpPr bwMode="auto">
            <a:xfrm>
              <a:off x="4286" y="1703"/>
              <a:ext cx="453" cy="291"/>
              <a:chOff x="4286" y="1703"/>
              <a:chExt cx="453" cy="291"/>
            </a:xfrm>
          </p:grpSpPr>
          <p:grpSp>
            <p:nvGrpSpPr>
              <p:cNvPr id="238" name="Group 221"/>
              <p:cNvGrpSpPr>
                <a:grpSpLocks/>
              </p:cNvGrpSpPr>
              <p:nvPr/>
            </p:nvGrpSpPr>
            <p:grpSpPr bwMode="auto">
              <a:xfrm>
                <a:off x="4286" y="1703"/>
                <a:ext cx="453" cy="291"/>
                <a:chOff x="4286" y="1703"/>
                <a:chExt cx="453" cy="291"/>
              </a:xfrm>
            </p:grpSpPr>
            <p:sp>
              <p:nvSpPr>
                <p:cNvPr id="640" name="Text Box 222"/>
                <p:cNvSpPr txBox="1">
                  <a:spLocks noChangeArrowheads="1"/>
                </p:cNvSpPr>
                <p:nvPr/>
              </p:nvSpPr>
              <p:spPr bwMode="auto">
                <a:xfrm>
                  <a:off x="4286" y="1703"/>
                  <a:ext cx="453" cy="291"/>
                </a:xfrm>
                <a:prstGeom prst="rect">
                  <a:avLst/>
                </a:prstGeom>
                <a:noFill/>
                <a:ln w="9525">
                  <a:noFill/>
                  <a:round/>
                  <a:headEnd/>
                  <a:tailEnd/>
                </a:ln>
                <a:effectLst/>
              </p:spPr>
              <p:txBody>
                <a:bodyPr wrap="none" lIns="0" tIns="13230" rIns="0" bIns="0" anchor="ctr" anchorCtr="1">
                  <a:prstTxWarp prst="textNoShape">
                    <a:avLst/>
                  </a:prstTxWarp>
                </a:bodyPr>
                <a:lstStyle/>
                <a:p>
                  <a:r>
                    <a:rPr lang="en-US" sz="1000" dirty="0">
                      <a:solidFill>
                        <a:srgbClr val="000000"/>
                      </a:solidFill>
                      <a:latin typeface="Times New Roman" pitchFamily="-111" charset="0"/>
                      <a:ea typeface="Lucida Sans Unicode" pitchFamily="-111" charset="0"/>
                      <a:cs typeface="Lucida Sans Unicode" pitchFamily="-111" charset="0"/>
                    </a:rPr>
                    <a:t>S</a:t>
                  </a:r>
                  <a:r>
                    <a:rPr lang="en-US" sz="1000" baseline="-33000" dirty="0">
                      <a:solidFill>
                        <a:srgbClr val="000000"/>
                      </a:solidFill>
                      <a:latin typeface="Times New Roman" pitchFamily="-111" charset="0"/>
                      <a:ea typeface="Lucida Sans Unicode" pitchFamily="-111" charset="0"/>
                      <a:cs typeface="Lucida Sans Unicode" pitchFamily="-111" charset="0"/>
                    </a:rPr>
                    <a:t>S</a:t>
                  </a:r>
                </a:p>
              </p:txBody>
            </p:sp>
          </p:grpSp>
        </p:grpSp>
        <p:sp>
          <p:nvSpPr>
            <p:cNvPr id="638" name="AutoShape 223"/>
            <p:cNvSpPr>
              <a:spLocks noChangeArrowheads="1"/>
            </p:cNvSpPr>
            <p:nvPr/>
          </p:nvSpPr>
          <p:spPr bwMode="auto">
            <a:xfrm>
              <a:off x="4286" y="1701"/>
              <a:ext cx="447" cy="304"/>
            </a:xfrm>
            <a:prstGeom prst="roundRect">
              <a:avLst>
                <a:gd name="adj" fmla="val 329"/>
              </a:avLst>
            </a:prstGeom>
            <a:noFill/>
            <a:ln w="9000">
              <a:solidFill>
                <a:srgbClr val="252525"/>
              </a:solidFill>
              <a:round/>
              <a:headEnd/>
              <a:tailEnd/>
            </a:ln>
            <a:effectLst/>
          </p:spPr>
          <p:txBody>
            <a:bodyPr wrap="none" anchor="ctr">
              <a:prstTxWarp prst="textNoShape">
                <a:avLst/>
              </a:prstTxWarp>
            </a:bodyPr>
            <a:lstStyle/>
            <a:p>
              <a:endParaRPr lang="en-US"/>
            </a:p>
          </p:txBody>
        </p:sp>
      </p:grpSp>
      <p:sp>
        <p:nvSpPr>
          <p:cNvPr id="218" name="Line 98"/>
          <p:cNvSpPr>
            <a:spLocks noChangeShapeType="1"/>
          </p:cNvSpPr>
          <p:nvPr/>
        </p:nvSpPr>
        <p:spPr bwMode="auto">
          <a:xfrm>
            <a:off x="3733715" y="2234630"/>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19" name="Line 98"/>
          <p:cNvSpPr>
            <a:spLocks noChangeShapeType="1"/>
          </p:cNvSpPr>
          <p:nvPr/>
        </p:nvSpPr>
        <p:spPr bwMode="auto">
          <a:xfrm>
            <a:off x="3733002" y="1766316"/>
            <a:ext cx="57280" cy="0"/>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220" name="Oval 186"/>
          <p:cNvSpPr>
            <a:spLocks noChangeAspect="1" noChangeArrowheads="1"/>
          </p:cNvSpPr>
          <p:nvPr/>
        </p:nvSpPr>
        <p:spPr bwMode="auto">
          <a:xfrm>
            <a:off x="389455" y="431223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1</a:t>
            </a:r>
          </a:p>
        </p:txBody>
      </p:sp>
      <p:sp>
        <p:nvSpPr>
          <p:cNvPr id="217" name="TextBox 216"/>
          <p:cNvSpPr txBox="1"/>
          <p:nvPr/>
        </p:nvSpPr>
        <p:spPr>
          <a:xfrm>
            <a:off x="582288" y="4257269"/>
            <a:ext cx="2610510" cy="215444"/>
          </a:xfrm>
          <a:prstGeom prst="rect">
            <a:avLst/>
          </a:prstGeom>
          <a:noFill/>
        </p:spPr>
        <p:txBody>
          <a:bodyPr wrap="none" tIns="0" bIns="0" rtlCol="0">
            <a:spAutoFit/>
          </a:bodyPr>
          <a:lstStyle/>
          <a:p>
            <a:r>
              <a:rPr lang="en-US" sz="1400" dirty="0" smtClean="0">
                <a:solidFill>
                  <a:srgbClr val="08519C"/>
                </a:solidFill>
              </a:rPr>
              <a:t>Packing message m</a:t>
            </a:r>
            <a:r>
              <a:rPr lang="en-US" sz="1400" baseline="-25000" dirty="0" smtClean="0">
                <a:solidFill>
                  <a:srgbClr val="08519C"/>
                </a:solidFill>
              </a:rPr>
              <a:t>1</a:t>
            </a:r>
            <a:r>
              <a:rPr lang="en-US" sz="1400" dirty="0" smtClean="0">
                <a:solidFill>
                  <a:srgbClr val="08519C"/>
                </a:solidFill>
              </a:rPr>
              <a:t> into frame f</a:t>
            </a:r>
            <a:r>
              <a:rPr lang="en-US" sz="1400" baseline="-25000" dirty="0" smtClean="0">
                <a:solidFill>
                  <a:srgbClr val="08519C"/>
                </a:solidFill>
              </a:rPr>
              <a:t>1</a:t>
            </a:r>
            <a:endParaRPr lang="en-US" sz="1400" baseline="-25000" dirty="0">
              <a:solidFill>
                <a:srgbClr val="08519C"/>
              </a:solidFill>
            </a:endParaRPr>
          </a:p>
        </p:txBody>
      </p:sp>
      <p:sp>
        <p:nvSpPr>
          <p:cNvPr id="221" name="Oval 186"/>
          <p:cNvSpPr>
            <a:spLocks noChangeAspect="1" noChangeArrowheads="1"/>
          </p:cNvSpPr>
          <p:nvPr/>
        </p:nvSpPr>
        <p:spPr bwMode="auto">
          <a:xfrm>
            <a:off x="389455" y="4553083"/>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2</a:t>
            </a:r>
          </a:p>
        </p:txBody>
      </p:sp>
      <p:sp>
        <p:nvSpPr>
          <p:cNvPr id="222" name="TextBox 221"/>
          <p:cNvSpPr txBox="1"/>
          <p:nvPr/>
        </p:nvSpPr>
        <p:spPr>
          <a:xfrm>
            <a:off x="582288" y="4517163"/>
            <a:ext cx="1775830" cy="215444"/>
          </a:xfrm>
          <a:prstGeom prst="rect">
            <a:avLst/>
          </a:prstGeom>
          <a:noFill/>
        </p:spPr>
        <p:txBody>
          <a:bodyPr wrap="none" tIns="0" bIns="0" rtlCol="0">
            <a:spAutoFit/>
          </a:bodyPr>
          <a:lstStyle/>
          <a:p>
            <a:r>
              <a:rPr lang="en-US" sz="1400" dirty="0" smtClean="0">
                <a:solidFill>
                  <a:srgbClr val="08519C"/>
                </a:solidFill>
              </a:rPr>
              <a:t>Insert it in queue Q</a:t>
            </a:r>
            <a:r>
              <a:rPr lang="en-US" sz="1400" baseline="-25000" dirty="0" smtClean="0">
                <a:solidFill>
                  <a:srgbClr val="08519C"/>
                </a:solidFill>
              </a:rPr>
              <a:t>1,Tx</a:t>
            </a:r>
            <a:endParaRPr lang="en-US" sz="1400" baseline="-25000" dirty="0">
              <a:solidFill>
                <a:srgbClr val="08519C"/>
              </a:solidFill>
            </a:endParaRPr>
          </a:p>
        </p:txBody>
      </p:sp>
      <p:sp>
        <p:nvSpPr>
          <p:cNvPr id="225" name="Oval 186"/>
          <p:cNvSpPr>
            <a:spLocks noChangeAspect="1" noChangeArrowheads="1"/>
          </p:cNvSpPr>
          <p:nvPr/>
        </p:nvSpPr>
        <p:spPr bwMode="auto">
          <a:xfrm>
            <a:off x="386733" y="4804511"/>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3</a:t>
            </a:r>
          </a:p>
        </p:txBody>
      </p:sp>
      <p:sp>
        <p:nvSpPr>
          <p:cNvPr id="226" name="TextBox 225"/>
          <p:cNvSpPr txBox="1"/>
          <p:nvPr/>
        </p:nvSpPr>
        <p:spPr>
          <a:xfrm>
            <a:off x="579566" y="4768591"/>
            <a:ext cx="3993939" cy="215444"/>
          </a:xfrm>
          <a:prstGeom prst="rect">
            <a:avLst/>
          </a:prstGeom>
          <a:noFill/>
        </p:spPr>
        <p:txBody>
          <a:bodyPr wrap="none" tIns="0" bIns="0" rtlCol="0">
            <a:spAutoFit/>
          </a:bodyPr>
          <a:lstStyle/>
          <a:p>
            <a:r>
              <a:rPr lang="en-US" sz="1400" dirty="0" smtClean="0">
                <a:solidFill>
                  <a:srgbClr val="08519C"/>
                </a:solidFill>
              </a:rPr>
              <a:t>Traffic Regulator (TR) ensures bandwidth for each VL</a:t>
            </a:r>
            <a:endParaRPr lang="en-US" sz="1400" baseline="-25000" dirty="0">
              <a:solidFill>
                <a:srgbClr val="08519C"/>
              </a:solidFill>
            </a:endParaRPr>
          </a:p>
        </p:txBody>
      </p:sp>
      <p:sp>
        <p:nvSpPr>
          <p:cNvPr id="227" name="Oval 186"/>
          <p:cNvSpPr>
            <a:spLocks noChangeAspect="1" noChangeArrowheads="1"/>
          </p:cNvSpPr>
          <p:nvPr/>
        </p:nvSpPr>
        <p:spPr bwMode="auto">
          <a:xfrm>
            <a:off x="386733"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4</a:t>
            </a:r>
          </a:p>
        </p:txBody>
      </p:sp>
      <p:sp>
        <p:nvSpPr>
          <p:cNvPr id="228" name="TextBox 227"/>
          <p:cNvSpPr txBox="1"/>
          <p:nvPr/>
        </p:nvSpPr>
        <p:spPr>
          <a:xfrm>
            <a:off x="592546" y="5015659"/>
            <a:ext cx="4026784" cy="215444"/>
          </a:xfrm>
          <a:prstGeom prst="rect">
            <a:avLst/>
          </a:prstGeom>
          <a:noFill/>
        </p:spPr>
        <p:txBody>
          <a:bodyPr wrap="none" tIns="0" bIns="0" rtlCol="0">
            <a:spAutoFit/>
          </a:bodyPr>
          <a:lstStyle/>
          <a:p>
            <a:r>
              <a:rPr lang="en-US" sz="1400" dirty="0" smtClean="0">
                <a:solidFill>
                  <a:srgbClr val="08519C"/>
                </a:solidFill>
              </a:rPr>
              <a:t>RC scheduler RC</a:t>
            </a:r>
            <a:r>
              <a:rPr lang="en-US" sz="1400" baseline="-25000" dirty="0" smtClean="0">
                <a:solidFill>
                  <a:srgbClr val="08519C"/>
                </a:solidFill>
              </a:rPr>
              <a:t> </a:t>
            </a:r>
            <a:r>
              <a:rPr lang="en-US" sz="1400" dirty="0" smtClean="0">
                <a:solidFill>
                  <a:srgbClr val="08519C"/>
                </a:solidFill>
              </a:rPr>
              <a:t>multiplexes frames coming from </a:t>
            </a:r>
            <a:r>
              <a:rPr lang="en-US" sz="1400" dirty="0" err="1" smtClean="0">
                <a:solidFill>
                  <a:srgbClr val="08519C"/>
                </a:solidFill>
              </a:rPr>
              <a:t>TRs</a:t>
            </a:r>
            <a:endParaRPr lang="en-US" sz="1400" baseline="-25000" dirty="0">
              <a:solidFill>
                <a:srgbClr val="08519C"/>
              </a:solidFill>
            </a:endParaRPr>
          </a:p>
        </p:txBody>
      </p:sp>
      <p:sp>
        <p:nvSpPr>
          <p:cNvPr id="230" name="Oval 186"/>
          <p:cNvSpPr>
            <a:spLocks noChangeAspect="1" noChangeArrowheads="1"/>
          </p:cNvSpPr>
          <p:nvPr/>
        </p:nvSpPr>
        <p:spPr bwMode="auto">
          <a:xfrm>
            <a:off x="392177"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5</a:t>
            </a:r>
          </a:p>
        </p:txBody>
      </p:sp>
      <p:sp>
        <p:nvSpPr>
          <p:cNvPr id="231" name="TextBox 230"/>
          <p:cNvSpPr txBox="1"/>
          <p:nvPr/>
        </p:nvSpPr>
        <p:spPr>
          <a:xfrm>
            <a:off x="586196" y="5256551"/>
            <a:ext cx="3301217" cy="215444"/>
          </a:xfrm>
          <a:prstGeom prst="rect">
            <a:avLst/>
          </a:prstGeom>
          <a:noFill/>
        </p:spPr>
        <p:txBody>
          <a:bodyPr wrap="none" tIns="0" bIns="0" rtlCol="0">
            <a:spAutoFit/>
          </a:bodyPr>
          <a:lstStyle/>
          <a:p>
            <a:r>
              <a:rPr lang="en-US" sz="1400" dirty="0" smtClean="0">
                <a:solidFill>
                  <a:srgbClr val="08519C"/>
                </a:solidFill>
              </a:rPr>
              <a:t>TT</a:t>
            </a:r>
            <a:r>
              <a:rPr lang="en-US" sz="1400" baseline="-25000" dirty="0" smtClean="0">
                <a:solidFill>
                  <a:srgbClr val="08519C"/>
                </a:solidFill>
              </a:rPr>
              <a:t>S</a:t>
            </a:r>
            <a:r>
              <a:rPr lang="en-US" sz="1400" dirty="0" smtClean="0">
                <a:solidFill>
                  <a:srgbClr val="08519C"/>
                </a:solidFill>
              </a:rPr>
              <a:t> transmits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32" name="Oval 186"/>
          <p:cNvSpPr>
            <a:spLocks noChangeAspect="1" noChangeArrowheads="1"/>
          </p:cNvSpPr>
          <p:nvPr/>
        </p:nvSpPr>
        <p:spPr bwMode="auto">
          <a:xfrm>
            <a:off x="392177"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6</a:t>
            </a:r>
          </a:p>
        </p:txBody>
      </p:sp>
      <p:sp>
        <p:nvSpPr>
          <p:cNvPr id="233" name="TextBox 232"/>
          <p:cNvSpPr txBox="1"/>
          <p:nvPr/>
        </p:nvSpPr>
        <p:spPr>
          <a:xfrm>
            <a:off x="600047" y="5507766"/>
            <a:ext cx="2851411" cy="215444"/>
          </a:xfrm>
          <a:prstGeom prst="rect">
            <a:avLst/>
          </a:prstGeom>
          <a:noFill/>
        </p:spPr>
        <p:txBody>
          <a:bodyPr wrap="none" tIns="0" bIns="0" rtlCol="0">
            <a:spAutoFit/>
          </a:bodyPr>
          <a:lstStyle/>
          <a:p>
            <a:r>
              <a:rPr lang="en-US" sz="1400" dirty="0" smtClean="0">
                <a:solidFill>
                  <a:srgbClr val="08519C"/>
                </a:solidFill>
              </a:rPr>
              <a:t>f</a:t>
            </a:r>
            <a:r>
              <a:rPr lang="en-US" sz="1400" baseline="-25000" dirty="0" smtClean="0">
                <a:solidFill>
                  <a:srgbClr val="08519C"/>
                </a:solidFill>
              </a:rPr>
              <a:t>1</a:t>
            </a:r>
            <a:r>
              <a:rPr lang="en-US" sz="1400" dirty="0" smtClean="0">
                <a:solidFill>
                  <a:srgbClr val="08519C"/>
                </a:solidFill>
              </a:rPr>
              <a:t> is sent on the dataflow link to NS</a:t>
            </a:r>
            <a:r>
              <a:rPr lang="en-US" sz="1400" baseline="-25000" dirty="0" smtClean="0">
                <a:solidFill>
                  <a:srgbClr val="08519C"/>
                </a:solidFill>
              </a:rPr>
              <a:t>1</a:t>
            </a:r>
            <a:endParaRPr lang="en-US" sz="1400" baseline="-25000" dirty="0">
              <a:solidFill>
                <a:srgbClr val="08519C"/>
              </a:solidFill>
            </a:endParaRPr>
          </a:p>
        </p:txBody>
      </p:sp>
      <p:sp>
        <p:nvSpPr>
          <p:cNvPr id="235" name="Oval 186"/>
          <p:cNvSpPr>
            <a:spLocks noChangeAspect="1" noChangeArrowheads="1"/>
          </p:cNvSpPr>
          <p:nvPr/>
        </p:nvSpPr>
        <p:spPr bwMode="auto">
          <a:xfrm>
            <a:off x="389455" y="5774238"/>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7</a:t>
            </a:r>
          </a:p>
        </p:txBody>
      </p:sp>
      <p:sp>
        <p:nvSpPr>
          <p:cNvPr id="236" name="TextBox 235"/>
          <p:cNvSpPr txBox="1"/>
          <p:nvPr/>
        </p:nvSpPr>
        <p:spPr>
          <a:xfrm>
            <a:off x="588064" y="5742488"/>
            <a:ext cx="2710999" cy="215444"/>
          </a:xfrm>
          <a:prstGeom prst="rect">
            <a:avLst/>
          </a:prstGeom>
          <a:noFill/>
        </p:spPr>
        <p:txBody>
          <a:bodyPr wrap="none" tIns="0" bIns="0" rtlCol="0">
            <a:spAutoFit/>
          </a:bodyPr>
          <a:lstStyle/>
          <a:p>
            <a:r>
              <a:rPr lang="en-US" sz="1400" dirty="0" smtClean="0">
                <a:solidFill>
                  <a:srgbClr val="08519C"/>
                </a:solidFill>
              </a:rPr>
              <a:t>FU checks the validity of the frame</a:t>
            </a:r>
            <a:endParaRPr lang="en-US" sz="1400" baseline="-25000" dirty="0">
              <a:solidFill>
                <a:srgbClr val="08519C"/>
              </a:solidFill>
            </a:endParaRPr>
          </a:p>
        </p:txBody>
      </p:sp>
      <p:sp>
        <p:nvSpPr>
          <p:cNvPr id="240" name="Oval 186"/>
          <p:cNvSpPr>
            <a:spLocks noChangeAspect="1" noChangeArrowheads="1"/>
          </p:cNvSpPr>
          <p:nvPr/>
        </p:nvSpPr>
        <p:spPr bwMode="auto">
          <a:xfrm>
            <a:off x="5017522" y="4354509"/>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a:solidFill>
                  <a:srgbClr val="FFFFFF"/>
                </a:solidFill>
                <a:latin typeface="Times New Roman" pitchFamily="-111" charset="0"/>
                <a:ea typeface="Lucida Sans Unicode" pitchFamily="-111" charset="0"/>
                <a:cs typeface="Lucida Sans Unicode" pitchFamily="-111" charset="0"/>
              </a:rPr>
              <a:t>8</a:t>
            </a:r>
          </a:p>
        </p:txBody>
      </p:sp>
      <p:sp>
        <p:nvSpPr>
          <p:cNvPr id="241" name="TextBox 240"/>
          <p:cNvSpPr txBox="1"/>
          <p:nvPr/>
        </p:nvSpPr>
        <p:spPr>
          <a:xfrm>
            <a:off x="5210355" y="4299539"/>
            <a:ext cx="3142282" cy="430887"/>
          </a:xfrm>
          <a:prstGeom prst="rect">
            <a:avLst/>
          </a:prstGeom>
          <a:noFill/>
        </p:spPr>
        <p:txBody>
          <a:bodyPr wrap="none" tIns="0" bIns="0" rtlCol="0">
            <a:spAutoFit/>
          </a:bodyPr>
          <a:lstStyle/>
          <a:p>
            <a:r>
              <a:rPr lang="en-US" sz="1400" dirty="0" smtClean="0">
                <a:solidFill>
                  <a:srgbClr val="08519C"/>
                </a:solidFill>
              </a:rPr>
              <a:t>Traffic Policing (TP) checks that </a:t>
            </a:r>
            <a:r>
              <a:rPr lang="en-US" sz="1400" dirty="0">
                <a:solidFill>
                  <a:srgbClr val="08519C"/>
                </a:solidFill>
              </a:rPr>
              <a:t>f</a:t>
            </a:r>
            <a:r>
              <a:rPr lang="en-US" sz="1400" baseline="-25000" dirty="0">
                <a:solidFill>
                  <a:srgbClr val="08519C"/>
                </a:solidFill>
              </a:rPr>
              <a:t>1</a:t>
            </a:r>
            <a:r>
              <a:rPr lang="en-US" sz="1400" dirty="0">
                <a:solidFill>
                  <a:srgbClr val="08519C"/>
                </a:solidFill>
              </a:rPr>
              <a:t> arrives </a:t>
            </a:r>
            <a:endParaRPr lang="en-US" sz="1400" dirty="0" smtClean="0">
              <a:solidFill>
                <a:srgbClr val="08519C"/>
              </a:solidFill>
            </a:endParaRPr>
          </a:p>
          <a:p>
            <a:r>
              <a:rPr lang="en-US" sz="1400" dirty="0" smtClean="0">
                <a:solidFill>
                  <a:srgbClr val="08519C"/>
                </a:solidFill>
              </a:rPr>
              <a:t>according to the BAG</a:t>
            </a:r>
            <a:endParaRPr lang="en-US" sz="1400" baseline="-25000" dirty="0">
              <a:solidFill>
                <a:srgbClr val="08519C"/>
              </a:solidFill>
            </a:endParaRPr>
          </a:p>
        </p:txBody>
      </p:sp>
      <p:sp>
        <p:nvSpPr>
          <p:cNvPr id="242" name="Oval 186"/>
          <p:cNvSpPr>
            <a:spLocks noChangeAspect="1" noChangeArrowheads="1"/>
          </p:cNvSpPr>
          <p:nvPr/>
        </p:nvSpPr>
        <p:spPr bwMode="auto">
          <a:xfrm>
            <a:off x="5011496" y="480670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50" b="1" dirty="0" smtClean="0">
                <a:solidFill>
                  <a:srgbClr val="FFFFFF"/>
                </a:solidFill>
                <a:latin typeface="Times New Roman" pitchFamily="-111" charset="0"/>
                <a:ea typeface="Lucida Sans Unicode" pitchFamily="-111" charset="0"/>
                <a:cs typeface="Lucida Sans Unicode" pitchFamily="-111" charset="0"/>
              </a:rPr>
              <a:t>9</a:t>
            </a:r>
            <a:endParaRPr lang="en-US" sz="1050" b="1" dirty="0">
              <a:solidFill>
                <a:srgbClr val="FFFFFF"/>
              </a:solidFill>
              <a:latin typeface="Times New Roman" pitchFamily="-111" charset="0"/>
              <a:ea typeface="Lucida Sans Unicode" pitchFamily="-111" charset="0"/>
              <a:cs typeface="Lucida Sans Unicode" pitchFamily="-111" charset="0"/>
            </a:endParaRPr>
          </a:p>
        </p:txBody>
      </p:sp>
      <p:sp>
        <p:nvSpPr>
          <p:cNvPr id="243" name="TextBox 242"/>
          <p:cNvSpPr txBox="1"/>
          <p:nvPr/>
        </p:nvSpPr>
        <p:spPr>
          <a:xfrm>
            <a:off x="5215799" y="4776996"/>
            <a:ext cx="2434393" cy="215444"/>
          </a:xfrm>
          <a:prstGeom prst="rect">
            <a:avLst/>
          </a:prstGeom>
          <a:noFill/>
        </p:spPr>
        <p:txBody>
          <a:bodyPr wrap="none" tIns="0" bIns="0" rtlCol="0">
            <a:spAutoFit/>
          </a:bodyPr>
          <a:lstStyle/>
          <a:p>
            <a:r>
              <a:rPr lang="en-US" sz="1400" dirty="0" smtClean="0">
                <a:solidFill>
                  <a:srgbClr val="08519C"/>
                </a:solidFill>
              </a:rPr>
              <a:t>Copy f</a:t>
            </a:r>
            <a:r>
              <a:rPr lang="en-US" sz="1400" baseline="-25000" dirty="0" smtClean="0">
                <a:solidFill>
                  <a:srgbClr val="08519C"/>
                </a:solidFill>
              </a:rPr>
              <a:t>1</a:t>
            </a:r>
            <a:r>
              <a:rPr lang="en-US" sz="1400" dirty="0" smtClean="0">
                <a:solidFill>
                  <a:srgbClr val="08519C"/>
                </a:solidFill>
              </a:rPr>
              <a:t> to outgoing queue </a:t>
            </a:r>
            <a:r>
              <a:rPr lang="en-US" sz="1400" dirty="0" err="1" smtClean="0">
                <a:solidFill>
                  <a:srgbClr val="08519C"/>
                </a:solidFill>
              </a:rPr>
              <a:t>Q</a:t>
            </a:r>
            <a:r>
              <a:rPr lang="en-US" sz="1400" baseline="-25000" dirty="0" err="1" smtClean="0">
                <a:solidFill>
                  <a:srgbClr val="08519C"/>
                </a:solidFill>
              </a:rPr>
              <a:t>Tx</a:t>
            </a:r>
            <a:endParaRPr lang="en-US" sz="1400" baseline="-25000" dirty="0">
              <a:solidFill>
                <a:srgbClr val="08519C"/>
              </a:solidFill>
            </a:endParaRPr>
          </a:p>
        </p:txBody>
      </p:sp>
      <p:sp>
        <p:nvSpPr>
          <p:cNvPr id="245" name="Oval 186"/>
          <p:cNvSpPr>
            <a:spLocks noChangeAspect="1" noChangeArrowheads="1"/>
          </p:cNvSpPr>
          <p:nvPr/>
        </p:nvSpPr>
        <p:spPr bwMode="auto">
          <a:xfrm>
            <a:off x="5017522" y="5051705"/>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10</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6" name="TextBox 245"/>
          <p:cNvSpPr txBox="1"/>
          <p:nvPr/>
        </p:nvSpPr>
        <p:spPr>
          <a:xfrm>
            <a:off x="5213077" y="5026308"/>
            <a:ext cx="2677486" cy="215444"/>
          </a:xfrm>
          <a:prstGeom prst="rect">
            <a:avLst/>
          </a:prstGeom>
          <a:noFill/>
        </p:spPr>
        <p:txBody>
          <a:bodyPr wrap="none" tIns="0" bIns="0" rtlCol="0">
            <a:spAutoFit/>
          </a:bodyPr>
          <a:lstStyle/>
          <a:p>
            <a:r>
              <a:rPr lang="en-US" sz="1400" dirty="0" smtClean="0">
                <a:solidFill>
                  <a:srgbClr val="08519C"/>
                </a:solidFill>
              </a:rPr>
              <a:t>Send f</a:t>
            </a:r>
            <a:r>
              <a:rPr lang="en-US" sz="1400" baseline="-25000" dirty="0" smtClean="0">
                <a:solidFill>
                  <a:srgbClr val="08519C"/>
                </a:solidFill>
              </a:rPr>
              <a:t>1</a:t>
            </a:r>
            <a:r>
              <a:rPr lang="en-US" sz="1400" dirty="0" smtClean="0">
                <a:solidFill>
                  <a:srgbClr val="08519C"/>
                </a:solidFill>
              </a:rPr>
              <a:t> when there is no TT traffic</a:t>
            </a:r>
            <a:endParaRPr lang="en-US" sz="1400" baseline="-25000" dirty="0">
              <a:solidFill>
                <a:srgbClr val="08519C"/>
              </a:solidFill>
            </a:endParaRPr>
          </a:p>
        </p:txBody>
      </p:sp>
      <p:sp>
        <p:nvSpPr>
          <p:cNvPr id="247" name="Oval 186"/>
          <p:cNvSpPr>
            <a:spLocks noChangeAspect="1" noChangeArrowheads="1"/>
          </p:cNvSpPr>
          <p:nvPr/>
        </p:nvSpPr>
        <p:spPr bwMode="auto">
          <a:xfrm>
            <a:off x="5017522" y="5294666"/>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11</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48" name="TextBox 247"/>
          <p:cNvSpPr txBox="1"/>
          <p:nvPr/>
        </p:nvSpPr>
        <p:spPr>
          <a:xfrm>
            <a:off x="5213077" y="5267153"/>
            <a:ext cx="1094971" cy="215444"/>
          </a:xfrm>
          <a:prstGeom prst="rect">
            <a:avLst/>
          </a:prstGeom>
          <a:noFill/>
        </p:spPr>
        <p:txBody>
          <a:bodyPr wrap="none" tIns="0" bIns="0" rtlCol="0">
            <a:spAutoFit/>
          </a:bodyPr>
          <a:lstStyle/>
          <a:p>
            <a:r>
              <a:rPr lang="en-US" sz="1400" dirty="0" smtClean="0">
                <a:solidFill>
                  <a:srgbClr val="08519C"/>
                </a:solidFill>
              </a:rPr>
              <a:t>FU checks f</a:t>
            </a:r>
            <a:r>
              <a:rPr lang="en-US" sz="1400" baseline="-25000" dirty="0" smtClean="0">
                <a:solidFill>
                  <a:srgbClr val="08519C"/>
                </a:solidFill>
              </a:rPr>
              <a:t>1</a:t>
            </a:r>
            <a:endParaRPr lang="en-US" sz="1400" baseline="-25000" dirty="0">
              <a:solidFill>
                <a:srgbClr val="08519C"/>
              </a:solidFill>
            </a:endParaRPr>
          </a:p>
        </p:txBody>
      </p:sp>
      <p:sp>
        <p:nvSpPr>
          <p:cNvPr id="250" name="Oval 186"/>
          <p:cNvSpPr>
            <a:spLocks noChangeAspect="1" noChangeArrowheads="1"/>
          </p:cNvSpPr>
          <p:nvPr/>
        </p:nvSpPr>
        <p:spPr bwMode="auto">
          <a:xfrm>
            <a:off x="5017522" y="5529160"/>
            <a:ext cx="179771" cy="177329"/>
          </a:xfrm>
          <a:prstGeom prst="ellipse">
            <a:avLst/>
          </a:prstGeom>
          <a:solidFill>
            <a:srgbClr val="006D2C"/>
          </a:solidFill>
          <a:ln w="9525">
            <a:solidFill>
              <a:srgbClr val="006D2C"/>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12</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1" name="TextBox 250"/>
          <p:cNvSpPr txBox="1"/>
          <p:nvPr/>
        </p:nvSpPr>
        <p:spPr>
          <a:xfrm>
            <a:off x="5218521" y="5491064"/>
            <a:ext cx="1813317" cy="215444"/>
          </a:xfrm>
          <a:prstGeom prst="rect">
            <a:avLst/>
          </a:prstGeom>
          <a:noFill/>
        </p:spPr>
        <p:txBody>
          <a:bodyPr wrap="none" tIns="0" bIns="0" rtlCol="0">
            <a:spAutoFit/>
          </a:bodyPr>
          <a:lstStyle/>
          <a:p>
            <a:r>
              <a:rPr lang="en-US" sz="1400" dirty="0" smtClean="0">
                <a:solidFill>
                  <a:srgbClr val="08519C"/>
                </a:solidFill>
              </a:rPr>
              <a:t>Copy to receiving Q</a:t>
            </a:r>
            <a:r>
              <a:rPr lang="en-US" sz="1400" baseline="-25000" dirty="0" smtClean="0">
                <a:solidFill>
                  <a:srgbClr val="08519C"/>
                </a:solidFill>
              </a:rPr>
              <a:t>2,Rx</a:t>
            </a:r>
            <a:endParaRPr lang="en-US" sz="1400" baseline="-25000" dirty="0">
              <a:solidFill>
                <a:srgbClr val="08519C"/>
              </a:solidFill>
            </a:endParaRPr>
          </a:p>
        </p:txBody>
      </p:sp>
      <p:sp>
        <p:nvSpPr>
          <p:cNvPr id="252" name="Oval 186"/>
          <p:cNvSpPr>
            <a:spLocks noChangeAspect="1" noChangeArrowheads="1"/>
          </p:cNvSpPr>
          <p:nvPr/>
        </p:nvSpPr>
        <p:spPr bwMode="auto">
          <a:xfrm>
            <a:off x="5017522" y="5780603"/>
            <a:ext cx="179771" cy="177329"/>
          </a:xfrm>
          <a:prstGeom prst="ellipse">
            <a:avLst/>
          </a:prstGeom>
          <a:solidFill>
            <a:srgbClr val="FF0000"/>
          </a:solidFill>
          <a:ln w="9525">
            <a:solidFill>
              <a:srgbClr val="FF0000"/>
            </a:solidFill>
            <a:round/>
            <a:headEnd/>
            <a:tailEnd/>
          </a:ln>
          <a:effectLst/>
        </p:spPr>
        <p:txBody>
          <a:bodyPr lIns="0" tIns="0" rIns="0" bIns="0" anchor="ctr" anchorCtr="1">
            <a:prstTxWarp prst="textNoShape">
              <a:avLst/>
            </a:prstTxWarp>
          </a:bodyPr>
          <a:lstStyle/>
          <a:p>
            <a:pPr algn="ctr"/>
            <a:r>
              <a:rPr lang="en-US" sz="1000" b="1" dirty="0" smtClean="0">
                <a:solidFill>
                  <a:srgbClr val="FFFFFF"/>
                </a:solidFill>
                <a:latin typeface="Times New Roman" pitchFamily="-111" charset="0"/>
                <a:ea typeface="Lucida Sans Unicode" pitchFamily="-111" charset="0"/>
                <a:cs typeface="Lucida Sans Unicode" pitchFamily="-111" charset="0"/>
              </a:rPr>
              <a:t>13</a:t>
            </a:r>
            <a:endParaRPr lang="en-US" sz="1000" b="1" dirty="0">
              <a:solidFill>
                <a:srgbClr val="FFFFFF"/>
              </a:solidFill>
              <a:latin typeface="Times New Roman" pitchFamily="-111" charset="0"/>
              <a:ea typeface="Lucida Sans Unicode" pitchFamily="-111" charset="0"/>
              <a:cs typeface="Lucida Sans Unicode" pitchFamily="-111" charset="0"/>
            </a:endParaRPr>
          </a:p>
        </p:txBody>
      </p:sp>
      <p:sp>
        <p:nvSpPr>
          <p:cNvPr id="253" name="TextBox 252"/>
          <p:cNvSpPr txBox="1"/>
          <p:nvPr/>
        </p:nvSpPr>
        <p:spPr>
          <a:xfrm>
            <a:off x="5218521" y="5748843"/>
            <a:ext cx="2445877" cy="215444"/>
          </a:xfrm>
          <a:prstGeom prst="rect">
            <a:avLst/>
          </a:prstGeom>
          <a:noFill/>
        </p:spPr>
        <p:txBody>
          <a:bodyPr wrap="none" tIns="0" bIns="0" rtlCol="0">
            <a:spAutoFit/>
          </a:bodyPr>
          <a:lstStyle/>
          <a:p>
            <a:r>
              <a:rPr lang="en-US" sz="1400" dirty="0" smtClean="0">
                <a:solidFill>
                  <a:srgbClr val="08519C"/>
                </a:solidFill>
              </a:rPr>
              <a:t>Task </a:t>
            </a:r>
            <a:r>
              <a:rPr lang="en-US" sz="1400" dirty="0" smtClean="0">
                <a:solidFill>
                  <a:srgbClr val="08519C"/>
                </a:solidFill>
                <a:latin typeface="Times New Roman" pitchFamily="-111" charset="0"/>
                <a:ea typeface="Times New Roman" pitchFamily="-111" charset="0"/>
                <a:cs typeface="Times New Roman" pitchFamily="-111" charset="0"/>
              </a:rPr>
              <a:t>τ</a:t>
            </a:r>
            <a:r>
              <a:rPr lang="en-US" sz="1400" baseline="-25000" dirty="0" smtClean="0">
                <a:solidFill>
                  <a:srgbClr val="08519C"/>
                </a:solidFill>
              </a:rPr>
              <a:t>3</a:t>
            </a:r>
            <a:r>
              <a:rPr lang="en-US" sz="1400" dirty="0" smtClean="0">
                <a:solidFill>
                  <a:srgbClr val="08519C"/>
                </a:solidFill>
              </a:rPr>
              <a:t> reads f</a:t>
            </a:r>
            <a:r>
              <a:rPr lang="en-US" sz="1400" baseline="-25000" dirty="0" smtClean="0">
                <a:solidFill>
                  <a:srgbClr val="08519C"/>
                </a:solidFill>
              </a:rPr>
              <a:t>1</a:t>
            </a:r>
            <a:r>
              <a:rPr lang="en-US" sz="1400" dirty="0" smtClean="0">
                <a:solidFill>
                  <a:srgbClr val="08519C"/>
                </a:solidFill>
              </a:rPr>
              <a:t> from the queue</a:t>
            </a:r>
            <a:endParaRPr lang="en-US" sz="1400" baseline="-25000" dirty="0">
              <a:solidFill>
                <a:srgbClr val="08519C"/>
              </a:solidFill>
            </a:endParaRPr>
          </a:p>
        </p:txBody>
      </p:sp>
      <p:grpSp>
        <p:nvGrpSpPr>
          <p:cNvPr id="239" name="Group 238"/>
          <p:cNvGrpSpPr/>
          <p:nvPr/>
        </p:nvGrpSpPr>
        <p:grpSpPr>
          <a:xfrm>
            <a:off x="6859871" y="3242968"/>
            <a:ext cx="1998184" cy="631298"/>
            <a:chOff x="6859871" y="3242968"/>
            <a:chExt cx="1998184" cy="631298"/>
          </a:xfrm>
        </p:grpSpPr>
        <p:sp>
          <p:nvSpPr>
            <p:cNvPr id="244" name="Text Box 224"/>
            <p:cNvSpPr txBox="1">
              <a:spLocks noChangeArrowheads="1"/>
            </p:cNvSpPr>
            <p:nvPr/>
          </p:nvSpPr>
          <p:spPr bwMode="auto">
            <a:xfrm>
              <a:off x="6859871" y="3242968"/>
              <a:ext cx="1998184" cy="631298"/>
            </a:xfrm>
            <a:prstGeom prst="rect">
              <a:avLst/>
            </a:prstGeom>
            <a:noFill/>
            <a:ln w="9525">
              <a:noFill/>
              <a:round/>
              <a:headEnd/>
              <a:tailEnd/>
            </a:ln>
            <a:effectLst/>
          </p:spPr>
          <p:txBody>
            <a:bodyPr lIns="90000" tIns="57600" rIns="90000" bIns="45000">
              <a:prstTxWarp prst="textNoShape">
                <a:avLst/>
              </a:prstTxWarp>
            </a:bodyPr>
            <a:lstStyle/>
            <a:p>
              <a:pPr>
                <a:lnSpc>
                  <a:spcPct val="95000"/>
                </a:lnSpc>
                <a:tabLst>
                  <a:tab pos="723900" algn="l"/>
                  <a:tab pos="1447800" algn="l"/>
                  <a:tab pos="2171700" algn="l"/>
                </a:tabLst>
              </a:pPr>
              <a:r>
                <a:rPr lang="en-US" sz="1600" dirty="0" smtClean="0">
                  <a:solidFill>
                    <a:srgbClr val="000000"/>
                  </a:solidFill>
                  <a:latin typeface="Lucida Calligraphy" pitchFamily="66" charset="0"/>
                  <a:ea typeface="Lucida Sans Unicode" pitchFamily="-111" charset="0"/>
                  <a:cs typeface="Lucida Sans Unicode" pitchFamily="-111" charset="0"/>
                </a:rPr>
                <a:t>A</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1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3</a:t>
              </a:r>
              <a:r>
                <a:rPr lang="en-US" sz="1600" dirty="0" smtClean="0">
                  <a:solidFill>
                    <a:srgbClr val="000000"/>
                  </a:solidFill>
                  <a:latin typeface="Times New Roman" pitchFamily="-111" charset="0"/>
                  <a:ea typeface="Arial" pitchFamily="-111" charset="0"/>
                  <a:cs typeface="Arial" pitchFamily="-111" charset="0"/>
                </a:rPr>
                <a:t>, RC </a:t>
              </a:r>
              <a:endParaRPr lang="en-US" sz="16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sp>
          <p:nvSpPr>
            <p:cNvPr id="249" name="Text Box 225"/>
            <p:cNvSpPr txBox="1">
              <a:spLocks noChangeArrowheads="1"/>
            </p:cNvSpPr>
            <p:nvPr/>
          </p:nvSpPr>
          <p:spPr bwMode="auto">
            <a:xfrm>
              <a:off x="6859871" y="3414436"/>
              <a:ext cx="1998184" cy="295548"/>
            </a:xfrm>
            <a:prstGeom prst="rect">
              <a:avLst/>
            </a:prstGeom>
            <a:noFill/>
            <a:ln w="9525">
              <a:noFill/>
              <a:round/>
              <a:headEnd/>
              <a:tailEnd/>
            </a:ln>
            <a:effectLst/>
          </p:spPr>
          <p:txBody>
            <a:bodyPr lIns="90000" tIns="0" rIns="90000" bIns="0" anchor="t">
              <a:prstTxWarp prst="textNoShape">
                <a:avLst/>
              </a:prstTxWarp>
            </a:bodyPr>
            <a:lstStyle/>
            <a:p>
              <a:pPr>
                <a:lnSpc>
                  <a:spcPct val="95000"/>
                </a:lnSpc>
                <a:tabLst>
                  <a:tab pos="723900" algn="l"/>
                  <a:tab pos="1447800" algn="l"/>
                  <a:tab pos="2171700" algn="l"/>
                </a:tabLst>
              </a:pPr>
              <a:r>
                <a:rPr lang="en-US" sz="1600" dirty="0">
                  <a:solidFill>
                    <a:srgbClr val="000000"/>
                  </a:solidFill>
                  <a:latin typeface="Lucida Calligraphy" pitchFamily="66" charset="0"/>
                  <a:ea typeface="Lucida Sans Unicode" pitchFamily="-111" charset="0"/>
                  <a:cs typeface="Lucida Sans Unicode" pitchFamily="-111" charset="0"/>
                </a:rPr>
                <a:t>A</a:t>
              </a:r>
              <a:r>
                <a:rPr lang="en-US" sz="1600" baseline="-33000" dirty="0">
                  <a:solidFill>
                    <a:srgbClr val="000000"/>
                  </a:solidFill>
                  <a:latin typeface="Times New Roman" pitchFamily="-111" charset="0"/>
                  <a:ea typeface="Lucida Sans Unicode" pitchFamily="-111" charset="0"/>
                  <a:cs typeface="Lucida Sans Unicode" pitchFamily="-111" charset="0"/>
                </a:rPr>
                <a:t>2</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a:solidFill>
                    <a:srgbClr val="000000"/>
                  </a:solidFill>
                  <a:latin typeface="Times New Roman" pitchFamily="-111" charset="0"/>
                  <a:ea typeface="Times New Roman" pitchFamily="-111" charset="0"/>
                  <a:cs typeface="Times New Roman" pitchFamily="-111" charset="0"/>
                </a:rPr>
                <a:t>τ</a:t>
              </a:r>
              <a:r>
                <a:rPr lang="en-US" sz="1600" baseline="-33000" dirty="0">
                  <a:solidFill>
                    <a:srgbClr val="000000"/>
                  </a:solidFill>
                  <a:latin typeface="Times New Roman" pitchFamily="-111" charset="0"/>
                  <a:ea typeface="Times New Roman" pitchFamily="-111" charset="0"/>
                  <a:cs typeface="Times New Roman" pitchFamily="-111" charset="0"/>
                </a:rPr>
                <a:t>2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Webdings" pitchFamily="-111" charset="2"/>
                  <a:ea typeface="Wingdings" pitchFamily="-111" charset="2"/>
                  <a:cs typeface="Wingdings" pitchFamily="-111" charset="2"/>
                </a:rPr>
                <a:t> </a:t>
              </a:r>
              <a:r>
                <a:rPr lang="en-US" sz="1600" dirty="0">
                  <a:solidFill>
                    <a:srgbClr val="000000"/>
                  </a:solidFill>
                  <a:latin typeface="Times New Roman" pitchFamily="-111" charset="0"/>
                  <a:ea typeface="Times New Roman" pitchFamily="-111" charset="0"/>
                  <a:cs typeface="Times New Roman" pitchFamily="-111" charset="0"/>
                </a:rPr>
                <a:t>m</a:t>
              </a:r>
              <a:r>
                <a:rPr lang="en-US" sz="1600" baseline="-33000" dirty="0">
                  <a:solidFill>
                    <a:srgbClr val="000000"/>
                  </a:solidFill>
                  <a:latin typeface="Times New Roman" pitchFamily="-111" charset="0"/>
                  <a:ea typeface="Times New Roman" pitchFamily="-111" charset="0"/>
                  <a:cs typeface="Times New Roman" pitchFamily="-111" charset="0"/>
                </a:rPr>
                <a:t>2</a:t>
              </a:r>
              <a:r>
                <a:rPr lang="en-US" sz="1600" dirty="0">
                  <a:solidFill>
                    <a:srgbClr val="000000"/>
                  </a:solidFill>
                  <a:latin typeface="Times New Roman" pitchFamily="-111" charset="0"/>
                  <a:ea typeface="Times New Roman" pitchFamily="-111" charset="0"/>
                  <a:cs typeface="Times New Roman" pitchFamily="-111" charset="0"/>
                </a:rPr>
                <a:t> </a:t>
              </a:r>
              <a:r>
                <a:rPr lang="en-US" sz="1100" dirty="0">
                  <a:solidFill>
                    <a:srgbClr val="000000"/>
                  </a:solidFill>
                  <a:latin typeface="Wingdings" pitchFamily="-111" charset="2"/>
                  <a:ea typeface="Wingdings" pitchFamily="-111" charset="2"/>
                  <a:cs typeface="Wingdings" pitchFamily="-111" charset="2"/>
                </a:rPr>
                <a:t>à</a:t>
              </a:r>
              <a:r>
                <a:rPr lang="en-US" sz="1600" dirty="0">
                  <a:solidFill>
                    <a:srgbClr val="000000"/>
                  </a:solidFill>
                  <a:latin typeface="Times New Roman" pitchFamily="-111" charset="0"/>
                  <a:ea typeface="Arial" pitchFamily="-111" charset="0"/>
                  <a:cs typeface="Arial" pitchFamily="-111" charset="0"/>
                </a:rPr>
                <a:t> </a:t>
              </a:r>
              <a:r>
                <a:rPr lang="en-US" sz="1600" dirty="0" smtClean="0">
                  <a:solidFill>
                    <a:srgbClr val="000000"/>
                  </a:solidFill>
                  <a:latin typeface="Times New Roman" pitchFamily="-111" charset="0"/>
                  <a:ea typeface="Arial" pitchFamily="-111" charset="0"/>
                  <a:cs typeface="Arial" pitchFamily="-111" charset="0"/>
                </a:rPr>
                <a:t>τ</a:t>
              </a:r>
              <a:r>
                <a:rPr lang="en-US" sz="1600" baseline="-33000" dirty="0" smtClean="0">
                  <a:solidFill>
                    <a:srgbClr val="000000"/>
                  </a:solidFill>
                  <a:latin typeface="Times New Roman" pitchFamily="-111" charset="0"/>
                  <a:ea typeface="Arial" pitchFamily="-111" charset="0"/>
                  <a:cs typeface="Arial" pitchFamily="-111" charset="0"/>
                </a:rPr>
                <a:t>4</a:t>
              </a:r>
              <a:r>
                <a:rPr lang="en-US" sz="1600" dirty="0" smtClean="0">
                  <a:solidFill>
                    <a:srgbClr val="000000"/>
                  </a:solidFill>
                  <a:latin typeface="Times New Roman" pitchFamily="-111" charset="0"/>
                  <a:ea typeface="Arial" pitchFamily="-111" charset="0"/>
                  <a:cs typeface="Arial" pitchFamily="-111" charset="0"/>
                </a:rPr>
                <a:t>, TT</a:t>
              </a:r>
              <a:r>
                <a:rPr lang="en-US" sz="2800" dirty="0" smtClean="0">
                  <a:solidFill>
                    <a:srgbClr val="000000"/>
                  </a:solidFill>
                  <a:latin typeface="Times New Roman" pitchFamily="-111" charset="0"/>
                  <a:ea typeface="Arial" pitchFamily="-111" charset="0"/>
                  <a:cs typeface="Arial" pitchFamily="-111" charset="0"/>
                </a:rPr>
                <a:t> </a:t>
              </a:r>
              <a:endParaRPr lang="en-US" sz="2800" dirty="0">
                <a:solidFill>
                  <a:srgbClr val="000000"/>
                </a:solidFill>
                <a:latin typeface="Times New Roman" pitchFamily="-111" charset="0"/>
                <a:ea typeface="Arial" pitchFamily="-111" charset="0"/>
                <a:cs typeface="Arial" pitchFamily="-111" charset="0"/>
              </a:endParaRPr>
            </a:p>
            <a:p>
              <a:pPr>
                <a:tabLst>
                  <a:tab pos="723900" algn="l"/>
                  <a:tab pos="1447800" algn="l"/>
                  <a:tab pos="2171700" algn="l"/>
                </a:tabLst>
              </a:pPr>
              <a:r>
                <a:rPr lang="en-US" sz="2000" dirty="0">
                  <a:solidFill>
                    <a:srgbClr val="000000"/>
                  </a:solidFill>
                  <a:latin typeface="Times New Roman" pitchFamily="-111" charset="0"/>
                  <a:ea typeface="Arial" pitchFamily="-111" charset="0"/>
                  <a:cs typeface="Arial" pitchFamily="-111" charset="0"/>
                </a:rPr>
                <a:t>	</a:t>
              </a:r>
            </a:p>
            <a:p>
              <a:pPr>
                <a:tabLst>
                  <a:tab pos="723900" algn="l"/>
                  <a:tab pos="1447800" algn="l"/>
                  <a:tab pos="2171700" algn="l"/>
                </a:tabLst>
              </a:pPr>
              <a:r>
                <a:rPr lang="en-US" dirty="0">
                  <a:solidFill>
                    <a:srgbClr val="000000"/>
                  </a:solidFill>
                  <a:ea typeface="Arial" pitchFamily="-111" charset="0"/>
                  <a:cs typeface="Arial" pitchFamily="-111" charset="0"/>
                </a:rPr>
                <a:t> </a:t>
              </a:r>
              <a:r>
                <a:rPr lang="en-US" dirty="0">
                  <a:solidFill>
                    <a:srgbClr val="000000"/>
                  </a:solidFill>
                  <a:ea typeface="Times New Roman" pitchFamily="-111" charset="0"/>
                  <a:cs typeface="Times New Roman" pitchFamily="-111" charset="0"/>
                </a:rPr>
                <a:t> </a:t>
              </a:r>
            </a:p>
          </p:txBody>
        </p:sp>
      </p:grpSp>
    </p:spTree>
    <p:extLst>
      <p:ext uri="{BB962C8B-B14F-4D97-AF65-F5344CB8AC3E}">
        <p14:creationId xmlns:p14="http://schemas.microsoft.com/office/powerpoint/2010/main" val="3638411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	</a:t>
            </a:r>
            <a:endParaRPr lang="en-US" dirty="0"/>
          </a:p>
        </p:txBody>
      </p:sp>
      <p:sp>
        <p:nvSpPr>
          <p:cNvPr id="3" name="Content Placeholder 2"/>
          <p:cNvSpPr>
            <a:spLocks noGrp="1"/>
          </p:cNvSpPr>
          <p:nvPr>
            <p:ph idx="1"/>
          </p:nvPr>
        </p:nvSpPr>
        <p:spPr>
          <a:xfrm>
            <a:off x="358775" y="935038"/>
            <a:ext cx="8424863" cy="2125662"/>
          </a:xfrm>
        </p:spPr>
        <p:txBody>
          <a:bodyPr/>
          <a:lstStyle/>
          <a:p>
            <a:r>
              <a:rPr lang="en-US" dirty="0" smtClean="0">
                <a:solidFill>
                  <a:schemeClr val="accent2">
                    <a:lumMod val="60000"/>
                    <a:lumOff val="40000"/>
                  </a:schemeClr>
                </a:solidFill>
              </a:rPr>
              <a:t>Given</a:t>
            </a:r>
          </a:p>
          <a:p>
            <a:pPr lvl="2"/>
            <a:r>
              <a:rPr lang="en-US" sz="1800" dirty="0" smtClean="0"/>
              <a:t>The network topology </a:t>
            </a:r>
            <a:r>
              <a:rPr lang="en-US" sz="1800" dirty="0" smtClean="0">
                <a:latin typeface="Lucida Calligraphy" pitchFamily="66" charset="0"/>
              </a:rPr>
              <a:t>G</a:t>
            </a:r>
          </a:p>
          <a:p>
            <a:pPr lvl="2"/>
            <a:r>
              <a:rPr lang="en-US" sz="1800" dirty="0" smtClean="0"/>
              <a:t>The set of TT and RC frames</a:t>
            </a:r>
            <a:r>
              <a:rPr lang="en-US" sz="1800" dirty="0" smtClean="0">
                <a:latin typeface="Lucida Calligraphy" pitchFamily="66" charset="0"/>
              </a:rPr>
              <a:t> </a:t>
            </a:r>
            <a:r>
              <a:rPr lang="en-US" sz="1800" dirty="0" smtClean="0">
                <a:latin typeface="+mn-lt"/>
              </a:rPr>
              <a:t>(</a:t>
            </a:r>
            <a:r>
              <a:rPr lang="en-US" sz="1800" dirty="0" smtClean="0">
                <a:latin typeface="Lucida Calligraphy" pitchFamily="66" charset="0"/>
              </a:rPr>
              <a:t>F</a:t>
            </a:r>
            <a:r>
              <a:rPr lang="en-US" sz="1800" baseline="30000" dirty="0" smtClean="0">
                <a:latin typeface="Lucida Calligraphy" pitchFamily="66" charset="0"/>
              </a:rPr>
              <a:t>TT</a:t>
            </a:r>
            <a:r>
              <a:rPr lang="en-US" sz="1800" dirty="0" smtClean="0">
                <a:latin typeface="Lucida Calligraphy" pitchFamily="66" charset="0"/>
              </a:rPr>
              <a:t> </a:t>
            </a:r>
            <a:r>
              <a:rPr lang="en-US" sz="1800" dirty="0" smtClean="0"/>
              <a:t>and </a:t>
            </a:r>
            <a:r>
              <a:rPr lang="en-US" sz="1800" dirty="0" smtClean="0">
                <a:latin typeface="Lucida Calligraphy" pitchFamily="66" charset="0"/>
              </a:rPr>
              <a:t>F</a:t>
            </a:r>
            <a:r>
              <a:rPr lang="en-US" sz="1800" baseline="30000" dirty="0" smtClean="0">
                <a:latin typeface="Lucida Calligraphy" pitchFamily="66" charset="0"/>
              </a:rPr>
              <a:t>RC</a:t>
            </a:r>
            <a:r>
              <a:rPr lang="en-US" sz="1800" dirty="0" smtClean="0">
                <a:latin typeface="+mn-lt"/>
              </a:rPr>
              <a:t>)</a:t>
            </a:r>
          </a:p>
          <a:p>
            <a:pPr lvl="2"/>
            <a:r>
              <a:rPr lang="en-US" sz="1800" dirty="0" smtClean="0">
                <a:latin typeface="+mn-lt"/>
              </a:rPr>
              <a:t>The TT schedule tables</a:t>
            </a:r>
          </a:p>
          <a:p>
            <a:pPr lvl="2"/>
            <a:r>
              <a:rPr lang="en-US" sz="1800" dirty="0" smtClean="0">
                <a:latin typeface="+mn-lt"/>
              </a:rPr>
              <a:t>The set of virtual links</a:t>
            </a:r>
          </a:p>
          <a:p>
            <a:pPr lvl="2"/>
            <a:r>
              <a:rPr lang="en-US" sz="1800" dirty="0" smtClean="0"/>
              <a:t>The assignment of frames to virtual links</a:t>
            </a:r>
          </a:p>
          <a:p>
            <a:pPr lvl="2"/>
            <a:r>
              <a:rPr lang="en-US" sz="1800" dirty="0"/>
              <a:t>For each frame the size, the deadline and the </a:t>
            </a:r>
            <a:r>
              <a:rPr lang="en-US" sz="1800" dirty="0" smtClean="0"/>
              <a:t>period/rate</a:t>
            </a:r>
          </a:p>
          <a:p>
            <a:pPr lvl="2"/>
            <a:r>
              <a:rPr lang="en-US" sz="1800" dirty="0" smtClean="0"/>
              <a:t>The </a:t>
            </a:r>
            <a:r>
              <a:rPr lang="en-US" sz="1800" dirty="0"/>
              <a:t>size of the </a:t>
            </a:r>
            <a:r>
              <a:rPr lang="en-US" sz="1800" dirty="0" smtClean="0"/>
              <a:t>application cycle </a:t>
            </a:r>
            <a:r>
              <a:rPr lang="en-US" sz="1800" dirty="0" err="1" smtClean="0"/>
              <a:t>T</a:t>
            </a:r>
            <a:r>
              <a:rPr lang="en-US" sz="1800" baseline="-25000" dirty="0" err="1" smtClean="0"/>
              <a:t>cycle</a:t>
            </a:r>
            <a:endParaRPr lang="en-US" sz="1800" dirty="0" smtClean="0"/>
          </a:p>
        </p:txBody>
      </p:sp>
      <p:sp>
        <p:nvSpPr>
          <p:cNvPr id="4" name="Content Placeholder 2"/>
          <p:cNvSpPr txBox="1">
            <a:spLocks/>
          </p:cNvSpPr>
          <p:nvPr/>
        </p:nvSpPr>
        <p:spPr bwMode="auto">
          <a:xfrm>
            <a:off x="357187" y="3609975"/>
            <a:ext cx="8424863" cy="1000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400" b="0" i="0" u="none" strike="noStrike" kern="0" cap="none" spc="0" normalizeH="0" baseline="0" noProof="0" dirty="0" smtClean="0">
                <a:ln>
                  <a:noFill/>
                </a:ln>
                <a:solidFill>
                  <a:schemeClr val="accent5">
                    <a:lumMod val="75000"/>
                  </a:schemeClr>
                </a:solidFill>
                <a:effectLst/>
                <a:uLnTx/>
                <a:uFillTx/>
                <a:latin typeface="Calibri"/>
                <a:ea typeface="ＭＳ Ｐゴシック" charset="-128"/>
                <a:cs typeface="Calibri"/>
              </a:rPr>
              <a:t>Determine</a:t>
            </a:r>
          </a:p>
          <a:p>
            <a:pPr marL="898525" marR="0" lvl="2" indent="-215900" algn="l" defTabSz="914400" rtl="0" eaLnBrk="1" fontAlgn="base" latinLnBrk="0" hangingPunct="1">
              <a:lnSpc>
                <a:spcPct val="100000"/>
              </a:lnSpc>
              <a:spcBef>
                <a:spcPts val="300"/>
              </a:spcBef>
              <a:spcAft>
                <a:spcPct val="0"/>
              </a:spcAft>
              <a:buClr>
                <a:srgbClr val="BDD7E7"/>
              </a:buClr>
              <a:buSzTx/>
              <a:buFont typeface="Wingdings" charset="2"/>
              <a:buChar char="§"/>
              <a:tabLst/>
              <a:defRP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The</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worst-case end-to-end delays of the RC frames</a:t>
            </a:r>
          </a:p>
        </p:txBody>
      </p:sp>
      <p:sp>
        <p:nvSpPr>
          <p:cNvPr id="6" name="Content Placeholder 2"/>
          <p:cNvSpPr txBox="1">
            <a:spLocks/>
          </p:cNvSpPr>
          <p:nvPr/>
        </p:nvSpPr>
        <p:spPr bwMode="auto">
          <a:xfrm>
            <a:off x="357186" y="4584612"/>
            <a:ext cx="8424863" cy="1000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lvl="0" indent="-215900" defTabSz="914400" fontAlgn="base">
              <a:spcBef>
                <a:spcPts val="500"/>
              </a:spcBef>
              <a:spcAft>
                <a:spcPct val="0"/>
              </a:spcAft>
              <a:buClr>
                <a:srgbClr val="BDD7E7"/>
              </a:buClr>
              <a:buFont typeface="Wingdings" charset="2"/>
              <a:buChar char="§"/>
              <a:defRPr/>
            </a:pPr>
            <a:r>
              <a:rPr lang="en-US" sz="2400" kern="0" dirty="0" smtClean="0">
                <a:solidFill>
                  <a:schemeClr val="accent5">
                    <a:lumMod val="75000"/>
                  </a:schemeClr>
                </a:solidFill>
                <a:ea typeface="ＭＳ Ｐゴシック" charset="-128"/>
                <a:cs typeface="Calibri"/>
              </a:rPr>
              <a:t>Two worst-case end-to-end analyses for RC traffic compared</a:t>
            </a:r>
            <a:endParaRPr kumimoji="0" lang="en-US" sz="2400" b="0" i="0" u="none" strike="noStrike" kern="0" cap="none" spc="0" normalizeH="0" baseline="0" noProof="0" dirty="0" smtClean="0">
              <a:ln>
                <a:noFill/>
              </a:ln>
              <a:solidFill>
                <a:schemeClr val="accent5">
                  <a:lumMod val="75000"/>
                </a:schemeClr>
              </a:solidFill>
              <a:effectLst/>
              <a:uLnTx/>
              <a:uFillTx/>
              <a:latin typeface="Calibri"/>
              <a:ea typeface="ＭＳ Ｐゴシック" charset="-128"/>
              <a:cs typeface="Calibri"/>
            </a:endParaRPr>
          </a:p>
          <a:p>
            <a:pPr marL="898525" marR="0" lvl="2" indent="-215900" algn="l" defTabSz="914400" rtl="0" eaLnBrk="1" fontAlgn="base" latinLnBrk="0" hangingPunct="1">
              <a:lnSpc>
                <a:spcPct val="100000"/>
              </a:lnSpc>
              <a:spcBef>
                <a:spcPts val="300"/>
              </a:spcBef>
              <a:spcAft>
                <a:spcPct val="0"/>
              </a:spcAft>
              <a:buClr>
                <a:srgbClr val="BDD7E7"/>
              </a:buClr>
              <a:buSzTx/>
              <a:buFont typeface="Wingdings" charset="2"/>
              <a:buChar char="§"/>
              <a:tabLst/>
              <a:defRPr/>
            </a:pP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The </a:t>
            </a:r>
            <a:r>
              <a:rPr lang="en-US" sz="2000" kern="0" noProof="0" dirty="0" smtClean="0">
                <a:solidFill>
                  <a:srgbClr val="08519C"/>
                </a:solidFill>
                <a:latin typeface="Calibri"/>
                <a:ea typeface="ＭＳ Ｐゴシック" charset="-128"/>
                <a:cs typeface="Calibri"/>
              </a:rPr>
              <a:t>analysis proposed by Steiner (2011)</a:t>
            </a:r>
            <a:endPar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endParaRPr>
          </a:p>
          <a:p>
            <a:pPr marL="898525" lvl="2" indent="-215900" defTabSz="914400" fontAlgn="base">
              <a:spcBef>
                <a:spcPts val="300"/>
              </a:spcBef>
              <a:spcAft>
                <a:spcPct val="0"/>
              </a:spcAft>
              <a:buClr>
                <a:srgbClr val="BDD7E7"/>
              </a:buClr>
              <a:buFont typeface="Wingdings" charset="2"/>
              <a:buChar char="§"/>
              <a:defRPr/>
            </a:pPr>
            <a:r>
              <a:rPr lang="en-US" sz="2000" kern="0" dirty="0" smtClean="0">
                <a:solidFill>
                  <a:srgbClr val="08519C"/>
                </a:solidFill>
                <a:latin typeface="Calibri"/>
                <a:ea typeface="ＭＳ Ｐゴシック" charset="-128"/>
                <a:cs typeface="Calibri"/>
              </a:rPr>
              <a:t>Our </a:t>
            </a:r>
            <a:r>
              <a:rPr lang="en-US" sz="2000" kern="0" dirty="0" err="1" smtClean="0">
                <a:solidFill>
                  <a:srgbClr val="08519C"/>
                </a:solidFill>
                <a:latin typeface="Calibri"/>
                <a:ea typeface="ＭＳ Ｐゴシック" charset="-128"/>
                <a:cs typeface="Calibri"/>
              </a:rPr>
              <a:t>TTEthernet</a:t>
            </a:r>
            <a:r>
              <a:rPr lang="en-US" sz="2000" kern="0" dirty="0" smtClean="0">
                <a:solidFill>
                  <a:srgbClr val="08519C"/>
                </a:solidFill>
                <a:latin typeface="Calibri"/>
                <a:ea typeface="ＭＳ Ｐゴシック" charset="-128"/>
                <a:cs typeface="Calibri"/>
              </a:rPr>
              <a:t> simulator</a:t>
            </a:r>
            <a:endPar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endParaRPr>
          </a:p>
        </p:txBody>
      </p:sp>
    </p:spTree>
    <p:extLst>
      <p:ext uri="{BB962C8B-B14F-4D97-AF65-F5344CB8AC3E}">
        <p14:creationId xmlns:p14="http://schemas.microsoft.com/office/powerpoint/2010/main" val="160457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Steiner’s Analysis</a:t>
            </a:r>
            <a:endParaRPr lang="en-US" dirty="0"/>
          </a:p>
        </p:txBody>
      </p:sp>
      <p:sp>
        <p:nvSpPr>
          <p:cNvPr id="3" name="Content Placeholder 2"/>
          <p:cNvSpPr>
            <a:spLocks noGrp="1"/>
          </p:cNvSpPr>
          <p:nvPr>
            <p:ph idx="1"/>
          </p:nvPr>
        </p:nvSpPr>
        <p:spPr/>
        <p:txBody>
          <a:bodyPr/>
          <a:lstStyle/>
          <a:p>
            <a:r>
              <a:rPr lang="en-US" dirty="0" smtClean="0"/>
              <a:t>Schedule </a:t>
            </a:r>
            <a:r>
              <a:rPr lang="en-US" dirty="0" smtClean="0"/>
              <a:t>porosity is obtained by:</a:t>
            </a:r>
            <a:endParaRPr lang="en-US" dirty="0" smtClean="0"/>
          </a:p>
          <a:p>
            <a:pPr lvl="1"/>
            <a:r>
              <a:rPr lang="en-US" dirty="0" smtClean="0"/>
              <a:t>TT slots of length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TT</a:t>
            </a:r>
            <a:r>
              <a:rPr lang="en-US" baseline="-25000" dirty="0" smtClean="0">
                <a:latin typeface="Times New Roman" pitchFamily="18" charset="0"/>
                <a:cs typeface="Times New Roman" pitchFamily="18" charset="0"/>
              </a:rPr>
              <a:t> </a:t>
            </a:r>
            <a:r>
              <a:rPr lang="en-US" dirty="0" smtClean="0">
                <a:latin typeface="+mn-lt"/>
                <a:cs typeface="Times New Roman" pitchFamily="18" charset="0"/>
              </a:rPr>
              <a:t>alternated with blank slots of length </a:t>
            </a:r>
            <a:r>
              <a:rPr lang="en-US" dirty="0" err="1" smtClean="0">
                <a:latin typeface="Times New Roman" pitchFamily="18" charset="0"/>
                <a:cs typeface="Times New Roman" pitchFamily="18" charset="0"/>
              </a:rPr>
              <a:t>l</a:t>
            </a:r>
            <a:r>
              <a:rPr lang="en-US" baseline="-25000" dirty="0" err="1" smtClean="0">
                <a:latin typeface="Times New Roman" pitchFamily="18" charset="0"/>
                <a:cs typeface="Times New Roman" pitchFamily="18" charset="0"/>
              </a:rPr>
              <a:t>blank</a:t>
            </a:r>
            <a:r>
              <a:rPr lang="en-US" dirty="0">
                <a:latin typeface="Times New Roman" pitchFamily="18" charset="0"/>
                <a:cs typeface="Times New Roman" pitchFamily="18" charset="0"/>
              </a:rPr>
              <a:t> </a:t>
            </a:r>
            <a:r>
              <a:rPr lang="en-US" dirty="0" smtClean="0">
                <a:latin typeface="+mn-lt"/>
                <a:cs typeface="Times New Roman" pitchFamily="18" charset="0"/>
              </a:rPr>
              <a:t>for RC </a:t>
            </a:r>
          </a:p>
          <a:p>
            <a:pPr lvl="1"/>
            <a:endParaRPr lang="en-US" baseline="-25000" dirty="0">
              <a:latin typeface="+mn-lt"/>
              <a:cs typeface="Times New Roman" pitchFamily="18" charset="0"/>
            </a:endParaRPr>
          </a:p>
          <a:p>
            <a:endParaRPr lang="en-US" baseline="-25000" dirty="0">
              <a:latin typeface="+mn-lt"/>
              <a:cs typeface="Times New Roman" pitchFamily="18" charset="0"/>
            </a:endParaRPr>
          </a:p>
          <a:p>
            <a:endParaRPr lang="en-US" dirty="0" smtClean="0"/>
          </a:p>
          <a:p>
            <a:endParaRPr lang="en-US" dirty="0"/>
          </a:p>
          <a:p>
            <a:r>
              <a:rPr lang="en-US" dirty="0" smtClean="0"/>
              <a:t>Max. backlog: the difference between max. ingress dataflow and the egress dataflow</a:t>
            </a:r>
          </a:p>
          <a:p>
            <a:endParaRPr lang="en-US" dirty="0"/>
          </a:p>
          <a:p>
            <a:r>
              <a:rPr lang="en-US" dirty="0" smtClean="0"/>
              <a:t>Is pessimistic:</a:t>
            </a:r>
          </a:p>
          <a:p>
            <a:pPr lvl="2"/>
            <a:r>
              <a:rPr lang="en-US" sz="2200" dirty="0"/>
              <a:t>does not ignore frames that already delayed a RC </a:t>
            </a:r>
            <a:r>
              <a:rPr lang="en-US" sz="2200" dirty="0" smtClean="0"/>
              <a:t>frame</a:t>
            </a:r>
            <a:r>
              <a:rPr lang="en-US" sz="2000" dirty="0"/>
              <a:t>	on a </a:t>
            </a:r>
            <a:r>
              <a:rPr lang="en-US" sz="2200" dirty="0" smtClean="0"/>
              <a:t>previous link</a:t>
            </a:r>
          </a:p>
          <a:p>
            <a:pPr lvl="2"/>
            <a:r>
              <a:rPr lang="en-US" sz="2200" dirty="0"/>
              <a:t>assumes  </a:t>
            </a:r>
            <a:r>
              <a:rPr lang="en-US" sz="2200" dirty="0" smtClean="0"/>
              <a:t>the </a:t>
            </a:r>
            <a:r>
              <a:rPr lang="en-US" sz="2200" dirty="0" err="1" smtClean="0">
                <a:latin typeface="Times New Roman" pitchFamily="18" charset="0"/>
                <a:cs typeface="Times New Roman" pitchFamily="18" charset="0"/>
              </a:rPr>
              <a:t>l</a:t>
            </a:r>
            <a:r>
              <a:rPr lang="en-US" sz="2200" baseline="-25000" dirty="0" err="1" smtClean="0">
                <a:latin typeface="Times New Roman" pitchFamily="18" charset="0"/>
                <a:cs typeface="Times New Roman" pitchFamily="18" charset="0"/>
              </a:rPr>
              <a:t>blank</a:t>
            </a:r>
            <a:r>
              <a:rPr lang="en-US" sz="2200" dirty="0">
                <a:latin typeface="Times New Roman" pitchFamily="18" charset="0"/>
                <a:cs typeface="Times New Roman" pitchFamily="18" charset="0"/>
              </a:rPr>
              <a:t> </a:t>
            </a:r>
            <a:r>
              <a:rPr lang="en-US" sz="2200" dirty="0" smtClean="0">
                <a:latin typeface="+mn-lt"/>
                <a:cs typeface="Times New Roman" pitchFamily="18" charset="0"/>
              </a:rPr>
              <a:t>intervals are</a:t>
            </a:r>
            <a:r>
              <a:rPr lang="en-US" sz="2200" dirty="0" smtClean="0"/>
              <a:t> uniformly </a:t>
            </a:r>
            <a:r>
              <a:rPr lang="en-US" sz="2200" dirty="0"/>
              <a:t>distributed </a:t>
            </a:r>
            <a:endParaRPr lang="en-US" dirty="0"/>
          </a:p>
          <a:p>
            <a:pPr lvl="1"/>
            <a:endParaRPr lang="en-US" dirty="0" smtClean="0"/>
          </a:p>
        </p:txBody>
      </p:sp>
      <p:grpSp>
        <p:nvGrpSpPr>
          <p:cNvPr id="4" name="Group 3"/>
          <p:cNvGrpSpPr/>
          <p:nvPr/>
        </p:nvGrpSpPr>
        <p:grpSpPr>
          <a:xfrm>
            <a:off x="1892989" y="2346592"/>
            <a:ext cx="5009150" cy="847383"/>
            <a:chOff x="2258753" y="3091183"/>
            <a:chExt cx="5009150" cy="847383"/>
          </a:xfrm>
        </p:grpSpPr>
        <p:sp>
          <p:nvSpPr>
            <p:cNvPr id="5" name="Rounded Rectangle 4"/>
            <p:cNvSpPr/>
            <p:nvPr/>
          </p:nvSpPr>
          <p:spPr bwMode="auto">
            <a:xfrm>
              <a:off x="2258753" y="3095690"/>
              <a:ext cx="919035" cy="779822"/>
            </a:xfrm>
            <a:prstGeom prst="roundRect">
              <a:avLst/>
            </a:prstGeom>
            <a:solidFill>
              <a:schemeClr val="bg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Verdana" charset="0"/>
                  <a:ea typeface="ＭＳ Ｐゴシック" charset="-128"/>
                  <a:cs typeface="ＭＳ Ｐゴシック" charset="-128"/>
                </a:rPr>
                <a:t>v</a:t>
              </a:r>
              <a:r>
                <a:rPr kumimoji="0" lang="en-US" sz="1600" b="0" i="0" u="none" strike="noStrike" cap="none" normalizeH="0" baseline="-25000" dirty="0" err="1" smtClean="0">
                  <a:ln>
                    <a:noFill/>
                  </a:ln>
                  <a:solidFill>
                    <a:schemeClr val="tx1"/>
                  </a:solidFill>
                  <a:effectLst/>
                  <a:latin typeface="Verdana" charset="0"/>
                  <a:ea typeface="ＭＳ Ｐゴシック" charset="-128"/>
                  <a:cs typeface="ＭＳ Ｐゴシック" charset="-128"/>
                </a:rPr>
                <a:t>x</a:t>
              </a:r>
              <a:endParaRPr kumimoji="0" lang="en-US" sz="16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7" name="Rounded Rectangle 6"/>
            <p:cNvSpPr/>
            <p:nvPr/>
          </p:nvSpPr>
          <p:spPr bwMode="auto">
            <a:xfrm>
              <a:off x="4347064" y="3091183"/>
              <a:ext cx="919035" cy="779822"/>
            </a:xfrm>
            <a:prstGeom prst="roundRect">
              <a:avLst/>
            </a:prstGeom>
            <a:solidFill>
              <a:srgbClr val="BDE9BD"/>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dirty="0" smtClean="0">
                  <a:solidFill>
                    <a:schemeClr val="tx1"/>
                  </a:solidFill>
                  <a:latin typeface="Verdana" charset="0"/>
                  <a:ea typeface="ＭＳ Ｐゴシック" charset="-128"/>
                  <a:cs typeface="ＭＳ Ｐゴシック" charset="-128"/>
                </a:rPr>
                <a:t>k</a:t>
              </a:r>
              <a:endParaRPr kumimoji="0" lang="en-US" sz="16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8" name="Rounded Rectangle 7"/>
            <p:cNvSpPr/>
            <p:nvPr/>
          </p:nvSpPr>
          <p:spPr bwMode="auto">
            <a:xfrm>
              <a:off x="6348868" y="3093832"/>
              <a:ext cx="919035" cy="779822"/>
            </a:xfrm>
            <a:prstGeom prst="roundRect">
              <a:avLst/>
            </a:prstGeom>
            <a:solidFill>
              <a:schemeClr val="bg2">
                <a:lumMod val="40000"/>
                <a:lumOff val="60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1600" dirty="0" err="1" smtClean="0">
                  <a:solidFill>
                    <a:schemeClr val="tx1"/>
                  </a:solidFill>
                  <a:latin typeface="Verdana" charset="0"/>
                  <a:ea typeface="ＭＳ Ｐゴシック" charset="-128"/>
                  <a:cs typeface="ＭＳ Ｐゴシック" charset="-128"/>
                </a:rPr>
                <a:t>v</a:t>
              </a:r>
              <a:r>
                <a:rPr lang="en-US" sz="1600" baseline="-25000" dirty="0" err="1" smtClean="0">
                  <a:solidFill>
                    <a:schemeClr val="tx1"/>
                  </a:solidFill>
                  <a:latin typeface="Verdana" charset="0"/>
                  <a:ea typeface="ＭＳ Ｐゴシック" charset="-128"/>
                  <a:cs typeface="ＭＳ Ｐゴシック" charset="-128"/>
                </a:rPr>
                <a:t>y</a:t>
              </a:r>
              <a:endParaRPr lang="en-US" sz="1600" baseline="-25000" dirty="0">
                <a:solidFill>
                  <a:schemeClr val="tx1"/>
                </a:solidFill>
                <a:latin typeface="Verdana" charset="0"/>
                <a:ea typeface="ＭＳ Ｐゴシック" charset="-128"/>
                <a:cs typeface="ＭＳ Ｐゴシック" charset="-128"/>
              </a:endParaRPr>
            </a:p>
          </p:txBody>
        </p:sp>
        <p:cxnSp>
          <p:nvCxnSpPr>
            <p:cNvPr id="16" name="Straight Arrow Connector 15"/>
            <p:cNvCxnSpPr>
              <a:stCxn id="5" idx="3"/>
              <a:endCxn id="7" idx="1"/>
            </p:cNvCxnSpPr>
            <p:nvPr/>
          </p:nvCxnSpPr>
          <p:spPr bwMode="auto">
            <a:xfrm flipV="1">
              <a:off x="3177788" y="3481094"/>
              <a:ext cx="1169276" cy="4507"/>
            </a:xfrm>
            <a:prstGeom prst="straightConnector1">
              <a:avLst/>
            </a:prstGeom>
            <a:solidFill>
              <a:schemeClr val="accent1"/>
            </a:solidFill>
            <a:ln w="50800" cap="flat" cmpd="sng" algn="ctr">
              <a:solidFill>
                <a:schemeClr val="tx1"/>
              </a:solidFill>
              <a:prstDash val="solid"/>
              <a:round/>
              <a:headEnd type="none"/>
              <a:tailEnd type="arrow"/>
            </a:ln>
            <a:effectLst/>
          </p:spPr>
        </p:cxnSp>
        <p:cxnSp>
          <p:nvCxnSpPr>
            <p:cNvPr id="18" name="Straight Arrow Connector 17"/>
            <p:cNvCxnSpPr/>
            <p:nvPr/>
          </p:nvCxnSpPr>
          <p:spPr bwMode="auto">
            <a:xfrm>
              <a:off x="5266099" y="3482491"/>
              <a:ext cx="1082769" cy="1397"/>
            </a:xfrm>
            <a:prstGeom prst="straightConnector1">
              <a:avLst/>
            </a:prstGeom>
            <a:solidFill>
              <a:schemeClr val="accent1"/>
            </a:solidFill>
            <a:ln w="50800" cap="flat" cmpd="sng" algn="ctr">
              <a:solidFill>
                <a:schemeClr val="tx1"/>
              </a:solidFill>
              <a:prstDash val="solid"/>
              <a:round/>
              <a:headEnd type="none"/>
              <a:tailEnd type="arrow"/>
            </a:ln>
            <a:effectLst/>
          </p:spPr>
        </p:cxnSp>
        <p:sp>
          <p:nvSpPr>
            <p:cNvPr id="24" name="TextBox 23"/>
            <p:cNvSpPr txBox="1"/>
            <p:nvPr/>
          </p:nvSpPr>
          <p:spPr>
            <a:xfrm>
              <a:off x="3367926" y="3521609"/>
              <a:ext cx="712054" cy="369332"/>
            </a:xfrm>
            <a:prstGeom prst="rect">
              <a:avLst/>
            </a:prstGeom>
            <a:noFill/>
          </p:spPr>
          <p:txBody>
            <a:bodyPr wrap="none" rtlCol="0">
              <a:spAutoFit/>
            </a:bodyPr>
            <a:lstStyle/>
            <a:p>
              <a:r>
                <a:rPr lang="en-US" dirty="0" smtClean="0"/>
                <a:t>[</a:t>
              </a:r>
              <a:r>
                <a:rPr lang="en-US" dirty="0" err="1" smtClean="0"/>
                <a:t>v</a:t>
              </a:r>
              <a:r>
                <a:rPr lang="en-US" baseline="-25000" dirty="0" err="1" smtClean="0"/>
                <a:t>x</a:t>
              </a:r>
              <a:r>
                <a:rPr lang="en-US" dirty="0" smtClean="0"/>
                <a:t>, k]</a:t>
              </a:r>
              <a:endParaRPr lang="en-US" dirty="0"/>
            </a:p>
          </p:txBody>
        </p:sp>
        <p:sp>
          <p:nvSpPr>
            <p:cNvPr id="25" name="TextBox 24"/>
            <p:cNvSpPr txBox="1"/>
            <p:nvPr/>
          </p:nvSpPr>
          <p:spPr>
            <a:xfrm>
              <a:off x="5434851" y="3569234"/>
              <a:ext cx="715004" cy="369332"/>
            </a:xfrm>
            <a:prstGeom prst="rect">
              <a:avLst/>
            </a:prstGeom>
            <a:noFill/>
          </p:spPr>
          <p:txBody>
            <a:bodyPr wrap="none" rtlCol="0">
              <a:spAutoFit/>
            </a:bodyPr>
            <a:lstStyle/>
            <a:p>
              <a:r>
                <a:rPr lang="en-US" dirty="0" smtClean="0"/>
                <a:t>[k, </a:t>
              </a:r>
              <a:r>
                <a:rPr lang="en-US" dirty="0" err="1" smtClean="0"/>
                <a:t>v</a:t>
              </a:r>
              <a:r>
                <a:rPr lang="en-US" baseline="-25000" dirty="0" err="1" smtClean="0"/>
                <a:t>y</a:t>
              </a:r>
              <a:r>
                <a:rPr lang="en-US" dirty="0" smtClean="0"/>
                <a:t>]</a:t>
              </a:r>
              <a:endParaRPr lang="en-US" dirty="0"/>
            </a:p>
          </p:txBody>
        </p:sp>
      </p:grpSp>
    </p:spTree>
    <p:extLst>
      <p:ext uri="{BB962C8B-B14F-4D97-AF65-F5344CB8AC3E}">
        <p14:creationId xmlns:p14="http://schemas.microsoft.com/office/powerpoint/2010/main" val="1236292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 </a:t>
            </a:r>
            <a:endParaRPr lang="en-US" dirty="0"/>
          </a:p>
        </p:txBody>
      </p:sp>
      <p:sp>
        <p:nvSpPr>
          <p:cNvPr id="25" name="Content Placeholder 2"/>
          <p:cNvSpPr>
            <a:spLocks noGrp="1"/>
          </p:cNvSpPr>
          <p:nvPr>
            <p:ph idx="1"/>
          </p:nvPr>
        </p:nvSpPr>
        <p:spPr>
          <a:xfrm>
            <a:off x="358775" y="1030288"/>
            <a:ext cx="8261350" cy="2122487"/>
          </a:xfrm>
        </p:spPr>
        <p:txBody>
          <a:bodyPr/>
          <a:lstStyle/>
          <a:p>
            <a:r>
              <a:rPr lang="en-US" sz="2000" dirty="0" smtClean="0"/>
              <a:t>Spatial and temporal partitioning scheme similar to IMA (Integrated Modular Avionics)</a:t>
            </a:r>
          </a:p>
          <a:p>
            <a:endParaRPr lang="en-US" sz="2000" dirty="0"/>
          </a:p>
          <a:p>
            <a:pPr lvl="0"/>
            <a:r>
              <a:rPr lang="en-US" sz="2000" dirty="0" smtClean="0"/>
              <a:t>Applications are allowed to execute only within their assigned partitions. </a:t>
            </a:r>
          </a:p>
          <a:p>
            <a:pPr lvl="0"/>
            <a:endParaRPr lang="en-US" sz="2000" dirty="0"/>
          </a:p>
          <a:p>
            <a:pPr lvl="0"/>
            <a:r>
              <a:rPr lang="en-US" sz="2000" dirty="0" smtClean="0"/>
              <a:t>Each partition can have its own scheduling policy.</a:t>
            </a:r>
          </a:p>
          <a:p>
            <a:pPr lvl="0"/>
            <a:endParaRPr lang="en-US" sz="2000" dirty="0" smtClean="0"/>
          </a:p>
          <a:p>
            <a:pPr lvl="0"/>
            <a:endParaRPr lang="en-US" sz="2000" dirty="0"/>
          </a:p>
          <a:p>
            <a:pPr lvl="0"/>
            <a:endParaRPr lang="en-US" sz="2000" dirty="0"/>
          </a:p>
          <a:p>
            <a:endParaRPr lang="en-US" sz="2000" dirty="0" smtClean="0"/>
          </a:p>
          <a:p>
            <a:endParaRPr lang="en-US" dirty="0" smtClean="0"/>
          </a:p>
          <a:p>
            <a:pPr marL="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459" y="3498986"/>
            <a:ext cx="7248525" cy="2746137"/>
          </a:xfrm>
          <a:prstGeom prst="rect">
            <a:avLst/>
          </a:prstGeom>
        </p:spPr>
      </p:pic>
    </p:spTree>
    <p:extLst>
      <p:ext uri="{BB962C8B-B14F-4D97-AF65-F5344CB8AC3E}">
        <p14:creationId xmlns:p14="http://schemas.microsoft.com/office/powerpoint/2010/main" val="2591495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Frame End-to-End Delay Analysis</a:t>
            </a:r>
            <a:endParaRPr lang="en-US" dirty="0"/>
          </a:p>
        </p:txBody>
      </p:sp>
      <p:sp>
        <p:nvSpPr>
          <p:cNvPr id="3" name="Content Placeholder 2"/>
          <p:cNvSpPr>
            <a:spLocks noGrp="1"/>
          </p:cNvSpPr>
          <p:nvPr>
            <p:ph idx="1"/>
          </p:nvPr>
        </p:nvSpPr>
        <p:spPr/>
        <p:txBody>
          <a:bodyPr/>
          <a:lstStyle/>
          <a:p>
            <a:r>
              <a:rPr lang="en-US" dirty="0" smtClean="0"/>
              <a:t>Before being sent of a dataflow link, </a:t>
            </a:r>
            <a:r>
              <a:rPr lang="en-US" dirty="0"/>
              <a:t>a RC frame can be delayed by:</a:t>
            </a:r>
          </a:p>
          <a:p>
            <a:pPr lvl="1"/>
            <a:r>
              <a:rPr lang="en-US" dirty="0"/>
              <a:t>scheduled TT frames</a:t>
            </a:r>
          </a:p>
          <a:p>
            <a:pPr lvl="1"/>
            <a:r>
              <a:rPr lang="en-US" dirty="0"/>
              <a:t>queued RC frames</a:t>
            </a:r>
          </a:p>
          <a:p>
            <a:pPr lvl="1"/>
            <a:r>
              <a:rPr lang="en-US" dirty="0"/>
              <a:t>technical latency</a:t>
            </a:r>
          </a:p>
          <a:p>
            <a:pPr lvl="1"/>
            <a:r>
              <a:rPr lang="en-US" dirty="0"/>
              <a:t>policy </a:t>
            </a:r>
            <a:r>
              <a:rPr lang="en-US" dirty="0" smtClean="0"/>
              <a:t>specific</a:t>
            </a:r>
          </a:p>
          <a:p>
            <a:pPr lvl="1"/>
            <a:endParaRPr lang="en-US" dirty="0"/>
          </a:p>
          <a:p>
            <a:pPr lvl="1"/>
            <a:endParaRPr lang="en-US" dirty="0" smtClean="0"/>
          </a:p>
          <a:p>
            <a:pPr lvl="1"/>
            <a:endParaRPr lang="en-US" dirty="0"/>
          </a:p>
          <a:p>
            <a:pPr lvl="1"/>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838" y="3504777"/>
            <a:ext cx="5182324" cy="7906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742" y="4704352"/>
            <a:ext cx="5887272" cy="924054"/>
          </a:xfrm>
          <a:prstGeom prst="rect">
            <a:avLst/>
          </a:prstGeom>
        </p:spPr>
      </p:pic>
    </p:spTree>
    <p:extLst>
      <p:ext uri="{BB962C8B-B14F-4D97-AF65-F5344CB8AC3E}">
        <p14:creationId xmlns:p14="http://schemas.microsoft.com/office/powerpoint/2010/main" val="6144760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Frame End-to-End Analysis</a:t>
            </a:r>
            <a:endParaRPr lang="en-US" dirty="0"/>
          </a:p>
        </p:txBody>
      </p:sp>
      <p:sp>
        <p:nvSpPr>
          <p:cNvPr id="10" name="Content Placeholder 2"/>
          <p:cNvSpPr>
            <a:spLocks noGrp="1"/>
          </p:cNvSpPr>
          <p:nvPr>
            <p:ph idx="1"/>
          </p:nvPr>
        </p:nvSpPr>
        <p:spPr>
          <a:xfrm>
            <a:off x="358775" y="1346200"/>
            <a:ext cx="8424863" cy="2832100"/>
          </a:xfrm>
        </p:spPr>
        <p:txBody>
          <a:body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grpSp>
        <p:nvGrpSpPr>
          <p:cNvPr id="11" name="Group 10"/>
          <p:cNvGrpSpPr/>
          <p:nvPr/>
        </p:nvGrpSpPr>
        <p:grpSpPr>
          <a:xfrm>
            <a:off x="820004" y="862375"/>
            <a:ext cx="2964340" cy="1923274"/>
            <a:chOff x="317992" y="4788826"/>
            <a:chExt cx="2964340" cy="1923274"/>
          </a:xfrm>
        </p:grpSpPr>
        <p:sp>
          <p:nvSpPr>
            <p:cNvPr id="12" name="Rounded Rectangle 11"/>
            <p:cNvSpPr/>
            <p:nvPr/>
          </p:nvSpPr>
          <p:spPr bwMode="auto">
            <a:xfrm>
              <a:off x="317992" y="4927700"/>
              <a:ext cx="547316" cy="447998"/>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charset="0"/>
                  <a:ea typeface="ＭＳ Ｐゴシック" charset="-128"/>
                  <a:cs typeface="ＭＳ Ｐゴシック" charset="-128"/>
                </a:rPr>
                <a:t>ES</a:t>
              </a:r>
              <a:r>
                <a:rPr kumimoji="0" lang="en-US" sz="1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1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3" name="Rounded Rectangle 12"/>
            <p:cNvSpPr/>
            <p:nvPr/>
          </p:nvSpPr>
          <p:spPr bwMode="auto">
            <a:xfrm>
              <a:off x="317992" y="5599781"/>
              <a:ext cx="547316" cy="447998"/>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1400" dirty="0" smtClean="0">
                  <a:solidFill>
                    <a:schemeClr val="tx1"/>
                  </a:solidFill>
                  <a:latin typeface="Verdana" charset="0"/>
                  <a:ea typeface="ＭＳ Ｐゴシック" charset="-128"/>
                  <a:cs typeface="ＭＳ Ｐゴシック" charset="-128"/>
                </a:rPr>
                <a:t>SW</a:t>
              </a:r>
              <a:r>
                <a:rPr lang="en-US" sz="1400" baseline="-25000" dirty="0" smtClean="0">
                  <a:solidFill>
                    <a:schemeClr val="tx1"/>
                  </a:solidFill>
                  <a:latin typeface="Verdana" charset="0"/>
                  <a:ea typeface="ＭＳ Ｐゴシック" charset="-128"/>
                  <a:cs typeface="ＭＳ Ｐゴシック" charset="-128"/>
                </a:rPr>
                <a:t>2</a:t>
              </a:r>
              <a:endParaRPr lang="en-US" sz="1400" baseline="-25000" dirty="0">
                <a:solidFill>
                  <a:schemeClr val="tx1"/>
                </a:solidFill>
                <a:latin typeface="Verdana" charset="0"/>
                <a:ea typeface="ＭＳ Ｐゴシック" charset="-128"/>
                <a:cs typeface="ＭＳ Ｐゴシック" charset="-128"/>
              </a:endParaRPr>
            </a:p>
          </p:txBody>
        </p:sp>
        <p:sp>
          <p:nvSpPr>
            <p:cNvPr id="14" name="Rounded Rectangle 13"/>
            <p:cNvSpPr/>
            <p:nvPr/>
          </p:nvSpPr>
          <p:spPr bwMode="auto">
            <a:xfrm>
              <a:off x="1542873" y="5374177"/>
              <a:ext cx="547316" cy="447998"/>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Verdana" charset="0"/>
                  <a:ea typeface="ＭＳ Ｐゴシック" charset="-128"/>
                  <a:cs typeface="ＭＳ Ｐゴシック" charset="-128"/>
                </a:rPr>
                <a:t>SW</a:t>
              </a:r>
              <a:r>
                <a:rPr kumimoji="0" lang="en-US" sz="1400" b="0" i="0" u="none" strike="noStrike" cap="none" normalizeH="0" baseline="-25000" dirty="0" smtClean="0">
                  <a:ln>
                    <a:noFill/>
                  </a:ln>
                  <a:solidFill>
                    <a:schemeClr val="tx1"/>
                  </a:solidFill>
                  <a:effectLst/>
                  <a:latin typeface="Verdana" charset="0"/>
                  <a:ea typeface="ＭＳ Ｐゴシック" charset="-128"/>
                  <a:cs typeface="ＭＳ Ｐゴシック" charset="-128"/>
                </a:rPr>
                <a:t>1</a:t>
              </a:r>
              <a:endParaRPr kumimoji="0" lang="en-US" sz="1400" b="0" i="0" u="none" strike="noStrike" cap="none" normalizeH="0" baseline="-25000" dirty="0">
                <a:ln>
                  <a:noFill/>
                </a:ln>
                <a:solidFill>
                  <a:schemeClr val="tx1"/>
                </a:solidFill>
                <a:effectLst/>
                <a:latin typeface="Verdana" charset="0"/>
                <a:ea typeface="ＭＳ Ｐゴシック" charset="-128"/>
                <a:cs typeface="ＭＳ Ｐゴシック" charset="-128"/>
              </a:endParaRPr>
            </a:p>
          </p:txBody>
        </p:sp>
        <p:sp>
          <p:nvSpPr>
            <p:cNvPr id="15" name="Rounded Rectangle 14"/>
            <p:cNvSpPr/>
            <p:nvPr/>
          </p:nvSpPr>
          <p:spPr bwMode="auto">
            <a:xfrm>
              <a:off x="2735016" y="5375698"/>
              <a:ext cx="547316" cy="447998"/>
            </a:xfrm>
            <a:prstGeom prst="roundRect">
              <a:avLst/>
            </a:prstGeom>
            <a:solidFill>
              <a:srgbClr val="4B89D0"/>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1400" dirty="0" smtClean="0">
                  <a:solidFill>
                    <a:schemeClr val="tx1"/>
                  </a:solidFill>
                  <a:latin typeface="Verdana" charset="0"/>
                  <a:ea typeface="ＭＳ Ｐゴシック" charset="-128"/>
                  <a:cs typeface="ＭＳ Ｐゴシック" charset="-128"/>
                </a:rPr>
                <a:t>ES</a:t>
              </a:r>
              <a:r>
                <a:rPr lang="en-US" sz="1400" baseline="-25000" dirty="0">
                  <a:solidFill>
                    <a:schemeClr val="tx1"/>
                  </a:solidFill>
                  <a:latin typeface="Verdana" charset="0"/>
                  <a:ea typeface="ＭＳ Ｐゴシック" charset="-128"/>
                  <a:cs typeface="ＭＳ Ｐゴシック" charset="-128"/>
                </a:rPr>
                <a:t>2</a:t>
              </a:r>
            </a:p>
          </p:txBody>
        </p:sp>
        <p:grpSp>
          <p:nvGrpSpPr>
            <p:cNvPr id="3" name="Group 31"/>
            <p:cNvGrpSpPr/>
            <p:nvPr/>
          </p:nvGrpSpPr>
          <p:grpSpPr>
            <a:xfrm>
              <a:off x="865308" y="5151699"/>
              <a:ext cx="1869707" cy="672081"/>
              <a:chOff x="2320936" y="2012061"/>
              <a:chExt cx="4625954" cy="1329981"/>
            </a:xfrm>
          </p:grpSpPr>
          <p:cxnSp>
            <p:nvCxnSpPr>
              <p:cNvPr id="23" name="Straight Arrow Connector 22"/>
              <p:cNvCxnSpPr>
                <a:stCxn id="12" idx="3"/>
              </p:cNvCxnSpPr>
              <p:nvPr/>
            </p:nvCxnSpPr>
            <p:spPr bwMode="auto">
              <a:xfrm>
                <a:off x="2320936" y="2012061"/>
                <a:ext cx="1676404" cy="680339"/>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24" name="Straight Arrow Connector 23"/>
              <p:cNvCxnSpPr>
                <a:stCxn id="13" idx="3"/>
                <a:endCxn id="14" idx="1"/>
              </p:cNvCxnSpPr>
              <p:nvPr/>
            </p:nvCxnSpPr>
            <p:spPr bwMode="auto">
              <a:xfrm flipV="1">
                <a:off x="2320936" y="2895594"/>
                <a:ext cx="1676404" cy="446448"/>
              </a:xfrm>
              <a:prstGeom prst="straightConnector1">
                <a:avLst/>
              </a:prstGeom>
              <a:solidFill>
                <a:schemeClr val="accent1"/>
              </a:solidFill>
              <a:ln w="38100" cap="flat" cmpd="sng" algn="ctr">
                <a:solidFill>
                  <a:schemeClr val="tx1"/>
                </a:solidFill>
                <a:prstDash val="solid"/>
                <a:round/>
                <a:headEnd type="arrow"/>
                <a:tailEnd type="arrow"/>
              </a:ln>
              <a:effectLst/>
            </p:spPr>
          </p:cxnSp>
          <p:cxnSp>
            <p:nvCxnSpPr>
              <p:cNvPr id="25" name="Straight Arrow Connector 24"/>
              <p:cNvCxnSpPr/>
              <p:nvPr/>
            </p:nvCxnSpPr>
            <p:spPr bwMode="auto">
              <a:xfrm>
                <a:off x="5351488" y="2897181"/>
                <a:ext cx="1595402" cy="1588"/>
              </a:xfrm>
              <a:prstGeom prst="straightConnector1">
                <a:avLst/>
              </a:prstGeom>
              <a:solidFill>
                <a:schemeClr val="accent1"/>
              </a:solidFill>
              <a:ln w="38100" cap="flat" cmpd="sng" algn="ctr">
                <a:solidFill>
                  <a:schemeClr val="tx1"/>
                </a:solidFill>
                <a:prstDash val="solid"/>
                <a:round/>
                <a:headEnd type="arrow"/>
                <a:tailEnd type="arrow"/>
              </a:ln>
              <a:effectLst/>
            </p:spPr>
          </p:cxnSp>
        </p:grpSp>
        <p:sp>
          <p:nvSpPr>
            <p:cNvPr id="17" name="Freeform 16"/>
            <p:cNvSpPr/>
            <p:nvPr/>
          </p:nvSpPr>
          <p:spPr bwMode="auto">
            <a:xfrm>
              <a:off x="881986" y="5039839"/>
              <a:ext cx="1822235" cy="372227"/>
            </a:xfrm>
            <a:custGeom>
              <a:avLst/>
              <a:gdLst>
                <a:gd name="connsiteX0" fmla="*/ 0 w 4508500"/>
                <a:gd name="connsiteY0" fmla="*/ 0 h 736600"/>
                <a:gd name="connsiteX1" fmla="*/ 1701800 w 4508500"/>
                <a:gd name="connsiteY1" fmla="*/ 546100 h 736600"/>
                <a:gd name="connsiteX2" fmla="*/ 4508500 w 4508500"/>
                <a:gd name="connsiteY2" fmla="*/ 736600 h 736600"/>
                <a:gd name="connsiteX3" fmla="*/ 4508500 w 4508500"/>
                <a:gd name="connsiteY3" fmla="*/ 736600 h 736600"/>
              </a:gdLst>
              <a:ahLst/>
              <a:cxnLst>
                <a:cxn ang="0">
                  <a:pos x="connsiteX0" y="connsiteY0"/>
                </a:cxn>
                <a:cxn ang="0">
                  <a:pos x="connsiteX1" y="connsiteY1"/>
                </a:cxn>
                <a:cxn ang="0">
                  <a:pos x="connsiteX2" y="connsiteY2"/>
                </a:cxn>
                <a:cxn ang="0">
                  <a:pos x="connsiteX3" y="connsiteY3"/>
                </a:cxn>
              </a:cxnLst>
              <a:rect l="l" t="t" r="r" b="b"/>
              <a:pathLst>
                <a:path w="4508500" h="736600">
                  <a:moveTo>
                    <a:pt x="0" y="0"/>
                  </a:moveTo>
                  <a:cubicBezTo>
                    <a:pt x="475191" y="211666"/>
                    <a:pt x="950383" y="423333"/>
                    <a:pt x="1701800" y="546100"/>
                  </a:cubicBezTo>
                  <a:cubicBezTo>
                    <a:pt x="2453217" y="668867"/>
                    <a:pt x="4508500" y="736600"/>
                    <a:pt x="4508500" y="736600"/>
                  </a:cubicBezTo>
                  <a:lnTo>
                    <a:pt x="4508500" y="736600"/>
                  </a:lnTo>
                </a:path>
              </a:pathLst>
            </a:custGeom>
            <a:noFill/>
            <a:ln w="44450" cap="flat" cmpd="sng" algn="ctr">
              <a:solidFill>
                <a:srgbClr val="FF0000"/>
              </a:solidFill>
              <a:prstDash val="dash"/>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5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8" name="Freeform 17"/>
            <p:cNvSpPr/>
            <p:nvPr/>
          </p:nvSpPr>
          <p:spPr bwMode="auto">
            <a:xfrm>
              <a:off x="866587" y="4943573"/>
              <a:ext cx="1883832" cy="417151"/>
            </a:xfrm>
            <a:custGeom>
              <a:avLst/>
              <a:gdLst>
                <a:gd name="connsiteX0" fmla="*/ 0 w 4660900"/>
                <a:gd name="connsiteY0" fmla="*/ 0 h 825500"/>
                <a:gd name="connsiteX1" fmla="*/ 1689100 w 4660900"/>
                <a:gd name="connsiteY1" fmla="*/ 508000 h 825500"/>
                <a:gd name="connsiteX2" fmla="*/ 4051300 w 4660900"/>
                <a:gd name="connsiteY2" fmla="*/ 685800 h 825500"/>
                <a:gd name="connsiteX3" fmla="*/ 4660900 w 4660900"/>
                <a:gd name="connsiteY3" fmla="*/ 825500 h 825500"/>
              </a:gdLst>
              <a:ahLst/>
              <a:cxnLst>
                <a:cxn ang="0">
                  <a:pos x="connsiteX0" y="connsiteY0"/>
                </a:cxn>
                <a:cxn ang="0">
                  <a:pos x="connsiteX1" y="connsiteY1"/>
                </a:cxn>
                <a:cxn ang="0">
                  <a:pos x="connsiteX2" y="connsiteY2"/>
                </a:cxn>
                <a:cxn ang="0">
                  <a:pos x="connsiteX3" y="connsiteY3"/>
                </a:cxn>
              </a:cxnLst>
              <a:rect l="l" t="t" r="r" b="b"/>
              <a:pathLst>
                <a:path w="4660900" h="825500">
                  <a:moveTo>
                    <a:pt x="0" y="0"/>
                  </a:moveTo>
                  <a:cubicBezTo>
                    <a:pt x="506941" y="196850"/>
                    <a:pt x="1013883" y="393700"/>
                    <a:pt x="1689100" y="508000"/>
                  </a:cubicBezTo>
                  <a:cubicBezTo>
                    <a:pt x="2364317" y="622300"/>
                    <a:pt x="3556000" y="632883"/>
                    <a:pt x="4051300" y="685800"/>
                  </a:cubicBezTo>
                  <a:cubicBezTo>
                    <a:pt x="4546600" y="738717"/>
                    <a:pt x="4660900" y="825500"/>
                    <a:pt x="4660900" y="825500"/>
                  </a:cubicBezTo>
                </a:path>
              </a:pathLst>
            </a:custGeom>
            <a:noFill/>
            <a:ln w="44450" cap="flat" cmpd="sng" algn="ctr">
              <a:solidFill>
                <a:srgbClr val="000090"/>
              </a:solidFill>
              <a:prstDash val="dash"/>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5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9" name="Freeform 18"/>
            <p:cNvSpPr/>
            <p:nvPr/>
          </p:nvSpPr>
          <p:spPr bwMode="auto">
            <a:xfrm>
              <a:off x="865308" y="5816382"/>
              <a:ext cx="1849179" cy="139943"/>
            </a:xfrm>
            <a:custGeom>
              <a:avLst/>
              <a:gdLst>
                <a:gd name="connsiteX0" fmla="*/ 0 w 4533900"/>
                <a:gd name="connsiteY0" fmla="*/ 647700 h 647700"/>
                <a:gd name="connsiteX1" fmla="*/ 1841500 w 4533900"/>
                <a:gd name="connsiteY1" fmla="*/ 241300 h 647700"/>
                <a:gd name="connsiteX2" fmla="*/ 4533900 w 4533900"/>
                <a:gd name="connsiteY2" fmla="*/ 0 h 647700"/>
              </a:gdLst>
              <a:ahLst/>
              <a:cxnLst>
                <a:cxn ang="0">
                  <a:pos x="connsiteX0" y="connsiteY0"/>
                </a:cxn>
                <a:cxn ang="0">
                  <a:pos x="connsiteX1" y="connsiteY1"/>
                </a:cxn>
                <a:cxn ang="0">
                  <a:pos x="connsiteX2" y="connsiteY2"/>
                </a:cxn>
              </a:cxnLst>
              <a:rect l="l" t="t" r="r" b="b"/>
              <a:pathLst>
                <a:path w="4533900" h="647700">
                  <a:moveTo>
                    <a:pt x="0" y="647700"/>
                  </a:moveTo>
                  <a:cubicBezTo>
                    <a:pt x="542925" y="498475"/>
                    <a:pt x="1085850" y="349250"/>
                    <a:pt x="1841500" y="241300"/>
                  </a:cubicBezTo>
                  <a:cubicBezTo>
                    <a:pt x="2597150" y="133350"/>
                    <a:pt x="4533900" y="0"/>
                    <a:pt x="4533900" y="0"/>
                  </a:cubicBezTo>
                </a:path>
              </a:pathLst>
            </a:custGeom>
            <a:solidFill>
              <a:srgbClr val="FFFF00"/>
            </a:solidFill>
            <a:ln w="44450" cap="flat" cmpd="sng" algn="ctr">
              <a:solidFill>
                <a:srgbClr val="FF6600"/>
              </a:solidFill>
              <a:prstDash val="dash"/>
              <a:round/>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05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20" name="TextBox 19"/>
            <p:cNvSpPr txBox="1"/>
            <p:nvPr/>
          </p:nvSpPr>
          <p:spPr>
            <a:xfrm>
              <a:off x="915125" y="5842025"/>
              <a:ext cx="444015" cy="307777"/>
            </a:xfrm>
            <a:prstGeom prst="rect">
              <a:avLst/>
            </a:prstGeom>
            <a:noFill/>
          </p:spPr>
          <p:txBody>
            <a:bodyPr wrap="square" rtlCol="0">
              <a:spAutoFit/>
            </a:bodyPr>
            <a:lstStyle/>
            <a:p>
              <a:r>
                <a:rPr lang="en-US" sz="1400" dirty="0" smtClean="0">
                  <a:solidFill>
                    <a:schemeClr val="tx1">
                      <a:lumMod val="75000"/>
                      <a:lumOff val="25000"/>
                    </a:schemeClr>
                  </a:solidFill>
                </a:rPr>
                <a:t>vl</a:t>
              </a:r>
              <a:r>
                <a:rPr lang="en-US" sz="1400" baseline="-25000" dirty="0" smtClean="0">
                  <a:solidFill>
                    <a:schemeClr val="tx1">
                      <a:lumMod val="75000"/>
                      <a:lumOff val="25000"/>
                    </a:schemeClr>
                  </a:solidFill>
                </a:rPr>
                <a:t>3</a:t>
              </a:r>
              <a:endParaRPr lang="en-US" sz="1400" baseline="-25000" dirty="0">
                <a:solidFill>
                  <a:schemeClr val="tx1">
                    <a:lumMod val="75000"/>
                    <a:lumOff val="25000"/>
                  </a:schemeClr>
                </a:solidFill>
              </a:endParaRPr>
            </a:p>
          </p:txBody>
        </p:sp>
        <p:sp>
          <p:nvSpPr>
            <p:cNvPr id="21" name="TextBox 20"/>
            <p:cNvSpPr txBox="1"/>
            <p:nvPr/>
          </p:nvSpPr>
          <p:spPr>
            <a:xfrm>
              <a:off x="1183622" y="4788826"/>
              <a:ext cx="645417" cy="307777"/>
            </a:xfrm>
            <a:prstGeom prst="rect">
              <a:avLst/>
            </a:prstGeom>
            <a:noFill/>
          </p:spPr>
          <p:txBody>
            <a:bodyPr wrap="square" rtlCol="0">
              <a:spAutoFit/>
            </a:bodyPr>
            <a:lstStyle/>
            <a:p>
              <a:r>
                <a:rPr lang="en-US" sz="1400" b="1" dirty="0" smtClean="0">
                  <a:solidFill>
                    <a:srgbClr val="0000FF"/>
                  </a:solidFill>
                </a:rPr>
                <a:t>vl</a:t>
              </a:r>
              <a:r>
                <a:rPr lang="en-US" sz="1400" b="1" baseline="-25000" dirty="0" smtClean="0">
                  <a:solidFill>
                    <a:srgbClr val="0000FF"/>
                  </a:solidFill>
                </a:rPr>
                <a:t>2</a:t>
              </a:r>
              <a:endParaRPr lang="en-US" sz="1400" b="1" baseline="-25000" dirty="0">
                <a:solidFill>
                  <a:srgbClr val="0000FF"/>
                </a:solidFill>
              </a:endParaRPr>
            </a:p>
          </p:txBody>
        </p:sp>
        <p:sp>
          <p:nvSpPr>
            <p:cNvPr id="22" name="TextBox 21"/>
            <p:cNvSpPr txBox="1"/>
            <p:nvPr/>
          </p:nvSpPr>
          <p:spPr>
            <a:xfrm>
              <a:off x="1899753" y="4947011"/>
              <a:ext cx="380871" cy="307777"/>
            </a:xfrm>
            <a:prstGeom prst="rect">
              <a:avLst/>
            </a:prstGeom>
            <a:noFill/>
          </p:spPr>
          <p:txBody>
            <a:bodyPr wrap="square" rtlCol="0">
              <a:spAutoFit/>
            </a:bodyPr>
            <a:lstStyle/>
            <a:p>
              <a:r>
                <a:rPr lang="en-US" sz="1400" b="1" dirty="0" smtClean="0">
                  <a:solidFill>
                    <a:srgbClr val="FF0000"/>
                  </a:solidFill>
                </a:rPr>
                <a:t>vl</a:t>
              </a:r>
              <a:r>
                <a:rPr lang="en-US" sz="1400" b="1" baseline="-25000" dirty="0" smtClean="0">
                  <a:solidFill>
                    <a:srgbClr val="FF0000"/>
                  </a:solidFill>
                </a:rPr>
                <a:t>1</a:t>
              </a:r>
              <a:endParaRPr lang="en-US" sz="1400" b="1" baseline="-25000" dirty="0">
                <a:solidFill>
                  <a:srgbClr val="FF0000"/>
                </a:solidFill>
              </a:endParaRPr>
            </a:p>
          </p:txBody>
        </p:sp>
        <p:sp>
          <p:nvSpPr>
            <p:cNvPr id="27" name="Rounded Rectangle 26"/>
            <p:cNvSpPr/>
            <p:nvPr/>
          </p:nvSpPr>
          <p:spPr bwMode="auto">
            <a:xfrm>
              <a:off x="317992" y="6264102"/>
              <a:ext cx="547316" cy="447998"/>
            </a:xfrm>
            <a:prstGeom prst="roundRect">
              <a:avLst/>
            </a:prstGeom>
            <a:solidFill>
              <a:srgbClr val="66CC66"/>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bodyPr>
            <a:lstStyle/>
            <a:p>
              <a:pPr algn="ctr" defTabSz="914400" fontAlgn="base">
                <a:spcBef>
                  <a:spcPct val="50000"/>
                </a:spcBef>
                <a:spcAft>
                  <a:spcPct val="0"/>
                </a:spcAft>
              </a:pPr>
              <a:r>
                <a:rPr lang="en-US" sz="1400" dirty="0" smtClean="0">
                  <a:solidFill>
                    <a:schemeClr val="tx1"/>
                  </a:solidFill>
                  <a:latin typeface="Verdana" charset="0"/>
                  <a:ea typeface="ＭＳ Ｐゴシック" charset="-128"/>
                  <a:cs typeface="ＭＳ Ｐゴシック" charset="-128"/>
                </a:rPr>
                <a:t>SW</a:t>
              </a:r>
              <a:r>
                <a:rPr lang="en-US" sz="1400" baseline="-25000" dirty="0" smtClean="0">
                  <a:solidFill>
                    <a:schemeClr val="tx1"/>
                  </a:solidFill>
                  <a:latin typeface="Verdana" charset="0"/>
                  <a:ea typeface="ＭＳ Ｐゴシック" charset="-128"/>
                  <a:cs typeface="ＭＳ Ｐゴシック" charset="-128"/>
                </a:rPr>
                <a:t>3</a:t>
              </a:r>
              <a:endParaRPr lang="en-US" sz="1400" baseline="-25000" dirty="0">
                <a:solidFill>
                  <a:schemeClr val="tx1"/>
                </a:solidFill>
                <a:latin typeface="Verdana" charset="0"/>
                <a:ea typeface="ＭＳ Ｐゴシック" charset="-128"/>
                <a:cs typeface="ＭＳ Ｐゴシック" charset="-128"/>
              </a:endParaRPr>
            </a:p>
          </p:txBody>
        </p:sp>
        <p:cxnSp>
          <p:nvCxnSpPr>
            <p:cNvPr id="28" name="Straight Arrow Connector 27"/>
            <p:cNvCxnSpPr>
              <a:stCxn id="27" idx="3"/>
            </p:cNvCxnSpPr>
            <p:nvPr/>
          </p:nvCxnSpPr>
          <p:spPr bwMode="auto">
            <a:xfrm flipV="1">
              <a:off x="865308" y="5816382"/>
              <a:ext cx="677565" cy="671719"/>
            </a:xfrm>
            <a:prstGeom prst="straightConnector1">
              <a:avLst/>
            </a:prstGeom>
            <a:solidFill>
              <a:schemeClr val="accent1"/>
            </a:solidFill>
            <a:ln w="38100" cap="flat" cmpd="sng" algn="ctr">
              <a:solidFill>
                <a:schemeClr val="tx1"/>
              </a:solidFill>
              <a:prstDash val="solid"/>
              <a:round/>
              <a:headEnd type="arrow"/>
              <a:tailEnd type="arrow"/>
            </a:ln>
            <a:effectLst/>
          </p:spPr>
        </p:cxnSp>
        <p:sp>
          <p:nvSpPr>
            <p:cNvPr id="149" name="Freeform 148"/>
            <p:cNvSpPr/>
            <p:nvPr/>
          </p:nvSpPr>
          <p:spPr bwMode="auto">
            <a:xfrm>
              <a:off x="863599" y="5918200"/>
              <a:ext cx="1886819" cy="647700"/>
            </a:xfrm>
            <a:custGeom>
              <a:avLst/>
              <a:gdLst>
                <a:gd name="connsiteX0" fmla="*/ 0 w 1752600"/>
                <a:gd name="connsiteY0" fmla="*/ 647700 h 647700"/>
                <a:gd name="connsiteX1" fmla="*/ 787400 w 1752600"/>
                <a:gd name="connsiteY1" fmla="*/ 152400 h 647700"/>
                <a:gd name="connsiteX2" fmla="*/ 1752600 w 1752600"/>
                <a:gd name="connsiteY2" fmla="*/ 0 h 647700"/>
              </a:gdLst>
              <a:ahLst/>
              <a:cxnLst>
                <a:cxn ang="0">
                  <a:pos x="connsiteX0" y="connsiteY0"/>
                </a:cxn>
                <a:cxn ang="0">
                  <a:pos x="connsiteX1" y="connsiteY1"/>
                </a:cxn>
                <a:cxn ang="0">
                  <a:pos x="connsiteX2" y="connsiteY2"/>
                </a:cxn>
              </a:cxnLst>
              <a:rect l="l" t="t" r="r" b="b"/>
              <a:pathLst>
                <a:path w="1752600" h="647700">
                  <a:moveTo>
                    <a:pt x="0" y="647700"/>
                  </a:moveTo>
                  <a:cubicBezTo>
                    <a:pt x="247650" y="454025"/>
                    <a:pt x="495300" y="260350"/>
                    <a:pt x="787400" y="152400"/>
                  </a:cubicBezTo>
                  <a:cubicBezTo>
                    <a:pt x="1079500" y="44450"/>
                    <a:pt x="1752600" y="0"/>
                    <a:pt x="1752600" y="0"/>
                  </a:cubicBezTo>
                </a:path>
              </a:pathLst>
            </a:custGeom>
            <a:noFill/>
            <a:ln w="44450" cap="rnd" cmpd="sng" algn="ctr">
              <a:solidFill>
                <a:srgbClr val="6666CC"/>
              </a:solidFill>
              <a:prstDash val="dash"/>
              <a:miter lim="800000"/>
              <a:headEnd type="none" w="med" len="med"/>
              <a:tailEnd type="triangle" w="lg" len="lg"/>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150" name="TextBox 149"/>
            <p:cNvSpPr txBox="1"/>
            <p:nvPr/>
          </p:nvSpPr>
          <p:spPr>
            <a:xfrm>
              <a:off x="1829039" y="6044446"/>
              <a:ext cx="444015" cy="307777"/>
            </a:xfrm>
            <a:prstGeom prst="rect">
              <a:avLst/>
            </a:prstGeom>
            <a:noFill/>
          </p:spPr>
          <p:txBody>
            <a:bodyPr wrap="square" rtlCol="0">
              <a:spAutoFit/>
            </a:bodyPr>
            <a:lstStyle/>
            <a:p>
              <a:r>
                <a:rPr lang="en-US" sz="1400" dirty="0" smtClean="0">
                  <a:solidFill>
                    <a:srgbClr val="6666CC"/>
                  </a:solidFill>
                </a:rPr>
                <a:t>vl</a:t>
              </a:r>
              <a:r>
                <a:rPr lang="en-US" sz="1400" baseline="-25000" dirty="0" smtClean="0">
                  <a:solidFill>
                    <a:srgbClr val="6666CC"/>
                  </a:solidFill>
                </a:rPr>
                <a:t>4</a:t>
              </a:r>
              <a:endParaRPr lang="en-US" sz="1400" baseline="-25000" dirty="0">
                <a:solidFill>
                  <a:srgbClr val="6666CC"/>
                </a:solidFill>
              </a:endParaRPr>
            </a:p>
          </p:txBody>
        </p:sp>
      </p:grpSp>
      <p:grpSp>
        <p:nvGrpSpPr>
          <p:cNvPr id="16" name="Group 15"/>
          <p:cNvGrpSpPr/>
          <p:nvPr/>
        </p:nvGrpSpPr>
        <p:grpSpPr>
          <a:xfrm>
            <a:off x="2041391" y="2434509"/>
            <a:ext cx="5903912" cy="3971939"/>
            <a:chOff x="1557308" y="1018118"/>
            <a:chExt cx="5903912" cy="3971939"/>
          </a:xfrm>
        </p:grpSpPr>
        <p:sp>
          <p:nvSpPr>
            <p:cNvPr id="91" name="Text Box 4"/>
            <p:cNvSpPr txBox="1">
              <a:spLocks noChangeArrowheads="1"/>
            </p:cNvSpPr>
            <p:nvPr/>
          </p:nvSpPr>
          <p:spPr bwMode="auto">
            <a:xfrm>
              <a:off x="1557308" y="2226758"/>
              <a:ext cx="1391444" cy="332811"/>
            </a:xfrm>
            <a:prstGeom prst="rect">
              <a:avLst/>
            </a:prstGeom>
            <a:noFill/>
            <a:ln w="9525">
              <a:noFill/>
              <a:round/>
              <a:headEnd/>
              <a:tailEnd/>
            </a:ln>
            <a:effectLst/>
          </p:spPr>
          <p:txBody>
            <a:bodyPr lIns="90000" tIns="15876" rIns="90000" bIns="0" anchor="ctr">
              <a:prstTxWarp prst="textNoShape">
                <a:avLst/>
              </a:prstTxWarp>
            </a:bodyPr>
            <a:lstStyle/>
            <a:p>
              <a:pPr algn="ctr">
                <a:tabLst>
                  <a:tab pos="723900" algn="l"/>
                  <a:tab pos="1447800" algn="l"/>
                </a:tabLst>
              </a:pPr>
              <a:r>
                <a:rPr lang="en-US" sz="1600" dirty="0" smtClean="0">
                  <a:solidFill>
                    <a:srgbClr val="000000"/>
                  </a:solidFill>
                  <a:latin typeface="Times New Roman" pitchFamily="-111" charset="0"/>
                  <a:ea typeface="Times New Roman" pitchFamily="-111" charset="0"/>
                  <a:cs typeface="Times New Roman" pitchFamily="-111" charset="0"/>
                </a:rPr>
                <a:t>SW</a:t>
              </a:r>
              <a:r>
                <a:rPr lang="en-US" sz="1600" baseline="-33000" dirty="0" smtClean="0">
                  <a:solidFill>
                    <a:srgbClr val="000000"/>
                  </a:solidFill>
                  <a:latin typeface="Times New Roman" pitchFamily="-111" charset="0"/>
                  <a:ea typeface="Times New Roman" pitchFamily="-111" charset="0"/>
                  <a:cs typeface="Times New Roman" pitchFamily="-111" charset="0"/>
                </a:rPr>
                <a:t>2</a:t>
              </a:r>
              <a:r>
                <a:rPr lang="en-US" dirty="0" smtClean="0">
                  <a:solidFill>
                    <a:srgbClr val="000000"/>
                  </a:solidFill>
                  <a:latin typeface="Times New Roman" pitchFamily="-111" charset="0"/>
                  <a:ea typeface="Times New Roman" pitchFamily="-111" charset="0"/>
                  <a:cs typeface="Times New Roman" pitchFamily="-111" charset="0"/>
                </a:rPr>
                <a:t> </a:t>
              </a:r>
              <a:r>
                <a:rPr lang="en-US" sz="2000" b="1" dirty="0">
                  <a:solidFill>
                    <a:srgbClr val="000000"/>
                  </a:solidFill>
                  <a:latin typeface="Times New Roman" pitchFamily="-111" charset="0"/>
                  <a:ea typeface="Lucida Sans Unicode" pitchFamily="-111" charset="0"/>
                  <a:cs typeface="Lucida Sans Unicode" pitchFamily="-111" charset="0"/>
                </a:rPr>
                <a:t>→</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smtClean="0">
                  <a:solidFill>
                    <a:srgbClr val="000000"/>
                  </a:solidFill>
                  <a:latin typeface="Times New Roman" pitchFamily="-111" charset="0"/>
                  <a:ea typeface="Lucida Sans Unicode" pitchFamily="-111" charset="0"/>
                  <a:cs typeface="Lucida Sans Unicode" pitchFamily="-111" charset="0"/>
                </a:rPr>
                <a:t>SW</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600" baseline="-33000" dirty="0">
                <a:solidFill>
                  <a:srgbClr val="000000"/>
                </a:solidFill>
                <a:latin typeface="Times New Roman" pitchFamily="-111" charset="0"/>
                <a:ea typeface="Lucida Sans Unicode" pitchFamily="-111" charset="0"/>
                <a:cs typeface="Lucida Sans Unicode" pitchFamily="-111" charset="0"/>
              </a:endParaRPr>
            </a:p>
          </p:txBody>
        </p:sp>
        <p:grpSp>
          <p:nvGrpSpPr>
            <p:cNvPr id="4" name="Group 5"/>
            <p:cNvGrpSpPr>
              <a:grpSpLocks/>
            </p:cNvGrpSpPr>
            <p:nvPr/>
          </p:nvGrpSpPr>
          <p:grpSpPr bwMode="auto">
            <a:xfrm>
              <a:off x="2879928" y="1383183"/>
              <a:ext cx="4079646" cy="2806164"/>
              <a:chOff x="2519362" y="3424"/>
              <a:chExt cx="4328659" cy="1914"/>
            </a:xfrm>
          </p:grpSpPr>
          <p:sp>
            <p:nvSpPr>
              <p:cNvPr id="142" name="Line 6"/>
              <p:cNvSpPr>
                <a:spLocks noChangeShapeType="1"/>
              </p:cNvSpPr>
              <p:nvPr/>
            </p:nvSpPr>
            <p:spPr bwMode="auto">
              <a:xfrm>
                <a:off x="2519362" y="3434"/>
                <a:ext cx="0" cy="1904"/>
              </a:xfrm>
              <a:prstGeom prst="line">
                <a:avLst/>
              </a:prstGeom>
              <a:noFill/>
              <a:ln w="9525">
                <a:solidFill>
                  <a:srgbClr val="000000"/>
                </a:solidFill>
                <a:round/>
                <a:headEnd/>
                <a:tailEnd/>
              </a:ln>
              <a:effectLst/>
            </p:spPr>
            <p:txBody>
              <a:bodyPr>
                <a:prstTxWarp prst="textNoShape">
                  <a:avLst/>
                </a:prstTxWarp>
              </a:bodyPr>
              <a:lstStyle/>
              <a:p>
                <a:endParaRPr lang="en-US"/>
              </a:p>
            </p:txBody>
          </p:sp>
          <p:sp>
            <p:nvSpPr>
              <p:cNvPr id="143" name="Line 7"/>
              <p:cNvSpPr>
                <a:spLocks noChangeShapeType="1"/>
              </p:cNvSpPr>
              <p:nvPr/>
            </p:nvSpPr>
            <p:spPr bwMode="auto">
              <a:xfrm>
                <a:off x="3251653" y="3424"/>
                <a:ext cx="0" cy="1904"/>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144" name="Line 8"/>
              <p:cNvSpPr>
                <a:spLocks noChangeShapeType="1"/>
              </p:cNvSpPr>
              <p:nvPr/>
            </p:nvSpPr>
            <p:spPr bwMode="auto">
              <a:xfrm>
                <a:off x="3968749" y="3424"/>
                <a:ext cx="0" cy="1904"/>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145" name="Line 9"/>
              <p:cNvSpPr>
                <a:spLocks noChangeShapeType="1"/>
              </p:cNvSpPr>
              <p:nvPr/>
            </p:nvSpPr>
            <p:spPr bwMode="auto">
              <a:xfrm>
                <a:off x="4681537" y="3424"/>
                <a:ext cx="0" cy="1904"/>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146" name="Line 10"/>
              <p:cNvSpPr>
                <a:spLocks noChangeShapeType="1"/>
              </p:cNvSpPr>
              <p:nvPr/>
            </p:nvSpPr>
            <p:spPr bwMode="auto">
              <a:xfrm>
                <a:off x="5399314" y="3424"/>
                <a:ext cx="0" cy="1904"/>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147" name="Line 11"/>
              <p:cNvSpPr>
                <a:spLocks noChangeShapeType="1"/>
              </p:cNvSpPr>
              <p:nvPr/>
            </p:nvSpPr>
            <p:spPr bwMode="auto">
              <a:xfrm>
                <a:off x="6122080" y="3424"/>
                <a:ext cx="0" cy="1904"/>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sp>
            <p:nvSpPr>
              <p:cNvPr id="148" name="Line 12"/>
              <p:cNvSpPr>
                <a:spLocks noChangeShapeType="1"/>
              </p:cNvSpPr>
              <p:nvPr/>
            </p:nvSpPr>
            <p:spPr bwMode="auto">
              <a:xfrm>
                <a:off x="6848021" y="3424"/>
                <a:ext cx="0" cy="1904"/>
              </a:xfrm>
              <a:prstGeom prst="line">
                <a:avLst/>
              </a:prstGeom>
              <a:noFill/>
              <a:ln w="18000">
                <a:solidFill>
                  <a:srgbClr val="636363"/>
                </a:solidFill>
                <a:prstDash val="sysDot"/>
                <a:round/>
                <a:headEnd/>
                <a:tailEnd/>
              </a:ln>
              <a:effectLst/>
            </p:spPr>
            <p:txBody>
              <a:bodyPr>
                <a:prstTxWarp prst="textNoShape">
                  <a:avLst/>
                </a:prstTxWarp>
              </a:bodyPr>
              <a:lstStyle/>
              <a:p>
                <a:endParaRPr lang="en-US"/>
              </a:p>
            </p:txBody>
          </p:sp>
        </p:grpSp>
        <p:sp>
          <p:nvSpPr>
            <p:cNvPr id="93" name="AutoShape 13"/>
            <p:cNvSpPr>
              <a:spLocks noChangeArrowheads="1"/>
            </p:cNvSpPr>
            <p:nvPr/>
          </p:nvSpPr>
          <p:spPr bwMode="auto">
            <a:xfrm>
              <a:off x="3423039" y="2233593"/>
              <a:ext cx="543112" cy="332811"/>
            </a:xfrm>
            <a:prstGeom prst="roundRect">
              <a:avLst>
                <a:gd name="adj" fmla="val 16667"/>
              </a:avLst>
            </a:prstGeom>
            <a:solidFill>
              <a:srgbClr val="FF6600"/>
            </a:solidFill>
            <a:ln w="3600">
              <a:solidFill>
                <a:srgbClr val="FF6600"/>
              </a:solidFill>
              <a:round/>
              <a:headEnd/>
              <a:tailEnd/>
            </a:ln>
            <a:effectLst/>
          </p:spPr>
          <p:txBody>
            <a:bodyPr wrap="none" lIns="91800" tIns="62676" rIns="91800" bIns="46800" anchor="b">
              <a:prstTxWarp prst="textNoShape">
                <a:avLst/>
              </a:prstTxWarp>
            </a:bodyPr>
            <a:lstStyle/>
            <a:p>
              <a:pPr algn="ctr"/>
              <a:r>
                <a:rPr lang="en-US" dirty="0" smtClean="0">
                  <a:solidFill>
                    <a:srgbClr val="000000"/>
                  </a:solidFill>
                  <a:latin typeface="Times New Roman" pitchFamily="-111" charset="0"/>
                  <a:ea typeface="Lucida Sans Unicode" pitchFamily="-111" charset="0"/>
                  <a:cs typeface="Lucida Sans Unicode" pitchFamily="-111" charset="0"/>
                </a:rPr>
                <a:t>f</a:t>
              </a:r>
              <a:r>
                <a:rPr lang="en-US" baseline="-33000" dirty="0" smtClean="0">
                  <a:solidFill>
                    <a:srgbClr val="000000"/>
                  </a:solidFill>
                  <a:latin typeface="Times New Roman" pitchFamily="-111" charset="0"/>
                  <a:ea typeface="Lucida Sans Unicode" pitchFamily="-111" charset="0"/>
                  <a:cs typeface="Lucida Sans Unicode" pitchFamily="-111" charset="0"/>
                </a:rPr>
                <a:t>3,1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94" name="Text Box 14"/>
            <p:cNvSpPr txBox="1">
              <a:spLocks noChangeArrowheads="1"/>
            </p:cNvSpPr>
            <p:nvPr/>
          </p:nvSpPr>
          <p:spPr bwMode="auto">
            <a:xfrm>
              <a:off x="2541792" y="1018118"/>
              <a:ext cx="679264" cy="316683"/>
            </a:xfrm>
            <a:prstGeom prst="rect">
              <a:avLst/>
            </a:prstGeom>
            <a:noFill/>
            <a:ln w="9525">
              <a:noFill/>
              <a:round/>
              <a:headEnd/>
              <a:tailEnd/>
            </a:ln>
            <a:effectLst/>
          </p:spPr>
          <p:txBody>
            <a:bodyPr lIns="90000" tIns="60876" rIns="90000" bIns="45000">
              <a:prstTxWarp prst="textNoShape">
                <a:avLst/>
              </a:prstTxWarp>
            </a:bodyPr>
            <a:lstStyle/>
            <a:p>
              <a:pPr algn="ctr"/>
              <a:r>
                <a:rPr lang="en-US">
                  <a:solidFill>
                    <a:srgbClr val="000000"/>
                  </a:solidFill>
                  <a:latin typeface="Times New Roman" pitchFamily="-111" charset="0"/>
                  <a:ea typeface="Lucida Sans Unicode" pitchFamily="-111" charset="0"/>
                  <a:cs typeface="Lucida Sans Unicode" pitchFamily="-111" charset="0"/>
                </a:rPr>
                <a:t>0</a:t>
              </a:r>
            </a:p>
          </p:txBody>
        </p:sp>
        <p:sp>
          <p:nvSpPr>
            <p:cNvPr id="95" name="Text Box 15"/>
            <p:cNvSpPr txBox="1">
              <a:spLocks noChangeArrowheads="1"/>
            </p:cNvSpPr>
            <p:nvPr/>
          </p:nvSpPr>
          <p:spPr bwMode="auto">
            <a:xfrm>
              <a:off x="3219559" y="1018118"/>
              <a:ext cx="679264" cy="332810"/>
            </a:xfrm>
            <a:prstGeom prst="rect">
              <a:avLst/>
            </a:prstGeom>
            <a:noFill/>
            <a:ln w="9525">
              <a:noFill/>
              <a:round/>
              <a:headEnd/>
              <a:tailEnd/>
            </a:ln>
            <a:effectLst/>
          </p:spPr>
          <p:txBody>
            <a:bodyPr lIns="90000" tIns="60876" rIns="90000" bIns="45000" anchor="ctr">
              <a:prstTxWarp prst="textNoShape">
                <a:avLst/>
              </a:prstTxWarp>
            </a:bodyPr>
            <a:lstStyle/>
            <a:p>
              <a:pPr algn="ctr"/>
              <a:r>
                <a:rPr lang="en-US">
                  <a:solidFill>
                    <a:srgbClr val="000000"/>
                  </a:solidFill>
                  <a:latin typeface="Times New Roman" pitchFamily="-111" charset="0"/>
                  <a:ea typeface="Lucida Sans Unicode" pitchFamily="-111" charset="0"/>
                  <a:cs typeface="Lucida Sans Unicode" pitchFamily="-111" charset="0"/>
                </a:rPr>
                <a:t>100</a:t>
              </a:r>
            </a:p>
          </p:txBody>
        </p:sp>
        <p:sp>
          <p:nvSpPr>
            <p:cNvPr id="97" name="Text Box 17"/>
            <p:cNvSpPr txBox="1">
              <a:spLocks noChangeArrowheads="1"/>
            </p:cNvSpPr>
            <p:nvPr/>
          </p:nvSpPr>
          <p:spPr bwMode="auto">
            <a:xfrm>
              <a:off x="3898824" y="1018118"/>
              <a:ext cx="679264" cy="332810"/>
            </a:xfrm>
            <a:prstGeom prst="rect">
              <a:avLst/>
            </a:prstGeom>
            <a:noFill/>
            <a:ln w="9525">
              <a:noFill/>
              <a:round/>
              <a:headEnd/>
              <a:tailEnd/>
            </a:ln>
            <a:effectLst/>
          </p:spPr>
          <p:txBody>
            <a:bodyPr lIns="90000" tIns="60876" rIns="90000" bIns="45000" anchor="ctr">
              <a:prstTxWarp prst="textNoShape">
                <a:avLst/>
              </a:prstTxWarp>
            </a:bodyPr>
            <a:lstStyle/>
            <a:p>
              <a:pPr algn="ctr"/>
              <a:r>
                <a:rPr lang="en-US">
                  <a:solidFill>
                    <a:srgbClr val="000000"/>
                  </a:solidFill>
                  <a:latin typeface="Times New Roman" pitchFamily="-111" charset="0"/>
                  <a:ea typeface="Lucida Sans Unicode" pitchFamily="-111" charset="0"/>
                  <a:cs typeface="Lucida Sans Unicode" pitchFamily="-111" charset="0"/>
                </a:rPr>
                <a:t>200</a:t>
              </a:r>
            </a:p>
          </p:txBody>
        </p:sp>
        <p:sp>
          <p:nvSpPr>
            <p:cNvPr id="98" name="Text Box 18"/>
            <p:cNvSpPr txBox="1">
              <a:spLocks noChangeArrowheads="1"/>
            </p:cNvSpPr>
            <p:nvPr/>
          </p:nvSpPr>
          <p:spPr bwMode="auto">
            <a:xfrm>
              <a:off x="4576592" y="1018118"/>
              <a:ext cx="679264" cy="332810"/>
            </a:xfrm>
            <a:prstGeom prst="rect">
              <a:avLst/>
            </a:prstGeom>
            <a:noFill/>
            <a:ln w="9525">
              <a:noFill/>
              <a:round/>
              <a:headEnd/>
              <a:tailEnd/>
            </a:ln>
            <a:effectLst/>
          </p:spPr>
          <p:txBody>
            <a:bodyPr lIns="90000" tIns="60876" rIns="90000" bIns="45000" anchor="ctr">
              <a:prstTxWarp prst="textNoShape">
                <a:avLst/>
              </a:prstTxWarp>
            </a:bodyPr>
            <a:lstStyle/>
            <a:p>
              <a:pPr algn="ctr"/>
              <a:r>
                <a:rPr lang="en-US">
                  <a:solidFill>
                    <a:srgbClr val="000000"/>
                  </a:solidFill>
                  <a:latin typeface="Times New Roman" pitchFamily="-111" charset="0"/>
                  <a:ea typeface="Lucida Sans Unicode" pitchFamily="-111" charset="0"/>
                  <a:cs typeface="Lucida Sans Unicode" pitchFamily="-111" charset="0"/>
                </a:rPr>
                <a:t>300</a:t>
              </a:r>
            </a:p>
          </p:txBody>
        </p:sp>
        <p:sp>
          <p:nvSpPr>
            <p:cNvPr id="99" name="Text Box 19"/>
            <p:cNvSpPr txBox="1">
              <a:spLocks noChangeArrowheads="1"/>
            </p:cNvSpPr>
            <p:nvPr/>
          </p:nvSpPr>
          <p:spPr bwMode="auto">
            <a:xfrm>
              <a:off x="5255856" y="1018118"/>
              <a:ext cx="679264" cy="332810"/>
            </a:xfrm>
            <a:prstGeom prst="rect">
              <a:avLst/>
            </a:prstGeom>
            <a:noFill/>
            <a:ln w="9525">
              <a:noFill/>
              <a:round/>
              <a:headEnd/>
              <a:tailEnd/>
            </a:ln>
            <a:effectLst/>
          </p:spPr>
          <p:txBody>
            <a:bodyPr lIns="90000" tIns="60876" rIns="90000" bIns="45000" anchor="ctr">
              <a:prstTxWarp prst="textNoShape">
                <a:avLst/>
              </a:prstTxWarp>
            </a:bodyPr>
            <a:lstStyle/>
            <a:p>
              <a:pPr algn="ctr"/>
              <a:r>
                <a:rPr lang="en-US">
                  <a:solidFill>
                    <a:srgbClr val="000000"/>
                  </a:solidFill>
                  <a:latin typeface="Times New Roman" pitchFamily="-111" charset="0"/>
                  <a:ea typeface="Lucida Sans Unicode" pitchFamily="-111" charset="0"/>
                  <a:cs typeface="Lucida Sans Unicode" pitchFamily="-111" charset="0"/>
                </a:rPr>
                <a:t>400</a:t>
              </a:r>
            </a:p>
          </p:txBody>
        </p:sp>
        <p:sp>
          <p:nvSpPr>
            <p:cNvPr id="100" name="Text Box 20"/>
            <p:cNvSpPr txBox="1">
              <a:spLocks noChangeArrowheads="1"/>
            </p:cNvSpPr>
            <p:nvPr/>
          </p:nvSpPr>
          <p:spPr bwMode="auto">
            <a:xfrm>
              <a:off x="5933623" y="1018118"/>
              <a:ext cx="679264" cy="332810"/>
            </a:xfrm>
            <a:prstGeom prst="rect">
              <a:avLst/>
            </a:prstGeom>
            <a:noFill/>
            <a:ln w="9525">
              <a:noFill/>
              <a:round/>
              <a:headEnd/>
              <a:tailEnd/>
            </a:ln>
            <a:effectLst/>
          </p:spPr>
          <p:txBody>
            <a:bodyPr lIns="90000" tIns="60876" rIns="90000" bIns="45000" anchor="ctr">
              <a:prstTxWarp prst="textNoShape">
                <a:avLst/>
              </a:prstTxWarp>
            </a:bodyPr>
            <a:lstStyle/>
            <a:p>
              <a:pPr algn="ctr"/>
              <a:r>
                <a:rPr lang="en-US">
                  <a:solidFill>
                    <a:srgbClr val="000000"/>
                  </a:solidFill>
                  <a:latin typeface="Times New Roman" pitchFamily="-111" charset="0"/>
                  <a:ea typeface="Lucida Sans Unicode" pitchFamily="-111" charset="0"/>
                  <a:cs typeface="Lucida Sans Unicode" pitchFamily="-111" charset="0"/>
                </a:rPr>
                <a:t>500</a:t>
              </a:r>
            </a:p>
          </p:txBody>
        </p:sp>
        <p:sp>
          <p:nvSpPr>
            <p:cNvPr id="101" name="Text Box 21"/>
            <p:cNvSpPr txBox="1">
              <a:spLocks noChangeArrowheads="1"/>
            </p:cNvSpPr>
            <p:nvPr/>
          </p:nvSpPr>
          <p:spPr bwMode="auto">
            <a:xfrm>
              <a:off x="6612888" y="1018118"/>
              <a:ext cx="679264" cy="332810"/>
            </a:xfrm>
            <a:prstGeom prst="rect">
              <a:avLst/>
            </a:prstGeom>
            <a:noFill/>
            <a:ln w="9525">
              <a:noFill/>
              <a:round/>
              <a:headEnd/>
              <a:tailEnd/>
            </a:ln>
            <a:effectLst/>
          </p:spPr>
          <p:txBody>
            <a:bodyPr lIns="90000" tIns="60876" rIns="90000" bIns="45000" anchor="ctr">
              <a:prstTxWarp prst="textNoShape">
                <a:avLst/>
              </a:prstTxWarp>
            </a:bodyPr>
            <a:lstStyle/>
            <a:p>
              <a:pPr algn="ctr"/>
              <a:r>
                <a:rPr lang="en-US" dirty="0">
                  <a:solidFill>
                    <a:srgbClr val="000000"/>
                  </a:solidFill>
                  <a:latin typeface="Times New Roman" pitchFamily="-111" charset="0"/>
                  <a:ea typeface="Lucida Sans Unicode" pitchFamily="-111" charset="0"/>
                  <a:cs typeface="Lucida Sans Unicode" pitchFamily="-111" charset="0"/>
                </a:rPr>
                <a:t>600</a:t>
              </a:r>
            </a:p>
          </p:txBody>
        </p:sp>
        <p:sp>
          <p:nvSpPr>
            <p:cNvPr id="102" name="Line 22"/>
            <p:cNvSpPr>
              <a:spLocks noChangeShapeType="1"/>
            </p:cNvSpPr>
            <p:nvPr/>
          </p:nvSpPr>
          <p:spPr bwMode="auto">
            <a:xfrm>
              <a:off x="2066008" y="2579104"/>
              <a:ext cx="5395212" cy="1466"/>
            </a:xfrm>
            <a:prstGeom prst="line">
              <a:avLst/>
            </a:prstGeom>
            <a:noFill/>
            <a:ln w="9000">
              <a:solidFill>
                <a:srgbClr val="636363"/>
              </a:solidFill>
              <a:prstDash val="sysDot"/>
              <a:round/>
              <a:headEnd/>
              <a:tailEnd/>
            </a:ln>
            <a:effectLst/>
          </p:spPr>
          <p:txBody>
            <a:bodyPr>
              <a:prstTxWarp prst="textNoShape">
                <a:avLst/>
              </a:prstTxWarp>
            </a:bodyPr>
            <a:lstStyle/>
            <a:p>
              <a:endParaRPr lang="en-US"/>
            </a:p>
          </p:txBody>
        </p:sp>
        <p:sp>
          <p:nvSpPr>
            <p:cNvPr id="103" name="Line 23"/>
            <p:cNvSpPr>
              <a:spLocks noChangeShapeType="1"/>
            </p:cNvSpPr>
            <p:nvPr/>
          </p:nvSpPr>
          <p:spPr bwMode="auto">
            <a:xfrm>
              <a:off x="2066008" y="3128959"/>
              <a:ext cx="5395212" cy="1467"/>
            </a:xfrm>
            <a:prstGeom prst="line">
              <a:avLst/>
            </a:prstGeom>
            <a:noFill/>
            <a:ln w="9000">
              <a:solidFill>
                <a:srgbClr val="636363"/>
              </a:solidFill>
              <a:prstDash val="sysDot"/>
              <a:round/>
              <a:headEnd/>
              <a:tailEnd/>
            </a:ln>
            <a:effectLst/>
          </p:spPr>
          <p:txBody>
            <a:bodyPr>
              <a:prstTxWarp prst="textNoShape">
                <a:avLst/>
              </a:prstTxWarp>
            </a:bodyPr>
            <a:lstStyle/>
            <a:p>
              <a:endParaRPr lang="en-US"/>
            </a:p>
          </p:txBody>
        </p:sp>
        <p:sp>
          <p:nvSpPr>
            <p:cNvPr id="104" name="AutoShape 24"/>
            <p:cNvSpPr>
              <a:spLocks noChangeArrowheads="1"/>
            </p:cNvSpPr>
            <p:nvPr/>
          </p:nvSpPr>
          <p:spPr bwMode="auto">
            <a:xfrm>
              <a:off x="4305784" y="2783449"/>
              <a:ext cx="679264" cy="332810"/>
            </a:xfrm>
            <a:prstGeom prst="roundRect">
              <a:avLst>
                <a:gd name="adj" fmla="val 16667"/>
              </a:avLst>
            </a:prstGeom>
            <a:solidFill>
              <a:srgbClr val="756BB1"/>
            </a:solidFill>
            <a:ln w="3600">
              <a:solidFill>
                <a:srgbClr val="252525"/>
              </a:solidFill>
              <a:round/>
              <a:headEnd/>
              <a:tailEnd/>
            </a:ln>
            <a:effectLst/>
          </p:spPr>
          <p:txBody>
            <a:bodyPr wrap="none" lIns="91800" tIns="62676" rIns="91800" bIns="46800" anchor="b">
              <a:prstTxWarp prst="textNoShape">
                <a:avLst/>
              </a:prstTxWarp>
            </a:bodyPr>
            <a:lstStyle/>
            <a:p>
              <a:pPr algn="ctr"/>
              <a:r>
                <a:rPr lang="en-US">
                  <a:solidFill>
                    <a:srgbClr val="000000"/>
                  </a:solidFill>
                  <a:latin typeface="Times New Roman" pitchFamily="-111" charset="0"/>
                  <a:ea typeface="Lucida Sans Unicode" pitchFamily="-111" charset="0"/>
                  <a:cs typeface="Lucida Sans Unicode" pitchFamily="-111" charset="0"/>
                </a:rPr>
                <a:t>f</a:t>
              </a:r>
              <a:r>
                <a:rPr lang="en-US" baseline="-33000">
                  <a:solidFill>
                    <a:srgbClr val="000000"/>
                  </a:solidFill>
                  <a:latin typeface="Times New Roman" pitchFamily="-111" charset="0"/>
                  <a:ea typeface="Lucida Sans Unicode" pitchFamily="-111" charset="0"/>
                  <a:cs typeface="Lucida Sans Unicode" pitchFamily="-111" charset="0"/>
                </a:rPr>
                <a:t>4,1</a:t>
              </a:r>
            </a:p>
          </p:txBody>
        </p:sp>
        <p:sp>
          <p:nvSpPr>
            <p:cNvPr id="105" name="Text Box 25"/>
            <p:cNvSpPr txBox="1">
              <a:spLocks noChangeArrowheads="1"/>
            </p:cNvSpPr>
            <p:nvPr/>
          </p:nvSpPr>
          <p:spPr bwMode="auto">
            <a:xfrm>
              <a:off x="1557308" y="2783449"/>
              <a:ext cx="1391444" cy="332810"/>
            </a:xfrm>
            <a:prstGeom prst="rect">
              <a:avLst/>
            </a:prstGeom>
            <a:noFill/>
            <a:ln w="9525">
              <a:noFill/>
              <a:round/>
              <a:headEnd/>
              <a:tailEnd/>
            </a:ln>
            <a:effectLst/>
          </p:spPr>
          <p:txBody>
            <a:bodyPr lIns="90000" tIns="15876" rIns="90000" bIns="0" anchor="ctr">
              <a:prstTxWarp prst="textNoShape">
                <a:avLst/>
              </a:prstTxWarp>
            </a:bodyPr>
            <a:lstStyle/>
            <a:p>
              <a:pPr algn="ctr">
                <a:tabLst>
                  <a:tab pos="723900" algn="l"/>
                  <a:tab pos="1447800" algn="l"/>
                </a:tabLst>
              </a:pPr>
              <a:r>
                <a:rPr lang="en-US" sz="1600" dirty="0" smtClean="0">
                  <a:solidFill>
                    <a:srgbClr val="000000"/>
                  </a:solidFill>
                  <a:latin typeface="Times New Roman" pitchFamily="-111" charset="0"/>
                  <a:ea typeface="Times New Roman" pitchFamily="-111" charset="0"/>
                  <a:cs typeface="Times New Roman" pitchFamily="-111" charset="0"/>
                </a:rPr>
                <a:t>SW</a:t>
              </a:r>
              <a:r>
                <a:rPr lang="en-US" sz="1600" baseline="-33000" dirty="0" smtClean="0">
                  <a:solidFill>
                    <a:srgbClr val="000000"/>
                  </a:solidFill>
                  <a:latin typeface="Times New Roman" pitchFamily="-111" charset="0"/>
                  <a:ea typeface="Times New Roman" pitchFamily="-111" charset="0"/>
                  <a:cs typeface="Times New Roman" pitchFamily="-111" charset="0"/>
                </a:rPr>
                <a:t>3</a:t>
              </a:r>
              <a:r>
                <a:rPr lang="en-US" dirty="0" smtClean="0">
                  <a:solidFill>
                    <a:srgbClr val="000000"/>
                  </a:solidFill>
                  <a:latin typeface="Times New Roman" pitchFamily="-111" charset="0"/>
                  <a:ea typeface="Times New Roman" pitchFamily="-111" charset="0"/>
                  <a:cs typeface="Times New Roman" pitchFamily="-111" charset="0"/>
                </a:rPr>
                <a:t> </a:t>
              </a:r>
              <a:r>
                <a:rPr lang="en-US" sz="2000" b="1" dirty="0">
                  <a:solidFill>
                    <a:srgbClr val="000000"/>
                  </a:solidFill>
                  <a:latin typeface="Times New Roman" pitchFamily="-111" charset="0"/>
                  <a:ea typeface="Lucida Sans Unicode" pitchFamily="-111" charset="0"/>
                  <a:cs typeface="Lucida Sans Unicode" pitchFamily="-111" charset="0"/>
                </a:rPr>
                <a:t>→</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smtClean="0">
                  <a:solidFill>
                    <a:srgbClr val="000000"/>
                  </a:solidFill>
                  <a:latin typeface="Times New Roman" pitchFamily="-111" charset="0"/>
                  <a:ea typeface="Lucida Sans Unicode" pitchFamily="-111" charset="0"/>
                  <a:cs typeface="Lucida Sans Unicode" pitchFamily="-111" charset="0"/>
                </a:rPr>
                <a:t>SW</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600" baseline="-33000" dirty="0">
                <a:solidFill>
                  <a:srgbClr val="000000"/>
                </a:solidFill>
                <a:latin typeface="Times New Roman" pitchFamily="-111" charset="0"/>
                <a:ea typeface="Lucida Sans Unicode" pitchFamily="-111" charset="0"/>
                <a:cs typeface="Lucida Sans Unicode" pitchFamily="-111" charset="0"/>
              </a:endParaRPr>
            </a:p>
          </p:txBody>
        </p:sp>
        <p:sp>
          <p:nvSpPr>
            <p:cNvPr id="106" name="Line 27"/>
            <p:cNvSpPr>
              <a:spLocks noChangeShapeType="1"/>
            </p:cNvSpPr>
            <p:nvPr/>
          </p:nvSpPr>
          <p:spPr bwMode="auto">
            <a:xfrm>
              <a:off x="6273256" y="4079066"/>
              <a:ext cx="848332" cy="1467"/>
            </a:xfrm>
            <a:prstGeom prst="line">
              <a:avLst/>
            </a:prstGeom>
            <a:noFill/>
            <a:ln w="18000">
              <a:solidFill>
                <a:srgbClr val="636363"/>
              </a:solidFill>
              <a:round/>
              <a:headEnd type="triangle" w="med" len="med"/>
              <a:tailEnd type="triangle" w="med" len="med"/>
            </a:ln>
            <a:effectLst/>
          </p:spPr>
          <p:txBody>
            <a:bodyPr>
              <a:prstTxWarp prst="textNoShape">
                <a:avLst/>
              </a:prstTxWarp>
            </a:bodyPr>
            <a:lstStyle/>
            <a:p>
              <a:endParaRPr lang="en-US"/>
            </a:p>
          </p:txBody>
        </p:sp>
        <p:sp>
          <p:nvSpPr>
            <p:cNvPr id="107" name="Line 29"/>
            <p:cNvSpPr>
              <a:spLocks noChangeShapeType="1"/>
            </p:cNvSpPr>
            <p:nvPr/>
          </p:nvSpPr>
          <p:spPr bwMode="auto">
            <a:xfrm>
              <a:off x="2066008" y="3680280"/>
              <a:ext cx="5395212" cy="1467"/>
            </a:xfrm>
            <a:prstGeom prst="line">
              <a:avLst/>
            </a:prstGeom>
            <a:noFill/>
            <a:ln w="9000">
              <a:solidFill>
                <a:srgbClr val="636363"/>
              </a:solidFill>
              <a:prstDash val="sysDot"/>
              <a:round/>
              <a:headEnd/>
              <a:tailEnd/>
            </a:ln>
            <a:effectLst/>
          </p:spPr>
          <p:txBody>
            <a:bodyPr>
              <a:prstTxWarp prst="textNoShape">
                <a:avLst/>
              </a:prstTxWarp>
            </a:bodyPr>
            <a:lstStyle/>
            <a:p>
              <a:endParaRPr lang="en-US"/>
            </a:p>
          </p:txBody>
        </p:sp>
        <p:sp>
          <p:nvSpPr>
            <p:cNvPr id="108" name="Text Box 30"/>
            <p:cNvSpPr txBox="1">
              <a:spLocks noChangeArrowheads="1"/>
            </p:cNvSpPr>
            <p:nvPr/>
          </p:nvSpPr>
          <p:spPr bwMode="auto">
            <a:xfrm>
              <a:off x="1557308" y="3322070"/>
              <a:ext cx="1391444" cy="332810"/>
            </a:xfrm>
            <a:prstGeom prst="rect">
              <a:avLst/>
            </a:prstGeom>
            <a:noFill/>
            <a:ln w="9525">
              <a:noFill/>
              <a:round/>
              <a:headEnd/>
              <a:tailEnd/>
            </a:ln>
            <a:effectLst/>
          </p:spPr>
          <p:txBody>
            <a:bodyPr lIns="90000" tIns="15876" rIns="90000" bIns="0" anchor="ctr">
              <a:prstTxWarp prst="textNoShape">
                <a:avLst/>
              </a:prstTxWarp>
            </a:bodyPr>
            <a:lstStyle/>
            <a:p>
              <a:pPr algn="ctr">
                <a:tabLst>
                  <a:tab pos="723900" algn="l"/>
                  <a:tab pos="1447800" algn="l"/>
                </a:tabLst>
              </a:pPr>
              <a:r>
                <a:rPr lang="en-US" sz="1600" dirty="0" smtClean="0">
                  <a:solidFill>
                    <a:srgbClr val="000000"/>
                  </a:solidFill>
                  <a:latin typeface="Times New Roman" pitchFamily="-111" charset="0"/>
                  <a:ea typeface="Times New Roman" pitchFamily="-111" charset="0"/>
                  <a:cs typeface="Times New Roman" pitchFamily="-111" charset="0"/>
                </a:rPr>
                <a:t>SW</a:t>
              </a:r>
              <a:r>
                <a:rPr lang="en-US" sz="1600" baseline="-33000" dirty="0" smtClean="0">
                  <a:solidFill>
                    <a:srgbClr val="000000"/>
                  </a:solidFill>
                  <a:latin typeface="Times New Roman" pitchFamily="-111" charset="0"/>
                  <a:ea typeface="Times New Roman" pitchFamily="-111" charset="0"/>
                  <a:cs typeface="Times New Roman" pitchFamily="-111" charset="0"/>
                </a:rPr>
                <a:t>1</a:t>
              </a:r>
              <a:r>
                <a:rPr lang="en-US" dirty="0" smtClean="0">
                  <a:solidFill>
                    <a:srgbClr val="000000"/>
                  </a:solidFill>
                  <a:latin typeface="Times New Roman" pitchFamily="-111" charset="0"/>
                  <a:ea typeface="Times New Roman" pitchFamily="-111" charset="0"/>
                  <a:cs typeface="Times New Roman" pitchFamily="-111" charset="0"/>
                </a:rPr>
                <a:t> </a:t>
              </a:r>
              <a:r>
                <a:rPr lang="en-US" sz="2000" b="1" dirty="0">
                  <a:solidFill>
                    <a:srgbClr val="000000"/>
                  </a:solidFill>
                  <a:latin typeface="Times New Roman" pitchFamily="-111" charset="0"/>
                  <a:ea typeface="Times New Roman" pitchFamily="-111" charset="0"/>
                  <a:cs typeface="Times New Roman" pitchFamily="-111" charset="0"/>
                </a:rPr>
                <a:t>→</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smtClean="0">
                  <a:solidFill>
                    <a:srgbClr val="000000"/>
                  </a:solidFill>
                  <a:latin typeface="Times New Roman" pitchFamily="-111" charset="0"/>
                  <a:ea typeface="Lucida Sans Unicode" pitchFamily="-111" charset="0"/>
                  <a:cs typeface="Lucida Sans Unicode" pitchFamily="-111" charset="0"/>
                </a:rPr>
                <a:t>ES</a:t>
              </a:r>
              <a:r>
                <a:rPr lang="en-US" sz="1600" baseline="-33000" dirty="0">
                  <a:solidFill>
                    <a:srgbClr val="000000"/>
                  </a:solidFill>
                  <a:latin typeface="Times New Roman" pitchFamily="-111" charset="0"/>
                  <a:ea typeface="Lucida Sans Unicode" pitchFamily="-111" charset="0"/>
                  <a:cs typeface="Lucida Sans Unicode" pitchFamily="-111" charset="0"/>
                </a:rPr>
                <a:t>2</a:t>
              </a:r>
            </a:p>
          </p:txBody>
        </p:sp>
        <p:sp>
          <p:nvSpPr>
            <p:cNvPr id="109" name="AutoShape 31"/>
            <p:cNvSpPr>
              <a:spLocks noChangeArrowheads="1"/>
            </p:cNvSpPr>
            <p:nvPr/>
          </p:nvSpPr>
          <p:spPr bwMode="auto">
            <a:xfrm>
              <a:off x="2879928" y="1682272"/>
              <a:ext cx="848332" cy="332811"/>
            </a:xfrm>
            <a:prstGeom prst="roundRect">
              <a:avLst>
                <a:gd name="adj" fmla="val 16667"/>
              </a:avLst>
            </a:prstGeom>
            <a:solidFill>
              <a:srgbClr val="3182BD"/>
            </a:solidFill>
            <a:ln w="3600">
              <a:solidFill>
                <a:srgbClr val="252525"/>
              </a:solidFill>
              <a:round/>
              <a:headEnd/>
              <a:tailEnd/>
            </a:ln>
            <a:effectLst/>
          </p:spPr>
          <p:txBody>
            <a:bodyPr wrap="none" lIns="91800" tIns="62676" rIns="91800" bIns="46800" anchor="b">
              <a:prstTxWarp prst="textNoShape">
                <a:avLst/>
              </a:prstTxWarp>
            </a:bodyPr>
            <a:lstStyle/>
            <a:p>
              <a:pPr algn="ctr">
                <a:tabLst>
                  <a:tab pos="723900" algn="l"/>
                </a:tabLst>
              </a:pPr>
              <a:r>
                <a:rPr lang="en-US" dirty="0">
                  <a:solidFill>
                    <a:srgbClr val="000000"/>
                  </a:solidFill>
                  <a:latin typeface="Times New Roman" pitchFamily="-111" charset="0"/>
                  <a:ea typeface="Lucida Sans Unicode" pitchFamily="-111" charset="0"/>
                  <a:cs typeface="Lucida Sans Unicode" pitchFamily="-111" charset="0"/>
                </a:rPr>
                <a:t>f</a:t>
              </a:r>
              <a:r>
                <a:rPr lang="en-US" baseline="-33000" dirty="0">
                  <a:solidFill>
                    <a:srgbClr val="000000"/>
                  </a:solidFill>
                  <a:latin typeface="Times New Roman" pitchFamily="-111" charset="0"/>
                  <a:ea typeface="Lucida Sans Unicode" pitchFamily="-111" charset="0"/>
                  <a:cs typeface="Lucida Sans Unicode" pitchFamily="-111" charset="0"/>
                </a:rPr>
                <a:t>2,1</a:t>
              </a:r>
            </a:p>
          </p:txBody>
        </p:sp>
        <p:sp>
          <p:nvSpPr>
            <p:cNvPr id="110" name="Line 32"/>
            <p:cNvSpPr>
              <a:spLocks noChangeShapeType="1"/>
            </p:cNvSpPr>
            <p:nvPr/>
          </p:nvSpPr>
          <p:spPr bwMode="auto">
            <a:xfrm>
              <a:off x="2066008" y="2015083"/>
              <a:ext cx="5395212" cy="1466"/>
            </a:xfrm>
            <a:prstGeom prst="line">
              <a:avLst/>
            </a:prstGeom>
            <a:noFill/>
            <a:ln w="9000">
              <a:solidFill>
                <a:srgbClr val="636363"/>
              </a:solidFill>
              <a:prstDash val="sysDot"/>
              <a:round/>
              <a:headEnd/>
              <a:tailEnd/>
            </a:ln>
            <a:effectLst/>
          </p:spPr>
          <p:txBody>
            <a:bodyPr>
              <a:prstTxWarp prst="textNoShape">
                <a:avLst/>
              </a:prstTxWarp>
            </a:bodyPr>
            <a:lstStyle/>
            <a:p>
              <a:endParaRPr lang="en-US"/>
            </a:p>
          </p:txBody>
        </p:sp>
        <p:sp>
          <p:nvSpPr>
            <p:cNvPr id="111" name="Text Box 33"/>
            <p:cNvSpPr txBox="1">
              <a:spLocks noChangeArrowheads="1"/>
            </p:cNvSpPr>
            <p:nvPr/>
          </p:nvSpPr>
          <p:spPr bwMode="auto">
            <a:xfrm>
              <a:off x="1591720" y="1682272"/>
              <a:ext cx="1391444" cy="332811"/>
            </a:xfrm>
            <a:prstGeom prst="rect">
              <a:avLst/>
            </a:prstGeom>
            <a:noFill/>
            <a:ln w="9525">
              <a:noFill/>
              <a:round/>
              <a:headEnd/>
              <a:tailEnd/>
            </a:ln>
            <a:effectLst/>
          </p:spPr>
          <p:txBody>
            <a:bodyPr lIns="90000" tIns="15876" rIns="90000" bIns="0" anchor="ctr">
              <a:prstTxWarp prst="textNoShape">
                <a:avLst/>
              </a:prstTxWarp>
            </a:bodyPr>
            <a:lstStyle/>
            <a:p>
              <a:pPr algn="ctr">
                <a:tabLst>
                  <a:tab pos="723900" algn="l"/>
                  <a:tab pos="1447800" algn="l"/>
                </a:tabLst>
              </a:pPr>
              <a:r>
                <a:rPr lang="en-US" sz="1600" dirty="0">
                  <a:solidFill>
                    <a:srgbClr val="000000"/>
                  </a:solidFill>
                  <a:latin typeface="Times New Roman" pitchFamily="-111" charset="0"/>
                  <a:ea typeface="Times New Roman" pitchFamily="-111" charset="0"/>
                  <a:cs typeface="Times New Roman" pitchFamily="-111" charset="0"/>
                </a:rPr>
                <a:t>ES</a:t>
              </a:r>
              <a:r>
                <a:rPr lang="en-US" sz="1600" baseline="-33000" dirty="0">
                  <a:solidFill>
                    <a:srgbClr val="000000"/>
                  </a:solidFill>
                  <a:latin typeface="Times New Roman" pitchFamily="-111" charset="0"/>
                  <a:ea typeface="Times New Roman" pitchFamily="-111" charset="0"/>
                  <a:cs typeface="Times New Roman" pitchFamily="-111" charset="0"/>
                </a:rPr>
                <a:t>1</a:t>
              </a:r>
              <a:r>
                <a:rPr lang="en-US" dirty="0">
                  <a:solidFill>
                    <a:srgbClr val="000000"/>
                  </a:solidFill>
                  <a:latin typeface="Times New Roman" pitchFamily="-111" charset="0"/>
                  <a:ea typeface="Times New Roman" pitchFamily="-111" charset="0"/>
                  <a:cs typeface="Times New Roman" pitchFamily="-111" charset="0"/>
                </a:rPr>
                <a:t> </a:t>
              </a:r>
              <a:r>
                <a:rPr lang="en-US" sz="2000" b="1" dirty="0">
                  <a:solidFill>
                    <a:srgbClr val="000000"/>
                  </a:solidFill>
                  <a:latin typeface="Times New Roman" pitchFamily="-111" charset="0"/>
                  <a:ea typeface="Times New Roman" pitchFamily="-111" charset="0"/>
                  <a:cs typeface="Times New Roman" pitchFamily="-111" charset="0"/>
                </a:rPr>
                <a:t>→</a:t>
              </a:r>
              <a:r>
                <a:rPr lang="en-US" sz="1600" dirty="0">
                  <a:solidFill>
                    <a:srgbClr val="000000"/>
                  </a:solidFill>
                  <a:latin typeface="Times New Roman" pitchFamily="-111" charset="0"/>
                  <a:ea typeface="Lucida Sans Unicode" pitchFamily="-111" charset="0"/>
                  <a:cs typeface="Lucida Sans Unicode" pitchFamily="-111" charset="0"/>
                </a:rPr>
                <a:t>  </a:t>
              </a:r>
              <a:r>
                <a:rPr lang="en-US" sz="1600" dirty="0" smtClean="0">
                  <a:solidFill>
                    <a:srgbClr val="000000"/>
                  </a:solidFill>
                  <a:latin typeface="Times New Roman" pitchFamily="-111" charset="0"/>
                  <a:ea typeface="Lucida Sans Unicode" pitchFamily="-111" charset="0"/>
                  <a:cs typeface="Lucida Sans Unicode" pitchFamily="-111" charset="0"/>
                </a:rPr>
                <a:t>SW</a:t>
              </a:r>
              <a:r>
                <a:rPr lang="en-US" sz="16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600" baseline="-33000" dirty="0">
                <a:solidFill>
                  <a:srgbClr val="000000"/>
                </a:solidFill>
                <a:latin typeface="Times New Roman" pitchFamily="-111" charset="0"/>
                <a:ea typeface="Lucida Sans Unicode" pitchFamily="-111" charset="0"/>
                <a:cs typeface="Lucida Sans Unicode" pitchFamily="-111" charset="0"/>
              </a:endParaRPr>
            </a:p>
          </p:txBody>
        </p:sp>
        <p:sp>
          <p:nvSpPr>
            <p:cNvPr id="112" name="AutoShape 34"/>
            <p:cNvSpPr>
              <a:spLocks noChangeArrowheads="1"/>
            </p:cNvSpPr>
            <p:nvPr/>
          </p:nvSpPr>
          <p:spPr bwMode="auto">
            <a:xfrm>
              <a:off x="3728259" y="1682272"/>
              <a:ext cx="848332" cy="332811"/>
            </a:xfrm>
            <a:prstGeom prst="roundRect">
              <a:avLst>
                <a:gd name="adj" fmla="val 16667"/>
              </a:avLst>
            </a:prstGeom>
            <a:solidFill>
              <a:srgbClr val="DE2D26"/>
            </a:solidFill>
            <a:ln w="3600">
              <a:solidFill>
                <a:srgbClr val="252525"/>
              </a:solidFill>
              <a:round/>
              <a:headEnd/>
              <a:tailEnd/>
            </a:ln>
            <a:effectLst/>
          </p:spPr>
          <p:txBody>
            <a:bodyPr wrap="none" lIns="91800" tIns="62676" rIns="91800" bIns="46800" anchor="b">
              <a:prstTxWarp prst="textNoShape">
                <a:avLst/>
              </a:prstTxWarp>
            </a:bodyPr>
            <a:lstStyle/>
            <a:p>
              <a:pPr algn="ctr">
                <a:tabLst>
                  <a:tab pos="723900" algn="l"/>
                </a:tabLst>
              </a:pPr>
              <a:r>
                <a:rPr lang="en-US" dirty="0" smtClean="0">
                  <a:solidFill>
                    <a:srgbClr val="FFFFFF"/>
                  </a:solidFill>
                  <a:latin typeface="Times New Roman" pitchFamily="-111" charset="0"/>
                  <a:ea typeface="Lucida Sans Unicode" pitchFamily="-111" charset="0"/>
                  <a:cs typeface="Lucida Sans Unicode" pitchFamily="-111" charset="0"/>
                </a:rPr>
                <a:t>f</a:t>
              </a:r>
              <a:r>
                <a:rPr lang="en-US" baseline="-33000" dirty="0" smtClean="0">
                  <a:solidFill>
                    <a:srgbClr val="FFFFFF"/>
                  </a:solidFill>
                  <a:latin typeface="Times New Roman" pitchFamily="-111" charset="0"/>
                  <a:ea typeface="Lucida Sans Unicode" pitchFamily="-111" charset="0"/>
                  <a:cs typeface="Lucida Sans Unicode" pitchFamily="-111" charset="0"/>
                </a:rPr>
                <a:t>1,1</a:t>
              </a:r>
              <a:endParaRPr lang="en-US" baseline="-33000" dirty="0">
                <a:solidFill>
                  <a:srgbClr val="FFFFFF"/>
                </a:solidFill>
                <a:latin typeface="Times New Roman" pitchFamily="-111" charset="0"/>
                <a:ea typeface="Lucida Sans Unicode" pitchFamily="-111" charset="0"/>
                <a:cs typeface="Lucida Sans Unicode" pitchFamily="-111" charset="0"/>
              </a:endParaRPr>
            </a:p>
          </p:txBody>
        </p:sp>
        <p:sp>
          <p:nvSpPr>
            <p:cNvPr id="113" name="AutoShape 35"/>
            <p:cNvSpPr>
              <a:spLocks noChangeArrowheads="1"/>
            </p:cNvSpPr>
            <p:nvPr/>
          </p:nvSpPr>
          <p:spPr bwMode="auto">
            <a:xfrm>
              <a:off x="3797084" y="3334770"/>
              <a:ext cx="848332" cy="332810"/>
            </a:xfrm>
            <a:prstGeom prst="roundRect">
              <a:avLst>
                <a:gd name="adj" fmla="val 16667"/>
              </a:avLst>
            </a:prstGeom>
            <a:solidFill>
              <a:srgbClr val="3182BD"/>
            </a:solidFill>
            <a:ln w="3600">
              <a:solidFill>
                <a:srgbClr val="252525"/>
              </a:solidFill>
              <a:round/>
              <a:headEnd/>
              <a:tailEnd/>
            </a:ln>
            <a:effectLst/>
          </p:spPr>
          <p:txBody>
            <a:bodyPr wrap="none" lIns="91800" tIns="62676" rIns="91800" bIns="46800" anchor="b">
              <a:prstTxWarp prst="textNoShape">
                <a:avLst/>
              </a:prstTxWarp>
            </a:bodyPr>
            <a:lstStyle/>
            <a:p>
              <a:pPr algn="ctr">
                <a:tabLst>
                  <a:tab pos="723900" algn="l"/>
                </a:tabLst>
              </a:pPr>
              <a:r>
                <a:rPr lang="en-US">
                  <a:solidFill>
                    <a:srgbClr val="000000"/>
                  </a:solidFill>
                  <a:latin typeface="Times New Roman" pitchFamily="-111" charset="0"/>
                  <a:ea typeface="Lucida Sans Unicode" pitchFamily="-111" charset="0"/>
                  <a:cs typeface="Lucida Sans Unicode" pitchFamily="-111" charset="0"/>
                </a:rPr>
                <a:t>f</a:t>
              </a:r>
              <a:r>
                <a:rPr lang="en-US" baseline="-33000">
                  <a:solidFill>
                    <a:srgbClr val="000000"/>
                  </a:solidFill>
                  <a:latin typeface="Times New Roman" pitchFamily="-111" charset="0"/>
                  <a:ea typeface="Lucida Sans Unicode" pitchFamily="-111" charset="0"/>
                  <a:cs typeface="Lucida Sans Unicode" pitchFamily="-111" charset="0"/>
                </a:rPr>
                <a:t>2,1</a:t>
              </a:r>
            </a:p>
          </p:txBody>
        </p:sp>
        <p:sp>
          <p:nvSpPr>
            <p:cNvPr id="114" name="AutoShape 36"/>
            <p:cNvSpPr>
              <a:spLocks noChangeArrowheads="1"/>
            </p:cNvSpPr>
            <p:nvPr/>
          </p:nvSpPr>
          <p:spPr bwMode="auto">
            <a:xfrm>
              <a:off x="5052376" y="3334770"/>
              <a:ext cx="679264" cy="332810"/>
            </a:xfrm>
            <a:prstGeom prst="roundRect">
              <a:avLst>
                <a:gd name="adj" fmla="val 16667"/>
              </a:avLst>
            </a:prstGeom>
            <a:solidFill>
              <a:srgbClr val="756BB1"/>
            </a:solidFill>
            <a:ln w="3600">
              <a:solidFill>
                <a:srgbClr val="252525"/>
              </a:solidFill>
              <a:round/>
              <a:headEnd/>
              <a:tailEnd/>
            </a:ln>
            <a:effectLst/>
          </p:spPr>
          <p:txBody>
            <a:bodyPr wrap="none" lIns="91800" tIns="62676" rIns="91800" bIns="46800" anchor="b">
              <a:prstTxWarp prst="textNoShape">
                <a:avLst/>
              </a:prstTxWarp>
            </a:bodyPr>
            <a:lstStyle/>
            <a:p>
              <a:pPr algn="ctr"/>
              <a:r>
                <a:rPr lang="en-US" dirty="0">
                  <a:solidFill>
                    <a:srgbClr val="000000"/>
                  </a:solidFill>
                  <a:latin typeface="Times New Roman" pitchFamily="-111" charset="0"/>
                  <a:ea typeface="Lucida Sans Unicode" pitchFamily="-111" charset="0"/>
                  <a:cs typeface="Lucida Sans Unicode" pitchFamily="-111" charset="0"/>
                </a:rPr>
                <a:t>f</a:t>
              </a:r>
              <a:r>
                <a:rPr lang="en-US" baseline="-33000" dirty="0">
                  <a:solidFill>
                    <a:srgbClr val="000000"/>
                  </a:solidFill>
                  <a:latin typeface="Times New Roman" pitchFamily="-111" charset="0"/>
                  <a:ea typeface="Lucida Sans Unicode" pitchFamily="-111" charset="0"/>
                  <a:cs typeface="Lucida Sans Unicode" pitchFamily="-111" charset="0"/>
                </a:rPr>
                <a:t>4,1</a:t>
              </a:r>
            </a:p>
          </p:txBody>
        </p:sp>
        <p:sp>
          <p:nvSpPr>
            <p:cNvPr id="115" name="AutoShape 37"/>
            <p:cNvSpPr>
              <a:spLocks noChangeArrowheads="1"/>
            </p:cNvSpPr>
            <p:nvPr/>
          </p:nvSpPr>
          <p:spPr bwMode="auto">
            <a:xfrm>
              <a:off x="6273256" y="3334770"/>
              <a:ext cx="848332" cy="332810"/>
            </a:xfrm>
            <a:prstGeom prst="roundRect">
              <a:avLst>
                <a:gd name="adj" fmla="val 16667"/>
              </a:avLst>
            </a:prstGeom>
            <a:solidFill>
              <a:srgbClr val="DE2D26"/>
            </a:solidFill>
            <a:ln w="3600">
              <a:solidFill>
                <a:srgbClr val="252525"/>
              </a:solidFill>
              <a:round/>
              <a:headEnd/>
              <a:tailEnd/>
            </a:ln>
            <a:effectLst/>
          </p:spPr>
          <p:txBody>
            <a:bodyPr wrap="none" lIns="91800" tIns="62676" rIns="91800" bIns="46800" anchor="b">
              <a:prstTxWarp prst="textNoShape">
                <a:avLst/>
              </a:prstTxWarp>
            </a:bodyPr>
            <a:lstStyle/>
            <a:p>
              <a:pPr algn="ctr">
                <a:tabLst>
                  <a:tab pos="723900" algn="l"/>
                </a:tabLst>
              </a:pPr>
              <a:r>
                <a:rPr lang="en-US" dirty="0" smtClean="0">
                  <a:solidFill>
                    <a:srgbClr val="FFFFFF"/>
                  </a:solidFill>
                  <a:latin typeface="Times New Roman" pitchFamily="-111" charset="0"/>
                  <a:ea typeface="Lucida Sans Unicode" pitchFamily="-111" charset="0"/>
                  <a:cs typeface="Lucida Sans Unicode" pitchFamily="-111" charset="0"/>
                </a:rPr>
                <a:t>f</a:t>
              </a:r>
              <a:r>
                <a:rPr lang="en-US" baseline="-33000" dirty="0" smtClean="0">
                  <a:solidFill>
                    <a:srgbClr val="FFFFFF"/>
                  </a:solidFill>
                  <a:latin typeface="Times New Roman" pitchFamily="-111" charset="0"/>
                  <a:ea typeface="Lucida Sans Unicode" pitchFamily="-111" charset="0"/>
                  <a:cs typeface="Lucida Sans Unicode" pitchFamily="-111" charset="0"/>
                </a:rPr>
                <a:t>1,1</a:t>
              </a:r>
              <a:endParaRPr lang="en-US" baseline="-33000" dirty="0">
                <a:solidFill>
                  <a:srgbClr val="FFFFFF"/>
                </a:solidFill>
                <a:latin typeface="Times New Roman" pitchFamily="-111" charset="0"/>
                <a:ea typeface="Lucida Sans Unicode" pitchFamily="-111" charset="0"/>
                <a:cs typeface="Lucida Sans Unicode" pitchFamily="-111" charset="0"/>
              </a:endParaRPr>
            </a:p>
          </p:txBody>
        </p:sp>
        <p:sp>
          <p:nvSpPr>
            <p:cNvPr id="116" name="AutoShape 38"/>
            <p:cNvSpPr>
              <a:spLocks noChangeArrowheads="1"/>
            </p:cNvSpPr>
            <p:nvPr/>
          </p:nvSpPr>
          <p:spPr bwMode="auto">
            <a:xfrm>
              <a:off x="5730143" y="3334770"/>
              <a:ext cx="543112" cy="332810"/>
            </a:xfrm>
            <a:prstGeom prst="roundRect">
              <a:avLst>
                <a:gd name="adj" fmla="val 16667"/>
              </a:avLst>
            </a:prstGeom>
            <a:solidFill>
              <a:srgbClr val="FF6600"/>
            </a:solidFill>
            <a:ln w="3600">
              <a:solidFill>
                <a:srgbClr val="FF6600"/>
              </a:solidFill>
              <a:round/>
              <a:headEnd/>
              <a:tailEnd/>
            </a:ln>
            <a:effectLst/>
          </p:spPr>
          <p:txBody>
            <a:bodyPr wrap="none" lIns="91800" tIns="62676" rIns="91800" bIns="46800" anchor="b">
              <a:prstTxWarp prst="textNoShape">
                <a:avLst/>
              </a:prstTxWarp>
            </a:bodyPr>
            <a:lstStyle/>
            <a:p>
              <a:pPr algn="ctr"/>
              <a:r>
                <a:rPr lang="en-US" dirty="0" smtClean="0">
                  <a:solidFill>
                    <a:srgbClr val="000000"/>
                  </a:solidFill>
                  <a:latin typeface="Times New Roman" pitchFamily="-111" charset="0"/>
                  <a:ea typeface="Lucida Sans Unicode" pitchFamily="-111" charset="0"/>
                  <a:cs typeface="Lucida Sans Unicode" pitchFamily="-111" charset="0"/>
                </a:rPr>
                <a:t>f</a:t>
              </a:r>
              <a:r>
                <a:rPr lang="en-US" baseline="-33000" dirty="0" smtClean="0">
                  <a:solidFill>
                    <a:srgbClr val="000000"/>
                  </a:solidFill>
                  <a:latin typeface="Times New Roman" pitchFamily="-111" charset="0"/>
                  <a:ea typeface="Lucida Sans Unicode" pitchFamily="-111" charset="0"/>
                  <a:cs typeface="Lucida Sans Unicode" pitchFamily="-111" charset="0"/>
                </a:rPr>
                <a:t>3,1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sp>
          <p:nvSpPr>
            <p:cNvPr id="117" name="Line 39"/>
            <p:cNvSpPr>
              <a:spLocks noChangeShapeType="1"/>
            </p:cNvSpPr>
            <p:nvPr/>
          </p:nvSpPr>
          <p:spPr bwMode="auto">
            <a:xfrm>
              <a:off x="2881424" y="4655922"/>
              <a:ext cx="4240163" cy="0"/>
            </a:xfrm>
            <a:prstGeom prst="line">
              <a:avLst/>
            </a:prstGeom>
            <a:noFill/>
            <a:ln w="18000">
              <a:solidFill>
                <a:srgbClr val="636363"/>
              </a:solidFill>
              <a:round/>
              <a:headEnd type="triangle" w="med" len="med"/>
              <a:tailEnd type="triangle" w="med" len="med"/>
            </a:ln>
            <a:effectLst/>
          </p:spPr>
          <p:txBody>
            <a:bodyPr>
              <a:prstTxWarp prst="textNoShape">
                <a:avLst/>
              </a:prstTxWarp>
            </a:bodyPr>
            <a:lstStyle/>
            <a:p>
              <a:endParaRPr lang="en-US"/>
            </a:p>
          </p:txBody>
        </p:sp>
        <p:grpSp>
          <p:nvGrpSpPr>
            <p:cNvPr id="5" name="Group 41"/>
            <p:cNvGrpSpPr>
              <a:grpSpLocks/>
            </p:cNvGrpSpPr>
            <p:nvPr/>
          </p:nvGrpSpPr>
          <p:grpSpPr bwMode="auto">
            <a:xfrm>
              <a:off x="6238841" y="3602646"/>
              <a:ext cx="1119140" cy="463296"/>
              <a:chOff x="3832" y="5216"/>
              <a:chExt cx="748" cy="316"/>
            </a:xfrm>
          </p:grpSpPr>
          <p:sp>
            <p:nvSpPr>
              <p:cNvPr id="139" name="Text Box 42"/>
              <p:cNvSpPr txBox="1">
                <a:spLocks noChangeArrowheads="1"/>
              </p:cNvSpPr>
              <p:nvPr/>
            </p:nvSpPr>
            <p:spPr bwMode="auto">
              <a:xfrm>
                <a:off x="3832" y="5238"/>
                <a:ext cx="226" cy="226"/>
              </a:xfrm>
              <a:prstGeom prst="rect">
                <a:avLst/>
              </a:prstGeom>
              <a:noFill/>
              <a:ln w="9525">
                <a:noFill/>
                <a:round/>
                <a:headEnd/>
                <a:tailEnd/>
              </a:ln>
              <a:effectLst/>
            </p:spPr>
            <p:txBody>
              <a:bodyPr lIns="90000" tIns="15876" rIns="90000" bIns="0" anchor="ctr">
                <a:prstTxWarp prst="textNoShape">
                  <a:avLst/>
                </a:prstTxWarp>
              </a:bodyPr>
              <a:lstStyle/>
              <a:p>
                <a:pPr algn="ctr"/>
                <a:r>
                  <a:rPr lang="en-US" sz="1600">
                    <a:solidFill>
                      <a:srgbClr val="252525"/>
                    </a:solidFill>
                    <a:latin typeface="Times New Roman" pitchFamily="-111" charset="0"/>
                    <a:ea typeface="Lucida Sans Unicode" pitchFamily="-111" charset="0"/>
                    <a:cs typeface="Lucida Sans Unicode" pitchFamily="-111" charset="0"/>
                  </a:rPr>
                  <a:t>C</a:t>
                </a:r>
              </a:p>
            </p:txBody>
          </p:sp>
          <p:sp>
            <p:nvSpPr>
              <p:cNvPr id="140" name="Text Box 43"/>
              <p:cNvSpPr txBox="1">
                <a:spLocks noChangeArrowheads="1"/>
              </p:cNvSpPr>
              <p:nvPr/>
            </p:nvSpPr>
            <p:spPr bwMode="auto">
              <a:xfrm>
                <a:off x="3969" y="5216"/>
                <a:ext cx="611" cy="178"/>
              </a:xfrm>
              <a:prstGeom prst="rect">
                <a:avLst/>
              </a:prstGeom>
              <a:noFill/>
              <a:ln w="9525">
                <a:noFill/>
                <a:round/>
                <a:headEnd/>
                <a:tailEnd/>
              </a:ln>
              <a:effectLst/>
            </p:spPr>
            <p:txBody>
              <a:bodyPr lIns="90000" tIns="56466"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r>
                  <a:rPr lang="en-US" sz="1200" dirty="0">
                    <a:solidFill>
                      <a:srgbClr val="000000"/>
                    </a:solidFill>
                    <a:latin typeface="Times New Roman" pitchFamily="-111" charset="0"/>
                    <a:ea typeface="Lucida Sans Unicode" pitchFamily="-111" charset="0"/>
                    <a:cs typeface="Lucida Sans Unicode" pitchFamily="-111" charset="0"/>
                  </a:rPr>
                  <a:t>, </a:t>
                </a:r>
                <a:r>
                  <a:rPr lang="en-US" sz="1200" dirty="0" smtClean="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r>
                  <a:rPr lang="en-US" sz="1200" dirty="0" smtClean="0">
                    <a:solidFill>
                      <a:srgbClr val="000000"/>
                    </a:solidFill>
                    <a:latin typeface="Times New Roman" pitchFamily="-111" charset="0"/>
                    <a:ea typeface="Lucida Sans Unicode" pitchFamily="-111" charset="0"/>
                    <a:cs typeface="Lucida Sans Unicode" pitchFamily="-111" charset="0"/>
                  </a:rPr>
                  <a:t>]</a:t>
                </a:r>
                <a:endParaRPr lang="en-US" sz="1200" dirty="0">
                  <a:solidFill>
                    <a:srgbClr val="000000"/>
                  </a:solidFill>
                  <a:latin typeface="Times New Roman" pitchFamily="-111" charset="0"/>
                  <a:ea typeface="Lucida Sans Unicode" pitchFamily="-111" charset="0"/>
                  <a:cs typeface="Lucida Sans Unicode" pitchFamily="-111" charset="0"/>
                </a:endParaRPr>
              </a:p>
            </p:txBody>
          </p:sp>
          <p:sp>
            <p:nvSpPr>
              <p:cNvPr id="141" name="Text Box 44"/>
              <p:cNvSpPr txBox="1">
                <a:spLocks noChangeArrowheads="1"/>
              </p:cNvSpPr>
              <p:nvPr/>
            </p:nvSpPr>
            <p:spPr bwMode="auto">
              <a:xfrm>
                <a:off x="3969" y="5354"/>
                <a:ext cx="611" cy="178"/>
              </a:xfrm>
              <a:prstGeom prst="rect">
                <a:avLst/>
              </a:prstGeom>
              <a:noFill/>
              <a:ln w="9525">
                <a:noFill/>
                <a:round/>
                <a:headEnd/>
                <a:tailEnd/>
              </a:ln>
              <a:effectLst/>
            </p:spPr>
            <p:txBody>
              <a:bodyPr lIns="90000" tIns="56466" rIns="90000" bIns="45000">
                <a:prstTxWarp prst="textNoShape">
                  <a:avLst/>
                </a:prstTxWarp>
              </a:bodyPr>
              <a:lstStyle/>
              <a:p>
                <a:pPr>
                  <a:tabLst>
                    <a:tab pos="723900" algn="l"/>
                  </a:tabLst>
                </a:pPr>
                <a:r>
                  <a:rPr lang="en-US" sz="1300">
                    <a:solidFill>
                      <a:srgbClr val="000000"/>
                    </a:solidFill>
                    <a:latin typeface="Times New Roman" pitchFamily="-111" charset="0"/>
                    <a:ea typeface="Lucida Sans Unicode" pitchFamily="-111" charset="0"/>
                    <a:cs typeface="Lucida Sans Unicode" pitchFamily="-111" charset="0"/>
                  </a:rPr>
                  <a:t>f</a:t>
                </a:r>
                <a:r>
                  <a:rPr lang="en-US" sz="1300" baseline="-33000">
                    <a:solidFill>
                      <a:srgbClr val="000000"/>
                    </a:solidFill>
                    <a:latin typeface="Times New Roman" pitchFamily="-111" charset="0"/>
                    <a:ea typeface="Lucida Sans Unicode" pitchFamily="-111" charset="0"/>
                    <a:cs typeface="Lucida Sans Unicode" pitchFamily="-111" charset="0"/>
                  </a:rPr>
                  <a:t>1</a:t>
                </a:r>
              </a:p>
            </p:txBody>
          </p:sp>
        </p:grpSp>
        <p:sp>
          <p:nvSpPr>
            <p:cNvPr id="119" name="Line 45"/>
            <p:cNvSpPr>
              <a:spLocks noChangeShapeType="1"/>
            </p:cNvSpPr>
            <p:nvPr/>
          </p:nvSpPr>
          <p:spPr bwMode="auto">
            <a:xfrm flipH="1" flipV="1">
              <a:off x="5999455" y="3677347"/>
              <a:ext cx="240885" cy="568857"/>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20" name="Line 46"/>
            <p:cNvSpPr>
              <a:spLocks noChangeShapeType="1"/>
            </p:cNvSpPr>
            <p:nvPr/>
          </p:nvSpPr>
          <p:spPr bwMode="auto">
            <a:xfrm flipV="1">
              <a:off x="4000564" y="3712534"/>
              <a:ext cx="950072" cy="46769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21" name="Line 47"/>
            <p:cNvSpPr>
              <a:spLocks noChangeShapeType="1"/>
            </p:cNvSpPr>
            <p:nvPr/>
          </p:nvSpPr>
          <p:spPr bwMode="auto">
            <a:xfrm flipH="1" flipV="1">
              <a:off x="4473354" y="3678814"/>
              <a:ext cx="444365" cy="494084"/>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22" name="Line 48"/>
            <p:cNvSpPr>
              <a:spLocks noChangeShapeType="1"/>
            </p:cNvSpPr>
            <p:nvPr/>
          </p:nvSpPr>
          <p:spPr bwMode="auto">
            <a:xfrm flipV="1">
              <a:off x="5052377" y="3678814"/>
              <a:ext cx="305220" cy="464762"/>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23" name="Line 50"/>
            <p:cNvSpPr>
              <a:spLocks noChangeShapeType="1"/>
            </p:cNvSpPr>
            <p:nvPr/>
          </p:nvSpPr>
          <p:spPr bwMode="auto">
            <a:xfrm flipH="1" flipV="1">
              <a:off x="3761175" y="3678814"/>
              <a:ext cx="139145" cy="501415"/>
            </a:xfrm>
            <a:prstGeom prst="line">
              <a:avLst/>
            </a:prstGeom>
            <a:noFill/>
            <a:ln w="9525">
              <a:solidFill>
                <a:srgbClr val="000000"/>
              </a:solidFill>
              <a:round/>
              <a:headEnd/>
              <a:tailEnd type="triangle" w="med" len="med"/>
            </a:ln>
            <a:effectLst/>
          </p:spPr>
          <p:txBody>
            <a:bodyPr>
              <a:prstTxWarp prst="textNoShape">
                <a:avLst/>
              </a:prstTxWarp>
            </a:bodyPr>
            <a:lstStyle/>
            <a:p>
              <a:endParaRPr lang="en-US"/>
            </a:p>
          </p:txBody>
        </p:sp>
        <p:sp>
          <p:nvSpPr>
            <p:cNvPr id="125" name="AutoShape 52"/>
            <p:cNvSpPr>
              <a:spLocks noChangeArrowheads="1"/>
            </p:cNvSpPr>
            <p:nvPr/>
          </p:nvSpPr>
          <p:spPr bwMode="auto">
            <a:xfrm>
              <a:off x="4983552" y="3334770"/>
              <a:ext cx="67327" cy="332810"/>
            </a:xfrm>
            <a:prstGeom prst="roundRect">
              <a:avLst>
                <a:gd name="adj" fmla="val 16667"/>
              </a:avLst>
            </a:prstGeom>
            <a:solidFill>
              <a:srgbClr val="636363"/>
            </a:solidFill>
            <a:ln w="9525">
              <a:solidFill>
                <a:srgbClr val="000000"/>
              </a:solidFill>
              <a:round/>
              <a:headEnd/>
              <a:tailEnd/>
            </a:ln>
            <a:effectLst/>
          </p:spPr>
          <p:txBody>
            <a:bodyPr wrap="none" anchor="ctr">
              <a:prstTxWarp prst="textNoShape">
                <a:avLst/>
              </a:prstTxWarp>
            </a:bodyPr>
            <a:lstStyle/>
            <a:p>
              <a:endParaRPr lang="en-US"/>
            </a:p>
          </p:txBody>
        </p:sp>
        <p:sp>
          <p:nvSpPr>
            <p:cNvPr id="126" name="AutoShape 53"/>
            <p:cNvSpPr>
              <a:spLocks noChangeArrowheads="1"/>
            </p:cNvSpPr>
            <p:nvPr/>
          </p:nvSpPr>
          <p:spPr bwMode="auto">
            <a:xfrm>
              <a:off x="3728259" y="3334770"/>
              <a:ext cx="67328" cy="332810"/>
            </a:xfrm>
            <a:prstGeom prst="roundRect">
              <a:avLst>
                <a:gd name="adj" fmla="val 16667"/>
              </a:avLst>
            </a:prstGeom>
            <a:solidFill>
              <a:srgbClr val="636363"/>
            </a:solidFill>
            <a:ln w="9525">
              <a:solidFill>
                <a:srgbClr val="000000"/>
              </a:solidFill>
              <a:round/>
              <a:headEnd/>
              <a:tailEnd/>
            </a:ln>
            <a:effectLst/>
          </p:spPr>
          <p:txBody>
            <a:bodyPr wrap="none" anchor="ctr">
              <a:prstTxWarp prst="textNoShape">
                <a:avLst/>
              </a:prstTxWarp>
            </a:bodyPr>
            <a:lstStyle/>
            <a:p>
              <a:endParaRPr lang="en-US"/>
            </a:p>
          </p:txBody>
        </p:sp>
        <p:grpSp>
          <p:nvGrpSpPr>
            <p:cNvPr id="6" name="Group 60"/>
            <p:cNvGrpSpPr>
              <a:grpSpLocks/>
            </p:cNvGrpSpPr>
            <p:nvPr/>
          </p:nvGrpSpPr>
          <p:grpSpPr bwMode="auto">
            <a:xfrm>
              <a:off x="4026523" y="4065037"/>
              <a:ext cx="1569489" cy="346006"/>
              <a:chOff x="2608" y="5669"/>
              <a:chExt cx="1049" cy="236"/>
            </a:xfrm>
          </p:grpSpPr>
          <p:sp>
            <p:nvSpPr>
              <p:cNvPr id="137" name="Text Box 61"/>
              <p:cNvSpPr txBox="1">
                <a:spLocks noChangeArrowheads="1"/>
              </p:cNvSpPr>
              <p:nvPr/>
            </p:nvSpPr>
            <p:spPr bwMode="auto">
              <a:xfrm>
                <a:off x="2608" y="5669"/>
                <a:ext cx="929" cy="226"/>
              </a:xfrm>
              <a:prstGeom prst="rect">
                <a:avLst/>
              </a:prstGeom>
              <a:noFill/>
              <a:ln w="9525">
                <a:noFill/>
                <a:round/>
                <a:headEnd/>
                <a:tailEnd/>
              </a:ln>
              <a:effectLst/>
            </p:spPr>
            <p:txBody>
              <a:bodyPr lIns="90000" tIns="15876" rIns="90000" bIns="0" anchor="ctr">
                <a:prstTxWarp prst="textNoShape">
                  <a:avLst/>
                </a:prstTxWarp>
              </a:bodyPr>
              <a:lstStyle/>
              <a:p>
                <a:pPr algn="ctr">
                  <a:tabLst>
                    <a:tab pos="723900" algn="l"/>
                    <a:tab pos="1447800" algn="l"/>
                  </a:tabLst>
                </a:pPr>
                <a:r>
                  <a:rPr lang="en-US" sz="1400" dirty="0">
                    <a:solidFill>
                      <a:srgbClr val="252525"/>
                    </a:solidFill>
                    <a:latin typeface="Times New Roman" pitchFamily="-111" charset="0"/>
                    <a:ea typeface="Lucida Sans Unicode" pitchFamily="-111" charset="0"/>
                    <a:cs typeface="Lucida Sans Unicode" pitchFamily="-111" charset="0"/>
                  </a:rPr>
                  <a:t>Q</a:t>
                </a:r>
                <a:r>
                  <a:rPr lang="en-US" sz="1400" baseline="33000" dirty="0">
                    <a:solidFill>
                      <a:srgbClr val="252525"/>
                    </a:solidFill>
                    <a:latin typeface="Times New Roman" pitchFamily="-111" charset="0"/>
                    <a:ea typeface="Lucida Sans Unicode" pitchFamily="-111" charset="0"/>
                    <a:cs typeface="Lucida Sans Unicode" pitchFamily="-111" charset="0"/>
                  </a:rPr>
                  <a:t>TT</a:t>
                </a:r>
              </a:p>
            </p:txBody>
          </p:sp>
          <p:sp>
            <p:nvSpPr>
              <p:cNvPr id="138" name="Text Box 62"/>
              <p:cNvSpPr txBox="1">
                <a:spLocks noChangeArrowheads="1"/>
              </p:cNvSpPr>
              <p:nvPr/>
            </p:nvSpPr>
            <p:spPr bwMode="auto">
              <a:xfrm>
                <a:off x="3016" y="5783"/>
                <a:ext cx="641" cy="122"/>
              </a:xfrm>
              <a:prstGeom prst="rect">
                <a:avLst/>
              </a:prstGeom>
              <a:noFill/>
              <a:ln w="9525">
                <a:noFill/>
                <a:round/>
                <a:headEnd/>
                <a:tailEnd/>
              </a:ln>
              <a:effectLst/>
            </p:spPr>
            <p:txBody>
              <a:bodyPr lIns="90000" tIns="56466" rIns="90000" bIns="45000">
                <a:prstTxWarp prst="textNoShape">
                  <a:avLst/>
                </a:prstTxWarp>
              </a:bodyPr>
              <a:lstStyle/>
              <a:p>
                <a:pPr>
                  <a:tabLst>
                    <a:tab pos="723900" algn="l"/>
                  </a:tabLst>
                </a:pPr>
                <a:r>
                  <a:rPr lang="en-US" sz="1300" dirty="0" smtClean="0">
                    <a:solidFill>
                      <a:srgbClr val="000000"/>
                    </a:solidFill>
                    <a:latin typeface="Times New Roman" pitchFamily="-111" charset="0"/>
                    <a:ea typeface="Lucida Sans Unicode" pitchFamily="-111" charset="0"/>
                    <a:cs typeface="Lucida Sans Unicode" pitchFamily="-111" charset="0"/>
                  </a:rPr>
                  <a:t>[SW</a:t>
                </a:r>
                <a:r>
                  <a:rPr lang="en-US" sz="1300" baseline="-33000" dirty="0" smtClean="0">
                    <a:solidFill>
                      <a:srgbClr val="000000"/>
                    </a:solidFill>
                    <a:latin typeface="Times New Roman" pitchFamily="-111" charset="0"/>
                    <a:ea typeface="Lucida Sans Unicode" pitchFamily="-111" charset="0"/>
                    <a:cs typeface="Lucida Sans Unicode" pitchFamily="-111" charset="0"/>
                  </a:rPr>
                  <a:t>1</a:t>
                </a:r>
                <a:r>
                  <a:rPr lang="en-US" sz="1300" dirty="0">
                    <a:solidFill>
                      <a:srgbClr val="000000"/>
                    </a:solidFill>
                    <a:latin typeface="Times New Roman" pitchFamily="-111" charset="0"/>
                    <a:ea typeface="Lucida Sans Unicode" pitchFamily="-111" charset="0"/>
                    <a:cs typeface="Lucida Sans Unicode" pitchFamily="-111" charset="0"/>
                  </a:rPr>
                  <a:t>, </a:t>
                </a:r>
                <a:r>
                  <a:rPr lang="en-US" sz="1300" dirty="0" smtClean="0">
                    <a:solidFill>
                      <a:srgbClr val="000000"/>
                    </a:solidFill>
                    <a:latin typeface="Times New Roman" pitchFamily="-111" charset="0"/>
                    <a:ea typeface="Lucida Sans Unicode" pitchFamily="-111" charset="0"/>
                    <a:cs typeface="Lucida Sans Unicode" pitchFamily="-111" charset="0"/>
                  </a:rPr>
                  <a:t>ES</a:t>
                </a:r>
                <a:r>
                  <a:rPr lang="en-US" sz="1300" baseline="-33000" dirty="0">
                    <a:solidFill>
                      <a:srgbClr val="000000"/>
                    </a:solidFill>
                    <a:latin typeface="Times New Roman" pitchFamily="-111" charset="0"/>
                    <a:ea typeface="Lucida Sans Unicode" pitchFamily="-111" charset="0"/>
                    <a:cs typeface="Lucida Sans Unicode" pitchFamily="-111" charset="0"/>
                  </a:rPr>
                  <a:t>2</a:t>
                </a:r>
                <a:r>
                  <a:rPr lang="en-US" sz="1300" dirty="0" smtClean="0">
                    <a:solidFill>
                      <a:srgbClr val="000000"/>
                    </a:solidFill>
                    <a:latin typeface="Times New Roman" pitchFamily="-111" charset="0"/>
                    <a:ea typeface="Lucida Sans Unicode" pitchFamily="-111" charset="0"/>
                    <a:cs typeface="Lucida Sans Unicode" pitchFamily="-111" charset="0"/>
                  </a:rPr>
                  <a:t>]</a:t>
                </a:r>
                <a:endParaRPr lang="en-US" sz="1300" dirty="0">
                  <a:solidFill>
                    <a:srgbClr val="000000"/>
                  </a:solidFill>
                  <a:latin typeface="Times New Roman" pitchFamily="-111" charset="0"/>
                  <a:ea typeface="Lucida Sans Unicode" pitchFamily="-111" charset="0"/>
                  <a:cs typeface="Lucida Sans Unicode" pitchFamily="-111" charset="0"/>
                </a:endParaRPr>
              </a:p>
            </p:txBody>
          </p:sp>
        </p:grpSp>
        <p:grpSp>
          <p:nvGrpSpPr>
            <p:cNvPr id="7" name="Group 63"/>
            <p:cNvGrpSpPr>
              <a:grpSpLocks/>
            </p:cNvGrpSpPr>
            <p:nvPr/>
          </p:nvGrpSpPr>
          <p:grpSpPr bwMode="auto">
            <a:xfrm>
              <a:off x="5263337" y="4172898"/>
              <a:ext cx="1496177" cy="429575"/>
              <a:chOff x="3180" y="5552"/>
              <a:chExt cx="1000" cy="293"/>
            </a:xfrm>
          </p:grpSpPr>
          <p:sp>
            <p:nvSpPr>
              <p:cNvPr id="135" name="Text Box 64"/>
              <p:cNvSpPr txBox="1">
                <a:spLocks noChangeArrowheads="1"/>
              </p:cNvSpPr>
              <p:nvPr/>
            </p:nvSpPr>
            <p:spPr bwMode="auto">
              <a:xfrm>
                <a:off x="3180" y="5552"/>
                <a:ext cx="929" cy="226"/>
              </a:xfrm>
              <a:prstGeom prst="rect">
                <a:avLst/>
              </a:prstGeom>
              <a:noFill/>
              <a:ln w="9525">
                <a:noFill/>
                <a:round/>
                <a:headEnd/>
                <a:tailEnd/>
              </a:ln>
              <a:effectLst/>
            </p:spPr>
            <p:txBody>
              <a:bodyPr lIns="90000" tIns="15876" rIns="90000" bIns="0" anchor="ctr">
                <a:prstTxWarp prst="textNoShape">
                  <a:avLst/>
                </a:prstTxWarp>
              </a:bodyPr>
              <a:lstStyle/>
              <a:p>
                <a:pPr algn="ctr">
                  <a:tabLst>
                    <a:tab pos="723900" algn="l"/>
                    <a:tab pos="1447800" algn="l"/>
                  </a:tabLst>
                </a:pPr>
                <a:r>
                  <a:rPr lang="en-US" sz="1600">
                    <a:solidFill>
                      <a:srgbClr val="252525"/>
                    </a:solidFill>
                    <a:latin typeface="Times New Roman" pitchFamily="-111" charset="0"/>
                    <a:ea typeface="Lucida Sans Unicode" pitchFamily="-111" charset="0"/>
                    <a:cs typeface="Lucida Sans Unicode" pitchFamily="-111" charset="0"/>
                  </a:rPr>
                  <a:t>Q</a:t>
                </a:r>
                <a:r>
                  <a:rPr lang="en-US" sz="1600" baseline="33000">
                    <a:solidFill>
                      <a:srgbClr val="252525"/>
                    </a:solidFill>
                    <a:latin typeface="Times New Roman" pitchFamily="-111" charset="0"/>
                    <a:ea typeface="Lucida Sans Unicode" pitchFamily="-111" charset="0"/>
                    <a:cs typeface="Lucida Sans Unicode" pitchFamily="-111" charset="0"/>
                  </a:rPr>
                  <a:t>RC</a:t>
                </a:r>
              </a:p>
            </p:txBody>
          </p:sp>
          <p:sp>
            <p:nvSpPr>
              <p:cNvPr id="136" name="Text Box 65"/>
              <p:cNvSpPr txBox="1">
                <a:spLocks noChangeArrowheads="1"/>
              </p:cNvSpPr>
              <p:nvPr/>
            </p:nvSpPr>
            <p:spPr bwMode="auto">
              <a:xfrm>
                <a:off x="3569" y="5667"/>
                <a:ext cx="611" cy="178"/>
              </a:xfrm>
              <a:prstGeom prst="rect">
                <a:avLst/>
              </a:prstGeom>
              <a:noFill/>
              <a:ln w="9525">
                <a:noFill/>
                <a:round/>
                <a:headEnd/>
                <a:tailEnd/>
              </a:ln>
              <a:effectLst/>
            </p:spPr>
            <p:txBody>
              <a:bodyPr lIns="90000" tIns="56466" rIns="90000" bIns="45000">
                <a:prstTxWarp prst="textNoShape">
                  <a:avLst/>
                </a:prstTxWarp>
              </a:bodyPr>
              <a:lstStyle/>
              <a:p>
                <a:pPr>
                  <a:tabLst>
                    <a:tab pos="723900" algn="l"/>
                  </a:tabLst>
                </a:pPr>
                <a:r>
                  <a:rPr lang="en-US" sz="1200" dirty="0" smtClean="0">
                    <a:solidFill>
                      <a:srgbClr val="000000"/>
                    </a:solidFill>
                    <a:latin typeface="Times New Roman" pitchFamily="-111" charset="0"/>
                    <a:ea typeface="Lucida Sans Unicode" pitchFamily="-111" charset="0"/>
                    <a:cs typeface="Lucida Sans Unicode" pitchFamily="-111" charset="0"/>
                  </a:rPr>
                  <a:t>[SW</a:t>
                </a:r>
                <a:r>
                  <a:rPr lang="en-US" sz="1200" baseline="-33000" dirty="0" smtClean="0">
                    <a:solidFill>
                      <a:srgbClr val="000000"/>
                    </a:solidFill>
                    <a:latin typeface="Times New Roman" pitchFamily="-111" charset="0"/>
                    <a:ea typeface="Lucida Sans Unicode" pitchFamily="-111" charset="0"/>
                    <a:cs typeface="Lucida Sans Unicode" pitchFamily="-111" charset="0"/>
                  </a:rPr>
                  <a:t>1</a:t>
                </a:r>
                <a:r>
                  <a:rPr lang="en-US" sz="1200" dirty="0">
                    <a:solidFill>
                      <a:srgbClr val="000000"/>
                    </a:solidFill>
                    <a:latin typeface="Times New Roman" pitchFamily="-111" charset="0"/>
                    <a:ea typeface="Lucida Sans Unicode" pitchFamily="-111" charset="0"/>
                    <a:cs typeface="Lucida Sans Unicode" pitchFamily="-111" charset="0"/>
                  </a:rPr>
                  <a:t>, </a:t>
                </a:r>
                <a:r>
                  <a:rPr lang="en-US" sz="1200" dirty="0" smtClean="0">
                    <a:solidFill>
                      <a:srgbClr val="000000"/>
                    </a:solidFill>
                    <a:latin typeface="Times New Roman" pitchFamily="-111" charset="0"/>
                    <a:ea typeface="Lucida Sans Unicode" pitchFamily="-111" charset="0"/>
                    <a:cs typeface="Lucida Sans Unicode" pitchFamily="-111" charset="0"/>
                  </a:rPr>
                  <a:t>ES</a:t>
                </a:r>
                <a:r>
                  <a:rPr lang="en-US" sz="1200" baseline="-33000" dirty="0">
                    <a:solidFill>
                      <a:srgbClr val="000000"/>
                    </a:solidFill>
                    <a:latin typeface="Times New Roman" pitchFamily="-111" charset="0"/>
                    <a:ea typeface="Lucida Sans Unicode" pitchFamily="-111" charset="0"/>
                    <a:cs typeface="Lucida Sans Unicode" pitchFamily="-111" charset="0"/>
                  </a:rPr>
                  <a:t>2</a:t>
                </a:r>
                <a:r>
                  <a:rPr lang="en-US" sz="1200" dirty="0" smtClean="0">
                    <a:solidFill>
                      <a:srgbClr val="000000"/>
                    </a:solidFill>
                    <a:latin typeface="Times New Roman" pitchFamily="-111" charset="0"/>
                    <a:ea typeface="Lucida Sans Unicode" pitchFamily="-111" charset="0"/>
                    <a:cs typeface="Lucida Sans Unicode" pitchFamily="-111" charset="0"/>
                  </a:rPr>
                  <a:t>]</a:t>
                </a:r>
                <a:endParaRPr lang="en-US" sz="1200" dirty="0">
                  <a:solidFill>
                    <a:srgbClr val="000000"/>
                  </a:solidFill>
                  <a:latin typeface="Times New Roman" pitchFamily="-111" charset="0"/>
                  <a:ea typeface="Lucida Sans Unicode" pitchFamily="-111" charset="0"/>
                  <a:cs typeface="Lucida Sans Unicode" pitchFamily="-111" charset="0"/>
                </a:endParaRPr>
              </a:p>
            </p:txBody>
          </p:sp>
        </p:grpSp>
        <p:grpSp>
          <p:nvGrpSpPr>
            <p:cNvPr id="8" name="Group 66"/>
            <p:cNvGrpSpPr>
              <a:grpSpLocks/>
            </p:cNvGrpSpPr>
            <p:nvPr/>
          </p:nvGrpSpPr>
          <p:grpSpPr bwMode="auto">
            <a:xfrm>
              <a:off x="3155919" y="4080095"/>
              <a:ext cx="1524604" cy="428109"/>
              <a:chOff x="1746" y="5558"/>
              <a:chExt cx="1019" cy="292"/>
            </a:xfrm>
          </p:grpSpPr>
          <p:sp>
            <p:nvSpPr>
              <p:cNvPr id="133" name="Text Box 67"/>
              <p:cNvSpPr txBox="1">
                <a:spLocks noChangeArrowheads="1"/>
              </p:cNvSpPr>
              <p:nvPr/>
            </p:nvSpPr>
            <p:spPr bwMode="auto">
              <a:xfrm>
                <a:off x="1746" y="5558"/>
                <a:ext cx="929" cy="226"/>
              </a:xfrm>
              <a:prstGeom prst="rect">
                <a:avLst/>
              </a:prstGeom>
              <a:noFill/>
              <a:ln w="9525">
                <a:noFill/>
                <a:round/>
                <a:headEnd/>
                <a:tailEnd/>
              </a:ln>
              <a:effectLst/>
            </p:spPr>
            <p:txBody>
              <a:bodyPr lIns="90000" tIns="15876" rIns="90000" bIns="0" anchor="ctr">
                <a:prstTxWarp prst="textNoShape">
                  <a:avLst/>
                </a:prstTxWarp>
              </a:bodyPr>
              <a:lstStyle/>
              <a:p>
                <a:pPr algn="ctr">
                  <a:tabLst>
                    <a:tab pos="723900" algn="l"/>
                    <a:tab pos="1447800" algn="l"/>
                  </a:tabLst>
                </a:pPr>
                <a:r>
                  <a:rPr lang="en-US" sz="1600" dirty="0">
                    <a:solidFill>
                      <a:srgbClr val="252525"/>
                    </a:solidFill>
                    <a:latin typeface="Times New Roman" pitchFamily="-111" charset="0"/>
                    <a:ea typeface="Lucida Sans Unicode" pitchFamily="-111" charset="0"/>
                    <a:cs typeface="Lucida Sans Unicode" pitchFamily="-111" charset="0"/>
                  </a:rPr>
                  <a:t>Q</a:t>
                </a:r>
                <a:r>
                  <a:rPr lang="en-US" sz="1600" baseline="33000" dirty="0">
                    <a:solidFill>
                      <a:srgbClr val="252525"/>
                    </a:solidFill>
                    <a:latin typeface="Times New Roman" pitchFamily="-111" charset="0"/>
                    <a:ea typeface="Lucida Sans Unicode" pitchFamily="-111" charset="0"/>
                    <a:cs typeface="Lucida Sans Unicode" pitchFamily="-111" charset="0"/>
                  </a:rPr>
                  <a:t>TL</a:t>
                </a:r>
              </a:p>
            </p:txBody>
          </p:sp>
          <p:sp>
            <p:nvSpPr>
              <p:cNvPr id="134" name="Text Box 68"/>
              <p:cNvSpPr txBox="1">
                <a:spLocks noChangeArrowheads="1"/>
              </p:cNvSpPr>
              <p:nvPr/>
            </p:nvSpPr>
            <p:spPr bwMode="auto">
              <a:xfrm>
                <a:off x="2154" y="5672"/>
                <a:ext cx="611" cy="178"/>
              </a:xfrm>
              <a:prstGeom prst="rect">
                <a:avLst/>
              </a:prstGeom>
              <a:noFill/>
              <a:ln w="9525">
                <a:noFill/>
                <a:round/>
                <a:headEnd/>
                <a:tailEnd/>
              </a:ln>
              <a:effectLst/>
            </p:spPr>
            <p:txBody>
              <a:bodyPr lIns="90000" tIns="56466" rIns="90000" bIns="45000">
                <a:prstTxWarp prst="textNoShape">
                  <a:avLst/>
                </a:prstTxWarp>
              </a:bodyPr>
              <a:lstStyle/>
              <a:p>
                <a:pPr>
                  <a:tabLst>
                    <a:tab pos="723900" algn="l"/>
                  </a:tabLst>
                </a:pPr>
                <a:r>
                  <a:rPr lang="en-US" sz="1300" dirty="0" smtClean="0">
                    <a:solidFill>
                      <a:srgbClr val="000000"/>
                    </a:solidFill>
                    <a:latin typeface="Times New Roman" pitchFamily="-111" charset="0"/>
                    <a:ea typeface="Lucida Sans Unicode" pitchFamily="-111" charset="0"/>
                    <a:cs typeface="Lucida Sans Unicode" pitchFamily="-111" charset="0"/>
                  </a:rPr>
                  <a:t>SW</a:t>
                </a:r>
                <a:r>
                  <a:rPr lang="en-US" sz="1300" baseline="-33000" dirty="0" smtClean="0">
                    <a:solidFill>
                      <a:srgbClr val="000000"/>
                    </a:solidFill>
                    <a:latin typeface="Times New Roman" pitchFamily="-111" charset="0"/>
                    <a:ea typeface="Lucida Sans Unicode" pitchFamily="-111" charset="0"/>
                    <a:cs typeface="Lucida Sans Unicode" pitchFamily="-111" charset="0"/>
                  </a:rPr>
                  <a:t>1</a:t>
                </a:r>
                <a:endParaRPr lang="en-US" sz="1300" baseline="-33000" dirty="0">
                  <a:solidFill>
                    <a:srgbClr val="000000"/>
                  </a:solidFill>
                  <a:latin typeface="Times New Roman" pitchFamily="-111" charset="0"/>
                  <a:ea typeface="Lucida Sans Unicode" pitchFamily="-111" charset="0"/>
                  <a:cs typeface="Lucida Sans Unicode" pitchFamily="-111" charset="0"/>
                </a:endParaRPr>
              </a:p>
            </p:txBody>
          </p:sp>
        </p:grpSp>
        <p:grpSp>
          <p:nvGrpSpPr>
            <p:cNvPr id="9" name="Group 69"/>
            <p:cNvGrpSpPr>
              <a:grpSpLocks/>
            </p:cNvGrpSpPr>
            <p:nvPr/>
          </p:nvGrpSpPr>
          <p:grpSpPr bwMode="auto">
            <a:xfrm>
              <a:off x="3171685" y="4654314"/>
              <a:ext cx="3391832" cy="335743"/>
              <a:chOff x="1782" y="5915"/>
              <a:chExt cx="2267" cy="229"/>
            </a:xfrm>
          </p:grpSpPr>
          <p:sp>
            <p:nvSpPr>
              <p:cNvPr id="131" name="Text Box 70"/>
              <p:cNvSpPr txBox="1">
                <a:spLocks noChangeArrowheads="1"/>
              </p:cNvSpPr>
              <p:nvPr/>
            </p:nvSpPr>
            <p:spPr bwMode="auto">
              <a:xfrm>
                <a:off x="1782" y="5915"/>
                <a:ext cx="2267" cy="159"/>
              </a:xfrm>
              <a:prstGeom prst="rect">
                <a:avLst/>
              </a:prstGeom>
              <a:noFill/>
              <a:ln w="9525">
                <a:noFill/>
                <a:round/>
                <a:headEnd/>
                <a:tailEnd/>
              </a:ln>
              <a:effectLst/>
            </p:spPr>
            <p:txBody>
              <a:bodyPr lIns="0" tIns="15876" rIns="0" bIns="0" anchor="ctr">
                <a:prstTxWarp prst="textNoShape">
                  <a:avLst/>
                </a:prstTxWarp>
              </a:bodyPr>
              <a:lstStyle/>
              <a:p>
                <a:pPr algn="ctr">
                  <a:tabLst>
                    <a:tab pos="723900" algn="l"/>
                    <a:tab pos="1447800" algn="l"/>
                    <a:tab pos="2171700" algn="l"/>
                    <a:tab pos="2895600" algn="l"/>
                  </a:tabLst>
                </a:pPr>
                <a:r>
                  <a:rPr lang="en-US" sz="1400" dirty="0">
                    <a:solidFill>
                      <a:srgbClr val="252525"/>
                    </a:solidFill>
                    <a:latin typeface="Times New Roman" pitchFamily="-111" charset="0"/>
                    <a:ea typeface="Lucida Sans Unicode" pitchFamily="-111" charset="0"/>
                    <a:cs typeface="Lucida Sans Unicode" pitchFamily="-111" charset="0"/>
                  </a:rPr>
                  <a:t>R</a:t>
                </a:r>
              </a:p>
            </p:txBody>
          </p:sp>
          <p:sp>
            <p:nvSpPr>
              <p:cNvPr id="132" name="Text Box 71"/>
              <p:cNvSpPr txBox="1">
                <a:spLocks noChangeArrowheads="1"/>
              </p:cNvSpPr>
              <p:nvPr/>
            </p:nvSpPr>
            <p:spPr bwMode="auto">
              <a:xfrm>
                <a:off x="2904" y="5966"/>
                <a:ext cx="611" cy="178"/>
              </a:xfrm>
              <a:prstGeom prst="rect">
                <a:avLst/>
              </a:prstGeom>
              <a:noFill/>
              <a:ln w="9525">
                <a:noFill/>
                <a:round/>
                <a:headEnd/>
                <a:tailEnd/>
              </a:ln>
              <a:effectLst/>
            </p:spPr>
            <p:txBody>
              <a:bodyPr lIns="90000" tIns="56466" rIns="90000" bIns="45000">
                <a:prstTxWarp prst="textNoShape">
                  <a:avLst/>
                </a:prstTxWarp>
              </a:bodyPr>
              <a:lstStyle/>
              <a:p>
                <a:pPr>
                  <a:tabLst>
                    <a:tab pos="723900" algn="l"/>
                  </a:tabLst>
                </a:pPr>
                <a:r>
                  <a:rPr lang="en-US" sz="1100" dirty="0">
                    <a:solidFill>
                      <a:srgbClr val="000000"/>
                    </a:solidFill>
                    <a:latin typeface="Times New Roman" pitchFamily="-111" charset="0"/>
                    <a:ea typeface="Lucida Sans Unicode" pitchFamily="-111" charset="0"/>
                    <a:cs typeface="Lucida Sans Unicode" pitchFamily="-111" charset="0"/>
                  </a:rPr>
                  <a:t>f</a:t>
                </a:r>
                <a:r>
                  <a:rPr lang="en-US" sz="1100" baseline="-33000" dirty="0">
                    <a:solidFill>
                      <a:srgbClr val="000000"/>
                    </a:solidFill>
                    <a:latin typeface="Times New Roman" pitchFamily="-111" charset="0"/>
                    <a:ea typeface="Lucida Sans Unicode" pitchFamily="-111" charset="0"/>
                    <a:cs typeface="Lucida Sans Unicode" pitchFamily="-111" charset="0"/>
                  </a:rPr>
                  <a:t>1</a:t>
                </a:r>
              </a:p>
            </p:txBody>
          </p:sp>
        </p:grpSp>
        <p:sp>
          <p:nvSpPr>
            <p:cNvPr id="82" name="AutoShape 13"/>
            <p:cNvSpPr>
              <a:spLocks noChangeArrowheads="1"/>
            </p:cNvSpPr>
            <p:nvPr/>
          </p:nvSpPr>
          <p:spPr bwMode="auto">
            <a:xfrm>
              <a:off x="4645416" y="3339592"/>
              <a:ext cx="334812" cy="332811"/>
            </a:xfrm>
            <a:prstGeom prst="roundRect">
              <a:avLst>
                <a:gd name="adj" fmla="val 16667"/>
              </a:avLst>
            </a:prstGeom>
            <a:solidFill>
              <a:srgbClr val="FF6600"/>
            </a:solidFill>
            <a:ln w="3600">
              <a:solidFill>
                <a:srgbClr val="FF6600"/>
              </a:solidFill>
              <a:round/>
              <a:headEnd/>
              <a:tailEnd/>
            </a:ln>
            <a:effectLst/>
          </p:spPr>
          <p:txBody>
            <a:bodyPr wrap="none" lIns="91800" tIns="62676" rIns="91800" bIns="46800" anchor="b">
              <a:prstTxWarp prst="textNoShape">
                <a:avLst/>
              </a:prstTxWarp>
            </a:bodyPr>
            <a:lstStyle/>
            <a:p>
              <a:pPr algn="ctr"/>
              <a:r>
                <a:rPr lang="en-US" dirty="0" smtClean="0">
                  <a:solidFill>
                    <a:srgbClr val="000000"/>
                  </a:solidFill>
                  <a:latin typeface="Times New Roman" pitchFamily="-111" charset="0"/>
                  <a:ea typeface="Lucida Sans Unicode" pitchFamily="-111" charset="0"/>
                  <a:cs typeface="Lucida Sans Unicode" pitchFamily="-111" charset="0"/>
                </a:rPr>
                <a:t>f</a:t>
              </a:r>
              <a:r>
                <a:rPr lang="en-US" baseline="-33000" dirty="0" smtClean="0">
                  <a:solidFill>
                    <a:srgbClr val="000000"/>
                  </a:solidFill>
                  <a:latin typeface="Times New Roman" pitchFamily="-111" charset="0"/>
                  <a:ea typeface="Lucida Sans Unicode" pitchFamily="-111" charset="0"/>
                  <a:cs typeface="Lucida Sans Unicode" pitchFamily="-111" charset="0"/>
                </a:rPr>
                <a:t>3,1</a:t>
              </a:r>
              <a:endParaRPr lang="en-US" baseline="-33000" dirty="0">
                <a:solidFill>
                  <a:srgbClr val="000000"/>
                </a:solidFill>
                <a:latin typeface="Times New Roman" pitchFamily="-111" charset="0"/>
                <a:ea typeface="Lucida Sans Unicode" pitchFamily="-111" charset="0"/>
                <a:cs typeface="Lucida Sans Unicode" pitchFamily="-111" charset="0"/>
              </a:endParaRPr>
            </a:p>
          </p:txBody>
        </p:sp>
      </p:grpSp>
      <p:sp>
        <p:nvSpPr>
          <p:cNvPr id="81" name="TextBox 80"/>
          <p:cNvSpPr txBox="1"/>
          <p:nvPr/>
        </p:nvSpPr>
        <p:spPr>
          <a:xfrm>
            <a:off x="5932636" y="1174448"/>
            <a:ext cx="1983903" cy="646331"/>
          </a:xfrm>
          <a:prstGeom prst="rect">
            <a:avLst/>
          </a:prstGeom>
          <a:noFill/>
        </p:spPr>
        <p:txBody>
          <a:bodyPr wrap="square" rtlCol="0">
            <a:spAutoFit/>
          </a:bodyPr>
          <a:lstStyle/>
          <a:p>
            <a:r>
              <a:rPr lang="en-US" dirty="0"/>
              <a:t>f</a:t>
            </a:r>
            <a:r>
              <a:rPr lang="en-US" baseline="-25000" dirty="0" smtClean="0"/>
              <a:t>2</a:t>
            </a:r>
            <a:r>
              <a:rPr lang="en-US" dirty="0" smtClean="0"/>
              <a:t>,</a:t>
            </a:r>
            <a:r>
              <a:rPr lang="en-US" dirty="0" smtClean="0"/>
              <a:t> f</a:t>
            </a:r>
            <a:r>
              <a:rPr lang="en-US" baseline="-25000" dirty="0" smtClean="0"/>
              <a:t>4</a:t>
            </a:r>
            <a:r>
              <a:rPr lang="en-US" dirty="0" smtClean="0"/>
              <a:t>– </a:t>
            </a:r>
            <a:r>
              <a:rPr lang="en-US" dirty="0" smtClean="0"/>
              <a:t>TT </a:t>
            </a:r>
            <a:r>
              <a:rPr lang="en-US" dirty="0" smtClean="0"/>
              <a:t>frames</a:t>
            </a:r>
            <a:endParaRPr lang="en-US" dirty="0" smtClean="0"/>
          </a:p>
          <a:p>
            <a:r>
              <a:rPr lang="en-US" dirty="0" smtClean="0"/>
              <a:t>f</a:t>
            </a:r>
            <a:r>
              <a:rPr lang="en-US" baseline="-25000" dirty="0"/>
              <a:t>1</a:t>
            </a:r>
            <a:r>
              <a:rPr lang="en-US" dirty="0" smtClean="0"/>
              <a:t>, f</a:t>
            </a:r>
            <a:r>
              <a:rPr lang="en-US" baseline="-25000" dirty="0" smtClean="0"/>
              <a:t>3</a:t>
            </a:r>
            <a:r>
              <a:rPr lang="en-US" dirty="0" smtClean="0"/>
              <a:t> </a:t>
            </a:r>
            <a:r>
              <a:rPr lang="en-US" dirty="0" smtClean="0"/>
              <a:t>– RC </a:t>
            </a:r>
            <a:r>
              <a:rPr lang="en-US" dirty="0" smtClean="0"/>
              <a:t>frames</a:t>
            </a:r>
            <a:endParaRPr lang="en-US" dirty="0"/>
          </a:p>
        </p:txBody>
      </p:sp>
    </p:spTree>
    <p:extLst>
      <p:ext uri="{BB962C8B-B14F-4D97-AF65-F5344CB8AC3E}">
        <p14:creationId xmlns:p14="http://schemas.microsoft.com/office/powerpoint/2010/main" val="30985707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TTEthernet</a:t>
            </a:r>
            <a:r>
              <a:rPr lang="en-US" dirty="0" smtClean="0"/>
              <a:t> simulator</a:t>
            </a:r>
            <a:endParaRPr lang="en-US" dirty="0"/>
          </a:p>
        </p:txBody>
      </p:sp>
      <p:sp>
        <p:nvSpPr>
          <p:cNvPr id="3" name="Content Placeholder 2"/>
          <p:cNvSpPr>
            <a:spLocks noGrp="1"/>
          </p:cNvSpPr>
          <p:nvPr>
            <p:ph idx="1"/>
          </p:nvPr>
        </p:nvSpPr>
        <p:spPr/>
        <p:txBody>
          <a:bodyPr/>
          <a:lstStyle/>
          <a:p>
            <a:r>
              <a:rPr lang="en-US" dirty="0" smtClean="0"/>
              <a:t>RC traffic is simulated based on the given network arch. and known TT static schedules</a:t>
            </a:r>
          </a:p>
          <a:p>
            <a:endParaRPr lang="en-US" dirty="0"/>
          </a:p>
          <a:p>
            <a:r>
              <a:rPr lang="en-US" dirty="0" smtClean="0"/>
              <a:t>1 </a:t>
            </a:r>
            <a:r>
              <a:rPr lang="en-US" dirty="0" err="1" smtClean="0"/>
              <a:t>TTEthernet</a:t>
            </a:r>
            <a:r>
              <a:rPr lang="en-US" dirty="0" smtClean="0"/>
              <a:t> cluster, 1 clock synchronization domain</a:t>
            </a:r>
          </a:p>
          <a:p>
            <a:endParaRPr lang="en-US" dirty="0"/>
          </a:p>
          <a:p>
            <a:r>
              <a:rPr lang="en-US" dirty="0" smtClean="0"/>
              <a:t>RC traffic is asynchronous</a:t>
            </a:r>
          </a:p>
          <a:p>
            <a:pPr lvl="1"/>
            <a:r>
              <a:rPr lang="en-US" dirty="0"/>
              <a:t>w</a:t>
            </a:r>
            <a:r>
              <a:rPr lang="en-US" dirty="0" smtClean="0"/>
              <a:t>e assigned random arrival times to the RC frame instances  at their source end-systems</a:t>
            </a:r>
          </a:p>
          <a:p>
            <a:endParaRPr lang="en-US" dirty="0"/>
          </a:p>
          <a:p>
            <a:r>
              <a:rPr lang="en-US" dirty="0" smtClean="0"/>
              <a:t>The obtained worst-case end-to-end delays are not exact</a:t>
            </a:r>
          </a:p>
          <a:p>
            <a:pPr lvl="1"/>
            <a:r>
              <a:rPr lang="en-US" dirty="0"/>
              <a:t>w</a:t>
            </a:r>
            <a:r>
              <a:rPr lang="en-US" dirty="0" smtClean="0"/>
              <a:t>e can’t say that a RC frame is schedulable, but we may find out that it’s not</a:t>
            </a:r>
            <a:endParaRPr lang="en-US" dirty="0"/>
          </a:p>
        </p:txBody>
      </p:sp>
    </p:spTree>
    <p:extLst>
      <p:ext uri="{BB962C8B-B14F-4D97-AF65-F5344CB8AC3E}">
        <p14:creationId xmlns:p14="http://schemas.microsoft.com/office/powerpoint/2010/main" val="3442641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5" name="Content Placeholder 4"/>
          <p:cNvSpPr>
            <a:spLocks noGrp="1"/>
          </p:cNvSpPr>
          <p:nvPr>
            <p:ph idx="1"/>
          </p:nvPr>
        </p:nvSpPr>
        <p:spPr/>
        <p:txBody>
          <a:bodyPr/>
          <a:lstStyle/>
          <a:p>
            <a:r>
              <a:rPr lang="en-US" dirty="0" smtClean="0"/>
              <a:t>11 synthetic benchmarks from [TSP12]</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73" y="1650902"/>
            <a:ext cx="7182853" cy="4058217"/>
          </a:xfrm>
          <a:prstGeom prst="rect">
            <a:avLst/>
          </a:prstGeom>
        </p:spPr>
      </p:pic>
      <p:sp>
        <p:nvSpPr>
          <p:cNvPr id="7" name="Content Placeholder 4"/>
          <p:cNvSpPr txBox="1">
            <a:spLocks/>
          </p:cNvSpPr>
          <p:nvPr/>
        </p:nvSpPr>
        <p:spPr bwMode="auto">
          <a:xfrm>
            <a:off x="407192" y="5851511"/>
            <a:ext cx="8424863" cy="9923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9388" indent="-215900" algn="l" rtl="0" eaLnBrk="1" fontAlgn="base" hangingPunct="1">
              <a:spcBef>
                <a:spcPts val="500"/>
              </a:spcBef>
              <a:spcAft>
                <a:spcPct val="0"/>
              </a:spcAft>
              <a:buClr>
                <a:srgbClr val="BDD7E7"/>
              </a:buClr>
              <a:buFont typeface="Wingdings" charset="2"/>
              <a:buChar char="§"/>
              <a:defRPr sz="2400">
                <a:solidFill>
                  <a:srgbClr val="08519C"/>
                </a:solidFill>
                <a:latin typeface="Calibri"/>
                <a:ea typeface="ＭＳ Ｐゴシック" charset="-128"/>
                <a:cs typeface="Calibri"/>
              </a:defRPr>
            </a:lvl1pPr>
            <a:lvl2pPr marL="539750" indent="-215900" algn="l" rtl="0" eaLnBrk="1" fontAlgn="base" hangingPunct="1">
              <a:spcBef>
                <a:spcPts val="400"/>
              </a:spcBef>
              <a:spcAft>
                <a:spcPct val="0"/>
              </a:spcAft>
              <a:buClr>
                <a:srgbClr val="BDD7E7"/>
              </a:buClr>
              <a:buFont typeface="Wingdings" charset="2"/>
              <a:buChar char="§"/>
              <a:defRPr sz="2400">
                <a:solidFill>
                  <a:srgbClr val="08519C"/>
                </a:solidFill>
                <a:latin typeface="Calibri"/>
                <a:ea typeface="ＭＳ Ｐゴシック" charset="-128"/>
                <a:cs typeface="Calibri"/>
              </a:defRPr>
            </a:lvl2pPr>
            <a:lvl3pPr marL="898525" indent="-215900" algn="l" rtl="0" eaLnBrk="1" fontAlgn="base" hangingPunct="1">
              <a:spcBef>
                <a:spcPts val="300"/>
              </a:spcBef>
              <a:spcAft>
                <a:spcPct val="0"/>
              </a:spcAft>
              <a:buClr>
                <a:srgbClr val="BDD7E7"/>
              </a:buClr>
              <a:buFont typeface="Wingdings" charset="2"/>
              <a:buChar char="§"/>
              <a:defRPr sz="2000">
                <a:solidFill>
                  <a:srgbClr val="08519C"/>
                </a:solidFill>
                <a:latin typeface="Calibri"/>
                <a:ea typeface="ＭＳ Ｐゴシック" charset="-128"/>
                <a:cs typeface="Calibri"/>
              </a:defRPr>
            </a:lvl3pPr>
            <a:lvl4pPr marL="1258888" indent="-215900" algn="l" rtl="0" eaLnBrk="1" fontAlgn="base" hangingPunct="1">
              <a:spcBef>
                <a:spcPts val="200"/>
              </a:spcBef>
              <a:spcAft>
                <a:spcPct val="0"/>
              </a:spcAft>
              <a:buClr>
                <a:srgbClr val="BDD7E7"/>
              </a:buClr>
              <a:buFont typeface="Wingdings" charset="2"/>
              <a:buChar char="§"/>
              <a:defRPr>
                <a:solidFill>
                  <a:srgbClr val="08519C"/>
                </a:solidFill>
                <a:latin typeface="Calibri"/>
                <a:ea typeface="ＭＳ Ｐゴシック" charset="-128"/>
                <a:cs typeface="Calibri"/>
              </a:defRPr>
            </a:lvl4pPr>
            <a:lvl5pPr marL="1619250" indent="-215900" algn="l" rtl="0" eaLnBrk="1" fontAlgn="base" hangingPunct="1">
              <a:spcBef>
                <a:spcPts val="200"/>
              </a:spcBef>
              <a:spcAft>
                <a:spcPct val="0"/>
              </a:spcAft>
              <a:buClr>
                <a:srgbClr val="BDD7E7"/>
              </a:buClr>
              <a:buFont typeface="Wingdings" charset="2"/>
              <a:buChar char="§"/>
              <a:defRPr sz="1600">
                <a:solidFill>
                  <a:srgbClr val="08519C"/>
                </a:solidFill>
                <a:latin typeface="Calibri"/>
                <a:ea typeface="ＭＳ Ｐゴシック" charset="-128"/>
                <a:cs typeface="Calibri"/>
              </a:defRPr>
            </a:lvl5pPr>
            <a:lvl6pPr marL="2574925" indent="-228600" algn="l" rtl="0" eaLnBrk="1" fontAlgn="base" hangingPunct="1">
              <a:spcBef>
                <a:spcPct val="20000"/>
              </a:spcBef>
              <a:spcAft>
                <a:spcPct val="0"/>
              </a:spcAft>
              <a:buChar char="»"/>
              <a:defRPr sz="1600">
                <a:solidFill>
                  <a:schemeClr val="tx1"/>
                </a:solidFill>
                <a:latin typeface="+mn-lt"/>
                <a:ea typeface="+mn-ea"/>
              </a:defRPr>
            </a:lvl6pPr>
            <a:lvl7pPr marL="3032125" indent="-228600" algn="l" rtl="0" eaLnBrk="1" fontAlgn="base" hangingPunct="1">
              <a:spcBef>
                <a:spcPct val="20000"/>
              </a:spcBef>
              <a:spcAft>
                <a:spcPct val="0"/>
              </a:spcAft>
              <a:buChar char="»"/>
              <a:defRPr sz="1600">
                <a:solidFill>
                  <a:schemeClr val="tx1"/>
                </a:solidFill>
                <a:latin typeface="+mn-lt"/>
                <a:ea typeface="+mn-ea"/>
              </a:defRPr>
            </a:lvl7pPr>
            <a:lvl8pPr marL="3489325" indent="-228600" algn="l" rtl="0" eaLnBrk="1" fontAlgn="base" hangingPunct="1">
              <a:spcBef>
                <a:spcPct val="20000"/>
              </a:spcBef>
              <a:spcAft>
                <a:spcPct val="0"/>
              </a:spcAft>
              <a:buChar char="»"/>
              <a:defRPr sz="1600">
                <a:solidFill>
                  <a:schemeClr val="tx1"/>
                </a:solidFill>
                <a:latin typeface="+mn-lt"/>
                <a:ea typeface="+mn-ea"/>
              </a:defRPr>
            </a:lvl8pPr>
            <a:lvl9pPr marL="3946525" indent="-228600" algn="l" rtl="0" eaLnBrk="1" fontAlgn="base" hangingPunct="1">
              <a:spcBef>
                <a:spcPct val="20000"/>
              </a:spcBef>
              <a:spcAft>
                <a:spcPct val="0"/>
              </a:spcAft>
              <a:buChar char="»"/>
              <a:defRPr sz="1600">
                <a:solidFill>
                  <a:schemeClr val="tx1"/>
                </a:solidFill>
                <a:latin typeface="+mn-lt"/>
                <a:ea typeface="+mn-ea"/>
              </a:defRPr>
            </a:lvl9pPr>
          </a:lstStyle>
          <a:p>
            <a:r>
              <a:rPr lang="en-US" sz="1200" dirty="0" smtClean="0"/>
              <a:t>[TSP12] Domitian </a:t>
            </a:r>
            <a:r>
              <a:rPr lang="en-US" sz="1200" dirty="0" err="1" smtClean="0"/>
              <a:t>Tamas-Selicean</a:t>
            </a:r>
            <a:r>
              <a:rPr lang="en-US" sz="1200" dirty="0" smtClean="0"/>
              <a:t> </a:t>
            </a:r>
            <a:r>
              <a:rPr lang="en-US" sz="1200" dirty="0"/>
              <a:t>and Paul Pop. Synthesis of </a:t>
            </a:r>
            <a:r>
              <a:rPr lang="en-US" sz="1200" dirty="0" smtClean="0"/>
              <a:t>communication schedules </a:t>
            </a:r>
            <a:r>
              <a:rPr lang="en-US" sz="1200" dirty="0"/>
              <a:t>for </a:t>
            </a:r>
            <a:r>
              <a:rPr lang="en-US" sz="1200" dirty="0" err="1"/>
              <a:t>TTEthernet</a:t>
            </a:r>
            <a:r>
              <a:rPr lang="en-US" sz="1200" dirty="0"/>
              <a:t>-based mixed-criticality </a:t>
            </a:r>
            <a:r>
              <a:rPr lang="en-US" sz="1200" dirty="0" smtClean="0"/>
              <a:t>systems</a:t>
            </a:r>
            <a:r>
              <a:rPr lang="en-US" sz="1200" dirty="0"/>
              <a:t>. </a:t>
            </a:r>
            <a:r>
              <a:rPr lang="en-US" sz="1200" dirty="0" smtClean="0"/>
              <a:t>In Proceedings </a:t>
            </a:r>
            <a:r>
              <a:rPr lang="en-US" sz="1200" dirty="0"/>
              <a:t>of the International Conference on </a:t>
            </a:r>
            <a:r>
              <a:rPr lang="en-US" sz="1200" dirty="0" smtClean="0"/>
              <a:t>Hardware/Software </a:t>
            </a:r>
            <a:r>
              <a:rPr lang="en-US" sz="1200" dirty="0" err="1" smtClean="0"/>
              <a:t>Codesign</a:t>
            </a:r>
            <a:r>
              <a:rPr lang="en-US" sz="1200" dirty="0" smtClean="0"/>
              <a:t> </a:t>
            </a:r>
            <a:r>
              <a:rPr lang="en-US" sz="1200" dirty="0"/>
              <a:t>and System Synthesis, 2012.</a:t>
            </a:r>
            <a:endParaRPr lang="en-US" sz="1200" dirty="0" smtClean="0"/>
          </a:p>
          <a:p>
            <a:endParaRPr lang="en-US" dirty="0"/>
          </a:p>
        </p:txBody>
      </p:sp>
    </p:spTree>
    <p:extLst>
      <p:ext uri="{BB962C8B-B14F-4D97-AF65-F5344CB8AC3E}">
        <p14:creationId xmlns:p14="http://schemas.microsoft.com/office/powerpoint/2010/main" val="4222509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Delay Analysis Methods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Network Calculus </a:t>
                </a:r>
              </a:p>
              <a:p>
                <a:endParaRPr lang="en-US" dirty="0"/>
              </a:p>
              <a:p>
                <a:r>
                  <a:rPr lang="en-US" dirty="0" smtClean="0"/>
                  <a:t>Trajectory approach</a:t>
                </a:r>
              </a:p>
              <a:p>
                <a:pPr lvl="1"/>
                <a:r>
                  <a:rPr lang="en-US" dirty="0" smtClean="0"/>
                  <a:t>Set of sporadic flows – each flow follows a static path </a:t>
                </a:r>
                <a:r>
                  <a:rPr lang="en-US" dirty="0" smtClean="0">
                    <a:latin typeface="Lucida Calligraphy" pitchFamily="66" charset="0"/>
                  </a:rPr>
                  <a:t>P</a:t>
                </a:r>
                <a:r>
                  <a:rPr lang="en-US" baseline="-25000" dirty="0" smtClean="0">
                    <a:latin typeface="Lucida Calligraphy" pitchFamily="66" charset="0"/>
                  </a:rPr>
                  <a:t>i</a:t>
                </a:r>
              </a:p>
              <a:p>
                <a:pPr lvl="2"/>
                <a:r>
                  <a:rPr lang="en-US" dirty="0" smtClean="0">
                    <a:latin typeface="Cambria Math" pitchFamily="18" charset="0"/>
                    <a:ea typeface="Cambria Math" pitchFamily="18" charset="0"/>
                  </a:rPr>
                  <a:t>T</a:t>
                </a:r>
                <a:r>
                  <a:rPr lang="en-US" baseline="-25000" dirty="0" smtClean="0">
                    <a:latin typeface="Cambria Math" pitchFamily="18" charset="0"/>
                    <a:ea typeface="Cambria Math" pitchFamily="18" charset="0"/>
                  </a:rPr>
                  <a:t>i</a:t>
                </a:r>
                <a:r>
                  <a:rPr lang="en-US" dirty="0" smtClean="0">
                    <a:latin typeface="+mn-lt"/>
                  </a:rPr>
                  <a:t> – minimum inter-arrival time</a:t>
                </a:r>
              </a:p>
              <a:p>
                <a:pPr lvl="2"/>
                <a:r>
                  <a:rPr lang="en-US" dirty="0" smtClean="0">
                    <a:latin typeface="Cambria Math" pitchFamily="18" charset="0"/>
                    <a:ea typeface="Cambria Math" pitchFamily="18" charset="0"/>
                  </a:rPr>
                  <a:t>P</a:t>
                </a:r>
                <a:r>
                  <a:rPr lang="en-US" baseline="-25000" dirty="0" smtClean="0">
                    <a:latin typeface="Cambria Math" pitchFamily="18" charset="0"/>
                    <a:ea typeface="Cambria Math" pitchFamily="18" charset="0"/>
                  </a:rPr>
                  <a:t>i </a:t>
                </a:r>
                <a:r>
                  <a:rPr lang="en-US" dirty="0" smtClean="0"/>
                  <a:t>– static priority</a:t>
                </a:r>
              </a:p>
              <a:p>
                <a:pPr lvl="2"/>
                <a14:m>
                  <m:oMath xmlns:m="http://schemas.openxmlformats.org/officeDocument/2006/math">
                    <m:sSubSup>
                      <m:sSubSupPr>
                        <m:ctrlPr>
                          <a:rPr lang="en-US" i="1" smtClean="0">
                            <a:latin typeface="Cambria Math"/>
                            <a:ea typeface="Cambria Math" pitchFamily="18" charset="0"/>
                          </a:rPr>
                        </m:ctrlPr>
                      </m:sSubSupPr>
                      <m:e>
                        <m:r>
                          <m:rPr>
                            <m:sty m:val="p"/>
                          </m:rPr>
                          <a:rPr lang="en-US" b="0" i="0" smtClean="0">
                            <a:latin typeface="Cambria Math"/>
                            <a:ea typeface="Cambria Math" pitchFamily="18" charset="0"/>
                          </a:rPr>
                          <m:t>C</m:t>
                        </m:r>
                        <m:r>
                          <m:rPr>
                            <m:sty m:val="p"/>
                          </m:rPr>
                          <a:rPr lang="en-US" b="0" i="0" baseline="-25000" smtClean="0">
                            <a:latin typeface="Cambria Math"/>
                            <a:ea typeface="Cambria Math" pitchFamily="18" charset="0"/>
                          </a:rPr>
                          <m:t>i</m:t>
                        </m:r>
                      </m:e>
                      <m:sub/>
                      <m:sup>
                        <m:r>
                          <m:rPr>
                            <m:sty m:val="p"/>
                          </m:rPr>
                          <a:rPr lang="en-US" b="0" i="0" smtClean="0">
                            <a:latin typeface="Cambria Math"/>
                            <a:ea typeface="Cambria Math" pitchFamily="18" charset="0"/>
                          </a:rPr>
                          <m:t>h</m:t>
                        </m:r>
                        <m:r>
                          <a:rPr lang="en-US" b="0" i="0" smtClean="0">
                            <a:latin typeface="Cambria Math"/>
                            <a:ea typeface="Cambria Math" pitchFamily="18" charset="0"/>
                          </a:rPr>
                          <m:t> </m:t>
                        </m:r>
                      </m:sup>
                    </m:sSubSup>
                  </m:oMath>
                </a14:m>
                <a:r>
                  <a:rPr lang="en-US" dirty="0" smtClean="0"/>
                  <a:t>– processing time on node </a:t>
                </a:r>
                <a:r>
                  <a:rPr lang="en-US" dirty="0" smtClean="0">
                    <a:latin typeface="Cambria Math" pitchFamily="18" charset="0"/>
                    <a:ea typeface="Cambria Math" pitchFamily="18" charset="0"/>
                  </a:rPr>
                  <a:t>h </a:t>
                </a:r>
                <a:endParaRPr lang="en-US" baseline="-25000" dirty="0" smtClean="0">
                  <a:latin typeface="Cambria Math" pitchFamily="18" charset="0"/>
                  <a:ea typeface="Cambria Math" pitchFamily="18" charset="0"/>
                </a:endParaRPr>
              </a:p>
              <a:p>
                <a:pPr lvl="2"/>
                <a:r>
                  <a:rPr lang="en-US" dirty="0" smtClean="0">
                    <a:latin typeface="Cambria Math" pitchFamily="18" charset="0"/>
                    <a:ea typeface="Cambria Math" pitchFamily="18" charset="0"/>
                  </a:rPr>
                  <a:t>D</a:t>
                </a:r>
                <a:r>
                  <a:rPr lang="en-US" baseline="-25000" dirty="0" smtClean="0">
                    <a:latin typeface="Cambria Math" pitchFamily="18" charset="0"/>
                    <a:ea typeface="Cambria Math" pitchFamily="18" charset="0"/>
                  </a:rPr>
                  <a:t>i</a:t>
                </a:r>
                <a:r>
                  <a:rPr lang="en-US" dirty="0"/>
                  <a:t> </a:t>
                </a:r>
                <a:r>
                  <a:rPr lang="en-US" dirty="0" smtClean="0"/>
                  <a:t>– maximum acceptable end-to-end delay</a:t>
                </a:r>
                <a:endParaRPr lang="en-US" baseline="-25000" dirty="0" smtClean="0">
                  <a:latin typeface="Cambria Math" pitchFamily="18" charset="0"/>
                  <a:ea typeface="Cambria Math" pitchFamily="18" charset="0"/>
                </a:endParaRPr>
              </a:p>
              <a:p>
                <a:pPr lvl="2"/>
                <a:r>
                  <a:rPr lang="en-US" dirty="0" err="1" smtClean="0">
                    <a:latin typeface="Cambria Math" pitchFamily="18" charset="0"/>
                    <a:ea typeface="Cambria Math" pitchFamily="18" charset="0"/>
                  </a:rPr>
                  <a:t>J</a:t>
                </a:r>
                <a:r>
                  <a:rPr lang="en-US" baseline="-25000" dirty="0" err="1" smtClean="0">
                    <a:latin typeface="Cambria Math" pitchFamily="18" charset="0"/>
                    <a:ea typeface="Cambria Math" pitchFamily="18" charset="0"/>
                  </a:rPr>
                  <a:t>i</a:t>
                </a:r>
                <a:r>
                  <a:rPr lang="en-US" baseline="-25000" dirty="0" smtClean="0">
                    <a:latin typeface="Cambria Math" pitchFamily="18" charset="0"/>
                    <a:ea typeface="Cambria Math" pitchFamily="18" charset="0"/>
                  </a:rPr>
                  <a:t> </a:t>
                </a:r>
                <a:r>
                  <a:rPr lang="en-US" dirty="0" smtClean="0"/>
                  <a:t>– maximum release jitter </a:t>
                </a:r>
                <a:endParaRPr lang="en-US" baseline="-25000" dirty="0" smtClean="0">
                  <a:latin typeface="Cambria Math" pitchFamily="18" charset="0"/>
                  <a:ea typeface="Cambria Math" pitchFamily="18" charset="0"/>
                </a:endParaRPr>
              </a:p>
              <a:p>
                <a:pPr lvl="1"/>
                <a:endParaRPr lang="en-US" dirty="0" smtClean="0">
                  <a:latin typeface="+mn-lt"/>
                </a:endParaRPr>
              </a:p>
              <a:p>
                <a:pPr lvl="1"/>
                <a:endParaRPr lang="en-US" dirty="0" smtClean="0">
                  <a:latin typeface="+mn-lt"/>
                </a:endParaRPr>
              </a:p>
              <a:p>
                <a:pPr lvl="1"/>
                <a:r>
                  <a:rPr lang="en-US" dirty="0" smtClean="0">
                    <a:latin typeface="+mn-lt"/>
                  </a:rPr>
                  <a:t>Packet scheduling is non-preemptive</a:t>
                </a:r>
                <a:endParaRPr lang="en-US"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098" t="-1648"/>
                </a:stretch>
              </a:blipFill>
            </p:spPr>
            <p:txBody>
              <a:bodyPr/>
              <a:lstStyle/>
              <a:p>
                <a:r>
                  <a:rPr lang="en-US">
                    <a:noFill/>
                  </a:rPr>
                  <a:t> </a:t>
                </a:r>
              </a:p>
            </p:txBody>
          </p:sp>
        </mc:Fallback>
      </mc:AlternateContent>
      <p:sp>
        <p:nvSpPr>
          <p:cNvPr id="4" name="TextBox 3"/>
          <p:cNvSpPr txBox="1"/>
          <p:nvPr/>
        </p:nvSpPr>
        <p:spPr>
          <a:xfrm>
            <a:off x="3193366" y="6752492"/>
            <a:ext cx="184731" cy="369332"/>
          </a:xfrm>
          <a:prstGeom prst="rect">
            <a:avLst/>
          </a:prstGeom>
          <a:noFill/>
        </p:spPr>
        <p:txBody>
          <a:bodyPr wrap="none" rtlCol="0">
            <a:spAutoFit/>
          </a:bodyPr>
          <a:lstStyle/>
          <a:p>
            <a:endParaRPr lang="en-US" dirty="0"/>
          </a:p>
        </p:txBody>
      </p:sp>
      <p:sp>
        <p:nvSpPr>
          <p:cNvPr id="5" name="TextBox 4"/>
          <p:cNvSpPr txBox="1"/>
          <p:nvPr/>
        </p:nvSpPr>
        <p:spPr>
          <a:xfrm>
            <a:off x="2926080" y="675249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29316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Trajectory Approach </a:t>
            </a:r>
            <a:r>
              <a:rPr lang="en-US" dirty="0"/>
              <a:t>P</a:t>
            </a:r>
            <a:r>
              <a:rPr lang="en-US" dirty="0" smtClean="0"/>
              <a:t>rinciple</a:t>
            </a:r>
            <a:endParaRPr lang="en-US" dirty="0"/>
          </a:p>
        </p:txBody>
      </p:sp>
      <p:sp>
        <p:nvSpPr>
          <p:cNvPr id="3" name="Content Placeholder 2"/>
          <p:cNvSpPr>
            <a:spLocks noGrp="1"/>
          </p:cNvSpPr>
          <p:nvPr>
            <p:ph idx="1"/>
          </p:nvPr>
        </p:nvSpPr>
        <p:spPr/>
        <p:txBody>
          <a:bodyPr/>
          <a:lstStyle/>
          <a:p>
            <a:r>
              <a:rPr lang="en-US" dirty="0" smtClean="0"/>
              <a:t>Once </a:t>
            </a:r>
            <a:r>
              <a:rPr lang="en-US" dirty="0"/>
              <a:t>a packet started to be processed on the last node of its trajectory it can not be interrupted</a:t>
            </a:r>
          </a:p>
          <a:p>
            <a:endParaRPr lang="en-US" dirty="0" smtClean="0"/>
          </a:p>
          <a:p>
            <a:endParaRPr lang="en-US" dirty="0" smtClean="0"/>
          </a:p>
          <a:p>
            <a:r>
              <a:rPr lang="en-US" dirty="0"/>
              <a:t>I</a:t>
            </a:r>
            <a:r>
              <a:rPr lang="en-US" dirty="0" smtClean="0"/>
              <a:t>t </a:t>
            </a:r>
            <a:r>
              <a:rPr lang="en-US" dirty="0"/>
              <a:t>makes sense </a:t>
            </a:r>
            <a:r>
              <a:rPr lang="en-US" dirty="0" smtClean="0"/>
              <a:t>then to </a:t>
            </a:r>
            <a:r>
              <a:rPr lang="en-US" dirty="0"/>
              <a:t>determine “only” the </a:t>
            </a:r>
            <a:r>
              <a:rPr lang="en-US" dirty="0">
                <a:solidFill>
                  <a:schemeClr val="accent5">
                    <a:lumMod val="75000"/>
                  </a:schemeClr>
                </a:solidFill>
              </a:rPr>
              <a:t>latest</a:t>
            </a:r>
            <a:r>
              <a:rPr lang="en-US" dirty="0"/>
              <a:t> starting time on the </a:t>
            </a:r>
            <a:r>
              <a:rPr lang="en-US" dirty="0">
                <a:solidFill>
                  <a:schemeClr val="accent5">
                    <a:lumMod val="75000"/>
                  </a:schemeClr>
                </a:solidFill>
              </a:rPr>
              <a:t>last node </a:t>
            </a:r>
            <a:r>
              <a:rPr lang="en-US" dirty="0"/>
              <a:t>in the trajectory</a:t>
            </a:r>
          </a:p>
          <a:p>
            <a:endParaRPr lang="en-US" dirty="0" smtClean="0"/>
          </a:p>
          <a:p>
            <a:endParaRPr lang="en-US" dirty="0" smtClean="0"/>
          </a:p>
          <a:p>
            <a:r>
              <a:rPr lang="en-US" dirty="0"/>
              <a:t>Move </a:t>
            </a:r>
            <a:r>
              <a:rPr lang="en-US" dirty="0">
                <a:solidFill>
                  <a:schemeClr val="accent5">
                    <a:lumMod val="75000"/>
                  </a:schemeClr>
                </a:solidFill>
              </a:rPr>
              <a:t>backwards</a:t>
            </a:r>
            <a:r>
              <a:rPr lang="en-US" dirty="0"/>
              <a:t> through the sequence of visited nodes</a:t>
            </a:r>
          </a:p>
          <a:p>
            <a:endParaRPr lang="en-US" dirty="0" smtClean="0"/>
          </a:p>
          <a:p>
            <a:endParaRPr lang="en-US" dirty="0" smtClean="0"/>
          </a:p>
          <a:p>
            <a:r>
              <a:rPr lang="en-US" dirty="0"/>
              <a:t>Identify the </a:t>
            </a:r>
            <a:r>
              <a:rPr lang="en-US" dirty="0">
                <a:solidFill>
                  <a:schemeClr val="accent5">
                    <a:lumMod val="75000"/>
                  </a:schemeClr>
                </a:solidFill>
              </a:rPr>
              <a:t>preceding packets and busy periods </a:t>
            </a:r>
            <a:r>
              <a:rPr lang="en-US" dirty="0"/>
              <a:t>that ultimately affect the delay of </a:t>
            </a:r>
            <a:r>
              <a:rPr lang="en-US" i="1" dirty="0"/>
              <a:t>m </a:t>
            </a:r>
            <a:r>
              <a:rPr lang="en-US" dirty="0"/>
              <a:t>(the packet under study)</a:t>
            </a:r>
          </a:p>
          <a:p>
            <a:endParaRPr lang="en-US" dirty="0" smtClean="0"/>
          </a:p>
          <a:p>
            <a:endParaRPr lang="en-US" dirty="0"/>
          </a:p>
        </p:txBody>
      </p:sp>
    </p:spTree>
    <p:extLst>
      <p:ext uri="{BB962C8B-B14F-4D97-AF65-F5344CB8AC3E}">
        <p14:creationId xmlns:p14="http://schemas.microsoft.com/office/powerpoint/2010/main" val="92287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Trajectory Approach Applied to AFDX</a:t>
            </a:r>
            <a:endParaRPr lang="en-US" dirty="0"/>
          </a:p>
        </p:txBody>
      </p:sp>
      <p:sp>
        <p:nvSpPr>
          <p:cNvPr id="6" name="Content Placeholder 5"/>
          <p:cNvSpPr>
            <a:spLocks noGrp="1"/>
          </p:cNvSpPr>
          <p:nvPr>
            <p:ph idx="1"/>
          </p:nvPr>
        </p:nvSpPr>
        <p:spPr/>
        <p:txBody>
          <a:bodyPr/>
          <a:lstStyle/>
          <a:p>
            <a:r>
              <a:rPr lang="en-US" dirty="0" smtClean="0"/>
              <a:t>The AFDX configuration on which trajectory approach is applied:</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endParaRPr lang="en-US" dirty="0" smtClean="0"/>
          </a:p>
          <a:p>
            <a:r>
              <a:rPr lang="en-US" dirty="0" smtClean="0"/>
              <a:t>AFDX virtual link  paths define trajectory approach flows</a:t>
            </a:r>
          </a:p>
          <a:p>
            <a:endParaRPr lang="en-US" dirty="0" smtClean="0"/>
          </a:p>
          <a:p>
            <a:r>
              <a:rPr lang="en-US" dirty="0" smtClean="0"/>
              <a:t>The flows have the same static priority,  same </a:t>
            </a:r>
            <a:r>
              <a:rPr lang="en-US" dirty="0">
                <a:latin typeface="Cambria Math" pitchFamily="18" charset="0"/>
                <a:ea typeface="Cambria Math" pitchFamily="18" charset="0"/>
              </a:rPr>
              <a:t>T</a:t>
            </a:r>
            <a:r>
              <a:rPr lang="en-US" baseline="-25000" dirty="0">
                <a:latin typeface="Cambria Math" pitchFamily="18" charset="0"/>
                <a:ea typeface="Cambria Math" pitchFamily="18" charset="0"/>
              </a:rPr>
              <a:t>i</a:t>
            </a:r>
            <a:r>
              <a:rPr lang="en-US" dirty="0" smtClean="0"/>
              <a:t>   </a:t>
            </a:r>
            <a:endParaRPr lang="en-US" dirty="0"/>
          </a:p>
          <a:p>
            <a:endParaRPr lang="en-US" dirty="0" smtClean="0"/>
          </a:p>
          <a:p>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643" y="1730771"/>
            <a:ext cx="6454714" cy="3143234"/>
          </a:xfrm>
          <a:prstGeom prst="rect">
            <a:avLst/>
          </a:prstGeom>
        </p:spPr>
      </p:pic>
    </p:spTree>
    <p:extLst>
      <p:ext uri="{BB962C8B-B14F-4D97-AF65-F5344CB8AC3E}">
        <p14:creationId xmlns:p14="http://schemas.microsoft.com/office/powerpoint/2010/main" val="380124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Trajectory Approach </a:t>
            </a:r>
            <a:r>
              <a:rPr lang="en-US" dirty="0"/>
              <a:t>A</a:t>
            </a:r>
            <a:r>
              <a:rPr lang="en-US" dirty="0" smtClean="0"/>
              <a:t>pplied to AFDX</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442" y="1704685"/>
            <a:ext cx="4080306" cy="3818499"/>
          </a:xfrm>
          <a:prstGeom prst="rect">
            <a:avLst/>
          </a:prstGeom>
        </p:spPr>
      </p:pic>
      <p:sp>
        <p:nvSpPr>
          <p:cNvPr id="3" name="Content Placeholder 2"/>
          <p:cNvSpPr>
            <a:spLocks noGrp="1"/>
          </p:cNvSpPr>
          <p:nvPr>
            <p:ph idx="1"/>
          </p:nvPr>
        </p:nvSpPr>
        <p:spPr/>
        <p:txBody>
          <a:bodyPr/>
          <a:lstStyle/>
          <a:p>
            <a:r>
              <a:rPr lang="en-US" dirty="0" smtClean="0"/>
              <a:t>The equivalent trajectory approach system:</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419363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Scheduling of Packets</a:t>
            </a:r>
            <a:endParaRPr lang="en-US" dirty="0"/>
          </a:p>
        </p:txBody>
      </p:sp>
      <p:sp>
        <p:nvSpPr>
          <p:cNvPr id="3" name="Content Placeholder 2"/>
          <p:cNvSpPr>
            <a:spLocks noGrp="1"/>
          </p:cNvSpPr>
          <p:nvPr>
            <p:ph idx="1"/>
          </p:nvPr>
        </p:nvSpPr>
        <p:spPr>
          <a:xfrm>
            <a:off x="358775" y="935038"/>
            <a:ext cx="8785225" cy="5541962"/>
          </a:xfrm>
        </p:spPr>
        <p:txBody>
          <a:bodyPr/>
          <a:lstStyle/>
          <a:p>
            <a:r>
              <a:rPr lang="en-US" dirty="0" smtClean="0"/>
              <a:t>We are interested in the starting time of packet 4 on node </a:t>
            </a:r>
            <a:r>
              <a:rPr lang="en-US" dirty="0" smtClean="0">
                <a:latin typeface="Cambria Math" pitchFamily="18" charset="0"/>
                <a:ea typeface="Cambria Math" pitchFamily="18" charset="0"/>
              </a:rPr>
              <a:t>SW3-ES6</a:t>
            </a:r>
          </a:p>
          <a:p>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9808"/>
            <a:ext cx="9144000" cy="3514656"/>
          </a:xfrm>
          <a:prstGeom prst="rect">
            <a:avLst/>
          </a:prstGeom>
        </p:spPr>
      </p:pic>
    </p:spTree>
    <p:extLst>
      <p:ext uri="{BB962C8B-B14F-4D97-AF65-F5344CB8AC3E}">
        <p14:creationId xmlns:p14="http://schemas.microsoft.com/office/powerpoint/2010/main" val="1272362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Trajectory Approach Applied to </a:t>
            </a:r>
            <a:r>
              <a:rPr lang="en-US" dirty="0" err="1" smtClean="0"/>
              <a:t>TTEthernet</a:t>
            </a:r>
            <a:endParaRPr lang="en-US" dirty="0"/>
          </a:p>
        </p:txBody>
      </p:sp>
      <p:sp>
        <p:nvSpPr>
          <p:cNvPr id="3" name="Content Placeholder 2"/>
          <p:cNvSpPr>
            <a:spLocks noGrp="1"/>
          </p:cNvSpPr>
          <p:nvPr>
            <p:ph idx="1"/>
          </p:nvPr>
        </p:nvSpPr>
        <p:spPr/>
        <p:txBody>
          <a:bodyPr/>
          <a:lstStyle/>
          <a:p>
            <a:r>
              <a:rPr lang="en-US" dirty="0" smtClean="0"/>
              <a:t>The TT and RC frames are modeled as trajectory approach flows</a:t>
            </a:r>
          </a:p>
          <a:p>
            <a:endParaRPr lang="en-US" dirty="0" smtClean="0"/>
          </a:p>
          <a:p>
            <a:r>
              <a:rPr lang="en-US" dirty="0" err="1" smtClean="0"/>
              <a:t>TTEthernet</a:t>
            </a:r>
            <a:r>
              <a:rPr lang="en-US" dirty="0" smtClean="0"/>
              <a:t> TT frames offsets</a:t>
            </a:r>
          </a:p>
          <a:p>
            <a:endParaRPr lang="en-US" dirty="0" smtClean="0"/>
          </a:p>
          <a:p>
            <a:r>
              <a:rPr lang="en-US" dirty="0" smtClean="0"/>
              <a:t>How is the trajectory approach applied to </a:t>
            </a:r>
            <a:r>
              <a:rPr lang="en-US" dirty="0" err="1" smtClean="0"/>
              <a:t>TTEthernet</a:t>
            </a:r>
            <a:r>
              <a:rPr lang="en-US" dirty="0" smtClean="0"/>
              <a:t> depends on the TT/RC integration policy </a:t>
            </a:r>
          </a:p>
          <a:p>
            <a:pPr lvl="1"/>
            <a:r>
              <a:rPr lang="en-US" dirty="0" smtClean="0"/>
              <a:t>Shuffling</a:t>
            </a:r>
          </a:p>
          <a:p>
            <a:pPr lvl="2"/>
            <a:r>
              <a:rPr lang="en-US" dirty="0" smtClean="0"/>
              <a:t>FP/FIFO non-preemptive scheduling policy </a:t>
            </a:r>
          </a:p>
          <a:p>
            <a:pPr lvl="2"/>
            <a:endParaRPr lang="en-US" dirty="0"/>
          </a:p>
          <a:p>
            <a:pPr lvl="1"/>
            <a:r>
              <a:rPr lang="en-US" dirty="0" smtClean="0"/>
              <a:t>Timely block and preemption</a:t>
            </a:r>
          </a:p>
          <a:p>
            <a:pPr lvl="2"/>
            <a:r>
              <a:rPr lang="en-US" dirty="0" smtClean="0"/>
              <a:t>FP/FIFO scheduling of packets</a:t>
            </a:r>
          </a:p>
          <a:p>
            <a:pPr lvl="2"/>
            <a:r>
              <a:rPr lang="en-US" dirty="0" smtClean="0"/>
              <a:t>Trajectory approach needs to be extended </a:t>
            </a:r>
            <a:r>
              <a:rPr lang="en-US" dirty="0" smtClean="0">
                <a:solidFill>
                  <a:schemeClr val="accent5">
                    <a:lumMod val="75000"/>
                  </a:schemeClr>
                </a:solidFill>
              </a:rPr>
              <a:t>to permit preemption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41579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formulation	</a:t>
            </a:r>
            <a:endParaRPr lang="en-US" dirty="0"/>
          </a:p>
        </p:txBody>
      </p:sp>
      <p:sp>
        <p:nvSpPr>
          <p:cNvPr id="3" name="Content Placeholder 2"/>
          <p:cNvSpPr>
            <a:spLocks noGrp="1"/>
          </p:cNvSpPr>
          <p:nvPr>
            <p:ph idx="1"/>
          </p:nvPr>
        </p:nvSpPr>
        <p:spPr>
          <a:xfrm>
            <a:off x="358775" y="935038"/>
            <a:ext cx="8424863" cy="2125662"/>
          </a:xfrm>
        </p:spPr>
        <p:txBody>
          <a:bodyPr/>
          <a:lstStyle/>
          <a:p>
            <a:r>
              <a:rPr lang="en-US" dirty="0" smtClean="0">
                <a:solidFill>
                  <a:schemeClr val="accent2">
                    <a:lumMod val="60000"/>
                    <a:lumOff val="40000"/>
                  </a:schemeClr>
                </a:solidFill>
              </a:rPr>
              <a:t>Given</a:t>
            </a:r>
          </a:p>
          <a:p>
            <a:pPr lvl="2"/>
            <a:r>
              <a:rPr lang="en-US" dirty="0" smtClean="0"/>
              <a:t>A set of mixed-criticality applications</a:t>
            </a:r>
          </a:p>
          <a:p>
            <a:pPr lvl="2"/>
            <a:r>
              <a:rPr lang="en-US" dirty="0" smtClean="0"/>
              <a:t>A set of processing elements (PEs)</a:t>
            </a:r>
          </a:p>
          <a:p>
            <a:pPr lvl="2"/>
            <a:r>
              <a:rPr lang="en-US" dirty="0" smtClean="0"/>
              <a:t>The mappings of tasks to the PEs</a:t>
            </a:r>
          </a:p>
          <a:p>
            <a:pPr lvl="2"/>
            <a:r>
              <a:rPr lang="en-US" dirty="0" smtClean="0"/>
              <a:t>The assignments of tasks to partitions</a:t>
            </a:r>
          </a:p>
          <a:p>
            <a:pPr lvl="2"/>
            <a:r>
              <a:rPr lang="en-US" dirty="0"/>
              <a:t>The size of the Major Frame and of the </a:t>
            </a:r>
            <a:r>
              <a:rPr lang="en-US" dirty="0" smtClean="0"/>
              <a:t>System Cycle</a:t>
            </a:r>
            <a:endParaRPr lang="en-US" dirty="0"/>
          </a:p>
          <a:p>
            <a:pPr lvl="2"/>
            <a:endParaRPr lang="en-US" dirty="0" smtClean="0"/>
          </a:p>
        </p:txBody>
      </p:sp>
      <p:sp>
        <p:nvSpPr>
          <p:cNvPr id="4" name="Content Placeholder 2"/>
          <p:cNvSpPr txBox="1">
            <a:spLocks/>
          </p:cNvSpPr>
          <p:nvPr/>
        </p:nvSpPr>
        <p:spPr bwMode="auto">
          <a:xfrm>
            <a:off x="357187" y="3238500"/>
            <a:ext cx="8424863" cy="1000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marR="0" lvl="0" indent="-215900" algn="l" defTabSz="914400" rtl="0" eaLnBrk="1" fontAlgn="base" latinLnBrk="0" hangingPunct="1">
              <a:lnSpc>
                <a:spcPct val="100000"/>
              </a:lnSpc>
              <a:spcBef>
                <a:spcPts val="500"/>
              </a:spcBef>
              <a:spcAft>
                <a:spcPct val="0"/>
              </a:spcAft>
              <a:buClr>
                <a:srgbClr val="BDD7E7"/>
              </a:buClr>
              <a:buSzTx/>
              <a:buFont typeface="Wingdings" charset="2"/>
              <a:buChar char="§"/>
              <a:tabLst/>
              <a:defRPr/>
            </a:pPr>
            <a:r>
              <a:rPr kumimoji="0" lang="en-US" sz="2400" b="0" i="0" u="none" strike="noStrike" kern="0" cap="none" spc="0" normalizeH="0" baseline="0" noProof="0" dirty="0" smtClean="0">
                <a:ln>
                  <a:noFill/>
                </a:ln>
                <a:solidFill>
                  <a:schemeClr val="accent5">
                    <a:lumMod val="75000"/>
                  </a:schemeClr>
                </a:solidFill>
                <a:effectLst/>
                <a:uLnTx/>
                <a:uFillTx/>
                <a:latin typeface="Calibri"/>
                <a:ea typeface="ＭＳ Ｐゴシック" charset="-128"/>
                <a:cs typeface="Calibri"/>
              </a:rPr>
              <a:t>Determine</a:t>
            </a:r>
          </a:p>
          <a:p>
            <a:pPr marL="898525" marR="0" lvl="2" indent="-215900" algn="l" defTabSz="914400" rtl="0" eaLnBrk="1" fontAlgn="base" latinLnBrk="0" hangingPunct="1">
              <a:lnSpc>
                <a:spcPct val="100000"/>
              </a:lnSpc>
              <a:spcBef>
                <a:spcPts val="300"/>
              </a:spcBef>
              <a:spcAft>
                <a:spcPct val="0"/>
              </a:spcAft>
              <a:buClr>
                <a:srgbClr val="BDD7E7"/>
              </a:buClr>
              <a:buSzTx/>
              <a:buFont typeface="Wingdings" charset="2"/>
              <a:buChar char="§"/>
              <a:tabLst/>
              <a:defRPr/>
            </a:pPr>
            <a:r>
              <a:rPr kumimoji="0" lang="en-US" sz="2000" b="0" i="0" u="none" strike="noStrike" kern="0" cap="none" spc="0" normalizeH="0" baseline="0" noProof="0" dirty="0" smtClean="0">
                <a:ln>
                  <a:noFill/>
                </a:ln>
                <a:solidFill>
                  <a:srgbClr val="08519C"/>
                </a:solidFill>
                <a:effectLst/>
                <a:uLnTx/>
                <a:uFillTx/>
                <a:latin typeface="Calibri"/>
                <a:ea typeface="ＭＳ Ｐゴシック" charset="-128"/>
                <a:cs typeface="Calibri"/>
              </a:rPr>
              <a:t>The</a:t>
            </a: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 worst-case response times of tasks scheduled in partitions using </a:t>
            </a:r>
            <a:r>
              <a:rPr lang="en-US" sz="2000" kern="0" dirty="0" smtClean="0">
                <a:solidFill>
                  <a:srgbClr val="08519C"/>
                </a:solidFill>
                <a:latin typeface="Calibri"/>
                <a:ea typeface="ＭＳ Ｐゴシック" charset="-128"/>
                <a:cs typeface="Calibri"/>
              </a:rPr>
              <a:t>fixed-priority preemptive scheduling</a:t>
            </a:r>
            <a:endPar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endParaRPr>
          </a:p>
        </p:txBody>
      </p:sp>
      <p:sp>
        <p:nvSpPr>
          <p:cNvPr id="6" name="Content Placeholder 2"/>
          <p:cNvSpPr txBox="1">
            <a:spLocks/>
          </p:cNvSpPr>
          <p:nvPr/>
        </p:nvSpPr>
        <p:spPr bwMode="auto">
          <a:xfrm>
            <a:off x="357186" y="4638675"/>
            <a:ext cx="8424863" cy="1000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9388" lvl="0" indent="-215900" defTabSz="914400" fontAlgn="base">
              <a:spcBef>
                <a:spcPts val="500"/>
              </a:spcBef>
              <a:spcAft>
                <a:spcPct val="0"/>
              </a:spcAft>
              <a:buClr>
                <a:srgbClr val="BDD7E7"/>
              </a:buClr>
              <a:buFont typeface="Wingdings" charset="2"/>
              <a:buChar char="§"/>
              <a:defRPr/>
            </a:pPr>
            <a:r>
              <a:rPr lang="en-US" sz="2400" kern="0" dirty="0" smtClean="0">
                <a:solidFill>
                  <a:schemeClr val="accent5">
                    <a:lumMod val="75000"/>
                  </a:schemeClr>
                </a:solidFill>
                <a:ea typeface="ＭＳ Ｐゴシック" charset="-128"/>
                <a:cs typeface="Calibri"/>
              </a:rPr>
              <a:t>Two </a:t>
            </a:r>
            <a:r>
              <a:rPr lang="en-US" sz="2400" kern="0" dirty="0" err="1" smtClean="0">
                <a:solidFill>
                  <a:schemeClr val="accent5">
                    <a:lumMod val="75000"/>
                  </a:schemeClr>
                </a:solidFill>
                <a:ea typeface="ＭＳ Ｐゴシック" charset="-128"/>
                <a:cs typeface="Calibri"/>
              </a:rPr>
              <a:t>schedulability</a:t>
            </a:r>
            <a:r>
              <a:rPr lang="en-US" sz="2400" kern="0" dirty="0" smtClean="0">
                <a:solidFill>
                  <a:schemeClr val="accent5">
                    <a:lumMod val="75000"/>
                  </a:schemeClr>
                </a:solidFill>
                <a:ea typeface="ＭＳ Ｐゴシック" charset="-128"/>
                <a:cs typeface="Calibri"/>
              </a:rPr>
              <a:t> analysis methods compared</a:t>
            </a:r>
            <a:endParaRPr kumimoji="0" lang="en-US" sz="2400" b="0" i="0" u="none" strike="noStrike" kern="0" cap="none" spc="0" normalizeH="0" baseline="0" noProof="0" dirty="0" smtClean="0">
              <a:ln>
                <a:noFill/>
              </a:ln>
              <a:solidFill>
                <a:schemeClr val="accent5">
                  <a:lumMod val="75000"/>
                </a:schemeClr>
              </a:solidFill>
              <a:effectLst/>
              <a:uLnTx/>
              <a:uFillTx/>
              <a:latin typeface="Calibri"/>
              <a:ea typeface="ＭＳ Ｐゴシック" charset="-128"/>
              <a:cs typeface="Calibri"/>
            </a:endParaRPr>
          </a:p>
          <a:p>
            <a:pPr marL="898525" marR="0" lvl="2" indent="-215900" algn="l" defTabSz="914400" rtl="0" eaLnBrk="1" fontAlgn="base" latinLnBrk="0" hangingPunct="1">
              <a:lnSpc>
                <a:spcPct val="100000"/>
              </a:lnSpc>
              <a:spcBef>
                <a:spcPts val="300"/>
              </a:spcBef>
              <a:spcAft>
                <a:spcPct val="0"/>
              </a:spcAft>
              <a:buClr>
                <a:srgbClr val="BDD7E7"/>
              </a:buClr>
              <a:buSzTx/>
              <a:buFont typeface="Wingdings" charset="2"/>
              <a:buChar char="§"/>
              <a:tabLst/>
              <a:defRPr/>
            </a:pPr>
            <a:r>
              <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rPr>
              <a:t>SA – </a:t>
            </a:r>
            <a:r>
              <a:rPr lang="en-US" sz="2000" kern="0" noProof="0" dirty="0" smtClean="0">
                <a:solidFill>
                  <a:srgbClr val="08519C"/>
                </a:solidFill>
                <a:latin typeface="Calibri"/>
                <a:ea typeface="ＭＳ Ｐゴシック" charset="-128"/>
                <a:cs typeface="Calibri"/>
              </a:rPr>
              <a:t>existing IMA analysis</a:t>
            </a:r>
            <a:endPar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endParaRPr>
          </a:p>
          <a:p>
            <a:pPr marL="898525" lvl="2" indent="-215900" defTabSz="914400" fontAlgn="base">
              <a:spcBef>
                <a:spcPts val="300"/>
              </a:spcBef>
              <a:spcAft>
                <a:spcPct val="0"/>
              </a:spcAft>
              <a:buClr>
                <a:srgbClr val="BDD7E7"/>
              </a:buClr>
              <a:buFont typeface="Wingdings" charset="2"/>
              <a:buChar char="§"/>
              <a:defRPr/>
            </a:pPr>
            <a:r>
              <a:rPr lang="en-US" sz="2000" kern="0" dirty="0" smtClean="0">
                <a:solidFill>
                  <a:srgbClr val="08519C"/>
                </a:solidFill>
                <a:latin typeface="Calibri"/>
                <a:ea typeface="ＭＳ Ｐゴシック" charset="-128"/>
                <a:cs typeface="Calibri"/>
              </a:rPr>
              <a:t>SA+ - </a:t>
            </a:r>
            <a:r>
              <a:rPr lang="en-US" sz="2000" kern="0" dirty="0">
                <a:solidFill>
                  <a:srgbClr val="08519C"/>
                </a:solidFill>
                <a:ea typeface="ＭＳ Ｐゴシック" charset="-128"/>
                <a:cs typeface="Calibri"/>
              </a:rPr>
              <a:t>our proposed method, an </a:t>
            </a:r>
            <a:r>
              <a:rPr lang="en-US" sz="2000" kern="0" dirty="0" smtClean="0">
                <a:solidFill>
                  <a:srgbClr val="08519C"/>
                </a:solidFill>
                <a:ea typeface="ＭＳ Ｐゴシック" charset="-128"/>
                <a:cs typeface="Calibri"/>
              </a:rPr>
              <a:t>extension </a:t>
            </a:r>
            <a:r>
              <a:rPr lang="en-US" sz="2000" kern="0" dirty="0">
                <a:solidFill>
                  <a:srgbClr val="08519C"/>
                </a:solidFill>
                <a:ea typeface="ＭＳ Ｐゴシック" charset="-128"/>
                <a:cs typeface="Calibri"/>
              </a:rPr>
              <a:t>of </a:t>
            </a:r>
            <a:r>
              <a:rPr lang="en-US" sz="2000" kern="0" dirty="0" smtClean="0">
                <a:solidFill>
                  <a:srgbClr val="08519C"/>
                </a:solidFill>
                <a:ea typeface="ＭＳ Ｐゴシック" charset="-128"/>
                <a:cs typeface="Calibri"/>
              </a:rPr>
              <a:t>WCDOPS+ to consider IMA</a:t>
            </a:r>
            <a:endParaRPr kumimoji="0" lang="en-US" sz="2000" b="0" i="0" u="none" strike="noStrike" kern="0" cap="none" spc="0" normalizeH="0" noProof="0" dirty="0" smtClean="0">
              <a:ln>
                <a:noFill/>
              </a:ln>
              <a:solidFill>
                <a:srgbClr val="08519C"/>
              </a:solidFill>
              <a:effectLst/>
              <a:uLnTx/>
              <a:uFillTx/>
              <a:latin typeface="Calibri"/>
              <a:ea typeface="ＭＳ Ｐゴシック" charset="-128"/>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 Delay Components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components of the latest starting time of packet </a:t>
                </a:r>
                <a:r>
                  <a:rPr lang="en-US" dirty="0" smtClean="0">
                    <a:latin typeface="Cambria Math" pitchFamily="18" charset="0"/>
                    <a:ea typeface="Cambria Math" pitchFamily="18" charset="0"/>
                  </a:rPr>
                  <a:t>m</a:t>
                </a:r>
                <a:r>
                  <a:rPr lang="en-US" dirty="0" smtClean="0"/>
                  <a:t> on its last visited node </a:t>
                </a:r>
                <a:r>
                  <a:rPr lang="en-US" dirty="0" smtClean="0">
                    <a:latin typeface="Cambria Math" pitchFamily="18" charset="0"/>
                    <a:ea typeface="Cambria Math" pitchFamily="18" charset="0"/>
                  </a:rPr>
                  <a:t>q</a:t>
                </a:r>
                <a:r>
                  <a:rPr lang="en-US" dirty="0" smtClean="0"/>
                  <a:t> are:</a:t>
                </a:r>
              </a:p>
              <a:p>
                <a:endParaRPr lang="en-US" dirty="0" smtClean="0"/>
              </a:p>
              <a:p>
                <a:pPr lvl="1"/>
                <a14:m>
                  <m:oMath xmlns:m="http://schemas.openxmlformats.org/officeDocument/2006/math">
                    <m:sSub>
                      <m:sSubPr>
                        <m:ctrlPr>
                          <a:rPr lang="en-US" b="0" i="1" smtClean="0">
                            <a:latin typeface="Cambria Math"/>
                          </a:rPr>
                        </m:ctrlPr>
                      </m:sSubPr>
                      <m:e>
                        <m:r>
                          <a:rPr lang="en-US" b="0" i="1" smtClean="0">
                            <a:latin typeface="Cambria Math"/>
                          </a:rPr>
                          <m:t>𝑋</m:t>
                        </m:r>
                      </m:e>
                      <m:sub>
                        <m:r>
                          <a:rPr lang="en-US" b="0" i="1" smtClean="0">
                            <a:latin typeface="Cambria Math"/>
                          </a:rPr>
                          <m:t>𝑖</m:t>
                        </m:r>
                      </m:sub>
                    </m:sSub>
                    <m:r>
                      <a:rPr lang="en-US" b="0" i="1" smtClean="0">
                        <a:latin typeface="Cambria Math"/>
                      </a:rPr>
                      <m:t>(</m:t>
                    </m:r>
                    <m:r>
                      <a:rPr lang="en-US" b="0" i="1" smtClean="0">
                        <a:latin typeface="Cambria Math"/>
                      </a:rPr>
                      <m:t>𝑡</m:t>
                    </m:r>
                    <m:r>
                      <a:rPr lang="en-US" b="0" i="1" smtClean="0">
                        <a:latin typeface="Cambria Math"/>
                      </a:rPr>
                      <m:t>)</m:t>
                    </m:r>
                  </m:oMath>
                </a14:m>
                <a:r>
                  <a:rPr lang="en-US" dirty="0" smtClean="0"/>
                  <a:t> – the delay caused by the packets having a priority higher or equal to </a:t>
                </a:r>
                <a:r>
                  <a:rPr lang="en-US" dirty="0" smtClean="0">
                    <a:latin typeface="Cambria Math" pitchFamily="18" charset="0"/>
                    <a:ea typeface="Cambria Math" pitchFamily="18" charset="0"/>
                  </a:rPr>
                  <a:t>m</a:t>
                </a:r>
              </a:p>
              <a:p>
                <a:pPr lvl="1"/>
                <a:endParaRPr lang="en-US" dirty="0" smtClean="0"/>
              </a:p>
              <a:p>
                <a:pPr lvl="1"/>
                <a14:m>
                  <m:oMath xmlns:m="http://schemas.openxmlformats.org/officeDocument/2006/math">
                    <m:sSub>
                      <m:sSubPr>
                        <m:ctrlPr>
                          <a:rPr lang="en-US" i="1" strike="sngStrike" smtClean="0">
                            <a:latin typeface="Cambria Math"/>
                            <a:ea typeface="Cambria Math"/>
                          </a:rPr>
                        </m:ctrlPr>
                      </m:sSubPr>
                      <m:e>
                        <m:r>
                          <a:rPr lang="en-US" i="1" strike="sngStrike" smtClean="0">
                            <a:latin typeface="Cambria Math"/>
                            <a:ea typeface="Cambria Math"/>
                          </a:rPr>
                          <m:t>𝛿</m:t>
                        </m:r>
                      </m:e>
                      <m:sub>
                        <m:r>
                          <a:rPr lang="en-US" b="0" i="1" strike="sngStrike" smtClean="0">
                            <a:latin typeface="Cambria Math"/>
                            <a:ea typeface="Cambria Math"/>
                          </a:rPr>
                          <m:t>𝑖</m:t>
                        </m:r>
                      </m:sub>
                    </m:sSub>
                  </m:oMath>
                </a14:m>
                <a:r>
                  <a:rPr lang="en-US" strike="sngStrike" dirty="0" smtClean="0"/>
                  <a:t> </a:t>
                </a:r>
                <a:r>
                  <a:rPr lang="en-US" strike="sngStrike" dirty="0"/>
                  <a:t>–</a:t>
                </a:r>
                <a:r>
                  <a:rPr lang="en-US" strike="sngStrike" dirty="0" smtClean="0"/>
                  <a:t> the delay directly due to non-preemption</a:t>
                </a:r>
              </a:p>
              <a:p>
                <a:pPr lvl="1"/>
                <a:endParaRPr lang="en-US" dirty="0"/>
              </a:p>
              <a:p>
                <a:pPr lvl="1"/>
                <a14:m>
                  <m:oMath xmlns:m="http://schemas.openxmlformats.org/officeDocument/2006/math">
                    <m:d>
                      <m:dPr>
                        <m:ctrlPr>
                          <a:rPr lang="en-US" b="0" i="1" smtClean="0">
                            <a:latin typeface="Cambria Math"/>
                          </a:rPr>
                        </m:ctrlPr>
                      </m:dPr>
                      <m:e>
                        <m:r>
                          <a:rPr lang="en-US" b="0" i="1" smtClean="0">
                            <a:latin typeface="Cambria Math"/>
                          </a:rPr>
                          <m:t>𝑞</m:t>
                        </m:r>
                        <m:r>
                          <a:rPr lang="en-US" b="0" i="1" smtClean="0">
                            <a:latin typeface="Cambria Math"/>
                          </a:rPr>
                          <m:t>−1</m:t>
                        </m:r>
                      </m:e>
                    </m:d>
                    <m:r>
                      <a:rPr lang="en-US" i="1">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𝐿</m:t>
                        </m:r>
                      </m:e>
                      <m:sub>
                        <m:r>
                          <a:rPr lang="en-US" b="0" i="1" smtClean="0">
                            <a:latin typeface="Cambria Math"/>
                            <a:ea typeface="Cambria Math"/>
                          </a:rPr>
                          <m:t>𝑚𝑎𝑥</m:t>
                        </m:r>
                      </m:sub>
                    </m:sSub>
                  </m:oMath>
                </a14:m>
                <a:r>
                  <a:rPr lang="en-US" dirty="0" smtClean="0"/>
                  <a:t> </a:t>
                </a:r>
                <a:r>
                  <a:rPr lang="en-US" dirty="0"/>
                  <a:t>–</a:t>
                </a:r>
                <a:r>
                  <a:rPr lang="en-US" dirty="0" smtClean="0"/>
                  <a:t> the maximum network delay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098" t="-1868" r="-2533"/>
                </a:stretch>
              </a:blipFill>
            </p:spPr>
            <p:txBody>
              <a:bodyPr/>
              <a:lstStyle/>
              <a:p>
                <a:r>
                  <a:rPr lang="en-US">
                    <a:noFill/>
                  </a:rPr>
                  <a:t> </a:t>
                </a:r>
              </a:p>
            </p:txBody>
          </p:sp>
        </mc:Fallback>
      </mc:AlternateContent>
    </p:spTree>
    <p:extLst>
      <p:ext uri="{BB962C8B-B14F-4D97-AF65-F5344CB8AC3E}">
        <p14:creationId xmlns:p14="http://schemas.microsoft.com/office/powerpoint/2010/main" val="4036620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Allowing preemption</a:t>
            </a:r>
            <a:endParaRPr lang="en-US" dirty="0"/>
          </a:p>
        </p:txBody>
      </p:sp>
      <p:sp>
        <p:nvSpPr>
          <p:cNvPr id="3" name="Content Placeholder 2"/>
          <p:cNvSpPr>
            <a:spLocks noGrp="1"/>
          </p:cNvSpPr>
          <p:nvPr>
            <p:ph idx="1"/>
          </p:nvPr>
        </p:nvSpPr>
        <p:spPr/>
        <p:txBody>
          <a:bodyPr/>
          <a:lstStyle/>
          <a:p>
            <a:r>
              <a:rPr lang="en-US" dirty="0" smtClean="0"/>
              <a:t>The generation interval for packets with higher or equal priority than </a:t>
            </a:r>
            <a:r>
              <a:rPr lang="en-US" dirty="0" smtClean="0">
                <a:latin typeface="Cambria Math" pitchFamily="18" charset="0"/>
                <a:ea typeface="Cambria Math" pitchFamily="18" charset="0"/>
              </a:rPr>
              <a:t>m</a:t>
            </a:r>
          </a:p>
          <a:p>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 y="2264690"/>
            <a:ext cx="8792309" cy="2328619"/>
          </a:xfrm>
          <a:prstGeom prst="rect">
            <a:avLst/>
          </a:prstGeom>
        </p:spPr>
      </p:pic>
    </p:spTree>
    <p:extLst>
      <p:ext uri="{BB962C8B-B14F-4D97-AF65-F5344CB8AC3E}">
        <p14:creationId xmlns:p14="http://schemas.microsoft.com/office/powerpoint/2010/main" val="2076541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Allowing preemption</a:t>
            </a:r>
            <a:endParaRPr lang="en-US" dirty="0"/>
          </a:p>
        </p:txBody>
      </p:sp>
      <p:sp>
        <p:nvSpPr>
          <p:cNvPr id="3" name="Content Placeholder 2"/>
          <p:cNvSpPr>
            <a:spLocks noGrp="1"/>
          </p:cNvSpPr>
          <p:nvPr>
            <p:ph idx="1"/>
          </p:nvPr>
        </p:nvSpPr>
        <p:spPr/>
        <p:txBody>
          <a:bodyPr/>
          <a:lstStyle/>
          <a:p>
            <a:r>
              <a:rPr lang="en-US" dirty="0" smtClean="0"/>
              <a:t>The generation interval for packets with higher or equal priority than </a:t>
            </a:r>
            <a:r>
              <a:rPr lang="en-US" dirty="0" smtClean="0">
                <a:latin typeface="Cambria Math" pitchFamily="18" charset="0"/>
                <a:ea typeface="Cambria Math" pitchFamily="18" charset="0"/>
              </a:rPr>
              <a:t>m </a:t>
            </a:r>
            <a:r>
              <a:rPr lang="en-US" dirty="0" smtClean="0">
                <a:latin typeface="+mn-lt"/>
                <a:ea typeface="Cambria Math" pitchFamily="18" charset="0"/>
              </a:rPr>
              <a:t>when preemption is allowed</a:t>
            </a:r>
          </a:p>
          <a:p>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98098"/>
            <a:ext cx="9144000" cy="2880796"/>
          </a:xfrm>
          <a:prstGeom prst="rect">
            <a:avLst/>
          </a:prstGeom>
        </p:spPr>
      </p:pic>
    </p:spTree>
    <p:extLst>
      <p:ext uri="{BB962C8B-B14F-4D97-AF65-F5344CB8AC3E}">
        <p14:creationId xmlns:p14="http://schemas.microsoft.com/office/powerpoint/2010/main" val="2296167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A holistic analysis to integrate </a:t>
            </a:r>
            <a:r>
              <a:rPr lang="en-US" dirty="0"/>
              <a:t>our analyses done at the </a:t>
            </a:r>
            <a:r>
              <a:rPr lang="en-US" dirty="0" smtClean="0"/>
              <a:t>CPU-level and </a:t>
            </a:r>
            <a:r>
              <a:rPr lang="en-US" dirty="0"/>
              <a:t>at the </a:t>
            </a:r>
            <a:r>
              <a:rPr lang="en-US" dirty="0" smtClean="0"/>
              <a:t>network level</a:t>
            </a:r>
          </a:p>
          <a:p>
            <a:endParaRPr lang="en-US" sz="2200" dirty="0" smtClean="0"/>
          </a:p>
          <a:p>
            <a:r>
              <a:rPr lang="en-US" dirty="0" smtClean="0"/>
              <a:t>Optimal design of virtual links</a:t>
            </a:r>
          </a:p>
          <a:p>
            <a:endParaRPr lang="en-US" dirty="0"/>
          </a:p>
          <a:p>
            <a:r>
              <a:rPr lang="en-US" dirty="0" smtClean="0"/>
              <a:t>Study of the influence of different frame parameters on the end-to-end delays</a:t>
            </a:r>
            <a:endParaRPr lang="en-US" dirty="0"/>
          </a:p>
          <a:p>
            <a:pPr marL="0" indent="0">
              <a:buNone/>
            </a:pPr>
            <a:endParaRPr lang="en-US" sz="2200" dirty="0" smtClean="0"/>
          </a:p>
          <a:p>
            <a:r>
              <a:rPr lang="en-US" dirty="0" smtClean="0"/>
              <a:t>Multi-cluster </a:t>
            </a:r>
            <a:r>
              <a:rPr lang="en-US" dirty="0" err="1" smtClean="0"/>
              <a:t>TTEthernet</a:t>
            </a:r>
            <a:r>
              <a:rPr lang="en-US" dirty="0" smtClean="0"/>
              <a:t> networks</a:t>
            </a:r>
            <a:endParaRPr lang="en-US" sz="2200" dirty="0" smtClean="0"/>
          </a:p>
        </p:txBody>
      </p:sp>
    </p:spTree>
    <p:extLst>
      <p:ext uri="{BB962C8B-B14F-4D97-AF65-F5344CB8AC3E}">
        <p14:creationId xmlns:p14="http://schemas.microsoft.com/office/powerpoint/2010/main" val="94205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Functions with different criticalities can share the same computing platform only if there is enough spatial and temporal separation between them</a:t>
            </a:r>
          </a:p>
          <a:p>
            <a:pPr marL="0" indent="0">
              <a:buNone/>
            </a:pPr>
            <a:endParaRPr lang="en-US" dirty="0" smtClean="0"/>
          </a:p>
          <a:p>
            <a:r>
              <a:rPr lang="en-US" dirty="0" smtClean="0"/>
              <a:t>Separation at CPU-level achieved through an IMA-like partitioning</a:t>
            </a:r>
          </a:p>
          <a:p>
            <a:endParaRPr lang="en-US" dirty="0"/>
          </a:p>
          <a:p>
            <a:r>
              <a:rPr lang="en-US" dirty="0" err="1" smtClean="0"/>
              <a:t>Schedulability</a:t>
            </a:r>
            <a:r>
              <a:rPr lang="en-US" dirty="0" smtClean="0"/>
              <a:t> analysis of FPS tasks that takes into account the partitions</a:t>
            </a:r>
          </a:p>
          <a:p>
            <a:endParaRPr lang="en-US" dirty="0"/>
          </a:p>
          <a:p>
            <a:r>
              <a:rPr lang="en-US" dirty="0" smtClean="0"/>
              <a:t>We have extended a state-of-the-art RTA algorithm to consider a non-periodic partitioning system</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702392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Separation at network level provided by </a:t>
            </a:r>
            <a:r>
              <a:rPr lang="en-US" dirty="0" err="1" smtClean="0"/>
              <a:t>TTEthernet</a:t>
            </a:r>
            <a:endParaRPr lang="en-US" dirty="0"/>
          </a:p>
          <a:p>
            <a:pPr lvl="1"/>
            <a:r>
              <a:rPr lang="en-US" sz="2200" dirty="0" smtClean="0"/>
              <a:t>Predictability is achieved using three classes of traffic: TT, RC and BE </a:t>
            </a:r>
          </a:p>
          <a:p>
            <a:pPr lvl="1"/>
            <a:r>
              <a:rPr lang="en-US" sz="2200" dirty="0" smtClean="0"/>
              <a:t>Spatial separation is achieved trough virtual links</a:t>
            </a:r>
          </a:p>
          <a:p>
            <a:pPr lvl="1">
              <a:spcAft>
                <a:spcPts val="600"/>
              </a:spcAft>
            </a:pPr>
            <a:r>
              <a:rPr lang="en-US" sz="2200" dirty="0" smtClean="0"/>
              <a:t>Temporal separation is enforced by schedule tables for TT traffic and bandwidth allocation for RC traffic</a:t>
            </a:r>
          </a:p>
          <a:p>
            <a:pPr lvl="1">
              <a:spcAft>
                <a:spcPts val="0"/>
              </a:spcAft>
            </a:pPr>
            <a:endParaRPr lang="en-US" sz="2200" dirty="0" smtClean="0"/>
          </a:p>
          <a:p>
            <a:r>
              <a:rPr lang="en-US" dirty="0"/>
              <a:t>E</a:t>
            </a:r>
            <a:r>
              <a:rPr lang="en-US" dirty="0" smtClean="0"/>
              <a:t>nd-to-end delay analysis of RC messages</a:t>
            </a:r>
            <a:endParaRPr lang="en-US" dirty="0"/>
          </a:p>
          <a:p>
            <a:pPr lvl="1"/>
            <a:r>
              <a:rPr lang="en-US" sz="2200" dirty="0" smtClean="0"/>
              <a:t>We compared the results obtained by the previously proposed </a:t>
            </a:r>
            <a:r>
              <a:rPr lang="en-US" sz="2200" dirty="0" err="1" smtClean="0"/>
              <a:t>TTEthernet</a:t>
            </a:r>
            <a:r>
              <a:rPr lang="en-US" sz="2200" dirty="0" smtClean="0"/>
              <a:t> analysis and by our </a:t>
            </a:r>
            <a:r>
              <a:rPr lang="en-US" sz="2200" dirty="0" err="1" smtClean="0"/>
              <a:t>TTEthernet</a:t>
            </a:r>
            <a:r>
              <a:rPr lang="en-US" sz="2200" dirty="0" smtClean="0"/>
              <a:t> simulator</a:t>
            </a:r>
          </a:p>
          <a:p>
            <a:pPr lvl="1">
              <a:spcAft>
                <a:spcPts val="0"/>
              </a:spcAft>
            </a:pPr>
            <a:r>
              <a:rPr lang="en-US" sz="2200" dirty="0" smtClean="0"/>
              <a:t>We proposed an extension of the trajectory approach</a:t>
            </a:r>
          </a:p>
          <a:p>
            <a:pPr lvl="1">
              <a:spcAft>
                <a:spcPts val="0"/>
              </a:spcAft>
            </a:pPr>
            <a:endParaRPr lang="en-US" sz="2200" dirty="0" smtClean="0"/>
          </a:p>
          <a:p>
            <a:r>
              <a:rPr lang="en-US" dirty="0" smtClean="0"/>
              <a:t>Analysis tools are needed to support the designer in order to obtain schedulable implementation of mixed-criticality applications on partitioned architectures</a:t>
            </a:r>
            <a:endParaRPr lang="en-US" sz="2200" dirty="0" smtClean="0"/>
          </a:p>
        </p:txBody>
      </p:sp>
    </p:spTree>
    <p:extLst>
      <p:ext uri="{BB962C8B-B14F-4D97-AF65-F5344CB8AC3E}">
        <p14:creationId xmlns:p14="http://schemas.microsoft.com/office/powerpoint/2010/main" val="1195390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example</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970" y="935038"/>
            <a:ext cx="8416473" cy="55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357188" y="2151529"/>
            <a:ext cx="557212" cy="376518"/>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
        <p:nvSpPr>
          <p:cNvPr id="5" name="Rectangle 4"/>
          <p:cNvSpPr/>
          <p:nvPr/>
        </p:nvSpPr>
        <p:spPr bwMode="auto">
          <a:xfrm>
            <a:off x="348227" y="5029137"/>
            <a:ext cx="557212" cy="376518"/>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405783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a:t>
            </a:r>
            <a:r>
              <a:rPr lang="en-US" dirty="0" err="1" smtClean="0"/>
              <a:t>Audsley</a:t>
            </a:r>
            <a:r>
              <a:rPr lang="en-US" dirty="0" smtClean="0"/>
              <a:t> and </a:t>
            </a:r>
            <a:r>
              <a:rPr lang="en-US" dirty="0" err="1" smtClean="0"/>
              <a:t>Wellings</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err="1" smtClean="0"/>
                  <a:t>Schedulability</a:t>
                </a:r>
                <a:r>
                  <a:rPr lang="en-US" dirty="0" smtClean="0"/>
                  <a:t> analysis for FPS tasks on IMA architectures</a:t>
                </a:r>
              </a:p>
              <a:p>
                <a:pPr marL="0" indent="0">
                  <a:buNone/>
                </a:pPr>
                <a:endParaRPr lang="en-US" dirty="0" smtClean="0"/>
              </a:p>
              <a:p>
                <a:r>
                  <a:rPr lang="en-US" dirty="0" smtClean="0"/>
                  <a:t>Tasks are independent and for every task </a:t>
                </a:r>
                <a:r>
                  <a:rPr lang="el-GR" dirty="0">
                    <a:latin typeface="Calibri" pitchFamily="34" charset="0"/>
                    <a:cs typeface="Calibri" pitchFamily="34" charset="0"/>
                  </a:rPr>
                  <a:t>τ</a:t>
                </a:r>
                <a:r>
                  <a:rPr lang="en-US" baseline="-25000" dirty="0" err="1" smtClean="0">
                    <a:latin typeface="Calibri" pitchFamily="34" charset="0"/>
                    <a:cs typeface="Calibri" pitchFamily="34" charset="0"/>
                  </a:rPr>
                  <a:t>i</a:t>
                </a:r>
                <a:r>
                  <a:rPr lang="en-US" baseline="-25000" dirty="0" smtClean="0">
                    <a:latin typeface="Calibri" pitchFamily="34" charset="0"/>
                    <a:cs typeface="Calibri" pitchFamily="34" charset="0"/>
                  </a:rPr>
                  <a:t> </a:t>
                </a:r>
                <a:r>
                  <a:rPr lang="en-US" dirty="0" smtClean="0">
                    <a:latin typeface="Calibri" pitchFamily="34" charset="0"/>
                    <a:cs typeface="Calibri" pitchFamily="34" charset="0"/>
                  </a:rPr>
                  <a:t>: </a:t>
                </a:r>
                <a14:m>
                  <m:oMath xmlns:m="http://schemas.openxmlformats.org/officeDocument/2006/math">
                    <m:sSub>
                      <m:sSubPr>
                        <m:ctrlPr>
                          <a:rPr lang="en-US" b="0" i="1" smtClean="0">
                            <a:latin typeface="Cambria Math"/>
                            <a:cs typeface="Calibri" pitchFamily="34" charset="0"/>
                          </a:rPr>
                        </m:ctrlPr>
                      </m:sSubPr>
                      <m:e>
                        <m:r>
                          <a:rPr lang="en-US" b="0" i="1" smtClean="0">
                            <a:latin typeface="Cambria Math"/>
                            <a:cs typeface="Calibri" pitchFamily="34" charset="0"/>
                          </a:rPr>
                          <m:t>𝐶</m:t>
                        </m:r>
                      </m:e>
                      <m:sub>
                        <m:r>
                          <a:rPr lang="en-US" b="0" i="1" smtClean="0">
                            <a:latin typeface="Cambria Math"/>
                            <a:cs typeface="Calibri" pitchFamily="34" charset="0"/>
                          </a:rPr>
                          <m:t>𝑖</m:t>
                        </m:r>
                      </m:sub>
                    </m:sSub>
                    <m:r>
                      <a:rPr lang="en-US" b="0" i="1" smtClean="0">
                        <a:latin typeface="Cambria Math"/>
                        <a:ea typeface="Cambria Math"/>
                        <a:cs typeface="Calibri" pitchFamily="34" charset="0"/>
                      </a:rPr>
                      <m:t>≤</m:t>
                    </m:r>
                    <m:sSub>
                      <m:sSubPr>
                        <m:ctrlPr>
                          <a:rPr lang="en-US" b="0" i="1" smtClean="0">
                            <a:latin typeface="Cambria Math"/>
                            <a:ea typeface="Cambria Math"/>
                            <a:cs typeface="Calibri" pitchFamily="34" charset="0"/>
                          </a:rPr>
                        </m:ctrlPr>
                      </m:sSubPr>
                      <m:e>
                        <m:r>
                          <a:rPr lang="en-US" b="0" i="1" smtClean="0">
                            <a:latin typeface="Cambria Math"/>
                            <a:ea typeface="Cambria Math"/>
                            <a:cs typeface="Calibri" pitchFamily="34" charset="0"/>
                          </a:rPr>
                          <m:t>𝐷</m:t>
                        </m:r>
                      </m:e>
                      <m:sub>
                        <m:r>
                          <a:rPr lang="en-US" b="0" i="1" smtClean="0">
                            <a:latin typeface="Cambria Math"/>
                            <a:ea typeface="Cambria Math"/>
                            <a:cs typeface="Calibri" pitchFamily="34" charset="0"/>
                          </a:rPr>
                          <m:t>𝑖</m:t>
                        </m:r>
                      </m:sub>
                    </m:sSub>
                    <m:r>
                      <a:rPr lang="en-US" b="0" i="1" smtClean="0">
                        <a:latin typeface="Cambria Math"/>
                        <a:ea typeface="Cambria Math"/>
                        <a:cs typeface="Calibri" pitchFamily="34" charset="0"/>
                      </a:rPr>
                      <m:t>≤</m:t>
                    </m:r>
                    <m:r>
                      <a:rPr lang="en-US" b="0" i="1" smtClean="0">
                        <a:latin typeface="Cambria Math"/>
                        <a:ea typeface="Cambria Math"/>
                        <a:cs typeface="Calibri" pitchFamily="34" charset="0"/>
                      </a:rPr>
                      <m:t>𝑇𝑖</m:t>
                    </m:r>
                  </m:oMath>
                </a14:m>
                <a:endParaRPr lang="en-US" baseline="-25000" dirty="0" smtClean="0"/>
              </a:p>
              <a:p>
                <a:pPr marL="0" indent="0">
                  <a:buNone/>
                </a:pPr>
                <a:endParaRPr lang="en-US" dirty="0" smtClean="0"/>
              </a:p>
              <a:p>
                <a:r>
                  <a:rPr lang="en-US" dirty="0" smtClean="0"/>
                  <a:t>Start times of partition slices within a Major Frame are periodic.</a:t>
                </a:r>
              </a:p>
              <a:p>
                <a:pPr marL="0" indent="0">
                  <a:buNone/>
                </a:pPr>
                <a:endParaRPr lang="en-US" dirty="0" smtClean="0"/>
              </a:p>
              <a:p>
                <a:r>
                  <a:rPr lang="en-US" dirty="0" smtClean="0"/>
                  <a:t>When analyzing a task in a partition, the other time-partitions are merged together into a “higher priority task”</a:t>
                </a:r>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098" t="-1648" r="-1881"/>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159" y="4396550"/>
            <a:ext cx="5453682" cy="2142180"/>
          </a:xfrm>
          <a:prstGeom prst="rect">
            <a:avLst/>
          </a:prstGeom>
        </p:spPr>
      </p:pic>
    </p:spTree>
    <p:extLst>
      <p:ext uri="{BB962C8B-B14F-4D97-AF65-F5344CB8AC3E}">
        <p14:creationId xmlns:p14="http://schemas.microsoft.com/office/powerpoint/2010/main" val="605816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 (</a:t>
            </a:r>
            <a:r>
              <a:rPr lang="en-US" dirty="0" err="1" smtClean="0"/>
              <a:t>Audsley</a:t>
            </a:r>
            <a:r>
              <a:rPr lang="en-US" dirty="0" smtClean="0"/>
              <a:t> and </a:t>
            </a:r>
            <a:r>
              <a:rPr lang="en-US" dirty="0" err="1" smtClean="0"/>
              <a:t>Wellings</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err="1" smtClean="0"/>
                  <a:t>Schedulability</a:t>
                </a:r>
                <a:r>
                  <a:rPr lang="en-US" dirty="0" smtClean="0"/>
                  <a:t> analysis for FPS tasks on IMA architectures</a:t>
                </a:r>
              </a:p>
              <a:p>
                <a:pPr marL="0" indent="0">
                  <a:buNone/>
                </a:pPr>
                <a:endParaRPr lang="en-US" dirty="0" smtClean="0"/>
              </a:p>
              <a:p>
                <a:r>
                  <a:rPr lang="en-US" dirty="0" smtClean="0"/>
                  <a:t>Tasks are independent and for every task </a:t>
                </a:r>
                <a:r>
                  <a:rPr lang="el-GR" dirty="0">
                    <a:latin typeface="Calibri" pitchFamily="34" charset="0"/>
                    <a:cs typeface="Calibri" pitchFamily="34" charset="0"/>
                  </a:rPr>
                  <a:t>τ</a:t>
                </a:r>
                <a:r>
                  <a:rPr lang="en-US" baseline="-25000" dirty="0" err="1" smtClean="0">
                    <a:latin typeface="Calibri" pitchFamily="34" charset="0"/>
                    <a:cs typeface="Calibri" pitchFamily="34" charset="0"/>
                  </a:rPr>
                  <a:t>i</a:t>
                </a:r>
                <a:r>
                  <a:rPr lang="en-US" baseline="-25000" dirty="0" smtClean="0">
                    <a:latin typeface="Calibri" pitchFamily="34" charset="0"/>
                    <a:cs typeface="Calibri" pitchFamily="34" charset="0"/>
                  </a:rPr>
                  <a:t> </a:t>
                </a:r>
                <a:r>
                  <a:rPr lang="en-US" dirty="0" smtClean="0">
                    <a:latin typeface="Calibri" pitchFamily="34" charset="0"/>
                    <a:cs typeface="Calibri" pitchFamily="34" charset="0"/>
                  </a:rPr>
                  <a:t>: </a:t>
                </a:r>
                <a14:m>
                  <m:oMath xmlns:m="http://schemas.openxmlformats.org/officeDocument/2006/math">
                    <m:sSub>
                      <m:sSubPr>
                        <m:ctrlPr>
                          <a:rPr lang="en-US" b="0" i="1" smtClean="0">
                            <a:latin typeface="Cambria Math"/>
                            <a:cs typeface="Calibri" pitchFamily="34" charset="0"/>
                          </a:rPr>
                        </m:ctrlPr>
                      </m:sSubPr>
                      <m:e>
                        <m:r>
                          <a:rPr lang="en-US" b="0" i="1" smtClean="0">
                            <a:latin typeface="Cambria Math"/>
                            <a:cs typeface="Calibri" pitchFamily="34" charset="0"/>
                          </a:rPr>
                          <m:t>𝐶</m:t>
                        </m:r>
                      </m:e>
                      <m:sub>
                        <m:r>
                          <a:rPr lang="en-US" b="0" i="1" smtClean="0">
                            <a:latin typeface="Cambria Math"/>
                            <a:cs typeface="Calibri" pitchFamily="34" charset="0"/>
                          </a:rPr>
                          <m:t>𝑖</m:t>
                        </m:r>
                      </m:sub>
                    </m:sSub>
                    <m:r>
                      <a:rPr lang="en-US" b="0" i="1" smtClean="0">
                        <a:latin typeface="Cambria Math"/>
                        <a:ea typeface="Cambria Math"/>
                        <a:cs typeface="Calibri" pitchFamily="34" charset="0"/>
                      </a:rPr>
                      <m:t>≤</m:t>
                    </m:r>
                    <m:sSub>
                      <m:sSubPr>
                        <m:ctrlPr>
                          <a:rPr lang="en-US" b="0" i="1" smtClean="0">
                            <a:latin typeface="Cambria Math"/>
                            <a:ea typeface="Cambria Math"/>
                            <a:cs typeface="Calibri" pitchFamily="34" charset="0"/>
                          </a:rPr>
                        </m:ctrlPr>
                      </m:sSubPr>
                      <m:e>
                        <m:r>
                          <a:rPr lang="en-US" b="0" i="1" smtClean="0">
                            <a:latin typeface="Cambria Math"/>
                            <a:ea typeface="Cambria Math"/>
                            <a:cs typeface="Calibri" pitchFamily="34" charset="0"/>
                          </a:rPr>
                          <m:t>𝐷</m:t>
                        </m:r>
                      </m:e>
                      <m:sub>
                        <m:r>
                          <a:rPr lang="en-US" b="0" i="1" smtClean="0">
                            <a:latin typeface="Cambria Math"/>
                            <a:ea typeface="Cambria Math"/>
                            <a:cs typeface="Calibri" pitchFamily="34" charset="0"/>
                          </a:rPr>
                          <m:t>𝑖</m:t>
                        </m:r>
                      </m:sub>
                    </m:sSub>
                    <m:r>
                      <a:rPr lang="en-US" b="0" i="1" smtClean="0">
                        <a:latin typeface="Cambria Math"/>
                        <a:ea typeface="Cambria Math"/>
                        <a:cs typeface="Calibri" pitchFamily="34" charset="0"/>
                      </a:rPr>
                      <m:t>≤</m:t>
                    </m:r>
                    <m:r>
                      <a:rPr lang="en-US" b="0" i="1" smtClean="0">
                        <a:latin typeface="Cambria Math"/>
                        <a:ea typeface="Cambria Math"/>
                        <a:cs typeface="Calibri" pitchFamily="34" charset="0"/>
                      </a:rPr>
                      <m:t>𝑇𝑖</m:t>
                    </m:r>
                  </m:oMath>
                </a14:m>
                <a:endParaRPr lang="en-US" baseline="-25000" dirty="0" smtClean="0"/>
              </a:p>
              <a:p>
                <a:pPr marL="0" indent="0">
                  <a:buNone/>
                </a:pPr>
                <a:endParaRPr lang="en-US" dirty="0" smtClean="0"/>
              </a:p>
              <a:p>
                <a:r>
                  <a:rPr lang="en-US" dirty="0" smtClean="0"/>
                  <a:t>Start times of partition slices within a Major Frame are periodic.</a:t>
                </a:r>
              </a:p>
              <a:p>
                <a:pPr marL="0" indent="0">
                  <a:buNone/>
                </a:pPr>
                <a:endParaRPr lang="en-US" dirty="0" smtClean="0"/>
              </a:p>
              <a:p>
                <a:r>
                  <a:rPr lang="en-US" dirty="0" smtClean="0"/>
                  <a:t>When analyzing a task in a partition, the other time-partitions are merged together into a “higher priority task”</a:t>
                </a:r>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098" t="-1648" r="-188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475" y="4486000"/>
            <a:ext cx="5453682" cy="2142180"/>
          </a:xfrm>
          <a:prstGeom prst="rect">
            <a:avLst/>
          </a:prstGeom>
        </p:spPr>
      </p:pic>
    </p:spTree>
    <p:extLst>
      <p:ext uri="{BB962C8B-B14F-4D97-AF65-F5344CB8AC3E}">
        <p14:creationId xmlns:p14="http://schemas.microsoft.com/office/powerpoint/2010/main" val="7203868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0.5|13.1|42.8|4.8|10.7"/>
</p:tagLst>
</file>

<file path=ppt/tags/tag2.xml><?xml version="1.0" encoding="utf-8"?>
<p:tagLst xmlns:a="http://schemas.openxmlformats.org/drawingml/2006/main" xmlns:r="http://schemas.openxmlformats.org/officeDocument/2006/relationships" xmlns:p="http://schemas.openxmlformats.org/presentationml/2006/main">
  <p:tag name="TIMING" val="|2.2|5.6|67.4|1.6|1.2|19.1|11.1"/>
</p:tagLst>
</file>

<file path=ppt/tags/tag3.xml><?xml version="1.0" encoding="utf-8"?>
<p:tagLst xmlns:a="http://schemas.openxmlformats.org/drawingml/2006/main" xmlns:r="http://schemas.openxmlformats.org/officeDocument/2006/relationships" xmlns:p="http://schemas.openxmlformats.org/presentationml/2006/main">
  <p:tag name="TIMING" val="|2.2|5.6|67.4|1.6|1.2|19.1|11.1"/>
</p:tagLst>
</file>

<file path=ppt/tags/tag4.xml><?xml version="1.0" encoding="utf-8"?>
<p:tagLst xmlns:a="http://schemas.openxmlformats.org/drawingml/2006/main" xmlns:r="http://schemas.openxmlformats.org/officeDocument/2006/relationships" xmlns:p="http://schemas.openxmlformats.org/presentationml/2006/main">
  <p:tag name="TIMING" val="|68.:|26.7|8.7|33.4|4.6"/>
</p:tagLst>
</file>

<file path=ppt/tags/tag5.xml><?xml version="1.0" encoding="utf-8"?>
<p:tagLst xmlns:a="http://schemas.openxmlformats.org/drawingml/2006/main" xmlns:r="http://schemas.openxmlformats.org/officeDocument/2006/relationships" xmlns:p="http://schemas.openxmlformats.org/presentationml/2006/main">
  <p:tag name="TIMING" val="|68.:|26.7|8.7|33.4|4.6"/>
</p:tagLst>
</file>

<file path=ppt/tags/tag6.xml><?xml version="1.0" encoding="utf-8"?>
<p:tagLst xmlns:a="http://schemas.openxmlformats.org/drawingml/2006/main" xmlns:r="http://schemas.openxmlformats.org/officeDocument/2006/relationships" xmlns:p="http://schemas.openxmlformats.org/presentationml/2006/main">
  <p:tag name="TIMING" val="|68.:|26.7|8.7|33.4|4.6"/>
</p:tagLst>
</file>

<file path=ppt/theme/theme1.xml><?xml version="1.0" encoding="utf-8"?>
<a:theme xmlns:a="http://schemas.openxmlformats.org/drawingml/2006/main" name="DTU Informatics">
  <a:themeElements>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a-DK" sz="1600" b="0" i="0" u="none" strike="noStrike" cap="none" normalizeH="0" baseline="0">
            <a:ln>
              <a:noFill/>
            </a:ln>
            <a:solidFill>
              <a:schemeClr val="tx1"/>
            </a:solidFill>
            <a:effectLst/>
            <a:latin typeface="Verdana" charset="0"/>
            <a:ea typeface="ＭＳ Ｐゴシック" charset="-128"/>
            <a:cs typeface="ＭＳ Ｐゴシック" charset="-128"/>
          </a:defRPr>
        </a:defPPr>
      </a:lstStyle>
    </a:lnDef>
  </a:objectDefaults>
  <a:extraClrSchemeLst>
    <a:extraClrScheme>
      <a:clrScheme name="DTU Informa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TU Informa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TU Informa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TU Informa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TU Informa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TU Informa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TU Informatic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TU Informa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TU Informa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TU Informa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TU Informa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TU Informa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TU Informatics 13">
        <a:dk1>
          <a:srgbClr val="000000"/>
        </a:dk1>
        <a:lt1>
          <a:srgbClr val="FFFFFF"/>
        </a:lt1>
        <a:dk2>
          <a:srgbClr val="990000"/>
        </a:dk2>
        <a:lt2>
          <a:srgbClr val="999999"/>
        </a:lt2>
        <a:accent1>
          <a:srgbClr val="FF9900"/>
        </a:accent1>
        <a:accent2>
          <a:srgbClr val="FF6600"/>
        </a:accent2>
        <a:accent3>
          <a:srgbClr val="FFFFFF"/>
        </a:accent3>
        <a:accent4>
          <a:srgbClr val="000000"/>
        </a:accent4>
        <a:accent5>
          <a:srgbClr val="FFCAAA"/>
        </a:accent5>
        <a:accent6>
          <a:srgbClr val="E75C00"/>
        </a:accent6>
        <a:hlink>
          <a:srgbClr val="FF00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template_eselab.pptx</Template>
  <TotalTime>8122</TotalTime>
  <Words>6804</Words>
  <Application>Microsoft Office PowerPoint</Application>
  <PresentationFormat>On-screen Show (4:3)</PresentationFormat>
  <Paragraphs>2785</Paragraphs>
  <Slides>65</Slides>
  <Notes>11</Notes>
  <HiddenSlides>26</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DTU Informatics</vt:lpstr>
      <vt:lpstr>Analysis Methods for Mixed-Criticality Applications on TTEthernet-based Distributed Architectures</vt:lpstr>
      <vt:lpstr>Outline</vt:lpstr>
      <vt:lpstr>Motivation</vt:lpstr>
      <vt:lpstr>Partitioned Architectures – CPU level</vt:lpstr>
      <vt:lpstr>System model </vt:lpstr>
      <vt:lpstr>Problem formulation </vt:lpstr>
      <vt:lpstr>Motivational example</vt:lpstr>
      <vt:lpstr>SA (Audsley and Wellings)</vt:lpstr>
      <vt:lpstr>SA (Audsley and Wellings)</vt:lpstr>
      <vt:lpstr>SA+ (extended WCDOPS+)</vt:lpstr>
      <vt:lpstr>Availability and demand</vt:lpstr>
      <vt:lpstr>Extended completion time</vt:lpstr>
      <vt:lpstr>Experimental results </vt:lpstr>
      <vt:lpstr>Partitioned Architectures – network level</vt:lpstr>
      <vt:lpstr>TTEthernet network</vt:lpstr>
      <vt:lpstr>Separation at network level</vt:lpstr>
      <vt:lpstr>Separation at network level </vt:lpstr>
      <vt:lpstr>Separation at network level</vt:lpstr>
      <vt:lpstr>Separation at network level</vt:lpstr>
      <vt:lpstr>Dataflow integration</vt:lpstr>
      <vt:lpstr>TT Transmission</vt:lpstr>
      <vt:lpstr>TT Transmission</vt:lpstr>
      <vt:lpstr>TT Transmission</vt:lpstr>
      <vt:lpstr>TT Transmission</vt:lpstr>
      <vt:lpstr>TT Transmission</vt:lpstr>
      <vt:lpstr>TT Transmission</vt:lpstr>
      <vt:lpstr>TT Transmission</vt:lpstr>
      <vt:lpstr>TT Transmission</vt:lpstr>
      <vt:lpstr>TT Transmission</vt:lpstr>
      <vt:lpstr>TT Transmission</vt:lpstr>
      <vt:lpstr>TT Transmission</vt:lpstr>
      <vt:lpstr>TT Transmission</vt:lpstr>
      <vt:lpstr>TT Transmission</vt:lpstr>
      <vt:lpstr>TT Transmission</vt:lpstr>
      <vt:lpstr>RC Transmission</vt:lpstr>
      <vt:lpstr>RC Transmission</vt:lpstr>
      <vt:lpstr>RC Transmission</vt:lpstr>
      <vt:lpstr>RC Transmission</vt:lpstr>
      <vt:lpstr>RC Transmission</vt:lpstr>
      <vt:lpstr>RC Transmission</vt:lpstr>
      <vt:lpstr>RC Transmission</vt:lpstr>
      <vt:lpstr>RC Transmission</vt:lpstr>
      <vt:lpstr>RC Transmission</vt:lpstr>
      <vt:lpstr>RC Transmission</vt:lpstr>
      <vt:lpstr>RC Transmission</vt:lpstr>
      <vt:lpstr>RC Transmission</vt:lpstr>
      <vt:lpstr>RC Transmission</vt:lpstr>
      <vt:lpstr>Problem formulation </vt:lpstr>
      <vt:lpstr>Steiner’s Analysis</vt:lpstr>
      <vt:lpstr>RC Frame End-to-End Delay Analysis</vt:lpstr>
      <vt:lpstr>RC Frame End-to-End Analysis</vt:lpstr>
      <vt:lpstr>TTEthernet simulator</vt:lpstr>
      <vt:lpstr>Experimental results</vt:lpstr>
      <vt:lpstr>End-to-End Delay Analysis Methods</vt:lpstr>
      <vt:lpstr>Trajectory Approach Principle</vt:lpstr>
      <vt:lpstr>Trajectory Approach Applied to AFDX</vt:lpstr>
      <vt:lpstr>Trajectory Approach Applied to AFDX</vt:lpstr>
      <vt:lpstr>Example Scheduling of Packets</vt:lpstr>
      <vt:lpstr>Trajectory Approach Applied to TTEthernet</vt:lpstr>
      <vt:lpstr>End-to-End Delay Components</vt:lpstr>
      <vt:lpstr>Allowing preemption</vt:lpstr>
      <vt:lpstr>Allowing preemption</vt:lpstr>
      <vt:lpstr>Future work</vt:lpstr>
      <vt:lpstr>Conclusions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Methods for Mixed-Criticality Applications on TTEthernet-based Distributed Architectures</dc:title>
  <dc:creator>admin</dc:creator>
  <cp:lastModifiedBy>admin</cp:lastModifiedBy>
  <cp:revision>28</cp:revision>
  <dcterms:created xsi:type="dcterms:W3CDTF">2011-11-21T12:24:35Z</dcterms:created>
  <dcterms:modified xsi:type="dcterms:W3CDTF">2012-11-15T13:40:59Z</dcterms:modified>
</cp:coreProperties>
</file>