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89" r:id="rId4"/>
    <p:sldId id="267" r:id="rId5"/>
    <p:sldId id="28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19C"/>
    <a:srgbClr val="EDEDED"/>
    <a:srgbClr val="3182BD"/>
    <a:srgbClr val="DE2D26"/>
    <a:srgbClr val="54278F"/>
    <a:srgbClr val="006D2C"/>
    <a:srgbClr val="A50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5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F7E46-332B-EF4F-9198-9F355BE121AB}" type="datetimeFigureOut">
              <a:rPr lang="en-US" smtClean="0"/>
              <a:pPr/>
              <a:t>11-Sep-12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986D6-A5F1-CF4C-9BDB-8AE4FD3A0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9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make more concise!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986D6-A5F1-CF4C-9BDB-8AE4FD3A05D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DTU-DK-A1"/>
          <p:cNvPicPr>
            <a:picLocks noChangeAspect="1" noChangeArrowheads="1"/>
          </p:cNvPicPr>
          <p:nvPr/>
        </p:nvPicPr>
        <p:blipFill>
          <a:blip r:embed="rId2"/>
          <a:srcRect l="78432"/>
          <a:stretch>
            <a:fillRect/>
          </a:stretch>
        </p:blipFill>
        <p:spPr bwMode="auto">
          <a:xfrm>
            <a:off x="8597900" y="82550"/>
            <a:ext cx="4794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DTU frise RGB"/>
          <p:cNvPicPr>
            <a:picLocks noChangeAspect="1" noChangeArrowheads="1"/>
          </p:cNvPicPr>
          <p:nvPr/>
        </p:nvPicPr>
        <p:blipFill>
          <a:blip r:embed="rId3"/>
          <a:srcRect r="25990"/>
          <a:stretch>
            <a:fillRect/>
          </a:stretch>
        </p:blipFill>
        <p:spPr bwMode="auto">
          <a:xfrm>
            <a:off x="4432300" y="4191000"/>
            <a:ext cx="471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2" descr="C:\Users\cls\Desktop\DTU_ppt\Til PAW\DTU_LOGOS\Done\DTU Informatik A UK.png"/>
          <p:cNvPicPr>
            <a:picLocks noChangeAspect="1" noChangeArrowheads="1"/>
          </p:cNvPicPr>
          <p:nvPr/>
        </p:nvPicPr>
        <p:blipFill>
          <a:blip r:embed="rId4"/>
          <a:srcRect l="10336" t="34251" b="14568"/>
          <a:stretch>
            <a:fillRect/>
          </a:stretch>
        </p:blipFill>
        <p:spPr bwMode="auto">
          <a:xfrm>
            <a:off x="619125" y="6029325"/>
            <a:ext cx="52133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8898" y="1295400"/>
            <a:ext cx="6478083" cy="869128"/>
          </a:xfrm>
        </p:spPr>
        <p:txBody>
          <a:bodyPr/>
          <a:lstStyle>
            <a:lvl1pPr algn="l">
              <a:defRPr sz="2800">
                <a:solidFill>
                  <a:srgbClr val="08519C"/>
                </a:solidFill>
                <a:latin typeface="Calibri"/>
                <a:cs typeface="Calibri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8898" y="2380182"/>
            <a:ext cx="6486071" cy="1658418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8519C"/>
                </a:solidFill>
                <a:latin typeface="Calibri"/>
                <a:cs typeface="Calibri"/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04800"/>
            <a:ext cx="1943100" cy="5861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676900" cy="5861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35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52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609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762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107315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1371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>
            <a:off x="1524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1676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1828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>
            <a:off x="1981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213995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2286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2438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>
            <a:off x="2590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>
            <a:off x="2743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>
            <a:off x="2895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>
            <a:off x="3048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9"/>
          <p:cNvSpPr>
            <a:spLocks noChangeShapeType="1"/>
          </p:cNvSpPr>
          <p:nvPr/>
        </p:nvSpPr>
        <p:spPr bwMode="auto">
          <a:xfrm>
            <a:off x="320675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30"/>
          <p:cNvSpPr>
            <a:spLocks noChangeShapeType="1"/>
          </p:cNvSpPr>
          <p:nvPr/>
        </p:nvSpPr>
        <p:spPr bwMode="auto">
          <a:xfrm>
            <a:off x="3352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31"/>
          <p:cNvSpPr>
            <a:spLocks noChangeShapeType="1"/>
          </p:cNvSpPr>
          <p:nvPr/>
        </p:nvSpPr>
        <p:spPr bwMode="auto">
          <a:xfrm>
            <a:off x="3505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>
            <a:off x="3657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>
            <a:off x="3810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34"/>
          <p:cNvSpPr>
            <a:spLocks noChangeShapeType="1"/>
          </p:cNvSpPr>
          <p:nvPr/>
        </p:nvSpPr>
        <p:spPr bwMode="auto">
          <a:xfrm>
            <a:off x="3962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35"/>
          <p:cNvSpPr>
            <a:spLocks noChangeShapeType="1"/>
          </p:cNvSpPr>
          <p:nvPr/>
        </p:nvSpPr>
        <p:spPr bwMode="auto">
          <a:xfrm>
            <a:off x="4114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>
            <a:off x="427355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>
            <a:off x="4419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4724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40"/>
          <p:cNvSpPr>
            <a:spLocks noChangeShapeType="1"/>
          </p:cNvSpPr>
          <p:nvPr/>
        </p:nvSpPr>
        <p:spPr bwMode="auto">
          <a:xfrm>
            <a:off x="4876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41"/>
          <p:cNvSpPr>
            <a:spLocks noChangeShapeType="1"/>
          </p:cNvSpPr>
          <p:nvPr/>
        </p:nvSpPr>
        <p:spPr bwMode="auto">
          <a:xfrm>
            <a:off x="5029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42"/>
          <p:cNvSpPr>
            <a:spLocks noChangeShapeType="1"/>
          </p:cNvSpPr>
          <p:nvPr/>
        </p:nvSpPr>
        <p:spPr bwMode="auto">
          <a:xfrm>
            <a:off x="5181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>
            <a:off x="534035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44"/>
          <p:cNvSpPr>
            <a:spLocks noChangeShapeType="1"/>
          </p:cNvSpPr>
          <p:nvPr/>
        </p:nvSpPr>
        <p:spPr bwMode="auto">
          <a:xfrm>
            <a:off x="5486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45"/>
          <p:cNvSpPr>
            <a:spLocks noChangeShapeType="1"/>
          </p:cNvSpPr>
          <p:nvPr/>
        </p:nvSpPr>
        <p:spPr bwMode="auto">
          <a:xfrm>
            <a:off x="5638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46"/>
          <p:cNvSpPr>
            <a:spLocks noChangeShapeType="1"/>
          </p:cNvSpPr>
          <p:nvPr/>
        </p:nvSpPr>
        <p:spPr bwMode="auto">
          <a:xfrm>
            <a:off x="5791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47"/>
          <p:cNvSpPr>
            <a:spLocks noChangeShapeType="1"/>
          </p:cNvSpPr>
          <p:nvPr/>
        </p:nvSpPr>
        <p:spPr bwMode="auto">
          <a:xfrm>
            <a:off x="5943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48"/>
          <p:cNvSpPr>
            <a:spLocks noChangeShapeType="1"/>
          </p:cNvSpPr>
          <p:nvPr/>
        </p:nvSpPr>
        <p:spPr bwMode="auto">
          <a:xfrm>
            <a:off x="6096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4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50"/>
          <p:cNvSpPr>
            <a:spLocks noChangeShapeType="1"/>
          </p:cNvSpPr>
          <p:nvPr/>
        </p:nvSpPr>
        <p:spPr bwMode="auto">
          <a:xfrm>
            <a:off x="640715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51"/>
          <p:cNvSpPr>
            <a:spLocks noChangeShapeType="1"/>
          </p:cNvSpPr>
          <p:nvPr/>
        </p:nvSpPr>
        <p:spPr bwMode="auto">
          <a:xfrm>
            <a:off x="6553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52"/>
          <p:cNvSpPr>
            <a:spLocks noChangeShapeType="1"/>
          </p:cNvSpPr>
          <p:nvPr/>
        </p:nvSpPr>
        <p:spPr bwMode="auto">
          <a:xfrm>
            <a:off x="6705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53"/>
          <p:cNvSpPr>
            <a:spLocks noChangeShapeType="1"/>
          </p:cNvSpPr>
          <p:nvPr/>
        </p:nvSpPr>
        <p:spPr bwMode="auto">
          <a:xfrm>
            <a:off x="6858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54"/>
          <p:cNvSpPr>
            <a:spLocks noChangeShapeType="1"/>
          </p:cNvSpPr>
          <p:nvPr/>
        </p:nvSpPr>
        <p:spPr bwMode="auto">
          <a:xfrm>
            <a:off x="7010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55"/>
          <p:cNvSpPr>
            <a:spLocks noChangeShapeType="1"/>
          </p:cNvSpPr>
          <p:nvPr/>
        </p:nvSpPr>
        <p:spPr bwMode="auto">
          <a:xfrm>
            <a:off x="7162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56"/>
          <p:cNvSpPr>
            <a:spLocks noChangeShapeType="1"/>
          </p:cNvSpPr>
          <p:nvPr/>
        </p:nvSpPr>
        <p:spPr bwMode="auto">
          <a:xfrm>
            <a:off x="7315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57"/>
          <p:cNvSpPr>
            <a:spLocks noChangeShapeType="1"/>
          </p:cNvSpPr>
          <p:nvPr/>
        </p:nvSpPr>
        <p:spPr bwMode="auto">
          <a:xfrm>
            <a:off x="747395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58"/>
          <p:cNvSpPr>
            <a:spLocks noChangeShapeType="1"/>
          </p:cNvSpPr>
          <p:nvPr/>
        </p:nvSpPr>
        <p:spPr bwMode="auto">
          <a:xfrm>
            <a:off x="7620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59"/>
          <p:cNvSpPr>
            <a:spLocks noChangeShapeType="1"/>
          </p:cNvSpPr>
          <p:nvPr/>
        </p:nvSpPr>
        <p:spPr bwMode="auto">
          <a:xfrm>
            <a:off x="7772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60"/>
          <p:cNvSpPr>
            <a:spLocks noChangeShapeType="1"/>
          </p:cNvSpPr>
          <p:nvPr/>
        </p:nvSpPr>
        <p:spPr bwMode="auto">
          <a:xfrm>
            <a:off x="7924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61"/>
          <p:cNvSpPr>
            <a:spLocks noChangeShapeType="1"/>
          </p:cNvSpPr>
          <p:nvPr/>
        </p:nvSpPr>
        <p:spPr bwMode="auto">
          <a:xfrm>
            <a:off x="8077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62"/>
          <p:cNvSpPr>
            <a:spLocks noChangeShapeType="1"/>
          </p:cNvSpPr>
          <p:nvPr/>
        </p:nvSpPr>
        <p:spPr bwMode="auto">
          <a:xfrm>
            <a:off x="8229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63"/>
          <p:cNvSpPr>
            <a:spLocks noChangeShapeType="1"/>
          </p:cNvSpPr>
          <p:nvPr/>
        </p:nvSpPr>
        <p:spPr bwMode="auto">
          <a:xfrm>
            <a:off x="83820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64"/>
          <p:cNvSpPr>
            <a:spLocks noChangeShapeType="1"/>
          </p:cNvSpPr>
          <p:nvPr/>
        </p:nvSpPr>
        <p:spPr bwMode="auto">
          <a:xfrm>
            <a:off x="85344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65"/>
          <p:cNvSpPr>
            <a:spLocks noChangeShapeType="1"/>
          </p:cNvSpPr>
          <p:nvPr/>
        </p:nvSpPr>
        <p:spPr bwMode="auto">
          <a:xfrm>
            <a:off x="86868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66"/>
          <p:cNvSpPr>
            <a:spLocks noChangeShapeType="1"/>
          </p:cNvSpPr>
          <p:nvPr/>
        </p:nvSpPr>
        <p:spPr bwMode="auto">
          <a:xfrm>
            <a:off x="88392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6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68"/>
          <p:cNvSpPr>
            <a:spLocks noChangeShapeType="1"/>
          </p:cNvSpPr>
          <p:nvPr/>
        </p:nvSpPr>
        <p:spPr bwMode="auto">
          <a:xfrm>
            <a:off x="9137650" y="0"/>
            <a:ext cx="0" cy="6858000"/>
          </a:xfrm>
          <a:prstGeom prst="line">
            <a:avLst/>
          </a:prstGeom>
          <a:noFill/>
          <a:ln w="3175">
            <a:solidFill>
              <a:srgbClr val="BAE4B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0" y="6096000"/>
            <a:ext cx="9144000" cy="609600"/>
            <a:chOff x="0" y="3840"/>
            <a:chExt cx="5760" cy="384"/>
          </a:xfrm>
        </p:grpSpPr>
        <p:sp>
          <p:nvSpPr>
            <p:cNvPr id="66" name="Line 69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70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71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72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73"/>
            <p:cNvSpPr>
              <a:spLocks noChangeShapeType="1"/>
            </p:cNvSpPr>
            <p:nvPr userDrawn="1"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74"/>
            <p:cNvSpPr>
              <a:spLocks noChangeShapeType="1"/>
            </p:cNvSpPr>
            <p:nvPr userDrawn="1"/>
          </p:nvSpPr>
          <p:spPr bwMode="auto">
            <a:xfrm>
              <a:off x="0" y="3936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75"/>
            <p:cNvSpPr>
              <a:spLocks noChangeShapeType="1"/>
            </p:cNvSpPr>
            <p:nvPr userDrawn="1"/>
          </p:nvSpPr>
          <p:spPr bwMode="auto">
            <a:xfrm>
              <a:off x="0" y="3840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84"/>
          <p:cNvGrpSpPr>
            <a:grpSpLocks/>
          </p:cNvGrpSpPr>
          <p:nvPr/>
        </p:nvGrpSpPr>
        <p:grpSpPr bwMode="auto">
          <a:xfrm>
            <a:off x="0" y="5334000"/>
            <a:ext cx="9144000" cy="609600"/>
            <a:chOff x="0" y="3840"/>
            <a:chExt cx="5760" cy="384"/>
          </a:xfrm>
        </p:grpSpPr>
        <p:sp>
          <p:nvSpPr>
            <p:cNvPr id="74" name="Line 85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86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87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88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89"/>
            <p:cNvSpPr>
              <a:spLocks noChangeShapeType="1"/>
            </p:cNvSpPr>
            <p:nvPr userDrawn="1"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90"/>
            <p:cNvSpPr>
              <a:spLocks noChangeShapeType="1"/>
            </p:cNvSpPr>
            <p:nvPr userDrawn="1"/>
          </p:nvSpPr>
          <p:spPr bwMode="auto">
            <a:xfrm>
              <a:off x="0" y="3936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91"/>
            <p:cNvSpPr>
              <a:spLocks noChangeShapeType="1"/>
            </p:cNvSpPr>
            <p:nvPr userDrawn="1"/>
          </p:nvSpPr>
          <p:spPr bwMode="auto">
            <a:xfrm>
              <a:off x="0" y="3840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5" name="Group 92"/>
          <p:cNvGrpSpPr>
            <a:grpSpLocks/>
          </p:cNvGrpSpPr>
          <p:nvPr/>
        </p:nvGrpSpPr>
        <p:grpSpPr bwMode="auto">
          <a:xfrm>
            <a:off x="0" y="4572000"/>
            <a:ext cx="9144000" cy="609600"/>
            <a:chOff x="0" y="3840"/>
            <a:chExt cx="5760" cy="384"/>
          </a:xfrm>
        </p:grpSpPr>
        <p:sp>
          <p:nvSpPr>
            <p:cNvPr id="82" name="Line 93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94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95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96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97"/>
            <p:cNvSpPr>
              <a:spLocks noChangeShapeType="1"/>
            </p:cNvSpPr>
            <p:nvPr userDrawn="1"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98"/>
            <p:cNvSpPr>
              <a:spLocks noChangeShapeType="1"/>
            </p:cNvSpPr>
            <p:nvPr userDrawn="1"/>
          </p:nvSpPr>
          <p:spPr bwMode="auto">
            <a:xfrm>
              <a:off x="0" y="3936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99"/>
            <p:cNvSpPr>
              <a:spLocks noChangeShapeType="1"/>
            </p:cNvSpPr>
            <p:nvPr userDrawn="1"/>
          </p:nvSpPr>
          <p:spPr bwMode="auto">
            <a:xfrm>
              <a:off x="0" y="3840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3" name="Group 100"/>
          <p:cNvGrpSpPr>
            <a:grpSpLocks/>
          </p:cNvGrpSpPr>
          <p:nvPr/>
        </p:nvGrpSpPr>
        <p:grpSpPr bwMode="auto">
          <a:xfrm>
            <a:off x="0" y="3810000"/>
            <a:ext cx="9144000" cy="609600"/>
            <a:chOff x="0" y="3840"/>
            <a:chExt cx="5760" cy="384"/>
          </a:xfrm>
        </p:grpSpPr>
        <p:sp>
          <p:nvSpPr>
            <p:cNvPr id="90" name="Line 101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102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103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104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105"/>
            <p:cNvSpPr>
              <a:spLocks noChangeShapeType="1"/>
            </p:cNvSpPr>
            <p:nvPr userDrawn="1"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06"/>
            <p:cNvSpPr>
              <a:spLocks noChangeShapeType="1"/>
            </p:cNvSpPr>
            <p:nvPr userDrawn="1"/>
          </p:nvSpPr>
          <p:spPr bwMode="auto">
            <a:xfrm>
              <a:off x="0" y="3936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107"/>
            <p:cNvSpPr>
              <a:spLocks noChangeShapeType="1"/>
            </p:cNvSpPr>
            <p:nvPr userDrawn="1"/>
          </p:nvSpPr>
          <p:spPr bwMode="auto">
            <a:xfrm>
              <a:off x="0" y="3840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1" name="Group 108"/>
          <p:cNvGrpSpPr>
            <a:grpSpLocks/>
          </p:cNvGrpSpPr>
          <p:nvPr/>
        </p:nvGrpSpPr>
        <p:grpSpPr bwMode="auto">
          <a:xfrm>
            <a:off x="0" y="3048000"/>
            <a:ext cx="9144000" cy="609600"/>
            <a:chOff x="0" y="3840"/>
            <a:chExt cx="5760" cy="384"/>
          </a:xfrm>
        </p:grpSpPr>
        <p:sp>
          <p:nvSpPr>
            <p:cNvPr id="98" name="Line 109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110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111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12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113"/>
            <p:cNvSpPr>
              <a:spLocks noChangeShapeType="1"/>
            </p:cNvSpPr>
            <p:nvPr userDrawn="1"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114"/>
            <p:cNvSpPr>
              <a:spLocks noChangeShapeType="1"/>
            </p:cNvSpPr>
            <p:nvPr userDrawn="1"/>
          </p:nvSpPr>
          <p:spPr bwMode="auto">
            <a:xfrm>
              <a:off x="0" y="3936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115"/>
            <p:cNvSpPr>
              <a:spLocks noChangeShapeType="1"/>
            </p:cNvSpPr>
            <p:nvPr userDrawn="1"/>
          </p:nvSpPr>
          <p:spPr bwMode="auto">
            <a:xfrm>
              <a:off x="0" y="3840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9" name="Group 116"/>
          <p:cNvGrpSpPr>
            <a:grpSpLocks/>
          </p:cNvGrpSpPr>
          <p:nvPr/>
        </p:nvGrpSpPr>
        <p:grpSpPr bwMode="auto">
          <a:xfrm>
            <a:off x="0" y="2286000"/>
            <a:ext cx="9144000" cy="609600"/>
            <a:chOff x="0" y="3840"/>
            <a:chExt cx="5760" cy="384"/>
          </a:xfrm>
        </p:grpSpPr>
        <p:sp>
          <p:nvSpPr>
            <p:cNvPr id="106" name="Line 117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18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19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20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21"/>
            <p:cNvSpPr>
              <a:spLocks noChangeShapeType="1"/>
            </p:cNvSpPr>
            <p:nvPr userDrawn="1"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22"/>
            <p:cNvSpPr>
              <a:spLocks noChangeShapeType="1"/>
            </p:cNvSpPr>
            <p:nvPr userDrawn="1"/>
          </p:nvSpPr>
          <p:spPr bwMode="auto">
            <a:xfrm>
              <a:off x="0" y="3936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23"/>
            <p:cNvSpPr>
              <a:spLocks noChangeShapeType="1"/>
            </p:cNvSpPr>
            <p:nvPr userDrawn="1"/>
          </p:nvSpPr>
          <p:spPr bwMode="auto">
            <a:xfrm>
              <a:off x="0" y="3840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7" name="Group 124"/>
          <p:cNvGrpSpPr>
            <a:grpSpLocks/>
          </p:cNvGrpSpPr>
          <p:nvPr/>
        </p:nvGrpSpPr>
        <p:grpSpPr bwMode="auto">
          <a:xfrm>
            <a:off x="0" y="1524000"/>
            <a:ext cx="9144000" cy="609600"/>
            <a:chOff x="0" y="3840"/>
            <a:chExt cx="5760" cy="384"/>
          </a:xfrm>
        </p:grpSpPr>
        <p:sp>
          <p:nvSpPr>
            <p:cNvPr id="114" name="Line 125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26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27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128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129"/>
            <p:cNvSpPr>
              <a:spLocks noChangeShapeType="1"/>
            </p:cNvSpPr>
            <p:nvPr userDrawn="1"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130"/>
            <p:cNvSpPr>
              <a:spLocks noChangeShapeType="1"/>
            </p:cNvSpPr>
            <p:nvPr userDrawn="1"/>
          </p:nvSpPr>
          <p:spPr bwMode="auto">
            <a:xfrm>
              <a:off x="0" y="3936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131"/>
            <p:cNvSpPr>
              <a:spLocks noChangeShapeType="1"/>
            </p:cNvSpPr>
            <p:nvPr userDrawn="1"/>
          </p:nvSpPr>
          <p:spPr bwMode="auto">
            <a:xfrm>
              <a:off x="0" y="3840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5" name="Group 132"/>
          <p:cNvGrpSpPr>
            <a:grpSpLocks/>
          </p:cNvGrpSpPr>
          <p:nvPr/>
        </p:nvGrpSpPr>
        <p:grpSpPr bwMode="auto">
          <a:xfrm>
            <a:off x="0" y="762000"/>
            <a:ext cx="9144000" cy="609600"/>
            <a:chOff x="0" y="3840"/>
            <a:chExt cx="5760" cy="384"/>
          </a:xfrm>
        </p:grpSpPr>
        <p:sp>
          <p:nvSpPr>
            <p:cNvPr id="122" name="Line 133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34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135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136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137"/>
            <p:cNvSpPr>
              <a:spLocks noChangeShapeType="1"/>
            </p:cNvSpPr>
            <p:nvPr userDrawn="1"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138"/>
            <p:cNvSpPr>
              <a:spLocks noChangeShapeType="1"/>
            </p:cNvSpPr>
            <p:nvPr userDrawn="1"/>
          </p:nvSpPr>
          <p:spPr bwMode="auto">
            <a:xfrm>
              <a:off x="0" y="3936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39"/>
            <p:cNvSpPr>
              <a:spLocks noChangeShapeType="1"/>
            </p:cNvSpPr>
            <p:nvPr userDrawn="1"/>
          </p:nvSpPr>
          <p:spPr bwMode="auto">
            <a:xfrm>
              <a:off x="0" y="3840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3" name="Group 140"/>
          <p:cNvGrpSpPr>
            <a:grpSpLocks/>
          </p:cNvGrpSpPr>
          <p:nvPr/>
        </p:nvGrpSpPr>
        <p:grpSpPr bwMode="auto">
          <a:xfrm>
            <a:off x="0" y="0"/>
            <a:ext cx="9144000" cy="609600"/>
            <a:chOff x="0" y="3840"/>
            <a:chExt cx="5760" cy="384"/>
          </a:xfrm>
        </p:grpSpPr>
        <p:sp>
          <p:nvSpPr>
            <p:cNvPr id="130" name="Line 141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142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143"/>
            <p:cNvSpPr>
              <a:spLocks noChangeShapeType="1"/>
            </p:cNvSpPr>
            <p:nvPr userDrawn="1"/>
          </p:nvSpPr>
          <p:spPr bwMode="auto">
            <a:xfrm>
              <a:off x="0" y="4224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144"/>
            <p:cNvSpPr>
              <a:spLocks noChangeShapeType="1"/>
            </p:cNvSpPr>
            <p:nvPr userDrawn="1"/>
          </p:nvSpPr>
          <p:spPr bwMode="auto">
            <a:xfrm>
              <a:off x="0" y="4128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145"/>
            <p:cNvSpPr>
              <a:spLocks noChangeShapeType="1"/>
            </p:cNvSpPr>
            <p:nvPr userDrawn="1"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46"/>
            <p:cNvSpPr>
              <a:spLocks noChangeShapeType="1"/>
            </p:cNvSpPr>
            <p:nvPr userDrawn="1"/>
          </p:nvSpPr>
          <p:spPr bwMode="auto">
            <a:xfrm>
              <a:off x="0" y="3936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47"/>
            <p:cNvSpPr>
              <a:spLocks noChangeShapeType="1"/>
            </p:cNvSpPr>
            <p:nvPr userDrawn="1"/>
          </p:nvSpPr>
          <p:spPr bwMode="auto">
            <a:xfrm>
              <a:off x="0" y="3840"/>
              <a:ext cx="5760" cy="0"/>
            </a:xfrm>
            <a:prstGeom prst="line">
              <a:avLst/>
            </a:prstGeom>
            <a:noFill/>
            <a:ln w="3175">
              <a:solidFill>
                <a:srgbClr val="BAE4B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0"/>
            <a:ext cx="84264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935038"/>
            <a:ext cx="8424863" cy="554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8474075" y="6556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r" eaLnBrk="0" hangingPunct="0">
              <a:spcBef>
                <a:spcPct val="0"/>
              </a:spcBef>
            </a:pPr>
            <a:fld id="{3F27FFC1-0043-324A-8520-D16CB85550E5}" type="slidenum">
              <a:rPr lang="en-US" sz="900">
                <a:latin typeface="Calibri" charset="0"/>
                <a:ea typeface="Calibri" charset="0"/>
                <a:cs typeface="Calibri" charset="0"/>
              </a:rPr>
              <a:pPr algn="r" eaLnBrk="0" hangingPunct="0">
                <a:spcBef>
                  <a:spcPct val="0"/>
                </a:spcBef>
              </a:pPr>
              <a:t>‹#›</a:t>
            </a:fld>
            <a:endParaRPr lang="en-US" sz="900"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8519C"/>
          </a:solidFill>
          <a:latin typeface="Calibri"/>
          <a:ea typeface="ＭＳ Ｐゴシック" charset="-128"/>
          <a:cs typeface="Calibri"/>
        </a:defRPr>
      </a:lvl1pPr>
      <a:lvl2pPr algn="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8519C"/>
          </a:solidFill>
          <a:latin typeface="Calibri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8519C"/>
          </a:solidFill>
          <a:latin typeface="Calibri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8519C"/>
          </a:solidFill>
          <a:latin typeface="Calibri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8519C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  <a:ea typeface="ＭＳ Ｐゴシック" charset="-128"/>
          <a:cs typeface="ＭＳ Ｐゴシック" charset="-128"/>
        </a:defRPr>
      </a:lvl9pPr>
    </p:titleStyle>
    <p:bodyStyle>
      <a:lvl1pPr marL="179388" indent="-215900" algn="l" rtl="0" eaLnBrk="1" fontAlgn="base" hangingPunct="1">
        <a:spcBef>
          <a:spcPts val="500"/>
        </a:spcBef>
        <a:spcAft>
          <a:spcPct val="0"/>
        </a:spcAft>
        <a:buClr>
          <a:srgbClr val="BDD7E7"/>
        </a:buClr>
        <a:buFont typeface="Wingdings" charset="2"/>
        <a:buChar char="§"/>
        <a:defRPr sz="2400">
          <a:solidFill>
            <a:srgbClr val="08519C"/>
          </a:solidFill>
          <a:latin typeface="Calibri"/>
          <a:ea typeface="ＭＳ Ｐゴシック" charset="-128"/>
          <a:cs typeface="Calibri"/>
        </a:defRPr>
      </a:lvl1pPr>
      <a:lvl2pPr marL="539750" indent="-215900" algn="l" rtl="0" eaLnBrk="1" fontAlgn="base" hangingPunct="1">
        <a:spcBef>
          <a:spcPts val="400"/>
        </a:spcBef>
        <a:spcAft>
          <a:spcPct val="0"/>
        </a:spcAft>
        <a:buClr>
          <a:srgbClr val="BDD7E7"/>
        </a:buClr>
        <a:buFont typeface="Wingdings" charset="2"/>
        <a:buChar char="§"/>
        <a:defRPr sz="2400">
          <a:solidFill>
            <a:srgbClr val="08519C"/>
          </a:solidFill>
          <a:latin typeface="Calibri"/>
          <a:ea typeface="ＭＳ Ｐゴシック" charset="-128"/>
          <a:cs typeface="Calibri"/>
        </a:defRPr>
      </a:lvl2pPr>
      <a:lvl3pPr marL="898525" indent="-215900" algn="l" rtl="0" eaLnBrk="1" fontAlgn="base" hangingPunct="1">
        <a:spcBef>
          <a:spcPts val="300"/>
        </a:spcBef>
        <a:spcAft>
          <a:spcPct val="0"/>
        </a:spcAft>
        <a:buClr>
          <a:srgbClr val="BDD7E7"/>
        </a:buClr>
        <a:buFont typeface="Wingdings" charset="2"/>
        <a:buChar char="§"/>
        <a:defRPr sz="2000">
          <a:solidFill>
            <a:srgbClr val="08519C"/>
          </a:solidFill>
          <a:latin typeface="Calibri"/>
          <a:ea typeface="ＭＳ Ｐゴシック" charset="-128"/>
          <a:cs typeface="Calibri"/>
        </a:defRPr>
      </a:lvl3pPr>
      <a:lvl4pPr marL="1258888" indent="-215900" algn="l" rtl="0" eaLnBrk="1" fontAlgn="base" hangingPunct="1">
        <a:spcBef>
          <a:spcPts val="200"/>
        </a:spcBef>
        <a:spcAft>
          <a:spcPct val="0"/>
        </a:spcAft>
        <a:buClr>
          <a:srgbClr val="BDD7E7"/>
        </a:buClr>
        <a:buFont typeface="Wingdings" charset="2"/>
        <a:buChar char="§"/>
        <a:defRPr>
          <a:solidFill>
            <a:srgbClr val="08519C"/>
          </a:solidFill>
          <a:latin typeface="Calibri"/>
          <a:ea typeface="ＭＳ Ｐゴシック" charset="-128"/>
          <a:cs typeface="Calibri"/>
        </a:defRPr>
      </a:lvl4pPr>
      <a:lvl5pPr marL="1619250" indent="-215900" algn="l" rtl="0" eaLnBrk="1" fontAlgn="base" hangingPunct="1">
        <a:spcBef>
          <a:spcPts val="200"/>
        </a:spcBef>
        <a:spcAft>
          <a:spcPct val="0"/>
        </a:spcAft>
        <a:buClr>
          <a:srgbClr val="BDD7E7"/>
        </a:buClr>
        <a:buFont typeface="Wingdings" charset="2"/>
        <a:buChar char="§"/>
        <a:defRPr sz="1600">
          <a:solidFill>
            <a:srgbClr val="08519C"/>
          </a:solidFill>
          <a:latin typeface="Calibri"/>
          <a:ea typeface="ＭＳ Ｐゴシック" charset="-128"/>
          <a:cs typeface="Calibri"/>
        </a:defRPr>
      </a:lvl5pPr>
      <a:lvl6pPr marL="25749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30321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893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9465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898" y="1295399"/>
            <a:ext cx="6478083" cy="1433615"/>
          </a:xfrm>
        </p:spPr>
        <p:txBody>
          <a:bodyPr/>
          <a:lstStyle/>
          <a:p>
            <a:r>
              <a:rPr lang="en-US" dirty="0" smtClean="0"/>
              <a:t>Timing Analysis of Mixed-Criticality Hard Real-Time Applications Implemented on Distributed Partitioned Architectures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898" y="3120804"/>
            <a:ext cx="6486071" cy="917796"/>
          </a:xfrm>
        </p:spPr>
        <p:txBody>
          <a:bodyPr/>
          <a:lstStyle/>
          <a:p>
            <a:r>
              <a:rPr lang="en-US" sz="2000" dirty="0" err="1" smtClean="0"/>
              <a:t>Sorin</a:t>
            </a:r>
            <a:r>
              <a:rPr lang="en-US" sz="2000" dirty="0" smtClean="0"/>
              <a:t> </a:t>
            </a:r>
            <a:r>
              <a:rPr lang="en-US" sz="2000" dirty="0" err="1" smtClean="0"/>
              <a:t>Ovidiu</a:t>
            </a:r>
            <a:r>
              <a:rPr lang="en-US" sz="2000" dirty="0" smtClean="0"/>
              <a:t> </a:t>
            </a:r>
            <a:r>
              <a:rPr lang="en-US" sz="2000" dirty="0" err="1" smtClean="0"/>
              <a:t>Marinescu</a:t>
            </a:r>
            <a:r>
              <a:rPr lang="en-US" sz="2000" dirty="0" smtClean="0"/>
              <a:t>, </a:t>
            </a:r>
            <a:r>
              <a:rPr lang="en-US" sz="2000" dirty="0" err="1" smtClean="0"/>
              <a:t>Domițian</a:t>
            </a:r>
            <a:r>
              <a:rPr lang="en-US" sz="2000" dirty="0" smtClean="0"/>
              <a:t> </a:t>
            </a:r>
            <a:r>
              <a:rPr lang="en-US" sz="2000" dirty="0" err="1" smtClean="0"/>
              <a:t>Tămaș-Selicean</a:t>
            </a:r>
            <a:r>
              <a:rPr lang="en-US" sz="2000" dirty="0" smtClean="0"/>
              <a:t>, </a:t>
            </a:r>
          </a:p>
          <a:p>
            <a:r>
              <a:rPr lang="en-US" sz="2000" dirty="0" err="1" smtClean="0"/>
              <a:t>Vlad</a:t>
            </a:r>
            <a:r>
              <a:rPr lang="en-US" sz="2000" dirty="0" smtClean="0"/>
              <a:t> </a:t>
            </a:r>
            <a:r>
              <a:rPr lang="ro-RO" sz="2000" dirty="0" smtClean="0"/>
              <a:t>Acrețoaie</a:t>
            </a:r>
            <a:r>
              <a:rPr lang="en-US" sz="2000" dirty="0" smtClean="0"/>
              <a:t> and Paul Pop</a:t>
            </a:r>
          </a:p>
          <a:p>
            <a:r>
              <a:rPr lang="en-US" dirty="0" smtClean="0"/>
              <a:t>Technical University of Denmark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333375" y="1733034"/>
            <a:ext cx="421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8519C"/>
                </a:solidFill>
              </a:rPr>
              <a:t>Federated Architecture</a:t>
            </a:r>
            <a:endParaRPr lang="en-US" dirty="0">
              <a:solidFill>
                <a:srgbClr val="08519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358775" y="935038"/>
            <a:ext cx="4213225" cy="639762"/>
          </a:xfrm>
        </p:spPr>
        <p:txBody>
          <a:bodyPr/>
          <a:lstStyle/>
          <a:p>
            <a:r>
              <a:rPr lang="en-US" sz="2000" dirty="0" smtClean="0"/>
              <a:t>Real time applications implemented using distributed systems</a:t>
            </a:r>
          </a:p>
          <a:p>
            <a:endParaRPr lang="en-US" dirty="0"/>
          </a:p>
        </p:txBody>
      </p:sp>
      <p:sp>
        <p:nvSpPr>
          <p:cNvPr id="48" name="Rounded Rectangle 47"/>
          <p:cNvSpPr/>
          <p:nvPr/>
        </p:nvSpPr>
        <p:spPr bwMode="auto">
          <a:xfrm>
            <a:off x="2085212" y="2302446"/>
            <a:ext cx="553977" cy="5268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3061822" y="2302446"/>
            <a:ext cx="553977" cy="5268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1035076" y="2302446"/>
            <a:ext cx="553977" cy="5268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3565810" y="2943895"/>
            <a:ext cx="553977" cy="5268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3061822" y="4204387"/>
            <a:ext cx="553977" cy="5268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2084418" y="4204387"/>
            <a:ext cx="553977" cy="5268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1035076" y="4204387"/>
            <a:ext cx="553977" cy="5268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5" name="Rounded Rectangle 54"/>
          <p:cNvSpPr/>
          <p:nvPr/>
        </p:nvSpPr>
        <p:spPr bwMode="auto">
          <a:xfrm>
            <a:off x="1034282" y="3207339"/>
            <a:ext cx="553977" cy="5268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56" name="Straight Connector 55"/>
          <p:cNvCxnSpPr/>
          <p:nvPr/>
        </p:nvCxnSpPr>
        <p:spPr bwMode="auto">
          <a:xfrm rot="5400000">
            <a:off x="1678045" y="3517258"/>
            <a:ext cx="1375052" cy="79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8519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5400000">
            <a:off x="1193546" y="4084280"/>
            <a:ext cx="240214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8519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rot="10800000">
            <a:off x="1311272" y="3966555"/>
            <a:ext cx="105469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8519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2627642" y="3517258"/>
            <a:ext cx="1375052" cy="79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D2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1337220" y="3050146"/>
            <a:ext cx="2228590" cy="9445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DE2D2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50" idx="2"/>
            <a:endCxn id="55" idx="0"/>
          </p:cNvCxnSpPr>
          <p:nvPr/>
        </p:nvCxnSpPr>
        <p:spPr bwMode="auto">
          <a:xfrm rot="5400000">
            <a:off x="1122666" y="3017940"/>
            <a:ext cx="378004" cy="79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DE2D2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Oval 62"/>
          <p:cNvSpPr>
            <a:spLocks noChangeAspect="1"/>
          </p:cNvSpPr>
          <p:nvPr/>
        </p:nvSpPr>
        <p:spPr bwMode="auto">
          <a:xfrm>
            <a:off x="1146282" y="3323228"/>
            <a:ext cx="310929" cy="317564"/>
          </a:xfrm>
          <a:prstGeom prst="ellipse">
            <a:avLst/>
          </a:prstGeom>
          <a:solidFill>
            <a:srgbClr val="A50F1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 bwMode="auto">
          <a:xfrm>
            <a:off x="2206736" y="2403771"/>
            <a:ext cx="310929" cy="317564"/>
          </a:xfrm>
          <a:prstGeom prst="ellipse">
            <a:avLst/>
          </a:prstGeom>
          <a:solidFill>
            <a:srgbClr val="08519C"/>
          </a:solidFill>
          <a:ln w="9525" cap="flat" cmpd="sng" algn="ctr">
            <a:solidFill>
              <a:srgbClr val="54278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 bwMode="auto">
          <a:xfrm>
            <a:off x="2203671" y="4299751"/>
            <a:ext cx="310929" cy="317564"/>
          </a:xfrm>
          <a:prstGeom prst="ellipse">
            <a:avLst/>
          </a:prstGeom>
          <a:solidFill>
            <a:srgbClr val="08519C"/>
          </a:solidFill>
          <a:ln w="9525" cap="flat" cmpd="sng" algn="ctr">
            <a:solidFill>
              <a:srgbClr val="54278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6" name="Oval 65"/>
          <p:cNvSpPr>
            <a:spLocks noChangeAspect="1"/>
          </p:cNvSpPr>
          <p:nvPr/>
        </p:nvSpPr>
        <p:spPr bwMode="auto">
          <a:xfrm>
            <a:off x="1158867" y="4299751"/>
            <a:ext cx="310929" cy="317564"/>
          </a:xfrm>
          <a:prstGeom prst="ellipse">
            <a:avLst/>
          </a:prstGeom>
          <a:solidFill>
            <a:srgbClr val="08519C"/>
          </a:solidFill>
          <a:ln w="9525" cap="flat" cmpd="sng" algn="ctr">
            <a:solidFill>
              <a:srgbClr val="54278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7" name="Oval 66"/>
          <p:cNvSpPr>
            <a:spLocks noChangeAspect="1"/>
          </p:cNvSpPr>
          <p:nvPr/>
        </p:nvSpPr>
        <p:spPr bwMode="auto">
          <a:xfrm>
            <a:off x="3187124" y="4299751"/>
            <a:ext cx="310929" cy="317564"/>
          </a:xfrm>
          <a:prstGeom prst="ellipse">
            <a:avLst/>
          </a:prstGeom>
          <a:solidFill>
            <a:srgbClr val="006D2C"/>
          </a:solidFill>
          <a:ln w="9525" cap="flat" cmpd="sng" algn="ctr">
            <a:solidFill>
              <a:srgbClr val="54278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8" name="Oval 67"/>
          <p:cNvSpPr>
            <a:spLocks noChangeAspect="1"/>
          </p:cNvSpPr>
          <p:nvPr/>
        </p:nvSpPr>
        <p:spPr bwMode="auto">
          <a:xfrm>
            <a:off x="3184059" y="2403771"/>
            <a:ext cx="310929" cy="317564"/>
          </a:xfrm>
          <a:prstGeom prst="ellipse">
            <a:avLst/>
          </a:prstGeom>
          <a:solidFill>
            <a:srgbClr val="006D2C"/>
          </a:solidFill>
          <a:ln w="9525" cap="flat" cmpd="sng" algn="ctr">
            <a:solidFill>
              <a:srgbClr val="54278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 bwMode="auto">
          <a:xfrm>
            <a:off x="3687334" y="3050146"/>
            <a:ext cx="310929" cy="317564"/>
          </a:xfrm>
          <a:prstGeom prst="ellipse">
            <a:avLst/>
          </a:prstGeom>
          <a:solidFill>
            <a:srgbClr val="A50F1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70" name="Straight Arrow Connector 69"/>
          <p:cNvCxnSpPr>
            <a:stCxn id="71" idx="1"/>
          </p:cNvCxnSpPr>
          <p:nvPr/>
        </p:nvCxnSpPr>
        <p:spPr bwMode="auto">
          <a:xfrm rot="10800000">
            <a:off x="3565811" y="4731276"/>
            <a:ext cx="318765" cy="3452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3884575" y="4891874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72" name="Oval 71"/>
          <p:cNvSpPr>
            <a:spLocks noChangeAspect="1"/>
          </p:cNvSpPr>
          <p:nvPr/>
        </p:nvSpPr>
        <p:spPr bwMode="auto">
          <a:xfrm>
            <a:off x="1158982" y="5175218"/>
            <a:ext cx="310929" cy="317564"/>
          </a:xfrm>
          <a:prstGeom prst="ellipse">
            <a:avLst/>
          </a:prstGeom>
          <a:solidFill>
            <a:srgbClr val="A50F15"/>
          </a:solidFill>
          <a:ln w="9525" cap="flat" cmpd="sng" algn="ctr">
            <a:solidFill>
              <a:srgbClr val="A50F1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3" name="Oval 72"/>
          <p:cNvSpPr>
            <a:spLocks noChangeAspect="1"/>
          </p:cNvSpPr>
          <p:nvPr/>
        </p:nvSpPr>
        <p:spPr bwMode="auto">
          <a:xfrm>
            <a:off x="1155806" y="5670454"/>
            <a:ext cx="310929" cy="317564"/>
          </a:xfrm>
          <a:prstGeom prst="ellipse">
            <a:avLst/>
          </a:prstGeom>
          <a:solidFill>
            <a:srgbClr val="006D2C"/>
          </a:solidFill>
          <a:ln w="9525" cap="flat" cmpd="sng" algn="ctr">
            <a:solidFill>
              <a:srgbClr val="54278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 bwMode="auto">
          <a:xfrm>
            <a:off x="1158982" y="6153054"/>
            <a:ext cx="310929" cy="317564"/>
          </a:xfrm>
          <a:prstGeom prst="ellipse">
            <a:avLst/>
          </a:prstGeom>
          <a:solidFill>
            <a:srgbClr val="08519C"/>
          </a:solidFill>
          <a:ln w="9525" cap="flat" cmpd="sng" algn="ctr">
            <a:solidFill>
              <a:srgbClr val="54278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589053" y="5123450"/>
            <a:ext cx="1634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</a:t>
            </a:r>
            <a:r>
              <a:rPr lang="en-US" dirty="0" smtClean="0">
                <a:latin typeface="Lucida Calligraphy"/>
                <a:cs typeface="Lucida Calligraphy"/>
              </a:rPr>
              <a:t>A</a:t>
            </a:r>
            <a:r>
              <a:rPr lang="en-US" baseline="-25000" dirty="0" smtClean="0"/>
              <a:t> 1</a:t>
            </a:r>
            <a:endParaRPr lang="en-US" baseline="-25000" dirty="0"/>
          </a:p>
        </p:txBody>
      </p:sp>
      <p:sp>
        <p:nvSpPr>
          <p:cNvPr id="76" name="TextBox 75"/>
          <p:cNvSpPr txBox="1"/>
          <p:nvPr/>
        </p:nvSpPr>
        <p:spPr>
          <a:xfrm>
            <a:off x="1589053" y="5618686"/>
            <a:ext cx="1634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</a:t>
            </a:r>
            <a:r>
              <a:rPr lang="en-US" dirty="0" smtClean="0">
                <a:latin typeface="Lucida Calligraphy"/>
                <a:cs typeface="Lucida Calligraphy"/>
              </a:rPr>
              <a:t>A</a:t>
            </a:r>
            <a:r>
              <a:rPr lang="en-US" baseline="-25000" dirty="0" smtClean="0"/>
              <a:t> 2</a:t>
            </a:r>
            <a:endParaRPr lang="en-US" baseline="-25000" dirty="0"/>
          </a:p>
        </p:txBody>
      </p:sp>
      <p:sp>
        <p:nvSpPr>
          <p:cNvPr id="77" name="TextBox 76"/>
          <p:cNvSpPr txBox="1"/>
          <p:nvPr/>
        </p:nvSpPr>
        <p:spPr>
          <a:xfrm>
            <a:off x="1589053" y="6101286"/>
            <a:ext cx="1634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</a:t>
            </a:r>
            <a:r>
              <a:rPr lang="en-US" dirty="0" smtClean="0">
                <a:latin typeface="Lucida Calligraphy"/>
                <a:cs typeface="Lucida Calligraphy"/>
              </a:rPr>
              <a:t>A</a:t>
            </a:r>
            <a:r>
              <a:rPr lang="en-US" baseline="-25000" dirty="0" smtClean="0"/>
              <a:t> 3</a:t>
            </a:r>
            <a:endParaRPr lang="en-US" baseline="-25000" dirty="0"/>
          </a:p>
        </p:txBody>
      </p:sp>
      <p:sp>
        <p:nvSpPr>
          <p:cNvPr id="86" name="Content Placeholder 2"/>
          <p:cNvSpPr txBox="1">
            <a:spLocks/>
          </p:cNvSpPr>
          <p:nvPr/>
        </p:nvSpPr>
        <p:spPr bwMode="auto">
          <a:xfrm>
            <a:off x="4724400" y="935038"/>
            <a:ext cx="42132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9388" marR="0" lvl="0" indent="-2159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BDD7E7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8519C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Mixed-criticality applications share the same architecture</a:t>
            </a:r>
          </a:p>
          <a:p>
            <a:pPr marL="179388" marR="0" lvl="0" indent="-2159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BDD7E7"/>
              </a:buClr>
              <a:buSzTx/>
              <a:buFont typeface="Wingdings" charset="2"/>
              <a:buChar char="§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8519C"/>
              </a:solidFill>
              <a:effectLst/>
              <a:uLnTx/>
              <a:uFillTx/>
              <a:latin typeface="Calibri"/>
              <a:ea typeface="ＭＳ Ｐゴシック" charset="-128"/>
              <a:cs typeface="Calibri"/>
            </a:endParaRPr>
          </a:p>
        </p:txBody>
      </p:sp>
      <p:sp>
        <p:nvSpPr>
          <p:cNvPr id="89" name="Oval 88"/>
          <p:cNvSpPr>
            <a:spLocks noChangeAspect="1"/>
          </p:cNvSpPr>
          <p:nvPr/>
        </p:nvSpPr>
        <p:spPr bwMode="auto">
          <a:xfrm>
            <a:off x="1146282" y="2403771"/>
            <a:ext cx="310929" cy="317564"/>
          </a:xfrm>
          <a:prstGeom prst="ellipse">
            <a:avLst/>
          </a:prstGeom>
          <a:solidFill>
            <a:srgbClr val="A50F1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4343400" y="2268069"/>
            <a:ext cx="4159191" cy="3516384"/>
            <a:chOff x="4343400" y="2268069"/>
            <a:chExt cx="4159191" cy="3516384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5389652" y="2268070"/>
              <a:ext cx="1354148" cy="129695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0" name="Rounded Rectangle 79"/>
            <p:cNvSpPr/>
            <p:nvPr/>
          </p:nvSpPr>
          <p:spPr bwMode="auto">
            <a:xfrm>
              <a:off x="7011047" y="2268069"/>
              <a:ext cx="1354148" cy="129695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cxnSp>
          <p:nvCxnSpPr>
            <p:cNvPr id="81" name="Straight Connector 80"/>
            <p:cNvCxnSpPr>
              <a:stCxn id="79" idx="2"/>
            </p:cNvCxnSpPr>
            <p:nvPr/>
          </p:nvCxnSpPr>
          <p:spPr bwMode="auto">
            <a:xfrm rot="5400000">
              <a:off x="5835162" y="3796592"/>
              <a:ext cx="463129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7457658" y="3793903"/>
              <a:ext cx="459338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6513337" y="4257032"/>
              <a:ext cx="459338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 bwMode="auto">
            <a:xfrm>
              <a:off x="5161445" y="4024366"/>
              <a:ext cx="3341146" cy="1588"/>
            </a:xfrm>
            <a:prstGeom prst="line">
              <a:avLst/>
            </a:prstGeom>
            <a:solidFill>
              <a:schemeClr val="accent1"/>
            </a:solidFill>
            <a:ln w="730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ounded Rectangle 84"/>
            <p:cNvSpPr/>
            <p:nvPr/>
          </p:nvSpPr>
          <p:spPr bwMode="auto">
            <a:xfrm>
              <a:off x="6067521" y="4487495"/>
              <a:ext cx="1354148" cy="129695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0" name="Oval 89"/>
            <p:cNvSpPr>
              <a:spLocks noChangeAspect="1"/>
            </p:cNvSpPr>
            <p:nvPr/>
          </p:nvSpPr>
          <p:spPr bwMode="auto">
            <a:xfrm>
              <a:off x="5543771" y="2403771"/>
              <a:ext cx="310929" cy="317564"/>
            </a:xfrm>
            <a:prstGeom prst="ellipse">
              <a:avLst/>
            </a:prstGeom>
            <a:solidFill>
              <a:srgbClr val="A50F1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1" name="Oval 90"/>
            <p:cNvSpPr>
              <a:spLocks noChangeAspect="1"/>
            </p:cNvSpPr>
            <p:nvPr/>
          </p:nvSpPr>
          <p:spPr bwMode="auto">
            <a:xfrm>
              <a:off x="7266204" y="2403771"/>
              <a:ext cx="310929" cy="317564"/>
            </a:xfrm>
            <a:prstGeom prst="ellipse">
              <a:avLst/>
            </a:prstGeom>
            <a:solidFill>
              <a:srgbClr val="A50F15"/>
            </a:solidFill>
            <a:ln w="9525" cap="flat" cmpd="sng" algn="ctr">
              <a:solidFill>
                <a:srgbClr val="EDEDE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2" name="Oval 91"/>
            <p:cNvSpPr>
              <a:spLocks noChangeAspect="1"/>
            </p:cNvSpPr>
            <p:nvPr/>
          </p:nvSpPr>
          <p:spPr bwMode="auto">
            <a:xfrm>
              <a:off x="6267671" y="2403771"/>
              <a:ext cx="310929" cy="317564"/>
            </a:xfrm>
            <a:prstGeom prst="ellipse">
              <a:avLst/>
            </a:prstGeom>
            <a:solidFill>
              <a:srgbClr val="A50F15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3" name="Oval 92"/>
            <p:cNvSpPr>
              <a:spLocks noChangeAspect="1"/>
            </p:cNvSpPr>
            <p:nvPr/>
          </p:nvSpPr>
          <p:spPr bwMode="auto">
            <a:xfrm>
              <a:off x="7266204" y="3059591"/>
              <a:ext cx="310929" cy="317564"/>
            </a:xfrm>
            <a:prstGeom prst="ellipse">
              <a:avLst/>
            </a:prstGeom>
            <a:solidFill>
              <a:srgbClr val="08519C"/>
            </a:solidFill>
            <a:ln w="9525" cap="flat" cmpd="sng" algn="ctr">
              <a:solidFill>
                <a:srgbClr val="54278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4" name="Oval 93"/>
            <p:cNvSpPr>
              <a:spLocks noChangeAspect="1"/>
            </p:cNvSpPr>
            <p:nvPr/>
          </p:nvSpPr>
          <p:spPr bwMode="auto">
            <a:xfrm>
              <a:off x="6267671" y="4617315"/>
              <a:ext cx="310929" cy="317564"/>
            </a:xfrm>
            <a:prstGeom prst="ellipse">
              <a:avLst/>
            </a:prstGeom>
            <a:solidFill>
              <a:srgbClr val="08519C"/>
            </a:solidFill>
            <a:ln w="9525" cap="flat" cmpd="sng" algn="ctr">
              <a:solidFill>
                <a:srgbClr val="54278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5" name="Oval 94"/>
            <p:cNvSpPr>
              <a:spLocks noChangeAspect="1"/>
            </p:cNvSpPr>
            <p:nvPr/>
          </p:nvSpPr>
          <p:spPr bwMode="auto">
            <a:xfrm>
              <a:off x="6267671" y="3059591"/>
              <a:ext cx="310929" cy="317564"/>
            </a:xfrm>
            <a:prstGeom prst="ellipse">
              <a:avLst/>
            </a:prstGeom>
            <a:solidFill>
              <a:srgbClr val="006D2C"/>
            </a:solidFill>
            <a:ln w="9525" cap="flat" cmpd="sng" algn="ctr">
              <a:solidFill>
                <a:srgbClr val="54278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6" name="Oval 95"/>
            <p:cNvSpPr>
              <a:spLocks noChangeAspect="1"/>
            </p:cNvSpPr>
            <p:nvPr/>
          </p:nvSpPr>
          <p:spPr bwMode="auto">
            <a:xfrm>
              <a:off x="6955275" y="5301122"/>
              <a:ext cx="310929" cy="317564"/>
            </a:xfrm>
            <a:prstGeom prst="ellipse">
              <a:avLst/>
            </a:prstGeom>
            <a:solidFill>
              <a:srgbClr val="006D2C"/>
            </a:solidFill>
            <a:ln w="9525" cap="flat" cmpd="sng" algn="ctr">
              <a:solidFill>
                <a:srgbClr val="54278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7" name="Right Arrow 96"/>
            <p:cNvSpPr/>
            <p:nvPr/>
          </p:nvSpPr>
          <p:spPr bwMode="auto">
            <a:xfrm>
              <a:off x="4343400" y="3557328"/>
              <a:ext cx="558800" cy="354700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333375" y="1993719"/>
            <a:ext cx="3923469" cy="3082821"/>
            <a:chOff x="333375" y="1993719"/>
            <a:chExt cx="3923469" cy="3082821"/>
          </a:xfrm>
        </p:grpSpPr>
        <p:sp>
          <p:nvSpPr>
            <p:cNvPr id="100" name="Oval Callout 99"/>
            <p:cNvSpPr/>
            <p:nvPr/>
          </p:nvSpPr>
          <p:spPr bwMode="auto">
            <a:xfrm>
              <a:off x="335782" y="2177139"/>
              <a:ext cx="698500" cy="345264"/>
            </a:xfrm>
            <a:prstGeom prst="wedgeEllipseCallout">
              <a:avLst>
                <a:gd name="adj1" fmla="val 75531"/>
                <a:gd name="adj2" fmla="val 40085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  <a:ea typeface="ＭＳ Ｐゴシック" charset="-128"/>
                  <a:cs typeface="ＭＳ Ｐゴシック" charset="-128"/>
                </a:rPr>
                <a:t>SIL3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1" name="Oval Callout 100"/>
            <p:cNvSpPr/>
            <p:nvPr/>
          </p:nvSpPr>
          <p:spPr bwMode="auto">
            <a:xfrm>
              <a:off x="335782" y="3074720"/>
              <a:ext cx="698500" cy="345264"/>
            </a:xfrm>
            <a:prstGeom prst="wedgeEllipseCallout">
              <a:avLst>
                <a:gd name="adj1" fmla="val 75531"/>
                <a:gd name="adj2" fmla="val 40085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  <a:ea typeface="ＭＳ Ｐゴシック" charset="-128"/>
                  <a:cs typeface="ＭＳ Ｐゴシック" charset="-128"/>
                </a:rPr>
                <a:t>SIL3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2" name="Oval Callout 101"/>
            <p:cNvSpPr/>
            <p:nvPr/>
          </p:nvSpPr>
          <p:spPr bwMode="auto">
            <a:xfrm>
              <a:off x="333375" y="4083349"/>
              <a:ext cx="698500" cy="345264"/>
            </a:xfrm>
            <a:prstGeom prst="wedgeEllipseCallout">
              <a:avLst>
                <a:gd name="adj1" fmla="val 75531"/>
                <a:gd name="adj2" fmla="val 40085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  <a:ea typeface="ＭＳ Ｐゴシック" charset="-128"/>
                  <a:cs typeface="ＭＳ Ｐゴシック" charset="-128"/>
                </a:rPr>
                <a:t>SIL4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3" name="Oval Callout 102"/>
            <p:cNvSpPr/>
            <p:nvPr/>
          </p:nvSpPr>
          <p:spPr bwMode="auto">
            <a:xfrm>
              <a:off x="1588259" y="1993719"/>
              <a:ext cx="733761" cy="345264"/>
            </a:xfrm>
            <a:prstGeom prst="wedgeEllipseCallout">
              <a:avLst>
                <a:gd name="adj1" fmla="val 46107"/>
                <a:gd name="adj2" fmla="val 91582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  <a:ea typeface="ＭＳ Ｐゴシック" charset="-128"/>
                  <a:cs typeface="ＭＳ Ｐゴシック" charset="-128"/>
                </a:rPr>
                <a:t>SIL4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4" name="Oval Callout 103"/>
            <p:cNvSpPr/>
            <p:nvPr/>
          </p:nvSpPr>
          <p:spPr bwMode="auto">
            <a:xfrm>
              <a:off x="1632208" y="4731276"/>
              <a:ext cx="733761" cy="345264"/>
            </a:xfrm>
            <a:prstGeom prst="wedgeEllipseCallout">
              <a:avLst>
                <a:gd name="adj1" fmla="val 46107"/>
                <a:gd name="adj2" fmla="val -96013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  <a:ea typeface="ＭＳ Ｐゴシック" charset="-128"/>
                  <a:cs typeface="ＭＳ Ｐゴシック" charset="-128"/>
                </a:rPr>
                <a:t>SIL4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5" name="Oval Callout 104"/>
            <p:cNvSpPr/>
            <p:nvPr/>
          </p:nvSpPr>
          <p:spPr bwMode="auto">
            <a:xfrm>
              <a:off x="2639189" y="4731276"/>
              <a:ext cx="733761" cy="345264"/>
            </a:xfrm>
            <a:prstGeom prst="wedgeEllipseCallout">
              <a:avLst>
                <a:gd name="adj1" fmla="val 46107"/>
                <a:gd name="adj2" fmla="val -96013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  <a:ea typeface="ＭＳ Ｐゴシック" charset="-128"/>
                  <a:cs typeface="ＭＳ Ｐゴシック" charset="-128"/>
                </a:rPr>
                <a:t>SIL1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6" name="Oval Callout 105"/>
            <p:cNvSpPr/>
            <p:nvPr/>
          </p:nvSpPr>
          <p:spPr bwMode="auto">
            <a:xfrm>
              <a:off x="3386026" y="3470784"/>
              <a:ext cx="733761" cy="345264"/>
            </a:xfrm>
            <a:prstGeom prst="wedgeEllipseCallout">
              <a:avLst>
                <a:gd name="adj1" fmla="val 14952"/>
                <a:gd name="adj2" fmla="val -110726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  <a:ea typeface="ＭＳ Ｐゴシック" charset="-128"/>
                  <a:cs typeface="ＭＳ Ｐゴシック" charset="-128"/>
                </a:rPr>
                <a:t>SIL2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7" name="Oval Callout 106"/>
            <p:cNvSpPr/>
            <p:nvPr/>
          </p:nvSpPr>
          <p:spPr bwMode="auto">
            <a:xfrm>
              <a:off x="3523083" y="2057400"/>
              <a:ext cx="733761" cy="345264"/>
            </a:xfrm>
            <a:prstGeom prst="wedgeEllipseCallout">
              <a:avLst>
                <a:gd name="adj1" fmla="val -57741"/>
                <a:gd name="adj2" fmla="val 73191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charset="0"/>
                  <a:ea typeface="ＭＳ Ｐゴシック" charset="-128"/>
                  <a:cs typeface="ＭＳ Ｐゴシック" charset="-128"/>
                </a:rPr>
                <a:t>SIL1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389652" y="2916549"/>
            <a:ext cx="2975543" cy="2753905"/>
            <a:chOff x="5389652" y="2916549"/>
            <a:chExt cx="2975543" cy="2753905"/>
          </a:xfrm>
        </p:grpSpPr>
        <p:cxnSp>
          <p:nvCxnSpPr>
            <p:cNvPr id="109" name="Straight Connector 108"/>
            <p:cNvCxnSpPr>
              <a:stCxn id="79" idx="1"/>
              <a:endCxn id="79" idx="3"/>
            </p:cNvCxnSpPr>
            <p:nvPr/>
          </p:nvCxnSpPr>
          <p:spPr bwMode="auto">
            <a:xfrm rot="10800000" flipH="1">
              <a:off x="5389652" y="2916549"/>
              <a:ext cx="1354148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80" idx="1"/>
              <a:endCxn id="80" idx="3"/>
            </p:cNvCxnSpPr>
            <p:nvPr/>
          </p:nvCxnSpPr>
          <p:spPr bwMode="auto">
            <a:xfrm rot="10800000" flipH="1">
              <a:off x="7011047" y="2916549"/>
              <a:ext cx="1354148" cy="158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 bwMode="auto">
            <a:xfrm flipV="1">
              <a:off x="6067521" y="4617315"/>
              <a:ext cx="1354148" cy="105313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14" name="TextBox 113"/>
          <p:cNvSpPr txBox="1"/>
          <p:nvPr/>
        </p:nvSpPr>
        <p:spPr>
          <a:xfrm>
            <a:off x="5161445" y="5988018"/>
            <a:ext cx="334114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Solution: partitioned architecture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4724400" y="1733034"/>
            <a:ext cx="421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8519C"/>
                </a:solidFill>
              </a:rPr>
              <a:t>Integrated Architecture</a:t>
            </a:r>
            <a:endParaRPr lang="en-US" dirty="0">
              <a:solidFill>
                <a:srgbClr val="08519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114" grpId="0" animBg="1"/>
      <p:bldP spid="1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358775" y="1030288"/>
            <a:ext cx="8261350" cy="2122487"/>
          </a:xfrm>
        </p:spPr>
        <p:txBody>
          <a:bodyPr/>
          <a:lstStyle/>
          <a:p>
            <a:r>
              <a:rPr lang="en-US" sz="2000" dirty="0" smtClean="0"/>
              <a:t>Spatial and temporal partitioning scheme similar to IMA</a:t>
            </a:r>
            <a:endParaRPr lang="en-US" sz="2000" dirty="0" smtClean="0"/>
          </a:p>
          <a:p>
            <a:endParaRPr lang="en-US" sz="2000" dirty="0"/>
          </a:p>
          <a:p>
            <a:pPr lvl="0"/>
            <a:r>
              <a:rPr lang="en-US" sz="2000" dirty="0" smtClean="0"/>
              <a:t>Applications run in separate partitions. Each partition can have its own scheduling policy and is allocated several time slots on a processor. 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Worst-case response time of tasks scheduled in partitions using fixed-priority preemptive scheduling</a:t>
            </a:r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endParaRPr lang="en-US" sz="20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20" y="3596309"/>
            <a:ext cx="7980805" cy="302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formulation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935038"/>
            <a:ext cx="8424863" cy="212566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Given</a:t>
            </a:r>
          </a:p>
          <a:p>
            <a:pPr lvl="2"/>
            <a:r>
              <a:rPr lang="en-US" dirty="0" smtClean="0"/>
              <a:t>A set of mixed-criticality applications</a:t>
            </a:r>
          </a:p>
          <a:p>
            <a:pPr lvl="2"/>
            <a:r>
              <a:rPr lang="en-US" dirty="0" smtClean="0"/>
              <a:t>A set of N processing elements (PEs)</a:t>
            </a:r>
          </a:p>
          <a:p>
            <a:pPr lvl="2"/>
            <a:r>
              <a:rPr lang="en-US" dirty="0" smtClean="0"/>
              <a:t>The mappings of tasks to the processing elements (PEs)</a:t>
            </a:r>
          </a:p>
          <a:p>
            <a:pPr lvl="2"/>
            <a:r>
              <a:rPr lang="en-US" dirty="0" smtClean="0"/>
              <a:t>The assignments of tasks to partitions</a:t>
            </a:r>
          </a:p>
          <a:p>
            <a:pPr lvl="2"/>
            <a:r>
              <a:rPr lang="en-US" dirty="0"/>
              <a:t>The size of the Major Frame and of the Application Cycle</a:t>
            </a:r>
          </a:p>
          <a:p>
            <a:pPr lvl="2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57187" y="3238500"/>
            <a:ext cx="84248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9388" marR="0" lvl="0" indent="-2159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BDD7E7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Determine</a:t>
            </a:r>
          </a:p>
          <a:p>
            <a:pPr marL="898525" marR="0" lvl="2" indent="-215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BDD7E7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8519C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The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8519C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worst-case response times of tasks scheduled in partitions using </a:t>
            </a:r>
            <a:r>
              <a:rPr lang="en-US" sz="2000" kern="0" dirty="0" smtClean="0">
                <a:solidFill>
                  <a:srgbClr val="08519C"/>
                </a:solidFill>
                <a:latin typeface="Calibri"/>
                <a:ea typeface="ＭＳ Ｐゴシック" charset="-128"/>
                <a:cs typeface="Calibri"/>
              </a:rPr>
              <a:t>fixed-priority preemptive scheduling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rgbClr val="08519C"/>
              </a:solidFill>
              <a:effectLst/>
              <a:uLnTx/>
              <a:uFillTx/>
              <a:latin typeface="Calibri"/>
              <a:ea typeface="ＭＳ Ｐゴシック" charset="-128"/>
              <a:cs typeface="Calibri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57186" y="4638675"/>
            <a:ext cx="84248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9388" lvl="0" indent="-215900" defTabSz="914400" fontAlgn="base">
              <a:spcBef>
                <a:spcPts val="500"/>
              </a:spcBef>
              <a:spcAft>
                <a:spcPct val="0"/>
              </a:spcAft>
              <a:buClr>
                <a:srgbClr val="BDD7E7"/>
              </a:buClr>
              <a:buFont typeface="Wingdings" charset="2"/>
              <a:buChar char="§"/>
              <a:defRPr/>
            </a:pPr>
            <a:r>
              <a:rPr lang="en-US" sz="2400" kern="0" dirty="0" err="1" smtClean="0">
                <a:solidFill>
                  <a:schemeClr val="accent5">
                    <a:lumMod val="75000"/>
                  </a:schemeClr>
                </a:solidFill>
                <a:ea typeface="ＭＳ Ｐゴシック" charset="-128"/>
                <a:cs typeface="Calibri"/>
              </a:rPr>
              <a:t>Schedulability</a:t>
            </a:r>
            <a:r>
              <a:rPr lang="en-US" sz="2400" kern="0" dirty="0" smtClean="0">
                <a:solidFill>
                  <a:schemeClr val="accent5">
                    <a:lumMod val="75000"/>
                  </a:schemeClr>
                </a:solidFill>
                <a:ea typeface="ＭＳ Ｐゴシック" charset="-128"/>
                <a:cs typeface="Calibri"/>
              </a:rPr>
              <a:t> analysis methods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Calibri"/>
              <a:ea typeface="ＭＳ Ｐゴシック" charset="-128"/>
              <a:cs typeface="Calibri"/>
            </a:endParaRPr>
          </a:p>
          <a:p>
            <a:pPr marL="898525" marR="0" lvl="2" indent="-215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BDD7E7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8519C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SA – used in the timing analysis of APEX applications</a:t>
            </a:r>
          </a:p>
          <a:p>
            <a:pPr marL="898525" marR="0" lvl="2" indent="-215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BDD7E7"/>
              </a:buClr>
              <a:buSzTx/>
              <a:buFont typeface="Wingdings" charset="2"/>
              <a:buChar char="§"/>
              <a:tabLst/>
              <a:defRPr/>
            </a:pPr>
            <a:r>
              <a:rPr lang="en-US" sz="2000" kern="0" dirty="0" smtClean="0">
                <a:solidFill>
                  <a:srgbClr val="08519C"/>
                </a:solidFill>
                <a:latin typeface="Calibri"/>
                <a:ea typeface="ＭＳ Ｐゴシック" charset="-128"/>
                <a:cs typeface="Calibri"/>
              </a:rPr>
              <a:t>SA+ - extension of WCDOPS+ 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rgbClr val="08519C"/>
              </a:solidFill>
              <a:effectLst/>
              <a:uLnTx/>
              <a:uFillTx/>
              <a:latin typeface="Calibri"/>
              <a:ea typeface="ＭＳ Ｐゴシック" charset="-128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WCDOPS+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WCDOPS+ - response time analysis algorithm for fixed priority scheduled tasks disposed in tree shaped transactions.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WCDOPS+ was extended to take into account the partitions. </a:t>
            </a:r>
          </a:p>
          <a:p>
            <a:endParaRPr lang="en-US" dirty="0" smtClean="0"/>
          </a:p>
          <a:p>
            <a:r>
              <a:rPr lang="en-US" dirty="0" smtClean="0"/>
              <a:t>The concepts of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availability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demand</a:t>
            </a:r>
            <a:r>
              <a:rPr lang="en-US" dirty="0" smtClean="0"/>
              <a:t> were introduced.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3993470"/>
            <a:ext cx="6048375" cy="26042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TU Informatics">
  <a:themeElements>
    <a:clrScheme name="DTU Informatics 13">
      <a:dk1>
        <a:srgbClr val="000000"/>
      </a:dk1>
      <a:lt1>
        <a:srgbClr val="FFFFFF"/>
      </a:lt1>
      <a:dk2>
        <a:srgbClr val="990000"/>
      </a:dk2>
      <a:lt2>
        <a:srgbClr val="999999"/>
      </a:lt2>
      <a:accent1>
        <a:srgbClr val="FF9900"/>
      </a:accent1>
      <a:accent2>
        <a:srgbClr val="FF66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5C00"/>
      </a:accent6>
      <a:hlink>
        <a:srgbClr val="FF0000"/>
      </a:hlink>
      <a:folHlink>
        <a:srgbClr val="99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DTU Informat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Informatic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Informatic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Informatic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Informatic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Informatic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Informatic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Informatic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Informatic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Informatic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Informatic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Informatic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Informatics 13">
        <a:dk1>
          <a:srgbClr val="000000"/>
        </a:dk1>
        <a:lt1>
          <a:srgbClr val="FFFFFF"/>
        </a:lt1>
        <a:dk2>
          <a:srgbClr val="990000"/>
        </a:dk2>
        <a:lt2>
          <a:srgbClr val="999999"/>
        </a:lt2>
        <a:accent1>
          <a:srgbClr val="FF99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5C00"/>
        </a:accent6>
        <a:hlink>
          <a:srgbClr val="FF00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template_eselab.pptx</Template>
  <TotalTime>5704</TotalTime>
  <Words>240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DTU Informatics</vt:lpstr>
      <vt:lpstr>Timing Analysis of Mixed-Criticality Hard Real-Time Applications Implemented on Distributed Partitioned Architectures</vt:lpstr>
      <vt:lpstr>Motivation</vt:lpstr>
      <vt:lpstr>Motivation </vt:lpstr>
      <vt:lpstr>Problem formulation </vt:lpstr>
      <vt:lpstr>Extending WCDOPS+ </vt:lpstr>
    </vt:vector>
  </TitlesOfParts>
  <Company>DTU Informatics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Optimization of Mixed-Criticality Real-Time Applications on Cost-Constrained Partitioned Architectures</dc:title>
  <dc:creator>Domitian Tamas-Selicean</dc:creator>
  <cp:lastModifiedBy>admin</cp:lastModifiedBy>
  <cp:revision>44</cp:revision>
  <dcterms:created xsi:type="dcterms:W3CDTF">2011-11-21T12:24:35Z</dcterms:created>
  <dcterms:modified xsi:type="dcterms:W3CDTF">2012-09-11T09:31:33Z</dcterms:modified>
</cp:coreProperties>
</file>