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60" r:id="rId5"/>
    <p:sldId id="318" r:id="rId6"/>
    <p:sldId id="319" r:id="rId7"/>
    <p:sldId id="32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2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23" r:id="rId34"/>
    <p:sldId id="299" r:id="rId35"/>
    <p:sldId id="300" r:id="rId36"/>
    <p:sldId id="304" r:id="rId37"/>
    <p:sldId id="305" r:id="rId38"/>
    <p:sldId id="322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6" r:id="rId48"/>
    <p:sldId id="324" r:id="rId49"/>
  </p:sldIdLst>
  <p:sldSz cx="9144000" cy="6858000" type="screen4x3"/>
  <p:notesSz cx="6742113" cy="9856788"/>
  <p:defaultTextStyle>
    <a:defPPr>
      <a:defRPr lang="en-GB"/>
    </a:defPPr>
    <a:lvl1pPr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99CCFF"/>
    <a:srgbClr val="FFCECE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9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6325F-290B-6746-B311-0F862B58DF90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61488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87B5-3C12-1A4A-9A18-F7C3E1F38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74211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Rectangle 2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7425" y="749300"/>
            <a:ext cx="4733925" cy="366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70" name="Rectangle 2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0987" cy="440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2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892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364663"/>
            <a:ext cx="2892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64663"/>
            <a:ext cx="2892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73BFB4D3-1018-B240-B332-43ED681577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AB4B86-6DD5-BC40-BCB0-3A4BAC19BCD0}" type="slidenum">
              <a:rPr lang="en-US"/>
              <a:pPr/>
              <a:t>1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908050" y="739775"/>
            <a:ext cx="492760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0113" y="4681538"/>
            <a:ext cx="4943475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720" tIns="88200" rIns="90720" bIns="4536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ea typeface="Arial Unicode MS" charset="0"/>
                <a:cs typeface="Arial Unicode MS" charset="0"/>
              </a:rPr>
              <a:t>Leave the droplet picture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ea typeface="Arial Unicode MS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ea typeface="Arial Unicode MS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ea typeface="Arial Unicode MS" charset="0"/>
                <a:cs typeface="Arial Unicode MS" charset="0"/>
              </a:rPr>
              <a:t>Hello everybody, and thank for your introduction.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ea typeface="Arial Unicode MS" charset="0"/>
              <a:cs typeface="Arial Unicode MS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ea typeface="Arial Unicode MS" charset="0"/>
                <a:cs typeface="Arial Unicode MS" charset="0"/>
              </a:rPr>
              <a:t>The paper I am presenting is about the </a:t>
            </a:r>
            <a:r>
              <a:rPr lang="en-GB" sz="1000" b="1">
                <a:ea typeface="Arial Unicode MS" charset="0"/>
                <a:cs typeface="Arial Unicode MS" charset="0"/>
              </a:rPr>
              <a:t>design optimization</a:t>
            </a:r>
            <a:r>
              <a:rPr lang="en-GB" sz="1000">
                <a:ea typeface="Arial Unicode MS" charset="0"/>
                <a:cs typeface="Arial Unicode MS" charset="0"/>
              </a:rPr>
              <a:t> of </a:t>
            </a:r>
            <a:r>
              <a:rPr lang="en-GB" sz="1000" b="1">
                <a:ea typeface="Arial Unicode MS" charset="0"/>
                <a:cs typeface="Arial Unicode MS" charset="0"/>
              </a:rPr>
              <a:t>multi-cluster systems </a:t>
            </a:r>
            <a:r>
              <a:rPr lang="en-GB" sz="1000">
                <a:ea typeface="Arial Unicode MS" charset="0"/>
                <a:cs typeface="Arial Unicode MS" charset="0"/>
              </a:rPr>
              <a:t>implementing hard-real time applications.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ea typeface="Arial Unicode MS" charset="0"/>
                <a:cs typeface="Arial Unicode MS" charset="0"/>
              </a:rPr>
              <a:t>&lt;click&gt;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ea typeface="Arial Unicode MS" charset="0"/>
                <a:cs typeface="Arial Unicode MS" charset="0"/>
              </a:rPr>
              <a:t>What is a </a:t>
            </a:r>
            <a:r>
              <a:rPr lang="en-GB" sz="1000" b="1">
                <a:ea typeface="Arial Unicode MS" charset="0"/>
                <a:cs typeface="Arial Unicode MS" charset="0"/>
              </a:rPr>
              <a:t>multi-cluster</a:t>
            </a:r>
            <a:r>
              <a:rPr lang="en-GB" sz="1000">
                <a:ea typeface="Arial Unicode MS" charset="0"/>
                <a:cs typeface="Arial Unicode MS" charset="0"/>
              </a:rPr>
              <a:t>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2EF8AA-DD62-6149-AE0A-53105BFF5568}" type="slidenum">
              <a:rPr lang="en-US"/>
              <a:pPr/>
              <a:t>10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DD11D-62A1-FF46-8FAE-7478C321E98C}" type="slidenum">
              <a:rPr lang="en-US"/>
              <a:pPr/>
              <a:t>11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BC9623-CBFD-EF47-B599-27900BF0920D}" type="slidenum">
              <a:rPr lang="en-US"/>
              <a:pPr/>
              <a:t>12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D3F28-7A87-E54D-90E3-9D6065D92988}" type="slidenum">
              <a:rPr lang="en-US"/>
              <a:pPr/>
              <a:t>13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F7BF9A-F020-1C49-B428-76649F07B4AE}" type="slidenum">
              <a:rPr lang="en-US"/>
              <a:pPr/>
              <a:t>14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22C5C-8E42-864B-BFAC-212D8B70E0A9}" type="slidenum">
              <a:rPr lang="en-US"/>
              <a:pPr/>
              <a:t>16</a:t>
            </a:fld>
            <a:endParaRPr lang="en-US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1796A6-76F8-3048-81FE-A6AF2221AAE5}" type="slidenum">
              <a:rPr lang="en-US"/>
              <a:pPr/>
              <a:t>17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7C02-3A62-B84D-A586-47B49698606E}" type="slidenum">
              <a:rPr lang="en-US"/>
              <a:pPr/>
              <a:t>18</a:t>
            </a:fld>
            <a:endParaRPr lang="en-US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F8E436-7532-1740-B597-CF8E3962BB79}" type="slidenum">
              <a:rPr lang="en-US"/>
              <a:pPr/>
              <a:t>19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EA94BE-85CC-6E45-A761-D14A188FBF7A}" type="slidenum">
              <a:rPr lang="en-US"/>
              <a:pPr/>
              <a:t>20</a:t>
            </a:fld>
            <a:endParaRPr lang="en-US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EF4623-8A16-4244-986A-67FC082692CA}" type="slidenum">
              <a:rPr lang="en-US"/>
              <a:pPr/>
              <a:t>2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43450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0D8D48-FFD5-E943-9966-B456DBF46AC3}" type="slidenum">
              <a:rPr lang="en-US"/>
              <a:pPr/>
              <a:t>21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23E32F-E2FE-B34F-BCE6-8CE657ABFEAE}" type="slidenum">
              <a:rPr lang="en-US"/>
              <a:pPr/>
              <a:t>22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9B20B-4E3E-7C41-8DE5-FC6AC974A899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65C5C3-E75E-7F46-A666-A9B54D90EEC4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EAF3B5-F657-9B47-9BDA-02CD64F2F656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D70CAA-022B-B04B-8187-22ADF4F107AE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E290EF-A893-2545-99A9-8EEB4D81CBB7}" type="slidenum">
              <a:rPr lang="en-US"/>
              <a:pPr/>
              <a:t>27</a:t>
            </a:fld>
            <a:endParaRPr lang="en-US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1851F-56B7-9A4E-8E9D-3F65E178ED3D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41C992-4930-A647-B2F6-BEB25494754E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4A7E5D-A1A6-B74B-8788-8F0640B7F1B9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1C4342-EF4D-2747-80C6-DEA7E17F1695}" type="slidenum">
              <a:rPr lang="en-US"/>
              <a:pPr/>
              <a:t>3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84800" cy="4427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31608" rIns="0" bIns="0">
            <a:prstTxWarp prst="textNoShape">
              <a:avLst/>
            </a:prstTxWarp>
          </a:bodyPr>
          <a:lstStyle/>
          <a:p>
            <a:pPr>
              <a:lnSpc>
                <a:spcPct val="86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a typeface="Arial Unicode MS" charset="0"/>
                <a:cs typeface="Arial Unicode MS" charset="0"/>
              </a:rPr>
              <a:t>Ok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89E68E-2F59-194A-AAD4-28DC6CA01680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0FDB3D-7276-CA48-A052-691D98F262C7}" type="slidenum">
              <a:rPr lang="en-US"/>
              <a:pPr/>
              <a:t>32</a:t>
            </a:fld>
            <a:endParaRPr lang="en-US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0FDB3D-7276-CA48-A052-691D98F262C7}" type="slidenum">
              <a:rPr lang="en-US"/>
              <a:pPr/>
              <a:t>33</a:t>
            </a:fld>
            <a:endParaRPr lang="en-US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32329A-7D44-5C41-B6A7-F640036B67BD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3CA8E3-11B6-FF4F-BC3E-7B7E543F311B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90E22F-7845-564A-9863-F079993CE836}" type="slidenum">
              <a:rPr lang="en-US"/>
              <a:pPr/>
              <a:t>36</a:t>
            </a:fld>
            <a:endParaRPr lang="en-US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533CD3-43A4-5141-AC1C-E71DEC5E83EF}" type="slidenum">
              <a:rPr lang="en-US"/>
              <a:pPr/>
              <a:t>37</a:t>
            </a:fld>
            <a:endParaRPr lang="en-US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533CD3-43A4-5141-AC1C-E71DEC5E83EF}" type="slidenum">
              <a:rPr lang="en-US"/>
              <a:pPr/>
              <a:t>38</a:t>
            </a:fld>
            <a:endParaRPr lang="en-US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BD2AD2-B2A9-1F41-8D2A-CACCAEAD42F5}" type="slidenum">
              <a:rPr lang="en-US"/>
              <a:pPr/>
              <a:t>39</a:t>
            </a:fld>
            <a:endParaRPr lang="en-US"/>
          </a:p>
        </p:txBody>
      </p:sp>
      <p:sp>
        <p:nvSpPr>
          <p:cNvPr id="1187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0D9B93-DBA9-C84F-9951-639C34C8AC26}" type="slidenum">
              <a:rPr lang="en-US"/>
              <a:pPr/>
              <a:t>40</a:t>
            </a:fld>
            <a:endParaRPr lang="en-US"/>
          </a:p>
        </p:txBody>
      </p:sp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C7ECA-AB65-3B4A-8D1B-4E24A0F21F88}" type="slidenum">
              <a:rPr lang="en-US"/>
              <a:pPr/>
              <a:t>4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94213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EFBF47-808A-434E-8F7D-C286C7209730}" type="slidenum">
              <a:rPr lang="en-US"/>
              <a:pPr/>
              <a:t>41</a:t>
            </a:fld>
            <a:endParaRPr lang="en-US"/>
          </a:p>
        </p:txBody>
      </p:sp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EEF009-4C44-2746-9662-5D55B6E2CC39}" type="slidenum">
              <a:rPr lang="en-US"/>
              <a:pPr/>
              <a:t>42</a:t>
            </a:fld>
            <a:endParaRPr lang="en-US"/>
          </a:p>
        </p:txBody>
      </p:sp>
      <p:sp>
        <p:nvSpPr>
          <p:cNvPr id="1218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B4B42A-78CC-344A-B50F-2A24D721B611}" type="slidenum">
              <a:rPr lang="en-US"/>
              <a:pPr/>
              <a:t>43</a:t>
            </a:fld>
            <a:endParaRPr lang="en-US"/>
          </a:p>
        </p:txBody>
      </p:sp>
      <p:sp>
        <p:nvSpPr>
          <p:cNvPr id="1228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1B0046-CAF1-BF43-B38F-B5AA329C6841}" type="slidenum">
              <a:rPr lang="en-US"/>
              <a:pPr/>
              <a:t>44</a:t>
            </a:fld>
            <a:endParaRPr lang="en-US"/>
          </a:p>
        </p:txBody>
      </p:sp>
      <p:sp>
        <p:nvSpPr>
          <p:cNvPr id="1239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4C8A20-1D7B-7040-B70C-F13962832735}" type="slidenum">
              <a:rPr lang="en-US"/>
              <a:pPr/>
              <a:t>45</a:t>
            </a:fld>
            <a:endParaRPr lang="en-US"/>
          </a:p>
        </p:txBody>
      </p:sp>
      <p:sp>
        <p:nvSpPr>
          <p:cNvPr id="1249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D370D-C3F7-9744-B9AA-74589358CA46}" type="slidenum">
              <a:rPr lang="en-US"/>
              <a:pPr/>
              <a:t>46</a:t>
            </a:fld>
            <a:endParaRPr lang="en-US"/>
          </a:p>
        </p:txBody>
      </p:sp>
      <p:sp>
        <p:nvSpPr>
          <p:cNvPr id="1259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9300"/>
            <a:ext cx="4884737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DB1B16-748C-E54F-B031-4AD9765EE150}" type="slidenum">
              <a:rPr lang="en-US"/>
              <a:pPr/>
              <a:t>47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987425" y="749300"/>
            <a:ext cx="4765675" cy="3694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ADD0-82D1-4B4E-A8D9-86D1D0F0FEBF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7713"/>
            <a:ext cx="4929187" cy="3695700"/>
          </a:xfrm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4211" y="4680705"/>
            <a:ext cx="5395281" cy="4347275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3BE2-DAA8-7B4A-9F03-C4D4C31E5848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9300"/>
            <a:ext cx="4883150" cy="36623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8EAE3-B734-3847-B5BE-036B350D0A08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7713"/>
            <a:ext cx="4929187" cy="3695700"/>
          </a:xfrm>
          <a:ln/>
        </p:spPr>
      </p:sp>
      <p:sp>
        <p:nvSpPr>
          <p:cNvPr id="276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4211" y="4680705"/>
            <a:ext cx="5395281" cy="4347275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73921-48AC-6A47-BD1D-2EFAD3E03FB2}" type="slidenum">
              <a:rPr lang="en-US"/>
              <a:pPr/>
              <a:t>8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8786D-44B7-1442-BD83-809F17BCE60E}" type="slidenum">
              <a:rPr lang="en-US"/>
              <a:pPr/>
              <a:t>9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23950" y="739775"/>
            <a:ext cx="4489450" cy="3689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688" y="4681538"/>
            <a:ext cx="5362575" cy="4405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7875" cy="5856288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5856288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96263" cy="11112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96263" cy="11112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196263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0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196263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196263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7200" y="6246813"/>
            <a:ext cx="9144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990600" y="6246813"/>
            <a:ext cx="707707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8001000" y="6246813"/>
            <a:ext cx="6524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latin typeface="Tahoma"/>
                <a:ea typeface="DejaVu Sans" charset="0"/>
                <a:cs typeface="Tahoma"/>
              </a:defRPr>
            </a:lvl1pPr>
          </a:lstStyle>
          <a:p>
            <a:fld id="{F866A675-E475-6B4C-A1DB-04C678CCA6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9" r:id="rId3"/>
    <p:sldLayoutId id="2147483660" r:id="rId4"/>
    <p:sldLayoutId id="2147483661" r:id="rId5"/>
  </p:sldLayoutIdLst>
  <p:hf hd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/>
          <a:ea typeface="+mj-ea"/>
          <a:cs typeface="Tahoma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990000"/>
          </a:solidFill>
          <a:latin typeface="Tahoma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33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upo/Desktop/cases%202010/slidesADesign/Mixing.mpeg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4" Type="http://schemas.openxmlformats.org/officeDocument/2006/relationships/image" Target="../media/image41.png"/><Relationship Id="rId5" Type="http://schemas.openxmlformats.org/officeDocument/2006/relationships/image" Target="../media/image42.pdf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5" Type="http://schemas.openxmlformats.org/officeDocument/2006/relationships/image" Target="../media/image46.pdf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video" Target="file://localhost/Users/paupo/Desktop/cases%202010/maftei_esrel2008/video/fullLOC.mpg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video" Target="file://localhost/Users/paupo/Desktop/cases%202010/maftei_esrel2008/video/side_moving.mpg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1225550"/>
            <a:ext cx="8456613" cy="1906588"/>
          </a:xfrm>
          <a:ln/>
        </p:spPr>
        <p:txBody>
          <a:bodyPr lIns="90000" tIns="5076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Routing-Based Synthesis of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Digital </a:t>
            </a:r>
            <a:r>
              <a:rPr lang="en-GB" dirty="0"/>
              <a:t>Microfluidic Biochips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600" y="4075113"/>
            <a:ext cx="7772400" cy="2363787"/>
          </a:xfrm>
          <a:prstGeom prst="rect">
            <a:avLst/>
          </a:prstGeom>
          <a:noFill/>
          <a:ln/>
        </p:spPr>
        <p:txBody>
          <a:bodyPr lIns="90000" tIns="48960" rIns="90000" bIns="46800">
            <a:prstTxWarp prst="textNoShape">
              <a:avLst/>
            </a:prstTxWarp>
          </a:bodyPr>
          <a:lstStyle/>
          <a:p>
            <a:pPr marL="0" indent="0" algn="ctr">
              <a:spcBef>
                <a:spcPts val="400"/>
              </a:spcBef>
              <a:buNone/>
              <a:tabLst>
                <a:tab pos="3397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</a:rPr>
              <a:t>Elena </a:t>
            </a:r>
            <a:r>
              <a:rPr lang="en-GB" b="1" dirty="0" err="1">
                <a:solidFill>
                  <a:srgbClr val="000000"/>
                </a:solidFill>
              </a:rPr>
              <a:t>Maftei</a:t>
            </a:r>
            <a:r>
              <a:rPr lang="en-GB" b="1" dirty="0">
                <a:solidFill>
                  <a:srgbClr val="000000"/>
                </a:solidFill>
              </a:rPr>
              <a:t>, Paul Pop, Jan Madsen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Technical University of </a:t>
            </a:r>
            <a:r>
              <a:rPr lang="en-GB" dirty="0" smtClean="0">
                <a:solidFill>
                  <a:srgbClr val="000000"/>
                </a:solidFill>
              </a:rPr>
              <a:t>Denmark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7413" name="Group 5"/>
          <p:cNvGraphicFramePr>
            <a:graphicFrameLocks noGrp="1"/>
          </p:cNvGraphicFramePr>
          <p:nvPr/>
        </p:nvGraphicFramePr>
        <p:xfrm>
          <a:off x="1282700" y="890588"/>
          <a:ext cx="927100" cy="1401062"/>
        </p:xfrm>
        <a:graphic>
          <a:graphicData uri="http://schemas.openxmlformats.org/drawingml/2006/table">
            <a:tbl>
              <a:tblPr/>
              <a:tblGrid>
                <a:gridCol w="9271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O7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CE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O8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CE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O9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1295400" y="1430338"/>
          <a:ext cx="1792287" cy="934041"/>
        </p:xfrm>
        <a:graphic>
          <a:graphicData uri="http://schemas.openxmlformats.org/drawingml/2006/table">
            <a:tbl>
              <a:tblPr/>
              <a:tblGrid>
                <a:gridCol w="927100"/>
                <a:gridCol w="86518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O7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1x4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O8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1x4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2906713"/>
            <a:ext cx="3916363" cy="227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5788" cy="1120775"/>
          </a:xfrm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1295400" y="1430338"/>
          <a:ext cx="1792287" cy="934041"/>
        </p:xfrm>
        <a:graphic>
          <a:graphicData uri="http://schemas.openxmlformats.org/drawingml/2006/table">
            <a:tbl>
              <a:tblPr/>
              <a:tblGrid>
                <a:gridCol w="927100"/>
                <a:gridCol w="865187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O9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2x4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O10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1x4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CE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1295400" y="1430338"/>
          <a:ext cx="1792287" cy="934041"/>
        </p:xfrm>
        <a:graphic>
          <a:graphicData uri="http://schemas.openxmlformats.org/drawingml/2006/table">
            <a:tbl>
              <a:tblPr/>
              <a:tblGrid>
                <a:gridCol w="927100"/>
                <a:gridCol w="865187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O9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2x4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O10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1x4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2906713"/>
            <a:ext cx="3916363" cy="227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2906713"/>
            <a:ext cx="3916363" cy="227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523999"/>
            <a:ext cx="2971800" cy="4605339"/>
          </a:xfrm>
        </p:spPr>
        <p:txBody>
          <a:bodyPr/>
          <a:lstStyle/>
          <a:p>
            <a:r>
              <a:rPr lang="en-US" dirty="0" smtClean="0"/>
              <a:t>Droplets can move anywhere</a:t>
            </a:r>
          </a:p>
          <a:p>
            <a:endParaRPr lang="en-US" dirty="0" smtClean="0"/>
          </a:p>
          <a:p>
            <a:r>
              <a:rPr lang="en-US" dirty="0" smtClean="0"/>
              <a:t>Fixed area: </a:t>
            </a:r>
            <a:br>
              <a:rPr lang="en-US" dirty="0" smtClean="0"/>
            </a:br>
            <a:r>
              <a:rPr lang="en-US" dirty="0" smtClean="0"/>
              <a:t>module-based synthesis</a:t>
            </a:r>
          </a:p>
          <a:p>
            <a:r>
              <a:rPr lang="en-US" dirty="0" smtClean="0"/>
              <a:t>Unconstrained:</a:t>
            </a:r>
            <a:br>
              <a:rPr lang="en-US" dirty="0" smtClean="0"/>
            </a:br>
            <a:r>
              <a:rPr lang="en-US" b="1" dirty="0" smtClean="0"/>
              <a:t>routing-based</a:t>
            </a:r>
            <a:br>
              <a:rPr lang="en-US" b="1" dirty="0" smtClean="0"/>
            </a:br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6" name="Mixing.mpe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1524000"/>
            <a:ext cx="5029200" cy="37719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30725" name="Group 5"/>
          <p:cNvGraphicFramePr>
            <a:graphicFrameLocks noGrp="1"/>
          </p:cNvGraphicFramePr>
          <p:nvPr/>
        </p:nvGraphicFramePr>
        <p:xfrm>
          <a:off x="1282700" y="890588"/>
          <a:ext cx="927100" cy="1401062"/>
        </p:xfrm>
        <a:graphic>
          <a:graphicData uri="http://schemas.openxmlformats.org/drawingml/2006/table">
            <a:tbl>
              <a:tblPr/>
              <a:tblGrid>
                <a:gridCol w="9271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O7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O8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O9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Microfluidic Biochips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CASES’10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5084763"/>
            <a:ext cx="2895600" cy="5074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Tahoma"/>
                <a:ea typeface="宋体" charset="-122"/>
                <a:cs typeface="Tahoma"/>
              </a:rPr>
              <a:t>Technical Univ. of Denmark</a:t>
            </a:r>
            <a:br>
              <a:rPr lang="en-US" altLang="zh-CN" sz="1400" b="1" dirty="0" smtClean="0">
                <a:solidFill>
                  <a:schemeClr val="tx1"/>
                </a:solidFill>
                <a:latin typeface="Tahoma"/>
                <a:ea typeface="宋体" charset="-122"/>
                <a:cs typeface="Tahoma"/>
              </a:rPr>
            </a:br>
            <a:r>
              <a:rPr lang="en-US" altLang="zh-CN" sz="1400" b="1" dirty="0" smtClean="0">
                <a:solidFill>
                  <a:schemeClr val="tx1"/>
                </a:solidFill>
                <a:latin typeface="Tahoma"/>
                <a:ea typeface="宋体" charset="-122"/>
                <a:cs typeface="Tahoma"/>
              </a:rPr>
              <a:t>2010</a:t>
            </a:r>
            <a:endParaRPr lang="en-US" altLang="zh-CN" sz="1400" b="1" dirty="0">
              <a:solidFill>
                <a:schemeClr val="tx1"/>
              </a:solidFill>
              <a:latin typeface="Tahoma"/>
              <a:ea typeface="宋体" charset="-122"/>
              <a:cs typeface="Tahoma"/>
            </a:endParaRPr>
          </a:p>
        </p:txBody>
      </p:sp>
      <p:pic>
        <p:nvPicPr>
          <p:cNvPr id="14" name="Picture 6" descr="Optical%20Setup"/>
          <p:cNvPicPr>
            <a:picLocks noChangeAspect="1" noChangeArrowheads="1"/>
          </p:cNvPicPr>
          <p:nvPr/>
        </p:nvPicPr>
        <p:blipFill>
          <a:blip r:embed="rId3"/>
          <a:srcRect l="14996" t="25328" b="25328"/>
          <a:stretch>
            <a:fillRect/>
          </a:stretch>
        </p:blipFill>
        <p:spPr bwMode="auto">
          <a:xfrm>
            <a:off x="4272118" y="2209800"/>
            <a:ext cx="47194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05600" y="5013325"/>
            <a:ext cx="219075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tx1"/>
                </a:solidFill>
                <a:latin typeface="Tahoma"/>
                <a:ea typeface="宋体" charset="-122"/>
                <a:cs typeface="Tahoma"/>
              </a:rPr>
              <a:t>Duke University </a:t>
            </a:r>
            <a:endParaRPr lang="en-US" altLang="zh-CN" sz="1400" b="1">
              <a:solidFill>
                <a:schemeClr val="tx1"/>
              </a:solidFill>
              <a:latin typeface="Tahoma"/>
              <a:ea typeface="宋体" charset="-122"/>
              <a:cs typeface="Tahoma"/>
            </a:endParaRPr>
          </a:p>
          <a:p>
            <a:pPr algn="ctr"/>
            <a:r>
              <a:rPr lang="en-US" altLang="zh-CN" sz="1400" b="1">
                <a:solidFill>
                  <a:schemeClr val="tx1"/>
                </a:solidFill>
                <a:latin typeface="Tahoma"/>
                <a:ea typeface="宋体" charset="-122"/>
                <a:cs typeface="Tahoma"/>
              </a:rPr>
              <a:t>2002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95288" y="1270000"/>
            <a:ext cx="3813865" cy="4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99ABD9"/>
              </a:buClr>
              <a:buFont typeface="Wingdings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Tahoma"/>
                <a:cs typeface="Tahoma"/>
              </a:rPr>
              <a:t>Continuous</a:t>
            </a:r>
            <a:r>
              <a:rPr lang="en-US" altLang="zh-CN" sz="2400">
                <a:solidFill>
                  <a:schemeClr val="tx1"/>
                </a:solidFill>
                <a:latin typeface="Tahoma"/>
                <a:cs typeface="Tahoma"/>
              </a:rPr>
              <a:t>-flow biochips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716463" y="1268413"/>
            <a:ext cx="3583032" cy="4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99ABD9"/>
              </a:buClr>
              <a:buFont typeface="Wingdings" charset="2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ahoma"/>
                <a:cs typeface="Tahoma"/>
              </a:rPr>
              <a:t>Droplet</a:t>
            </a:r>
            <a:r>
              <a:rPr lang="en-US" altLang="zh-CN" sz="2400" dirty="0">
                <a:solidFill>
                  <a:schemeClr val="tx1"/>
                </a:solidFill>
                <a:latin typeface="Tahoma"/>
                <a:cs typeface="Tahoma"/>
              </a:rPr>
              <a:t>-based biochips</a:t>
            </a:r>
            <a:endParaRPr lang="en-US" altLang="ja-JP"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18" name="Picture 17" descr="DSC006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93900"/>
            <a:ext cx="3195638" cy="2127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000" y="3594100"/>
            <a:ext cx="1981200" cy="1358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When will the operations complete?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981199"/>
            <a:ext cx="4876800" cy="4148139"/>
          </a:xfrm>
        </p:spPr>
        <p:txBody>
          <a:bodyPr/>
          <a:lstStyle/>
          <a:p>
            <a:r>
              <a:rPr lang="en-US" dirty="0" smtClean="0"/>
              <a:t>For module-based synthesis we know the completion time from the module library.</a:t>
            </a:r>
          </a:p>
          <a:p>
            <a:endParaRPr lang="en-US" dirty="0" smtClean="0"/>
          </a:p>
          <a:p>
            <a:r>
              <a:rPr lang="en-US" dirty="0" smtClean="0"/>
              <a:t>But now there are no modules, the droplets can move anywhere. </a:t>
            </a:r>
          </a:p>
          <a:p>
            <a:pPr lvl="1"/>
            <a:r>
              <a:rPr lang="en-US" dirty="0" smtClean="0"/>
              <a:t>How can we find out the </a:t>
            </a:r>
            <a:br>
              <a:rPr lang="en-US" dirty="0" smtClean="0"/>
            </a:br>
            <a:r>
              <a:rPr lang="en-US" dirty="0" smtClean="0"/>
              <a:t>operation completion times?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Characterizing operations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1000" y="1371600"/>
            <a:ext cx="4462463" cy="3428999"/>
          </a:xfrm>
        </p:spPr>
        <p:txBody>
          <a:bodyPr/>
          <a:lstStyle/>
          <a:p>
            <a:r>
              <a:rPr lang="en-US" dirty="0" smtClean="0"/>
              <a:t>If the droplet does not move: very slow mixing by diffusion</a:t>
            </a:r>
          </a:p>
          <a:p>
            <a:endParaRPr lang="en-US" dirty="0" smtClean="0"/>
          </a:p>
          <a:p>
            <a:r>
              <a:rPr lang="en-US" dirty="0" smtClean="0"/>
              <a:t>If the droplet moves, how long does it take to complete?</a:t>
            </a:r>
          </a:p>
          <a:p>
            <a:r>
              <a:rPr lang="en-US" dirty="0" smtClean="0"/>
              <a:t>Mixing percentages: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35278" y="3902074"/>
            <a:ext cx="25463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0</a:t>
            </a: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, 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90</a:t>
            </a:r>
            <a:r>
              <a:rPr lang="en-GB" b="1" dirty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, </a:t>
            </a: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180 </a:t>
            </a:r>
            <a:r>
              <a:rPr lang="en-GB" b="1" dirty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Microfluidic Biochips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Sampling and real time testing of air/water for biochemical toxins</a:t>
            </a:r>
          </a:p>
          <a:p>
            <a:pPr lvl="1"/>
            <a:r>
              <a:rPr lang="en-US" dirty="0" smtClean="0"/>
              <a:t>Detection of adverse atmospheric conditions</a:t>
            </a:r>
          </a:p>
          <a:p>
            <a:pPr lvl="1"/>
            <a:r>
              <a:rPr lang="en-US" dirty="0" smtClean="0"/>
              <a:t>DNA analysis and sequencing</a:t>
            </a:r>
          </a:p>
          <a:p>
            <a:pPr lvl="1"/>
            <a:r>
              <a:rPr lang="en-US" dirty="0" smtClean="0"/>
              <a:t>Clinical diagnosis </a:t>
            </a:r>
          </a:p>
          <a:p>
            <a:pPr lvl="1"/>
            <a:r>
              <a:rPr lang="en-US" dirty="0" smtClean="0"/>
              <a:t>Point of care devices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High throughput (reduced sample / reagent consumption)‏</a:t>
            </a:r>
          </a:p>
          <a:p>
            <a:pPr lvl="1"/>
            <a:r>
              <a:rPr lang="en-US" dirty="0" smtClean="0"/>
              <a:t>Space (miniaturization)‏</a:t>
            </a:r>
          </a:p>
          <a:p>
            <a:pPr lvl="1"/>
            <a:r>
              <a:rPr lang="en-US" dirty="0" smtClean="0"/>
              <a:t>Time (parallelism)‏</a:t>
            </a:r>
          </a:p>
          <a:p>
            <a:pPr lvl="1"/>
            <a:r>
              <a:rPr lang="en-US" dirty="0" smtClean="0"/>
              <a:t>Automation (minimal human intervention)‏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Characterizing operations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2220912"/>
            <a:ext cx="410845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4343400" y="2438400"/>
            <a:ext cx="4462463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We know how long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an operation takes on modules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kern="0" baseline="0" dirty="0" smtClean="0">
                <a:solidFill>
                  <a:schemeClr val="tx1"/>
                </a:solidFill>
                <a:latin typeface="Tahoma"/>
                <a:cs typeface="Tahoma"/>
              </a:rPr>
              <a:t>Starting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</a:rPr>
              <a:t> from this, can determine the percentages?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Decomposing modules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2220912"/>
            <a:ext cx="410845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613" y="2362200"/>
            <a:ext cx="1703387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0" y="2382837"/>
            <a:ext cx="1792288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7088" y="3665537"/>
            <a:ext cx="17907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1225" y="3617912"/>
            <a:ext cx="1866900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4845444" y="1053320"/>
            <a:ext cx="4343400" cy="1385080"/>
            <a:chOff x="4845444" y="1053320"/>
            <a:chExt cx="4343400" cy="1385080"/>
          </a:xfrm>
        </p:grpSpPr>
        <p:sp>
          <p:nvSpPr>
            <p:cNvPr id="15" name="Content Placeholder 8"/>
            <p:cNvSpPr txBox="1">
              <a:spLocks/>
            </p:cNvSpPr>
            <p:nvPr/>
          </p:nvSpPr>
          <p:spPr bwMode="auto">
            <a:xfrm>
              <a:off x="4921644" y="1053320"/>
              <a:ext cx="4267200" cy="3944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449263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Safe, conservative estimates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845444" y="1510519"/>
              <a:ext cx="4267200" cy="9278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p</a:t>
              </a:r>
              <a:r>
                <a:rPr lang="en-GB" baseline="33000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90	</a:t>
              </a:r>
              <a: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=	0.1%, p</a:t>
              </a:r>
              <a:r>
                <a:rPr lang="en-GB" baseline="33000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180	</a:t>
              </a:r>
              <a: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=	-0.5%, </a:t>
              </a:r>
              <a:b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</a:br>
              <a: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p</a:t>
              </a:r>
              <a:r>
                <a:rPr lang="en-GB" baseline="33000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0	</a:t>
              </a:r>
              <a:r>
                <a:rPr lang="en-GB" dirty="0" smtClean="0">
                  <a:solidFill>
                    <a:srgbClr val="990000"/>
                  </a:solidFill>
                  <a:latin typeface="Tahoma"/>
                  <a:ea typeface="DejaVu Sans" charset="0"/>
                  <a:cs typeface="Tahoma"/>
                </a:rPr>
                <a:t>=	0.29% and 	 0.58%</a:t>
              </a: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  <a:p>
              <a:pPr>
                <a:tabLst>
                  <a:tab pos="0" algn="l"/>
                  <a:tab pos="447675" algn="l"/>
                  <a:tab pos="720725" algn="l"/>
                  <a:tab pos="1346200" algn="l"/>
                  <a:tab pos="1795463" algn="l"/>
                  <a:tab pos="2147888" algn="l"/>
                  <a:tab pos="24145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4724400"/>
            <a:ext cx="4114800" cy="36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7675" algn="l"/>
                <a:tab pos="720725" algn="l"/>
                <a:tab pos="1346200" algn="l"/>
                <a:tab pos="1795463" algn="l"/>
                <a:tab pos="2147888" algn="l"/>
                <a:tab pos="24145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Moving a droplet one cell takes 0.01 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.</a:t>
            </a:r>
            <a:endParaRPr lang="en-GB" sz="1800" dirty="0">
              <a:solidFill>
                <a:srgbClr val="000000"/>
              </a:solidFill>
              <a:latin typeface="Tahoma"/>
              <a:ea typeface="DejaVu Sans" charset="0"/>
              <a:cs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5300" y="1524000"/>
            <a:ext cx="4076700" cy="3886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62500" y="1524000"/>
            <a:ext cx="4076700" cy="3886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Connector 18"/>
          <p:cNvCxnSpPr/>
          <p:nvPr/>
        </p:nvCxnSpPr>
        <p:spPr bwMode="auto">
          <a:xfrm rot="5400000" flipH="1" flipV="1">
            <a:off x="6705600" y="1905000"/>
            <a:ext cx="304800" cy="30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Routing-</a:t>
            </a:r>
            <a:r>
              <a:rPr lang="en-US" dirty="0"/>
              <a:t>Based Synthesis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0" y="1447800"/>
            <a:ext cx="4038600" cy="3886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524000"/>
            <a:ext cx="4457700" cy="3886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Connector 13"/>
          <p:cNvCxnSpPr/>
          <p:nvPr/>
        </p:nvCxnSpPr>
        <p:spPr bwMode="auto">
          <a:xfrm rot="5400000" flipH="1" flipV="1">
            <a:off x="6477000" y="1905000"/>
            <a:ext cx="22860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914401" y="4749800"/>
            <a:ext cx="245531" cy="2031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Droplet- vs. Module-Based Synthesis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706938" y="2009775"/>
            <a:ext cx="4056062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Module-Based Synthesis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22275" y="2009775"/>
            <a:ext cx="3941431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Routing-Based Synthesis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2717800"/>
            <a:ext cx="3978275" cy="227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" y="2808288"/>
            <a:ext cx="2349500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Formulation</a:t>
            </a:r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Application graph</a:t>
            </a:r>
          </a:p>
          <a:p>
            <a:pPr lvl="1"/>
            <a:r>
              <a:rPr lang="en-US" dirty="0" smtClean="0"/>
              <a:t>Architecture (matrix of electrodes)</a:t>
            </a:r>
          </a:p>
          <a:p>
            <a:pPr lvl="1"/>
            <a:r>
              <a:rPr lang="en-US" dirty="0" smtClean="0"/>
              <a:t>Library of non-reconfigurable devices</a:t>
            </a:r>
          </a:p>
          <a:p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Implementation which minimizes application execution time</a:t>
            </a:r>
          </a:p>
          <a:p>
            <a:pPr lvl="2"/>
            <a:r>
              <a:rPr lang="en-US" b="1" dirty="0" smtClean="0"/>
              <a:t>Droplet routes </a:t>
            </a:r>
            <a:r>
              <a:rPr lang="en-US" dirty="0" smtClean="0"/>
              <a:t>for all reconfigurable operations</a:t>
            </a:r>
          </a:p>
          <a:p>
            <a:pPr lvl="2"/>
            <a:r>
              <a:rPr lang="en-US" dirty="0" smtClean="0"/>
              <a:t>Allocation</a:t>
            </a:r>
            <a:r>
              <a:rPr lang="en-US" dirty="0" smtClean="0"/>
              <a:t> and binding of </a:t>
            </a:r>
            <a:r>
              <a:rPr lang="en-US" dirty="0" smtClean="0"/>
              <a:t>non-reconfigurable modules from</a:t>
            </a:r>
            <a:r>
              <a:rPr lang="en-US" dirty="0" smtClean="0"/>
              <a:t> a library</a:t>
            </a:r>
          </a:p>
          <a:p>
            <a:pPr lvl="2"/>
            <a:r>
              <a:rPr lang="en-US" dirty="0" smtClean="0"/>
              <a:t>Scheduling </a:t>
            </a:r>
            <a:r>
              <a:rPr lang="en-US" dirty="0" smtClean="0"/>
              <a:t>of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Proposed Solution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1287463"/>
            <a:ext cx="4835525" cy="428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Proposed Solution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853" y="1287463"/>
            <a:ext cx="4835525" cy="428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073650" y="2439988"/>
            <a:ext cx="1457325" cy="747712"/>
          </a:xfrm>
          <a:prstGeom prst="roundRect">
            <a:avLst>
              <a:gd name="adj" fmla="val 16667"/>
            </a:avLst>
          </a:prstGeom>
          <a:noFill/>
          <a:ln w="32400">
            <a:solidFill>
              <a:srgbClr val="7B1C15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770188" y="4132263"/>
            <a:ext cx="1457325" cy="747712"/>
          </a:xfrm>
          <a:prstGeom prst="roundRect">
            <a:avLst>
              <a:gd name="adj" fmla="val 16667"/>
            </a:avLst>
          </a:prstGeom>
          <a:noFill/>
          <a:ln w="32400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08750" y="3375025"/>
            <a:ext cx="11874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7B1C15"/>
                </a:solidFill>
                <a:latin typeface="Tahoma"/>
                <a:ea typeface="DejaVu Sans" charset="0"/>
                <a:cs typeface="Tahoma"/>
              </a:rPr>
              <a:t>Meet</a:t>
            </a:r>
            <a:endParaRPr lang="en-GB" b="1" dirty="0">
              <a:solidFill>
                <a:srgbClr val="7B1C15"/>
              </a:solidFill>
              <a:latin typeface="Tahoma"/>
              <a:ea typeface="DejaVu Sans" charset="0"/>
              <a:cs typeface="Tahoma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 flipV="1">
            <a:off x="6291263" y="2987675"/>
            <a:ext cx="498475" cy="430213"/>
          </a:xfrm>
          <a:prstGeom prst="line">
            <a:avLst/>
          </a:prstGeom>
          <a:noFill/>
          <a:ln w="9525">
            <a:solidFill>
              <a:srgbClr val="7B1C15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784349" y="4959350"/>
            <a:ext cx="1416051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3366"/>
                </a:solidFill>
                <a:latin typeface="Tahoma"/>
                <a:ea typeface="DejaVu Sans" charset="0"/>
                <a:cs typeface="Tahoma"/>
              </a:rPr>
              <a:t>Execute</a:t>
            </a:r>
            <a:endParaRPr lang="en-GB" b="1" dirty="0">
              <a:solidFill>
                <a:srgbClr val="003366"/>
              </a:solidFill>
              <a:latin typeface="Tahoma"/>
              <a:ea typeface="DejaVu Sans" charset="0"/>
              <a:cs typeface="Tahoma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2465388" y="4508500"/>
            <a:ext cx="534987" cy="538163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Proposed Solution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1287463"/>
            <a:ext cx="4835525" cy="428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073650" y="2439988"/>
            <a:ext cx="1457325" cy="747712"/>
          </a:xfrm>
          <a:prstGeom prst="roundRect">
            <a:avLst>
              <a:gd name="adj" fmla="val 16667"/>
            </a:avLst>
          </a:prstGeom>
          <a:noFill/>
          <a:ln w="32400">
            <a:solidFill>
              <a:srgbClr val="7B1C15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770188" y="4132263"/>
            <a:ext cx="1457325" cy="747712"/>
          </a:xfrm>
          <a:prstGeom prst="roundRect">
            <a:avLst>
              <a:gd name="adj" fmla="val 16667"/>
            </a:avLst>
          </a:prstGeom>
          <a:noFill/>
          <a:ln w="32400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08750" y="3375025"/>
            <a:ext cx="11874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7B1C15"/>
                </a:solidFill>
                <a:latin typeface="Tahoma"/>
                <a:ea typeface="DejaVu Sans" charset="0"/>
                <a:cs typeface="Tahoma"/>
              </a:rPr>
              <a:t>Meet</a:t>
            </a:r>
            <a:endParaRPr lang="en-GB" b="1" dirty="0">
              <a:solidFill>
                <a:srgbClr val="7B1C15"/>
              </a:solidFill>
              <a:latin typeface="Tahoma"/>
              <a:ea typeface="DejaVu Sans" charset="0"/>
              <a:cs typeface="Tahoma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 flipV="1">
            <a:off x="6291263" y="2987675"/>
            <a:ext cx="498475" cy="430213"/>
          </a:xfrm>
          <a:prstGeom prst="line">
            <a:avLst/>
          </a:prstGeom>
          <a:noFill/>
          <a:ln w="9525">
            <a:solidFill>
              <a:srgbClr val="7B1C15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784349" y="4959350"/>
            <a:ext cx="2330451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3366"/>
                </a:solidFill>
                <a:latin typeface="Tahoma"/>
                <a:ea typeface="DejaVu Sans" charset="0"/>
                <a:cs typeface="Tahoma"/>
              </a:rPr>
              <a:t>Execute</a:t>
            </a:r>
            <a:endParaRPr lang="en-GB" b="1" dirty="0">
              <a:solidFill>
                <a:srgbClr val="003366"/>
              </a:solidFill>
              <a:latin typeface="Tahoma"/>
              <a:ea typeface="DejaVu Sans" charset="0"/>
              <a:cs typeface="Tahoma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2465388" y="4508500"/>
            <a:ext cx="534987" cy="538163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26212" y="3709988"/>
            <a:ext cx="2465388" cy="10906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Minimize the time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until the</a:t>
            </a:r>
            <a:r>
              <a:rPr lang="en-GB" sz="2000" dirty="0" smtClean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droplet(s</a:t>
            </a:r>
            <a:r>
              <a:rPr lang="en-GB" sz="2000" dirty="0" smtClean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)</a:t>
            </a:r>
            <a:br>
              <a:rPr lang="en-GB" sz="2000" dirty="0" smtClean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</a:br>
            <a:r>
              <a:rPr lang="en-GB" sz="2000" dirty="0" smtClean="0">
                <a:solidFill>
                  <a:srgbClr val="7B1C15"/>
                </a:solidFill>
                <a:latin typeface="Tahoma" charset="0"/>
                <a:ea typeface="DejaVu Sans" charset="0"/>
                <a:cs typeface="DejaVu Sans" charset="0"/>
              </a:rPr>
              <a:t>arrive at destination</a:t>
            </a:r>
            <a:endParaRPr lang="en-GB" sz="2000" dirty="0">
              <a:solidFill>
                <a:srgbClr val="7B1C15"/>
              </a:solidFill>
              <a:latin typeface="Tahoma" charset="0"/>
              <a:ea typeface="DejaVu Sans" charset="0"/>
              <a:cs typeface="DejaVu Sans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801812" y="5419725"/>
            <a:ext cx="3455988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3366"/>
                </a:solidFill>
                <a:latin typeface="Tahoma" charset="0"/>
                <a:ea typeface="DejaVu Sans" charset="0"/>
                <a:cs typeface="DejaVu Sans" charset="0"/>
              </a:rPr>
              <a:t>Minimize the completion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3366"/>
                </a:solidFill>
                <a:latin typeface="Tahoma" charset="0"/>
                <a:ea typeface="DejaVu Sans" charset="0"/>
                <a:cs typeface="DejaVu Sans" charset="0"/>
              </a:rPr>
              <a:t>time for the operation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GRASP-Based Heuristic</a:t>
            </a:r>
            <a:endParaRPr lang="en-GB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Greedy Randomized Adaptive Search Procedure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mtClean="0"/>
              <a:t>Architecture</a:t>
            </a:r>
          </a:p>
          <a:p>
            <a:r>
              <a:rPr lang="en-US" smtClean="0"/>
              <a:t>Typical Design Tasks</a:t>
            </a:r>
          </a:p>
          <a:p>
            <a:r>
              <a:rPr lang="en-US" smtClean="0"/>
              <a:t>Problem Formulation</a:t>
            </a:r>
          </a:p>
          <a:p>
            <a:r>
              <a:rPr lang="en-US" smtClean="0"/>
              <a:t>Proposed Solution</a:t>
            </a:r>
          </a:p>
          <a:p>
            <a:pPr lvl="1"/>
            <a:r>
              <a:rPr lang="en-US" smtClean="0"/>
              <a:t>GRASP-Based Synthesis</a:t>
            </a:r>
          </a:p>
          <a:p>
            <a:r>
              <a:rPr lang="en-US" smtClean="0"/>
              <a:t>Experimental Evaluation</a:t>
            </a:r>
          </a:p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GRASP-Based Heuristic</a:t>
            </a:r>
            <a:endParaRPr lang="en-GB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Greedy Randomized Adaptive Search Procedure</a:t>
            </a:r>
            <a:endParaRPr lang="en-GB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GRASP-Based Heuristic</a:t>
            </a:r>
            <a:endParaRPr lang="en-GB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Greedy Randomized Adaptive Search Procedure</a:t>
            </a:r>
            <a:endParaRPr lang="en-GB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419600" y="2709862"/>
            <a:ext cx="47244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For each droplet: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Determine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Evaluate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Make a list of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best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N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Perform a randomly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chosen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possible move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GRASP-Based</a:t>
            </a:r>
            <a:r>
              <a:rPr lang="en-GB" dirty="0" smtClean="0"/>
              <a:t> Heuristic</a:t>
            </a:r>
            <a:endParaRPr lang="en-GB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38138" indent="-33813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000000"/>
                </a:solidFill>
              </a:rPr>
              <a:t>Greedy Randomized Adaptive Search Procedure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19600" y="2709862"/>
            <a:ext cx="47244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For each droplet: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Determine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Evaluate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Make a list of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best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N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Perform a randomly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chosen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possible move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GRASP-Based</a:t>
            </a:r>
            <a:r>
              <a:rPr lang="en-GB" dirty="0" smtClean="0"/>
              <a:t> Heuristic</a:t>
            </a:r>
            <a:endParaRPr lang="en-GB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38138" indent="-33813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000000"/>
                </a:solidFill>
              </a:rPr>
              <a:t>Greedy Randomized Adaptive Search Procedure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19600" y="2709862"/>
            <a:ext cx="47244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For each droplet: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Determine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Evaluate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Make a list of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best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N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Perform a randomly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chosen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possible move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GRASP-Based</a:t>
            </a:r>
            <a:r>
              <a:rPr lang="en-GB" dirty="0" smtClean="0"/>
              <a:t> Heuristic</a:t>
            </a:r>
            <a:endParaRPr lang="en-GB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38138" indent="-33813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000000"/>
                </a:solidFill>
              </a:rPr>
              <a:t>Greedy Randomized Adaptive Search Procedure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19600" y="2709862"/>
            <a:ext cx="47244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For each droplet: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Determine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Evaluate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Make a list of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best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N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Perform a randomly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chosen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possible move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GRASP-</a:t>
            </a:r>
            <a:r>
              <a:rPr lang="en-GB"/>
              <a:t>Based</a:t>
            </a:r>
            <a:r>
              <a:rPr lang="en-GB" smtClean="0"/>
              <a:t> Heuristic</a:t>
            </a:r>
            <a:endParaRPr lang="en-GB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38138" indent="-33813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000000"/>
                </a:solidFill>
              </a:rPr>
              <a:t>Greedy Randomized Adaptive Search Procedure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454275"/>
            <a:ext cx="325437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19600" y="2709862"/>
            <a:ext cx="47244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For each droplet: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Determine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Evaluate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Make a list of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best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N possible moves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Perform a randomly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 </a:t>
            </a:r>
            <a:b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chosen </a:t>
            </a:r>
            <a:r>
              <a:rPr lang="en-GB" sz="2000" dirty="0">
                <a:solidFill>
                  <a:srgbClr val="000000"/>
                </a:solidFill>
                <a:latin typeface="Tahoma"/>
                <a:ea typeface="DejaVu Sans" charset="0"/>
                <a:cs typeface="Tahoma"/>
              </a:rPr>
              <a:t>possible move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Experimental Evaluation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196263" cy="4986339"/>
          </a:xfrm>
          <a:ln/>
        </p:spPr>
        <p:txBody>
          <a:bodyPr/>
          <a:lstStyle/>
          <a:p>
            <a:pPr marL="338138" indent="-33813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Routing</a:t>
            </a:r>
            <a:r>
              <a:rPr lang="en-GB" sz="2000" dirty="0">
                <a:solidFill>
                  <a:srgbClr val="000000"/>
                </a:solidFill>
              </a:rPr>
              <a:t>-Based Synthesis (RBS)</a:t>
            </a:r>
            <a:r>
              <a:rPr lang="en-GB" sz="2000" dirty="0" smtClean="0">
                <a:solidFill>
                  <a:srgbClr val="000000"/>
                </a:solidFill>
              </a:rPr>
              <a:t> vs. </a:t>
            </a:r>
            <a:r>
              <a:rPr lang="en-GB" sz="2000" dirty="0">
                <a:solidFill>
                  <a:srgbClr val="000000"/>
                </a:solidFill>
              </a:rPr>
              <a:t>to Module-Based Synthesis</a:t>
            </a:r>
            <a:r>
              <a:rPr lang="en-GB" sz="2000" dirty="0" smtClean="0">
                <a:solidFill>
                  <a:srgbClr val="000000"/>
                </a:solidFill>
              </a:rPr>
              <a:t>* (</a:t>
            </a:r>
            <a:r>
              <a:rPr lang="en-GB" sz="2000" dirty="0">
                <a:solidFill>
                  <a:srgbClr val="000000"/>
                </a:solidFill>
              </a:rPr>
              <a:t>MBS)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Two real-life </a:t>
            </a:r>
            <a:r>
              <a:rPr lang="en-GB" sz="1800" dirty="0" smtClean="0">
                <a:solidFill>
                  <a:srgbClr val="000000"/>
                </a:solidFill>
              </a:rPr>
              <a:t>applications (the table below)</a:t>
            </a:r>
          </a:p>
          <a:p>
            <a:pPr marL="738188" lvl="1" indent="-280988">
              <a:buSzPct val="45000"/>
              <a:buFont typeface="Wingdings" charset="2"/>
              <a:buChar char=""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Ten synthetic </a:t>
            </a:r>
            <a:r>
              <a:rPr lang="en-GB" sz="1800" dirty="0" smtClean="0">
                <a:solidFill>
                  <a:srgbClr val="000000"/>
                </a:solidFill>
              </a:rPr>
              <a:t>benchmarks (see the paper)</a:t>
            </a: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200" dirty="0" smtClean="0">
                <a:solidFill>
                  <a:schemeClr val="bg2"/>
                </a:solidFill>
              </a:rPr>
              <a:t>(*) E</a:t>
            </a:r>
            <a:r>
              <a:rPr lang="en-GB" sz="1200" dirty="0">
                <a:solidFill>
                  <a:schemeClr val="bg2"/>
                </a:solidFill>
              </a:rPr>
              <a:t>. </a:t>
            </a:r>
            <a:r>
              <a:rPr lang="en-GB" sz="1200" dirty="0" err="1">
                <a:solidFill>
                  <a:schemeClr val="bg2"/>
                </a:solidFill>
              </a:rPr>
              <a:t>Maftei</a:t>
            </a:r>
            <a:r>
              <a:rPr lang="en-GB" sz="1200" dirty="0">
                <a:solidFill>
                  <a:schemeClr val="bg2"/>
                </a:solidFill>
              </a:rPr>
              <a:t> at al.: </a:t>
            </a:r>
            <a:r>
              <a:rPr lang="en-GB" sz="1200" i="1" dirty="0" err="1">
                <a:solidFill>
                  <a:schemeClr val="bg2"/>
                </a:solidFill>
              </a:rPr>
              <a:t>Tabu</a:t>
            </a:r>
            <a:r>
              <a:rPr lang="en-GB" sz="1200" i="1" dirty="0">
                <a:solidFill>
                  <a:schemeClr val="bg2"/>
                </a:solidFill>
              </a:rPr>
              <a:t> Search-Based Synthesis of Dynamically </a:t>
            </a:r>
            <a:r>
              <a:rPr lang="en-GB" sz="1200" i="1" dirty="0" smtClean="0">
                <a:solidFill>
                  <a:schemeClr val="bg2"/>
                </a:solidFill>
              </a:rPr>
              <a:t>Reconfigurable</a:t>
            </a:r>
            <a:br>
              <a:rPr lang="en-GB" sz="1200" i="1" dirty="0" smtClean="0">
                <a:solidFill>
                  <a:schemeClr val="bg2"/>
                </a:solidFill>
              </a:rPr>
            </a:br>
            <a:r>
              <a:rPr lang="en-GB" sz="1200" i="1" dirty="0" smtClean="0">
                <a:solidFill>
                  <a:schemeClr val="bg2"/>
                </a:solidFill>
              </a:rPr>
              <a:t>Digital Microfluidic Biochips</a:t>
            </a:r>
            <a:r>
              <a:rPr lang="en-GB" sz="1200" dirty="0" smtClean="0">
                <a:solidFill>
                  <a:schemeClr val="bg2"/>
                </a:solidFill>
              </a:rPr>
              <a:t>. CASES, 2009 (best paper award)</a:t>
            </a: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2473753"/>
            <a:ext cx="8153400" cy="24792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Message</a:t>
            </a:r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Message</a:t>
            </a:r>
          </a:p>
          <a:p>
            <a:pPr lvl="1" eaLnBrk="1" hangingPunct="1"/>
            <a:r>
              <a:rPr lang="en-US" dirty="0" smtClean="0"/>
              <a:t>Labs-on-a-chip can be implemented with </a:t>
            </a:r>
            <a:r>
              <a:rPr lang="en-US" dirty="0" err="1" smtClean="0"/>
              <a:t>microfluidics</a:t>
            </a:r>
            <a:endParaRPr lang="en-US" dirty="0" smtClean="0"/>
          </a:p>
          <a:p>
            <a:pPr lvl="1" eaLnBrk="1" hangingPunct="1"/>
            <a:r>
              <a:rPr lang="en-US" dirty="0" smtClean="0"/>
              <a:t>CAD tools are essential for the design of biochips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Eliminated the concept of “virtual modules” and proposed a routing-based synthesis approach</a:t>
            </a:r>
          </a:p>
          <a:p>
            <a:pPr lvl="1"/>
            <a:r>
              <a:rPr lang="en-US" dirty="0" smtClean="0"/>
              <a:t>Proposed a GRASP-based algorithm for showing that routing-based synthesis leads to significant improvements compared to module-based synthesis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Module-based vs. routing-based</a:t>
            </a:r>
          </a:p>
          <a:p>
            <a:pPr lvl="1"/>
            <a:r>
              <a:rPr lang="en-US" dirty="0" smtClean="0"/>
              <a:t>Module-based needs an extra routing step between the modules;</a:t>
            </a:r>
            <a:br>
              <a:rPr lang="en-US" dirty="0" smtClean="0"/>
            </a:br>
            <a:r>
              <a:rPr lang="en-US" dirty="0" smtClean="0"/>
              <a:t>Routing-based performs unified synthesis and routing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Module-based wastes space: only one module-cell is used;</a:t>
            </a:r>
            <a:br>
              <a:rPr lang="en-US" dirty="0" smtClean="0"/>
            </a:br>
            <a:r>
              <a:rPr lang="en-US" dirty="0" smtClean="0"/>
              <a:t>Routing-based exploits better the application parallelism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Module-base can contain the contamination to a fixed area;</a:t>
            </a:r>
          </a:p>
          <a:p>
            <a:pPr lvl="1"/>
            <a:r>
              <a:rPr lang="en-US" dirty="0" smtClean="0"/>
              <a:t>We are extending routing-based to consider contamination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Module-based: nice, useful abstraction?</a:t>
            </a:r>
          </a:p>
          <a:p>
            <a:pPr lvl="1"/>
            <a:r>
              <a:rPr lang="en-US" dirty="0" smtClean="0"/>
              <a:t>Routing based: too much spaghetti?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73238"/>
            <a:ext cx="446563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Biochip Architecture</a:t>
            </a:r>
            <a:endParaRPr lang="en-US"/>
          </a:p>
        </p:txBody>
      </p:sp>
      <p:pic>
        <p:nvPicPr>
          <p:cNvPr id="22532" name="Picture 4" descr="/Users/paupo/Desktop/esrel/maftei_esrel2008/video/fullLOC.mp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276475"/>
            <a:ext cx="4343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4953000"/>
            <a:ext cx="4572000" cy="3303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Tahoma"/>
                <a:cs typeface="Tahoma"/>
              </a:rPr>
              <a:t>Biochip created at Duke University</a:t>
            </a:r>
            <a:endParaRPr lang="en-US" sz="1600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Electrowetting on Dielectric</a:t>
            </a:r>
          </a:p>
        </p:txBody>
      </p:sp>
      <p:pic>
        <p:nvPicPr>
          <p:cNvPr id="24580" name="Picture 4" descr="/Users/paupo/Desktop/esrel/maftei_esrel2008/video/side_moving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060575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  <p:pic>
        <p:nvPicPr>
          <p:cNvPr id="11" name="Picture 10" descr="Screen shot 2010-10-24 at 1.55.0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09800"/>
            <a:ext cx="4406900" cy="251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36688"/>
            <a:ext cx="4943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Module-Based Synthesis: Design Tasks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482975" y="200025"/>
            <a:ext cx="16510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 anchor="ctr">
            <a:prstTxWarp prst="textNoShape">
              <a:avLst/>
            </a:prstTxWarp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227888" y="2838450"/>
            <a:ext cx="56515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792913" y="5537200"/>
            <a:ext cx="42862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>
            <a:off x="179388" y="2209800"/>
            <a:ext cx="568325" cy="158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212725" y="2209799"/>
            <a:ext cx="0" cy="247173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179388" y="4710112"/>
            <a:ext cx="963612" cy="14288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3563938" y="2209800"/>
            <a:ext cx="1878012" cy="1588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5405438" y="2209800"/>
            <a:ext cx="0" cy="204786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5364163" y="2436812"/>
            <a:ext cx="2636837" cy="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auto">
          <a:xfrm>
            <a:off x="4591050" y="3429000"/>
            <a:ext cx="1960563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US" sz="190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Scheduling</a:t>
            </a:r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5003800" y="900113"/>
            <a:ext cx="1131888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US" sz="190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Binding</a:t>
            </a: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250825" y="3429000"/>
            <a:ext cx="1741488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US" sz="190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Placement</a:t>
            </a: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468313" y="900113"/>
            <a:ext cx="134937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US" sz="1900" dirty="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Allocation</a:t>
            </a:r>
          </a:p>
        </p:txBody>
      </p:sp>
      <p:pic>
        <p:nvPicPr>
          <p:cNvPr id="2664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862387"/>
            <a:ext cx="28082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367212"/>
            <a:ext cx="28813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888" y="838200"/>
            <a:ext cx="20161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ate Placeholder 2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Module-Based Synthesis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821180"/>
            <a:ext cx="3878580" cy="343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374900"/>
            <a:ext cx="32575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1282700" y="890588"/>
          <a:ext cx="927100" cy="1401062"/>
        </p:xfrm>
        <a:graphic>
          <a:graphicData uri="http://schemas.openxmlformats.org/drawingml/2006/table">
            <a:tbl>
              <a:tblPr/>
              <a:tblGrid>
                <a:gridCol w="9271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O7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O8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/>
                          <a:ea typeface="DejaVu Sans" charset="0"/>
                          <a:cs typeface="Tahoma"/>
                        </a:rPr>
                        <a:t>O9</a:t>
                      </a:r>
                    </a:p>
                  </a:txBody>
                  <a:tcPr marL="90000" marR="90000" marT="80064" marB="46800" horzOverflow="overflow">
                    <a:lnL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 smtClean="0"/>
              <a:t>CASES’10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66A675-E475-6B4C-A1DB-04C678CCA6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Routing-Based Synthesis of Digital Microfluidic Biochips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1586</Words>
  <Application>Microsoft Macintosh PowerPoint</Application>
  <PresentationFormat>On-screen Show (4:3)</PresentationFormat>
  <Paragraphs>405</Paragraphs>
  <Slides>48</Slides>
  <Notes>46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Routing-Based Synthesis of  Digital Microfluidic Biochips</vt:lpstr>
      <vt:lpstr>Microfluidic Biochips</vt:lpstr>
      <vt:lpstr>Microfluidic Biochips</vt:lpstr>
      <vt:lpstr>Outline</vt:lpstr>
      <vt:lpstr>Biochip Architecture</vt:lpstr>
      <vt:lpstr>Electrowetting on Dielectric</vt:lpstr>
      <vt:lpstr>Module-Based Synthesis: Design Tasks</vt:lpstr>
      <vt:lpstr>Module-Based Synthesis</vt:lpstr>
      <vt:lpstr>Module-Based Synthesis</vt:lpstr>
      <vt:lpstr>Module-Based Synthesis</vt:lpstr>
      <vt:lpstr>Module-Based Synthesis</vt:lpstr>
      <vt:lpstr>Module-Based Synthesis</vt:lpstr>
      <vt:lpstr>Module-Based Synthesis</vt:lpstr>
      <vt:lpstr>Module-Based Synthesis</vt:lpstr>
      <vt:lpstr>Mixing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Routing-Based Synthesis</vt:lpstr>
      <vt:lpstr>When will the operations complete?</vt:lpstr>
      <vt:lpstr>Characterizing operations</vt:lpstr>
      <vt:lpstr>Characterizing operations</vt:lpstr>
      <vt:lpstr>Decomposing modules</vt:lpstr>
      <vt:lpstr>Routing-Based Synthesis</vt:lpstr>
      <vt:lpstr>Routing-Based Synthesis</vt:lpstr>
      <vt:lpstr>Droplet- vs. Module-Based Synthesis</vt:lpstr>
      <vt:lpstr>Problem Formulation</vt:lpstr>
      <vt:lpstr>Proposed Solution</vt:lpstr>
      <vt:lpstr>Proposed Solution</vt:lpstr>
      <vt:lpstr>Proposed Solution</vt:lpstr>
      <vt:lpstr>GRASP-Based Heuristic</vt:lpstr>
      <vt:lpstr>GRASP-Based Heuristic</vt:lpstr>
      <vt:lpstr>GRASP-Based Heuristic</vt:lpstr>
      <vt:lpstr>GRASP-Based Heuristic</vt:lpstr>
      <vt:lpstr>GRASP-Based Heuristic</vt:lpstr>
      <vt:lpstr>GRASP-Based Heuristic</vt:lpstr>
      <vt:lpstr>GRASP-Based Heuristic</vt:lpstr>
      <vt:lpstr>Experimental Evaluation</vt:lpstr>
      <vt:lpstr>Contributions and Message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Winnie IDA</dc:creator>
  <cp:lastModifiedBy>Paul Pop</cp:lastModifiedBy>
  <cp:revision>32</cp:revision>
  <cp:lastPrinted>1601-01-01T00:00:00Z</cp:lastPrinted>
  <dcterms:created xsi:type="dcterms:W3CDTF">2010-10-25T15:47:06Z</dcterms:created>
  <dcterms:modified xsi:type="dcterms:W3CDTF">2010-10-25T16:35:47Z</dcterms:modified>
</cp:coreProperties>
</file>