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2.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717" r:id="rId3"/>
    <p:sldMasterId id="2147483731" r:id="rId4"/>
    <p:sldMasterId id="2147483747" r:id="rId5"/>
    <p:sldMasterId id="2147483763" r:id="rId6"/>
  </p:sldMasterIdLst>
  <p:notesMasterIdLst>
    <p:notesMasterId r:id="rId39"/>
  </p:notesMasterIdLst>
  <p:handoutMasterIdLst>
    <p:handoutMasterId r:id="rId40"/>
  </p:handoutMasterIdLst>
  <p:sldIdLst>
    <p:sldId id="468" r:id="rId7"/>
    <p:sldId id="469" r:id="rId8"/>
    <p:sldId id="470" r:id="rId9"/>
    <p:sldId id="471" r:id="rId10"/>
    <p:sldId id="462" r:id="rId11"/>
    <p:sldId id="461" r:id="rId12"/>
    <p:sldId id="449" r:id="rId13"/>
    <p:sldId id="452" r:id="rId14"/>
    <p:sldId id="450" r:id="rId15"/>
    <p:sldId id="464" r:id="rId16"/>
    <p:sldId id="370" r:id="rId17"/>
    <p:sldId id="371" r:id="rId18"/>
    <p:sldId id="369" r:id="rId19"/>
    <p:sldId id="476" r:id="rId20"/>
    <p:sldId id="475" r:id="rId21"/>
    <p:sldId id="372" r:id="rId22"/>
    <p:sldId id="373" r:id="rId23"/>
    <p:sldId id="375" r:id="rId24"/>
    <p:sldId id="377" r:id="rId25"/>
    <p:sldId id="379" r:id="rId26"/>
    <p:sldId id="467" r:id="rId27"/>
    <p:sldId id="381" r:id="rId28"/>
    <p:sldId id="382" r:id="rId29"/>
    <p:sldId id="383" r:id="rId30"/>
    <p:sldId id="384" r:id="rId31"/>
    <p:sldId id="385" r:id="rId32"/>
    <p:sldId id="386" r:id="rId33"/>
    <p:sldId id="387" r:id="rId34"/>
    <p:sldId id="323" r:id="rId35"/>
    <p:sldId id="473" r:id="rId36"/>
    <p:sldId id="474" r:id="rId37"/>
    <p:sldId id="472"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636363"/>
    <a:srgbClr val="9E9AC8"/>
    <a:srgbClr val="969696"/>
    <a:srgbClr val="08519C"/>
    <a:srgbClr val="DE2D26"/>
    <a:srgbClr val="3182BD"/>
    <a:srgbClr val="A50F15"/>
    <a:srgbClr val="FCAE91"/>
    <a:srgbClr val="BDD7E7"/>
    <a:srgbClr val="EFF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66" autoAdjust="0"/>
    <p:restoredTop sz="94660"/>
  </p:normalViewPr>
  <p:slideViewPr>
    <p:cSldViewPr snapToObjects="1">
      <p:cViewPr varScale="1">
        <p:scale>
          <a:sx n="123" d="100"/>
          <a:sy n="123" d="100"/>
        </p:scale>
        <p:origin x="-480" y="-104"/>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3684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F7775BE-A0D5-BB48-9A9A-93B931CC8B92}" type="datetimeFigureOut">
              <a:rPr lang="en-US" smtClean="0"/>
              <a:t>9/5/13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E5159D-CF26-4A40-8EAF-1F23E1E27EAA}" type="slidenum">
              <a:rPr lang="en-US" smtClean="0"/>
              <a:t>‹#›</a:t>
            </a:fld>
            <a:endParaRPr lang="en-US"/>
          </a:p>
        </p:txBody>
      </p:sp>
    </p:spTree>
    <p:extLst>
      <p:ext uri="{BB962C8B-B14F-4D97-AF65-F5344CB8AC3E}">
        <p14:creationId xmlns:p14="http://schemas.microsoft.com/office/powerpoint/2010/main" val="9465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1F2AAA-F739-EC48-B317-2403EFBDCFF4}" type="datetimeFigureOut">
              <a:rPr lang="en-US" smtClean="0"/>
              <a:t>9/5/13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999DD5-2853-1343-A0A4-11BCBE3022D8}" type="slidenum">
              <a:rPr lang="en-US" smtClean="0"/>
              <a:t>‹#›</a:t>
            </a:fld>
            <a:endParaRPr lang="en-US"/>
          </a:p>
        </p:txBody>
      </p:sp>
    </p:spTree>
    <p:extLst>
      <p:ext uri="{BB962C8B-B14F-4D97-AF65-F5344CB8AC3E}">
        <p14:creationId xmlns:p14="http://schemas.microsoft.com/office/powerpoint/2010/main" val="34830812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TextEdit="1"/>
          </p:cNvSpPr>
          <p:nvPr>
            <p:ph type="sldImg"/>
          </p:nvPr>
        </p:nvSpPr>
        <p:spPr>
          <a:ln/>
        </p:spPr>
      </p:sp>
      <p:sp>
        <p:nvSpPr>
          <p:cNvPr id="717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TW" altLang="en-US">
              <a:latin typeface="Times New Roman" charset="0"/>
              <a:ea typeface="ＭＳ Ｐゴシック" charset="0"/>
              <a:cs typeface="ＭＳ Ｐゴシック" charset="0"/>
            </a:endParaRPr>
          </a:p>
        </p:txBody>
      </p:sp>
      <p:sp>
        <p:nvSpPr>
          <p:cNvPr id="717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702756" indent="-270291" defTabSz="915986" eaLnBrk="0" hangingPunct="0">
              <a:defRPr sz="1900">
                <a:solidFill>
                  <a:schemeClr val="tx1"/>
                </a:solidFill>
                <a:latin typeface="Arial" charset="0"/>
                <a:ea typeface="ＭＳ Ｐゴシック" charset="0"/>
              </a:defRPr>
            </a:lvl2pPr>
            <a:lvl3pPr marL="1081164" indent="-216233" defTabSz="915986" eaLnBrk="0" hangingPunct="0">
              <a:defRPr sz="1900">
                <a:solidFill>
                  <a:schemeClr val="tx1"/>
                </a:solidFill>
                <a:latin typeface="Arial" charset="0"/>
                <a:ea typeface="ＭＳ Ｐゴシック" charset="0"/>
              </a:defRPr>
            </a:lvl3pPr>
            <a:lvl4pPr marL="1513629" indent="-216233" defTabSz="915986" eaLnBrk="0" hangingPunct="0">
              <a:defRPr sz="1900">
                <a:solidFill>
                  <a:schemeClr val="tx1"/>
                </a:solidFill>
                <a:latin typeface="Arial" charset="0"/>
                <a:ea typeface="ＭＳ Ｐゴシック" charset="0"/>
              </a:defRPr>
            </a:lvl4pPr>
            <a:lvl5pPr marL="1946095" indent="-216233" defTabSz="915986" eaLnBrk="0" hangingPunct="0">
              <a:defRPr sz="1900">
                <a:solidFill>
                  <a:schemeClr val="tx1"/>
                </a:solidFill>
                <a:latin typeface="Arial" charset="0"/>
                <a:ea typeface="ＭＳ Ｐゴシック" charset="0"/>
              </a:defRPr>
            </a:lvl5pPr>
            <a:lvl6pPr marL="2378560" indent="-216233" algn="ctr" defTabSz="915986" eaLnBrk="0" fontAlgn="base" hangingPunct="0">
              <a:spcBef>
                <a:spcPct val="0"/>
              </a:spcBef>
              <a:spcAft>
                <a:spcPct val="0"/>
              </a:spcAft>
              <a:defRPr sz="1900">
                <a:solidFill>
                  <a:schemeClr val="tx1"/>
                </a:solidFill>
                <a:latin typeface="Arial" charset="0"/>
                <a:ea typeface="ＭＳ Ｐゴシック" charset="0"/>
              </a:defRPr>
            </a:lvl6pPr>
            <a:lvl7pPr marL="2811026" indent="-216233" algn="ctr" defTabSz="915986" eaLnBrk="0" fontAlgn="base" hangingPunct="0">
              <a:spcBef>
                <a:spcPct val="0"/>
              </a:spcBef>
              <a:spcAft>
                <a:spcPct val="0"/>
              </a:spcAft>
              <a:defRPr sz="1900">
                <a:solidFill>
                  <a:schemeClr val="tx1"/>
                </a:solidFill>
                <a:latin typeface="Arial" charset="0"/>
                <a:ea typeface="ＭＳ Ｐゴシック" charset="0"/>
              </a:defRPr>
            </a:lvl7pPr>
            <a:lvl8pPr marL="3243491" indent="-216233" algn="ctr" defTabSz="915986" eaLnBrk="0" fontAlgn="base" hangingPunct="0">
              <a:spcBef>
                <a:spcPct val="0"/>
              </a:spcBef>
              <a:spcAft>
                <a:spcPct val="0"/>
              </a:spcAft>
              <a:defRPr sz="1900">
                <a:solidFill>
                  <a:schemeClr val="tx1"/>
                </a:solidFill>
                <a:latin typeface="Arial" charset="0"/>
                <a:ea typeface="ＭＳ Ｐゴシック" charset="0"/>
              </a:defRPr>
            </a:lvl8pPr>
            <a:lvl9pPr marL="3675957" indent="-216233" algn="ctr" defTabSz="915986"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5C0DBF5C-05CA-FE40-A431-01CBABBD2BC4}" type="slidenum">
              <a:rPr lang="en-US" altLang="zh-TW" sz="1200">
                <a:solidFill>
                  <a:prstClr val="black"/>
                </a:solidFill>
              </a:rPr>
              <a:pPr eaLnBrk="1" hangingPunct="1"/>
              <a:t>4</a:t>
            </a:fld>
            <a:endParaRPr lang="en-US" altLang="zh-TW" sz="120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7C91851F-56B7-9A4E-8E9D-3F65E178ED3D}" type="slidenum">
              <a:rPr lang="en-US"/>
              <a:pPr/>
              <a:t>18</a:t>
            </a:fld>
            <a:endParaRPr lang="en-US"/>
          </a:p>
        </p:txBody>
      </p:sp>
      <p:sp>
        <p:nvSpPr>
          <p:cNvPr id="105473"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05474"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5AA8EAE3-B734-3847-B5BE-036B350D0A08}" type="slidenum">
              <a:rPr lang="en-US"/>
              <a:pPr/>
              <a:t>20</a:t>
            </a:fld>
            <a:endParaRPr lang="en-US"/>
          </a:p>
        </p:txBody>
      </p:sp>
      <p:sp>
        <p:nvSpPr>
          <p:cNvPr id="27651" name="Text Box 2"/>
          <p:cNvSpPr>
            <a:spLocks noGrp="1" noRot="1" noChangeAspect="1" noChangeArrowheads="1" noTextEdit="1"/>
          </p:cNvSpPr>
          <p:nvPr>
            <p:ph type="sldImg"/>
          </p:nvPr>
        </p:nvSpPr>
        <p:spPr>
          <a:xfrm>
            <a:off x="1143000" y="693738"/>
            <a:ext cx="4572000" cy="3429000"/>
          </a:xfrm>
          <a:ln/>
        </p:spPr>
      </p:sp>
      <p:sp>
        <p:nvSpPr>
          <p:cNvPr id="27652" name="Text Box 3"/>
          <p:cNvSpPr>
            <a:spLocks noGrp="1" noChangeArrowheads="1"/>
          </p:cNvSpPr>
          <p:nvPr>
            <p:ph type="body" idx="1"/>
          </p:nvPr>
        </p:nvSpPr>
        <p:spPr>
          <a:xfrm>
            <a:off x="685800" y="4342223"/>
            <a:ext cx="5488018" cy="4032904"/>
          </a:xfrm>
          <a:noFill/>
          <a:ln/>
        </p:spPr>
        <p:txBody>
          <a:bodyPr wrap="none" anchor="ct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D2B6A7FF-0D90-9C4E-AD77-DC8A95254F9B}" type="slidenum">
              <a:rPr lang="en-US"/>
              <a:pPr/>
              <a:t>21</a:t>
            </a:fld>
            <a:endParaRPr lang="en-US"/>
          </a:p>
        </p:txBody>
      </p:sp>
      <p:sp>
        <p:nvSpPr>
          <p:cNvPr id="98305"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8306"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97D73921-48AC-6A47-BD1D-2EFAD3E03FB2}" type="slidenum">
              <a:rPr lang="en-US"/>
              <a:pPr/>
              <a:t>22</a:t>
            </a:fld>
            <a:endParaRPr lang="en-US"/>
          </a:p>
        </p:txBody>
      </p:sp>
      <p:sp>
        <p:nvSpPr>
          <p:cNvPr id="78849"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78850"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4558786D-44B7-1442-BD83-809F17BCE60E}" type="slidenum">
              <a:rPr lang="en-US"/>
              <a:pPr/>
              <a:t>23</a:t>
            </a:fld>
            <a:endParaRPr lang="en-US"/>
          </a:p>
        </p:txBody>
      </p:sp>
      <p:sp>
        <p:nvSpPr>
          <p:cNvPr id="79873"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79874"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082EF8AA-DD62-6149-AE0A-53105BFF5568}" type="slidenum">
              <a:rPr lang="en-US"/>
              <a:pPr/>
              <a:t>24</a:t>
            </a:fld>
            <a:endParaRPr lang="en-US"/>
          </a:p>
        </p:txBody>
      </p:sp>
      <p:sp>
        <p:nvSpPr>
          <p:cNvPr id="80897"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80898"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9EFDD11D-62A1-FF46-8FAE-7478C321E98C}" type="slidenum">
              <a:rPr lang="en-US"/>
              <a:pPr/>
              <a:t>25</a:t>
            </a:fld>
            <a:endParaRPr lang="en-US"/>
          </a:p>
        </p:txBody>
      </p:sp>
      <p:sp>
        <p:nvSpPr>
          <p:cNvPr id="81921"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81922"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70BC9623-CBFD-EF47-B599-27900BF0920D}" type="slidenum">
              <a:rPr lang="en-US"/>
              <a:pPr/>
              <a:t>26</a:t>
            </a:fld>
            <a:endParaRPr lang="en-US"/>
          </a:p>
        </p:txBody>
      </p:sp>
      <p:sp>
        <p:nvSpPr>
          <p:cNvPr id="82945"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82946"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870D3F28-7A87-E54D-90E3-9D6065D92988}" type="slidenum">
              <a:rPr lang="en-US"/>
              <a:pPr/>
              <a:t>27</a:t>
            </a:fld>
            <a:endParaRPr lang="en-US"/>
          </a:p>
        </p:txBody>
      </p:sp>
      <p:sp>
        <p:nvSpPr>
          <p:cNvPr id="83969"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83970"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ACF7BF9A-F020-1C49-B428-76649F07B4AE}" type="slidenum">
              <a:rPr lang="en-US"/>
              <a:pPr/>
              <a:t>28</a:t>
            </a:fld>
            <a:endParaRPr lang="en-US"/>
          </a:p>
        </p:txBody>
      </p:sp>
      <p:sp>
        <p:nvSpPr>
          <p:cNvPr id="84993"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84994"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F023641F-32BE-47D3-A0D7-38DA3F98ABB4}" type="slidenum">
              <a:rPr lang="da-DK" smtClean="0"/>
              <a:pPr/>
              <a:t>6</a:t>
            </a:fld>
            <a:endParaRPr lang="da-DK"/>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p:nvPr>
        </p:nvSpPr>
        <p:spPr>
          <a:ln/>
        </p:spPr>
        <p:txBody>
          <a:bodyPr/>
          <a:lstStyle/>
          <a:p>
            <a:r>
              <a:rPr lang="en-US"/>
              <a:t>11/27/10</a:t>
            </a:r>
          </a:p>
        </p:txBody>
      </p:sp>
      <p:sp>
        <p:nvSpPr>
          <p:cNvPr id="5" name="Rectangle 13"/>
          <p:cNvSpPr>
            <a:spLocks noGrp="1" noChangeArrowheads="1"/>
          </p:cNvSpPr>
          <p:nvPr>
            <p:ph type="sldNum"/>
          </p:nvPr>
        </p:nvSpPr>
        <p:spPr>
          <a:ln/>
        </p:spPr>
        <p:txBody>
          <a:bodyPr/>
          <a:lstStyle/>
          <a:p>
            <a:fld id="{DC5BFD93-F71C-6945-A77E-1CC103C17509}" type="slidenum">
              <a:rPr lang="en-US"/>
              <a:pPr/>
              <a:t>29</a:t>
            </a:fld>
            <a:endParaRPr lang="en-US"/>
          </a:p>
        </p:txBody>
      </p:sp>
      <p:sp>
        <p:nvSpPr>
          <p:cNvPr id="47105" name="Text Box 1"/>
          <p:cNvSpPr txBox="1">
            <a:spLocks noGrp="1" noRot="1" noChangeAspect="1" noChangeArrowheads="1"/>
          </p:cNvSpPr>
          <p:nvPr>
            <p:ph type="sldImg"/>
          </p:nvPr>
        </p:nvSpPr>
        <p:spPr bwMode="auto">
          <a:xfrm>
            <a:off x="1144588" y="685800"/>
            <a:ext cx="4567237"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1" y="4343401"/>
            <a:ext cx="5485209" cy="411268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35879619" indent="-35447153" defTabSz="915986"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CF75E884-5128-194C-8215-2DF7E6CAC257}" type="slidenum">
              <a:rPr lang="en-US" sz="1200">
                <a:solidFill>
                  <a:prstClr val="black"/>
                </a:solidFill>
              </a:rPr>
              <a:pPr eaLnBrk="1" hangingPunct="1"/>
              <a:t>10</a:t>
            </a:fld>
            <a:endParaRPr lang="en-US" sz="1200">
              <a:solidFill>
                <a:prstClr val="black"/>
              </a:solidFill>
            </a:endParaRPr>
          </a:p>
        </p:txBody>
      </p:sp>
      <p:sp>
        <p:nvSpPr>
          <p:cNvPr id="45059" name="Rectangle 2"/>
          <p:cNvSpPr>
            <a:spLocks noGrp="1" noRot="1" noChangeAspect="1" noChangeArrowheads="1" noTextEdit="1"/>
          </p:cNvSpPr>
          <p:nvPr>
            <p:ph type="sldImg"/>
          </p:nvPr>
        </p:nvSpPr>
        <p:spPr>
          <a:xfrm>
            <a:off x="1144588" y="685800"/>
            <a:ext cx="4568825" cy="3427413"/>
          </a:xfrm>
          <a:ln/>
        </p:spPr>
      </p:sp>
      <p:sp>
        <p:nvSpPr>
          <p:cNvPr id="45060" name="Rectangle 3"/>
          <p:cNvSpPr>
            <a:spLocks noGrp="1" noChangeArrowheads="1"/>
          </p:cNvSpPr>
          <p:nvPr>
            <p:ph type="body" idx="1"/>
          </p:nvPr>
        </p:nvSpPr>
        <p:spPr>
          <a:xfrm>
            <a:off x="913805" y="4343704"/>
            <a:ext cx="5030391"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Times New Roman" charset="0"/>
                <a:ea typeface="SimSun" charset="0"/>
                <a:cs typeface="SimSun" charset="0"/>
              </a:rPr>
              <a:t>This digital microfluidic biochips invented at Duke University is based the principle of electrowetting. Electrowetting is to apply the electrical field to modulate the solid-liquid interfacial tension. As shown in this figure, we put a droplet on a hydrophobic surface. it has a large contact angle. If an electrical field is applied between the droplet and the solid surface, the contact angle is reduced. So, the interfacial surface tension is changed. if we apply an electric field to only one side of the droplet, it will create an imbalance of surface tensions. Then, It will drive the droplet to move. This the working principle of our biochips. </a:t>
            </a:r>
            <a:endParaRPr lang="zh-CN" altLang="en-US">
              <a:latin typeface="Times New Roman" charset="0"/>
              <a:ea typeface="SimSun" charset="0"/>
              <a:cs typeface="SimSu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A7013BE2-DAA8-7B4A-9F03-C4D4C31E5848}" type="slidenum">
              <a:rPr lang="en-US"/>
              <a:pPr/>
              <a:t>11</a:t>
            </a:fld>
            <a:endParaRPr lang="en-US"/>
          </a:p>
        </p:txBody>
      </p:sp>
      <p:sp>
        <p:nvSpPr>
          <p:cNvPr id="25603" name="Rectangle 2"/>
          <p:cNvSpPr>
            <a:spLocks noGrp="1" noRot="1" noChangeAspect="1" noChangeArrowheads="1" noTextEdit="1"/>
          </p:cNvSpPr>
          <p:nvPr>
            <p:ph type="sldImg"/>
          </p:nvPr>
        </p:nvSpPr>
        <p:spPr>
          <a:xfrm>
            <a:off x="1147763" y="695325"/>
            <a:ext cx="4529137" cy="3397250"/>
          </a:xfrm>
          <a:ln/>
        </p:spPr>
      </p:sp>
      <p:sp>
        <p:nvSpPr>
          <p:cNvPr id="256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F466ADD0-82D1-4B4E-A8D9-86D1D0F0FEBF}" type="slidenum">
              <a:rPr lang="en-US"/>
              <a:pPr/>
              <a:t>13</a:t>
            </a:fld>
            <a:endParaRPr lang="en-US"/>
          </a:p>
        </p:txBody>
      </p:sp>
      <p:sp>
        <p:nvSpPr>
          <p:cNvPr id="23555" name="Text Box 2"/>
          <p:cNvSpPr>
            <a:spLocks noGrp="1" noRot="1" noChangeAspect="1" noChangeArrowheads="1" noTextEdit="1"/>
          </p:cNvSpPr>
          <p:nvPr>
            <p:ph type="sldImg"/>
          </p:nvPr>
        </p:nvSpPr>
        <p:spPr>
          <a:xfrm>
            <a:off x="1143000" y="693738"/>
            <a:ext cx="4572000" cy="3429000"/>
          </a:xfrm>
          <a:ln/>
        </p:spPr>
      </p:sp>
      <p:sp>
        <p:nvSpPr>
          <p:cNvPr id="23556" name="Text Box 3"/>
          <p:cNvSpPr>
            <a:spLocks noGrp="1" noChangeArrowheads="1"/>
          </p:cNvSpPr>
          <p:nvPr>
            <p:ph type="body" idx="1"/>
          </p:nvPr>
        </p:nvSpPr>
        <p:spPr>
          <a:xfrm>
            <a:off x="685800" y="4342223"/>
            <a:ext cx="5488018" cy="4032904"/>
          </a:xfrm>
          <a:noFill/>
          <a:ln/>
        </p:spPr>
        <p:txBody>
          <a:bodyPr wrap="none" anchor="ct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19B1EC-E048-5141-AA03-5C8EE5576772}" type="slidenum">
              <a:rPr lang="en-US">
                <a:solidFill>
                  <a:prstClr val="white"/>
                </a:solidFill>
              </a:rPr>
              <a:pPr/>
              <a:t>14</a:t>
            </a:fld>
            <a:endParaRPr lang="en-US">
              <a:solidFill>
                <a:prstClr val="white"/>
              </a:solidFill>
            </a:endParaRPr>
          </a:p>
        </p:txBody>
      </p:sp>
      <p:sp>
        <p:nvSpPr>
          <p:cNvPr id="438274" name="Rectangle 2"/>
          <p:cNvSpPr>
            <a:spLocks noGrp="1" noRot="1" noChangeAspect="1" noChangeArrowheads="1" noTextEdit="1"/>
          </p:cNvSpPr>
          <p:nvPr>
            <p:ph type="sldImg"/>
          </p:nvPr>
        </p:nvSpPr>
        <p:spPr>
          <a:xfrm>
            <a:off x="1149350" y="695325"/>
            <a:ext cx="4518025" cy="3389313"/>
          </a:xfrm>
          <a:ln/>
          <a:extLst>
            <a:ext uri="{FAA26D3D-D897-4be2-8F04-BA451C77F1D7}">
              <ma14:placeholderFlag xmlns:ma14="http://schemas.microsoft.com/office/mac/drawingml/2011/main" val="1"/>
            </a:ext>
          </a:extLst>
        </p:spPr>
      </p:sp>
      <p:sp>
        <p:nvSpPr>
          <p:cNvPr id="438275" name="Rectangle 3"/>
          <p:cNvSpPr>
            <a:spLocks noGrp="1" noChangeArrowheads="1"/>
          </p:cNvSpPr>
          <p:nvPr>
            <p:ph type="body" idx="1"/>
          </p:nvPr>
        </p:nvSpPr>
        <p:spPr/>
        <p:txBody>
          <a:bodyPr/>
          <a:lstStyle/>
          <a:p>
            <a:r>
              <a:rPr lang="en-US"/>
              <a:t>In my thesis research, I propose a top-down methodology to support system-level design-automation for digital microfluidic biochips. This automation tool can be used in biochip design phase, manufacturing phase and operation phase. This figure illustrates the flow of the proposed method. First we can obtain </a:t>
            </a:r>
            <a:r>
              <a:rPr lang="en-US">
                <a:cs typeface="Times New Roman" charset="0"/>
              </a:rPr>
              <a:t>a behavioral graph model for a bioassay from its protocol directly. Or we can use a high-level language such as SystemC to describe the bioassay, then we generate a graph model from SystemC model. This systemC model can also be used for behavioral-level simulation. This work has been done by Dr. Tianhao Zhang. </a:t>
            </a:r>
            <a:r>
              <a:rPr lang="en-US" altLang="zh-CN">
                <a:ea typeface="宋体" charset="0"/>
                <a:cs typeface="宋体" charset="0"/>
              </a:rPr>
              <a:t>Next, architectural-level synthesis is used to generate a macroscopic structure of the biochip; this structure is analogous to a structural RTL model in electronic CAD. In this phase, bioassay operations are binding to functional resources and also then scheduled. Then, geometry-level synthesis creates a physical representation at a 2-D geometrical level. This 2-D layout of the biochip consist of the configuration of the microfluidic array, locations of reservoirs and dispensing ports, and other geometric details. To support self test, we can also design test hardware and generate a test plan in this phase.  Note that a microfluidic module library will be provided to synthesis procedures. They have information on appropriate modules and components. We can build and update this library by using experimental data from Prof. Fair and his students. And also, we can generate a 3-D geometrical model from this 2-D layout to support physical-level simulation. This simulation work is being invesitgated by Dr. Jun Zeng at Coventor. After the physical verification, this biochip design will be sent to be fabricated. In the manufacturing phase, we will use testing techniques to the fabricated biochip just after its fabrication. If this biochip is fault-free, it will be delivered to the biochip user. If not, we try to apply reconfiguration techniques to bypass the faulty cells. Synthesis techniques will be used to re-schedule the bioassay and re-place modules. If this reconfiguration succeed, this faulty biochip can still be used. Otherwise, it will be discarded. Clearly this reconfiguration technique increase the yield of biochip. Finally, in operation phase, in order to ensure high reliability, we need to perform field testing. If some cells become faulty during the operation, we try to use dynamic reconfiguration technique to avoid them to keep the right functionality. This will increase the life-time of biochip. The key issues in the proposed synthesis, testing and reconfiguration techniques form my thesis research work.</a:t>
            </a:r>
            <a:endParaRPr lang="en-US">
              <a:ea typeface="宋体" charset="0"/>
              <a:cs typeface="宋体"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F466ADD0-82D1-4B4E-A8D9-86D1D0F0FEBF}" type="slidenum">
              <a:rPr lang="en-US"/>
              <a:pPr/>
              <a:t>15</a:t>
            </a:fld>
            <a:endParaRPr lang="en-US"/>
          </a:p>
        </p:txBody>
      </p:sp>
      <p:sp>
        <p:nvSpPr>
          <p:cNvPr id="23555" name="Text Box 2"/>
          <p:cNvSpPr>
            <a:spLocks noGrp="1" noRot="1" noChangeAspect="1" noChangeArrowheads="1" noTextEdit="1"/>
          </p:cNvSpPr>
          <p:nvPr>
            <p:ph type="sldImg"/>
          </p:nvPr>
        </p:nvSpPr>
        <p:spPr>
          <a:xfrm>
            <a:off x="1143000" y="693738"/>
            <a:ext cx="4572000" cy="3429000"/>
          </a:xfrm>
          <a:ln/>
        </p:spPr>
      </p:sp>
      <p:sp>
        <p:nvSpPr>
          <p:cNvPr id="23556" name="Text Box 3"/>
          <p:cNvSpPr>
            <a:spLocks noGrp="1" noChangeArrowheads="1"/>
          </p:cNvSpPr>
          <p:nvPr>
            <p:ph type="body" idx="1"/>
          </p:nvPr>
        </p:nvSpPr>
        <p:spPr>
          <a:xfrm>
            <a:off x="685800" y="4342223"/>
            <a:ext cx="5488018" cy="4032904"/>
          </a:xfrm>
          <a:noFill/>
          <a:ln/>
        </p:spPr>
        <p:txBody>
          <a:bodyPr wrap="none" anchor="ct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1"/>
          <p:cNvSpPr>
            <a:spLocks noGrp="1" noChangeArrowheads="1"/>
          </p:cNvSpPr>
          <p:nvPr>
            <p:ph type="sldNum"/>
          </p:nvPr>
        </p:nvSpPr>
        <p:spPr>
          <a:ln/>
        </p:spPr>
        <p:txBody>
          <a:bodyPr/>
          <a:lstStyle/>
          <a:p>
            <a:fld id="{1503680A-FACB-314E-B7A1-075511266B97}" type="slidenum">
              <a:rPr lang="en-US"/>
              <a:pPr/>
              <a:t>16</a:t>
            </a:fld>
            <a:endParaRPr lang="en-US"/>
          </a:p>
        </p:txBody>
      </p:sp>
      <p:sp>
        <p:nvSpPr>
          <p:cNvPr id="143361" name="Text Box 1"/>
          <p:cNvSpPr txBox="1">
            <a:spLocks noChangeArrowheads="1"/>
          </p:cNvSpPr>
          <p:nvPr/>
        </p:nvSpPr>
        <p:spPr bwMode="auto">
          <a:xfrm>
            <a:off x="1143270" y="686279"/>
            <a:ext cx="4571462" cy="34269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362"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1"/>
          <p:cNvSpPr>
            <a:spLocks noGrp="1" noChangeArrowheads="1"/>
          </p:cNvSpPr>
          <p:nvPr>
            <p:ph type="sldNum"/>
          </p:nvPr>
        </p:nvSpPr>
        <p:spPr>
          <a:ln/>
        </p:spPr>
        <p:txBody>
          <a:bodyPr/>
          <a:lstStyle/>
          <a:p>
            <a:fld id="{6794ADF2-CEE4-ED4F-B95A-79D3B5EC75A1}" type="slidenum">
              <a:rPr lang="en-US"/>
              <a:pPr/>
              <a:t>17</a:t>
            </a:fld>
            <a:endParaRPr lang="en-US"/>
          </a:p>
        </p:txBody>
      </p:sp>
      <p:sp>
        <p:nvSpPr>
          <p:cNvPr id="145409" name="Text Box 1"/>
          <p:cNvSpPr txBox="1">
            <a:spLocks noChangeArrowheads="1"/>
          </p:cNvSpPr>
          <p:nvPr/>
        </p:nvSpPr>
        <p:spPr bwMode="auto">
          <a:xfrm>
            <a:off x="1143270" y="686279"/>
            <a:ext cx="4571462" cy="34269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5410"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A08FE3FC-5C10-E54D-8E93-8DFB730ACD4D}" type="datetimeFigureOut">
              <a:rPr lang="en-US" smtClean="0"/>
              <a:pPr/>
              <a:t>9/5/13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4037E-8797-AC4E-831E-24A4D80EC9D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08FE3FC-5C10-E54D-8E93-8DFB730ACD4D}" type="datetimeFigureOut">
              <a:rPr lang="en-US" smtClean="0"/>
              <a:pPr/>
              <a:t>9/5/13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4037E-8797-AC4E-831E-24A4D80EC9D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08FE3FC-5C10-E54D-8E93-8DFB730ACD4D}" type="datetimeFigureOut">
              <a:rPr lang="en-US" smtClean="0"/>
              <a:pPr/>
              <a:t>9/5/13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4037E-8797-AC4E-831E-24A4D80EC9D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DTU-DK-A1"/>
          <p:cNvPicPr>
            <a:picLocks noChangeAspect="1" noChangeArrowheads="1"/>
          </p:cNvPicPr>
          <p:nvPr/>
        </p:nvPicPr>
        <p:blipFill>
          <a:blip r:embed="rId2"/>
          <a:srcRect l="78432"/>
          <a:stretch>
            <a:fillRect/>
          </a:stretch>
        </p:blipFill>
        <p:spPr bwMode="auto">
          <a:xfrm>
            <a:off x="8597900" y="82550"/>
            <a:ext cx="479425" cy="533400"/>
          </a:xfrm>
          <a:prstGeom prst="rect">
            <a:avLst/>
          </a:prstGeom>
          <a:noFill/>
          <a:ln w="9525">
            <a:noFill/>
            <a:miter lim="800000"/>
            <a:headEnd/>
            <a:tailEnd/>
          </a:ln>
        </p:spPr>
      </p:pic>
      <p:pic>
        <p:nvPicPr>
          <p:cNvPr id="5" name="Picture 12" descr="DTU frise RGB"/>
          <p:cNvPicPr>
            <a:picLocks noChangeAspect="1" noChangeArrowheads="1"/>
          </p:cNvPicPr>
          <p:nvPr/>
        </p:nvPicPr>
        <p:blipFill>
          <a:blip r:embed="rId3"/>
          <a:srcRect r="25990"/>
          <a:stretch>
            <a:fillRect/>
          </a:stretch>
        </p:blipFill>
        <p:spPr bwMode="auto">
          <a:xfrm>
            <a:off x="4432300" y="4191000"/>
            <a:ext cx="4711700" cy="2338388"/>
          </a:xfrm>
          <a:prstGeom prst="rect">
            <a:avLst/>
          </a:prstGeom>
          <a:noFill/>
          <a:ln w="9525">
            <a:noFill/>
            <a:miter lim="800000"/>
            <a:headEnd/>
            <a:tailEnd/>
          </a:ln>
        </p:spPr>
      </p:pic>
      <p:sp>
        <p:nvSpPr>
          <p:cNvPr id="5122" name="Rectangle 2"/>
          <p:cNvSpPr>
            <a:spLocks noGrp="1" noChangeArrowheads="1"/>
          </p:cNvSpPr>
          <p:nvPr>
            <p:ph type="ctrTitle"/>
          </p:nvPr>
        </p:nvSpPr>
        <p:spPr>
          <a:xfrm>
            <a:off x="718898" y="1295400"/>
            <a:ext cx="6478083" cy="869128"/>
          </a:xfrm>
        </p:spPr>
        <p:txBody>
          <a:bodyPr/>
          <a:lstStyle>
            <a:lvl1pPr algn="l">
              <a:defRPr sz="2800">
                <a:solidFill>
                  <a:srgbClr val="08519C"/>
                </a:solidFill>
                <a:latin typeface="Calibri"/>
                <a:cs typeface="Calibri"/>
              </a:defRPr>
            </a:lvl1pPr>
          </a:lstStyle>
          <a:p>
            <a:r>
              <a:rPr lang="en-GB" noProof="0" smtClean="0"/>
              <a:t>Click to edit Master title style</a:t>
            </a:r>
            <a:endParaRPr lang="en-US" noProof="0" dirty="0"/>
          </a:p>
        </p:txBody>
      </p:sp>
      <p:sp>
        <p:nvSpPr>
          <p:cNvPr id="5123" name="Rectangle 3"/>
          <p:cNvSpPr>
            <a:spLocks noGrp="1" noChangeArrowheads="1"/>
          </p:cNvSpPr>
          <p:nvPr>
            <p:ph type="subTitle" idx="1"/>
          </p:nvPr>
        </p:nvSpPr>
        <p:spPr>
          <a:xfrm>
            <a:off x="718898" y="2380182"/>
            <a:ext cx="6486071" cy="1658418"/>
          </a:xfrm>
        </p:spPr>
        <p:txBody>
          <a:bodyPr/>
          <a:lstStyle>
            <a:lvl1pPr marL="0" indent="0">
              <a:buFontTx/>
              <a:buNone/>
              <a:defRPr>
                <a:solidFill>
                  <a:srgbClr val="08519C"/>
                </a:solidFill>
                <a:latin typeface="Calibri"/>
                <a:cs typeface="Calibri"/>
              </a:defRPr>
            </a:lvl1pPr>
          </a:lstStyle>
          <a:p>
            <a:r>
              <a:rPr lang="en-GB" noProof="0" smtClean="0"/>
              <a:t>Click to edit Master subtitle style</a:t>
            </a:r>
            <a:endParaRPr lang="en-US" noProof="0" dirty="0"/>
          </a:p>
        </p:txBody>
      </p:sp>
      <p:pic>
        <p:nvPicPr>
          <p:cNvPr id="7" name="Picture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1000" y="5884105"/>
            <a:ext cx="5271120" cy="62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2pPr>
              <a:defRPr sz="2200"/>
            </a:lvl2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09600" y="1600200"/>
            <a:ext cx="3810000" cy="456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572000" y="1600200"/>
            <a:ext cx="3810000" cy="456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Line 7"/>
          <p:cNvSpPr>
            <a:spLocks noChangeShapeType="1"/>
          </p:cNvSpPr>
          <p:nvPr userDrawn="1"/>
        </p:nvSpPr>
        <p:spPr bwMode="auto">
          <a:xfrm>
            <a:off x="63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 name="Line 8"/>
          <p:cNvSpPr>
            <a:spLocks noChangeShapeType="1"/>
          </p:cNvSpPr>
          <p:nvPr userDrawn="1"/>
        </p:nvSpPr>
        <p:spPr bwMode="auto">
          <a:xfrm>
            <a:off x="152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 name="Line 9"/>
          <p:cNvSpPr>
            <a:spLocks noChangeShapeType="1"/>
          </p:cNvSpPr>
          <p:nvPr userDrawn="1"/>
        </p:nvSpPr>
        <p:spPr bwMode="auto">
          <a:xfrm>
            <a:off x="304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 name="Line 10"/>
          <p:cNvSpPr>
            <a:spLocks noChangeShapeType="1"/>
          </p:cNvSpPr>
          <p:nvPr userDrawn="1"/>
        </p:nvSpPr>
        <p:spPr bwMode="auto">
          <a:xfrm>
            <a:off x="457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 name="Line 12"/>
          <p:cNvSpPr>
            <a:spLocks noChangeShapeType="1"/>
          </p:cNvSpPr>
          <p:nvPr userDrawn="1"/>
        </p:nvSpPr>
        <p:spPr bwMode="auto">
          <a:xfrm>
            <a:off x="609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 name="Line 13"/>
          <p:cNvSpPr>
            <a:spLocks noChangeShapeType="1"/>
          </p:cNvSpPr>
          <p:nvPr userDrawn="1"/>
        </p:nvSpPr>
        <p:spPr bwMode="auto">
          <a:xfrm>
            <a:off x="762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 name="Line 14"/>
          <p:cNvSpPr>
            <a:spLocks noChangeShapeType="1"/>
          </p:cNvSpPr>
          <p:nvPr userDrawn="1"/>
        </p:nvSpPr>
        <p:spPr bwMode="auto">
          <a:xfrm>
            <a:off x="914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 name="Line 15"/>
          <p:cNvSpPr>
            <a:spLocks noChangeShapeType="1"/>
          </p:cNvSpPr>
          <p:nvPr userDrawn="1"/>
        </p:nvSpPr>
        <p:spPr bwMode="auto">
          <a:xfrm>
            <a:off x="10731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 name="Line 16"/>
          <p:cNvSpPr>
            <a:spLocks noChangeShapeType="1"/>
          </p:cNvSpPr>
          <p:nvPr userDrawn="1"/>
        </p:nvSpPr>
        <p:spPr bwMode="auto">
          <a:xfrm>
            <a:off x="1219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 name="Line 17"/>
          <p:cNvSpPr>
            <a:spLocks noChangeShapeType="1"/>
          </p:cNvSpPr>
          <p:nvPr userDrawn="1"/>
        </p:nvSpPr>
        <p:spPr bwMode="auto">
          <a:xfrm>
            <a:off x="1371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4" name="Line 18"/>
          <p:cNvSpPr>
            <a:spLocks noChangeShapeType="1"/>
          </p:cNvSpPr>
          <p:nvPr userDrawn="1"/>
        </p:nvSpPr>
        <p:spPr bwMode="auto">
          <a:xfrm>
            <a:off x="1524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5" name="Line 19"/>
          <p:cNvSpPr>
            <a:spLocks noChangeShapeType="1"/>
          </p:cNvSpPr>
          <p:nvPr userDrawn="1"/>
        </p:nvSpPr>
        <p:spPr bwMode="auto">
          <a:xfrm>
            <a:off x="1676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6" name="Line 20"/>
          <p:cNvSpPr>
            <a:spLocks noChangeShapeType="1"/>
          </p:cNvSpPr>
          <p:nvPr userDrawn="1"/>
        </p:nvSpPr>
        <p:spPr bwMode="auto">
          <a:xfrm>
            <a:off x="1828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7" name="Line 21"/>
          <p:cNvSpPr>
            <a:spLocks noChangeShapeType="1"/>
          </p:cNvSpPr>
          <p:nvPr userDrawn="1"/>
        </p:nvSpPr>
        <p:spPr bwMode="auto">
          <a:xfrm>
            <a:off x="1981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8" name="Line 22"/>
          <p:cNvSpPr>
            <a:spLocks noChangeShapeType="1"/>
          </p:cNvSpPr>
          <p:nvPr userDrawn="1"/>
        </p:nvSpPr>
        <p:spPr bwMode="auto">
          <a:xfrm>
            <a:off x="21399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9" name="Line 23"/>
          <p:cNvSpPr>
            <a:spLocks noChangeShapeType="1"/>
          </p:cNvSpPr>
          <p:nvPr userDrawn="1"/>
        </p:nvSpPr>
        <p:spPr bwMode="auto">
          <a:xfrm>
            <a:off x="2286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0" name="Line 24"/>
          <p:cNvSpPr>
            <a:spLocks noChangeShapeType="1"/>
          </p:cNvSpPr>
          <p:nvPr userDrawn="1"/>
        </p:nvSpPr>
        <p:spPr bwMode="auto">
          <a:xfrm>
            <a:off x="2438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1" name="Line 25"/>
          <p:cNvSpPr>
            <a:spLocks noChangeShapeType="1"/>
          </p:cNvSpPr>
          <p:nvPr userDrawn="1"/>
        </p:nvSpPr>
        <p:spPr bwMode="auto">
          <a:xfrm>
            <a:off x="2590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2" name="Line 26"/>
          <p:cNvSpPr>
            <a:spLocks noChangeShapeType="1"/>
          </p:cNvSpPr>
          <p:nvPr userDrawn="1"/>
        </p:nvSpPr>
        <p:spPr bwMode="auto">
          <a:xfrm>
            <a:off x="2743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3" name="Line 27"/>
          <p:cNvSpPr>
            <a:spLocks noChangeShapeType="1"/>
          </p:cNvSpPr>
          <p:nvPr userDrawn="1"/>
        </p:nvSpPr>
        <p:spPr bwMode="auto">
          <a:xfrm>
            <a:off x="2895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4" name="Line 28"/>
          <p:cNvSpPr>
            <a:spLocks noChangeShapeType="1"/>
          </p:cNvSpPr>
          <p:nvPr userDrawn="1"/>
        </p:nvSpPr>
        <p:spPr bwMode="auto">
          <a:xfrm>
            <a:off x="3048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5" name="Line 29"/>
          <p:cNvSpPr>
            <a:spLocks noChangeShapeType="1"/>
          </p:cNvSpPr>
          <p:nvPr userDrawn="1"/>
        </p:nvSpPr>
        <p:spPr bwMode="auto">
          <a:xfrm>
            <a:off x="32067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6" name="Line 30"/>
          <p:cNvSpPr>
            <a:spLocks noChangeShapeType="1"/>
          </p:cNvSpPr>
          <p:nvPr userDrawn="1"/>
        </p:nvSpPr>
        <p:spPr bwMode="auto">
          <a:xfrm>
            <a:off x="3352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7" name="Line 31"/>
          <p:cNvSpPr>
            <a:spLocks noChangeShapeType="1"/>
          </p:cNvSpPr>
          <p:nvPr userDrawn="1"/>
        </p:nvSpPr>
        <p:spPr bwMode="auto">
          <a:xfrm>
            <a:off x="3505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8" name="Line 32"/>
          <p:cNvSpPr>
            <a:spLocks noChangeShapeType="1"/>
          </p:cNvSpPr>
          <p:nvPr userDrawn="1"/>
        </p:nvSpPr>
        <p:spPr bwMode="auto">
          <a:xfrm>
            <a:off x="3657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9" name="Line 33"/>
          <p:cNvSpPr>
            <a:spLocks noChangeShapeType="1"/>
          </p:cNvSpPr>
          <p:nvPr userDrawn="1"/>
        </p:nvSpPr>
        <p:spPr bwMode="auto">
          <a:xfrm>
            <a:off x="3810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0" name="Line 34"/>
          <p:cNvSpPr>
            <a:spLocks noChangeShapeType="1"/>
          </p:cNvSpPr>
          <p:nvPr userDrawn="1"/>
        </p:nvSpPr>
        <p:spPr bwMode="auto">
          <a:xfrm>
            <a:off x="3962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1" name="Line 35"/>
          <p:cNvSpPr>
            <a:spLocks noChangeShapeType="1"/>
          </p:cNvSpPr>
          <p:nvPr userDrawn="1"/>
        </p:nvSpPr>
        <p:spPr bwMode="auto">
          <a:xfrm>
            <a:off x="4114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2" name="Line 36"/>
          <p:cNvSpPr>
            <a:spLocks noChangeShapeType="1"/>
          </p:cNvSpPr>
          <p:nvPr userDrawn="1"/>
        </p:nvSpPr>
        <p:spPr bwMode="auto">
          <a:xfrm>
            <a:off x="42735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3" name="Line 37"/>
          <p:cNvSpPr>
            <a:spLocks noChangeShapeType="1"/>
          </p:cNvSpPr>
          <p:nvPr userDrawn="1"/>
        </p:nvSpPr>
        <p:spPr bwMode="auto">
          <a:xfrm>
            <a:off x="4419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4" name="Line 38"/>
          <p:cNvSpPr>
            <a:spLocks noChangeShapeType="1"/>
          </p:cNvSpPr>
          <p:nvPr userDrawn="1"/>
        </p:nvSpPr>
        <p:spPr bwMode="auto">
          <a:xfrm>
            <a:off x="4572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5" name="Line 39"/>
          <p:cNvSpPr>
            <a:spLocks noChangeShapeType="1"/>
          </p:cNvSpPr>
          <p:nvPr userDrawn="1"/>
        </p:nvSpPr>
        <p:spPr bwMode="auto">
          <a:xfrm>
            <a:off x="4724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6" name="Line 40"/>
          <p:cNvSpPr>
            <a:spLocks noChangeShapeType="1"/>
          </p:cNvSpPr>
          <p:nvPr userDrawn="1"/>
        </p:nvSpPr>
        <p:spPr bwMode="auto">
          <a:xfrm>
            <a:off x="4876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7" name="Line 41"/>
          <p:cNvSpPr>
            <a:spLocks noChangeShapeType="1"/>
          </p:cNvSpPr>
          <p:nvPr userDrawn="1"/>
        </p:nvSpPr>
        <p:spPr bwMode="auto">
          <a:xfrm>
            <a:off x="5029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8" name="Line 42"/>
          <p:cNvSpPr>
            <a:spLocks noChangeShapeType="1"/>
          </p:cNvSpPr>
          <p:nvPr userDrawn="1"/>
        </p:nvSpPr>
        <p:spPr bwMode="auto">
          <a:xfrm>
            <a:off x="5181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9" name="Line 43"/>
          <p:cNvSpPr>
            <a:spLocks noChangeShapeType="1"/>
          </p:cNvSpPr>
          <p:nvPr userDrawn="1"/>
        </p:nvSpPr>
        <p:spPr bwMode="auto">
          <a:xfrm>
            <a:off x="53403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0" name="Line 44"/>
          <p:cNvSpPr>
            <a:spLocks noChangeShapeType="1"/>
          </p:cNvSpPr>
          <p:nvPr userDrawn="1"/>
        </p:nvSpPr>
        <p:spPr bwMode="auto">
          <a:xfrm>
            <a:off x="5486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1" name="Line 45"/>
          <p:cNvSpPr>
            <a:spLocks noChangeShapeType="1"/>
          </p:cNvSpPr>
          <p:nvPr userDrawn="1"/>
        </p:nvSpPr>
        <p:spPr bwMode="auto">
          <a:xfrm>
            <a:off x="5638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2" name="Line 46"/>
          <p:cNvSpPr>
            <a:spLocks noChangeShapeType="1"/>
          </p:cNvSpPr>
          <p:nvPr userDrawn="1"/>
        </p:nvSpPr>
        <p:spPr bwMode="auto">
          <a:xfrm>
            <a:off x="5791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3" name="Line 47"/>
          <p:cNvSpPr>
            <a:spLocks noChangeShapeType="1"/>
          </p:cNvSpPr>
          <p:nvPr userDrawn="1"/>
        </p:nvSpPr>
        <p:spPr bwMode="auto">
          <a:xfrm>
            <a:off x="5943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4" name="Line 48"/>
          <p:cNvSpPr>
            <a:spLocks noChangeShapeType="1"/>
          </p:cNvSpPr>
          <p:nvPr userDrawn="1"/>
        </p:nvSpPr>
        <p:spPr bwMode="auto">
          <a:xfrm>
            <a:off x="6096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5" name="Line 49"/>
          <p:cNvSpPr>
            <a:spLocks noChangeShapeType="1"/>
          </p:cNvSpPr>
          <p:nvPr userDrawn="1"/>
        </p:nvSpPr>
        <p:spPr bwMode="auto">
          <a:xfrm>
            <a:off x="6248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6" name="Line 50"/>
          <p:cNvSpPr>
            <a:spLocks noChangeShapeType="1"/>
          </p:cNvSpPr>
          <p:nvPr userDrawn="1"/>
        </p:nvSpPr>
        <p:spPr bwMode="auto">
          <a:xfrm>
            <a:off x="64071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7" name="Line 51"/>
          <p:cNvSpPr>
            <a:spLocks noChangeShapeType="1"/>
          </p:cNvSpPr>
          <p:nvPr userDrawn="1"/>
        </p:nvSpPr>
        <p:spPr bwMode="auto">
          <a:xfrm>
            <a:off x="6553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8" name="Line 52"/>
          <p:cNvSpPr>
            <a:spLocks noChangeShapeType="1"/>
          </p:cNvSpPr>
          <p:nvPr userDrawn="1"/>
        </p:nvSpPr>
        <p:spPr bwMode="auto">
          <a:xfrm>
            <a:off x="6705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9" name="Line 53"/>
          <p:cNvSpPr>
            <a:spLocks noChangeShapeType="1"/>
          </p:cNvSpPr>
          <p:nvPr userDrawn="1"/>
        </p:nvSpPr>
        <p:spPr bwMode="auto">
          <a:xfrm>
            <a:off x="6858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0" name="Line 54"/>
          <p:cNvSpPr>
            <a:spLocks noChangeShapeType="1"/>
          </p:cNvSpPr>
          <p:nvPr userDrawn="1"/>
        </p:nvSpPr>
        <p:spPr bwMode="auto">
          <a:xfrm>
            <a:off x="7010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1" name="Line 55"/>
          <p:cNvSpPr>
            <a:spLocks noChangeShapeType="1"/>
          </p:cNvSpPr>
          <p:nvPr userDrawn="1"/>
        </p:nvSpPr>
        <p:spPr bwMode="auto">
          <a:xfrm>
            <a:off x="7162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2" name="Line 56"/>
          <p:cNvSpPr>
            <a:spLocks noChangeShapeType="1"/>
          </p:cNvSpPr>
          <p:nvPr userDrawn="1"/>
        </p:nvSpPr>
        <p:spPr bwMode="auto">
          <a:xfrm>
            <a:off x="7315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3" name="Line 57"/>
          <p:cNvSpPr>
            <a:spLocks noChangeShapeType="1"/>
          </p:cNvSpPr>
          <p:nvPr userDrawn="1"/>
        </p:nvSpPr>
        <p:spPr bwMode="auto">
          <a:xfrm>
            <a:off x="74739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4" name="Line 58"/>
          <p:cNvSpPr>
            <a:spLocks noChangeShapeType="1"/>
          </p:cNvSpPr>
          <p:nvPr userDrawn="1"/>
        </p:nvSpPr>
        <p:spPr bwMode="auto">
          <a:xfrm>
            <a:off x="7620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5" name="Line 59"/>
          <p:cNvSpPr>
            <a:spLocks noChangeShapeType="1"/>
          </p:cNvSpPr>
          <p:nvPr userDrawn="1"/>
        </p:nvSpPr>
        <p:spPr bwMode="auto">
          <a:xfrm>
            <a:off x="7772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6" name="Line 60"/>
          <p:cNvSpPr>
            <a:spLocks noChangeShapeType="1"/>
          </p:cNvSpPr>
          <p:nvPr userDrawn="1"/>
        </p:nvSpPr>
        <p:spPr bwMode="auto">
          <a:xfrm>
            <a:off x="7924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7" name="Line 61"/>
          <p:cNvSpPr>
            <a:spLocks noChangeShapeType="1"/>
          </p:cNvSpPr>
          <p:nvPr userDrawn="1"/>
        </p:nvSpPr>
        <p:spPr bwMode="auto">
          <a:xfrm>
            <a:off x="8077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8" name="Line 62"/>
          <p:cNvSpPr>
            <a:spLocks noChangeShapeType="1"/>
          </p:cNvSpPr>
          <p:nvPr userDrawn="1"/>
        </p:nvSpPr>
        <p:spPr bwMode="auto">
          <a:xfrm>
            <a:off x="8229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9" name="Line 63"/>
          <p:cNvSpPr>
            <a:spLocks noChangeShapeType="1"/>
          </p:cNvSpPr>
          <p:nvPr userDrawn="1"/>
        </p:nvSpPr>
        <p:spPr bwMode="auto">
          <a:xfrm>
            <a:off x="8382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0" name="Line 64"/>
          <p:cNvSpPr>
            <a:spLocks noChangeShapeType="1"/>
          </p:cNvSpPr>
          <p:nvPr userDrawn="1"/>
        </p:nvSpPr>
        <p:spPr bwMode="auto">
          <a:xfrm>
            <a:off x="8534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1" name="Line 65"/>
          <p:cNvSpPr>
            <a:spLocks noChangeShapeType="1"/>
          </p:cNvSpPr>
          <p:nvPr userDrawn="1"/>
        </p:nvSpPr>
        <p:spPr bwMode="auto">
          <a:xfrm>
            <a:off x="8686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2" name="Line 66"/>
          <p:cNvSpPr>
            <a:spLocks noChangeShapeType="1"/>
          </p:cNvSpPr>
          <p:nvPr userDrawn="1"/>
        </p:nvSpPr>
        <p:spPr bwMode="auto">
          <a:xfrm>
            <a:off x="8839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3" name="Line 67"/>
          <p:cNvSpPr>
            <a:spLocks noChangeShapeType="1"/>
          </p:cNvSpPr>
          <p:nvPr userDrawn="1"/>
        </p:nvSpPr>
        <p:spPr bwMode="auto">
          <a:xfrm>
            <a:off x="8991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4" name="Line 68"/>
          <p:cNvSpPr>
            <a:spLocks noChangeShapeType="1"/>
          </p:cNvSpPr>
          <p:nvPr userDrawn="1"/>
        </p:nvSpPr>
        <p:spPr bwMode="auto">
          <a:xfrm>
            <a:off x="91376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grpSp>
        <p:nvGrpSpPr>
          <p:cNvPr id="65" name="Group 83"/>
          <p:cNvGrpSpPr>
            <a:grpSpLocks/>
          </p:cNvGrpSpPr>
          <p:nvPr userDrawn="1"/>
        </p:nvGrpSpPr>
        <p:grpSpPr bwMode="auto">
          <a:xfrm>
            <a:off x="0" y="6096000"/>
            <a:ext cx="9144000" cy="609600"/>
            <a:chOff x="0" y="3840"/>
            <a:chExt cx="5760" cy="384"/>
          </a:xfrm>
        </p:grpSpPr>
        <p:sp>
          <p:nvSpPr>
            <p:cNvPr id="66" name="Line 69"/>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7" name="Line 70"/>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8" name="Line 7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9" name="Line 7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0" name="Line 73"/>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1" name="Line 74"/>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2" name="Line 75"/>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73" name="Group 84"/>
          <p:cNvGrpSpPr>
            <a:grpSpLocks/>
          </p:cNvGrpSpPr>
          <p:nvPr userDrawn="1"/>
        </p:nvGrpSpPr>
        <p:grpSpPr bwMode="auto">
          <a:xfrm>
            <a:off x="0" y="5334000"/>
            <a:ext cx="9144000" cy="609600"/>
            <a:chOff x="0" y="3840"/>
            <a:chExt cx="5760" cy="384"/>
          </a:xfrm>
        </p:grpSpPr>
        <p:sp>
          <p:nvSpPr>
            <p:cNvPr id="74" name="Line 8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5" name="Line 8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6" name="Line 87"/>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7" name="Line 88"/>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8" name="Line 89"/>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9" name="Line 90"/>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0" name="Line 91"/>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81" name="Group 92"/>
          <p:cNvGrpSpPr>
            <a:grpSpLocks/>
          </p:cNvGrpSpPr>
          <p:nvPr userDrawn="1"/>
        </p:nvGrpSpPr>
        <p:grpSpPr bwMode="auto">
          <a:xfrm>
            <a:off x="0" y="4572000"/>
            <a:ext cx="9144000" cy="609600"/>
            <a:chOff x="0" y="3840"/>
            <a:chExt cx="5760" cy="384"/>
          </a:xfrm>
        </p:grpSpPr>
        <p:sp>
          <p:nvSpPr>
            <p:cNvPr id="82" name="Line 9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3" name="Line 9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4" name="Line 9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5" name="Line 9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6" name="Line 97"/>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7" name="Line 98"/>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8" name="Line 99"/>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89" name="Group 100"/>
          <p:cNvGrpSpPr>
            <a:grpSpLocks/>
          </p:cNvGrpSpPr>
          <p:nvPr userDrawn="1"/>
        </p:nvGrpSpPr>
        <p:grpSpPr bwMode="auto">
          <a:xfrm>
            <a:off x="0" y="3810000"/>
            <a:ext cx="9144000" cy="609600"/>
            <a:chOff x="0" y="3840"/>
            <a:chExt cx="5760" cy="384"/>
          </a:xfrm>
        </p:grpSpPr>
        <p:sp>
          <p:nvSpPr>
            <p:cNvPr id="90" name="Line 10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1" name="Line 10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2" name="Line 10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3" name="Line 10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4" name="Line 105"/>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5" name="Line 106"/>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6" name="Line 107"/>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97" name="Group 108"/>
          <p:cNvGrpSpPr>
            <a:grpSpLocks/>
          </p:cNvGrpSpPr>
          <p:nvPr userDrawn="1"/>
        </p:nvGrpSpPr>
        <p:grpSpPr bwMode="auto">
          <a:xfrm>
            <a:off x="0" y="3048000"/>
            <a:ext cx="9144000" cy="609600"/>
            <a:chOff x="0" y="3840"/>
            <a:chExt cx="5760" cy="384"/>
          </a:xfrm>
        </p:grpSpPr>
        <p:sp>
          <p:nvSpPr>
            <p:cNvPr id="98" name="Line 109"/>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9" name="Line 110"/>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0" name="Line 11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1" name="Line 11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2" name="Line 113"/>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3" name="Line 114"/>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4" name="Line 115"/>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105" name="Group 116"/>
          <p:cNvGrpSpPr>
            <a:grpSpLocks/>
          </p:cNvGrpSpPr>
          <p:nvPr userDrawn="1"/>
        </p:nvGrpSpPr>
        <p:grpSpPr bwMode="auto">
          <a:xfrm>
            <a:off x="0" y="2286000"/>
            <a:ext cx="9144000" cy="609600"/>
            <a:chOff x="0" y="3840"/>
            <a:chExt cx="5760" cy="384"/>
          </a:xfrm>
        </p:grpSpPr>
        <p:sp>
          <p:nvSpPr>
            <p:cNvPr id="106" name="Line 117"/>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7" name="Line 118"/>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8" name="Line 119"/>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9" name="Line 120"/>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0" name="Line 121"/>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1" name="Line 122"/>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2" name="Line 123"/>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113" name="Group 124"/>
          <p:cNvGrpSpPr>
            <a:grpSpLocks/>
          </p:cNvGrpSpPr>
          <p:nvPr userDrawn="1"/>
        </p:nvGrpSpPr>
        <p:grpSpPr bwMode="auto">
          <a:xfrm>
            <a:off x="0" y="1524000"/>
            <a:ext cx="9144000" cy="609600"/>
            <a:chOff x="0" y="3840"/>
            <a:chExt cx="5760" cy="384"/>
          </a:xfrm>
        </p:grpSpPr>
        <p:sp>
          <p:nvSpPr>
            <p:cNvPr id="114" name="Line 12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5" name="Line 12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6" name="Line 127"/>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7" name="Line 128"/>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8" name="Line 129"/>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9" name="Line 130"/>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0" name="Line 131"/>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121" name="Group 132"/>
          <p:cNvGrpSpPr>
            <a:grpSpLocks/>
          </p:cNvGrpSpPr>
          <p:nvPr userDrawn="1"/>
        </p:nvGrpSpPr>
        <p:grpSpPr bwMode="auto">
          <a:xfrm>
            <a:off x="0" y="762000"/>
            <a:ext cx="9144000" cy="609600"/>
            <a:chOff x="0" y="3840"/>
            <a:chExt cx="5760" cy="384"/>
          </a:xfrm>
        </p:grpSpPr>
        <p:sp>
          <p:nvSpPr>
            <p:cNvPr id="122" name="Line 13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3" name="Line 13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4" name="Line 13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5" name="Line 13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6" name="Line 137"/>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7" name="Line 138"/>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8" name="Line 139"/>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129" name="Group 140"/>
          <p:cNvGrpSpPr>
            <a:grpSpLocks/>
          </p:cNvGrpSpPr>
          <p:nvPr userDrawn="1"/>
        </p:nvGrpSpPr>
        <p:grpSpPr bwMode="auto">
          <a:xfrm>
            <a:off x="0" y="0"/>
            <a:ext cx="9144000" cy="609600"/>
            <a:chOff x="0" y="3840"/>
            <a:chExt cx="5760" cy="384"/>
          </a:xfrm>
        </p:grpSpPr>
        <p:sp>
          <p:nvSpPr>
            <p:cNvPr id="130" name="Line 14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1" name="Line 14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2" name="Line 14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3" name="Line 14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4" name="Line 145"/>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5" name="Line 146"/>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6" name="Line 147"/>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08FE3FC-5C10-E54D-8E93-8DFB730ACD4D}" type="datetimeFigureOut">
              <a:rPr lang="en-US" smtClean="0"/>
              <a:pPr/>
              <a:t>9/5/13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4037E-8797-AC4E-831E-24A4D80EC9D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Click icon to add picture</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04800"/>
            <a:ext cx="1943100" cy="586105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09600" y="304800"/>
            <a:ext cx="5676900" cy="586105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DTU-DK-A1"/>
          <p:cNvPicPr>
            <a:picLocks noChangeAspect="1" noChangeArrowheads="1"/>
          </p:cNvPicPr>
          <p:nvPr/>
        </p:nvPicPr>
        <p:blipFill>
          <a:blip r:embed="rId2"/>
          <a:srcRect l="78432"/>
          <a:stretch>
            <a:fillRect/>
          </a:stretch>
        </p:blipFill>
        <p:spPr bwMode="auto">
          <a:xfrm>
            <a:off x="8597900" y="82550"/>
            <a:ext cx="479425" cy="533400"/>
          </a:xfrm>
          <a:prstGeom prst="rect">
            <a:avLst/>
          </a:prstGeom>
          <a:noFill/>
          <a:ln w="9525">
            <a:noFill/>
            <a:miter lim="800000"/>
            <a:headEnd/>
            <a:tailEnd/>
          </a:ln>
        </p:spPr>
      </p:pic>
      <p:pic>
        <p:nvPicPr>
          <p:cNvPr id="5" name="Picture 12" descr="DTU frise RGB"/>
          <p:cNvPicPr>
            <a:picLocks noChangeAspect="1" noChangeArrowheads="1"/>
          </p:cNvPicPr>
          <p:nvPr/>
        </p:nvPicPr>
        <p:blipFill>
          <a:blip r:embed="rId3"/>
          <a:srcRect r="25990"/>
          <a:stretch>
            <a:fillRect/>
          </a:stretch>
        </p:blipFill>
        <p:spPr bwMode="auto">
          <a:xfrm>
            <a:off x="4432300" y="4191000"/>
            <a:ext cx="4711700" cy="2338388"/>
          </a:xfrm>
          <a:prstGeom prst="rect">
            <a:avLst/>
          </a:prstGeom>
          <a:noFill/>
          <a:ln w="9525">
            <a:noFill/>
            <a:miter lim="800000"/>
            <a:headEnd/>
            <a:tailEnd/>
          </a:ln>
        </p:spPr>
      </p:pic>
      <p:pic>
        <p:nvPicPr>
          <p:cNvPr id="6" name="Picture 22" descr="C:\Users\cls\Desktop\DTU_ppt\Til PAW\DTU_LOGOS\Done\DTU Informatik A UK.png"/>
          <p:cNvPicPr>
            <a:picLocks noChangeAspect="1" noChangeArrowheads="1"/>
          </p:cNvPicPr>
          <p:nvPr/>
        </p:nvPicPr>
        <p:blipFill>
          <a:blip r:embed="rId4"/>
          <a:srcRect l="10336" t="34251" b="14568"/>
          <a:stretch>
            <a:fillRect/>
          </a:stretch>
        </p:blipFill>
        <p:spPr bwMode="auto">
          <a:xfrm>
            <a:off x="619125" y="6029325"/>
            <a:ext cx="5213350" cy="630238"/>
          </a:xfrm>
          <a:prstGeom prst="rect">
            <a:avLst/>
          </a:prstGeom>
          <a:noFill/>
          <a:ln w="9525">
            <a:noFill/>
            <a:miter lim="800000"/>
            <a:headEnd/>
            <a:tailEnd/>
          </a:ln>
        </p:spPr>
      </p:pic>
      <p:sp>
        <p:nvSpPr>
          <p:cNvPr id="5122" name="Rectangle 2"/>
          <p:cNvSpPr>
            <a:spLocks noGrp="1" noChangeArrowheads="1"/>
          </p:cNvSpPr>
          <p:nvPr>
            <p:ph type="ctrTitle"/>
          </p:nvPr>
        </p:nvSpPr>
        <p:spPr>
          <a:xfrm>
            <a:off x="718898" y="1295400"/>
            <a:ext cx="6478083" cy="869128"/>
          </a:xfrm>
        </p:spPr>
        <p:txBody>
          <a:bodyPr/>
          <a:lstStyle>
            <a:lvl1pPr algn="l">
              <a:defRPr sz="2800">
                <a:solidFill>
                  <a:srgbClr val="08519C"/>
                </a:solidFill>
                <a:latin typeface="Calibri"/>
                <a:cs typeface="Calibri"/>
              </a:defRPr>
            </a:lvl1pPr>
          </a:lstStyle>
          <a:p>
            <a:r>
              <a:rPr lang="en-GB" noProof="0" smtClean="0"/>
              <a:t>Click to edit Master title style</a:t>
            </a:r>
            <a:endParaRPr lang="en-US" noProof="0" dirty="0"/>
          </a:p>
        </p:txBody>
      </p:sp>
      <p:sp>
        <p:nvSpPr>
          <p:cNvPr id="5123" name="Rectangle 3"/>
          <p:cNvSpPr>
            <a:spLocks noGrp="1" noChangeArrowheads="1"/>
          </p:cNvSpPr>
          <p:nvPr>
            <p:ph type="subTitle" idx="1"/>
          </p:nvPr>
        </p:nvSpPr>
        <p:spPr>
          <a:xfrm>
            <a:off x="718898" y="2380182"/>
            <a:ext cx="6486071" cy="1658418"/>
          </a:xfrm>
        </p:spPr>
        <p:txBody>
          <a:bodyPr/>
          <a:lstStyle>
            <a:lvl1pPr marL="0" indent="0">
              <a:buFontTx/>
              <a:buNone/>
              <a:defRPr>
                <a:solidFill>
                  <a:srgbClr val="08519C"/>
                </a:solidFill>
                <a:latin typeface="Calibri"/>
                <a:cs typeface="Calibri"/>
              </a:defRPr>
            </a:lvl1pPr>
          </a:lstStyle>
          <a:p>
            <a:r>
              <a:rPr lang="en-GB" noProof="0" smtClean="0"/>
              <a:t>Click to edit Master subtitle style</a:t>
            </a:r>
            <a:endParaRPr lang="en-US" noProof="0" dirty="0"/>
          </a:p>
        </p:txBody>
      </p:sp>
    </p:spTree>
    <p:extLst>
      <p:ext uri="{BB962C8B-B14F-4D97-AF65-F5344CB8AC3E}">
        <p14:creationId xmlns:p14="http://schemas.microsoft.com/office/powerpoint/2010/main" val="12225549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2pPr>
              <a:defRPr sz="2200"/>
            </a:lvl2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071209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1874136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09600" y="1600200"/>
            <a:ext cx="3810000" cy="456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572000" y="1600200"/>
            <a:ext cx="3810000" cy="456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4245954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8621465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3327441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A08FE3FC-5C10-E54D-8E93-8DFB730ACD4D}" type="datetimeFigureOut">
              <a:rPr lang="en-US" smtClean="0"/>
              <a:pPr/>
              <a:t>9/5/13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4037E-8797-AC4E-831E-24A4D80EC9D6}"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674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Line 7"/>
          <p:cNvSpPr>
            <a:spLocks noChangeShapeType="1"/>
          </p:cNvSpPr>
          <p:nvPr userDrawn="1"/>
        </p:nvSpPr>
        <p:spPr bwMode="auto">
          <a:xfrm>
            <a:off x="635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5" name="Line 8"/>
          <p:cNvSpPr>
            <a:spLocks noChangeShapeType="1"/>
          </p:cNvSpPr>
          <p:nvPr userDrawn="1"/>
        </p:nvSpPr>
        <p:spPr bwMode="auto">
          <a:xfrm>
            <a:off x="1524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6" name="Line 9"/>
          <p:cNvSpPr>
            <a:spLocks noChangeShapeType="1"/>
          </p:cNvSpPr>
          <p:nvPr userDrawn="1"/>
        </p:nvSpPr>
        <p:spPr bwMode="auto">
          <a:xfrm>
            <a:off x="3048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7" name="Line 10"/>
          <p:cNvSpPr>
            <a:spLocks noChangeShapeType="1"/>
          </p:cNvSpPr>
          <p:nvPr userDrawn="1"/>
        </p:nvSpPr>
        <p:spPr bwMode="auto">
          <a:xfrm>
            <a:off x="4572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8" name="Line 12"/>
          <p:cNvSpPr>
            <a:spLocks noChangeShapeType="1"/>
          </p:cNvSpPr>
          <p:nvPr userDrawn="1"/>
        </p:nvSpPr>
        <p:spPr bwMode="auto">
          <a:xfrm>
            <a:off x="6096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9" name="Line 13"/>
          <p:cNvSpPr>
            <a:spLocks noChangeShapeType="1"/>
          </p:cNvSpPr>
          <p:nvPr userDrawn="1"/>
        </p:nvSpPr>
        <p:spPr bwMode="auto">
          <a:xfrm>
            <a:off x="7620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0" name="Line 14"/>
          <p:cNvSpPr>
            <a:spLocks noChangeShapeType="1"/>
          </p:cNvSpPr>
          <p:nvPr userDrawn="1"/>
        </p:nvSpPr>
        <p:spPr bwMode="auto">
          <a:xfrm>
            <a:off x="9144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1" name="Line 15"/>
          <p:cNvSpPr>
            <a:spLocks noChangeShapeType="1"/>
          </p:cNvSpPr>
          <p:nvPr userDrawn="1"/>
        </p:nvSpPr>
        <p:spPr bwMode="auto">
          <a:xfrm>
            <a:off x="107315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2" name="Line 16"/>
          <p:cNvSpPr>
            <a:spLocks noChangeShapeType="1"/>
          </p:cNvSpPr>
          <p:nvPr userDrawn="1"/>
        </p:nvSpPr>
        <p:spPr bwMode="auto">
          <a:xfrm>
            <a:off x="12192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3" name="Line 17"/>
          <p:cNvSpPr>
            <a:spLocks noChangeShapeType="1"/>
          </p:cNvSpPr>
          <p:nvPr userDrawn="1"/>
        </p:nvSpPr>
        <p:spPr bwMode="auto">
          <a:xfrm>
            <a:off x="13716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4" name="Line 18"/>
          <p:cNvSpPr>
            <a:spLocks noChangeShapeType="1"/>
          </p:cNvSpPr>
          <p:nvPr userDrawn="1"/>
        </p:nvSpPr>
        <p:spPr bwMode="auto">
          <a:xfrm>
            <a:off x="15240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5" name="Line 19"/>
          <p:cNvSpPr>
            <a:spLocks noChangeShapeType="1"/>
          </p:cNvSpPr>
          <p:nvPr userDrawn="1"/>
        </p:nvSpPr>
        <p:spPr bwMode="auto">
          <a:xfrm>
            <a:off x="16764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6" name="Line 20"/>
          <p:cNvSpPr>
            <a:spLocks noChangeShapeType="1"/>
          </p:cNvSpPr>
          <p:nvPr userDrawn="1"/>
        </p:nvSpPr>
        <p:spPr bwMode="auto">
          <a:xfrm>
            <a:off x="18288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7" name="Line 21"/>
          <p:cNvSpPr>
            <a:spLocks noChangeShapeType="1"/>
          </p:cNvSpPr>
          <p:nvPr userDrawn="1"/>
        </p:nvSpPr>
        <p:spPr bwMode="auto">
          <a:xfrm>
            <a:off x="19812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8" name="Line 22"/>
          <p:cNvSpPr>
            <a:spLocks noChangeShapeType="1"/>
          </p:cNvSpPr>
          <p:nvPr userDrawn="1"/>
        </p:nvSpPr>
        <p:spPr bwMode="auto">
          <a:xfrm>
            <a:off x="213995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9" name="Line 23"/>
          <p:cNvSpPr>
            <a:spLocks noChangeShapeType="1"/>
          </p:cNvSpPr>
          <p:nvPr userDrawn="1"/>
        </p:nvSpPr>
        <p:spPr bwMode="auto">
          <a:xfrm>
            <a:off x="22860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20" name="Line 24"/>
          <p:cNvSpPr>
            <a:spLocks noChangeShapeType="1"/>
          </p:cNvSpPr>
          <p:nvPr userDrawn="1"/>
        </p:nvSpPr>
        <p:spPr bwMode="auto">
          <a:xfrm>
            <a:off x="24384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21" name="Line 25"/>
          <p:cNvSpPr>
            <a:spLocks noChangeShapeType="1"/>
          </p:cNvSpPr>
          <p:nvPr userDrawn="1"/>
        </p:nvSpPr>
        <p:spPr bwMode="auto">
          <a:xfrm>
            <a:off x="25908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22" name="Line 26"/>
          <p:cNvSpPr>
            <a:spLocks noChangeShapeType="1"/>
          </p:cNvSpPr>
          <p:nvPr userDrawn="1"/>
        </p:nvSpPr>
        <p:spPr bwMode="auto">
          <a:xfrm>
            <a:off x="27432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23" name="Line 27"/>
          <p:cNvSpPr>
            <a:spLocks noChangeShapeType="1"/>
          </p:cNvSpPr>
          <p:nvPr userDrawn="1"/>
        </p:nvSpPr>
        <p:spPr bwMode="auto">
          <a:xfrm>
            <a:off x="28956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24" name="Line 28"/>
          <p:cNvSpPr>
            <a:spLocks noChangeShapeType="1"/>
          </p:cNvSpPr>
          <p:nvPr userDrawn="1"/>
        </p:nvSpPr>
        <p:spPr bwMode="auto">
          <a:xfrm>
            <a:off x="30480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25" name="Line 29"/>
          <p:cNvSpPr>
            <a:spLocks noChangeShapeType="1"/>
          </p:cNvSpPr>
          <p:nvPr userDrawn="1"/>
        </p:nvSpPr>
        <p:spPr bwMode="auto">
          <a:xfrm>
            <a:off x="320675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26" name="Line 30"/>
          <p:cNvSpPr>
            <a:spLocks noChangeShapeType="1"/>
          </p:cNvSpPr>
          <p:nvPr userDrawn="1"/>
        </p:nvSpPr>
        <p:spPr bwMode="auto">
          <a:xfrm>
            <a:off x="33528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27" name="Line 31"/>
          <p:cNvSpPr>
            <a:spLocks noChangeShapeType="1"/>
          </p:cNvSpPr>
          <p:nvPr userDrawn="1"/>
        </p:nvSpPr>
        <p:spPr bwMode="auto">
          <a:xfrm>
            <a:off x="35052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28" name="Line 32"/>
          <p:cNvSpPr>
            <a:spLocks noChangeShapeType="1"/>
          </p:cNvSpPr>
          <p:nvPr userDrawn="1"/>
        </p:nvSpPr>
        <p:spPr bwMode="auto">
          <a:xfrm>
            <a:off x="36576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29" name="Line 33"/>
          <p:cNvSpPr>
            <a:spLocks noChangeShapeType="1"/>
          </p:cNvSpPr>
          <p:nvPr userDrawn="1"/>
        </p:nvSpPr>
        <p:spPr bwMode="auto">
          <a:xfrm>
            <a:off x="38100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30" name="Line 34"/>
          <p:cNvSpPr>
            <a:spLocks noChangeShapeType="1"/>
          </p:cNvSpPr>
          <p:nvPr userDrawn="1"/>
        </p:nvSpPr>
        <p:spPr bwMode="auto">
          <a:xfrm>
            <a:off x="39624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31" name="Line 35"/>
          <p:cNvSpPr>
            <a:spLocks noChangeShapeType="1"/>
          </p:cNvSpPr>
          <p:nvPr userDrawn="1"/>
        </p:nvSpPr>
        <p:spPr bwMode="auto">
          <a:xfrm>
            <a:off x="41148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32" name="Line 36"/>
          <p:cNvSpPr>
            <a:spLocks noChangeShapeType="1"/>
          </p:cNvSpPr>
          <p:nvPr userDrawn="1"/>
        </p:nvSpPr>
        <p:spPr bwMode="auto">
          <a:xfrm>
            <a:off x="427355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33" name="Line 37"/>
          <p:cNvSpPr>
            <a:spLocks noChangeShapeType="1"/>
          </p:cNvSpPr>
          <p:nvPr userDrawn="1"/>
        </p:nvSpPr>
        <p:spPr bwMode="auto">
          <a:xfrm>
            <a:off x="44196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34" name="Line 38"/>
          <p:cNvSpPr>
            <a:spLocks noChangeShapeType="1"/>
          </p:cNvSpPr>
          <p:nvPr userDrawn="1"/>
        </p:nvSpPr>
        <p:spPr bwMode="auto">
          <a:xfrm>
            <a:off x="45720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35" name="Line 39"/>
          <p:cNvSpPr>
            <a:spLocks noChangeShapeType="1"/>
          </p:cNvSpPr>
          <p:nvPr userDrawn="1"/>
        </p:nvSpPr>
        <p:spPr bwMode="auto">
          <a:xfrm>
            <a:off x="47244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36" name="Line 40"/>
          <p:cNvSpPr>
            <a:spLocks noChangeShapeType="1"/>
          </p:cNvSpPr>
          <p:nvPr userDrawn="1"/>
        </p:nvSpPr>
        <p:spPr bwMode="auto">
          <a:xfrm>
            <a:off x="48768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37" name="Line 41"/>
          <p:cNvSpPr>
            <a:spLocks noChangeShapeType="1"/>
          </p:cNvSpPr>
          <p:nvPr userDrawn="1"/>
        </p:nvSpPr>
        <p:spPr bwMode="auto">
          <a:xfrm>
            <a:off x="50292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38" name="Line 42"/>
          <p:cNvSpPr>
            <a:spLocks noChangeShapeType="1"/>
          </p:cNvSpPr>
          <p:nvPr userDrawn="1"/>
        </p:nvSpPr>
        <p:spPr bwMode="auto">
          <a:xfrm>
            <a:off x="51816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39" name="Line 43"/>
          <p:cNvSpPr>
            <a:spLocks noChangeShapeType="1"/>
          </p:cNvSpPr>
          <p:nvPr userDrawn="1"/>
        </p:nvSpPr>
        <p:spPr bwMode="auto">
          <a:xfrm>
            <a:off x="534035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40" name="Line 44"/>
          <p:cNvSpPr>
            <a:spLocks noChangeShapeType="1"/>
          </p:cNvSpPr>
          <p:nvPr userDrawn="1"/>
        </p:nvSpPr>
        <p:spPr bwMode="auto">
          <a:xfrm>
            <a:off x="54864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41" name="Line 45"/>
          <p:cNvSpPr>
            <a:spLocks noChangeShapeType="1"/>
          </p:cNvSpPr>
          <p:nvPr userDrawn="1"/>
        </p:nvSpPr>
        <p:spPr bwMode="auto">
          <a:xfrm>
            <a:off x="56388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42" name="Line 46"/>
          <p:cNvSpPr>
            <a:spLocks noChangeShapeType="1"/>
          </p:cNvSpPr>
          <p:nvPr userDrawn="1"/>
        </p:nvSpPr>
        <p:spPr bwMode="auto">
          <a:xfrm>
            <a:off x="57912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43" name="Line 47"/>
          <p:cNvSpPr>
            <a:spLocks noChangeShapeType="1"/>
          </p:cNvSpPr>
          <p:nvPr userDrawn="1"/>
        </p:nvSpPr>
        <p:spPr bwMode="auto">
          <a:xfrm>
            <a:off x="59436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44" name="Line 48"/>
          <p:cNvSpPr>
            <a:spLocks noChangeShapeType="1"/>
          </p:cNvSpPr>
          <p:nvPr userDrawn="1"/>
        </p:nvSpPr>
        <p:spPr bwMode="auto">
          <a:xfrm>
            <a:off x="60960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45" name="Line 49"/>
          <p:cNvSpPr>
            <a:spLocks noChangeShapeType="1"/>
          </p:cNvSpPr>
          <p:nvPr userDrawn="1"/>
        </p:nvSpPr>
        <p:spPr bwMode="auto">
          <a:xfrm>
            <a:off x="62484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46" name="Line 50"/>
          <p:cNvSpPr>
            <a:spLocks noChangeShapeType="1"/>
          </p:cNvSpPr>
          <p:nvPr userDrawn="1"/>
        </p:nvSpPr>
        <p:spPr bwMode="auto">
          <a:xfrm>
            <a:off x="640715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47" name="Line 51"/>
          <p:cNvSpPr>
            <a:spLocks noChangeShapeType="1"/>
          </p:cNvSpPr>
          <p:nvPr userDrawn="1"/>
        </p:nvSpPr>
        <p:spPr bwMode="auto">
          <a:xfrm>
            <a:off x="65532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48" name="Line 52"/>
          <p:cNvSpPr>
            <a:spLocks noChangeShapeType="1"/>
          </p:cNvSpPr>
          <p:nvPr userDrawn="1"/>
        </p:nvSpPr>
        <p:spPr bwMode="auto">
          <a:xfrm>
            <a:off x="67056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49" name="Line 53"/>
          <p:cNvSpPr>
            <a:spLocks noChangeShapeType="1"/>
          </p:cNvSpPr>
          <p:nvPr userDrawn="1"/>
        </p:nvSpPr>
        <p:spPr bwMode="auto">
          <a:xfrm>
            <a:off x="68580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50" name="Line 54"/>
          <p:cNvSpPr>
            <a:spLocks noChangeShapeType="1"/>
          </p:cNvSpPr>
          <p:nvPr userDrawn="1"/>
        </p:nvSpPr>
        <p:spPr bwMode="auto">
          <a:xfrm>
            <a:off x="70104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51" name="Line 55"/>
          <p:cNvSpPr>
            <a:spLocks noChangeShapeType="1"/>
          </p:cNvSpPr>
          <p:nvPr userDrawn="1"/>
        </p:nvSpPr>
        <p:spPr bwMode="auto">
          <a:xfrm>
            <a:off x="71628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52" name="Line 56"/>
          <p:cNvSpPr>
            <a:spLocks noChangeShapeType="1"/>
          </p:cNvSpPr>
          <p:nvPr userDrawn="1"/>
        </p:nvSpPr>
        <p:spPr bwMode="auto">
          <a:xfrm>
            <a:off x="73152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53" name="Line 57"/>
          <p:cNvSpPr>
            <a:spLocks noChangeShapeType="1"/>
          </p:cNvSpPr>
          <p:nvPr userDrawn="1"/>
        </p:nvSpPr>
        <p:spPr bwMode="auto">
          <a:xfrm>
            <a:off x="747395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54" name="Line 58"/>
          <p:cNvSpPr>
            <a:spLocks noChangeShapeType="1"/>
          </p:cNvSpPr>
          <p:nvPr userDrawn="1"/>
        </p:nvSpPr>
        <p:spPr bwMode="auto">
          <a:xfrm>
            <a:off x="76200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55" name="Line 59"/>
          <p:cNvSpPr>
            <a:spLocks noChangeShapeType="1"/>
          </p:cNvSpPr>
          <p:nvPr userDrawn="1"/>
        </p:nvSpPr>
        <p:spPr bwMode="auto">
          <a:xfrm>
            <a:off x="77724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56" name="Line 60"/>
          <p:cNvSpPr>
            <a:spLocks noChangeShapeType="1"/>
          </p:cNvSpPr>
          <p:nvPr userDrawn="1"/>
        </p:nvSpPr>
        <p:spPr bwMode="auto">
          <a:xfrm>
            <a:off x="79248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57" name="Line 61"/>
          <p:cNvSpPr>
            <a:spLocks noChangeShapeType="1"/>
          </p:cNvSpPr>
          <p:nvPr userDrawn="1"/>
        </p:nvSpPr>
        <p:spPr bwMode="auto">
          <a:xfrm>
            <a:off x="80772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58" name="Line 62"/>
          <p:cNvSpPr>
            <a:spLocks noChangeShapeType="1"/>
          </p:cNvSpPr>
          <p:nvPr userDrawn="1"/>
        </p:nvSpPr>
        <p:spPr bwMode="auto">
          <a:xfrm>
            <a:off x="82296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59" name="Line 63"/>
          <p:cNvSpPr>
            <a:spLocks noChangeShapeType="1"/>
          </p:cNvSpPr>
          <p:nvPr userDrawn="1"/>
        </p:nvSpPr>
        <p:spPr bwMode="auto">
          <a:xfrm>
            <a:off x="83820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60" name="Line 64"/>
          <p:cNvSpPr>
            <a:spLocks noChangeShapeType="1"/>
          </p:cNvSpPr>
          <p:nvPr userDrawn="1"/>
        </p:nvSpPr>
        <p:spPr bwMode="auto">
          <a:xfrm>
            <a:off x="85344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61" name="Line 65"/>
          <p:cNvSpPr>
            <a:spLocks noChangeShapeType="1"/>
          </p:cNvSpPr>
          <p:nvPr userDrawn="1"/>
        </p:nvSpPr>
        <p:spPr bwMode="auto">
          <a:xfrm>
            <a:off x="86868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62" name="Line 66"/>
          <p:cNvSpPr>
            <a:spLocks noChangeShapeType="1"/>
          </p:cNvSpPr>
          <p:nvPr userDrawn="1"/>
        </p:nvSpPr>
        <p:spPr bwMode="auto">
          <a:xfrm>
            <a:off x="88392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63" name="Line 67"/>
          <p:cNvSpPr>
            <a:spLocks noChangeShapeType="1"/>
          </p:cNvSpPr>
          <p:nvPr userDrawn="1"/>
        </p:nvSpPr>
        <p:spPr bwMode="auto">
          <a:xfrm>
            <a:off x="899160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64" name="Line 68"/>
          <p:cNvSpPr>
            <a:spLocks noChangeShapeType="1"/>
          </p:cNvSpPr>
          <p:nvPr userDrawn="1"/>
        </p:nvSpPr>
        <p:spPr bwMode="auto">
          <a:xfrm>
            <a:off x="9137650" y="0"/>
            <a:ext cx="0" cy="685800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grpSp>
        <p:nvGrpSpPr>
          <p:cNvPr id="65" name="Group 83"/>
          <p:cNvGrpSpPr>
            <a:grpSpLocks/>
          </p:cNvGrpSpPr>
          <p:nvPr userDrawn="1"/>
        </p:nvGrpSpPr>
        <p:grpSpPr bwMode="auto">
          <a:xfrm>
            <a:off x="0" y="6096000"/>
            <a:ext cx="9144000" cy="609600"/>
            <a:chOff x="0" y="3840"/>
            <a:chExt cx="5760" cy="384"/>
          </a:xfrm>
        </p:grpSpPr>
        <p:sp>
          <p:nvSpPr>
            <p:cNvPr id="66" name="Line 69"/>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67" name="Line 70"/>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68" name="Line 7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69" name="Line 7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70" name="Line 73"/>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71" name="Line 74"/>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72" name="Line 75"/>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grpSp>
      <p:grpSp>
        <p:nvGrpSpPr>
          <p:cNvPr id="73" name="Group 84"/>
          <p:cNvGrpSpPr>
            <a:grpSpLocks/>
          </p:cNvGrpSpPr>
          <p:nvPr userDrawn="1"/>
        </p:nvGrpSpPr>
        <p:grpSpPr bwMode="auto">
          <a:xfrm>
            <a:off x="0" y="5334000"/>
            <a:ext cx="9144000" cy="609600"/>
            <a:chOff x="0" y="3840"/>
            <a:chExt cx="5760" cy="384"/>
          </a:xfrm>
        </p:grpSpPr>
        <p:sp>
          <p:nvSpPr>
            <p:cNvPr id="74" name="Line 8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75" name="Line 8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76" name="Line 87"/>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77" name="Line 88"/>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78" name="Line 89"/>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79" name="Line 90"/>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80" name="Line 91"/>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grpSp>
      <p:grpSp>
        <p:nvGrpSpPr>
          <p:cNvPr id="81" name="Group 92"/>
          <p:cNvGrpSpPr>
            <a:grpSpLocks/>
          </p:cNvGrpSpPr>
          <p:nvPr userDrawn="1"/>
        </p:nvGrpSpPr>
        <p:grpSpPr bwMode="auto">
          <a:xfrm>
            <a:off x="0" y="4572000"/>
            <a:ext cx="9144000" cy="609600"/>
            <a:chOff x="0" y="3840"/>
            <a:chExt cx="5760" cy="384"/>
          </a:xfrm>
        </p:grpSpPr>
        <p:sp>
          <p:nvSpPr>
            <p:cNvPr id="82" name="Line 9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83" name="Line 9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84" name="Line 9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85" name="Line 9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86" name="Line 97"/>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87" name="Line 98"/>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88" name="Line 99"/>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grpSp>
      <p:grpSp>
        <p:nvGrpSpPr>
          <p:cNvPr id="89" name="Group 100"/>
          <p:cNvGrpSpPr>
            <a:grpSpLocks/>
          </p:cNvGrpSpPr>
          <p:nvPr userDrawn="1"/>
        </p:nvGrpSpPr>
        <p:grpSpPr bwMode="auto">
          <a:xfrm>
            <a:off x="0" y="3810000"/>
            <a:ext cx="9144000" cy="609600"/>
            <a:chOff x="0" y="3840"/>
            <a:chExt cx="5760" cy="384"/>
          </a:xfrm>
        </p:grpSpPr>
        <p:sp>
          <p:nvSpPr>
            <p:cNvPr id="90" name="Line 10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91" name="Line 10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92" name="Line 10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93" name="Line 10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94" name="Line 105"/>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95" name="Line 106"/>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96" name="Line 107"/>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grpSp>
      <p:grpSp>
        <p:nvGrpSpPr>
          <p:cNvPr id="97" name="Group 108"/>
          <p:cNvGrpSpPr>
            <a:grpSpLocks/>
          </p:cNvGrpSpPr>
          <p:nvPr userDrawn="1"/>
        </p:nvGrpSpPr>
        <p:grpSpPr bwMode="auto">
          <a:xfrm>
            <a:off x="0" y="3048000"/>
            <a:ext cx="9144000" cy="609600"/>
            <a:chOff x="0" y="3840"/>
            <a:chExt cx="5760" cy="384"/>
          </a:xfrm>
        </p:grpSpPr>
        <p:sp>
          <p:nvSpPr>
            <p:cNvPr id="98" name="Line 109"/>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99" name="Line 110"/>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00" name="Line 11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01" name="Line 11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02" name="Line 113"/>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03" name="Line 114"/>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04" name="Line 115"/>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grpSp>
      <p:grpSp>
        <p:nvGrpSpPr>
          <p:cNvPr id="105" name="Group 116"/>
          <p:cNvGrpSpPr>
            <a:grpSpLocks/>
          </p:cNvGrpSpPr>
          <p:nvPr userDrawn="1"/>
        </p:nvGrpSpPr>
        <p:grpSpPr bwMode="auto">
          <a:xfrm>
            <a:off x="0" y="2286000"/>
            <a:ext cx="9144000" cy="609600"/>
            <a:chOff x="0" y="3840"/>
            <a:chExt cx="5760" cy="384"/>
          </a:xfrm>
        </p:grpSpPr>
        <p:sp>
          <p:nvSpPr>
            <p:cNvPr id="106" name="Line 117"/>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07" name="Line 118"/>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08" name="Line 119"/>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09" name="Line 120"/>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10" name="Line 121"/>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11" name="Line 122"/>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12" name="Line 123"/>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grpSp>
      <p:grpSp>
        <p:nvGrpSpPr>
          <p:cNvPr id="113" name="Group 124"/>
          <p:cNvGrpSpPr>
            <a:grpSpLocks/>
          </p:cNvGrpSpPr>
          <p:nvPr userDrawn="1"/>
        </p:nvGrpSpPr>
        <p:grpSpPr bwMode="auto">
          <a:xfrm>
            <a:off x="0" y="1524000"/>
            <a:ext cx="9144000" cy="609600"/>
            <a:chOff x="0" y="3840"/>
            <a:chExt cx="5760" cy="384"/>
          </a:xfrm>
        </p:grpSpPr>
        <p:sp>
          <p:nvSpPr>
            <p:cNvPr id="114" name="Line 12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15" name="Line 12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16" name="Line 127"/>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17" name="Line 128"/>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18" name="Line 129"/>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19" name="Line 130"/>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20" name="Line 131"/>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grpSp>
      <p:grpSp>
        <p:nvGrpSpPr>
          <p:cNvPr id="121" name="Group 132"/>
          <p:cNvGrpSpPr>
            <a:grpSpLocks/>
          </p:cNvGrpSpPr>
          <p:nvPr userDrawn="1"/>
        </p:nvGrpSpPr>
        <p:grpSpPr bwMode="auto">
          <a:xfrm>
            <a:off x="0" y="762000"/>
            <a:ext cx="9144000" cy="609600"/>
            <a:chOff x="0" y="3840"/>
            <a:chExt cx="5760" cy="384"/>
          </a:xfrm>
        </p:grpSpPr>
        <p:sp>
          <p:nvSpPr>
            <p:cNvPr id="122" name="Line 13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23" name="Line 13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24" name="Line 13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25" name="Line 13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26" name="Line 137"/>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27" name="Line 138"/>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28" name="Line 139"/>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grpSp>
      <p:grpSp>
        <p:nvGrpSpPr>
          <p:cNvPr id="129" name="Group 140"/>
          <p:cNvGrpSpPr>
            <a:grpSpLocks/>
          </p:cNvGrpSpPr>
          <p:nvPr userDrawn="1"/>
        </p:nvGrpSpPr>
        <p:grpSpPr bwMode="auto">
          <a:xfrm>
            <a:off x="0" y="0"/>
            <a:ext cx="9144000" cy="609600"/>
            <a:chOff x="0" y="3840"/>
            <a:chExt cx="5760" cy="384"/>
          </a:xfrm>
        </p:grpSpPr>
        <p:sp>
          <p:nvSpPr>
            <p:cNvPr id="130" name="Line 14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31" name="Line 14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32" name="Line 14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33" name="Line 14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34" name="Line 145"/>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35" name="Line 146"/>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sp>
          <p:nvSpPr>
            <p:cNvPr id="136" name="Line 147"/>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solidFill>
                  <a:srgbClr val="000000"/>
                </a:solidFill>
                <a:latin typeface="Calibri"/>
              </a:endParaRPr>
            </a:p>
          </p:txBody>
        </p:sp>
      </p:grpSp>
    </p:spTree>
    <p:extLst>
      <p:ext uri="{BB962C8B-B14F-4D97-AF65-F5344CB8AC3E}">
        <p14:creationId xmlns:p14="http://schemas.microsoft.com/office/powerpoint/2010/main" val="21487143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7947488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Click icon to add picture</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4107043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4686114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04800"/>
            <a:ext cx="1943100" cy="586105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09600" y="304800"/>
            <a:ext cx="5676900" cy="586105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9165478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196263" cy="1111250"/>
          </a:xfrm>
        </p:spPr>
        <p:txBody>
          <a:bodyPr/>
          <a:lstStyle/>
          <a:p>
            <a:r>
              <a:rPr lang="en-GB" smtClean="0"/>
              <a:t>Click to edit Master title style</a:t>
            </a:r>
            <a:endParaRPr lang="en-US"/>
          </a:p>
        </p:txBody>
      </p:sp>
      <p:sp>
        <p:nvSpPr>
          <p:cNvPr id="3" name="Table Placeholder 2"/>
          <p:cNvSpPr>
            <a:spLocks noGrp="1"/>
          </p:cNvSpPr>
          <p:nvPr>
            <p:ph type="tbl" idx="1"/>
          </p:nvPr>
        </p:nvSpPr>
        <p:spPr>
          <a:xfrm>
            <a:off x="457200" y="1604963"/>
            <a:ext cx="8196263" cy="4492625"/>
          </a:xfrm>
        </p:spPr>
        <p:txBody>
          <a:bodyPr/>
          <a:lstStyle/>
          <a:p>
            <a:endParaRPr lang="en-US"/>
          </a:p>
        </p:txBody>
      </p:sp>
      <p:sp>
        <p:nvSpPr>
          <p:cNvPr id="4" name="Date Placeholder 3"/>
          <p:cNvSpPr>
            <a:spLocks noGrp="1"/>
          </p:cNvSpPr>
          <p:nvPr>
            <p:ph type="dt" idx="10"/>
          </p:nvPr>
        </p:nvSpPr>
        <p:spPr>
          <a:xfrm>
            <a:off x="457200" y="6246813"/>
            <a:ext cx="1141413" cy="381000"/>
          </a:xfrm>
          <a:prstGeom prst="rect">
            <a:avLst/>
          </a:prstGeom>
        </p:spPr>
        <p:txBody>
          <a:bodyPr/>
          <a:lstStyle>
            <a:lvl1pPr>
              <a:defRPr/>
            </a:lvl1pPr>
          </a:lstStyle>
          <a:p>
            <a:r>
              <a:rPr lang="en-US">
                <a:solidFill>
                  <a:srgbClr val="000000"/>
                </a:solidFill>
                <a:latin typeface="Calibri"/>
              </a:rPr>
              <a:t>13/10/2009</a:t>
            </a:r>
          </a:p>
        </p:txBody>
      </p:sp>
      <p:sp>
        <p:nvSpPr>
          <p:cNvPr id="5" name="Footer Placeholder 4"/>
          <p:cNvSpPr>
            <a:spLocks noGrp="1"/>
          </p:cNvSpPr>
          <p:nvPr>
            <p:ph type="ftr" idx="11"/>
          </p:nvPr>
        </p:nvSpPr>
        <p:spPr>
          <a:xfrm>
            <a:off x="1428750" y="6175375"/>
            <a:ext cx="7256463" cy="700088"/>
          </a:xfrm>
          <a:prstGeom prst="rect">
            <a:avLst/>
          </a:prstGeom>
        </p:spPr>
        <p:txBody>
          <a:bodyPr/>
          <a:lstStyle>
            <a:lvl1pPr>
              <a:defRPr/>
            </a:lvl1pPr>
          </a:lstStyle>
          <a:p>
            <a:r>
              <a:rPr lang="en-US">
                <a:solidFill>
                  <a:srgbClr val="000000"/>
                </a:solidFill>
                <a:latin typeface="Calibri"/>
              </a:rPr>
              <a:t>   Tabu Search-Based Synthesis of Dynamically Reconfigurable DMBs</a:t>
            </a:r>
          </a:p>
        </p:txBody>
      </p:sp>
      <p:sp>
        <p:nvSpPr>
          <p:cNvPr id="6" name="Slide Number Placeholder 5"/>
          <p:cNvSpPr>
            <a:spLocks noGrp="1"/>
          </p:cNvSpPr>
          <p:nvPr>
            <p:ph type="sldNum" idx="12"/>
          </p:nvPr>
        </p:nvSpPr>
        <p:spPr>
          <a:xfrm>
            <a:off x="8253413" y="6246813"/>
            <a:ext cx="889000" cy="439737"/>
          </a:xfrm>
          <a:prstGeom prst="rect">
            <a:avLst/>
          </a:prstGeom>
        </p:spPr>
        <p:txBody>
          <a:bodyPr/>
          <a:lstStyle>
            <a:lvl1pPr>
              <a:defRPr/>
            </a:lvl1pPr>
          </a:lstStyle>
          <a:p>
            <a:fld id="{82FC4167-8FDD-FD49-B7FE-C98D9DB2EFB9}" type="slidenum">
              <a:rPr lang="en-US">
                <a:solidFill>
                  <a:srgbClr val="000000"/>
                </a:solidFill>
                <a:latin typeface="Calibri"/>
              </a:rPr>
              <a:pPr/>
              <a:t>‹#›</a:t>
            </a:fld>
            <a:endParaRPr lang="en-US">
              <a:solidFill>
                <a:srgbClr val="000000"/>
              </a:solidFill>
              <a:latin typeface="Calibri"/>
            </a:endParaRPr>
          </a:p>
        </p:txBody>
      </p:sp>
    </p:spTree>
    <p:extLst>
      <p:ext uri="{BB962C8B-B14F-4D97-AF65-F5344CB8AC3E}">
        <p14:creationId xmlns:p14="http://schemas.microsoft.com/office/powerpoint/2010/main" val="10008970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fld id="{EA8DC879-0142-B24B-9F03-CF16FB2856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26839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fld id="{7D3C3464-75FD-4849-9015-D7B7464289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04756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fld id="{7E2CE55A-4E11-474A-9EC4-4804DA4D7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5617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A08FE3FC-5C10-E54D-8E93-8DFB730ACD4D}" type="datetimeFigureOut">
              <a:rPr lang="en-US" smtClean="0"/>
              <a:pPr/>
              <a:t>9/5/13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04037E-8797-AC4E-831E-24A4D80EC9D6}"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600200"/>
            <a:ext cx="3505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505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fld id="{018B98A4-4684-6F4B-824B-D30BB46DD6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36807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fld id="{C5268FC1-07FB-BA4E-9F67-E33BB9D427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19960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fld id="{0308A255-AFC9-634C-A767-F29D8B8064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91383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fld id="{04FD4D47-6CA7-9D43-802B-1C71C28D51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1495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fld id="{ECD15552-36D8-F545-82DA-889E9955CE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46733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fld id="{3AB79B85-23BB-1147-BEED-FB5D40336A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78591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fld id="{BF1BECDC-CBB3-0D43-A121-F47E3A4528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70971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fld id="{B4F8DCED-2BDC-7D4D-9157-4D8559A104A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1729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229600" cy="1066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90600" y="1600200"/>
            <a:ext cx="35052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5052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90600" y="3938588"/>
            <a:ext cx="35052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35052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fld id="{1E5E8A4C-2364-BC41-B37E-5CF05D35DC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45421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600200"/>
            <a:ext cx="3505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505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fld id="{DF03DD00-A4CF-1347-B199-D098ACAC7C5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3625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A08FE3FC-5C10-E54D-8E93-8DFB730ACD4D}" type="datetimeFigureOut">
              <a:rPr lang="en-US" smtClean="0"/>
              <a:pPr/>
              <a:t>9/5/13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04037E-8797-AC4E-831E-24A4D80EC9D6}"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600200"/>
            <a:ext cx="3505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5052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35052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a:ln/>
        </p:spPr>
        <p:txBody>
          <a:bodyPr/>
          <a:lstStyle>
            <a:lvl1pPr>
              <a:defRPr/>
            </a:lvl1pPr>
          </a:lstStyle>
          <a:p>
            <a:fld id="{6121A76D-8A3C-954F-BEBB-6334BE25E1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52016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90600" y="1600200"/>
            <a:ext cx="7162800" cy="4525963"/>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fld id="{8D57E4B1-880B-FD48-BA34-6F75EA8FC6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6311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fld id="{9554957C-CA20-EE4A-AE7F-76F59587F2EF}"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3443663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fld id="{F3D20229-3719-614A-8D7C-E5A517DFEFF6}"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3532122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fld id="{D7166981-84B1-0D4C-AA87-74F6EBF869EB}"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433800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600200"/>
            <a:ext cx="3505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505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fld id="{AB8D25A0-3350-B541-BA86-E00BEE1D25C4}"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014733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fld id="{9AE668B6-D9CF-8A40-BB01-6887D3526651}"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5940410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fld id="{32F568EA-462D-2942-BFEC-E933FC841480}"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1535098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fld id="{A1B97B01-93B5-3A4A-9CB2-C1A2C9945BA5}"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026857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fld id="{D2985F4A-B4E4-024D-BD7C-0FA14E22842E}"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035850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A08FE3FC-5C10-E54D-8E93-8DFB730ACD4D}" type="datetimeFigureOut">
              <a:rPr lang="en-US" smtClean="0"/>
              <a:pPr/>
              <a:t>9/5/13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04037E-8797-AC4E-831E-24A4D80EC9D6}"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fld id="{538C7F21-413D-C24A-B15E-65804CB3DB9B}"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7994551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fld id="{9877D24C-1F37-C546-98C0-860B4AC9FBE9}"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7331710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fld id="{7952FA7F-C6B6-A242-9DB4-D7E3E450BC95}"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678811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229600" cy="1066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90600" y="1600200"/>
            <a:ext cx="35052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5052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90600" y="3938588"/>
            <a:ext cx="35052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35052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fld id="{28689B13-17A1-454D-AE9C-F4B8714E69FD}"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0997750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600200"/>
            <a:ext cx="3505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505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fld id="{8B5B0EA5-A7D3-B445-A265-3722AC3CB996}"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40226246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600200"/>
            <a:ext cx="3505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5052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35052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a:ln/>
        </p:spPr>
        <p:txBody>
          <a:bodyPr/>
          <a:lstStyle>
            <a:lvl1pPr>
              <a:defRPr/>
            </a:lvl1pPr>
          </a:lstStyle>
          <a:p>
            <a:fld id="{FBFA4381-E1B2-154D-8C45-7D2D0626A156}"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7797942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90600" y="1600200"/>
            <a:ext cx="7162800" cy="4525963"/>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fld id="{8994782A-FA7D-CA47-A720-C4B645AE3662}"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5963044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fld id="{197FF459-A798-C14C-B2EA-B2DB1F4AA7F1}"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6150612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fld id="{3291BA85-E858-314F-A922-998745C686CA}"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610521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fld id="{7BE13A02-4E32-8149-A18F-D0A18C770A22}"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702141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600200"/>
            <a:ext cx="3505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505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fld id="{56A43476-21AF-8845-889C-D4F2C237FEEB}"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2392343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fld id="{B35BFC52-D9C9-B64C-B4E5-8A4AF687EB9C}"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1430999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fld id="{EED8BC64-6100-6D47-9EC1-62AFA685AB2C}"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1650088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fld id="{2C3BBA32-BA5F-EB42-9689-232AC8196E84}"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1150038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fld id="{659FEA8E-173A-E645-8E26-E38DED3B4AE3}"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5438216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fld id="{30A3062F-ED3B-7046-83A4-DF0517000C03}"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295731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fld id="{3110E458-0684-8D46-A558-3444A75F2E96}"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937447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fld id="{F7E1BAA0-4302-3B48-9797-24358802AD1D}"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6562312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229600" cy="1066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90600" y="1600200"/>
            <a:ext cx="35052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5052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90600" y="3938588"/>
            <a:ext cx="35052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35052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fld id="{EBC4FD9E-1CE1-0A4E-8047-91247AE0F2BF}"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059126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600200"/>
            <a:ext cx="3505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505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fld id="{9CE9FBAC-50C6-3242-940D-58AE4116E654}"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554825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08FE3FC-5C10-E54D-8E93-8DFB730ACD4D}" type="datetimeFigureOut">
              <a:rPr lang="en-US" smtClean="0"/>
              <a:pPr/>
              <a:t>9/5/13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04037E-8797-AC4E-831E-24A4D80EC9D6}"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600200"/>
            <a:ext cx="3505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5052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35052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a:ln/>
        </p:spPr>
        <p:txBody>
          <a:bodyPr/>
          <a:lstStyle>
            <a:lvl1pPr>
              <a:defRPr/>
            </a:lvl1pPr>
          </a:lstStyle>
          <a:p>
            <a:fld id="{0BE09728-62D5-C649-8DBF-DF0D17D75B1A}"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8960389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90600" y="1600200"/>
            <a:ext cx="7162800" cy="4525963"/>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fld id="{B4C82123-D394-9545-BC0E-A9B1E0671E47}"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064170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08FE3FC-5C10-E54D-8E93-8DFB730ACD4D}" type="datetimeFigureOut">
              <a:rPr lang="en-US" smtClean="0"/>
              <a:pPr/>
              <a:t>9/5/13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04037E-8797-AC4E-831E-24A4D80EC9D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Relationship Id="rId14"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slideLayout" Target="../slideLayouts/slideLayout49.xml"/><Relationship Id="rId14" Type="http://schemas.openxmlformats.org/officeDocument/2006/relationships/slideLayout" Target="../slideLayouts/slideLayout50.xml"/><Relationship Id="rId15" Type="http://schemas.openxmlformats.org/officeDocument/2006/relationships/slideLayout" Target="../slideLayouts/slideLayout51.xml"/><Relationship Id="rId16" Type="http://schemas.openxmlformats.org/officeDocument/2006/relationships/theme" Target="../theme/theme4.xml"/><Relationship Id="rId17" Type="http://schemas.openxmlformats.org/officeDocument/2006/relationships/image" Target="../media/image5.jpeg"/><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2.xml"/><Relationship Id="rId12" Type="http://schemas.openxmlformats.org/officeDocument/2006/relationships/slideLayout" Target="../slideLayouts/slideLayout63.xml"/><Relationship Id="rId13" Type="http://schemas.openxmlformats.org/officeDocument/2006/relationships/slideLayout" Target="../slideLayouts/slideLayout64.xml"/><Relationship Id="rId14" Type="http://schemas.openxmlformats.org/officeDocument/2006/relationships/slideLayout" Target="../slideLayouts/slideLayout65.xml"/><Relationship Id="rId15" Type="http://schemas.openxmlformats.org/officeDocument/2006/relationships/slideLayout" Target="../slideLayouts/slideLayout66.xml"/><Relationship Id="rId16" Type="http://schemas.openxmlformats.org/officeDocument/2006/relationships/theme" Target="../theme/theme5.xml"/><Relationship Id="rId17" Type="http://schemas.openxmlformats.org/officeDocument/2006/relationships/image" Target="../media/image5.jpeg"/><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slideLayout" Target="../slideLayouts/slideLayout60.xml"/><Relationship Id="rId10"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slideLayout" Target="../slideLayouts/slideLayout78.xml"/><Relationship Id="rId13" Type="http://schemas.openxmlformats.org/officeDocument/2006/relationships/slideLayout" Target="../slideLayouts/slideLayout79.xml"/><Relationship Id="rId14" Type="http://schemas.openxmlformats.org/officeDocument/2006/relationships/slideLayout" Target="../slideLayouts/slideLayout80.xml"/><Relationship Id="rId15" Type="http://schemas.openxmlformats.org/officeDocument/2006/relationships/slideLayout" Target="../slideLayouts/slideLayout81.xml"/><Relationship Id="rId16" Type="http://schemas.openxmlformats.org/officeDocument/2006/relationships/theme" Target="../theme/theme6.xml"/><Relationship Id="rId17" Type="http://schemas.openxmlformats.org/officeDocument/2006/relationships/image" Target="../media/image5.jpe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8FE3FC-5C10-E54D-8E93-8DFB730ACD4D}" type="datetimeFigureOut">
              <a:rPr lang="en-US" smtClean="0"/>
              <a:pPr/>
              <a:t>9/5/13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04037E-8797-AC4E-831E-24A4D80EC9D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7188" y="0"/>
            <a:ext cx="8426450" cy="93503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dirty="0" smtClean="0"/>
              <a:t>Click to edit Master title style</a:t>
            </a:r>
            <a:endParaRPr lang="en-US" dirty="0"/>
          </a:p>
        </p:txBody>
      </p:sp>
      <p:sp>
        <p:nvSpPr>
          <p:cNvPr id="1027" name="Rectangle 3"/>
          <p:cNvSpPr>
            <a:spLocks noGrp="1" noChangeArrowheads="1"/>
          </p:cNvSpPr>
          <p:nvPr>
            <p:ph type="body" idx="1"/>
          </p:nvPr>
        </p:nvSpPr>
        <p:spPr bwMode="auto">
          <a:xfrm>
            <a:off x="358775" y="1124744"/>
            <a:ext cx="8424863" cy="53522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037" name="Rectangle 13"/>
          <p:cNvSpPr>
            <a:spLocks noChangeArrowheads="1"/>
          </p:cNvSpPr>
          <p:nvPr/>
        </p:nvSpPr>
        <p:spPr bwMode="auto">
          <a:xfrm>
            <a:off x="8474075" y="6556375"/>
            <a:ext cx="304800" cy="304800"/>
          </a:xfrm>
          <a:prstGeom prst="rect">
            <a:avLst/>
          </a:prstGeom>
          <a:noFill/>
          <a:ln w="9525">
            <a:noFill/>
            <a:miter lim="800000"/>
            <a:headEnd/>
            <a:tailEnd/>
          </a:ln>
        </p:spPr>
        <p:txBody>
          <a:bodyPr lIns="0" tIns="0" rIns="0" bIns="0">
            <a:prstTxWarp prst="textNoShape">
              <a:avLst/>
            </a:prstTxWarp>
          </a:bodyPr>
          <a:lstStyle/>
          <a:p>
            <a:pPr algn="r" eaLnBrk="0" hangingPunct="0">
              <a:spcBef>
                <a:spcPct val="0"/>
              </a:spcBef>
            </a:pPr>
            <a:fld id="{3F27FFC1-0043-324A-8520-D16CB85550E5}" type="slidenum">
              <a:rPr lang="en-US" sz="900">
                <a:latin typeface="Calibri" charset="0"/>
                <a:ea typeface="Calibri" charset="0"/>
                <a:cs typeface="Calibri" charset="0"/>
              </a:rPr>
              <a:pPr algn="r" eaLnBrk="0" hangingPunct="0">
                <a:spcBef>
                  <a:spcPct val="0"/>
                </a:spcBef>
              </a:pPr>
              <a:t>‹#›</a:t>
            </a:fld>
            <a:endParaRPr lang="en-US" sz="900">
              <a:latin typeface="Calibri" charset="0"/>
              <a:ea typeface="Calibri" charset="0"/>
              <a:cs typeface="Calibri"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4" r:id="rId8"/>
    <p:sldLayoutId id="2147483680" r:id="rId9"/>
    <p:sldLayoutId id="2147483681" r:id="rId10"/>
    <p:sldLayoutId id="2147483682" r:id="rId11"/>
    <p:sldLayoutId id="2147483683" r:id="rId12"/>
  </p:sldLayoutIdLst>
  <p:txStyles>
    <p:titleStyle>
      <a:lvl1pPr algn="r" rtl="0" eaLnBrk="1" fontAlgn="base" hangingPunct="1">
        <a:lnSpc>
          <a:spcPct val="80000"/>
        </a:lnSpc>
        <a:spcBef>
          <a:spcPct val="0"/>
        </a:spcBef>
        <a:spcAft>
          <a:spcPct val="0"/>
        </a:spcAft>
        <a:defRPr sz="3200" b="1">
          <a:solidFill>
            <a:srgbClr val="08519C"/>
          </a:solidFill>
          <a:latin typeface="Calibri"/>
          <a:ea typeface="ＭＳ Ｐゴシック" charset="-128"/>
          <a:cs typeface="Calibri"/>
        </a:defRPr>
      </a:lvl1pPr>
      <a:lvl2pPr algn="r" rtl="0" eaLnBrk="1" fontAlgn="base" hangingPunct="1">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2pPr>
      <a:lvl3pPr algn="r" rtl="0" eaLnBrk="1" fontAlgn="base" hangingPunct="1">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3pPr>
      <a:lvl4pPr algn="r" rtl="0" eaLnBrk="1" fontAlgn="base" hangingPunct="1">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4pPr>
      <a:lvl5pPr algn="r" rtl="0" eaLnBrk="1" fontAlgn="base" hangingPunct="1">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5pPr>
      <a:lvl6pPr marL="4572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6pPr>
      <a:lvl7pPr marL="9144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7pPr>
      <a:lvl8pPr marL="13716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8pPr>
      <a:lvl9pPr marL="18288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9pPr>
    </p:titleStyle>
    <p:body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7188" y="0"/>
            <a:ext cx="8426450" cy="93503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dirty="0" smtClean="0"/>
              <a:t>Click to edit Master title style</a:t>
            </a:r>
            <a:endParaRPr lang="en-US" dirty="0"/>
          </a:p>
        </p:txBody>
      </p:sp>
      <p:sp>
        <p:nvSpPr>
          <p:cNvPr id="1027" name="Rectangle 3"/>
          <p:cNvSpPr>
            <a:spLocks noGrp="1" noChangeArrowheads="1"/>
          </p:cNvSpPr>
          <p:nvPr>
            <p:ph type="body" idx="1"/>
          </p:nvPr>
        </p:nvSpPr>
        <p:spPr bwMode="auto">
          <a:xfrm>
            <a:off x="358775" y="1124744"/>
            <a:ext cx="8424863" cy="53522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037" name="Rectangle 13"/>
          <p:cNvSpPr>
            <a:spLocks noChangeArrowheads="1"/>
          </p:cNvSpPr>
          <p:nvPr/>
        </p:nvSpPr>
        <p:spPr bwMode="auto">
          <a:xfrm>
            <a:off x="8474075" y="6556375"/>
            <a:ext cx="304800" cy="304800"/>
          </a:xfrm>
          <a:prstGeom prst="rect">
            <a:avLst/>
          </a:prstGeom>
          <a:noFill/>
          <a:ln w="9525">
            <a:noFill/>
            <a:miter lim="800000"/>
            <a:headEnd/>
            <a:tailEnd/>
          </a:ln>
        </p:spPr>
        <p:txBody>
          <a:bodyPr lIns="0" tIns="0" rIns="0" bIns="0">
            <a:prstTxWarp prst="textNoShape">
              <a:avLst/>
            </a:prstTxWarp>
          </a:bodyPr>
          <a:lstStyle/>
          <a:p>
            <a:pPr algn="r" eaLnBrk="0" hangingPunct="0">
              <a:spcBef>
                <a:spcPct val="0"/>
              </a:spcBef>
            </a:pPr>
            <a:fld id="{3F27FFC1-0043-324A-8520-D16CB85550E5}" type="slidenum">
              <a:rPr lang="en-US" sz="900">
                <a:solidFill>
                  <a:srgbClr val="000000"/>
                </a:solidFill>
                <a:latin typeface="Calibri" charset="0"/>
                <a:ea typeface="Calibri" charset="0"/>
                <a:cs typeface="Calibri" charset="0"/>
              </a:rPr>
              <a:pPr algn="r" eaLnBrk="0" hangingPunct="0">
                <a:spcBef>
                  <a:spcPct val="0"/>
                </a:spcBef>
              </a:pPr>
              <a:t>‹#›</a:t>
            </a:fld>
            <a:endParaRPr lang="en-US" sz="900">
              <a:solidFill>
                <a:srgbClr val="000000"/>
              </a:solidFill>
              <a:latin typeface="Calibri" charset="0"/>
              <a:ea typeface="Calibri" charset="0"/>
              <a:cs typeface="Calibri" charset="0"/>
            </a:endParaRPr>
          </a:p>
        </p:txBody>
      </p:sp>
    </p:spTree>
    <p:extLst>
      <p:ext uri="{BB962C8B-B14F-4D97-AF65-F5344CB8AC3E}">
        <p14:creationId xmlns:p14="http://schemas.microsoft.com/office/powerpoint/2010/main" val="59078640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txStyles>
    <p:titleStyle>
      <a:lvl1pPr algn="r" rtl="0" eaLnBrk="1" fontAlgn="base" hangingPunct="1">
        <a:lnSpc>
          <a:spcPct val="80000"/>
        </a:lnSpc>
        <a:spcBef>
          <a:spcPct val="0"/>
        </a:spcBef>
        <a:spcAft>
          <a:spcPct val="0"/>
        </a:spcAft>
        <a:defRPr sz="3200" b="1">
          <a:solidFill>
            <a:srgbClr val="08519C"/>
          </a:solidFill>
          <a:latin typeface="Calibri"/>
          <a:ea typeface="ＭＳ Ｐゴシック" charset="-128"/>
          <a:cs typeface="Calibri"/>
        </a:defRPr>
      </a:lvl1pPr>
      <a:lvl2pPr algn="r" rtl="0" eaLnBrk="1" fontAlgn="base" hangingPunct="1">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2pPr>
      <a:lvl3pPr algn="r" rtl="0" eaLnBrk="1" fontAlgn="base" hangingPunct="1">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3pPr>
      <a:lvl4pPr algn="r" rtl="0" eaLnBrk="1" fontAlgn="base" hangingPunct="1">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4pPr>
      <a:lvl5pPr algn="r" rtl="0" eaLnBrk="1" fontAlgn="base" hangingPunct="1">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5pPr>
      <a:lvl6pPr marL="4572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6pPr>
      <a:lvl7pPr marL="9144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7pPr>
      <a:lvl8pPr marL="13716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8pPr>
      <a:lvl9pPr marL="18288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9pPr>
    </p:titleStyle>
    <p:body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457200" y="457200"/>
            <a:ext cx="8229600" cy="106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90600" y="1600200"/>
            <a:ext cx="716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9445" name="Rectangle 5"/>
          <p:cNvSpPr>
            <a:spLocks noGrp="1" noChangeArrowheads="1"/>
          </p:cNvSpPr>
          <p:nvPr>
            <p:ph type="ftr" sz="quarter" idx="3"/>
          </p:nvPr>
        </p:nvSpPr>
        <p:spPr bwMode="auto">
          <a:xfrm>
            <a:off x="381000" y="6232525"/>
            <a:ext cx="76962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defTabSz="914400" fontAlgn="base">
              <a:spcBef>
                <a:spcPct val="0"/>
              </a:spcBef>
              <a:spcAft>
                <a:spcPct val="0"/>
              </a:spcAft>
            </a:pPr>
            <a:fld id="{EBB3CD88-1F93-264D-9411-F5243F340C8B}" type="slidenum">
              <a:rPr lang="en-US" smtClean="0">
                <a:solidFill>
                  <a:srgbClr val="000000"/>
                </a:solidFill>
                <a:latin typeface="Arial" charset="0"/>
                <a:ea typeface="ＭＳ Ｐゴシック" charset="0"/>
                <a:cs typeface="ＭＳ Ｐゴシック" charset="0"/>
              </a:rPr>
              <a:pPr algn="ctr" defTabSz="914400" fontAlgn="base">
                <a:spcBef>
                  <a:spcPct val="0"/>
                </a:spcBef>
                <a:spcAft>
                  <a:spcPct val="0"/>
                </a:spcAft>
              </a:pPr>
              <a:t>‹#›</a:t>
            </a:fld>
            <a:endParaRPr lang="en-US" smtClean="0">
              <a:solidFill>
                <a:srgbClr val="000000"/>
              </a:solidFill>
              <a:latin typeface="Arial" charset="0"/>
              <a:ea typeface="ＭＳ Ｐゴシック" charset="0"/>
              <a:cs typeface="ＭＳ Ｐゴシック" charset="0"/>
            </a:endParaRPr>
          </a:p>
        </p:txBody>
      </p:sp>
      <p:sp>
        <p:nvSpPr>
          <p:cNvPr id="189449" name="Rectangle 9"/>
          <p:cNvSpPr>
            <a:spLocks noChangeArrowheads="1"/>
          </p:cNvSpPr>
          <p:nvPr userDrawn="1"/>
        </p:nvSpPr>
        <p:spPr bwMode="auto">
          <a:xfrm>
            <a:off x="8153400" y="5638800"/>
            <a:ext cx="990600" cy="1219200"/>
          </a:xfrm>
          <a:prstGeom prst="rect">
            <a:avLst/>
          </a:prstGeom>
          <a:solidFill>
            <a:schemeClr val="bg1"/>
          </a:solidFill>
          <a:ln w="19050">
            <a:noFill/>
            <a:miter lim="800000"/>
            <a:headEnd/>
            <a:tailEnd/>
          </a:ln>
          <a:effectLst/>
        </p:spPr>
        <p:txBody>
          <a:bodyPr wrap="none" anchor="ctr">
            <a:spAutoFit/>
          </a:bodyPr>
          <a:lstStyle/>
          <a:p>
            <a:pPr algn="ctr" defTabSz="914400" fontAlgn="base">
              <a:spcBef>
                <a:spcPct val="0"/>
              </a:spcBef>
              <a:spcAft>
                <a:spcPct val="0"/>
              </a:spcAft>
              <a:defRPr/>
            </a:pPr>
            <a:endParaRPr lang="en-US" sz="2000">
              <a:solidFill>
                <a:srgbClr val="000000"/>
              </a:solidFill>
              <a:latin typeface="Arial" pitchFamily="-108" charset="0"/>
              <a:ea typeface="ＭＳ Ｐゴシック" charset="0"/>
              <a:cs typeface="ＭＳ Ｐゴシック" charset="0"/>
            </a:endParaRPr>
          </a:p>
        </p:txBody>
      </p:sp>
    </p:spTree>
    <p:extLst>
      <p:ext uri="{BB962C8B-B14F-4D97-AF65-F5344CB8AC3E}">
        <p14:creationId xmlns:p14="http://schemas.microsoft.com/office/powerpoint/2010/main" val="1057876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Lst>
  <p:hf sldNum="0" hdr="0" dt="0"/>
  <p:txStyles>
    <p:titleStyle>
      <a:lvl1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Arial" pitchFamily="-109" charset="0"/>
          <a:ea typeface="ＭＳ Ｐゴシック" pitchFamily="-109" charset="-128"/>
          <a:cs typeface="ＭＳ Ｐゴシック" pitchFamily="-109" charset="-128"/>
        </a:defRPr>
      </a:lvl2pPr>
      <a:lvl3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Arial" pitchFamily="-109" charset="0"/>
          <a:ea typeface="ＭＳ Ｐゴシック" pitchFamily="-109" charset="-128"/>
          <a:cs typeface="ＭＳ Ｐゴシック" pitchFamily="-109" charset="-128"/>
        </a:defRPr>
      </a:lvl3pPr>
      <a:lvl4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Arial" pitchFamily="-109" charset="0"/>
          <a:ea typeface="ＭＳ Ｐゴシック" pitchFamily="-109" charset="-128"/>
          <a:cs typeface="ＭＳ Ｐゴシック" pitchFamily="-109" charset="-128"/>
        </a:defRPr>
      </a:lvl4pPr>
      <a:lvl5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Arial" pitchFamily="-109" charset="0"/>
          <a:ea typeface="ＭＳ Ｐゴシック" pitchFamily="-109" charset="-128"/>
          <a:cs typeface="ＭＳ Ｐゴシック" pitchFamily="-109" charset="-128"/>
        </a:defRPr>
      </a:lvl5pPr>
      <a:lvl6pPr marL="457200" algn="l" rtl="0" fontAlgn="base">
        <a:spcBef>
          <a:spcPct val="0"/>
        </a:spcBef>
        <a:spcAft>
          <a:spcPct val="0"/>
        </a:spcAft>
        <a:defRPr sz="3600" b="1">
          <a:solidFill>
            <a:srgbClr val="FF0000"/>
          </a:solidFill>
          <a:effectLst>
            <a:outerShdw blurRad="38100" dist="38100" dir="2700000" algn="tl">
              <a:srgbClr val="DDDDDD"/>
            </a:outerShdw>
          </a:effectLst>
          <a:latin typeface="Arial" pitchFamily="-109" charset="0"/>
        </a:defRPr>
      </a:lvl6pPr>
      <a:lvl7pPr marL="914400" algn="l" rtl="0" fontAlgn="base">
        <a:spcBef>
          <a:spcPct val="0"/>
        </a:spcBef>
        <a:spcAft>
          <a:spcPct val="0"/>
        </a:spcAft>
        <a:defRPr sz="3600" b="1">
          <a:solidFill>
            <a:srgbClr val="FF0000"/>
          </a:solidFill>
          <a:effectLst>
            <a:outerShdw blurRad="38100" dist="38100" dir="2700000" algn="tl">
              <a:srgbClr val="DDDDDD"/>
            </a:outerShdw>
          </a:effectLst>
          <a:latin typeface="Arial" pitchFamily="-109" charset="0"/>
        </a:defRPr>
      </a:lvl7pPr>
      <a:lvl8pPr marL="1371600" algn="l" rtl="0" fontAlgn="base">
        <a:spcBef>
          <a:spcPct val="0"/>
        </a:spcBef>
        <a:spcAft>
          <a:spcPct val="0"/>
        </a:spcAft>
        <a:defRPr sz="3600" b="1">
          <a:solidFill>
            <a:srgbClr val="FF0000"/>
          </a:solidFill>
          <a:effectLst>
            <a:outerShdw blurRad="38100" dist="38100" dir="2700000" algn="tl">
              <a:srgbClr val="DDDDDD"/>
            </a:outerShdw>
          </a:effectLst>
          <a:latin typeface="Arial" pitchFamily="-109" charset="0"/>
        </a:defRPr>
      </a:lvl8pPr>
      <a:lvl9pPr marL="1828800" algn="l" rtl="0" fontAlgn="base">
        <a:spcBef>
          <a:spcPct val="0"/>
        </a:spcBef>
        <a:spcAft>
          <a:spcPct val="0"/>
        </a:spcAft>
        <a:defRPr sz="3600" b="1">
          <a:solidFill>
            <a:srgbClr val="FF0000"/>
          </a:solidFill>
          <a:effectLst>
            <a:outerShdw blurRad="38100" dist="38100" dir="2700000" algn="tl">
              <a:srgbClr val="DDDDDD"/>
            </a:outerShdw>
          </a:effectLst>
          <a:latin typeface="Arial" pitchFamily="-109"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000">
          <a:solidFill>
            <a:schemeClr val="accent2"/>
          </a:solidFill>
          <a:latin typeface="+mn-lt"/>
          <a:ea typeface="ＭＳ Ｐゴシック" pitchFamily="-109"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16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16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16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16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457200" y="457200"/>
            <a:ext cx="8229600" cy="106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90600" y="1600200"/>
            <a:ext cx="716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89445" name="Rectangle 5"/>
          <p:cNvSpPr>
            <a:spLocks noGrp="1" noChangeArrowheads="1"/>
          </p:cNvSpPr>
          <p:nvPr>
            <p:ph type="ftr" sz="quarter" idx="3"/>
          </p:nvPr>
        </p:nvSpPr>
        <p:spPr bwMode="auto">
          <a:xfrm>
            <a:off x="381000" y="6232525"/>
            <a:ext cx="76962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defTabSz="914400" fontAlgn="base">
              <a:spcBef>
                <a:spcPct val="0"/>
              </a:spcBef>
              <a:spcAft>
                <a:spcPct val="0"/>
              </a:spcAft>
            </a:pPr>
            <a:fld id="{77F22555-1A72-DE49-A098-6B626B66D6D6}" type="slidenum">
              <a:rPr lang="en-US" altLang="zh-TW" smtClean="0">
                <a:solidFill>
                  <a:srgbClr val="000000"/>
                </a:solidFill>
                <a:latin typeface="Arial" charset="0"/>
                <a:ea typeface="ＭＳ Ｐゴシック" charset="0"/>
                <a:cs typeface="ＭＳ Ｐゴシック" charset="0"/>
              </a:rPr>
              <a:pPr algn="ctr" defTabSz="914400" fontAlgn="base">
                <a:spcBef>
                  <a:spcPct val="0"/>
                </a:spcBef>
                <a:spcAft>
                  <a:spcPct val="0"/>
                </a:spcAft>
              </a:pPr>
              <a:t>‹#›</a:t>
            </a:fld>
            <a:endParaRPr lang="en-US" altLang="zh-TW" smtClean="0">
              <a:solidFill>
                <a:srgbClr val="000000"/>
              </a:solidFill>
              <a:latin typeface="Arial" charset="0"/>
              <a:ea typeface="ＭＳ Ｐゴシック" charset="0"/>
              <a:cs typeface="ＭＳ Ｐゴシック" charset="0"/>
            </a:endParaRPr>
          </a:p>
        </p:txBody>
      </p:sp>
      <p:sp>
        <p:nvSpPr>
          <p:cNvPr id="1029" name="Rectangle 9"/>
          <p:cNvSpPr>
            <a:spLocks noChangeArrowheads="1"/>
          </p:cNvSpPr>
          <p:nvPr userDrawn="1"/>
        </p:nvSpPr>
        <p:spPr bwMode="auto">
          <a:xfrm>
            <a:off x="8153400" y="5638800"/>
            <a:ext cx="990600" cy="12192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pPr algn="ctr" defTabSz="914400" fontAlgn="base">
              <a:spcBef>
                <a:spcPct val="0"/>
              </a:spcBef>
              <a:spcAft>
                <a:spcPct val="0"/>
              </a:spcAft>
            </a:pPr>
            <a:endParaRPr lang="zh-TW" altLang="en-US" sz="2000"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9268628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Lst>
  <p:hf sldNum="0" hdr="0" dt="0"/>
  <p:txStyles>
    <p:titleStyle>
      <a:lvl1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Arial" pitchFamily="-109" charset="0"/>
          <a:ea typeface="ＭＳ Ｐゴシック" pitchFamily="-109" charset="-128"/>
          <a:cs typeface="ＭＳ Ｐゴシック" pitchFamily="-109" charset="-128"/>
        </a:defRPr>
      </a:lvl2pPr>
      <a:lvl3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Arial" pitchFamily="-109" charset="0"/>
          <a:ea typeface="ＭＳ Ｐゴシック" pitchFamily="-109" charset="-128"/>
          <a:cs typeface="ＭＳ Ｐゴシック" pitchFamily="-109" charset="-128"/>
        </a:defRPr>
      </a:lvl3pPr>
      <a:lvl4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Arial" pitchFamily="-109" charset="0"/>
          <a:ea typeface="ＭＳ Ｐゴシック" pitchFamily="-109" charset="-128"/>
          <a:cs typeface="ＭＳ Ｐゴシック" pitchFamily="-109" charset="-128"/>
        </a:defRPr>
      </a:lvl4pPr>
      <a:lvl5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Arial" pitchFamily="-109" charset="0"/>
          <a:ea typeface="ＭＳ Ｐゴシック" pitchFamily="-109" charset="-128"/>
          <a:cs typeface="ＭＳ Ｐゴシック" pitchFamily="-109" charset="-128"/>
        </a:defRPr>
      </a:lvl5pPr>
      <a:lvl6pPr marL="457200" algn="l" rtl="0" fontAlgn="base">
        <a:spcBef>
          <a:spcPct val="0"/>
        </a:spcBef>
        <a:spcAft>
          <a:spcPct val="0"/>
        </a:spcAft>
        <a:defRPr sz="3600" b="1">
          <a:solidFill>
            <a:srgbClr val="FF0000"/>
          </a:solidFill>
          <a:effectLst>
            <a:outerShdw blurRad="38100" dist="38100" dir="2700000" algn="tl">
              <a:srgbClr val="DDDDDD"/>
            </a:outerShdw>
          </a:effectLst>
          <a:latin typeface="Arial" pitchFamily="-109" charset="0"/>
        </a:defRPr>
      </a:lvl6pPr>
      <a:lvl7pPr marL="914400" algn="l" rtl="0" fontAlgn="base">
        <a:spcBef>
          <a:spcPct val="0"/>
        </a:spcBef>
        <a:spcAft>
          <a:spcPct val="0"/>
        </a:spcAft>
        <a:defRPr sz="3600" b="1">
          <a:solidFill>
            <a:srgbClr val="FF0000"/>
          </a:solidFill>
          <a:effectLst>
            <a:outerShdw blurRad="38100" dist="38100" dir="2700000" algn="tl">
              <a:srgbClr val="DDDDDD"/>
            </a:outerShdw>
          </a:effectLst>
          <a:latin typeface="Arial" pitchFamily="-109" charset="0"/>
        </a:defRPr>
      </a:lvl7pPr>
      <a:lvl8pPr marL="1371600" algn="l" rtl="0" fontAlgn="base">
        <a:spcBef>
          <a:spcPct val="0"/>
        </a:spcBef>
        <a:spcAft>
          <a:spcPct val="0"/>
        </a:spcAft>
        <a:defRPr sz="3600" b="1">
          <a:solidFill>
            <a:srgbClr val="FF0000"/>
          </a:solidFill>
          <a:effectLst>
            <a:outerShdw blurRad="38100" dist="38100" dir="2700000" algn="tl">
              <a:srgbClr val="DDDDDD"/>
            </a:outerShdw>
          </a:effectLst>
          <a:latin typeface="Arial" pitchFamily="-109" charset="0"/>
        </a:defRPr>
      </a:lvl8pPr>
      <a:lvl9pPr marL="1828800" algn="l" rtl="0" fontAlgn="base">
        <a:spcBef>
          <a:spcPct val="0"/>
        </a:spcBef>
        <a:spcAft>
          <a:spcPct val="0"/>
        </a:spcAft>
        <a:defRPr sz="3600" b="1">
          <a:solidFill>
            <a:srgbClr val="FF0000"/>
          </a:solidFill>
          <a:effectLst>
            <a:outerShdw blurRad="38100" dist="38100" dir="2700000" algn="tl">
              <a:srgbClr val="DDDDDD"/>
            </a:outerShdw>
          </a:effectLst>
          <a:latin typeface="Arial" pitchFamily="-109"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000">
          <a:solidFill>
            <a:schemeClr val="accent2"/>
          </a:solidFill>
          <a:latin typeface="+mn-lt"/>
          <a:ea typeface="ＭＳ Ｐゴシック" pitchFamily="-109"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16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16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16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16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457200" y="457200"/>
            <a:ext cx="8229600" cy="106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90600" y="1600200"/>
            <a:ext cx="716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89445" name="Rectangle 5"/>
          <p:cNvSpPr>
            <a:spLocks noGrp="1" noChangeArrowheads="1"/>
          </p:cNvSpPr>
          <p:nvPr>
            <p:ph type="ftr" sz="quarter" idx="3"/>
          </p:nvPr>
        </p:nvSpPr>
        <p:spPr bwMode="auto">
          <a:xfrm>
            <a:off x="381000" y="6232525"/>
            <a:ext cx="76962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defTabSz="914400" fontAlgn="base">
              <a:spcBef>
                <a:spcPct val="0"/>
              </a:spcBef>
              <a:spcAft>
                <a:spcPct val="0"/>
              </a:spcAft>
            </a:pPr>
            <a:fld id="{E898C2E9-4079-B64B-831B-D6B2288701D8}" type="slidenum">
              <a:rPr lang="en-US" altLang="zh-TW" smtClean="0">
                <a:solidFill>
                  <a:srgbClr val="000000"/>
                </a:solidFill>
                <a:latin typeface="Arial" charset="0"/>
                <a:ea typeface="ＭＳ Ｐゴシック" charset="0"/>
                <a:cs typeface="ＭＳ Ｐゴシック" charset="0"/>
              </a:rPr>
              <a:pPr algn="ctr" defTabSz="914400" fontAlgn="base">
                <a:spcBef>
                  <a:spcPct val="0"/>
                </a:spcBef>
                <a:spcAft>
                  <a:spcPct val="0"/>
                </a:spcAft>
              </a:pPr>
              <a:t>‹#›</a:t>
            </a:fld>
            <a:endParaRPr lang="en-US" altLang="zh-TW" smtClean="0">
              <a:solidFill>
                <a:srgbClr val="000000"/>
              </a:solidFill>
              <a:latin typeface="Arial" charset="0"/>
              <a:ea typeface="ＭＳ Ｐゴシック" charset="0"/>
              <a:cs typeface="ＭＳ Ｐゴシック" charset="0"/>
            </a:endParaRPr>
          </a:p>
        </p:txBody>
      </p:sp>
      <p:sp>
        <p:nvSpPr>
          <p:cNvPr id="1029" name="Rectangle 9"/>
          <p:cNvSpPr>
            <a:spLocks noChangeArrowheads="1"/>
          </p:cNvSpPr>
          <p:nvPr userDrawn="1"/>
        </p:nvSpPr>
        <p:spPr bwMode="auto">
          <a:xfrm>
            <a:off x="8153400" y="5638800"/>
            <a:ext cx="990600" cy="12192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pPr algn="ctr" defTabSz="914400" fontAlgn="base">
              <a:spcBef>
                <a:spcPct val="0"/>
              </a:spcBef>
              <a:spcAft>
                <a:spcPct val="0"/>
              </a:spcAft>
            </a:pPr>
            <a:endParaRPr lang="zh-TW" altLang="en-US" sz="2000"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922648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Lst>
  <p:hf sldNum="0" hdr="0" dt="0"/>
  <p:txStyles>
    <p:titleStyle>
      <a:lvl1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Arial" pitchFamily="-109" charset="0"/>
          <a:ea typeface="ＭＳ Ｐゴシック" pitchFamily="-109" charset="-128"/>
          <a:cs typeface="ＭＳ Ｐゴシック" pitchFamily="-109" charset="-128"/>
        </a:defRPr>
      </a:lvl2pPr>
      <a:lvl3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Arial" pitchFamily="-109" charset="0"/>
          <a:ea typeface="ＭＳ Ｐゴシック" pitchFamily="-109" charset="-128"/>
          <a:cs typeface="ＭＳ Ｐゴシック" pitchFamily="-109" charset="-128"/>
        </a:defRPr>
      </a:lvl3pPr>
      <a:lvl4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Arial" pitchFamily="-109" charset="0"/>
          <a:ea typeface="ＭＳ Ｐゴシック" pitchFamily="-109" charset="-128"/>
          <a:cs typeface="ＭＳ Ｐゴシック" pitchFamily="-109" charset="-128"/>
        </a:defRPr>
      </a:lvl4pPr>
      <a:lvl5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Arial" pitchFamily="-109" charset="0"/>
          <a:ea typeface="ＭＳ Ｐゴシック" pitchFamily="-109" charset="-128"/>
          <a:cs typeface="ＭＳ Ｐゴシック" pitchFamily="-109" charset="-128"/>
        </a:defRPr>
      </a:lvl5pPr>
      <a:lvl6pPr marL="457200" algn="l" rtl="0" fontAlgn="base">
        <a:spcBef>
          <a:spcPct val="0"/>
        </a:spcBef>
        <a:spcAft>
          <a:spcPct val="0"/>
        </a:spcAft>
        <a:defRPr sz="3600" b="1">
          <a:solidFill>
            <a:srgbClr val="FF0000"/>
          </a:solidFill>
          <a:effectLst>
            <a:outerShdw blurRad="38100" dist="38100" dir="2700000" algn="tl">
              <a:srgbClr val="DDDDDD"/>
            </a:outerShdw>
          </a:effectLst>
          <a:latin typeface="Arial" pitchFamily="-109" charset="0"/>
        </a:defRPr>
      </a:lvl6pPr>
      <a:lvl7pPr marL="914400" algn="l" rtl="0" fontAlgn="base">
        <a:spcBef>
          <a:spcPct val="0"/>
        </a:spcBef>
        <a:spcAft>
          <a:spcPct val="0"/>
        </a:spcAft>
        <a:defRPr sz="3600" b="1">
          <a:solidFill>
            <a:srgbClr val="FF0000"/>
          </a:solidFill>
          <a:effectLst>
            <a:outerShdw blurRad="38100" dist="38100" dir="2700000" algn="tl">
              <a:srgbClr val="DDDDDD"/>
            </a:outerShdw>
          </a:effectLst>
          <a:latin typeface="Arial" pitchFamily="-109" charset="0"/>
        </a:defRPr>
      </a:lvl7pPr>
      <a:lvl8pPr marL="1371600" algn="l" rtl="0" fontAlgn="base">
        <a:spcBef>
          <a:spcPct val="0"/>
        </a:spcBef>
        <a:spcAft>
          <a:spcPct val="0"/>
        </a:spcAft>
        <a:defRPr sz="3600" b="1">
          <a:solidFill>
            <a:srgbClr val="FF0000"/>
          </a:solidFill>
          <a:effectLst>
            <a:outerShdw blurRad="38100" dist="38100" dir="2700000" algn="tl">
              <a:srgbClr val="DDDDDD"/>
            </a:outerShdw>
          </a:effectLst>
          <a:latin typeface="Arial" pitchFamily="-109" charset="0"/>
        </a:defRPr>
      </a:lvl8pPr>
      <a:lvl9pPr marL="1828800" algn="l" rtl="0" fontAlgn="base">
        <a:spcBef>
          <a:spcPct val="0"/>
        </a:spcBef>
        <a:spcAft>
          <a:spcPct val="0"/>
        </a:spcAft>
        <a:defRPr sz="3600" b="1">
          <a:solidFill>
            <a:srgbClr val="FF0000"/>
          </a:solidFill>
          <a:effectLst>
            <a:outerShdw blurRad="38100" dist="38100" dir="2700000" algn="tl">
              <a:srgbClr val="DDDDDD"/>
            </a:outerShdw>
          </a:effectLst>
          <a:latin typeface="Arial" pitchFamily="-109"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000">
          <a:solidFill>
            <a:schemeClr val="accent2"/>
          </a:solidFill>
          <a:latin typeface="+mn-lt"/>
          <a:ea typeface="ＭＳ Ｐゴシック" pitchFamily="-109"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16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16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16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16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png"/><Relationship Id="rId1" Type="http://schemas.openxmlformats.org/officeDocument/2006/relationships/slideLayout" Target="../slideLayouts/slideLayout5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video" Target="file://localhost/Users/paul/Desktop/SoCC%20tutorial%202013/electrowetting.mpg" TargetMode="External"/><Relationship Id="rId4" Type="http://schemas.openxmlformats.org/officeDocument/2006/relationships/slideLayout" Target="../slideLayouts/slideLayout38.xml"/><Relationship Id="rId5" Type="http://schemas.openxmlformats.org/officeDocument/2006/relationships/notesSlide" Target="../notesSlides/notesSlide3.xml"/><Relationship Id="rId6" Type="http://schemas.openxmlformats.org/officeDocument/2006/relationships/oleObject" Target="../embeddings/oleObject1.bin"/><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vmlDrawing" Target="../drawings/vmlDrawing1.vml"/><Relationship Id="rId2" Type="http://schemas.microsoft.com/office/2007/relationships/media" Target="file://localhost/Users/paul/Desktop/SoCC%20tutorial%202013/electrowetting.mpg"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notesSlide" Target="../notesSlides/notesSlide4.xml"/><Relationship Id="rId5" Type="http://schemas.openxmlformats.org/officeDocument/2006/relationships/image" Target="../media/image33.png"/><Relationship Id="rId6" Type="http://schemas.openxmlformats.org/officeDocument/2006/relationships/image" Target="../media/image34.png"/><Relationship Id="rId1" Type="http://schemas.microsoft.com/office/2007/relationships/media" Target="file://localhost/Users/paul/Desktop/SoCC%20tutorial%202013/side_moving.mpg" TargetMode="External"/><Relationship Id="rId2" Type="http://schemas.openxmlformats.org/officeDocument/2006/relationships/video" Target="file://localhost/Users/paul/Desktop/SoCC%20tutorial%202013/side_moving.mpg" TargetMode="External"/></Relationships>
</file>

<file path=ppt/slides/_rels/slide12.xml.rels><?xml version="1.0" encoding="UTF-8" standalone="yes"?>
<Relationships xmlns="http://schemas.openxmlformats.org/package/2006/relationships"><Relationship Id="rId3" Type="http://schemas.microsoft.com/office/2007/relationships/media" Target="file://localhost/Users/paul/Desktop/SoCC%20tutorial%202013/innerloopdance-2.mpg" TargetMode="External"/><Relationship Id="rId4" Type="http://schemas.openxmlformats.org/officeDocument/2006/relationships/video" Target="file://localhost/Users/paul/Desktop/SoCC%20tutorial%202013/innerloopdance-2.mpg" TargetMode="External"/><Relationship Id="rId5" Type="http://schemas.microsoft.com/office/2007/relationships/media" Target="file://localhost/Users/paul/Desktop/SoCC%20tutorial%202013/loading2.mpg" TargetMode="External"/><Relationship Id="rId6" Type="http://schemas.openxmlformats.org/officeDocument/2006/relationships/video" Target="file://localhost/Users/paul/Desktop/SoCC%20tutorial%202013/loading2.mpg" TargetMode="External"/><Relationship Id="rId7" Type="http://schemas.openxmlformats.org/officeDocument/2006/relationships/slideLayout" Target="../slideLayouts/slideLayout17.xml"/><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 Type="http://schemas.microsoft.com/office/2007/relationships/media" Target="file://localhost/Users/paul/Desktop/SoCC%20tutorial%202013/dispensing-3.mpg" TargetMode="External"/><Relationship Id="rId2" Type="http://schemas.openxmlformats.org/officeDocument/2006/relationships/video" Target="file://localhost/Users/paul/Desktop/SoCC%20tutorial%202013/dispensing-3.mpg" TargetMode="External"/></Relationships>
</file>

<file path=ppt/slides/_rels/slide13.xml.rels><?xml version="1.0" encoding="UTF-8" standalone="yes"?>
<Relationships xmlns="http://schemas.openxmlformats.org/package/2006/relationships"><Relationship Id="rId3" Type="http://schemas.openxmlformats.org/officeDocument/2006/relationships/video" Target="file://localhost/Users/paul/Desktop/SoCC%20tutorial%202013/fullLOC.mpg" TargetMode="External"/><Relationship Id="rId4" Type="http://schemas.openxmlformats.org/officeDocument/2006/relationships/slideLayout" Target="../slideLayouts/slideLayout13.xml"/><Relationship Id="rId5" Type="http://schemas.openxmlformats.org/officeDocument/2006/relationships/notesSlide" Target="../notesSlides/notesSlide5.xml"/><Relationship Id="rId6" Type="http://schemas.openxmlformats.org/officeDocument/2006/relationships/image" Target="../media/image39.png"/><Relationship Id="rId7" Type="http://schemas.openxmlformats.org/officeDocument/2006/relationships/oleObject" Target="../embeddings/oleObject2.bin"/><Relationship Id="rId8" Type="http://schemas.openxmlformats.org/officeDocument/2006/relationships/image" Target="../media/image38.emf"/><Relationship Id="rId9" Type="http://schemas.openxmlformats.org/officeDocument/2006/relationships/image" Target="../media/image40.png"/><Relationship Id="rId1" Type="http://schemas.openxmlformats.org/officeDocument/2006/relationships/vmlDrawing" Target="../drawings/vmlDrawing2.vml"/><Relationship Id="rId2" Type="http://schemas.microsoft.com/office/2007/relationships/media" Target="file://localhost/Users/paul/Desktop/SoCC%20tutorial%202013/fullLOC.mp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png"/><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em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jpeg"/><Relationship Id="rId1" Type="http://schemas.openxmlformats.org/officeDocument/2006/relationships/slideLayout" Target="../slideLayouts/slideLayout53.xml"/><Relationship Id="rId2" Type="http://schemas.openxmlformats.org/officeDocument/2006/relationships/hyperlink" Target="http://www.liquid-logic.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6.wmf"/><Relationship Id="rId4" Type="http://schemas.openxmlformats.org/officeDocument/2006/relationships/image" Target="../media/image47.emf"/><Relationship Id="rId5" Type="http://schemas.openxmlformats.org/officeDocument/2006/relationships/image" Target="../media/image48.emf"/><Relationship Id="rId6" Type="http://schemas.openxmlformats.org/officeDocument/2006/relationships/image" Target="../media/image49.emf"/><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4.png"/><Relationship Id="rId1" Type="http://schemas.openxmlformats.org/officeDocument/2006/relationships/slideLayout" Target="../slideLayouts/slideLayout17.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17.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image" Target="../media/image58.wmf"/><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1" Type="http://schemas.openxmlformats.org/officeDocument/2006/relationships/slideLayout" Target="../slideLayouts/slideLayout17.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6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6.emf"/><Relationship Id="rId1" Type="http://schemas.openxmlformats.org/officeDocument/2006/relationships/slideLayout" Target="../slideLayouts/slideLayout17.xml"/><Relationship Id="rId2" Type="http://schemas.openxmlformats.org/officeDocument/2006/relationships/image" Target="../media/image64.e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11.png"/><Relationship Id="rId6" Type="http://schemas.openxmlformats.org/officeDocument/2006/relationships/image" Target="../media/image8.png"/><Relationship Id="rId1" Type="http://schemas.openxmlformats.org/officeDocument/2006/relationships/slideLayout" Target="../slideLayouts/slideLayout53.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emf"/><Relationship Id="rId3" Type="http://schemas.openxmlformats.org/officeDocument/2006/relationships/image" Target="../media/image23.emf"/></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emf"/><Relationship Id="rId6" Type="http://schemas.openxmlformats.org/officeDocument/2006/relationships/image" Target="../media/image28.emf"/><Relationship Id="rId7" Type="http://schemas.openxmlformats.org/officeDocument/2006/relationships/image" Target="../media/image29.emf"/><Relationship Id="rId8" Type="http://schemas.openxmlformats.org/officeDocument/2006/relationships/image" Target="../media/image30.emf"/><Relationship Id="rId1" Type="http://schemas.openxmlformats.org/officeDocument/2006/relationships/slideLayout" Target="../slideLayouts/slideLayout13.xml"/><Relationship Id="rId2"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28600" y="3352800"/>
            <a:ext cx="8686800" cy="1470025"/>
          </a:xfrm>
        </p:spPr>
        <p:txBody>
          <a:bodyPr>
            <a:noAutofit/>
          </a:bodyPr>
          <a:lstStyle/>
          <a:p>
            <a:r>
              <a:rPr lang="en-US" altLang="zh-TW" sz="2400" dirty="0">
                <a:solidFill>
                  <a:schemeClr val="tx1"/>
                </a:solidFill>
                <a:latin typeface="Arial" charset="0"/>
                <a:ea typeface="ＭＳ Ｐゴシック" charset="0"/>
                <a:cs typeface="ＭＳ Ｐゴシック" charset="0"/>
              </a:rPr>
              <a:t>Paul Pop, Technical University of Denmark, Denmark </a:t>
            </a:r>
            <a:br>
              <a:rPr lang="en-US" altLang="zh-TW" sz="2400" dirty="0">
                <a:solidFill>
                  <a:schemeClr val="tx1"/>
                </a:solidFill>
                <a:latin typeface="Arial" charset="0"/>
                <a:ea typeface="ＭＳ Ｐゴシック" charset="0"/>
                <a:cs typeface="ＭＳ Ｐゴシック" charset="0"/>
              </a:rPr>
            </a:br>
            <a:r>
              <a:rPr lang="en-US" altLang="zh-TW" sz="2400" dirty="0" err="1">
                <a:solidFill>
                  <a:schemeClr val="tx1"/>
                </a:solidFill>
                <a:latin typeface="Arial" charset="0"/>
                <a:ea typeface="ＭＳ Ｐゴシック" charset="0"/>
                <a:cs typeface="ＭＳ Ｐゴシック" charset="0"/>
              </a:rPr>
              <a:t>Tsung</a:t>
            </a:r>
            <a:r>
              <a:rPr lang="en-US" altLang="zh-TW" sz="2400" dirty="0">
                <a:solidFill>
                  <a:schemeClr val="tx1"/>
                </a:solidFill>
                <a:latin typeface="Arial" charset="0"/>
                <a:ea typeface="ＭＳ Ｐゴシック" charset="0"/>
                <a:cs typeface="ＭＳ Ｐゴシック" charset="0"/>
              </a:rPr>
              <a:t>-Yi Ho, National Cheng Kung University, Taiwan</a:t>
            </a:r>
            <a:br>
              <a:rPr lang="en-US" altLang="zh-TW" sz="2400" dirty="0">
                <a:solidFill>
                  <a:schemeClr val="tx1"/>
                </a:solidFill>
                <a:latin typeface="Arial" charset="0"/>
                <a:ea typeface="ＭＳ Ｐゴシック" charset="0"/>
                <a:cs typeface="ＭＳ Ｐゴシック" charset="0"/>
              </a:rPr>
            </a:br>
            <a:r>
              <a:rPr lang="en-US" altLang="zh-TW" sz="2400" dirty="0" err="1">
                <a:solidFill>
                  <a:schemeClr val="tx1"/>
                </a:solidFill>
                <a:latin typeface="Arial" charset="0"/>
                <a:ea typeface="ＭＳ Ｐゴシック" charset="0"/>
                <a:cs typeface="ＭＳ Ｐゴシック" charset="0"/>
              </a:rPr>
              <a:t>Juinn</a:t>
            </a:r>
            <a:r>
              <a:rPr lang="en-US" altLang="zh-TW" sz="2400" dirty="0">
                <a:solidFill>
                  <a:schemeClr val="tx1"/>
                </a:solidFill>
                <a:latin typeface="Arial" charset="0"/>
                <a:ea typeface="ＭＳ Ｐゴシック" charset="0"/>
                <a:cs typeface="ＭＳ Ｐゴシック" charset="0"/>
              </a:rPr>
              <a:t>-Dar Huang, National </a:t>
            </a:r>
            <a:r>
              <a:rPr lang="en-US" altLang="zh-TW" sz="2400" dirty="0" err="1">
                <a:solidFill>
                  <a:schemeClr val="tx1"/>
                </a:solidFill>
                <a:latin typeface="Arial" charset="0"/>
                <a:ea typeface="ＭＳ Ｐゴシック" charset="0"/>
                <a:cs typeface="ＭＳ Ｐゴシック" charset="0"/>
              </a:rPr>
              <a:t>Chiao</a:t>
            </a:r>
            <a:r>
              <a:rPr lang="en-US" altLang="zh-TW" sz="2400" dirty="0">
                <a:solidFill>
                  <a:schemeClr val="tx1"/>
                </a:solidFill>
                <a:latin typeface="Arial" charset="0"/>
                <a:ea typeface="ＭＳ Ｐゴシック" charset="0"/>
                <a:cs typeface="ＭＳ Ｐゴシック" charset="0"/>
              </a:rPr>
              <a:t> Tung University, Taiwan</a:t>
            </a:r>
            <a:endParaRPr lang="zh-TW" altLang="en-US" sz="2400" dirty="0">
              <a:solidFill>
                <a:schemeClr val="tx1"/>
              </a:solidFill>
              <a:latin typeface="Arial" charset="0"/>
              <a:ea typeface="ＭＳ Ｐゴシック" charset="0"/>
              <a:cs typeface="ＭＳ Ｐゴシック" charset="0"/>
            </a:endParaRPr>
          </a:p>
        </p:txBody>
      </p:sp>
      <p:pic>
        <p:nvPicPr>
          <p:cNvPr id="2051" name="Picture 10" descr="DTU-DK-A1"/>
          <p:cNvPicPr>
            <a:picLocks noChangeAspect="1" noChangeArrowheads="1"/>
          </p:cNvPicPr>
          <p:nvPr/>
        </p:nvPicPr>
        <p:blipFill>
          <a:blip r:embed="rId2">
            <a:extLst>
              <a:ext uri="{28A0092B-C50C-407E-A947-70E740481C1C}">
                <a14:useLocalDpi xmlns:a14="http://schemas.microsoft.com/office/drawing/2010/main" val="0"/>
              </a:ext>
            </a:extLst>
          </a:blip>
          <a:srcRect l="78432"/>
          <a:stretch>
            <a:fillRect/>
          </a:stretch>
        </p:blipFill>
        <p:spPr bwMode="auto">
          <a:xfrm>
            <a:off x="2563813" y="5105400"/>
            <a:ext cx="782637"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457200" y="1752600"/>
            <a:ext cx="8305800" cy="1600200"/>
          </a:xfrm>
          <a:prstGeom prst="rect">
            <a:avLst/>
          </a:prstGeom>
          <a:noFill/>
          <a:ln w="9525">
            <a:noFill/>
            <a:miter lim="800000"/>
            <a:headEnd/>
            <a:tailEnd/>
          </a:ln>
          <a:effec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eaLnBrk="1" fontAlgn="base" hangingPunct="1">
              <a:lnSpc>
                <a:spcPct val="88000"/>
              </a:lnSpc>
              <a:spcBef>
                <a:spcPct val="0"/>
              </a:spcBef>
              <a:spcAft>
                <a:spcPct val="0"/>
              </a:spcAft>
            </a:pPr>
            <a:r>
              <a:rPr lang="en-US" altLang="zh-TW" sz="3200" b="1" smtClean="0">
                <a:solidFill>
                  <a:srgbClr val="FF0000"/>
                </a:solidFill>
                <a:effectLst>
                  <a:outerShdw blurRad="38100" dist="38100" dir="2700000" algn="tl">
                    <a:srgbClr val="DDDDDD"/>
                  </a:outerShdw>
                </a:effectLst>
              </a:rPr>
              <a:t>Digital Microfluidic Biochips: Towards Hardware/Software Co-Design  and Cyberphysical Integration</a:t>
            </a:r>
            <a:br>
              <a:rPr lang="en-US" altLang="zh-TW" sz="3200" b="1" smtClean="0">
                <a:solidFill>
                  <a:srgbClr val="FF0000"/>
                </a:solidFill>
                <a:effectLst>
                  <a:outerShdw blurRad="38100" dist="38100" dir="2700000" algn="tl">
                    <a:srgbClr val="DDDDDD"/>
                  </a:outerShdw>
                </a:effectLst>
              </a:rPr>
            </a:br>
            <a:endParaRPr lang="en-US" altLang="zh-TW" sz="4800" b="1" smtClean="0">
              <a:solidFill>
                <a:srgbClr val="FF0000"/>
              </a:solidFill>
              <a:effectLst>
                <a:outerShdw blurRad="38100" dist="38100" dir="2700000" algn="tl">
                  <a:srgbClr val="DDDDDD"/>
                </a:outerShdw>
              </a:effectLst>
              <a:latin typeface="Garamond" charset="0"/>
            </a:endParaRP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100" y="533400"/>
            <a:ext cx="7092950" cy="114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accent2"/>
                </a:solidFill>
                <a:miter lim="800000"/>
                <a:headEnd/>
                <a:tailEnd/>
              </a14:hiddenLine>
            </a:ext>
          </a:extLst>
        </p:spPr>
      </p:pic>
      <p:pic>
        <p:nvPicPr>
          <p:cNvPr id="2054" name="Picture 13" descr="Unknow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79850" y="5105400"/>
            <a:ext cx="9906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圖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95900" y="51054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67114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a:xfrm>
            <a:off x="304800" y="434975"/>
            <a:ext cx="8658225" cy="936625"/>
          </a:xfrm>
        </p:spPr>
        <p:txBody>
          <a:bodyPr/>
          <a:lstStyle/>
          <a:p>
            <a:pPr eaLnBrk="1" hangingPunct="1"/>
            <a:r>
              <a:rPr lang="en-US" altLang="ja-JP">
                <a:latin typeface="Arial" charset="0"/>
                <a:ea typeface="MS PGothic" charset="0"/>
                <a:cs typeface="MS PGothic" charset="0"/>
              </a:rPr>
              <a:t>Electrowetting</a:t>
            </a:r>
          </a:p>
        </p:txBody>
      </p:sp>
      <p:sp>
        <p:nvSpPr>
          <p:cNvPr id="44037" name="Rectangle 3"/>
          <p:cNvSpPr>
            <a:spLocks noGrp="1" noChangeArrowheads="1"/>
          </p:cNvSpPr>
          <p:nvPr>
            <p:ph type="body" idx="1"/>
          </p:nvPr>
        </p:nvSpPr>
        <p:spPr>
          <a:xfrm>
            <a:off x="304800" y="1219200"/>
            <a:ext cx="8704263" cy="1828800"/>
          </a:xfrm>
        </p:spPr>
        <p:txBody>
          <a:bodyPr/>
          <a:lstStyle/>
          <a:p>
            <a:pPr eaLnBrk="1" hangingPunct="1"/>
            <a:r>
              <a:rPr lang="en-US" altLang="zh-CN" dirty="0">
                <a:latin typeface="Arial" charset="0"/>
                <a:ea typeface="SimSun" charset="0"/>
                <a:cs typeface="SimSun" charset="0"/>
              </a:rPr>
              <a:t>Novel microfluidic platform invented at Duke University</a:t>
            </a:r>
          </a:p>
          <a:p>
            <a:pPr eaLnBrk="1" hangingPunct="1"/>
            <a:r>
              <a:rPr lang="en-US" altLang="ko-KR" dirty="0">
                <a:latin typeface="Arial" charset="0"/>
                <a:ea typeface="Gulim" charset="0"/>
                <a:cs typeface="Gulim" charset="0"/>
              </a:rPr>
              <a:t>Droplet actuation is achieved through </a:t>
            </a:r>
            <a:r>
              <a:rPr lang="en-US" altLang="zh-CN" dirty="0">
                <a:latin typeface="Arial" charset="0"/>
                <a:ea typeface="SimSun" charset="0"/>
                <a:cs typeface="SimSun" charset="0"/>
              </a:rPr>
              <a:t>an effect called </a:t>
            </a:r>
            <a:r>
              <a:rPr lang="en-US" altLang="zh-CN" i="1" dirty="0" err="1" smtClean="0">
                <a:latin typeface="Arial" charset="0"/>
                <a:ea typeface="SimSun" charset="0"/>
                <a:cs typeface="SimSun" charset="0"/>
              </a:rPr>
              <a:t>electrowetting</a:t>
            </a:r>
            <a:endParaRPr lang="en-US" altLang="zh-CN" i="1" dirty="0">
              <a:latin typeface="Arial" charset="0"/>
              <a:ea typeface="SimSun" charset="0"/>
              <a:cs typeface="SimSun" charset="0"/>
            </a:endParaRPr>
          </a:p>
        </p:txBody>
      </p:sp>
      <p:graphicFrame>
        <p:nvGraphicFramePr>
          <p:cNvPr id="44034" name="Object 2"/>
          <p:cNvGraphicFramePr>
            <a:graphicFrameLocks noChangeAspect="1"/>
          </p:cNvGraphicFramePr>
          <p:nvPr>
            <p:extLst>
              <p:ext uri="{D42A27DB-BD31-4B8C-83A1-F6EECF244321}">
                <p14:modId xmlns:p14="http://schemas.microsoft.com/office/powerpoint/2010/main" val="3860667121"/>
              </p:ext>
            </p:extLst>
          </p:nvPr>
        </p:nvGraphicFramePr>
        <p:xfrm>
          <a:off x="0" y="2630487"/>
          <a:ext cx="7086600" cy="1712913"/>
        </p:xfrm>
        <a:graphic>
          <a:graphicData uri="http://schemas.openxmlformats.org/presentationml/2006/ole">
            <mc:AlternateContent xmlns:mc="http://schemas.openxmlformats.org/markup-compatibility/2006">
              <mc:Choice xmlns:v="urn:schemas-microsoft-com:vml" Requires="v">
                <p:oleObj spid="_x0000_s145438" name="Image" r:id="rId6" imgW="11868690" imgH="2871867" progId="Photoshop.Image.7">
                  <p:embed/>
                </p:oleObj>
              </mc:Choice>
              <mc:Fallback>
                <p:oleObj name="Image" r:id="rId6" imgW="11868690" imgH="2871867"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630487"/>
                        <a:ext cx="7086600"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4038" name="Text Box 5"/>
          <p:cNvSpPr txBox="1">
            <a:spLocks noChangeArrowheads="1"/>
          </p:cNvSpPr>
          <p:nvPr/>
        </p:nvSpPr>
        <p:spPr bwMode="auto">
          <a:xfrm>
            <a:off x="304800" y="4648200"/>
            <a:ext cx="2935288"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ltLang="ko-KR" sz="1800" b="1" smtClean="0">
                <a:solidFill>
                  <a:srgbClr val="000000"/>
                </a:solidFill>
                <a:ea typeface="Gulim" charset="0"/>
                <a:cs typeface="Gulim" charset="0"/>
              </a:rPr>
              <a:t>No Potential</a:t>
            </a:r>
          </a:p>
          <a:p>
            <a:pPr defTabSz="914400" eaLnBrk="1" fontAlgn="base" hangingPunct="1">
              <a:spcBef>
                <a:spcPct val="0"/>
              </a:spcBef>
              <a:spcAft>
                <a:spcPct val="0"/>
              </a:spcAft>
            </a:pPr>
            <a:r>
              <a:rPr lang="en-US" altLang="ko-KR" sz="1800" smtClean="0">
                <a:solidFill>
                  <a:srgbClr val="000000"/>
                </a:solidFill>
                <a:ea typeface="Gulim" charset="0"/>
                <a:cs typeface="Gulim" charset="0"/>
              </a:rPr>
              <a:t>A droplet on a hydrophobic surface originally has a large contact angle.</a:t>
            </a:r>
            <a:r>
              <a:rPr lang="en-US" altLang="ko-KR" sz="1200" smtClean="0">
                <a:solidFill>
                  <a:srgbClr val="000000"/>
                </a:solidFill>
                <a:ea typeface="Gulim" charset="0"/>
                <a:cs typeface="Gulim" charset="0"/>
              </a:rPr>
              <a:t> </a:t>
            </a:r>
          </a:p>
          <a:p>
            <a:pPr algn="dist" defTabSz="914400" eaLnBrk="1" fontAlgn="base" hangingPunct="1">
              <a:spcBef>
                <a:spcPct val="0"/>
              </a:spcBef>
              <a:spcAft>
                <a:spcPct val="0"/>
              </a:spcAft>
            </a:pPr>
            <a:endParaRPr lang="zh-CN" altLang="en-US" sz="1200" smtClean="0">
              <a:solidFill>
                <a:srgbClr val="000000"/>
              </a:solidFill>
              <a:ea typeface="SimSun" charset="0"/>
              <a:cs typeface="SimSun" charset="0"/>
            </a:endParaRPr>
          </a:p>
        </p:txBody>
      </p:sp>
      <p:sp>
        <p:nvSpPr>
          <p:cNvPr id="44039" name="Text Box 6"/>
          <p:cNvSpPr txBox="1">
            <a:spLocks noChangeArrowheads="1"/>
          </p:cNvSpPr>
          <p:nvPr/>
        </p:nvSpPr>
        <p:spPr bwMode="auto">
          <a:xfrm>
            <a:off x="3124200" y="4648200"/>
            <a:ext cx="3589338"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ltLang="ko-KR" sz="1800" b="1" smtClean="0">
                <a:solidFill>
                  <a:srgbClr val="000000"/>
                </a:solidFill>
                <a:ea typeface="Gulim" charset="0"/>
                <a:cs typeface="Gulim" charset="0"/>
              </a:rPr>
              <a:t>Applied Potential</a:t>
            </a:r>
          </a:p>
          <a:p>
            <a:pPr defTabSz="914400" eaLnBrk="1" fontAlgn="base" hangingPunct="1">
              <a:spcBef>
                <a:spcPct val="0"/>
              </a:spcBef>
              <a:spcAft>
                <a:spcPct val="0"/>
              </a:spcAft>
            </a:pPr>
            <a:r>
              <a:rPr lang="en-US" altLang="ko-KR" sz="1800" smtClean="0">
                <a:solidFill>
                  <a:srgbClr val="000000"/>
                </a:solidFill>
                <a:ea typeface="Gulim" charset="0"/>
                <a:cs typeface="Gulim" charset="0"/>
              </a:rPr>
              <a:t>The droplet’s surface energy increases, which results in a reduced contact angle. The droplet now wets the surface.</a:t>
            </a:r>
            <a:endParaRPr lang="en-US" altLang="zh-CN" sz="1800" smtClean="0">
              <a:solidFill>
                <a:srgbClr val="000000"/>
              </a:solidFill>
              <a:ea typeface="SimSun" charset="0"/>
              <a:cs typeface="SimSun" charset="0"/>
            </a:endParaRPr>
          </a:p>
        </p:txBody>
      </p:sp>
      <p:pic>
        <p:nvPicPr>
          <p:cNvPr id="44041" name="electrowetting.mpeg" descr="/Users/krishnendu/Documents/Tutorial Proposals and Materials/ICCAD 2010 Tutorial/electrowetting.mpeg">
            <a:hlinkClick r:id="" action="ppaction://media"/>
          </p:cNvPr>
          <p:cNvPicPr>
            <a:picLocks noChangeAspect="1" noChangeArrowheads="1"/>
          </p:cNvPicPr>
          <p:nvPr>
            <a:videoFile r:link="rId3"/>
            <p:extLst>
              <p:ext uri="{DAA4B4D4-6D71-4841-9C94-3DE7FCFB9230}">
                <p14:media xmlns:p14="http://schemas.microsoft.com/office/powerpoint/2010/main" r:link="rId2"/>
              </p:ext>
            </p:extLst>
          </p:nvPr>
        </p:nvPicPr>
        <p:blipFill>
          <a:blip r:embed="rId8">
            <a:extLst>
              <a:ext uri="{28A0092B-C50C-407E-A947-70E740481C1C}">
                <a14:useLocalDpi xmlns:a14="http://schemas.microsoft.com/office/drawing/2010/main" val="0"/>
              </a:ext>
            </a:extLst>
          </a:blip>
          <a:srcRect/>
          <a:stretch>
            <a:fillRect/>
          </a:stretch>
        </p:blipFill>
        <p:spPr bwMode="auto">
          <a:xfrm>
            <a:off x="6553200" y="4343400"/>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bwMode="auto">
          <a:xfrm>
            <a:off x="395536" y="6237312"/>
            <a:ext cx="7992888" cy="21602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0" marR="0" lvl="0" indent="0" defTabSz="914400" rtl="0" eaLnBrk="1" fontAlgn="base" latinLnBrk="0" hangingPunct="1">
              <a:lnSpc>
                <a:spcPct val="80000"/>
              </a:lnSpc>
              <a:spcBef>
                <a:spcPct val="0"/>
              </a:spcBef>
              <a:spcAft>
                <a:spcPct val="0"/>
              </a:spcAft>
              <a:buClrTx/>
              <a:buSzTx/>
              <a:buFontTx/>
              <a:buNone/>
              <a:tabLst/>
              <a:defRPr/>
            </a:pPr>
            <a:r>
              <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rPr>
              <a:t>Slide source: </a:t>
            </a:r>
            <a:r>
              <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rPr>
              <a:t>Prof. </a:t>
            </a:r>
            <a:r>
              <a:rPr kumimoji="0" lang="en-US" sz="1200" i="0" u="none" strike="noStrike" kern="0" cap="none" spc="0" normalizeH="0" baseline="0" noProof="0" dirty="0" err="1" smtClean="0">
                <a:ln>
                  <a:noFill/>
                </a:ln>
                <a:effectLst/>
                <a:uLnTx/>
                <a:uFillTx/>
                <a:latin typeface="Calibri" pitchFamily="34" charset="0"/>
                <a:ea typeface="ＭＳ Ｐゴシック" charset="-128"/>
                <a:cs typeface="Calibri" pitchFamily="34" charset="0"/>
              </a:rPr>
              <a:t>Krishneddu</a:t>
            </a:r>
            <a:r>
              <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rPr>
              <a:t> </a:t>
            </a:r>
            <a:r>
              <a:rPr kumimoji="0" lang="en-US" sz="1200" i="0" u="none" strike="noStrike" kern="0" cap="none" spc="0" normalizeH="0" baseline="0" noProof="0" dirty="0" err="1" smtClean="0">
                <a:ln>
                  <a:noFill/>
                </a:ln>
                <a:effectLst/>
                <a:uLnTx/>
                <a:uFillTx/>
                <a:latin typeface="Calibri" pitchFamily="34" charset="0"/>
                <a:ea typeface="ＭＳ Ｐゴシック" charset="-128"/>
                <a:cs typeface="Calibri" pitchFamily="34" charset="0"/>
              </a:rPr>
              <a:t>Chakrabarty</a:t>
            </a:r>
            <a:r>
              <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rPr>
              <a:t>, Duke </a:t>
            </a:r>
            <a:r>
              <a:rPr kumimoji="0" lang="en-US" sz="1200" i="0" u="none" strike="noStrike" kern="0" cap="none" spc="0" normalizeH="0" baseline="0" noProof="0" dirty="0" err="1" smtClean="0">
                <a:ln>
                  <a:noFill/>
                </a:ln>
                <a:effectLst/>
                <a:uLnTx/>
                <a:uFillTx/>
                <a:latin typeface="Calibri" pitchFamily="34" charset="0"/>
                <a:ea typeface="ＭＳ Ｐゴシック" charset="-128"/>
                <a:cs typeface="Calibri" pitchFamily="34" charset="0"/>
              </a:rPr>
              <a:t>Universtiy</a:t>
            </a:r>
            <a:endPar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endParaRPr>
          </a:p>
        </p:txBody>
      </p:sp>
    </p:spTree>
    <p:extLst>
      <p:ext uri="{BB962C8B-B14F-4D97-AF65-F5344CB8AC3E}">
        <p14:creationId xmlns:p14="http://schemas.microsoft.com/office/powerpoint/2010/main" val="1377018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3" fill="hold"/>
                                        <p:tgtEl>
                                          <p:spTgt spid="4404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4041"/>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44041"/>
                                        </p:tgtEl>
                                      </p:cBhvr>
                                    </p:cmd>
                                  </p:childTnLst>
                                </p:cTn>
                              </p:par>
                            </p:childTnLst>
                          </p:cTn>
                        </p:par>
                      </p:childTnLst>
                    </p:cTn>
                  </p:par>
                </p:childTnLst>
              </p:cTn>
              <p:nextCondLst>
                <p:cond evt="onClick" delay="0">
                  <p:tgtEl>
                    <p:spTgt spid="44041"/>
                  </p:tgtEl>
                </p:cond>
              </p:nextCondLst>
            </p:seq>
            <p:video>
              <p:cMediaNode>
                <p:cTn id="12" fill="hold" display="0">
                  <p:stCondLst>
                    <p:cond delay="indefinite"/>
                  </p:stCondLst>
                  <p:endCondLst>
                    <p:cond evt="onNext" delay="0">
                      <p:tgtEl>
                        <p:sldTgt/>
                      </p:tgtEl>
                    </p:cond>
                    <p:cond evt="onPrev" delay="0">
                      <p:tgtEl>
                        <p:sldTgt/>
                      </p:tgtEl>
                    </p:cond>
                  </p:endCondLst>
                </p:cTn>
                <p:tgtEl>
                  <p:spTgt spid="4404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dirty="0" smtClean="0"/>
              <a:t>Operations: droplet movement</a:t>
            </a:r>
            <a:endParaRPr lang="en-US" dirty="0"/>
          </a:p>
        </p:txBody>
      </p:sp>
      <p:pic>
        <p:nvPicPr>
          <p:cNvPr id="24580" name="Picture 4" descr="/Users/paupo/Desktop/esrel/maftei_esrel2008/video/side_moving.mpg">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4859338" y="2060575"/>
            <a:ext cx="3744912" cy="2809875"/>
          </a:xfrm>
          <a:prstGeom prst="rect">
            <a:avLst/>
          </a:prstGeom>
          <a:noFill/>
          <a:ln w="9525">
            <a:noFill/>
            <a:miter lim="800000"/>
            <a:headEnd/>
            <a:tailEnd/>
          </a:ln>
        </p:spPr>
      </p:pic>
      <p:pic>
        <p:nvPicPr>
          <p:cNvPr id="11" name="Picture 10" descr="Screen shot 2010-10-24 at 1.55.00 PM.png"/>
          <p:cNvPicPr>
            <a:picLocks noChangeAspect="1"/>
          </p:cNvPicPr>
          <p:nvPr/>
        </p:nvPicPr>
        <p:blipFill>
          <a:blip r:embed="rId6"/>
          <a:stretch>
            <a:fillRect/>
          </a:stretch>
        </p:blipFill>
        <p:spPr>
          <a:xfrm>
            <a:off x="304800" y="2209800"/>
            <a:ext cx="4406900" cy="2516440"/>
          </a:xfrm>
          <a:prstGeom prst="rect">
            <a:avLst/>
          </a:prstGeom>
        </p:spPr>
      </p:pic>
    </p:spTree>
    <p:extLst>
      <p:ext uri="{BB962C8B-B14F-4D97-AF65-F5344CB8AC3E}">
        <p14:creationId xmlns:p14="http://schemas.microsoft.com/office/powerpoint/2010/main" val="8921439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3" fill="hold"/>
                                        <p:tgtEl>
                                          <p:spTgt spid="2458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58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4580"/>
                                        </p:tgtEl>
                                      </p:cBhvr>
                                    </p:cmd>
                                  </p:childTnLst>
                                </p:cTn>
                              </p:par>
                            </p:childTnLst>
                          </p:cTn>
                        </p:par>
                      </p:childTnLst>
                    </p:cTn>
                  </p:par>
                </p:childTnLst>
              </p:cTn>
              <p:nextCondLst>
                <p:cond evt="onClick" delay="0">
                  <p:tgtEl>
                    <p:spTgt spid="24580"/>
                  </p:tgtEl>
                </p:cond>
              </p:nextCondLst>
            </p:seq>
            <p:video>
              <p:cMediaNode>
                <p:cTn id="12" fill="hold" display="0">
                  <p:stCondLst>
                    <p:cond delay="indefinite"/>
                  </p:stCondLst>
                  <p:endCondLst>
                    <p:cond evt="onNext" delay="0">
                      <p:tgtEl>
                        <p:sldTgt/>
                      </p:tgtEl>
                    </p:cond>
                    <p:cond evt="onPrev" delay="0">
                      <p:tgtEl>
                        <p:sldTgt/>
                      </p:tgtEl>
                    </p:cond>
                  </p:endCondLst>
                </p:cTn>
                <p:tgtEl>
                  <p:spTgt spid="24580"/>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Operations, cont.</a:t>
            </a:r>
            <a:endParaRPr lang="en-US" dirty="0"/>
          </a:p>
        </p:txBody>
      </p:sp>
      <p:pic>
        <p:nvPicPr>
          <p:cNvPr id="4" name="dispensing-3.mpg">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a:xfrm>
            <a:off x="467544" y="3933056"/>
            <a:ext cx="3138488" cy="2185988"/>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 name="Text Box 13"/>
          <p:cNvSpPr txBox="1">
            <a:spLocks noChangeArrowheads="1"/>
          </p:cNvSpPr>
          <p:nvPr/>
        </p:nvSpPr>
        <p:spPr bwMode="auto">
          <a:xfrm>
            <a:off x="5841062" y="3592160"/>
            <a:ext cx="2286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defTabSz="914400">
              <a:lnSpc>
                <a:spcPct val="100000"/>
              </a:lnSpc>
              <a:spcBef>
                <a:spcPct val="50000"/>
              </a:spcBef>
              <a:buClrTx/>
              <a:buSzTx/>
              <a:buFontTx/>
              <a:buNone/>
            </a:pPr>
            <a:r>
              <a:rPr lang="en-US" sz="1600" b="1" dirty="0" smtClean="0">
                <a:solidFill>
                  <a:srgbClr val="000000"/>
                </a:solidFill>
                <a:latin typeface="Calibri"/>
                <a:cs typeface="Calibri"/>
              </a:rPr>
              <a:t>Transport</a:t>
            </a:r>
          </a:p>
        </p:txBody>
      </p:sp>
      <p:sp>
        <p:nvSpPr>
          <p:cNvPr id="6" name="Text Box 14"/>
          <p:cNvSpPr txBox="1">
            <a:spLocks noChangeArrowheads="1"/>
          </p:cNvSpPr>
          <p:nvPr/>
        </p:nvSpPr>
        <p:spPr bwMode="auto">
          <a:xfrm>
            <a:off x="400869" y="3590839"/>
            <a:ext cx="1905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a:lnSpc>
                <a:spcPct val="100000"/>
              </a:lnSpc>
              <a:spcBef>
                <a:spcPct val="50000"/>
              </a:spcBef>
              <a:buClrTx/>
              <a:buSzTx/>
              <a:buFontTx/>
              <a:buNone/>
            </a:pPr>
            <a:r>
              <a:rPr lang="en-US" sz="1600" b="1" dirty="0" smtClean="0">
                <a:solidFill>
                  <a:srgbClr val="000000"/>
                </a:solidFill>
                <a:latin typeface="Calibri"/>
                <a:cs typeface="Calibri"/>
              </a:rPr>
              <a:t>Droplet dispensing</a:t>
            </a:r>
          </a:p>
        </p:txBody>
      </p:sp>
      <p:sp>
        <p:nvSpPr>
          <p:cNvPr id="7" name="Text Box 24"/>
          <p:cNvSpPr txBox="1">
            <a:spLocks noChangeArrowheads="1"/>
          </p:cNvSpPr>
          <p:nvPr/>
        </p:nvSpPr>
        <p:spPr bwMode="auto">
          <a:xfrm>
            <a:off x="3045948" y="1079902"/>
            <a:ext cx="1905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a:lnSpc>
                <a:spcPct val="100000"/>
              </a:lnSpc>
              <a:spcBef>
                <a:spcPct val="50000"/>
              </a:spcBef>
              <a:buClrTx/>
              <a:buSzTx/>
              <a:buFontTx/>
              <a:buNone/>
            </a:pPr>
            <a:r>
              <a:rPr lang="en-US" sz="1600" b="1" dirty="0" smtClean="0">
                <a:solidFill>
                  <a:srgbClr val="000000"/>
                </a:solidFill>
                <a:latin typeface="Calibri"/>
                <a:cs typeface="Calibri"/>
              </a:rPr>
              <a:t>Reservoir loading</a:t>
            </a:r>
          </a:p>
        </p:txBody>
      </p:sp>
      <p:pic>
        <p:nvPicPr>
          <p:cNvPr id="8" name="innerloopdance-2.mpg">
            <a:hlinkClick r:id="" action="ppaction://media"/>
          </p:cNvPr>
          <p:cNvPicPr>
            <a:picLocks noRot="1" noChangeAspect="1" noChangeArrowheads="1"/>
          </p:cNvPicPr>
          <p:nvPr>
            <a:videoFile r:link="rId4"/>
            <p:extLst>
              <p:ext uri="{DAA4B4D4-6D71-4841-9C94-3DE7FCFB9230}">
                <p14:media xmlns:p14="http://schemas.microsoft.com/office/powerpoint/2010/main" r:link="rId3"/>
              </p:ext>
            </p:extLst>
          </p:nvPr>
        </p:nvPicPr>
        <p:blipFill>
          <a:blip r:embed="rId9">
            <a:extLst>
              <a:ext uri="{28A0092B-C50C-407E-A947-70E740481C1C}">
                <a14:useLocalDpi xmlns:a14="http://schemas.microsoft.com/office/drawing/2010/main" val="0"/>
              </a:ext>
            </a:extLst>
          </a:blip>
          <a:srcRect/>
          <a:stretch>
            <a:fillRect/>
          </a:stretch>
        </p:blipFill>
        <p:spPr>
          <a:xfrm>
            <a:off x="5525319" y="3942581"/>
            <a:ext cx="2625725" cy="218757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9" name="loading2.mpg">
            <a:hlinkClick r:id="" action="ppaction://media"/>
          </p:cNvPr>
          <p:cNvPicPr>
            <a:picLocks noRot="1" noChangeAspect="1" noChangeArrowheads="1"/>
          </p:cNvPicPr>
          <p:nvPr>
            <a:videoFile r:link="rId6"/>
            <p:extLst>
              <p:ext uri="{DAA4B4D4-6D71-4841-9C94-3DE7FCFB9230}">
                <p14:media xmlns:p14="http://schemas.microsoft.com/office/powerpoint/2010/main" r:link="rId5"/>
              </p:ext>
            </p:extLst>
          </p:nvPr>
        </p:nvPicPr>
        <p:blipFill>
          <a:blip r:embed="rId10">
            <a:extLst>
              <a:ext uri="{28A0092B-C50C-407E-A947-70E740481C1C}">
                <a14:useLocalDpi xmlns:a14="http://schemas.microsoft.com/office/drawing/2010/main" val="0"/>
              </a:ext>
            </a:extLst>
          </a:blip>
          <a:srcRect/>
          <a:stretch>
            <a:fillRect/>
          </a:stretch>
        </p:blipFill>
        <p:spPr>
          <a:xfrm>
            <a:off x="3058344" y="1418456"/>
            <a:ext cx="2895600" cy="220027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3333405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0"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351"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691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0">
                  <p:stCondLst>
                    <p:cond delay="indefinite"/>
                  </p:stCondLst>
                  <p:endCondLst>
                    <p:cond evt="onNext" delay="0">
                      <p:tgtEl>
                        <p:sldTgt/>
                      </p:tgtEl>
                    </p:cond>
                    <p:cond evt="onPrev" delay="0">
                      <p:tgtEl>
                        <p:sldTgt/>
                      </p:tgtEl>
                    </p:cond>
                  </p:endCondLst>
                </p:cTn>
                <p:tgtEl>
                  <p:spTgt spid="4"/>
                </p:tgtEl>
              </p:cMediaNode>
            </p:video>
            <p:video>
              <p:cMediaNode>
                <p:cTn id="16" fill="hold" display="0">
                  <p:stCondLst>
                    <p:cond delay="indefinite"/>
                  </p:stCondLst>
                  <p:endCondLst>
                    <p:cond evt="onNext" delay="0">
                      <p:tgtEl>
                        <p:sldTgt/>
                      </p:tgtEl>
                    </p:cond>
                    <p:cond evt="onPrev" delay="0">
                      <p:tgtEl>
                        <p:sldTgt/>
                      </p:tgtEl>
                    </p:cond>
                  </p:endCondLst>
                </p:cTn>
                <p:tgtEl>
                  <p:spTgt spid="8"/>
                </p:tgtEl>
              </p:cMediaNode>
            </p:video>
            <p:video>
              <p:cMediaNode>
                <p:cTn id="17" repeatCount="2000" display="0">
                  <p:stCondLst>
                    <p:cond delay="indefinite"/>
                  </p:stCondLst>
                  <p:endCondLst>
                    <p:cond evt="onPrev" delay="0">
                      <p:tgtEl>
                        <p:sldTgt/>
                      </p:tgtEl>
                    </p:cond>
                  </p:endCondLst>
                </p:cTn>
                <p:tgtEl>
                  <p:spTgt spid="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3"/>
          <p:cNvSpPr>
            <a:spLocks noGrp="1" noChangeArrowheads="1"/>
          </p:cNvSpPr>
          <p:nvPr>
            <p:ph type="title"/>
          </p:nvPr>
        </p:nvSpPr>
        <p:spPr/>
        <p:txBody>
          <a:bodyPr/>
          <a:lstStyle/>
          <a:p>
            <a:r>
              <a:rPr lang="en-US" dirty="0" smtClean="0"/>
              <a:t>Droplet-based microfluidic biochips</a:t>
            </a:r>
            <a:endParaRPr lang="en-US" dirty="0"/>
          </a:p>
        </p:txBody>
      </p:sp>
      <p:sp>
        <p:nvSpPr>
          <p:cNvPr id="17" name="Content Placeholder 16"/>
          <p:cNvSpPr>
            <a:spLocks noGrp="1"/>
          </p:cNvSpPr>
          <p:nvPr>
            <p:ph idx="1"/>
          </p:nvPr>
        </p:nvSpPr>
        <p:spPr>
          <a:xfrm>
            <a:off x="358775" y="4797152"/>
            <a:ext cx="8424863" cy="1679848"/>
          </a:xfrm>
        </p:spPr>
        <p:txBody>
          <a:bodyPr/>
          <a:lstStyle/>
          <a:p>
            <a:r>
              <a:rPr lang="en-US" dirty="0" smtClean="0"/>
              <a:t>Current design practice: full-custom bottom-up</a:t>
            </a:r>
          </a:p>
          <a:p>
            <a:r>
              <a:rPr lang="en-US" dirty="0" smtClean="0"/>
              <a:t>As the complexity increases (there are architectures with thousands of electrodes), top-down design methods are needed</a:t>
            </a:r>
            <a:endParaRPr lang="en-US" dirty="0"/>
          </a:p>
        </p:txBody>
      </p:sp>
      <p:pic>
        <p:nvPicPr>
          <p:cNvPr id="22532" name="Picture 4" descr="/Users/paupo/Desktop/esrel/maftei_esrel2008/video/fullLOC.mpg">
            <a:hlinkClick r:id="" action="ppaction://media"/>
          </p:cNvPr>
          <p:cNvPicPr/>
          <p:nvPr>
            <a:videoFile r:link="rId3"/>
            <p:extLst>
              <p:ext uri="{DAA4B4D4-6D71-4841-9C94-3DE7FCFB9230}">
                <p14:media xmlns:p14="http://schemas.microsoft.com/office/powerpoint/2010/main" r:link="rId2"/>
              </p:ext>
            </p:extLst>
          </p:nvPr>
        </p:nvPicPr>
        <p:blipFill>
          <a:blip r:embed="rId6"/>
          <a:srcRect/>
          <a:stretch>
            <a:fillRect/>
          </a:stretch>
        </p:blipFill>
        <p:spPr bwMode="auto">
          <a:xfrm>
            <a:off x="107504" y="1916832"/>
            <a:ext cx="3983931" cy="2390941"/>
          </a:xfrm>
          <a:prstGeom prst="rect">
            <a:avLst/>
          </a:prstGeom>
          <a:noFill/>
          <a:ln w="9525">
            <a:noFill/>
            <a:miter lim="800000"/>
            <a:headEnd/>
            <a:tailEnd/>
          </a:ln>
        </p:spPr>
      </p:pic>
      <p:sp>
        <p:nvSpPr>
          <p:cNvPr id="5" name="Rectangle 4"/>
          <p:cNvSpPr/>
          <p:nvPr/>
        </p:nvSpPr>
        <p:spPr>
          <a:xfrm>
            <a:off x="107504" y="1616851"/>
            <a:ext cx="3983931" cy="338554"/>
          </a:xfrm>
          <a:prstGeom prst="rect">
            <a:avLst/>
          </a:prstGeom>
        </p:spPr>
        <p:txBody>
          <a:bodyPr wrap="square">
            <a:spAutoFit/>
          </a:bodyPr>
          <a:lstStyle/>
          <a:p>
            <a:r>
              <a:rPr lang="en-US" sz="1600" dirty="0" smtClean="0">
                <a:solidFill>
                  <a:schemeClr val="bg2"/>
                </a:solidFill>
                <a:latin typeface="Calibri"/>
                <a:cs typeface="Calibri"/>
              </a:rPr>
              <a:t>Biochip from Duke University</a:t>
            </a:r>
            <a:endParaRPr lang="en-US" sz="1600" dirty="0">
              <a:solidFill>
                <a:schemeClr val="bg2"/>
              </a:solidFill>
              <a:latin typeface="Calibri"/>
              <a:cs typeface="Calibri"/>
            </a:endParaRPr>
          </a:p>
        </p:txBody>
      </p:sp>
      <p:grpSp>
        <p:nvGrpSpPr>
          <p:cNvPr id="20" name="Group 19"/>
          <p:cNvGrpSpPr/>
          <p:nvPr/>
        </p:nvGrpSpPr>
        <p:grpSpPr>
          <a:xfrm>
            <a:off x="4273161" y="1164839"/>
            <a:ext cx="4930384" cy="3453415"/>
            <a:chOff x="4179043" y="1700808"/>
            <a:chExt cx="4930384" cy="3453415"/>
          </a:xfrm>
        </p:grpSpPr>
        <p:sp>
          <p:nvSpPr>
            <p:cNvPr id="21" name="Rectangle 20"/>
            <p:cNvSpPr/>
            <p:nvPr/>
          </p:nvSpPr>
          <p:spPr>
            <a:xfrm>
              <a:off x="4179043" y="1700808"/>
              <a:ext cx="4749112" cy="396414"/>
            </a:xfrm>
            <a:prstGeom prst="rect">
              <a:avLst/>
            </a:prstGeom>
          </p:spPr>
          <p:txBody>
            <a:bodyPr wrap="square">
              <a:spAutoFit/>
            </a:bodyPr>
            <a:lstStyle/>
            <a:p>
              <a:pPr lvl="0" defTabSz="914400" fontAlgn="base">
                <a:spcBef>
                  <a:spcPts val="500"/>
                </a:spcBef>
                <a:spcAft>
                  <a:spcPct val="0"/>
                </a:spcAft>
                <a:buClr>
                  <a:srgbClr val="BDD7E7"/>
                </a:buClr>
              </a:pPr>
              <a:r>
                <a:rPr lang="en-US" sz="1600" kern="0" dirty="0" smtClean="0">
                  <a:solidFill>
                    <a:srgbClr val="08519C"/>
                  </a:solidFill>
                  <a:ea typeface="ＭＳ Ｐゴシック" charset="-128"/>
                  <a:cs typeface="Calibri"/>
                </a:rPr>
                <a:t>Commercial application: Newborn </a:t>
              </a:r>
              <a:r>
                <a:rPr lang="en-US" sz="1600" kern="0" dirty="0">
                  <a:solidFill>
                    <a:srgbClr val="08519C"/>
                  </a:solidFill>
                  <a:ea typeface="ＭＳ Ｐゴシック" charset="-128"/>
                  <a:cs typeface="Calibri"/>
                </a:rPr>
                <a:t>screening</a:t>
              </a:r>
            </a:p>
          </p:txBody>
        </p:sp>
        <p:graphicFrame>
          <p:nvGraphicFramePr>
            <p:cNvPr id="22" name="Object 2"/>
            <p:cNvGraphicFramePr>
              <a:graphicFrameLocks noChangeAspect="1"/>
            </p:cNvGraphicFramePr>
            <p:nvPr>
              <p:extLst>
                <p:ext uri="{D42A27DB-BD31-4B8C-83A1-F6EECF244321}">
                  <p14:modId xmlns:p14="http://schemas.microsoft.com/office/powerpoint/2010/main" val="315048903"/>
                </p:ext>
              </p:extLst>
            </p:nvPr>
          </p:nvGraphicFramePr>
          <p:xfrm>
            <a:off x="4197524" y="2054087"/>
            <a:ext cx="4911903" cy="3100136"/>
          </p:xfrm>
          <a:graphic>
            <a:graphicData uri="http://schemas.openxmlformats.org/presentationml/2006/ole">
              <mc:AlternateContent xmlns:mc="http://schemas.openxmlformats.org/markup-compatibility/2006">
                <mc:Choice xmlns:v="urn:schemas-microsoft-com:vml" Requires="v">
                  <p:oleObj spid="_x0000_s173064" name="文档" r:id="rId7" imgW="5160492" imgH="3256749" progId="Word.Document.8">
                    <p:embed/>
                  </p:oleObj>
                </mc:Choice>
                <mc:Fallback>
                  <p:oleObj name="文档" r:id="rId7" imgW="5160492" imgH="3256749"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7524" y="2054087"/>
                          <a:ext cx="4911903" cy="3100136"/>
                        </a:xfrm>
                        <a:prstGeom prst="rect">
                          <a:avLst/>
                        </a:prstGeom>
                        <a:solidFill>
                          <a:schemeClr val="bg1"/>
                        </a:solidFill>
                        <a:ln>
                          <a:noFill/>
                        </a:ln>
                        <a:effectLst/>
                      </p:spPr>
                    </p:pic>
                  </p:oleObj>
                </mc:Fallback>
              </mc:AlternateContent>
            </a:graphicData>
          </a:graphic>
        </p:graphicFrame>
      </p:grpSp>
      <p:pic>
        <p:nvPicPr>
          <p:cNvPr id="14"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3968" y="1561253"/>
            <a:ext cx="4809294" cy="316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725697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33" fill="hold"/>
                                        <p:tgtEl>
                                          <p:spTgt spid="2253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2532"/>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2532"/>
                                        </p:tgtEl>
                                      </p:cBhvr>
                                    </p:cmd>
                                  </p:childTnLst>
                                </p:cTn>
                              </p:par>
                            </p:childTnLst>
                          </p:cTn>
                        </p:par>
                      </p:childTnLst>
                    </p:cTn>
                  </p:par>
                </p:childTnLst>
              </p:cTn>
              <p:nextCondLst>
                <p:cond evt="onClick" delay="0">
                  <p:tgtEl>
                    <p:spTgt spid="22532"/>
                  </p:tgtEl>
                </p:cond>
              </p:nextCondLst>
            </p:seq>
            <p:video>
              <p:cMediaNode>
                <p:cTn id="28" fill="hold" display="0">
                  <p:stCondLst>
                    <p:cond delay="indefinite"/>
                  </p:stCondLst>
                  <p:endCondLst>
                    <p:cond evt="onNext" delay="0">
                      <p:tgtEl>
                        <p:sldTgt/>
                      </p:tgtEl>
                    </p:cond>
                    <p:cond evt="onPrev" delay="0">
                      <p:tgtEl>
                        <p:sldTgt/>
                      </p:tgtEl>
                    </p:cond>
                  </p:endCondLst>
                </p:cTn>
                <p:tgtEl>
                  <p:spTgt spid="22532"/>
                </p:tgtEl>
              </p:cMediaNode>
            </p:video>
          </p:childTnLst>
        </p:cTn>
      </p:par>
    </p:tnLst>
    <p:bldLst>
      <p:bldP spid="1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sz="quarter" idx="4294967295"/>
          </p:nvPr>
        </p:nvSpPr>
        <p:spPr>
          <a:xfrm>
            <a:off x="302304" y="6154765"/>
            <a:ext cx="7696200" cy="396875"/>
          </a:xfrm>
          <a:prstGeom prst="rect">
            <a:avLst/>
          </a:prstGeom>
        </p:spPr>
        <p:txBody>
          <a:bodyPr/>
          <a:lstStyle/>
          <a:p>
            <a:fld id="{CDBA5677-82DD-174B-A219-1E6F44951948}" type="slidenum">
              <a:rPr lang="en-US">
                <a:solidFill>
                  <a:srgbClr val="FFFFFF"/>
                </a:solidFill>
              </a:rPr>
              <a:pPr/>
              <a:t>14</a:t>
            </a:fld>
            <a:endParaRPr lang="en-US">
              <a:solidFill>
                <a:srgbClr val="FFFFFF"/>
              </a:solidFill>
            </a:endParaRPr>
          </a:p>
        </p:txBody>
      </p:sp>
      <p:pic>
        <p:nvPicPr>
          <p:cNvPr id="437250" name="Picture 2" descr="F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04" y="620688"/>
            <a:ext cx="8991600" cy="6069012"/>
          </a:xfrm>
          <a:prstGeom prst="rect">
            <a:avLst/>
          </a:prstGeom>
          <a:noFill/>
          <a:extLst>
            <a:ext uri="{909E8E84-426E-40dd-AFC4-6F175D3DCCD1}">
              <a14:hiddenFill xmlns:a14="http://schemas.microsoft.com/office/drawing/2010/main">
                <a:solidFill>
                  <a:srgbClr val="FFFFFF"/>
                </a:solidFill>
              </a14:hiddenFill>
            </a:ext>
          </a:extLst>
        </p:spPr>
      </p:pic>
      <p:sp>
        <p:nvSpPr>
          <p:cNvPr id="437251" name="Rectangle 3"/>
          <p:cNvSpPr>
            <a:spLocks noGrp="1" noChangeArrowheads="1"/>
          </p:cNvSpPr>
          <p:nvPr>
            <p:ph type="title"/>
          </p:nvPr>
        </p:nvSpPr>
        <p:spPr>
          <a:xfrm>
            <a:off x="381000" y="304800"/>
            <a:ext cx="8153400" cy="685800"/>
          </a:xfrm>
        </p:spPr>
        <p:txBody>
          <a:bodyPr/>
          <a:lstStyle/>
          <a:p>
            <a:r>
              <a:rPr lang="en-US" sz="3200" dirty="0" smtClean="0"/>
              <a:t>Biochip </a:t>
            </a:r>
            <a:r>
              <a:rPr lang="en-US" sz="3200" dirty="0"/>
              <a:t>Design </a:t>
            </a:r>
            <a:r>
              <a:rPr lang="en-US" sz="3200" dirty="0" smtClean="0"/>
              <a:t>Automation Overview</a:t>
            </a:r>
            <a:br>
              <a:rPr lang="en-US" sz="3200" dirty="0" smtClean="0"/>
            </a:br>
            <a:endParaRPr lang="en-US" sz="3200" dirty="0"/>
          </a:p>
        </p:txBody>
      </p:sp>
      <p:sp>
        <p:nvSpPr>
          <p:cNvPr id="437254" name="AutoShape 6"/>
          <p:cNvSpPr>
            <a:spLocks noChangeArrowheads="1"/>
          </p:cNvSpPr>
          <p:nvPr/>
        </p:nvSpPr>
        <p:spPr bwMode="auto">
          <a:xfrm>
            <a:off x="4645704" y="1522440"/>
            <a:ext cx="990600" cy="152400"/>
          </a:xfrm>
          <a:prstGeom prst="rightArrow">
            <a:avLst>
              <a:gd name="adj1" fmla="val 50000"/>
              <a:gd name="adj2" fmla="val 162500"/>
            </a:avLst>
          </a:prstGeom>
          <a:solidFill>
            <a:schemeClr val="accent1"/>
          </a:solidFill>
          <a:ln w="19050">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solidFill>
                <a:srgbClr val="FFFFFF"/>
              </a:solidFill>
            </a:endParaRPr>
          </a:p>
        </p:txBody>
      </p:sp>
      <p:sp>
        <p:nvSpPr>
          <p:cNvPr id="437255" name="AutoShape 7"/>
          <p:cNvSpPr>
            <a:spLocks noChangeArrowheads="1"/>
          </p:cNvSpPr>
          <p:nvPr/>
        </p:nvSpPr>
        <p:spPr bwMode="auto">
          <a:xfrm>
            <a:off x="6855504" y="3884640"/>
            <a:ext cx="228600" cy="685800"/>
          </a:xfrm>
          <a:prstGeom prst="downArrow">
            <a:avLst>
              <a:gd name="adj1" fmla="val 50000"/>
              <a:gd name="adj2" fmla="val 75000"/>
            </a:avLst>
          </a:prstGeom>
          <a:solidFill>
            <a:schemeClr val="accent1"/>
          </a:solidFill>
          <a:ln w="19050">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solidFill>
                <a:srgbClr val="FFFFFF"/>
              </a:solidFill>
            </a:endParaRPr>
          </a:p>
        </p:txBody>
      </p:sp>
      <p:sp>
        <p:nvSpPr>
          <p:cNvPr id="437265" name="Rectangle 17"/>
          <p:cNvSpPr>
            <a:spLocks noChangeArrowheads="1"/>
          </p:cNvSpPr>
          <p:nvPr/>
        </p:nvSpPr>
        <p:spPr bwMode="auto">
          <a:xfrm>
            <a:off x="149904" y="6094440"/>
            <a:ext cx="1447800" cy="304800"/>
          </a:xfrm>
          <a:prstGeom prst="rect">
            <a:avLst/>
          </a:prstGeom>
          <a:solidFill>
            <a:srgbClr val="A4FAE1"/>
          </a:solidFill>
          <a:ln>
            <a:noFill/>
          </a:ln>
          <a:effectLst/>
          <a:extLs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solidFill>
                <a:srgbClr val="FFFFFF"/>
              </a:solidFill>
            </a:endParaRPr>
          </a:p>
        </p:txBody>
      </p:sp>
      <p:sp>
        <p:nvSpPr>
          <p:cNvPr id="437266" name="Rectangle 18"/>
          <p:cNvSpPr>
            <a:spLocks noChangeArrowheads="1"/>
          </p:cNvSpPr>
          <p:nvPr/>
        </p:nvSpPr>
        <p:spPr bwMode="auto">
          <a:xfrm>
            <a:off x="149904" y="2492896"/>
            <a:ext cx="1447800" cy="381000"/>
          </a:xfrm>
          <a:prstGeom prst="rect">
            <a:avLst/>
          </a:prstGeom>
          <a:solidFill>
            <a:srgbClr val="A4FAE1"/>
          </a:solidFill>
          <a:ln>
            <a:noFill/>
          </a:ln>
          <a:effectLst/>
          <a:extLs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solidFill>
                <a:srgbClr val="FFFFFF"/>
              </a:solidFill>
            </a:endParaRPr>
          </a:p>
        </p:txBody>
      </p:sp>
      <p:sp>
        <p:nvSpPr>
          <p:cNvPr id="437268" name="Rectangle 20"/>
          <p:cNvSpPr>
            <a:spLocks noChangeArrowheads="1"/>
          </p:cNvSpPr>
          <p:nvPr/>
        </p:nvSpPr>
        <p:spPr bwMode="auto">
          <a:xfrm>
            <a:off x="226104" y="1196752"/>
            <a:ext cx="1447800" cy="381000"/>
          </a:xfrm>
          <a:prstGeom prst="rect">
            <a:avLst/>
          </a:prstGeom>
          <a:solidFill>
            <a:srgbClr val="A4FAE1"/>
          </a:solidFill>
          <a:ln>
            <a:noFill/>
          </a:ln>
          <a:effectLst/>
          <a:extLs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solidFill>
                <a:srgbClr val="FFFFFF"/>
              </a:solidFill>
            </a:endParaRPr>
          </a:p>
        </p:txBody>
      </p:sp>
      <p:sp>
        <p:nvSpPr>
          <p:cNvPr id="437270" name="Rectangle 22"/>
          <p:cNvSpPr>
            <a:spLocks noChangeArrowheads="1"/>
          </p:cNvSpPr>
          <p:nvPr/>
        </p:nvSpPr>
        <p:spPr bwMode="auto">
          <a:xfrm>
            <a:off x="1467272" y="1361416"/>
            <a:ext cx="152400" cy="304800"/>
          </a:xfrm>
          <a:prstGeom prst="rect">
            <a:avLst/>
          </a:prstGeom>
          <a:solidFill>
            <a:srgbClr val="A4FAE1"/>
          </a:solidFill>
          <a:ln>
            <a:noFill/>
          </a:ln>
          <a:effectLst/>
          <a:extLs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solidFill>
                <a:srgbClr val="FFFFFF"/>
              </a:solidFill>
            </a:endParaRPr>
          </a:p>
        </p:txBody>
      </p:sp>
      <p:sp>
        <p:nvSpPr>
          <p:cNvPr id="13" name="Title 1"/>
          <p:cNvSpPr txBox="1">
            <a:spLocks/>
          </p:cNvSpPr>
          <p:nvPr/>
        </p:nvSpPr>
        <p:spPr bwMode="auto">
          <a:xfrm>
            <a:off x="107504" y="6635646"/>
            <a:ext cx="7992888" cy="21602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0" marR="0" lvl="0" indent="0" defTabSz="914400" rtl="0" eaLnBrk="1" fontAlgn="base" latinLnBrk="0" hangingPunct="1">
              <a:lnSpc>
                <a:spcPct val="80000"/>
              </a:lnSpc>
              <a:spcBef>
                <a:spcPct val="0"/>
              </a:spcBef>
              <a:spcAft>
                <a:spcPct val="0"/>
              </a:spcAft>
              <a:buClrTx/>
              <a:buSzTx/>
              <a:buFontTx/>
              <a:buNone/>
              <a:tabLst/>
              <a:defRPr/>
            </a:pPr>
            <a:r>
              <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rPr>
              <a:t>Slide source: </a:t>
            </a:r>
            <a:r>
              <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rPr>
              <a:t>Prof. </a:t>
            </a:r>
            <a:r>
              <a:rPr kumimoji="0" lang="en-US" sz="1200" i="0" u="none" strike="noStrike" kern="0" cap="none" spc="0" normalizeH="0" baseline="0" noProof="0" dirty="0" err="1" smtClean="0">
                <a:ln>
                  <a:noFill/>
                </a:ln>
                <a:effectLst/>
                <a:uLnTx/>
                <a:uFillTx/>
                <a:latin typeface="Calibri" pitchFamily="34" charset="0"/>
                <a:ea typeface="ＭＳ Ｐゴシック" charset="-128"/>
                <a:cs typeface="Calibri" pitchFamily="34" charset="0"/>
              </a:rPr>
              <a:t>Krishneddu</a:t>
            </a:r>
            <a:r>
              <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rPr>
              <a:t> </a:t>
            </a:r>
            <a:r>
              <a:rPr kumimoji="0" lang="en-US" sz="1200" i="0" u="none" strike="noStrike" kern="0" cap="none" spc="0" normalizeH="0" baseline="0" noProof="0" dirty="0" err="1" smtClean="0">
                <a:ln>
                  <a:noFill/>
                </a:ln>
                <a:effectLst/>
                <a:uLnTx/>
                <a:uFillTx/>
                <a:latin typeface="Calibri" pitchFamily="34" charset="0"/>
                <a:ea typeface="ＭＳ Ｐゴシック" charset="-128"/>
                <a:cs typeface="Calibri" pitchFamily="34" charset="0"/>
              </a:rPr>
              <a:t>Chakrabarty</a:t>
            </a:r>
            <a:r>
              <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rPr>
              <a:t>, Duke </a:t>
            </a:r>
            <a:r>
              <a:rPr kumimoji="0" lang="en-US" sz="1200" i="0" u="none" strike="noStrike" kern="0" cap="none" spc="0" normalizeH="0" baseline="0" noProof="0" dirty="0" err="1" smtClean="0">
                <a:ln>
                  <a:noFill/>
                </a:ln>
                <a:effectLst/>
                <a:uLnTx/>
                <a:uFillTx/>
                <a:latin typeface="Calibri" pitchFamily="34" charset="0"/>
                <a:ea typeface="ＭＳ Ｐゴシック" charset="-128"/>
                <a:cs typeface="Calibri" pitchFamily="34" charset="0"/>
              </a:rPr>
              <a:t>Universtiy</a:t>
            </a:r>
            <a:endPar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endParaRPr>
          </a:p>
        </p:txBody>
      </p:sp>
    </p:spTree>
    <p:extLst>
      <p:ext uri="{BB962C8B-B14F-4D97-AF65-F5344CB8AC3E}">
        <p14:creationId xmlns:p14="http://schemas.microsoft.com/office/powerpoint/2010/main" val="134275019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3"/>
          <p:cNvSpPr>
            <a:spLocks noGrp="1" noChangeArrowheads="1"/>
          </p:cNvSpPr>
          <p:nvPr>
            <p:ph type="title"/>
          </p:nvPr>
        </p:nvSpPr>
        <p:spPr/>
        <p:txBody>
          <a:bodyPr/>
          <a:lstStyle/>
          <a:p>
            <a:r>
              <a:rPr lang="en-US" dirty="0" smtClean="0"/>
              <a:t>Architecture </a:t>
            </a:r>
            <a:r>
              <a:rPr lang="en-US" dirty="0" smtClean="0"/>
              <a:t>modeling</a:t>
            </a:r>
            <a:endParaRPr lang="en-US" dirty="0"/>
          </a:p>
        </p:txBody>
      </p:sp>
      <p:pic>
        <p:nvPicPr>
          <p:cNvPr id="2" name="Picture 1"/>
          <p:cNvPicPr>
            <a:picLocks noChangeAspect="1"/>
          </p:cNvPicPr>
          <p:nvPr/>
        </p:nvPicPr>
        <p:blipFill>
          <a:blip r:embed="rId3"/>
          <a:stretch>
            <a:fillRect/>
          </a:stretch>
        </p:blipFill>
        <p:spPr>
          <a:xfrm>
            <a:off x="179511" y="2060848"/>
            <a:ext cx="3640843" cy="2842583"/>
          </a:xfrm>
          <a:prstGeom prst="rect">
            <a:avLst/>
          </a:prstGeom>
        </p:spPr>
      </p:pic>
      <p:pic>
        <p:nvPicPr>
          <p:cNvPr id="10" name="Picture 9"/>
          <p:cNvPicPr>
            <a:picLocks noChangeAspect="1"/>
          </p:cNvPicPr>
          <p:nvPr/>
        </p:nvPicPr>
        <p:blipFill>
          <a:blip r:embed="rId4"/>
          <a:stretch>
            <a:fillRect/>
          </a:stretch>
        </p:blipFill>
        <p:spPr>
          <a:xfrm>
            <a:off x="3861471" y="2276872"/>
            <a:ext cx="5266603" cy="2305078"/>
          </a:xfrm>
          <a:prstGeom prst="rect">
            <a:avLst/>
          </a:prstGeom>
        </p:spPr>
      </p:pic>
    </p:spTree>
    <p:extLst>
      <p:ext uri="{BB962C8B-B14F-4D97-AF65-F5344CB8AC3E}">
        <p14:creationId xmlns:p14="http://schemas.microsoft.com/office/powerpoint/2010/main" val="353342580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t>Operation execution modeling</a:t>
            </a:r>
            <a:endParaRPr lang="en-US" dirty="0"/>
          </a:p>
        </p:txBody>
      </p:sp>
      <p:sp>
        <p:nvSpPr>
          <p:cNvPr id="12290" name="Rectangle 2"/>
          <p:cNvSpPr>
            <a:spLocks noGrp="1" noChangeArrowheads="1"/>
          </p:cNvSpPr>
          <p:nvPr>
            <p:ph idx="1"/>
          </p:nvPr>
        </p:nvSpPr>
        <p:spPr>
          <a:ln/>
        </p:spPr>
        <p:txBody>
          <a:bodyPr tIns="2880"/>
          <a:lstStyle/>
          <a:p>
            <a:pPr indent="-341313" eaLnBrk="1" hangingPunct="1">
              <a:spcBef>
                <a:spcPts val="400"/>
              </a:spcBef>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p>
          <a:p>
            <a:pPr indent="-341313" eaLnBrk="1" hangingPunct="1">
              <a:spcBef>
                <a:spcPts val="400"/>
              </a:spcBef>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t>				</a:t>
            </a:r>
          </a:p>
        </p:txBody>
      </p:sp>
      <p:grpSp>
        <p:nvGrpSpPr>
          <p:cNvPr id="12292" name="Group 4"/>
          <p:cNvGrpSpPr>
            <a:grpSpLocks/>
          </p:cNvGrpSpPr>
          <p:nvPr/>
        </p:nvGrpSpPr>
        <p:grpSpPr bwMode="auto">
          <a:xfrm>
            <a:off x="530225" y="1940024"/>
            <a:ext cx="3625850" cy="3505200"/>
            <a:chOff x="334" y="1428"/>
            <a:chExt cx="2284" cy="2208"/>
          </a:xfrm>
        </p:grpSpPr>
        <p:grpSp>
          <p:nvGrpSpPr>
            <p:cNvPr id="12293" name="Group 5"/>
            <p:cNvGrpSpPr>
              <a:grpSpLocks/>
            </p:cNvGrpSpPr>
            <p:nvPr/>
          </p:nvGrpSpPr>
          <p:grpSpPr bwMode="auto">
            <a:xfrm>
              <a:off x="334" y="1428"/>
              <a:ext cx="2284" cy="2208"/>
              <a:chOff x="334" y="1428"/>
              <a:chExt cx="2284" cy="2208"/>
            </a:xfrm>
          </p:grpSpPr>
          <p:grpSp>
            <p:nvGrpSpPr>
              <p:cNvPr id="12294" name="Group 6"/>
              <p:cNvGrpSpPr>
                <a:grpSpLocks/>
              </p:cNvGrpSpPr>
              <p:nvPr/>
            </p:nvGrpSpPr>
            <p:grpSpPr bwMode="auto">
              <a:xfrm>
                <a:off x="334" y="1428"/>
                <a:ext cx="2284" cy="2208"/>
                <a:chOff x="334" y="1428"/>
                <a:chExt cx="2284" cy="2208"/>
              </a:xfrm>
            </p:grpSpPr>
            <p:sp>
              <p:nvSpPr>
                <p:cNvPr id="12295" name="AutoShape 7"/>
                <p:cNvSpPr>
                  <a:spLocks noChangeArrowheads="1"/>
                </p:cNvSpPr>
                <p:nvPr/>
              </p:nvSpPr>
              <p:spPr bwMode="auto">
                <a:xfrm>
                  <a:off x="588"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296" name="AutoShape 8"/>
                <p:cNvSpPr>
                  <a:spLocks noChangeArrowheads="1"/>
                </p:cNvSpPr>
                <p:nvPr/>
              </p:nvSpPr>
              <p:spPr bwMode="auto">
                <a:xfrm>
                  <a:off x="841"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297" name="AutoShape 9"/>
                <p:cNvSpPr>
                  <a:spLocks noChangeArrowheads="1"/>
                </p:cNvSpPr>
                <p:nvPr/>
              </p:nvSpPr>
              <p:spPr bwMode="auto">
                <a:xfrm>
                  <a:off x="1095"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298" name="AutoShape 10"/>
                <p:cNvSpPr>
                  <a:spLocks noChangeArrowheads="1"/>
                </p:cNvSpPr>
                <p:nvPr/>
              </p:nvSpPr>
              <p:spPr bwMode="auto">
                <a:xfrm>
                  <a:off x="1350"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299" name="AutoShape 11"/>
                <p:cNvSpPr>
                  <a:spLocks noChangeArrowheads="1"/>
                </p:cNvSpPr>
                <p:nvPr/>
              </p:nvSpPr>
              <p:spPr bwMode="auto">
                <a:xfrm>
                  <a:off x="1604"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00" name="AutoShape 12"/>
                <p:cNvSpPr>
                  <a:spLocks noChangeArrowheads="1"/>
                </p:cNvSpPr>
                <p:nvPr/>
              </p:nvSpPr>
              <p:spPr bwMode="auto">
                <a:xfrm>
                  <a:off x="1857"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01" name="AutoShape 13"/>
                <p:cNvSpPr>
                  <a:spLocks noChangeArrowheads="1"/>
                </p:cNvSpPr>
                <p:nvPr/>
              </p:nvSpPr>
              <p:spPr bwMode="auto">
                <a:xfrm>
                  <a:off x="2112"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02" name="AutoShape 14"/>
                <p:cNvSpPr>
                  <a:spLocks noChangeArrowheads="1"/>
                </p:cNvSpPr>
                <p:nvPr/>
              </p:nvSpPr>
              <p:spPr bwMode="auto">
                <a:xfrm>
                  <a:off x="588"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03" name="AutoShape 15"/>
                <p:cNvSpPr>
                  <a:spLocks noChangeArrowheads="1"/>
                </p:cNvSpPr>
                <p:nvPr/>
              </p:nvSpPr>
              <p:spPr bwMode="auto">
                <a:xfrm>
                  <a:off x="841"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04" name="AutoShape 16"/>
                <p:cNvSpPr>
                  <a:spLocks noChangeArrowheads="1"/>
                </p:cNvSpPr>
                <p:nvPr/>
              </p:nvSpPr>
              <p:spPr bwMode="auto">
                <a:xfrm>
                  <a:off x="1095"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05" name="AutoShape 17"/>
                <p:cNvSpPr>
                  <a:spLocks noChangeArrowheads="1"/>
                </p:cNvSpPr>
                <p:nvPr/>
              </p:nvSpPr>
              <p:spPr bwMode="auto">
                <a:xfrm>
                  <a:off x="1350"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06" name="AutoShape 18"/>
                <p:cNvSpPr>
                  <a:spLocks noChangeArrowheads="1"/>
                </p:cNvSpPr>
                <p:nvPr/>
              </p:nvSpPr>
              <p:spPr bwMode="auto">
                <a:xfrm>
                  <a:off x="1604"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07" name="AutoShape 19"/>
                <p:cNvSpPr>
                  <a:spLocks noChangeArrowheads="1"/>
                </p:cNvSpPr>
                <p:nvPr/>
              </p:nvSpPr>
              <p:spPr bwMode="auto">
                <a:xfrm>
                  <a:off x="1857"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08" name="AutoShape 20"/>
                <p:cNvSpPr>
                  <a:spLocks noChangeArrowheads="1"/>
                </p:cNvSpPr>
                <p:nvPr/>
              </p:nvSpPr>
              <p:spPr bwMode="auto">
                <a:xfrm>
                  <a:off x="2112"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09" name="AutoShape 21"/>
                <p:cNvSpPr>
                  <a:spLocks noChangeArrowheads="1"/>
                </p:cNvSpPr>
                <p:nvPr/>
              </p:nvSpPr>
              <p:spPr bwMode="auto">
                <a:xfrm>
                  <a:off x="588"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10" name="AutoShape 22"/>
                <p:cNvSpPr>
                  <a:spLocks noChangeArrowheads="1"/>
                </p:cNvSpPr>
                <p:nvPr/>
              </p:nvSpPr>
              <p:spPr bwMode="auto">
                <a:xfrm>
                  <a:off x="841"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11" name="AutoShape 23"/>
                <p:cNvSpPr>
                  <a:spLocks noChangeArrowheads="1"/>
                </p:cNvSpPr>
                <p:nvPr/>
              </p:nvSpPr>
              <p:spPr bwMode="auto">
                <a:xfrm>
                  <a:off x="1095"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12" name="AutoShape 24"/>
                <p:cNvSpPr>
                  <a:spLocks noChangeArrowheads="1"/>
                </p:cNvSpPr>
                <p:nvPr/>
              </p:nvSpPr>
              <p:spPr bwMode="auto">
                <a:xfrm>
                  <a:off x="1350"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13" name="AutoShape 25"/>
                <p:cNvSpPr>
                  <a:spLocks noChangeArrowheads="1"/>
                </p:cNvSpPr>
                <p:nvPr/>
              </p:nvSpPr>
              <p:spPr bwMode="auto">
                <a:xfrm>
                  <a:off x="1604"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14" name="AutoShape 26"/>
                <p:cNvSpPr>
                  <a:spLocks noChangeArrowheads="1"/>
                </p:cNvSpPr>
                <p:nvPr/>
              </p:nvSpPr>
              <p:spPr bwMode="auto">
                <a:xfrm>
                  <a:off x="1857"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15" name="AutoShape 27"/>
                <p:cNvSpPr>
                  <a:spLocks noChangeArrowheads="1"/>
                </p:cNvSpPr>
                <p:nvPr/>
              </p:nvSpPr>
              <p:spPr bwMode="auto">
                <a:xfrm>
                  <a:off x="2112"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16" name="AutoShape 28"/>
                <p:cNvSpPr>
                  <a:spLocks noChangeArrowheads="1"/>
                </p:cNvSpPr>
                <p:nvPr/>
              </p:nvSpPr>
              <p:spPr bwMode="auto">
                <a:xfrm>
                  <a:off x="588"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17" name="AutoShape 29"/>
                <p:cNvSpPr>
                  <a:spLocks noChangeArrowheads="1"/>
                </p:cNvSpPr>
                <p:nvPr/>
              </p:nvSpPr>
              <p:spPr bwMode="auto">
                <a:xfrm>
                  <a:off x="841"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18" name="AutoShape 30"/>
                <p:cNvSpPr>
                  <a:spLocks noChangeArrowheads="1"/>
                </p:cNvSpPr>
                <p:nvPr/>
              </p:nvSpPr>
              <p:spPr bwMode="auto">
                <a:xfrm>
                  <a:off x="1095"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19" name="AutoShape 31"/>
                <p:cNvSpPr>
                  <a:spLocks noChangeArrowheads="1"/>
                </p:cNvSpPr>
                <p:nvPr/>
              </p:nvSpPr>
              <p:spPr bwMode="auto">
                <a:xfrm>
                  <a:off x="1350"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20" name="AutoShape 32"/>
                <p:cNvSpPr>
                  <a:spLocks noChangeArrowheads="1"/>
                </p:cNvSpPr>
                <p:nvPr/>
              </p:nvSpPr>
              <p:spPr bwMode="auto">
                <a:xfrm>
                  <a:off x="1604"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21" name="AutoShape 33"/>
                <p:cNvSpPr>
                  <a:spLocks noChangeArrowheads="1"/>
                </p:cNvSpPr>
                <p:nvPr/>
              </p:nvSpPr>
              <p:spPr bwMode="auto">
                <a:xfrm>
                  <a:off x="1857"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22" name="AutoShape 34"/>
                <p:cNvSpPr>
                  <a:spLocks noChangeArrowheads="1"/>
                </p:cNvSpPr>
                <p:nvPr/>
              </p:nvSpPr>
              <p:spPr bwMode="auto">
                <a:xfrm>
                  <a:off x="2112"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23" name="AutoShape 35"/>
                <p:cNvSpPr>
                  <a:spLocks noChangeArrowheads="1"/>
                </p:cNvSpPr>
                <p:nvPr/>
              </p:nvSpPr>
              <p:spPr bwMode="auto">
                <a:xfrm>
                  <a:off x="588"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24" name="AutoShape 36"/>
                <p:cNvSpPr>
                  <a:spLocks noChangeArrowheads="1"/>
                </p:cNvSpPr>
                <p:nvPr/>
              </p:nvSpPr>
              <p:spPr bwMode="auto">
                <a:xfrm>
                  <a:off x="841"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25" name="AutoShape 37"/>
                <p:cNvSpPr>
                  <a:spLocks noChangeArrowheads="1"/>
                </p:cNvSpPr>
                <p:nvPr/>
              </p:nvSpPr>
              <p:spPr bwMode="auto">
                <a:xfrm>
                  <a:off x="1095"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26" name="AutoShape 38"/>
                <p:cNvSpPr>
                  <a:spLocks noChangeArrowheads="1"/>
                </p:cNvSpPr>
                <p:nvPr/>
              </p:nvSpPr>
              <p:spPr bwMode="auto">
                <a:xfrm>
                  <a:off x="1350"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27" name="AutoShape 39"/>
                <p:cNvSpPr>
                  <a:spLocks noChangeArrowheads="1"/>
                </p:cNvSpPr>
                <p:nvPr/>
              </p:nvSpPr>
              <p:spPr bwMode="auto">
                <a:xfrm>
                  <a:off x="1604"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28" name="AutoShape 40"/>
                <p:cNvSpPr>
                  <a:spLocks noChangeArrowheads="1"/>
                </p:cNvSpPr>
                <p:nvPr/>
              </p:nvSpPr>
              <p:spPr bwMode="auto">
                <a:xfrm>
                  <a:off x="1857"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29" name="AutoShape 41"/>
                <p:cNvSpPr>
                  <a:spLocks noChangeArrowheads="1"/>
                </p:cNvSpPr>
                <p:nvPr/>
              </p:nvSpPr>
              <p:spPr bwMode="auto">
                <a:xfrm>
                  <a:off x="2112"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30" name="AutoShape 42"/>
                <p:cNvSpPr>
                  <a:spLocks noChangeArrowheads="1"/>
                </p:cNvSpPr>
                <p:nvPr/>
              </p:nvSpPr>
              <p:spPr bwMode="auto">
                <a:xfrm>
                  <a:off x="588"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31" name="AutoShape 43"/>
                <p:cNvSpPr>
                  <a:spLocks noChangeArrowheads="1"/>
                </p:cNvSpPr>
                <p:nvPr/>
              </p:nvSpPr>
              <p:spPr bwMode="auto">
                <a:xfrm>
                  <a:off x="841"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32" name="AutoShape 44"/>
                <p:cNvSpPr>
                  <a:spLocks noChangeArrowheads="1"/>
                </p:cNvSpPr>
                <p:nvPr/>
              </p:nvSpPr>
              <p:spPr bwMode="auto">
                <a:xfrm>
                  <a:off x="1095"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33" name="AutoShape 45"/>
                <p:cNvSpPr>
                  <a:spLocks noChangeArrowheads="1"/>
                </p:cNvSpPr>
                <p:nvPr/>
              </p:nvSpPr>
              <p:spPr bwMode="auto">
                <a:xfrm>
                  <a:off x="1350"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34" name="AutoShape 46"/>
                <p:cNvSpPr>
                  <a:spLocks noChangeArrowheads="1"/>
                </p:cNvSpPr>
                <p:nvPr/>
              </p:nvSpPr>
              <p:spPr bwMode="auto">
                <a:xfrm>
                  <a:off x="1604"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35" name="AutoShape 47"/>
                <p:cNvSpPr>
                  <a:spLocks noChangeArrowheads="1"/>
                </p:cNvSpPr>
                <p:nvPr/>
              </p:nvSpPr>
              <p:spPr bwMode="auto">
                <a:xfrm>
                  <a:off x="1857"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36" name="AutoShape 48"/>
                <p:cNvSpPr>
                  <a:spLocks noChangeArrowheads="1"/>
                </p:cNvSpPr>
                <p:nvPr/>
              </p:nvSpPr>
              <p:spPr bwMode="auto">
                <a:xfrm>
                  <a:off x="2112"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37" name="AutoShape 49"/>
                <p:cNvSpPr>
                  <a:spLocks noChangeArrowheads="1"/>
                </p:cNvSpPr>
                <p:nvPr/>
              </p:nvSpPr>
              <p:spPr bwMode="auto">
                <a:xfrm>
                  <a:off x="588"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38" name="AutoShape 50"/>
                <p:cNvSpPr>
                  <a:spLocks noChangeArrowheads="1"/>
                </p:cNvSpPr>
                <p:nvPr/>
              </p:nvSpPr>
              <p:spPr bwMode="auto">
                <a:xfrm>
                  <a:off x="841"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39" name="AutoShape 51"/>
                <p:cNvSpPr>
                  <a:spLocks noChangeArrowheads="1"/>
                </p:cNvSpPr>
                <p:nvPr/>
              </p:nvSpPr>
              <p:spPr bwMode="auto">
                <a:xfrm>
                  <a:off x="1095"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40" name="AutoShape 52"/>
                <p:cNvSpPr>
                  <a:spLocks noChangeArrowheads="1"/>
                </p:cNvSpPr>
                <p:nvPr/>
              </p:nvSpPr>
              <p:spPr bwMode="auto">
                <a:xfrm>
                  <a:off x="1350"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41" name="AutoShape 53"/>
                <p:cNvSpPr>
                  <a:spLocks noChangeArrowheads="1"/>
                </p:cNvSpPr>
                <p:nvPr/>
              </p:nvSpPr>
              <p:spPr bwMode="auto">
                <a:xfrm>
                  <a:off x="1604"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42" name="AutoShape 54"/>
                <p:cNvSpPr>
                  <a:spLocks noChangeArrowheads="1"/>
                </p:cNvSpPr>
                <p:nvPr/>
              </p:nvSpPr>
              <p:spPr bwMode="auto">
                <a:xfrm>
                  <a:off x="1857"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43" name="AutoShape 55"/>
                <p:cNvSpPr>
                  <a:spLocks noChangeArrowheads="1"/>
                </p:cNvSpPr>
                <p:nvPr/>
              </p:nvSpPr>
              <p:spPr bwMode="auto">
                <a:xfrm>
                  <a:off x="2112"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44" name="AutoShape 56"/>
                <p:cNvSpPr>
                  <a:spLocks noChangeArrowheads="1"/>
                </p:cNvSpPr>
                <p:nvPr/>
              </p:nvSpPr>
              <p:spPr bwMode="auto">
                <a:xfrm>
                  <a:off x="334"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Calibri"/>
                      <a:cs typeface="Calibri"/>
                    </a:rPr>
                    <a:t>S</a:t>
                  </a:r>
                  <a:r>
                    <a:rPr lang="en-US" sz="1800" baseline="-33000">
                      <a:solidFill>
                        <a:srgbClr val="000000"/>
                      </a:solidFill>
                      <a:latin typeface="Calibri"/>
                      <a:cs typeface="Calibri"/>
                    </a:rPr>
                    <a:t>2</a:t>
                  </a:r>
                </a:p>
              </p:txBody>
            </p:sp>
            <p:sp>
              <p:nvSpPr>
                <p:cNvPr id="12345" name="AutoShape 57"/>
                <p:cNvSpPr>
                  <a:spLocks noChangeArrowheads="1"/>
                </p:cNvSpPr>
                <p:nvPr/>
              </p:nvSpPr>
              <p:spPr bwMode="auto">
                <a:xfrm>
                  <a:off x="841" y="142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Calibri"/>
                      <a:cs typeface="Calibri"/>
                    </a:rPr>
                    <a:t>R</a:t>
                  </a:r>
                  <a:r>
                    <a:rPr lang="en-US" sz="1800" baseline="-33000">
                      <a:solidFill>
                        <a:srgbClr val="000000"/>
                      </a:solidFill>
                      <a:latin typeface="Calibri"/>
                      <a:cs typeface="Calibri"/>
                    </a:rPr>
                    <a:t>2</a:t>
                  </a:r>
                </a:p>
              </p:txBody>
            </p:sp>
            <p:sp>
              <p:nvSpPr>
                <p:cNvPr id="12346" name="AutoShape 58"/>
                <p:cNvSpPr>
                  <a:spLocks noChangeArrowheads="1"/>
                </p:cNvSpPr>
                <p:nvPr/>
              </p:nvSpPr>
              <p:spPr bwMode="auto">
                <a:xfrm>
                  <a:off x="2366"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Calibri"/>
                      <a:cs typeface="Calibri"/>
                    </a:rPr>
                    <a:t>B</a:t>
                  </a:r>
                </a:p>
              </p:txBody>
            </p:sp>
            <p:sp>
              <p:nvSpPr>
                <p:cNvPr id="12347" name="AutoShape 59"/>
                <p:cNvSpPr>
                  <a:spLocks noChangeArrowheads="1"/>
                </p:cNvSpPr>
                <p:nvPr/>
              </p:nvSpPr>
              <p:spPr bwMode="auto">
                <a:xfrm>
                  <a:off x="2366"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Calibri"/>
                      <a:cs typeface="Calibri"/>
                    </a:rPr>
                    <a:t>S</a:t>
                  </a:r>
                  <a:r>
                    <a:rPr lang="en-US" sz="1800" baseline="-33000">
                      <a:solidFill>
                        <a:srgbClr val="000000"/>
                      </a:solidFill>
                      <a:latin typeface="Calibri"/>
                      <a:cs typeface="Calibri"/>
                    </a:rPr>
                    <a:t>3</a:t>
                  </a:r>
                </a:p>
              </p:txBody>
            </p:sp>
            <p:sp>
              <p:nvSpPr>
                <p:cNvPr id="12348" name="AutoShape 60"/>
                <p:cNvSpPr>
                  <a:spLocks noChangeArrowheads="1"/>
                </p:cNvSpPr>
                <p:nvPr/>
              </p:nvSpPr>
              <p:spPr bwMode="auto">
                <a:xfrm>
                  <a:off x="841" y="3392"/>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4320" tIns="49320" rIns="94320" bIns="4932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Calibri"/>
                      <a:cs typeface="Calibri"/>
                    </a:rPr>
                    <a:t>S</a:t>
                  </a:r>
                  <a:r>
                    <a:rPr lang="en-US" sz="1800" baseline="-33000">
                      <a:solidFill>
                        <a:srgbClr val="000000"/>
                      </a:solidFill>
                      <a:latin typeface="Calibri"/>
                      <a:cs typeface="Calibri"/>
                    </a:rPr>
                    <a:t>1</a:t>
                  </a:r>
                </a:p>
              </p:txBody>
            </p:sp>
            <p:sp>
              <p:nvSpPr>
                <p:cNvPr id="12349" name="AutoShape 61"/>
                <p:cNvSpPr>
                  <a:spLocks noChangeArrowheads="1"/>
                </p:cNvSpPr>
                <p:nvPr/>
              </p:nvSpPr>
              <p:spPr bwMode="auto">
                <a:xfrm>
                  <a:off x="1857" y="3392"/>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Calibri"/>
                      <a:cs typeface="Calibri"/>
                    </a:rPr>
                    <a:t>W</a:t>
                  </a:r>
                </a:p>
              </p:txBody>
            </p:sp>
            <p:sp>
              <p:nvSpPr>
                <p:cNvPr id="12350" name="AutoShape 62"/>
                <p:cNvSpPr>
                  <a:spLocks noChangeArrowheads="1"/>
                </p:cNvSpPr>
                <p:nvPr/>
              </p:nvSpPr>
              <p:spPr bwMode="auto">
                <a:xfrm>
                  <a:off x="2366"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Calibri"/>
                      <a:cs typeface="Calibri"/>
                    </a:rPr>
                    <a:t>R</a:t>
                  </a:r>
                  <a:r>
                    <a:rPr lang="en-US" sz="1800" baseline="-33000">
                      <a:solidFill>
                        <a:srgbClr val="000000"/>
                      </a:solidFill>
                      <a:latin typeface="Calibri"/>
                      <a:cs typeface="Calibri"/>
                    </a:rPr>
                    <a:t>1</a:t>
                  </a:r>
                </a:p>
              </p:txBody>
            </p:sp>
          </p:grpSp>
        </p:grpSp>
      </p:grpSp>
      <p:grpSp>
        <p:nvGrpSpPr>
          <p:cNvPr id="12351" name="Group 63"/>
          <p:cNvGrpSpPr>
            <a:grpSpLocks/>
          </p:cNvGrpSpPr>
          <p:nvPr/>
        </p:nvGrpSpPr>
        <p:grpSpPr bwMode="auto">
          <a:xfrm>
            <a:off x="1665288" y="3800574"/>
            <a:ext cx="1600200" cy="752475"/>
            <a:chOff x="1049" y="2600"/>
            <a:chExt cx="1008" cy="474"/>
          </a:xfrm>
        </p:grpSpPr>
        <p:sp>
          <p:nvSpPr>
            <p:cNvPr id="12352" name="Oval 64"/>
            <p:cNvSpPr>
              <a:spLocks noChangeArrowheads="1"/>
            </p:cNvSpPr>
            <p:nvPr/>
          </p:nvSpPr>
          <p:spPr bwMode="auto">
            <a:xfrm>
              <a:off x="1049" y="2600"/>
              <a:ext cx="331" cy="356"/>
            </a:xfrm>
            <a:prstGeom prst="ellipse">
              <a:avLst/>
            </a:prstGeom>
            <a:solidFill>
              <a:srgbClr val="99CC99"/>
            </a:solidFill>
            <a:ln w="9360">
              <a:solidFill>
                <a:srgbClr val="99CC99"/>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53" name="Line 65"/>
            <p:cNvSpPr>
              <a:spLocks noChangeShapeType="1"/>
            </p:cNvSpPr>
            <p:nvPr/>
          </p:nvSpPr>
          <p:spPr bwMode="auto">
            <a:xfrm>
              <a:off x="1256" y="2763"/>
              <a:ext cx="239"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Calibri"/>
                <a:cs typeface="Calibri"/>
              </a:endParaRPr>
            </a:p>
          </p:txBody>
        </p:sp>
        <p:sp>
          <p:nvSpPr>
            <p:cNvPr id="12354" name="Line 66"/>
            <p:cNvSpPr>
              <a:spLocks noChangeShapeType="1"/>
            </p:cNvSpPr>
            <p:nvPr/>
          </p:nvSpPr>
          <p:spPr bwMode="auto">
            <a:xfrm>
              <a:off x="1522" y="2763"/>
              <a:ext cx="240"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Calibri"/>
                <a:cs typeface="Calibri"/>
              </a:endParaRPr>
            </a:p>
          </p:txBody>
        </p:sp>
        <p:sp>
          <p:nvSpPr>
            <p:cNvPr id="12355" name="Line 67"/>
            <p:cNvSpPr>
              <a:spLocks noChangeShapeType="1"/>
            </p:cNvSpPr>
            <p:nvPr/>
          </p:nvSpPr>
          <p:spPr bwMode="auto">
            <a:xfrm>
              <a:off x="1815" y="2763"/>
              <a:ext cx="240"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Calibri"/>
                <a:cs typeface="Calibri"/>
              </a:endParaRPr>
            </a:p>
          </p:txBody>
        </p:sp>
        <p:sp>
          <p:nvSpPr>
            <p:cNvPr id="12356" name="Line 68"/>
            <p:cNvSpPr>
              <a:spLocks noChangeShapeType="1"/>
            </p:cNvSpPr>
            <p:nvPr/>
          </p:nvSpPr>
          <p:spPr bwMode="auto">
            <a:xfrm flipH="1">
              <a:off x="1814" y="3075"/>
              <a:ext cx="244"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Calibri"/>
                <a:cs typeface="Calibri"/>
              </a:endParaRPr>
            </a:p>
          </p:txBody>
        </p:sp>
        <p:sp>
          <p:nvSpPr>
            <p:cNvPr id="12357" name="Line 69"/>
            <p:cNvSpPr>
              <a:spLocks noChangeShapeType="1"/>
            </p:cNvSpPr>
            <p:nvPr/>
          </p:nvSpPr>
          <p:spPr bwMode="auto">
            <a:xfrm flipH="1">
              <a:off x="1521" y="3075"/>
              <a:ext cx="243"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Calibri"/>
                <a:cs typeface="Calibri"/>
              </a:endParaRPr>
            </a:p>
          </p:txBody>
        </p:sp>
        <p:sp>
          <p:nvSpPr>
            <p:cNvPr id="12358" name="Line 70"/>
            <p:cNvSpPr>
              <a:spLocks noChangeShapeType="1"/>
            </p:cNvSpPr>
            <p:nvPr/>
          </p:nvSpPr>
          <p:spPr bwMode="auto">
            <a:xfrm flipH="1">
              <a:off x="1253" y="3075"/>
              <a:ext cx="244"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Calibri"/>
                <a:cs typeface="Calibri"/>
              </a:endParaRPr>
            </a:p>
          </p:txBody>
        </p:sp>
        <p:sp>
          <p:nvSpPr>
            <p:cNvPr id="12359" name="Line 71"/>
            <p:cNvSpPr>
              <a:spLocks noChangeShapeType="1"/>
            </p:cNvSpPr>
            <p:nvPr/>
          </p:nvSpPr>
          <p:spPr bwMode="auto">
            <a:xfrm flipV="1">
              <a:off x="1228" y="2790"/>
              <a:ext cx="0" cy="26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Calibri"/>
                <a:cs typeface="Calibri"/>
              </a:endParaRPr>
            </a:p>
          </p:txBody>
        </p:sp>
        <p:sp>
          <p:nvSpPr>
            <p:cNvPr id="12360" name="Line 72"/>
            <p:cNvSpPr>
              <a:spLocks noChangeShapeType="1"/>
            </p:cNvSpPr>
            <p:nvPr/>
          </p:nvSpPr>
          <p:spPr bwMode="auto">
            <a:xfrm>
              <a:off x="2054" y="2792"/>
              <a:ext cx="0" cy="256"/>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Calibri"/>
                <a:cs typeface="Calibri"/>
              </a:endParaRPr>
            </a:p>
          </p:txBody>
        </p:sp>
      </p:grpSp>
      <p:sp>
        <p:nvSpPr>
          <p:cNvPr id="12361" name="Text Box 73"/>
          <p:cNvSpPr txBox="1">
            <a:spLocks noChangeArrowheads="1"/>
          </p:cNvSpPr>
          <p:nvPr/>
        </p:nvSpPr>
        <p:spPr bwMode="auto">
          <a:xfrm>
            <a:off x="4676775" y="1900139"/>
            <a:ext cx="4362450" cy="337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880" rIns="0" bIns="0"/>
          <a:lstStyle>
            <a:lvl1pPr marL="431800" indent="-214313">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000000"/>
                </a:solidFill>
                <a:latin typeface="Times New Roman" charset="0"/>
                <a:ea typeface="ＭＳ Ｐゴシック" charset="0"/>
                <a:cs typeface="DejaVu Sans" charset="0"/>
              </a:defRPr>
            </a:lvl1pPr>
            <a:lvl2pPr>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000000"/>
                </a:solidFill>
                <a:latin typeface="Times New Roman" charset="0"/>
                <a:ea typeface="ＭＳ Ｐゴシック" charset="0"/>
                <a:cs typeface="DejaVu Sans" charset="0"/>
              </a:defRPr>
            </a:lvl2pPr>
            <a:lvl3pPr>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000000"/>
                </a:solidFill>
                <a:latin typeface="Times New Roman" charset="0"/>
                <a:ea typeface="ＭＳ Ｐゴシック" charset="0"/>
                <a:cs typeface="DejaVu Sans" charset="0"/>
              </a:defRPr>
            </a:lvl3pPr>
            <a:lvl4pPr>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000000"/>
                </a:solidFill>
                <a:latin typeface="Times New Roman" charset="0"/>
                <a:ea typeface="ＭＳ Ｐゴシック" charset="0"/>
                <a:cs typeface="DejaVu Sans" charset="0"/>
              </a:defRPr>
            </a:lvl4pPr>
            <a:lvl5pPr>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000000"/>
                </a:solidFill>
                <a:latin typeface="Times New Roman" charset="0"/>
                <a:ea typeface="ＭＳ Ｐゴシック" charset="0"/>
                <a:cs typeface="DejaVu Sans"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000000"/>
                </a:solidFill>
                <a:latin typeface="Times New Roman" charset="0"/>
                <a:ea typeface="ＭＳ Ｐゴシック" charset="0"/>
                <a:cs typeface="DejaVu Sans"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000000"/>
                </a:solidFill>
                <a:latin typeface="Times New Roman" charset="0"/>
                <a:ea typeface="ＭＳ Ｐゴシック" charset="0"/>
                <a:cs typeface="DejaVu Sans"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000000"/>
                </a:solidFill>
                <a:latin typeface="Times New Roman" charset="0"/>
                <a:ea typeface="ＭＳ Ｐゴシック" charset="0"/>
                <a:cs typeface="DejaVu Sans"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000000"/>
                </a:solidFill>
                <a:latin typeface="Times New Roman" charset="0"/>
                <a:ea typeface="ＭＳ Ｐゴシック" charset="0"/>
                <a:cs typeface="DejaVu Sans" charset="0"/>
              </a:defRPr>
            </a:lvl9pPr>
          </a:lstStyle>
          <a:p>
            <a:pPr eaLnBrk="1" hangingPunct="1">
              <a:lnSpc>
                <a:spcPct val="97000"/>
              </a:lnSpc>
              <a:spcBef>
                <a:spcPts val="400"/>
              </a:spcBef>
              <a:buClrTx/>
              <a:buSzPct val="45000"/>
              <a:buFontTx/>
              <a:buNone/>
            </a:pPr>
            <a:endParaRPr lang="en-US">
              <a:latin typeface="Calibri"/>
              <a:cs typeface="Calibri"/>
            </a:endParaRPr>
          </a:p>
          <a:p>
            <a:pPr>
              <a:lnSpc>
                <a:spcPct val="97000"/>
              </a:lnSpc>
              <a:spcBef>
                <a:spcPts val="600"/>
              </a:spcBef>
              <a:buSzPct val="45000"/>
              <a:buFont typeface="Wingdings" charset="0"/>
              <a:buChar char=""/>
            </a:pPr>
            <a:r>
              <a:rPr lang="en-US">
                <a:latin typeface="Calibri"/>
                <a:cs typeface="Calibri"/>
              </a:rPr>
              <a:t>Dispensing</a:t>
            </a:r>
          </a:p>
          <a:p>
            <a:pPr>
              <a:lnSpc>
                <a:spcPct val="97000"/>
              </a:lnSpc>
              <a:spcBef>
                <a:spcPts val="600"/>
              </a:spcBef>
              <a:buSzPct val="45000"/>
              <a:buFont typeface="Wingdings" charset="0"/>
              <a:buChar char=""/>
            </a:pPr>
            <a:r>
              <a:rPr lang="en-US">
                <a:latin typeface="Calibri"/>
                <a:cs typeface="Calibri"/>
              </a:rPr>
              <a:t>Detection</a:t>
            </a:r>
          </a:p>
          <a:p>
            <a:pPr>
              <a:lnSpc>
                <a:spcPct val="97000"/>
              </a:lnSpc>
              <a:spcBef>
                <a:spcPts val="600"/>
              </a:spcBef>
              <a:buClrTx/>
              <a:buSzPct val="45000"/>
              <a:buFontTx/>
              <a:buNone/>
            </a:pPr>
            <a:endParaRPr lang="en-US">
              <a:latin typeface="Calibri"/>
              <a:cs typeface="Calibri"/>
            </a:endParaRPr>
          </a:p>
          <a:p>
            <a:pPr>
              <a:lnSpc>
                <a:spcPct val="97000"/>
              </a:lnSpc>
              <a:spcBef>
                <a:spcPts val="600"/>
              </a:spcBef>
              <a:buClrTx/>
              <a:buSzPct val="45000"/>
              <a:buFontTx/>
              <a:buNone/>
            </a:pPr>
            <a:endParaRPr lang="en-US">
              <a:latin typeface="Calibri"/>
              <a:cs typeface="Calibri"/>
            </a:endParaRPr>
          </a:p>
          <a:p>
            <a:pPr>
              <a:lnSpc>
                <a:spcPct val="97000"/>
              </a:lnSpc>
              <a:spcBef>
                <a:spcPts val="600"/>
              </a:spcBef>
              <a:buSzPct val="45000"/>
              <a:buFont typeface="Wingdings" charset="0"/>
              <a:buChar char=""/>
            </a:pPr>
            <a:r>
              <a:rPr lang="en-US">
                <a:latin typeface="Calibri"/>
                <a:cs typeface="Calibri"/>
              </a:rPr>
              <a:t>Splitting/Merging</a:t>
            </a:r>
          </a:p>
          <a:p>
            <a:pPr>
              <a:lnSpc>
                <a:spcPct val="97000"/>
              </a:lnSpc>
              <a:spcBef>
                <a:spcPts val="600"/>
              </a:spcBef>
              <a:buSzPct val="45000"/>
              <a:buFont typeface="Wingdings" charset="0"/>
              <a:buChar char=""/>
            </a:pPr>
            <a:r>
              <a:rPr lang="en-US">
                <a:latin typeface="Calibri"/>
                <a:cs typeface="Calibri"/>
              </a:rPr>
              <a:t>Storage</a:t>
            </a:r>
          </a:p>
          <a:p>
            <a:pPr>
              <a:lnSpc>
                <a:spcPct val="97000"/>
              </a:lnSpc>
              <a:spcBef>
                <a:spcPts val="600"/>
              </a:spcBef>
              <a:buSzPct val="45000"/>
              <a:buFont typeface="Wingdings" charset="0"/>
              <a:buChar char=""/>
            </a:pPr>
            <a:r>
              <a:rPr lang="en-US">
                <a:latin typeface="Calibri"/>
                <a:cs typeface="Calibri"/>
              </a:rPr>
              <a:t>Mixing/Dilution</a:t>
            </a:r>
          </a:p>
        </p:txBody>
      </p:sp>
      <p:sp>
        <p:nvSpPr>
          <p:cNvPr id="12362" name="Rectangle 74"/>
          <p:cNvSpPr>
            <a:spLocks noChangeArrowheads="1"/>
          </p:cNvSpPr>
          <p:nvPr/>
        </p:nvSpPr>
        <p:spPr bwMode="auto">
          <a:xfrm>
            <a:off x="4641850" y="2266851"/>
            <a:ext cx="3036888" cy="909638"/>
          </a:xfrm>
          <a:prstGeom prst="rect">
            <a:avLst/>
          </a:pr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63" name="Text Box 75"/>
          <p:cNvSpPr txBox="1">
            <a:spLocks noChangeArrowheads="1"/>
          </p:cNvSpPr>
          <p:nvPr/>
        </p:nvSpPr>
        <p:spPr bwMode="auto">
          <a:xfrm>
            <a:off x="4752975" y="1825526"/>
            <a:ext cx="3435350"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9pPr>
          </a:lstStyle>
          <a:p>
            <a:pPr>
              <a:buClrTx/>
              <a:buFontTx/>
              <a:buNone/>
            </a:pPr>
            <a:r>
              <a:rPr lang="en-US" b="1">
                <a:latin typeface="Calibri"/>
                <a:cs typeface="Calibri"/>
              </a:rPr>
              <a:t>Non-reconfigurable</a:t>
            </a:r>
          </a:p>
        </p:txBody>
      </p:sp>
      <p:sp>
        <p:nvSpPr>
          <p:cNvPr id="12364" name="Rectangle 76"/>
          <p:cNvSpPr>
            <a:spLocks noChangeArrowheads="1"/>
          </p:cNvSpPr>
          <p:nvPr/>
        </p:nvSpPr>
        <p:spPr bwMode="auto">
          <a:xfrm>
            <a:off x="4641850" y="4032151"/>
            <a:ext cx="3036888" cy="1271588"/>
          </a:xfrm>
          <a:prstGeom prst="rect">
            <a:avLst/>
          </a:pr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65" name="Text Box 77"/>
          <p:cNvSpPr txBox="1">
            <a:spLocks noChangeArrowheads="1"/>
          </p:cNvSpPr>
          <p:nvPr/>
        </p:nvSpPr>
        <p:spPr bwMode="auto">
          <a:xfrm>
            <a:off x="4752975" y="3589239"/>
            <a:ext cx="3435350"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9pPr>
          </a:lstStyle>
          <a:p>
            <a:pPr>
              <a:buClrTx/>
              <a:buFontTx/>
              <a:buNone/>
            </a:pPr>
            <a:r>
              <a:rPr lang="en-US" b="1">
                <a:latin typeface="Calibri"/>
                <a:cs typeface="Calibri"/>
              </a:rPr>
              <a:t>Reconfigurable</a:t>
            </a:r>
          </a:p>
        </p:txBody>
      </p:sp>
    </p:spTree>
    <p:extLst>
      <p:ext uri="{BB962C8B-B14F-4D97-AF65-F5344CB8AC3E}">
        <p14:creationId xmlns:p14="http://schemas.microsoft.com/office/powerpoint/2010/main" val="237421968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t>Operation execution: “modules”</a:t>
            </a:r>
            <a:endParaRPr lang="en-US" dirty="0"/>
          </a:p>
        </p:txBody>
      </p:sp>
      <p:sp>
        <p:nvSpPr>
          <p:cNvPr id="14338" name="Rectangle 2"/>
          <p:cNvSpPr>
            <a:spLocks noGrp="1" noChangeArrowheads="1"/>
          </p:cNvSpPr>
          <p:nvPr>
            <p:ph idx="1"/>
          </p:nvPr>
        </p:nvSpPr>
        <p:spPr>
          <a:ln/>
        </p:spPr>
        <p:txBody>
          <a:bodyPr tIns="2880"/>
          <a:lstStyle/>
          <a:p>
            <a:pPr indent="-341313" eaLnBrk="1" hangingPunct="1">
              <a:spcBef>
                <a:spcPts val="400"/>
              </a:spcBef>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dirty="0"/>
          </a:p>
          <a:p>
            <a:pPr indent="-341313" eaLnBrk="1" hangingPunct="1">
              <a:spcBef>
                <a:spcPts val="400"/>
              </a:spcBef>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dirty="0"/>
              <a:t>				</a:t>
            </a:r>
          </a:p>
        </p:txBody>
      </p:sp>
      <p:grpSp>
        <p:nvGrpSpPr>
          <p:cNvPr id="14340" name="Group 4"/>
          <p:cNvGrpSpPr>
            <a:grpSpLocks/>
          </p:cNvGrpSpPr>
          <p:nvPr/>
        </p:nvGrpSpPr>
        <p:grpSpPr bwMode="auto">
          <a:xfrm>
            <a:off x="530225" y="1941511"/>
            <a:ext cx="3625850" cy="3505200"/>
            <a:chOff x="334" y="1428"/>
            <a:chExt cx="2284" cy="2208"/>
          </a:xfrm>
        </p:grpSpPr>
        <p:grpSp>
          <p:nvGrpSpPr>
            <p:cNvPr id="14341" name="Group 5"/>
            <p:cNvGrpSpPr>
              <a:grpSpLocks/>
            </p:cNvGrpSpPr>
            <p:nvPr/>
          </p:nvGrpSpPr>
          <p:grpSpPr bwMode="auto">
            <a:xfrm>
              <a:off x="334" y="1428"/>
              <a:ext cx="2284" cy="2208"/>
              <a:chOff x="334" y="1428"/>
              <a:chExt cx="2284" cy="2208"/>
            </a:xfrm>
          </p:grpSpPr>
          <p:grpSp>
            <p:nvGrpSpPr>
              <p:cNvPr id="14342" name="Group 6"/>
              <p:cNvGrpSpPr>
                <a:grpSpLocks/>
              </p:cNvGrpSpPr>
              <p:nvPr/>
            </p:nvGrpSpPr>
            <p:grpSpPr bwMode="auto">
              <a:xfrm>
                <a:off x="334" y="1428"/>
                <a:ext cx="2284" cy="2208"/>
                <a:chOff x="334" y="1428"/>
                <a:chExt cx="2284" cy="2208"/>
              </a:xfrm>
            </p:grpSpPr>
            <p:sp>
              <p:nvSpPr>
                <p:cNvPr id="14343" name="AutoShape 7"/>
                <p:cNvSpPr>
                  <a:spLocks noChangeArrowheads="1"/>
                </p:cNvSpPr>
                <p:nvPr/>
              </p:nvSpPr>
              <p:spPr bwMode="auto">
                <a:xfrm>
                  <a:off x="588"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44" name="AutoShape 8"/>
                <p:cNvSpPr>
                  <a:spLocks noChangeArrowheads="1"/>
                </p:cNvSpPr>
                <p:nvPr/>
              </p:nvSpPr>
              <p:spPr bwMode="auto">
                <a:xfrm>
                  <a:off x="842"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45" name="AutoShape 9"/>
                <p:cNvSpPr>
                  <a:spLocks noChangeArrowheads="1"/>
                </p:cNvSpPr>
                <p:nvPr/>
              </p:nvSpPr>
              <p:spPr bwMode="auto">
                <a:xfrm>
                  <a:off x="1096"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46" name="AutoShape 10"/>
                <p:cNvSpPr>
                  <a:spLocks noChangeArrowheads="1"/>
                </p:cNvSpPr>
                <p:nvPr/>
              </p:nvSpPr>
              <p:spPr bwMode="auto">
                <a:xfrm>
                  <a:off x="1350"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47" name="AutoShape 11"/>
                <p:cNvSpPr>
                  <a:spLocks noChangeArrowheads="1"/>
                </p:cNvSpPr>
                <p:nvPr/>
              </p:nvSpPr>
              <p:spPr bwMode="auto">
                <a:xfrm>
                  <a:off x="1604"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48" name="AutoShape 12"/>
                <p:cNvSpPr>
                  <a:spLocks noChangeArrowheads="1"/>
                </p:cNvSpPr>
                <p:nvPr/>
              </p:nvSpPr>
              <p:spPr bwMode="auto">
                <a:xfrm>
                  <a:off x="1858"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49" name="AutoShape 13"/>
                <p:cNvSpPr>
                  <a:spLocks noChangeArrowheads="1"/>
                </p:cNvSpPr>
                <p:nvPr/>
              </p:nvSpPr>
              <p:spPr bwMode="auto">
                <a:xfrm>
                  <a:off x="2113"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50" name="AutoShape 14"/>
                <p:cNvSpPr>
                  <a:spLocks noChangeArrowheads="1"/>
                </p:cNvSpPr>
                <p:nvPr/>
              </p:nvSpPr>
              <p:spPr bwMode="auto">
                <a:xfrm>
                  <a:off x="588"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51" name="AutoShape 15"/>
                <p:cNvSpPr>
                  <a:spLocks noChangeArrowheads="1"/>
                </p:cNvSpPr>
                <p:nvPr/>
              </p:nvSpPr>
              <p:spPr bwMode="auto">
                <a:xfrm>
                  <a:off x="842"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52" name="AutoShape 16"/>
                <p:cNvSpPr>
                  <a:spLocks noChangeArrowheads="1"/>
                </p:cNvSpPr>
                <p:nvPr/>
              </p:nvSpPr>
              <p:spPr bwMode="auto">
                <a:xfrm>
                  <a:off x="1096"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53" name="AutoShape 17"/>
                <p:cNvSpPr>
                  <a:spLocks noChangeArrowheads="1"/>
                </p:cNvSpPr>
                <p:nvPr/>
              </p:nvSpPr>
              <p:spPr bwMode="auto">
                <a:xfrm>
                  <a:off x="1350"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54" name="AutoShape 18"/>
                <p:cNvSpPr>
                  <a:spLocks noChangeArrowheads="1"/>
                </p:cNvSpPr>
                <p:nvPr/>
              </p:nvSpPr>
              <p:spPr bwMode="auto">
                <a:xfrm>
                  <a:off x="1604"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55" name="AutoShape 19"/>
                <p:cNvSpPr>
                  <a:spLocks noChangeArrowheads="1"/>
                </p:cNvSpPr>
                <p:nvPr/>
              </p:nvSpPr>
              <p:spPr bwMode="auto">
                <a:xfrm>
                  <a:off x="1858"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56" name="AutoShape 20"/>
                <p:cNvSpPr>
                  <a:spLocks noChangeArrowheads="1"/>
                </p:cNvSpPr>
                <p:nvPr/>
              </p:nvSpPr>
              <p:spPr bwMode="auto">
                <a:xfrm>
                  <a:off x="2113"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57" name="AutoShape 21"/>
                <p:cNvSpPr>
                  <a:spLocks noChangeArrowheads="1"/>
                </p:cNvSpPr>
                <p:nvPr/>
              </p:nvSpPr>
              <p:spPr bwMode="auto">
                <a:xfrm>
                  <a:off x="588"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58" name="AutoShape 22"/>
                <p:cNvSpPr>
                  <a:spLocks noChangeArrowheads="1"/>
                </p:cNvSpPr>
                <p:nvPr/>
              </p:nvSpPr>
              <p:spPr bwMode="auto">
                <a:xfrm>
                  <a:off x="842"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59" name="AutoShape 23"/>
                <p:cNvSpPr>
                  <a:spLocks noChangeArrowheads="1"/>
                </p:cNvSpPr>
                <p:nvPr/>
              </p:nvSpPr>
              <p:spPr bwMode="auto">
                <a:xfrm>
                  <a:off x="1096"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60" name="AutoShape 24"/>
                <p:cNvSpPr>
                  <a:spLocks noChangeArrowheads="1"/>
                </p:cNvSpPr>
                <p:nvPr/>
              </p:nvSpPr>
              <p:spPr bwMode="auto">
                <a:xfrm>
                  <a:off x="1350"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61" name="AutoShape 25"/>
                <p:cNvSpPr>
                  <a:spLocks noChangeArrowheads="1"/>
                </p:cNvSpPr>
                <p:nvPr/>
              </p:nvSpPr>
              <p:spPr bwMode="auto">
                <a:xfrm>
                  <a:off x="1604"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62" name="AutoShape 26"/>
                <p:cNvSpPr>
                  <a:spLocks noChangeArrowheads="1"/>
                </p:cNvSpPr>
                <p:nvPr/>
              </p:nvSpPr>
              <p:spPr bwMode="auto">
                <a:xfrm>
                  <a:off x="1858"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63" name="AutoShape 27"/>
                <p:cNvSpPr>
                  <a:spLocks noChangeArrowheads="1"/>
                </p:cNvSpPr>
                <p:nvPr/>
              </p:nvSpPr>
              <p:spPr bwMode="auto">
                <a:xfrm>
                  <a:off x="2113"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64" name="AutoShape 28"/>
                <p:cNvSpPr>
                  <a:spLocks noChangeArrowheads="1"/>
                </p:cNvSpPr>
                <p:nvPr/>
              </p:nvSpPr>
              <p:spPr bwMode="auto">
                <a:xfrm>
                  <a:off x="588"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65" name="AutoShape 29"/>
                <p:cNvSpPr>
                  <a:spLocks noChangeArrowheads="1"/>
                </p:cNvSpPr>
                <p:nvPr/>
              </p:nvSpPr>
              <p:spPr bwMode="auto">
                <a:xfrm>
                  <a:off x="842"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66" name="AutoShape 30"/>
                <p:cNvSpPr>
                  <a:spLocks noChangeArrowheads="1"/>
                </p:cNvSpPr>
                <p:nvPr/>
              </p:nvSpPr>
              <p:spPr bwMode="auto">
                <a:xfrm>
                  <a:off x="1096"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67" name="AutoShape 31"/>
                <p:cNvSpPr>
                  <a:spLocks noChangeArrowheads="1"/>
                </p:cNvSpPr>
                <p:nvPr/>
              </p:nvSpPr>
              <p:spPr bwMode="auto">
                <a:xfrm>
                  <a:off x="1350"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68" name="AutoShape 32"/>
                <p:cNvSpPr>
                  <a:spLocks noChangeArrowheads="1"/>
                </p:cNvSpPr>
                <p:nvPr/>
              </p:nvSpPr>
              <p:spPr bwMode="auto">
                <a:xfrm>
                  <a:off x="1604"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69" name="AutoShape 33"/>
                <p:cNvSpPr>
                  <a:spLocks noChangeArrowheads="1"/>
                </p:cNvSpPr>
                <p:nvPr/>
              </p:nvSpPr>
              <p:spPr bwMode="auto">
                <a:xfrm>
                  <a:off x="1858"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70" name="AutoShape 34"/>
                <p:cNvSpPr>
                  <a:spLocks noChangeArrowheads="1"/>
                </p:cNvSpPr>
                <p:nvPr/>
              </p:nvSpPr>
              <p:spPr bwMode="auto">
                <a:xfrm>
                  <a:off x="2113"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71" name="AutoShape 35"/>
                <p:cNvSpPr>
                  <a:spLocks noChangeArrowheads="1"/>
                </p:cNvSpPr>
                <p:nvPr/>
              </p:nvSpPr>
              <p:spPr bwMode="auto">
                <a:xfrm>
                  <a:off x="588"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72" name="AutoShape 36"/>
                <p:cNvSpPr>
                  <a:spLocks noChangeArrowheads="1"/>
                </p:cNvSpPr>
                <p:nvPr/>
              </p:nvSpPr>
              <p:spPr bwMode="auto">
                <a:xfrm>
                  <a:off x="842"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73" name="AutoShape 37"/>
                <p:cNvSpPr>
                  <a:spLocks noChangeArrowheads="1"/>
                </p:cNvSpPr>
                <p:nvPr/>
              </p:nvSpPr>
              <p:spPr bwMode="auto">
                <a:xfrm>
                  <a:off x="1096"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74" name="AutoShape 38"/>
                <p:cNvSpPr>
                  <a:spLocks noChangeArrowheads="1"/>
                </p:cNvSpPr>
                <p:nvPr/>
              </p:nvSpPr>
              <p:spPr bwMode="auto">
                <a:xfrm>
                  <a:off x="1350"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75" name="AutoShape 39"/>
                <p:cNvSpPr>
                  <a:spLocks noChangeArrowheads="1"/>
                </p:cNvSpPr>
                <p:nvPr/>
              </p:nvSpPr>
              <p:spPr bwMode="auto">
                <a:xfrm>
                  <a:off x="1604"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76" name="AutoShape 40"/>
                <p:cNvSpPr>
                  <a:spLocks noChangeArrowheads="1"/>
                </p:cNvSpPr>
                <p:nvPr/>
              </p:nvSpPr>
              <p:spPr bwMode="auto">
                <a:xfrm>
                  <a:off x="1858"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77" name="AutoShape 41"/>
                <p:cNvSpPr>
                  <a:spLocks noChangeArrowheads="1"/>
                </p:cNvSpPr>
                <p:nvPr/>
              </p:nvSpPr>
              <p:spPr bwMode="auto">
                <a:xfrm>
                  <a:off x="2113"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78" name="AutoShape 42"/>
                <p:cNvSpPr>
                  <a:spLocks noChangeArrowheads="1"/>
                </p:cNvSpPr>
                <p:nvPr/>
              </p:nvSpPr>
              <p:spPr bwMode="auto">
                <a:xfrm>
                  <a:off x="588"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79" name="AutoShape 43"/>
                <p:cNvSpPr>
                  <a:spLocks noChangeArrowheads="1"/>
                </p:cNvSpPr>
                <p:nvPr/>
              </p:nvSpPr>
              <p:spPr bwMode="auto">
                <a:xfrm>
                  <a:off x="842"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80" name="AutoShape 44"/>
                <p:cNvSpPr>
                  <a:spLocks noChangeArrowheads="1"/>
                </p:cNvSpPr>
                <p:nvPr/>
              </p:nvSpPr>
              <p:spPr bwMode="auto">
                <a:xfrm>
                  <a:off x="1096"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81" name="AutoShape 45"/>
                <p:cNvSpPr>
                  <a:spLocks noChangeArrowheads="1"/>
                </p:cNvSpPr>
                <p:nvPr/>
              </p:nvSpPr>
              <p:spPr bwMode="auto">
                <a:xfrm>
                  <a:off x="1350"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82" name="AutoShape 46"/>
                <p:cNvSpPr>
                  <a:spLocks noChangeArrowheads="1"/>
                </p:cNvSpPr>
                <p:nvPr/>
              </p:nvSpPr>
              <p:spPr bwMode="auto">
                <a:xfrm>
                  <a:off x="1604"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83" name="AutoShape 47"/>
                <p:cNvSpPr>
                  <a:spLocks noChangeArrowheads="1"/>
                </p:cNvSpPr>
                <p:nvPr/>
              </p:nvSpPr>
              <p:spPr bwMode="auto">
                <a:xfrm>
                  <a:off x="1858"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84" name="AutoShape 48"/>
                <p:cNvSpPr>
                  <a:spLocks noChangeArrowheads="1"/>
                </p:cNvSpPr>
                <p:nvPr/>
              </p:nvSpPr>
              <p:spPr bwMode="auto">
                <a:xfrm>
                  <a:off x="2113"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85" name="AutoShape 49"/>
                <p:cNvSpPr>
                  <a:spLocks noChangeArrowheads="1"/>
                </p:cNvSpPr>
                <p:nvPr/>
              </p:nvSpPr>
              <p:spPr bwMode="auto">
                <a:xfrm>
                  <a:off x="588"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86" name="AutoShape 50"/>
                <p:cNvSpPr>
                  <a:spLocks noChangeArrowheads="1"/>
                </p:cNvSpPr>
                <p:nvPr/>
              </p:nvSpPr>
              <p:spPr bwMode="auto">
                <a:xfrm>
                  <a:off x="842"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87" name="AutoShape 51"/>
                <p:cNvSpPr>
                  <a:spLocks noChangeArrowheads="1"/>
                </p:cNvSpPr>
                <p:nvPr/>
              </p:nvSpPr>
              <p:spPr bwMode="auto">
                <a:xfrm>
                  <a:off x="1096"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88" name="AutoShape 52"/>
                <p:cNvSpPr>
                  <a:spLocks noChangeArrowheads="1"/>
                </p:cNvSpPr>
                <p:nvPr/>
              </p:nvSpPr>
              <p:spPr bwMode="auto">
                <a:xfrm>
                  <a:off x="1350"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89" name="AutoShape 53"/>
                <p:cNvSpPr>
                  <a:spLocks noChangeArrowheads="1"/>
                </p:cNvSpPr>
                <p:nvPr/>
              </p:nvSpPr>
              <p:spPr bwMode="auto">
                <a:xfrm>
                  <a:off x="1604"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90" name="AutoShape 54"/>
                <p:cNvSpPr>
                  <a:spLocks noChangeArrowheads="1"/>
                </p:cNvSpPr>
                <p:nvPr/>
              </p:nvSpPr>
              <p:spPr bwMode="auto">
                <a:xfrm>
                  <a:off x="1858"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91" name="AutoShape 55"/>
                <p:cNvSpPr>
                  <a:spLocks noChangeArrowheads="1"/>
                </p:cNvSpPr>
                <p:nvPr/>
              </p:nvSpPr>
              <p:spPr bwMode="auto">
                <a:xfrm>
                  <a:off x="2113"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92" name="AutoShape 56"/>
                <p:cNvSpPr>
                  <a:spLocks noChangeArrowheads="1"/>
                </p:cNvSpPr>
                <p:nvPr/>
              </p:nvSpPr>
              <p:spPr bwMode="auto">
                <a:xfrm>
                  <a:off x="334"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rPr>
                    <a:t>S</a:t>
                  </a:r>
                  <a:r>
                    <a:rPr lang="en-US" sz="1800" baseline="-33000">
                      <a:solidFill>
                        <a:srgbClr val="000000"/>
                      </a:solidFill>
                    </a:rPr>
                    <a:t>2</a:t>
                  </a:r>
                </a:p>
              </p:txBody>
            </p:sp>
            <p:sp>
              <p:nvSpPr>
                <p:cNvPr id="14393" name="AutoShape 57"/>
                <p:cNvSpPr>
                  <a:spLocks noChangeArrowheads="1"/>
                </p:cNvSpPr>
                <p:nvPr/>
              </p:nvSpPr>
              <p:spPr bwMode="auto">
                <a:xfrm>
                  <a:off x="842" y="142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rPr>
                    <a:t>R</a:t>
                  </a:r>
                  <a:r>
                    <a:rPr lang="en-US" sz="1800" baseline="-33000">
                      <a:solidFill>
                        <a:srgbClr val="000000"/>
                      </a:solidFill>
                    </a:rPr>
                    <a:t>2</a:t>
                  </a:r>
                </a:p>
              </p:txBody>
            </p:sp>
            <p:sp>
              <p:nvSpPr>
                <p:cNvPr id="14394" name="AutoShape 58"/>
                <p:cNvSpPr>
                  <a:spLocks noChangeArrowheads="1"/>
                </p:cNvSpPr>
                <p:nvPr/>
              </p:nvSpPr>
              <p:spPr bwMode="auto">
                <a:xfrm>
                  <a:off x="2366"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rPr>
                    <a:t>B</a:t>
                  </a:r>
                </a:p>
              </p:txBody>
            </p:sp>
            <p:sp>
              <p:nvSpPr>
                <p:cNvPr id="14395" name="AutoShape 59"/>
                <p:cNvSpPr>
                  <a:spLocks noChangeArrowheads="1"/>
                </p:cNvSpPr>
                <p:nvPr/>
              </p:nvSpPr>
              <p:spPr bwMode="auto">
                <a:xfrm>
                  <a:off x="2366"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rPr>
                    <a:t>S</a:t>
                  </a:r>
                  <a:r>
                    <a:rPr lang="en-US" sz="1800" baseline="-33000">
                      <a:solidFill>
                        <a:srgbClr val="000000"/>
                      </a:solidFill>
                    </a:rPr>
                    <a:t>3</a:t>
                  </a:r>
                </a:p>
              </p:txBody>
            </p:sp>
            <p:sp>
              <p:nvSpPr>
                <p:cNvPr id="14396" name="AutoShape 60"/>
                <p:cNvSpPr>
                  <a:spLocks noChangeArrowheads="1"/>
                </p:cNvSpPr>
                <p:nvPr/>
              </p:nvSpPr>
              <p:spPr bwMode="auto">
                <a:xfrm>
                  <a:off x="842" y="3392"/>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4320" tIns="49320" rIns="94320" bIns="4932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rPr>
                    <a:t>S</a:t>
                  </a:r>
                  <a:r>
                    <a:rPr lang="en-US" sz="1800" baseline="-33000">
                      <a:solidFill>
                        <a:srgbClr val="000000"/>
                      </a:solidFill>
                    </a:rPr>
                    <a:t>1</a:t>
                  </a:r>
                </a:p>
              </p:txBody>
            </p:sp>
            <p:sp>
              <p:nvSpPr>
                <p:cNvPr id="14397" name="AutoShape 61"/>
                <p:cNvSpPr>
                  <a:spLocks noChangeArrowheads="1"/>
                </p:cNvSpPr>
                <p:nvPr/>
              </p:nvSpPr>
              <p:spPr bwMode="auto">
                <a:xfrm>
                  <a:off x="1858" y="3392"/>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rPr>
                    <a:t>W</a:t>
                  </a:r>
                </a:p>
              </p:txBody>
            </p:sp>
            <p:sp>
              <p:nvSpPr>
                <p:cNvPr id="14398" name="AutoShape 62"/>
                <p:cNvSpPr>
                  <a:spLocks noChangeArrowheads="1"/>
                </p:cNvSpPr>
                <p:nvPr/>
              </p:nvSpPr>
              <p:spPr bwMode="auto">
                <a:xfrm>
                  <a:off x="2366"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rPr>
                    <a:t>R</a:t>
                  </a:r>
                  <a:r>
                    <a:rPr lang="en-US" sz="1800" baseline="-33000">
                      <a:solidFill>
                        <a:srgbClr val="000000"/>
                      </a:solidFill>
                    </a:rPr>
                    <a:t>1</a:t>
                  </a:r>
                </a:p>
              </p:txBody>
            </p:sp>
          </p:grpSp>
        </p:grpSp>
      </p:grpSp>
      <p:grpSp>
        <p:nvGrpSpPr>
          <p:cNvPr id="14399" name="Group 63"/>
          <p:cNvGrpSpPr>
            <a:grpSpLocks/>
          </p:cNvGrpSpPr>
          <p:nvPr/>
        </p:nvGrpSpPr>
        <p:grpSpPr bwMode="auto">
          <a:xfrm>
            <a:off x="1765300" y="3881436"/>
            <a:ext cx="1573213" cy="793750"/>
            <a:chOff x="1112" y="2650"/>
            <a:chExt cx="991" cy="500"/>
          </a:xfrm>
        </p:grpSpPr>
        <p:sp>
          <p:nvSpPr>
            <p:cNvPr id="14400" name="AutoShape 64"/>
            <p:cNvSpPr>
              <a:spLocks noChangeArrowheads="1"/>
            </p:cNvSpPr>
            <p:nvPr/>
          </p:nvSpPr>
          <p:spPr bwMode="auto">
            <a:xfrm>
              <a:off x="1112" y="2650"/>
              <a:ext cx="991" cy="500"/>
            </a:xfrm>
            <a:prstGeom prst="roundRect">
              <a:avLst>
                <a:gd name="adj" fmla="val 199"/>
              </a:avLst>
            </a:prstGeom>
            <a:noFill/>
            <a:ln w="72000">
              <a:solidFill>
                <a:srgbClr val="7B1C1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14401" name="Group 65"/>
          <p:cNvGrpSpPr>
            <a:grpSpLocks/>
          </p:cNvGrpSpPr>
          <p:nvPr/>
        </p:nvGrpSpPr>
        <p:grpSpPr bwMode="auto">
          <a:xfrm>
            <a:off x="1665288" y="3802061"/>
            <a:ext cx="1600200" cy="752475"/>
            <a:chOff x="1049" y="2600"/>
            <a:chExt cx="1008" cy="474"/>
          </a:xfrm>
        </p:grpSpPr>
        <p:sp>
          <p:nvSpPr>
            <p:cNvPr id="14402" name="Oval 66"/>
            <p:cNvSpPr>
              <a:spLocks noChangeArrowheads="1"/>
            </p:cNvSpPr>
            <p:nvPr/>
          </p:nvSpPr>
          <p:spPr bwMode="auto">
            <a:xfrm>
              <a:off x="1049" y="2600"/>
              <a:ext cx="331" cy="356"/>
            </a:xfrm>
            <a:prstGeom prst="ellipse">
              <a:avLst/>
            </a:prstGeom>
            <a:solidFill>
              <a:srgbClr val="99CC99"/>
            </a:solidFill>
            <a:ln w="9360">
              <a:solidFill>
                <a:srgbClr val="99CC99"/>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403" name="Line 67"/>
            <p:cNvSpPr>
              <a:spLocks noChangeShapeType="1"/>
            </p:cNvSpPr>
            <p:nvPr/>
          </p:nvSpPr>
          <p:spPr bwMode="auto">
            <a:xfrm>
              <a:off x="1256" y="2763"/>
              <a:ext cx="239"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404" name="Line 68"/>
            <p:cNvSpPr>
              <a:spLocks noChangeShapeType="1"/>
            </p:cNvSpPr>
            <p:nvPr/>
          </p:nvSpPr>
          <p:spPr bwMode="auto">
            <a:xfrm>
              <a:off x="1522" y="2763"/>
              <a:ext cx="240"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405" name="Line 69"/>
            <p:cNvSpPr>
              <a:spLocks noChangeShapeType="1"/>
            </p:cNvSpPr>
            <p:nvPr/>
          </p:nvSpPr>
          <p:spPr bwMode="auto">
            <a:xfrm>
              <a:off x="1816" y="2763"/>
              <a:ext cx="240"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406" name="Line 70"/>
            <p:cNvSpPr>
              <a:spLocks noChangeShapeType="1"/>
            </p:cNvSpPr>
            <p:nvPr/>
          </p:nvSpPr>
          <p:spPr bwMode="auto">
            <a:xfrm flipH="1">
              <a:off x="1814" y="3075"/>
              <a:ext cx="244"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407" name="Line 71"/>
            <p:cNvSpPr>
              <a:spLocks noChangeShapeType="1"/>
            </p:cNvSpPr>
            <p:nvPr/>
          </p:nvSpPr>
          <p:spPr bwMode="auto">
            <a:xfrm flipH="1">
              <a:off x="1521" y="3075"/>
              <a:ext cx="243"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408" name="Line 72"/>
            <p:cNvSpPr>
              <a:spLocks noChangeShapeType="1"/>
            </p:cNvSpPr>
            <p:nvPr/>
          </p:nvSpPr>
          <p:spPr bwMode="auto">
            <a:xfrm flipH="1">
              <a:off x="1253" y="3075"/>
              <a:ext cx="244"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409" name="Line 73"/>
            <p:cNvSpPr>
              <a:spLocks noChangeShapeType="1"/>
            </p:cNvSpPr>
            <p:nvPr/>
          </p:nvSpPr>
          <p:spPr bwMode="auto">
            <a:xfrm flipV="1">
              <a:off x="1229" y="2790"/>
              <a:ext cx="0" cy="26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410" name="Line 74"/>
            <p:cNvSpPr>
              <a:spLocks noChangeShapeType="1"/>
            </p:cNvSpPr>
            <p:nvPr/>
          </p:nvSpPr>
          <p:spPr bwMode="auto">
            <a:xfrm>
              <a:off x="2055" y="2792"/>
              <a:ext cx="0" cy="256"/>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aphicFrame>
        <p:nvGraphicFramePr>
          <p:cNvPr id="14411" name="Group 75"/>
          <p:cNvGraphicFramePr>
            <a:graphicFrameLocks noGrp="1"/>
          </p:cNvGraphicFramePr>
          <p:nvPr>
            <p:extLst>
              <p:ext uri="{D42A27DB-BD31-4B8C-83A1-F6EECF244321}">
                <p14:modId xmlns:p14="http://schemas.microsoft.com/office/powerpoint/2010/main" val="2019227480"/>
              </p:ext>
            </p:extLst>
          </p:nvPr>
        </p:nvGraphicFramePr>
        <p:xfrm>
          <a:off x="5064125" y="2300286"/>
          <a:ext cx="3733800" cy="1867032"/>
        </p:xfrm>
        <a:graphic>
          <a:graphicData uri="http://schemas.openxmlformats.org/drawingml/2006/table">
            <a:tbl>
              <a:tblPr/>
              <a:tblGrid>
                <a:gridCol w="1243013"/>
                <a:gridCol w="1328737"/>
                <a:gridCol w="1162050"/>
              </a:tblGrid>
              <a:tr h="371475">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dirty="0">
                          <a:ln>
                            <a:noFill/>
                          </a:ln>
                          <a:solidFill>
                            <a:srgbClr val="000000"/>
                          </a:solidFill>
                          <a:effectLst/>
                          <a:latin typeface="Calibri"/>
                          <a:ea typeface="ＭＳ Ｐゴシック" charset="0"/>
                          <a:cs typeface="Calibri"/>
                        </a:rPr>
                        <a:t>Operation</a:t>
                      </a:r>
                    </a:p>
                  </a:txBody>
                  <a:tcPr marL="90000" marR="90000" marT="46800" marB="4680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Area (cells)</a:t>
                      </a:r>
                    </a:p>
                  </a:txBody>
                  <a:tcPr marL="90000" marR="90000" marT="46800" marB="4680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Time (s)</a:t>
                      </a:r>
                    </a:p>
                  </a:txBody>
                  <a:tcPr marL="90000" marR="90000" marT="46800" marB="46800" horzOverflow="overflow">
                    <a:lnL>
                      <a:noFill/>
                    </a:lnL>
                    <a:lnR>
                      <a:noFill/>
                    </a:lnR>
                    <a:lnT>
                      <a:noFill/>
                    </a:lnT>
                    <a:lnB>
                      <a:noFill/>
                    </a:lnB>
                    <a:lnTlToBr>
                      <a:noFill/>
                    </a:lnTlToBr>
                    <a:lnBlToTr>
                      <a:noFill/>
                    </a:lnBlToTr>
                    <a:solidFill>
                      <a:srgbClr val="B3B3B3"/>
                    </a:solidFill>
                  </a:tcPr>
                </a:tc>
              </a:tr>
              <a:tr h="371475">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Mix</a:t>
                      </a:r>
                    </a:p>
                  </a:txBody>
                  <a:tcPr marL="90000" marR="90000" marT="46800" marB="46800" horzOverflow="overflow">
                    <a:lnL>
                      <a:noFill/>
                    </a:lnL>
                    <a:lnR>
                      <a:noFill/>
                    </a:lnR>
                    <a:lnT>
                      <a:noFill/>
                    </a:lnT>
                    <a:lnB>
                      <a:noFill/>
                    </a:lnB>
                    <a:lnTlToBr>
                      <a:noFill/>
                    </a:lnTlToBr>
                    <a:lnBlToTr>
                      <a:noFill/>
                    </a:lnBlToTr>
                    <a:solidFill>
                      <a:srgbClr val="CCCCCC"/>
                    </a:solidFill>
                  </a:tcPr>
                </a:tc>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2 x 4</a:t>
                      </a:r>
                    </a:p>
                  </a:txBody>
                  <a:tcPr marL="90000" marR="90000" marT="46800" marB="46800" horzOverflow="overflow">
                    <a:lnL>
                      <a:noFill/>
                    </a:lnL>
                    <a:lnR>
                      <a:noFill/>
                    </a:lnR>
                    <a:lnT>
                      <a:noFill/>
                    </a:lnT>
                    <a:lnB>
                      <a:noFill/>
                    </a:lnB>
                    <a:lnTlToBr>
                      <a:noFill/>
                    </a:lnTlToBr>
                    <a:lnBlToTr>
                      <a:noFill/>
                    </a:lnBlToTr>
                    <a:solidFill>
                      <a:srgbClr val="CCCCCC"/>
                    </a:solidFill>
                  </a:tcPr>
                </a:tc>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3</a:t>
                      </a:r>
                    </a:p>
                  </a:txBody>
                  <a:tcPr marL="90000" marR="90000" marT="46800" marB="46800" horzOverflow="overflow">
                    <a:lnL>
                      <a:noFill/>
                    </a:lnL>
                    <a:lnR>
                      <a:noFill/>
                    </a:lnR>
                    <a:lnT>
                      <a:noFill/>
                    </a:lnT>
                    <a:lnB>
                      <a:noFill/>
                    </a:lnB>
                    <a:lnTlToBr>
                      <a:noFill/>
                    </a:lnTlToBr>
                    <a:lnBlToTr>
                      <a:noFill/>
                    </a:lnBlToTr>
                    <a:solidFill>
                      <a:srgbClr val="CCCCCC"/>
                    </a:solidFill>
                  </a:tcPr>
                </a:tc>
              </a:tr>
              <a:tr h="371475">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Mix</a:t>
                      </a:r>
                    </a:p>
                  </a:txBody>
                  <a:tcPr marL="90000" marR="90000" marT="46800" marB="46800" horzOverflow="overflow">
                    <a:lnL>
                      <a:noFill/>
                    </a:lnL>
                    <a:lnR>
                      <a:noFill/>
                    </a:lnR>
                    <a:lnT>
                      <a:noFill/>
                    </a:lnT>
                    <a:lnB>
                      <a:noFill/>
                    </a:lnB>
                    <a:lnTlToBr>
                      <a:noFill/>
                    </a:lnTlToBr>
                    <a:lnBlToTr>
                      <a:noFill/>
                    </a:lnBlToTr>
                    <a:solidFill>
                      <a:srgbClr val="E6E6E6"/>
                    </a:solidFill>
                  </a:tcPr>
                </a:tc>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2 x 2</a:t>
                      </a:r>
                    </a:p>
                  </a:txBody>
                  <a:tcPr marL="90000" marR="90000" marT="46800" marB="46800" horzOverflow="overflow">
                    <a:lnL>
                      <a:noFill/>
                    </a:lnL>
                    <a:lnR>
                      <a:noFill/>
                    </a:lnR>
                    <a:lnT>
                      <a:noFill/>
                    </a:lnT>
                    <a:lnB>
                      <a:noFill/>
                    </a:lnB>
                    <a:lnTlToBr>
                      <a:noFill/>
                    </a:lnTlToBr>
                    <a:lnBlToTr>
                      <a:noFill/>
                    </a:lnBlToTr>
                    <a:solidFill>
                      <a:srgbClr val="E6E6E6"/>
                    </a:solidFill>
                  </a:tcPr>
                </a:tc>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4</a:t>
                      </a:r>
                    </a:p>
                  </a:txBody>
                  <a:tcPr marL="90000" marR="90000" marT="46800" marB="46800" horzOverflow="overflow">
                    <a:lnL>
                      <a:noFill/>
                    </a:lnL>
                    <a:lnR>
                      <a:noFill/>
                    </a:lnR>
                    <a:lnT>
                      <a:noFill/>
                    </a:lnT>
                    <a:lnB>
                      <a:noFill/>
                    </a:lnB>
                    <a:lnTlToBr>
                      <a:noFill/>
                    </a:lnTlToBr>
                    <a:lnBlToTr>
                      <a:noFill/>
                    </a:lnBlToTr>
                    <a:solidFill>
                      <a:srgbClr val="E6E6E6"/>
                    </a:solidFill>
                  </a:tcPr>
                </a:tc>
              </a:tr>
              <a:tr h="371475">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Dilution</a:t>
                      </a:r>
                    </a:p>
                  </a:txBody>
                  <a:tcPr marL="90000" marR="90000" marT="46800" marB="46800" horzOverflow="overflow">
                    <a:lnL>
                      <a:noFill/>
                    </a:lnL>
                    <a:lnR>
                      <a:noFill/>
                    </a:lnR>
                    <a:lnT>
                      <a:noFill/>
                    </a:lnT>
                    <a:lnB>
                      <a:noFill/>
                    </a:lnB>
                    <a:lnTlToBr>
                      <a:noFill/>
                    </a:lnTlToBr>
                    <a:lnBlToTr>
                      <a:noFill/>
                    </a:lnBlToTr>
                    <a:solidFill>
                      <a:srgbClr val="CCCCCC"/>
                    </a:solidFill>
                  </a:tcPr>
                </a:tc>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2 x 4</a:t>
                      </a:r>
                    </a:p>
                  </a:txBody>
                  <a:tcPr marL="90000" marR="90000" marT="46800" marB="46800" horzOverflow="overflow">
                    <a:lnL>
                      <a:noFill/>
                    </a:lnL>
                    <a:lnR>
                      <a:noFill/>
                    </a:lnR>
                    <a:lnT>
                      <a:noFill/>
                    </a:lnT>
                    <a:lnB>
                      <a:noFill/>
                    </a:lnB>
                    <a:lnTlToBr>
                      <a:noFill/>
                    </a:lnTlToBr>
                    <a:lnBlToTr>
                      <a:noFill/>
                    </a:lnBlToTr>
                    <a:solidFill>
                      <a:srgbClr val="CCCCCC"/>
                    </a:solidFill>
                  </a:tcPr>
                </a:tc>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4</a:t>
                      </a:r>
                    </a:p>
                  </a:txBody>
                  <a:tcPr marL="90000" marR="90000" marT="46800" marB="46800" horzOverflow="overflow">
                    <a:lnL>
                      <a:noFill/>
                    </a:lnL>
                    <a:lnR>
                      <a:noFill/>
                    </a:lnR>
                    <a:lnT>
                      <a:noFill/>
                    </a:lnT>
                    <a:lnB>
                      <a:noFill/>
                    </a:lnB>
                    <a:lnTlToBr>
                      <a:noFill/>
                    </a:lnTlToBr>
                    <a:lnBlToTr>
                      <a:noFill/>
                    </a:lnBlToTr>
                    <a:solidFill>
                      <a:srgbClr val="CCCCCC"/>
                    </a:solidFill>
                  </a:tcPr>
                </a:tc>
              </a:tr>
              <a:tr h="371475">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dirty="0">
                          <a:ln>
                            <a:noFill/>
                          </a:ln>
                          <a:solidFill>
                            <a:srgbClr val="000000"/>
                          </a:solidFill>
                          <a:effectLst/>
                          <a:latin typeface="Calibri"/>
                          <a:ea typeface="ＭＳ Ｐゴシック" charset="0"/>
                          <a:cs typeface="Calibri"/>
                        </a:rPr>
                        <a:t>Dilution</a:t>
                      </a:r>
                    </a:p>
                  </a:txBody>
                  <a:tcPr marL="90000" marR="90000" marT="46800" marB="46800" horzOverflow="overflow">
                    <a:lnL>
                      <a:noFill/>
                    </a:lnL>
                    <a:lnR>
                      <a:noFill/>
                    </a:lnR>
                    <a:lnT>
                      <a:noFill/>
                    </a:lnT>
                    <a:lnB>
                      <a:noFill/>
                    </a:lnB>
                    <a:lnTlToBr>
                      <a:noFill/>
                    </a:lnTlToBr>
                    <a:lnBlToTr>
                      <a:noFill/>
                    </a:lnBlToTr>
                    <a:solidFill>
                      <a:srgbClr val="E6E6E6"/>
                    </a:solidFill>
                  </a:tcPr>
                </a:tc>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2 x 2</a:t>
                      </a:r>
                    </a:p>
                  </a:txBody>
                  <a:tcPr marL="90000" marR="90000" marT="46800" marB="46800" horzOverflow="overflow">
                    <a:lnL>
                      <a:noFill/>
                    </a:lnL>
                    <a:lnR>
                      <a:noFill/>
                    </a:lnR>
                    <a:lnT>
                      <a:noFill/>
                    </a:lnT>
                    <a:lnB>
                      <a:noFill/>
                    </a:lnB>
                    <a:lnTlToBr>
                      <a:noFill/>
                    </a:lnTlToBr>
                    <a:lnBlToTr>
                      <a:noFill/>
                    </a:lnBlToTr>
                    <a:solidFill>
                      <a:srgbClr val="E6E6E6"/>
                    </a:solidFill>
                  </a:tcPr>
                </a:tc>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dirty="0">
                          <a:ln>
                            <a:noFill/>
                          </a:ln>
                          <a:solidFill>
                            <a:srgbClr val="000000"/>
                          </a:solidFill>
                          <a:effectLst/>
                          <a:latin typeface="Calibri"/>
                          <a:ea typeface="ＭＳ Ｐゴシック" charset="0"/>
                          <a:cs typeface="Calibri"/>
                        </a:rPr>
                        <a:t>5</a:t>
                      </a:r>
                    </a:p>
                  </a:txBody>
                  <a:tcPr marL="90000" marR="90000" marT="46800" marB="46800" horzOverflow="overflow">
                    <a:lnL>
                      <a:noFill/>
                    </a:lnL>
                    <a:lnR>
                      <a:noFill/>
                    </a:lnR>
                    <a:lnT>
                      <a:noFill/>
                    </a:lnT>
                    <a:lnB>
                      <a:noFill/>
                    </a:lnB>
                    <a:lnTlToBr>
                      <a:noFill/>
                    </a:lnTlToBr>
                    <a:lnBlToTr>
                      <a:noFill/>
                    </a:lnBlToTr>
                    <a:solidFill>
                      <a:srgbClr val="E6E6E6"/>
                    </a:solidFill>
                  </a:tcPr>
                </a:tc>
              </a:tr>
            </a:tbl>
          </a:graphicData>
        </a:graphic>
      </p:graphicFrame>
      <p:sp>
        <p:nvSpPr>
          <p:cNvPr id="14427" name="Text Box 91"/>
          <p:cNvSpPr txBox="1">
            <a:spLocks noChangeArrowheads="1"/>
          </p:cNvSpPr>
          <p:nvPr/>
        </p:nvSpPr>
        <p:spPr bwMode="auto">
          <a:xfrm>
            <a:off x="5064125" y="1916832"/>
            <a:ext cx="2352675" cy="354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9pPr>
          </a:lstStyle>
          <a:p>
            <a:pPr>
              <a:buClrTx/>
              <a:buFontTx/>
              <a:buNone/>
            </a:pPr>
            <a:r>
              <a:rPr lang="en-US" sz="1800" dirty="0">
                <a:latin typeface="Calibri"/>
                <a:cs typeface="Calibri"/>
              </a:rPr>
              <a:t>Module library</a:t>
            </a:r>
          </a:p>
        </p:txBody>
      </p:sp>
      <p:sp>
        <p:nvSpPr>
          <p:cNvPr id="14428" name="Line 92"/>
          <p:cNvSpPr>
            <a:spLocks noChangeShapeType="1"/>
          </p:cNvSpPr>
          <p:nvPr/>
        </p:nvSpPr>
        <p:spPr bwMode="auto">
          <a:xfrm flipH="1">
            <a:off x="2982912" y="3643311"/>
            <a:ext cx="869007" cy="295275"/>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429" name="Text Box 93"/>
          <p:cNvSpPr txBox="1">
            <a:spLocks noChangeArrowheads="1"/>
          </p:cNvSpPr>
          <p:nvPr/>
        </p:nvSpPr>
        <p:spPr bwMode="auto">
          <a:xfrm>
            <a:off x="3768725" y="3311524"/>
            <a:ext cx="1436688" cy="569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9pPr>
          </a:lstStyle>
          <a:p>
            <a:pPr>
              <a:buClrTx/>
              <a:buFontTx/>
              <a:buNone/>
            </a:pPr>
            <a:r>
              <a:rPr lang="en-US" sz="1600" dirty="0">
                <a:latin typeface="Tahoma" charset="0"/>
              </a:rPr>
              <a:t>2 x 4 </a:t>
            </a:r>
            <a:r>
              <a:rPr lang="en-US" sz="1600" dirty="0" smtClean="0">
                <a:latin typeface="Tahoma" charset="0"/>
              </a:rPr>
              <a:t/>
            </a:r>
            <a:br>
              <a:rPr lang="en-US" sz="1600" dirty="0" smtClean="0">
                <a:latin typeface="Tahoma" charset="0"/>
              </a:rPr>
            </a:br>
            <a:r>
              <a:rPr lang="en-US" sz="1600" dirty="0" smtClean="0">
                <a:latin typeface="Tahoma" charset="0"/>
              </a:rPr>
              <a:t>module</a:t>
            </a:r>
            <a:endParaRPr lang="en-US" sz="1600" dirty="0">
              <a:latin typeface="Tahoma" charset="0"/>
            </a:endParaRPr>
          </a:p>
        </p:txBody>
      </p:sp>
    </p:spTree>
    <p:extLst>
      <p:ext uri="{BB962C8B-B14F-4D97-AF65-F5344CB8AC3E}">
        <p14:creationId xmlns:p14="http://schemas.microsoft.com/office/powerpoint/2010/main" val="39598483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Operation execution: “routes”</a:t>
            </a:r>
            <a:endParaRPr lang="en-US" dirty="0"/>
          </a:p>
        </p:txBody>
      </p:sp>
      <p:sp>
        <p:nvSpPr>
          <p:cNvPr id="7" name="Content Placeholder 6"/>
          <p:cNvSpPr>
            <a:spLocks noGrp="1"/>
          </p:cNvSpPr>
          <p:nvPr>
            <p:ph idx="1"/>
          </p:nvPr>
        </p:nvSpPr>
        <p:spPr>
          <a:xfrm>
            <a:off x="4038600" y="2564903"/>
            <a:ext cx="4876800" cy="3564435"/>
          </a:xfrm>
        </p:spPr>
        <p:txBody>
          <a:bodyPr/>
          <a:lstStyle/>
          <a:p>
            <a:pPr>
              <a:buFont typeface="Wingdings" charset="2"/>
              <a:buChar char="§"/>
            </a:pPr>
            <a:r>
              <a:rPr lang="en-US" dirty="0" smtClean="0"/>
              <a:t>Droplets can move anywhere</a:t>
            </a:r>
          </a:p>
          <a:p>
            <a:pPr marL="0" indent="0">
              <a:buNone/>
            </a:pPr>
            <a:endParaRPr lang="en-US" dirty="0" smtClean="0"/>
          </a:p>
          <a:p>
            <a:pPr>
              <a:buFont typeface="Wingdings" charset="2"/>
              <a:buChar char="§"/>
            </a:pPr>
            <a:r>
              <a:rPr lang="en-US" dirty="0" smtClean="0"/>
              <a:t>No need to consider fixed “modules”, operations are executed on a “route”</a:t>
            </a:r>
            <a:endParaRPr lang="en-US" dirty="0"/>
          </a:p>
        </p:txBody>
      </p:sp>
      <p:pic>
        <p:nvPicPr>
          <p:cNvPr id="41987" name="Picture 3"/>
          <p:cNvPicPr>
            <a:picLocks noChangeAspect="1" noChangeArrowheads="1"/>
          </p:cNvPicPr>
          <p:nvPr/>
        </p:nvPicPr>
        <p:blipFill>
          <a:blip r:embed="rId3"/>
          <a:srcRect/>
          <a:stretch>
            <a:fillRect/>
          </a:stretch>
        </p:blipFill>
        <p:spPr bwMode="auto">
          <a:xfrm>
            <a:off x="601663" y="1916832"/>
            <a:ext cx="3257550" cy="3257550"/>
          </a:xfrm>
          <a:prstGeom prst="rect">
            <a:avLst/>
          </a:prstGeom>
          <a:noFill/>
          <a:ln w="9525">
            <a:noFill/>
            <a:round/>
            <a:headEnd/>
            <a:tailEnd/>
          </a:ln>
          <a:effectLst/>
        </p:spPr>
      </p:pic>
    </p:spTree>
    <p:extLst>
      <p:ext uri="{BB962C8B-B14F-4D97-AF65-F5344CB8AC3E}">
        <p14:creationId xmlns:p14="http://schemas.microsoft.com/office/powerpoint/2010/main" val="169979144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Biochemical application model</a:t>
            </a:r>
            <a:endParaRPr lang="en-US" dirty="0"/>
          </a:p>
        </p:txBody>
      </p:sp>
      <p:pic>
        <p:nvPicPr>
          <p:cNvPr id="4" name="Picture 3"/>
          <p:cNvPicPr>
            <a:picLocks noChangeAspect="1"/>
          </p:cNvPicPr>
          <p:nvPr/>
        </p:nvPicPr>
        <p:blipFill>
          <a:blip r:embed="rId2"/>
          <a:stretch>
            <a:fillRect/>
          </a:stretch>
        </p:blipFill>
        <p:spPr>
          <a:xfrm>
            <a:off x="1619672" y="935038"/>
            <a:ext cx="5766102" cy="4976696"/>
          </a:xfrm>
          <a:prstGeom prst="rect">
            <a:avLst/>
          </a:prstGeom>
        </p:spPr>
      </p:pic>
      <p:sp>
        <p:nvSpPr>
          <p:cNvPr id="5" name="Rectangle 4"/>
          <p:cNvSpPr/>
          <p:nvPr/>
        </p:nvSpPr>
        <p:spPr>
          <a:xfrm>
            <a:off x="357188" y="5445224"/>
            <a:ext cx="1982564" cy="584776"/>
          </a:xfrm>
          <a:prstGeom prst="rect">
            <a:avLst/>
          </a:prstGeom>
        </p:spPr>
        <p:txBody>
          <a:bodyPr wrap="square">
            <a:spAutoFit/>
          </a:bodyPr>
          <a:lstStyle/>
          <a:p>
            <a:pPr marL="0" lvl="1" defTabSz="914400" fontAlgn="base">
              <a:spcBef>
                <a:spcPts val="400"/>
              </a:spcBef>
              <a:spcAft>
                <a:spcPct val="0"/>
              </a:spcAft>
              <a:buClr>
                <a:srgbClr val="BDD7E7"/>
              </a:buClr>
            </a:pPr>
            <a:r>
              <a:rPr lang="en-US" sz="1600" kern="0" dirty="0" smtClean="0">
                <a:solidFill>
                  <a:srgbClr val="08519C"/>
                </a:solidFill>
                <a:ea typeface="ＭＳ Ｐゴシック" charset="-128"/>
                <a:cs typeface="Calibri"/>
              </a:rPr>
              <a:t>“in-vitro diagnostics”</a:t>
            </a:r>
            <a:br>
              <a:rPr lang="en-US" sz="1600" kern="0" dirty="0" smtClean="0">
                <a:solidFill>
                  <a:srgbClr val="08519C"/>
                </a:solidFill>
                <a:ea typeface="ＭＳ Ｐゴシック" charset="-128"/>
                <a:cs typeface="Calibri"/>
              </a:rPr>
            </a:br>
            <a:r>
              <a:rPr lang="en-US" sz="1600" kern="0" dirty="0" smtClean="0">
                <a:solidFill>
                  <a:srgbClr val="08519C"/>
                </a:solidFill>
                <a:ea typeface="ＭＳ Ｐゴシック" charset="-128"/>
                <a:cs typeface="Calibri"/>
              </a:rPr>
              <a:t>application</a:t>
            </a:r>
          </a:p>
        </p:txBody>
      </p:sp>
      <p:sp>
        <p:nvSpPr>
          <p:cNvPr id="6" name="TextBox 5"/>
          <p:cNvSpPr txBox="1"/>
          <p:nvPr/>
        </p:nvSpPr>
        <p:spPr>
          <a:xfrm>
            <a:off x="395536" y="6165304"/>
            <a:ext cx="8175252" cy="400110"/>
          </a:xfrm>
          <a:prstGeom prst="rect">
            <a:avLst/>
          </a:prstGeom>
          <a:noFill/>
        </p:spPr>
        <p:txBody>
          <a:bodyPr wrap="square" rtlCol="0">
            <a:spAutoFit/>
          </a:bodyPr>
          <a:lstStyle/>
          <a:p>
            <a:r>
              <a:rPr lang="en-US" sz="2000" dirty="0" smtClean="0">
                <a:solidFill>
                  <a:srgbClr val="08519C"/>
                </a:solidFill>
                <a:latin typeface="+mn-lt"/>
              </a:rPr>
              <a:t>See also: </a:t>
            </a:r>
            <a:r>
              <a:rPr lang="en-US" sz="2000" b="1" dirty="0" err="1" smtClean="0">
                <a:solidFill>
                  <a:srgbClr val="08519C"/>
                </a:solidFill>
                <a:latin typeface="+mn-lt"/>
              </a:rPr>
              <a:t>BioCoder</a:t>
            </a:r>
            <a:r>
              <a:rPr lang="en-US" sz="2000" b="1" dirty="0" smtClean="0">
                <a:solidFill>
                  <a:srgbClr val="08519C"/>
                </a:solidFill>
              </a:rPr>
              <a:t> </a:t>
            </a:r>
            <a:r>
              <a:rPr lang="en-US" sz="2000" dirty="0" smtClean="0">
                <a:solidFill>
                  <a:srgbClr val="08519C"/>
                </a:solidFill>
                <a:latin typeface="+mn-lt"/>
              </a:rPr>
              <a:t>[</a:t>
            </a:r>
            <a:r>
              <a:rPr lang="en-US" sz="2000" dirty="0" err="1" smtClean="0">
                <a:solidFill>
                  <a:srgbClr val="08519C"/>
                </a:solidFill>
                <a:latin typeface="+mn-lt"/>
              </a:rPr>
              <a:t>Ananthanarayanan</a:t>
            </a:r>
            <a:r>
              <a:rPr lang="en-US" sz="2000" dirty="0" smtClean="0">
                <a:solidFill>
                  <a:srgbClr val="08519C"/>
                </a:solidFill>
                <a:latin typeface="+mn-lt"/>
              </a:rPr>
              <a:t> et al., Biological Engineering 2010]</a:t>
            </a:r>
            <a:endParaRPr lang="en-US" sz="2000" dirty="0">
              <a:solidFill>
                <a:srgbClr val="08519C"/>
              </a:solidFill>
              <a:latin typeface="+mn-lt"/>
            </a:endParaRPr>
          </a:p>
        </p:txBody>
      </p:sp>
    </p:spTree>
    <p:extLst>
      <p:ext uri="{BB962C8B-B14F-4D97-AF65-F5344CB8AC3E}">
        <p14:creationId xmlns:p14="http://schemas.microsoft.com/office/powerpoint/2010/main" val="358282693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6C0773B9-A311-B143-B858-7475ECF5ABC6}" type="slidenum">
              <a:rPr lang="zh-CN" altLang="en-US" sz="1400">
                <a:solidFill>
                  <a:srgbClr val="000000"/>
                </a:solidFill>
                <a:ea typeface="宋体" charset="0"/>
                <a:cs typeface="宋体" charset="0"/>
              </a:rPr>
              <a:pPr eaLnBrk="1" hangingPunct="1"/>
              <a:t>2</a:t>
            </a:fld>
            <a:endParaRPr lang="en-US" altLang="zh-CN" sz="1400">
              <a:solidFill>
                <a:srgbClr val="000000"/>
              </a:solidFill>
              <a:ea typeface="宋体" charset="0"/>
              <a:cs typeface="宋体" charset="0"/>
            </a:endParaRPr>
          </a:p>
        </p:txBody>
      </p:sp>
      <p:sp>
        <p:nvSpPr>
          <p:cNvPr id="956418" name="Rectangle 2"/>
          <p:cNvSpPr>
            <a:spLocks noGrp="1" noChangeArrowheads="1"/>
          </p:cNvSpPr>
          <p:nvPr>
            <p:ph type="title"/>
          </p:nvPr>
        </p:nvSpPr>
        <p:spPr>
          <a:xfrm>
            <a:off x="76200" y="381000"/>
            <a:ext cx="8763000" cy="685800"/>
          </a:xfrm>
        </p:spPr>
        <p:txBody>
          <a:bodyPr/>
          <a:lstStyle/>
          <a:p>
            <a:pPr eaLnBrk="1" hangingPunct="1"/>
            <a:r>
              <a:rPr lang="en-US" altLang="zh-TW" sz="4000">
                <a:latin typeface="Bookman Old Style" charset="0"/>
                <a:ea typeface="ＭＳ Ｐゴシック" charset="0"/>
                <a:cs typeface="ＭＳ Ｐゴシック" charset="0"/>
              </a:rPr>
              <a:t>Acknowledgments</a:t>
            </a:r>
          </a:p>
        </p:txBody>
      </p:sp>
      <p:sp>
        <p:nvSpPr>
          <p:cNvPr id="3076" name="Rectangle 3"/>
          <p:cNvSpPr>
            <a:spLocks noGrp="1" noChangeArrowheads="1"/>
          </p:cNvSpPr>
          <p:nvPr>
            <p:ph type="body" idx="1"/>
          </p:nvPr>
        </p:nvSpPr>
        <p:spPr>
          <a:xfrm>
            <a:off x="228600" y="1066800"/>
            <a:ext cx="8686800" cy="4495800"/>
          </a:xfrm>
        </p:spPr>
        <p:txBody>
          <a:bodyPr/>
          <a:lstStyle/>
          <a:p>
            <a:pPr eaLnBrk="1" hangingPunct="1"/>
            <a:r>
              <a:rPr lang="en-US" altLang="zh-TW" sz="2000">
                <a:latin typeface="Bookman Old Style" charset="0"/>
                <a:ea typeface="ＭＳ Ｐゴシック" charset="0"/>
                <a:cs typeface="ＭＳ Ｐゴシック" charset="0"/>
              </a:rPr>
              <a:t>Students: Tsung-Wei Huang, Yi-Ling Hsieh, Jia-Wen Chang, Sheng-Han Yeh</a:t>
            </a:r>
          </a:p>
          <a:p>
            <a:pPr eaLnBrk="1" hangingPunct="1"/>
            <a:r>
              <a:rPr lang="en-US" altLang="zh-TW" sz="2000">
                <a:latin typeface="Bookman Old Style" charset="0"/>
                <a:ea typeface="ＭＳ Ｐゴシック" charset="0"/>
                <a:cs typeface="ＭＳ Ｐゴシック" charset="0"/>
              </a:rPr>
              <a:t>Collaborators: Prof. Krishnendu Chakrabarty (Duke Univ.), Prof. Shigeru Yamashita (Ritsumeikan Univ.)</a:t>
            </a:r>
          </a:p>
          <a:p>
            <a:pPr eaLnBrk="1" hangingPunct="1"/>
            <a:r>
              <a:rPr lang="en-US" altLang="zh-TW" sz="2000">
                <a:latin typeface="Bookman Old Style" charset="0"/>
                <a:ea typeface="ＭＳ Ｐゴシック" charset="0"/>
                <a:cs typeface="ＭＳ Ｐゴシック" charset="0"/>
              </a:rPr>
              <a:t>Duke University’s Microfluidics Research Lab</a:t>
            </a:r>
          </a:p>
          <a:p>
            <a:pPr eaLnBrk="1" hangingPunct="1"/>
            <a:r>
              <a:rPr lang="en-US" altLang="zh-TW" sz="2000">
                <a:latin typeface="Bookman Old Style" charset="0"/>
                <a:ea typeface="ＭＳ Ｐゴシック" charset="0"/>
                <a:cs typeface="ＭＳ Ｐゴシック" charset="0"/>
              </a:rPr>
              <a:t>Advanced Liquid Logic (</a:t>
            </a:r>
            <a:r>
              <a:rPr lang="en-US" altLang="zh-TW" sz="2000">
                <a:latin typeface="Bookman Old Style" charset="0"/>
                <a:ea typeface="ＭＳ Ｐゴシック" charset="0"/>
                <a:cs typeface="ＭＳ Ｐゴシック" charset="0"/>
                <a:hlinkClick r:id="rId2"/>
              </a:rPr>
              <a:t>http://www.liquid-logic.com/</a:t>
            </a:r>
            <a:r>
              <a:rPr lang="en-US" altLang="zh-TW" sz="2000">
                <a:latin typeface="Bookman Old Style" charset="0"/>
                <a:ea typeface="ＭＳ Ｐゴシック" charset="0"/>
                <a:cs typeface="ＭＳ Ｐゴシック" charset="0"/>
              </a:rPr>
              <a:t>): Start-up company spun out off Duke University’s microfluidics research project</a:t>
            </a:r>
          </a:p>
          <a:p>
            <a:pPr eaLnBrk="1" hangingPunct="1"/>
            <a:endParaRPr lang="en-US" altLang="zh-TW" sz="2000">
              <a:latin typeface="Bookman Old Style" charset="0"/>
              <a:ea typeface="ＭＳ Ｐゴシック" charset="0"/>
              <a:cs typeface="ＭＳ Ｐゴシック" charset="0"/>
            </a:endParaRPr>
          </a:p>
          <a:p>
            <a:pPr eaLnBrk="1" hangingPunct="1"/>
            <a:endParaRPr lang="en-US" altLang="zh-TW" sz="2000">
              <a:latin typeface="Bookman Old Style" charset="0"/>
              <a:ea typeface="ＭＳ Ｐゴシック" charset="0"/>
              <a:cs typeface="ＭＳ Ｐゴシック" charset="0"/>
            </a:endParaRPr>
          </a:p>
        </p:txBody>
      </p:sp>
      <p:pic>
        <p:nvPicPr>
          <p:cNvPr id="3077" name="Picture 12" descr="ncku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0863" y="4648200"/>
            <a:ext cx="110331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圖片 8" descr="index.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86063" y="4738688"/>
            <a:ext cx="405765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圖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70025" y="4648200"/>
            <a:ext cx="1049338"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圖片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648200"/>
            <a:ext cx="5715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22" descr="pratt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77200" y="4648200"/>
            <a:ext cx="76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8" descr="all-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13138" y="3810000"/>
            <a:ext cx="53260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70537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95"/>
          <p:cNvPicPr>
            <a:picLocks noChangeAspect="1" noChangeArrowheads="1"/>
          </p:cNvPicPr>
          <p:nvPr/>
        </p:nvPicPr>
        <p:blipFill>
          <a:blip r:embed="rId3"/>
          <a:srcRect/>
          <a:stretch>
            <a:fillRect/>
          </a:stretch>
        </p:blipFill>
        <p:spPr bwMode="auto">
          <a:xfrm>
            <a:off x="684213" y="1723232"/>
            <a:ext cx="4943475" cy="1860550"/>
          </a:xfrm>
          <a:prstGeom prst="rect">
            <a:avLst/>
          </a:prstGeom>
          <a:noFill/>
          <a:ln w="9525">
            <a:noFill/>
            <a:miter lim="800000"/>
            <a:headEnd/>
            <a:tailEnd/>
          </a:ln>
        </p:spPr>
      </p:pic>
      <p:sp>
        <p:nvSpPr>
          <p:cNvPr id="26627" name="Rectangle 22"/>
          <p:cNvSpPr>
            <a:spLocks noGrp="1" noChangeArrowheads="1"/>
          </p:cNvSpPr>
          <p:nvPr>
            <p:ph type="title"/>
          </p:nvPr>
        </p:nvSpPr>
        <p:spPr/>
        <p:txBody>
          <a:bodyPr/>
          <a:lstStyle/>
          <a:p>
            <a:pPr eaLnBrk="1" hangingPunct="1"/>
            <a:r>
              <a:rPr lang="en-US" dirty="0" smtClean="0"/>
              <a:t>System-level design tasks</a:t>
            </a:r>
          </a:p>
        </p:txBody>
      </p:sp>
      <p:sp>
        <p:nvSpPr>
          <p:cNvPr id="26628" name="Text Box 3"/>
          <p:cNvSpPr txBox="1">
            <a:spLocks noChangeArrowheads="1"/>
          </p:cNvSpPr>
          <p:nvPr/>
        </p:nvSpPr>
        <p:spPr bwMode="auto">
          <a:xfrm>
            <a:off x="3482975" y="200025"/>
            <a:ext cx="165100" cy="547688"/>
          </a:xfrm>
          <a:prstGeom prst="rect">
            <a:avLst/>
          </a:prstGeom>
          <a:noFill/>
          <a:ln w="9525">
            <a:noFill/>
            <a:round/>
            <a:headEnd/>
            <a:tailEnd/>
          </a:ln>
        </p:spPr>
        <p:txBody>
          <a:bodyPr wrap="none" lIns="81639" tIns="40820" rIns="81639" bIns="40820" anchor="ctr">
            <a:prstTxWarp prst="textNoShape">
              <a:avLst/>
            </a:prstTxWarp>
          </a:bodyPr>
          <a:lstStyle/>
          <a:p>
            <a:pPr defTabSz="828675" hangingPunct="0">
              <a:lnSpc>
                <a:spcPct val="93000"/>
              </a:lnSpc>
              <a:buClr>
                <a:srgbClr val="000000"/>
              </a:buClr>
              <a:buSzPct val="45000"/>
              <a:buFont typeface="Wingdings" charset="2"/>
              <a:buNone/>
            </a:pPr>
            <a:endParaRPr lang="en-US" sz="1600">
              <a:solidFill>
                <a:srgbClr val="000000"/>
              </a:solidFill>
              <a:latin typeface="Calibri"/>
              <a:ea typeface="Lucida Sans Unicode" charset="0"/>
              <a:cs typeface="Calibri"/>
            </a:endParaRPr>
          </a:p>
          <a:p>
            <a:pPr defTabSz="828675" hangingPunct="0">
              <a:lnSpc>
                <a:spcPct val="93000"/>
              </a:lnSpc>
              <a:buClr>
                <a:srgbClr val="000000"/>
              </a:buClr>
              <a:buSzPct val="45000"/>
              <a:buFont typeface="Wingdings" charset="2"/>
              <a:buNone/>
            </a:pPr>
            <a:endParaRPr lang="en-US" sz="1600">
              <a:solidFill>
                <a:srgbClr val="000000"/>
              </a:solidFill>
              <a:latin typeface="Calibri"/>
              <a:ea typeface="Lucida Sans Unicode" charset="0"/>
              <a:cs typeface="Calibri"/>
            </a:endParaRPr>
          </a:p>
        </p:txBody>
      </p:sp>
      <p:sp>
        <p:nvSpPr>
          <p:cNvPr id="26629" name="Text Box 4"/>
          <p:cNvSpPr txBox="1">
            <a:spLocks noChangeArrowheads="1"/>
          </p:cNvSpPr>
          <p:nvPr/>
        </p:nvSpPr>
        <p:spPr bwMode="auto">
          <a:xfrm>
            <a:off x="7227888" y="3124994"/>
            <a:ext cx="565150" cy="392112"/>
          </a:xfrm>
          <a:prstGeom prst="rect">
            <a:avLst/>
          </a:prstGeom>
          <a:noFill/>
          <a:ln w="9525">
            <a:noFill/>
            <a:round/>
            <a:headEnd/>
            <a:tailEnd/>
          </a:ln>
        </p:spPr>
        <p:txBody>
          <a:bodyPr wrap="none" anchor="ctr">
            <a:prstTxWarp prst="textNoShape">
              <a:avLst/>
            </a:prstTxWarp>
          </a:bodyPr>
          <a:lstStyle/>
          <a:p>
            <a:endParaRPr lang="en-US">
              <a:latin typeface="Calibri"/>
              <a:cs typeface="Calibri"/>
            </a:endParaRPr>
          </a:p>
        </p:txBody>
      </p:sp>
      <p:sp>
        <p:nvSpPr>
          <p:cNvPr id="26630" name="Text Box 5"/>
          <p:cNvSpPr txBox="1">
            <a:spLocks noChangeArrowheads="1"/>
          </p:cNvSpPr>
          <p:nvPr/>
        </p:nvSpPr>
        <p:spPr bwMode="auto">
          <a:xfrm>
            <a:off x="6792913" y="5823744"/>
            <a:ext cx="42862" cy="393700"/>
          </a:xfrm>
          <a:prstGeom prst="rect">
            <a:avLst/>
          </a:prstGeom>
          <a:noFill/>
          <a:ln w="9525">
            <a:noFill/>
            <a:round/>
            <a:headEnd/>
            <a:tailEnd/>
          </a:ln>
        </p:spPr>
        <p:txBody>
          <a:bodyPr wrap="none" anchor="ctr">
            <a:prstTxWarp prst="textNoShape">
              <a:avLst/>
            </a:prstTxWarp>
          </a:bodyPr>
          <a:lstStyle/>
          <a:p>
            <a:endParaRPr lang="en-US">
              <a:latin typeface="Calibri"/>
              <a:cs typeface="Calibri"/>
            </a:endParaRPr>
          </a:p>
        </p:txBody>
      </p:sp>
      <p:sp>
        <p:nvSpPr>
          <p:cNvPr id="26631" name="Line 10"/>
          <p:cNvSpPr>
            <a:spLocks noChangeShapeType="1"/>
          </p:cNvSpPr>
          <p:nvPr/>
        </p:nvSpPr>
        <p:spPr bwMode="auto">
          <a:xfrm flipH="1">
            <a:off x="179388" y="2496344"/>
            <a:ext cx="568325" cy="1587"/>
          </a:xfrm>
          <a:prstGeom prst="line">
            <a:avLst/>
          </a:prstGeom>
          <a:noFill/>
          <a:ln w="76200">
            <a:solidFill>
              <a:srgbClr val="DDDDDD"/>
            </a:solidFill>
            <a:round/>
            <a:headEnd/>
            <a:tailEnd/>
          </a:ln>
        </p:spPr>
        <p:txBody>
          <a:bodyPr>
            <a:prstTxWarp prst="textNoShape">
              <a:avLst/>
            </a:prstTxWarp>
          </a:bodyPr>
          <a:lstStyle/>
          <a:p>
            <a:endParaRPr lang="en-US">
              <a:latin typeface="Calibri"/>
              <a:cs typeface="Calibri"/>
            </a:endParaRPr>
          </a:p>
        </p:txBody>
      </p:sp>
      <p:sp>
        <p:nvSpPr>
          <p:cNvPr id="26632" name="Line 11"/>
          <p:cNvSpPr>
            <a:spLocks noChangeShapeType="1"/>
          </p:cNvSpPr>
          <p:nvPr/>
        </p:nvSpPr>
        <p:spPr bwMode="auto">
          <a:xfrm>
            <a:off x="212725" y="2496343"/>
            <a:ext cx="0" cy="2471737"/>
          </a:xfrm>
          <a:prstGeom prst="line">
            <a:avLst/>
          </a:prstGeom>
          <a:noFill/>
          <a:ln w="76200">
            <a:solidFill>
              <a:srgbClr val="DDDDDD"/>
            </a:solidFill>
            <a:round/>
            <a:headEnd/>
            <a:tailEnd/>
          </a:ln>
        </p:spPr>
        <p:txBody>
          <a:bodyPr>
            <a:prstTxWarp prst="textNoShape">
              <a:avLst/>
            </a:prstTxWarp>
          </a:bodyPr>
          <a:lstStyle/>
          <a:p>
            <a:endParaRPr lang="en-US">
              <a:latin typeface="Calibri"/>
              <a:cs typeface="Calibri"/>
            </a:endParaRPr>
          </a:p>
        </p:txBody>
      </p:sp>
      <p:sp>
        <p:nvSpPr>
          <p:cNvPr id="26633" name="Line 12"/>
          <p:cNvSpPr>
            <a:spLocks noChangeShapeType="1"/>
          </p:cNvSpPr>
          <p:nvPr/>
        </p:nvSpPr>
        <p:spPr bwMode="auto">
          <a:xfrm>
            <a:off x="179388" y="4996656"/>
            <a:ext cx="963612" cy="14288"/>
          </a:xfrm>
          <a:prstGeom prst="line">
            <a:avLst/>
          </a:prstGeom>
          <a:noFill/>
          <a:ln w="76200">
            <a:solidFill>
              <a:srgbClr val="DDDDDD"/>
            </a:solidFill>
            <a:round/>
            <a:headEnd/>
            <a:tailEnd/>
          </a:ln>
        </p:spPr>
        <p:txBody>
          <a:bodyPr>
            <a:prstTxWarp prst="textNoShape">
              <a:avLst/>
            </a:prstTxWarp>
          </a:bodyPr>
          <a:lstStyle/>
          <a:p>
            <a:endParaRPr lang="en-US">
              <a:latin typeface="Calibri"/>
              <a:cs typeface="Calibri"/>
            </a:endParaRPr>
          </a:p>
        </p:txBody>
      </p:sp>
      <p:sp>
        <p:nvSpPr>
          <p:cNvPr id="26634" name="Line 13"/>
          <p:cNvSpPr>
            <a:spLocks noChangeShapeType="1"/>
          </p:cNvSpPr>
          <p:nvPr/>
        </p:nvSpPr>
        <p:spPr bwMode="auto">
          <a:xfrm>
            <a:off x="3563938" y="2496344"/>
            <a:ext cx="1878012" cy="1588"/>
          </a:xfrm>
          <a:prstGeom prst="line">
            <a:avLst/>
          </a:prstGeom>
          <a:noFill/>
          <a:ln w="76200">
            <a:solidFill>
              <a:srgbClr val="DDDDDD"/>
            </a:solidFill>
            <a:round/>
            <a:headEnd/>
            <a:tailEnd/>
          </a:ln>
        </p:spPr>
        <p:txBody>
          <a:bodyPr>
            <a:prstTxWarp prst="textNoShape">
              <a:avLst/>
            </a:prstTxWarp>
          </a:bodyPr>
          <a:lstStyle/>
          <a:p>
            <a:endParaRPr lang="en-US">
              <a:latin typeface="Calibri"/>
              <a:cs typeface="Calibri"/>
            </a:endParaRPr>
          </a:p>
        </p:txBody>
      </p:sp>
      <p:sp>
        <p:nvSpPr>
          <p:cNvPr id="26635" name="Line 14"/>
          <p:cNvSpPr>
            <a:spLocks noChangeShapeType="1"/>
          </p:cNvSpPr>
          <p:nvPr/>
        </p:nvSpPr>
        <p:spPr bwMode="auto">
          <a:xfrm>
            <a:off x="5405438" y="2496344"/>
            <a:ext cx="0" cy="204786"/>
          </a:xfrm>
          <a:prstGeom prst="line">
            <a:avLst/>
          </a:prstGeom>
          <a:noFill/>
          <a:ln w="76200">
            <a:solidFill>
              <a:srgbClr val="DDDDDD"/>
            </a:solidFill>
            <a:round/>
            <a:headEnd/>
            <a:tailEnd/>
          </a:ln>
        </p:spPr>
        <p:txBody>
          <a:bodyPr>
            <a:prstTxWarp prst="textNoShape">
              <a:avLst/>
            </a:prstTxWarp>
          </a:bodyPr>
          <a:lstStyle/>
          <a:p>
            <a:endParaRPr lang="en-US">
              <a:latin typeface="Calibri"/>
              <a:cs typeface="Calibri"/>
            </a:endParaRPr>
          </a:p>
        </p:txBody>
      </p:sp>
      <p:sp>
        <p:nvSpPr>
          <p:cNvPr id="26636" name="Line 15"/>
          <p:cNvSpPr>
            <a:spLocks noChangeShapeType="1"/>
          </p:cNvSpPr>
          <p:nvPr/>
        </p:nvSpPr>
        <p:spPr bwMode="auto">
          <a:xfrm>
            <a:off x="5364163" y="2723356"/>
            <a:ext cx="2636837" cy="0"/>
          </a:xfrm>
          <a:prstGeom prst="line">
            <a:avLst/>
          </a:prstGeom>
          <a:noFill/>
          <a:ln w="76200">
            <a:solidFill>
              <a:srgbClr val="DDDDDD"/>
            </a:solidFill>
            <a:round/>
            <a:headEnd/>
            <a:tailEnd/>
          </a:ln>
        </p:spPr>
        <p:txBody>
          <a:bodyPr>
            <a:prstTxWarp prst="textNoShape">
              <a:avLst/>
            </a:prstTxWarp>
          </a:bodyPr>
          <a:lstStyle/>
          <a:p>
            <a:endParaRPr lang="en-US">
              <a:latin typeface="Calibri"/>
              <a:cs typeface="Calibri"/>
            </a:endParaRPr>
          </a:p>
        </p:txBody>
      </p:sp>
      <p:sp>
        <p:nvSpPr>
          <p:cNvPr id="26637" name="Text Box 16"/>
          <p:cNvSpPr txBox="1">
            <a:spLocks noChangeArrowheads="1"/>
          </p:cNvSpPr>
          <p:nvPr/>
        </p:nvSpPr>
        <p:spPr bwMode="auto">
          <a:xfrm>
            <a:off x="4591050" y="3715544"/>
            <a:ext cx="1960563" cy="287337"/>
          </a:xfrm>
          <a:prstGeom prst="rect">
            <a:avLst/>
          </a:prstGeom>
          <a:noFill/>
          <a:ln w="9525">
            <a:noFill/>
            <a:round/>
            <a:headEnd/>
            <a:tailEnd/>
          </a:ln>
        </p:spPr>
        <p:txBody>
          <a:bodyPr lIns="81639" tIns="40820" rIns="81639" bIns="40820" anchor="ctr" anchorCtr="1">
            <a:prstTxWarp prst="textNoShape">
              <a:avLst/>
            </a:prstTxWarp>
          </a:bodyPr>
          <a:lstStyle/>
          <a:p>
            <a:pPr defTabSz="325438" hangingPunct="0">
              <a:lnSpc>
                <a:spcPct val="93000"/>
              </a:lnSpc>
              <a:buClr>
                <a:srgbClr val="000000"/>
              </a:buClr>
              <a:buSzPct val="45000"/>
              <a:buFont typeface="Wingdings" charset="2"/>
              <a:buNone/>
              <a:tabLst>
                <a:tab pos="657225" algn="l"/>
                <a:tab pos="1312863" algn="l"/>
              </a:tabLst>
            </a:pPr>
            <a:r>
              <a:rPr lang="en-US" sz="1900" b="1">
                <a:solidFill>
                  <a:srgbClr val="08519C"/>
                </a:solidFill>
                <a:latin typeface="Calibri"/>
                <a:ea typeface="Lucida Sans Unicode" charset="0"/>
                <a:cs typeface="Calibri"/>
              </a:rPr>
              <a:t>Scheduling</a:t>
            </a:r>
          </a:p>
        </p:txBody>
      </p:sp>
      <p:sp>
        <p:nvSpPr>
          <p:cNvPr id="26638" name="Text Box 17"/>
          <p:cNvSpPr txBox="1">
            <a:spLocks noChangeArrowheads="1"/>
          </p:cNvSpPr>
          <p:nvPr/>
        </p:nvSpPr>
        <p:spPr bwMode="auto">
          <a:xfrm>
            <a:off x="5003800" y="1186657"/>
            <a:ext cx="1131888" cy="287337"/>
          </a:xfrm>
          <a:prstGeom prst="rect">
            <a:avLst/>
          </a:prstGeom>
          <a:noFill/>
          <a:ln w="9525">
            <a:noFill/>
            <a:round/>
            <a:headEnd/>
            <a:tailEnd/>
          </a:ln>
        </p:spPr>
        <p:txBody>
          <a:bodyPr lIns="81639" tIns="40820" rIns="81639" bIns="40820" anchor="ctr">
            <a:prstTxWarp prst="textNoShape">
              <a:avLst/>
            </a:prstTxWarp>
          </a:bodyPr>
          <a:lstStyle/>
          <a:p>
            <a:pPr defTabSz="325438" hangingPunct="0">
              <a:lnSpc>
                <a:spcPct val="93000"/>
              </a:lnSpc>
              <a:buClr>
                <a:srgbClr val="000000"/>
              </a:buClr>
              <a:buSzPct val="45000"/>
              <a:buFont typeface="Wingdings" charset="2"/>
              <a:buNone/>
              <a:tabLst>
                <a:tab pos="657225" algn="l"/>
              </a:tabLst>
            </a:pPr>
            <a:r>
              <a:rPr lang="en-US" sz="1900" b="1">
                <a:solidFill>
                  <a:srgbClr val="08519C"/>
                </a:solidFill>
                <a:latin typeface="Calibri"/>
                <a:ea typeface="Lucida Sans Unicode" charset="0"/>
                <a:cs typeface="Calibri"/>
              </a:rPr>
              <a:t>Binding</a:t>
            </a:r>
          </a:p>
        </p:txBody>
      </p:sp>
      <p:sp>
        <p:nvSpPr>
          <p:cNvPr id="26639" name="Text Box 18"/>
          <p:cNvSpPr txBox="1">
            <a:spLocks noChangeArrowheads="1"/>
          </p:cNvSpPr>
          <p:nvPr/>
        </p:nvSpPr>
        <p:spPr bwMode="auto">
          <a:xfrm>
            <a:off x="323528" y="3645024"/>
            <a:ext cx="2664791" cy="433387"/>
          </a:xfrm>
          <a:prstGeom prst="rect">
            <a:avLst/>
          </a:prstGeom>
          <a:noFill/>
          <a:ln w="9525">
            <a:noFill/>
            <a:round/>
            <a:headEnd/>
            <a:tailEnd/>
          </a:ln>
        </p:spPr>
        <p:txBody>
          <a:bodyPr lIns="81639" tIns="40820" rIns="81639" bIns="40820" anchor="ctr" anchorCtr="1">
            <a:prstTxWarp prst="textNoShape">
              <a:avLst/>
            </a:prstTxWarp>
          </a:bodyPr>
          <a:lstStyle/>
          <a:p>
            <a:pPr defTabSz="325438" hangingPunct="0">
              <a:lnSpc>
                <a:spcPct val="93000"/>
              </a:lnSpc>
              <a:buClr>
                <a:srgbClr val="000000"/>
              </a:buClr>
              <a:buSzPct val="45000"/>
              <a:buFont typeface="Wingdings" charset="2"/>
              <a:buNone/>
              <a:tabLst>
                <a:tab pos="1312863" algn="l"/>
              </a:tabLst>
            </a:pPr>
            <a:r>
              <a:rPr lang="en-US" sz="1900" b="1" dirty="0" smtClean="0">
                <a:solidFill>
                  <a:srgbClr val="08519C"/>
                </a:solidFill>
                <a:latin typeface="Calibri"/>
                <a:ea typeface="Lucida Sans Unicode" charset="0"/>
                <a:cs typeface="Calibri"/>
              </a:rPr>
              <a:t>Placement &amp; routing</a:t>
            </a:r>
            <a:endParaRPr lang="en-US" sz="1900" b="1" dirty="0">
              <a:solidFill>
                <a:srgbClr val="08519C"/>
              </a:solidFill>
              <a:latin typeface="Calibri"/>
              <a:ea typeface="Lucida Sans Unicode" charset="0"/>
              <a:cs typeface="Calibri"/>
            </a:endParaRPr>
          </a:p>
        </p:txBody>
      </p:sp>
      <p:sp>
        <p:nvSpPr>
          <p:cNvPr id="26640" name="Text Box 19"/>
          <p:cNvSpPr txBox="1">
            <a:spLocks noChangeArrowheads="1"/>
          </p:cNvSpPr>
          <p:nvPr/>
        </p:nvSpPr>
        <p:spPr bwMode="auto">
          <a:xfrm>
            <a:off x="468313" y="1186657"/>
            <a:ext cx="1349375" cy="290512"/>
          </a:xfrm>
          <a:prstGeom prst="rect">
            <a:avLst/>
          </a:prstGeom>
          <a:noFill/>
          <a:ln w="9525">
            <a:noFill/>
            <a:round/>
            <a:headEnd/>
            <a:tailEnd/>
          </a:ln>
        </p:spPr>
        <p:txBody>
          <a:bodyPr lIns="81639" tIns="40820" rIns="81639" bIns="40820" anchor="ctr" anchorCtr="1">
            <a:prstTxWarp prst="textNoShape">
              <a:avLst/>
            </a:prstTxWarp>
          </a:bodyPr>
          <a:lstStyle/>
          <a:p>
            <a:pPr defTabSz="325438" hangingPunct="0">
              <a:lnSpc>
                <a:spcPct val="93000"/>
              </a:lnSpc>
              <a:buClr>
                <a:srgbClr val="000000"/>
              </a:buClr>
              <a:buSzPct val="45000"/>
              <a:buFont typeface="Wingdings" charset="2"/>
              <a:buNone/>
              <a:tabLst>
                <a:tab pos="657225" algn="l"/>
                <a:tab pos="1312863" algn="l"/>
              </a:tabLst>
            </a:pPr>
            <a:r>
              <a:rPr lang="en-US" sz="1900" b="1" dirty="0">
                <a:solidFill>
                  <a:srgbClr val="08519C"/>
                </a:solidFill>
                <a:latin typeface="Calibri"/>
                <a:ea typeface="Lucida Sans Unicode" charset="0"/>
                <a:cs typeface="Calibri"/>
              </a:rPr>
              <a:t>Allocation</a:t>
            </a:r>
          </a:p>
        </p:txBody>
      </p:sp>
      <p:pic>
        <p:nvPicPr>
          <p:cNvPr id="26641" name="Picture 23"/>
          <p:cNvPicPr>
            <a:picLocks noChangeAspect="1" noChangeArrowheads="1"/>
          </p:cNvPicPr>
          <p:nvPr/>
        </p:nvPicPr>
        <p:blipFill>
          <a:blip r:embed="rId4"/>
          <a:srcRect/>
          <a:stretch>
            <a:fillRect/>
          </a:stretch>
        </p:blipFill>
        <p:spPr bwMode="auto">
          <a:xfrm>
            <a:off x="900113" y="4148931"/>
            <a:ext cx="2808287" cy="2554288"/>
          </a:xfrm>
          <a:prstGeom prst="rect">
            <a:avLst/>
          </a:prstGeom>
          <a:noFill/>
          <a:ln w="9525">
            <a:noFill/>
            <a:miter lim="800000"/>
            <a:headEnd/>
            <a:tailEnd/>
          </a:ln>
        </p:spPr>
      </p:pic>
      <p:pic>
        <p:nvPicPr>
          <p:cNvPr id="26642" name="Picture 27"/>
          <p:cNvPicPr>
            <a:picLocks noChangeAspect="1" noChangeArrowheads="1"/>
          </p:cNvPicPr>
          <p:nvPr/>
        </p:nvPicPr>
        <p:blipFill>
          <a:blip r:embed="rId5"/>
          <a:srcRect/>
          <a:stretch>
            <a:fillRect/>
          </a:stretch>
        </p:blipFill>
        <p:spPr bwMode="auto">
          <a:xfrm>
            <a:off x="5364163" y="4653756"/>
            <a:ext cx="2881312" cy="1620838"/>
          </a:xfrm>
          <a:prstGeom prst="rect">
            <a:avLst/>
          </a:prstGeom>
          <a:noFill/>
          <a:ln w="9525">
            <a:noFill/>
            <a:miter lim="800000"/>
            <a:headEnd/>
            <a:tailEnd/>
          </a:ln>
        </p:spPr>
      </p:pic>
      <p:pic>
        <p:nvPicPr>
          <p:cNvPr id="26643" name="Picture 196"/>
          <p:cNvPicPr>
            <a:picLocks noChangeAspect="1" noChangeArrowheads="1"/>
          </p:cNvPicPr>
          <p:nvPr/>
        </p:nvPicPr>
        <p:blipFill>
          <a:blip r:embed="rId6"/>
          <a:srcRect/>
          <a:stretch>
            <a:fillRect/>
          </a:stretch>
        </p:blipFill>
        <p:spPr bwMode="auto">
          <a:xfrm>
            <a:off x="6719888" y="1124744"/>
            <a:ext cx="2016125" cy="2741613"/>
          </a:xfrm>
          <a:prstGeom prst="rect">
            <a:avLst/>
          </a:prstGeom>
          <a:noFill/>
          <a:ln w="9525">
            <a:noFill/>
            <a:miter lim="800000"/>
            <a:headEnd/>
            <a:tailEnd/>
          </a:ln>
        </p:spPr>
      </p:pic>
    </p:spTree>
    <p:extLst>
      <p:ext uri="{BB962C8B-B14F-4D97-AF65-F5344CB8AC3E}">
        <p14:creationId xmlns:p14="http://schemas.microsoft.com/office/powerpoint/2010/main" val="135195171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t>Example system-level synthesis problem </a:t>
            </a:r>
            <a:endParaRPr lang="en-US" dirty="0"/>
          </a:p>
        </p:txBody>
      </p:sp>
      <p:sp>
        <p:nvSpPr>
          <p:cNvPr id="2" name="Content Placeholder 1"/>
          <p:cNvSpPr>
            <a:spLocks noGrp="1"/>
          </p:cNvSpPr>
          <p:nvPr>
            <p:ph idx="1"/>
          </p:nvPr>
        </p:nvSpPr>
        <p:spPr/>
        <p:txBody>
          <a:bodyPr/>
          <a:lstStyle/>
          <a:p>
            <a:r>
              <a:rPr lang="en-US" b="1" dirty="0" smtClean="0"/>
              <a:t>Given</a:t>
            </a:r>
          </a:p>
          <a:p>
            <a:pPr lvl="1"/>
            <a:r>
              <a:rPr lang="en-US" dirty="0" smtClean="0"/>
              <a:t>Application: graph</a:t>
            </a:r>
            <a:endParaRPr lang="en-US" dirty="0"/>
          </a:p>
          <a:p>
            <a:pPr lvl="1"/>
            <a:r>
              <a:rPr lang="en-US" dirty="0"/>
              <a:t>Biochip: array of electrodes</a:t>
            </a:r>
          </a:p>
          <a:p>
            <a:pPr lvl="1"/>
            <a:r>
              <a:rPr lang="en-US" dirty="0" smtClean="0"/>
              <a:t>Library </a:t>
            </a:r>
            <a:r>
              <a:rPr lang="en-US" dirty="0"/>
              <a:t>of modules</a:t>
            </a:r>
          </a:p>
          <a:p>
            <a:endParaRPr lang="en-US" dirty="0"/>
          </a:p>
          <a:p>
            <a:r>
              <a:rPr lang="en-US" b="1" dirty="0" smtClean="0"/>
              <a:t>Determine</a:t>
            </a:r>
            <a:endParaRPr lang="en-US" b="1" dirty="0"/>
          </a:p>
          <a:p>
            <a:pPr lvl="1"/>
            <a:r>
              <a:rPr lang="en-US" b="1" dirty="0" smtClean="0">
                <a:solidFill>
                  <a:srgbClr val="A50F15"/>
                </a:solidFill>
              </a:rPr>
              <a:t>Allocation</a:t>
            </a:r>
            <a:r>
              <a:rPr lang="en-US" dirty="0" smtClean="0"/>
              <a:t> </a:t>
            </a:r>
            <a:r>
              <a:rPr lang="en-US" dirty="0"/>
              <a:t>of modules from modules library</a:t>
            </a:r>
          </a:p>
          <a:p>
            <a:pPr lvl="1"/>
            <a:r>
              <a:rPr lang="en-US" b="1" dirty="0">
                <a:solidFill>
                  <a:srgbClr val="A50F15"/>
                </a:solidFill>
              </a:rPr>
              <a:t>Binding</a:t>
            </a:r>
            <a:r>
              <a:rPr lang="en-US" dirty="0"/>
              <a:t> of modules to operations in </a:t>
            </a:r>
            <a:r>
              <a:rPr lang="en-US" dirty="0" smtClean="0"/>
              <a:t>the graph</a:t>
            </a:r>
            <a:endParaRPr lang="en-US" dirty="0"/>
          </a:p>
          <a:p>
            <a:pPr lvl="1"/>
            <a:r>
              <a:rPr lang="en-US" b="1" dirty="0">
                <a:solidFill>
                  <a:srgbClr val="A50F15"/>
                </a:solidFill>
              </a:rPr>
              <a:t>Scheduling</a:t>
            </a:r>
            <a:r>
              <a:rPr lang="en-US" dirty="0">
                <a:solidFill>
                  <a:srgbClr val="A50F15"/>
                </a:solidFill>
              </a:rPr>
              <a:t> </a:t>
            </a:r>
            <a:r>
              <a:rPr lang="en-US" dirty="0"/>
              <a:t>of operations</a:t>
            </a:r>
          </a:p>
          <a:p>
            <a:pPr lvl="1"/>
            <a:r>
              <a:rPr lang="en-US" b="1" dirty="0">
                <a:solidFill>
                  <a:srgbClr val="A50F15"/>
                </a:solidFill>
              </a:rPr>
              <a:t>Placement</a:t>
            </a:r>
            <a:r>
              <a:rPr lang="en-US" dirty="0"/>
              <a:t> of modules on the </a:t>
            </a:r>
            <a:r>
              <a:rPr lang="en-US" dirty="0" smtClean="0"/>
              <a:t>array</a:t>
            </a:r>
          </a:p>
          <a:p>
            <a:endParaRPr lang="en-US" b="1" dirty="0" smtClean="0"/>
          </a:p>
          <a:p>
            <a:r>
              <a:rPr lang="en-US" b="1" dirty="0" smtClean="0"/>
              <a:t>Such that </a:t>
            </a:r>
          </a:p>
          <a:p>
            <a:pPr lvl="1"/>
            <a:r>
              <a:rPr lang="en-US" dirty="0" smtClean="0"/>
              <a:t>the application </a:t>
            </a:r>
            <a:r>
              <a:rPr lang="en-US" dirty="0"/>
              <a:t>execution </a:t>
            </a:r>
            <a:r>
              <a:rPr lang="en-US" dirty="0" smtClean="0"/>
              <a:t>time is minimized</a:t>
            </a:r>
            <a:endParaRPr lang="en-US" dirty="0"/>
          </a:p>
          <a:p>
            <a:endParaRPr lang="en-US" dirty="0"/>
          </a:p>
        </p:txBody>
      </p:sp>
    </p:spTree>
    <p:extLst>
      <p:ext uri="{BB962C8B-B14F-4D97-AF65-F5344CB8AC3E}">
        <p14:creationId xmlns:p14="http://schemas.microsoft.com/office/powerpoint/2010/main" val="399123779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System-level synthesis example</a:t>
            </a:r>
            <a:endParaRPr lang="en-US" dirty="0"/>
          </a:p>
        </p:txBody>
      </p:sp>
      <p:pic>
        <p:nvPicPr>
          <p:cNvPr id="15363" name="Picture 3"/>
          <p:cNvPicPr>
            <a:picLocks noChangeAspect="1" noChangeArrowheads="1"/>
          </p:cNvPicPr>
          <p:nvPr/>
        </p:nvPicPr>
        <p:blipFill>
          <a:blip r:embed="rId3"/>
          <a:srcRect/>
          <a:stretch>
            <a:fillRect/>
          </a:stretch>
        </p:blipFill>
        <p:spPr bwMode="auto">
          <a:xfrm>
            <a:off x="4540250" y="1821180"/>
            <a:ext cx="3878580" cy="3436620"/>
          </a:xfrm>
          <a:prstGeom prst="rect">
            <a:avLst/>
          </a:prstGeom>
          <a:noFill/>
          <a:ln w="9525">
            <a:noFill/>
            <a:round/>
            <a:headEnd/>
            <a:tailEnd/>
          </a:ln>
          <a:effectLst/>
        </p:spPr>
      </p:pic>
      <p:pic>
        <p:nvPicPr>
          <p:cNvPr id="15364" name="Picture 4"/>
          <p:cNvPicPr>
            <a:picLocks noChangeAspect="1" noChangeArrowheads="1"/>
          </p:cNvPicPr>
          <p:nvPr/>
        </p:nvPicPr>
        <p:blipFill>
          <a:blip r:embed="rId4"/>
          <a:srcRect/>
          <a:stretch>
            <a:fillRect/>
          </a:stretch>
        </p:blipFill>
        <p:spPr bwMode="auto">
          <a:xfrm>
            <a:off x="601663" y="2374900"/>
            <a:ext cx="3257550" cy="3257550"/>
          </a:xfrm>
          <a:prstGeom prst="rect">
            <a:avLst/>
          </a:prstGeom>
          <a:noFill/>
          <a:ln w="9525">
            <a:noFill/>
            <a:round/>
            <a:headEnd/>
            <a:tailEnd/>
          </a:ln>
          <a:effectLst/>
        </p:spPr>
      </p:pic>
    </p:spTree>
    <p:extLst>
      <p:ext uri="{BB962C8B-B14F-4D97-AF65-F5344CB8AC3E}">
        <p14:creationId xmlns:p14="http://schemas.microsoft.com/office/powerpoint/2010/main" val="70246043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ln/>
        </p:spPr>
        <p:txBody>
          <a:bodyPr tIns="396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t>System-level synthesis example</a:t>
            </a:r>
          </a:p>
        </p:txBody>
      </p:sp>
      <p:pic>
        <p:nvPicPr>
          <p:cNvPr id="16387" name="Picture 3"/>
          <p:cNvPicPr>
            <a:picLocks noChangeAspect="1" noChangeArrowheads="1"/>
          </p:cNvPicPr>
          <p:nvPr/>
        </p:nvPicPr>
        <p:blipFill>
          <a:blip r:embed="rId3"/>
          <a:srcRect/>
          <a:stretch>
            <a:fillRect/>
          </a:stretch>
        </p:blipFill>
        <p:spPr bwMode="auto">
          <a:xfrm>
            <a:off x="4540250" y="1821180"/>
            <a:ext cx="3878580" cy="3436620"/>
          </a:xfrm>
          <a:prstGeom prst="rect">
            <a:avLst/>
          </a:prstGeom>
          <a:noFill/>
          <a:ln w="9525">
            <a:noFill/>
            <a:round/>
            <a:headEnd/>
            <a:tailEnd/>
          </a:ln>
          <a:effectLst/>
        </p:spPr>
      </p:pic>
      <p:pic>
        <p:nvPicPr>
          <p:cNvPr id="16388" name="Picture 4"/>
          <p:cNvPicPr>
            <a:picLocks noChangeAspect="1" noChangeArrowheads="1"/>
          </p:cNvPicPr>
          <p:nvPr/>
        </p:nvPicPr>
        <p:blipFill>
          <a:blip r:embed="rId4"/>
          <a:srcRect/>
          <a:stretch>
            <a:fillRect/>
          </a:stretch>
        </p:blipFill>
        <p:spPr bwMode="auto">
          <a:xfrm>
            <a:off x="601663" y="2374900"/>
            <a:ext cx="3257550" cy="3257550"/>
          </a:xfrm>
          <a:prstGeom prst="rect">
            <a:avLst/>
          </a:prstGeom>
          <a:noFill/>
          <a:ln w="9525">
            <a:noFill/>
            <a:round/>
            <a:headEnd/>
            <a:tailEnd/>
          </a:ln>
          <a:effectLst/>
        </p:spPr>
      </p:pic>
      <p:graphicFrame>
        <p:nvGraphicFramePr>
          <p:cNvPr id="16389" name="Group 5"/>
          <p:cNvGraphicFramePr>
            <a:graphicFrameLocks noGrp="1"/>
          </p:cNvGraphicFramePr>
          <p:nvPr/>
        </p:nvGraphicFramePr>
        <p:xfrm>
          <a:off x="1282700" y="890588"/>
          <a:ext cx="927100" cy="1401062"/>
        </p:xfrm>
        <a:graphic>
          <a:graphicData uri="http://schemas.openxmlformats.org/drawingml/2006/table">
            <a:tbl>
              <a:tblPr/>
              <a:tblGrid>
                <a:gridCol w="927100"/>
              </a:tblGrid>
              <a:tr h="441325">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a:ln>
                            <a:noFill/>
                          </a:ln>
                          <a:solidFill>
                            <a:schemeClr val="bg2"/>
                          </a:solidFill>
                          <a:effectLst/>
                          <a:latin typeface="Tahoma"/>
                          <a:ea typeface="DejaVu Sans" charset="0"/>
                          <a:cs typeface="Tahoma"/>
                        </a:rPr>
                        <a:t>O7</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r>
              <a:tr h="441325">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a:ln>
                            <a:noFill/>
                          </a:ln>
                          <a:solidFill>
                            <a:schemeClr val="bg2"/>
                          </a:solidFill>
                          <a:effectLst/>
                          <a:latin typeface="Tahoma"/>
                          <a:ea typeface="DejaVu Sans" charset="0"/>
                          <a:cs typeface="Tahoma"/>
                        </a:rPr>
                        <a:t>O8</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r>
              <a:tr h="442913">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chemeClr val="bg2"/>
                          </a:solidFill>
                          <a:effectLst/>
                          <a:latin typeface="Tahoma"/>
                          <a:ea typeface="DejaVu Sans" charset="0"/>
                          <a:cs typeface="Tahoma"/>
                        </a:rPr>
                        <a:t>O9</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r>
            </a:tbl>
          </a:graphicData>
        </a:graphic>
      </p:graphicFrame>
    </p:spTree>
    <p:extLst>
      <p:ext uri="{BB962C8B-B14F-4D97-AF65-F5344CB8AC3E}">
        <p14:creationId xmlns:p14="http://schemas.microsoft.com/office/powerpoint/2010/main" val="376480288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ln/>
        </p:spPr>
        <p:txBody>
          <a:bodyPr tIns="396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t>System-level synthesis example</a:t>
            </a:r>
          </a:p>
        </p:txBody>
      </p:sp>
      <p:pic>
        <p:nvPicPr>
          <p:cNvPr id="17411" name="Picture 3"/>
          <p:cNvPicPr>
            <a:picLocks noChangeAspect="1" noChangeArrowheads="1"/>
          </p:cNvPicPr>
          <p:nvPr/>
        </p:nvPicPr>
        <p:blipFill>
          <a:blip r:embed="rId3"/>
          <a:srcRect/>
          <a:stretch>
            <a:fillRect/>
          </a:stretch>
        </p:blipFill>
        <p:spPr bwMode="auto">
          <a:xfrm>
            <a:off x="4540250" y="1821180"/>
            <a:ext cx="3878580" cy="3436620"/>
          </a:xfrm>
          <a:prstGeom prst="rect">
            <a:avLst/>
          </a:prstGeom>
          <a:noFill/>
          <a:ln w="9525">
            <a:noFill/>
            <a:round/>
            <a:headEnd/>
            <a:tailEnd/>
          </a:ln>
          <a:effectLst/>
        </p:spPr>
      </p:pic>
      <p:pic>
        <p:nvPicPr>
          <p:cNvPr id="17412" name="Picture 4"/>
          <p:cNvPicPr>
            <a:picLocks noChangeAspect="1" noChangeArrowheads="1"/>
          </p:cNvPicPr>
          <p:nvPr/>
        </p:nvPicPr>
        <p:blipFill>
          <a:blip r:embed="rId4"/>
          <a:srcRect/>
          <a:stretch>
            <a:fillRect/>
          </a:stretch>
        </p:blipFill>
        <p:spPr bwMode="auto">
          <a:xfrm>
            <a:off x="601663" y="2374900"/>
            <a:ext cx="3257550" cy="3257550"/>
          </a:xfrm>
          <a:prstGeom prst="rect">
            <a:avLst/>
          </a:prstGeom>
          <a:noFill/>
          <a:ln w="9525">
            <a:noFill/>
            <a:round/>
            <a:headEnd/>
            <a:tailEnd/>
          </a:ln>
          <a:effectLst/>
        </p:spPr>
      </p:pic>
      <p:graphicFrame>
        <p:nvGraphicFramePr>
          <p:cNvPr id="17413" name="Group 5"/>
          <p:cNvGraphicFramePr>
            <a:graphicFrameLocks noGrp="1"/>
          </p:cNvGraphicFramePr>
          <p:nvPr/>
        </p:nvGraphicFramePr>
        <p:xfrm>
          <a:off x="1282700" y="890588"/>
          <a:ext cx="927100" cy="1401062"/>
        </p:xfrm>
        <a:graphic>
          <a:graphicData uri="http://schemas.openxmlformats.org/drawingml/2006/table">
            <a:tbl>
              <a:tblPr/>
              <a:tblGrid>
                <a:gridCol w="927100"/>
              </a:tblGrid>
              <a:tr h="441325">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O7</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CECE"/>
                    </a:solidFill>
                  </a:tcPr>
                </a:tc>
              </a:tr>
              <a:tr h="441325">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O8</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CECE"/>
                    </a:solidFill>
                  </a:tcPr>
                </a:tc>
              </a:tr>
              <a:tr h="442913">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O9</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83079185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ln/>
        </p:spPr>
        <p:txBody>
          <a:bodyPr tIns="396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t>System-level synthesis example</a:t>
            </a:r>
          </a:p>
        </p:txBody>
      </p:sp>
      <p:pic>
        <p:nvPicPr>
          <p:cNvPr id="18435" name="Picture 3"/>
          <p:cNvPicPr>
            <a:picLocks noChangeAspect="1" noChangeArrowheads="1"/>
          </p:cNvPicPr>
          <p:nvPr/>
        </p:nvPicPr>
        <p:blipFill>
          <a:blip r:embed="rId3"/>
          <a:srcRect/>
          <a:stretch>
            <a:fillRect/>
          </a:stretch>
        </p:blipFill>
        <p:spPr bwMode="auto">
          <a:xfrm>
            <a:off x="601663" y="2374900"/>
            <a:ext cx="3257550" cy="3257550"/>
          </a:xfrm>
          <a:prstGeom prst="rect">
            <a:avLst/>
          </a:prstGeom>
          <a:noFill/>
          <a:ln w="9525">
            <a:noFill/>
            <a:round/>
            <a:headEnd/>
            <a:tailEnd/>
          </a:ln>
          <a:effectLst/>
        </p:spPr>
      </p:pic>
      <p:graphicFrame>
        <p:nvGraphicFramePr>
          <p:cNvPr id="18436" name="Group 4"/>
          <p:cNvGraphicFramePr>
            <a:graphicFrameLocks noGrp="1"/>
          </p:cNvGraphicFramePr>
          <p:nvPr/>
        </p:nvGraphicFramePr>
        <p:xfrm>
          <a:off x="1295400" y="1430338"/>
          <a:ext cx="1792287" cy="934041"/>
        </p:xfrm>
        <a:graphic>
          <a:graphicData uri="http://schemas.openxmlformats.org/drawingml/2006/table">
            <a:tbl>
              <a:tblPr/>
              <a:tblGrid>
                <a:gridCol w="927100"/>
                <a:gridCol w="865187"/>
              </a:tblGrid>
              <a:tr h="350838">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a:ln>
                            <a:noFill/>
                          </a:ln>
                          <a:solidFill>
                            <a:srgbClr val="808080"/>
                          </a:solidFill>
                          <a:effectLst/>
                          <a:latin typeface="Tahoma"/>
                          <a:ea typeface="DejaVu Sans" charset="0"/>
                          <a:cs typeface="Tahoma"/>
                        </a:rPr>
                        <a:t>O7</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a:ln>
                            <a:noFill/>
                          </a:ln>
                          <a:solidFill>
                            <a:srgbClr val="808080"/>
                          </a:solidFill>
                          <a:effectLst/>
                          <a:latin typeface="Tahoma"/>
                          <a:ea typeface="DejaVu Sans" charset="0"/>
                          <a:cs typeface="Tahoma"/>
                        </a:rPr>
                        <a:t>1x4</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r>
              <a:tr h="350838">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a:ln>
                            <a:noFill/>
                          </a:ln>
                          <a:solidFill>
                            <a:srgbClr val="808080"/>
                          </a:solidFill>
                          <a:effectLst/>
                          <a:latin typeface="Tahoma"/>
                          <a:ea typeface="DejaVu Sans" charset="0"/>
                          <a:cs typeface="Tahoma"/>
                        </a:rPr>
                        <a:t>O8</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1x4</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r>
            </a:tbl>
          </a:graphicData>
        </a:graphic>
      </p:graphicFrame>
      <p:pic>
        <p:nvPicPr>
          <p:cNvPr id="18453" name="Picture 21"/>
          <p:cNvPicPr>
            <a:picLocks noChangeAspect="1" noChangeArrowheads="1"/>
          </p:cNvPicPr>
          <p:nvPr/>
        </p:nvPicPr>
        <p:blipFill>
          <a:blip r:embed="rId4"/>
          <a:srcRect/>
          <a:stretch>
            <a:fillRect/>
          </a:stretch>
        </p:blipFill>
        <p:spPr bwMode="auto">
          <a:xfrm>
            <a:off x="4638675" y="2906713"/>
            <a:ext cx="3916363" cy="2274887"/>
          </a:xfrm>
          <a:prstGeom prst="rect">
            <a:avLst/>
          </a:prstGeom>
          <a:noFill/>
          <a:ln w="9525">
            <a:noFill/>
            <a:round/>
            <a:headEnd/>
            <a:tailEnd/>
          </a:ln>
          <a:effectLst/>
        </p:spPr>
      </p:pic>
    </p:spTree>
    <p:extLst>
      <p:ext uri="{BB962C8B-B14F-4D97-AF65-F5344CB8AC3E}">
        <p14:creationId xmlns:p14="http://schemas.microsoft.com/office/powerpoint/2010/main" val="229050344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ln/>
        </p:spPr>
        <p:txBody>
          <a:bodyPr tIns="396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t>System-level synthesis example</a:t>
            </a:r>
          </a:p>
        </p:txBody>
      </p:sp>
      <p:pic>
        <p:nvPicPr>
          <p:cNvPr id="19459" name="Picture 3"/>
          <p:cNvPicPr>
            <a:picLocks noChangeAspect="1" noChangeArrowheads="1"/>
          </p:cNvPicPr>
          <p:nvPr/>
        </p:nvPicPr>
        <p:blipFill>
          <a:blip r:embed="rId3"/>
          <a:srcRect/>
          <a:stretch>
            <a:fillRect/>
          </a:stretch>
        </p:blipFill>
        <p:spPr bwMode="auto">
          <a:xfrm>
            <a:off x="4540250" y="1821180"/>
            <a:ext cx="3878580" cy="3436620"/>
          </a:xfrm>
          <a:prstGeom prst="rect">
            <a:avLst/>
          </a:prstGeom>
          <a:noFill/>
          <a:ln w="9525">
            <a:noFill/>
            <a:round/>
            <a:headEnd/>
            <a:tailEnd/>
          </a:ln>
          <a:effectLst/>
        </p:spPr>
      </p:pic>
      <p:pic>
        <p:nvPicPr>
          <p:cNvPr id="19460" name="Picture 4"/>
          <p:cNvPicPr>
            <a:picLocks noChangeAspect="1" noChangeArrowheads="1"/>
          </p:cNvPicPr>
          <p:nvPr/>
        </p:nvPicPr>
        <p:blipFill>
          <a:blip r:embed="rId4"/>
          <a:srcRect/>
          <a:stretch>
            <a:fillRect/>
          </a:stretch>
        </p:blipFill>
        <p:spPr bwMode="auto">
          <a:xfrm>
            <a:off x="601663" y="2374900"/>
            <a:ext cx="3257550" cy="3257550"/>
          </a:xfrm>
          <a:prstGeom prst="rect">
            <a:avLst/>
          </a:prstGeom>
          <a:noFill/>
          <a:ln w="9525">
            <a:noFill/>
            <a:round/>
            <a:headEnd/>
            <a:tailEnd/>
          </a:ln>
          <a:effectLst/>
        </p:spPr>
      </p:pic>
      <p:graphicFrame>
        <p:nvGraphicFramePr>
          <p:cNvPr id="19461" name="Group 5"/>
          <p:cNvGraphicFramePr>
            <a:graphicFrameLocks noGrp="1"/>
          </p:cNvGraphicFramePr>
          <p:nvPr/>
        </p:nvGraphicFramePr>
        <p:xfrm>
          <a:off x="1295400" y="1430338"/>
          <a:ext cx="1792287" cy="934041"/>
        </p:xfrm>
        <a:graphic>
          <a:graphicData uri="http://schemas.openxmlformats.org/drawingml/2006/table">
            <a:tbl>
              <a:tblPr/>
              <a:tblGrid>
                <a:gridCol w="927100"/>
                <a:gridCol w="865187"/>
              </a:tblGrid>
              <a:tr h="446088">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O9</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99CCFF"/>
                    </a:solidFill>
                  </a:tcPr>
                </a:tc>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a:ln>
                            <a:noFill/>
                          </a:ln>
                          <a:solidFill>
                            <a:srgbClr val="808080"/>
                          </a:solidFill>
                          <a:effectLst/>
                          <a:latin typeface="Tahoma"/>
                          <a:ea typeface="DejaVu Sans" charset="0"/>
                          <a:cs typeface="Tahoma"/>
                        </a:rPr>
                        <a:t>2x4</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99CCFF"/>
                    </a:solidFill>
                  </a:tcPr>
                </a:tc>
              </a:tr>
              <a:tr h="446088">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O10</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CECE"/>
                    </a:solidFill>
                  </a:tcPr>
                </a:tc>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1x4</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CECE"/>
                    </a:solidFill>
                  </a:tcPr>
                </a:tc>
              </a:tr>
            </a:tbl>
          </a:graphicData>
        </a:graphic>
      </p:graphicFrame>
    </p:spTree>
    <p:extLst>
      <p:ext uri="{BB962C8B-B14F-4D97-AF65-F5344CB8AC3E}">
        <p14:creationId xmlns:p14="http://schemas.microsoft.com/office/powerpoint/2010/main" val="257240084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ln/>
        </p:spPr>
        <p:txBody>
          <a:bodyPr tIns="396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t>System-level synthesis example</a:t>
            </a:r>
          </a:p>
        </p:txBody>
      </p:sp>
      <p:pic>
        <p:nvPicPr>
          <p:cNvPr id="20483" name="Picture 3"/>
          <p:cNvPicPr>
            <a:picLocks noChangeAspect="1" noChangeArrowheads="1"/>
          </p:cNvPicPr>
          <p:nvPr/>
        </p:nvPicPr>
        <p:blipFill>
          <a:blip r:embed="rId3"/>
          <a:srcRect/>
          <a:stretch>
            <a:fillRect/>
          </a:stretch>
        </p:blipFill>
        <p:spPr bwMode="auto">
          <a:xfrm>
            <a:off x="601663" y="2374900"/>
            <a:ext cx="3257550" cy="3257550"/>
          </a:xfrm>
          <a:prstGeom prst="rect">
            <a:avLst/>
          </a:prstGeom>
          <a:noFill/>
          <a:ln w="9525">
            <a:noFill/>
            <a:round/>
            <a:headEnd/>
            <a:tailEnd/>
          </a:ln>
          <a:effectLst/>
        </p:spPr>
      </p:pic>
      <p:graphicFrame>
        <p:nvGraphicFramePr>
          <p:cNvPr id="20484" name="Group 4"/>
          <p:cNvGraphicFramePr>
            <a:graphicFrameLocks noGrp="1"/>
          </p:cNvGraphicFramePr>
          <p:nvPr/>
        </p:nvGraphicFramePr>
        <p:xfrm>
          <a:off x="1295400" y="1430338"/>
          <a:ext cx="1792287" cy="934041"/>
        </p:xfrm>
        <a:graphic>
          <a:graphicData uri="http://schemas.openxmlformats.org/drawingml/2006/table">
            <a:tbl>
              <a:tblPr/>
              <a:tblGrid>
                <a:gridCol w="927100"/>
                <a:gridCol w="865187"/>
              </a:tblGrid>
              <a:tr h="446088">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O9</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a:ln>
                            <a:noFill/>
                          </a:ln>
                          <a:solidFill>
                            <a:srgbClr val="808080"/>
                          </a:solidFill>
                          <a:effectLst/>
                          <a:latin typeface="Tahoma"/>
                          <a:ea typeface="DejaVu Sans" charset="0"/>
                          <a:cs typeface="Tahoma"/>
                        </a:rPr>
                        <a:t>2x4</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r>
              <a:tr h="446088">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O10</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1x4</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r>
            </a:tbl>
          </a:graphicData>
        </a:graphic>
      </p:graphicFrame>
      <p:pic>
        <p:nvPicPr>
          <p:cNvPr id="20501" name="Picture 21"/>
          <p:cNvPicPr>
            <a:picLocks noChangeAspect="1" noChangeArrowheads="1"/>
          </p:cNvPicPr>
          <p:nvPr/>
        </p:nvPicPr>
        <p:blipFill>
          <a:blip r:embed="rId4"/>
          <a:srcRect/>
          <a:stretch>
            <a:fillRect/>
          </a:stretch>
        </p:blipFill>
        <p:spPr bwMode="auto">
          <a:xfrm>
            <a:off x="4638675" y="2906713"/>
            <a:ext cx="3916363" cy="2274887"/>
          </a:xfrm>
          <a:prstGeom prst="rect">
            <a:avLst/>
          </a:prstGeom>
          <a:noFill/>
          <a:ln w="9525">
            <a:noFill/>
            <a:round/>
            <a:headEnd/>
            <a:tailEnd/>
          </a:ln>
          <a:effectLst/>
        </p:spPr>
      </p:pic>
    </p:spTree>
    <p:extLst>
      <p:ext uri="{BB962C8B-B14F-4D97-AF65-F5344CB8AC3E}">
        <p14:creationId xmlns:p14="http://schemas.microsoft.com/office/powerpoint/2010/main" val="149609082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ln/>
        </p:spPr>
        <p:txBody>
          <a:bodyPr tIns="396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t>System-level synthesis example</a:t>
            </a:r>
          </a:p>
        </p:txBody>
      </p:sp>
      <p:pic>
        <p:nvPicPr>
          <p:cNvPr id="21507" name="Picture 3"/>
          <p:cNvPicPr>
            <a:picLocks noChangeAspect="1" noChangeArrowheads="1"/>
          </p:cNvPicPr>
          <p:nvPr/>
        </p:nvPicPr>
        <p:blipFill>
          <a:blip r:embed="rId3"/>
          <a:srcRect/>
          <a:stretch>
            <a:fillRect/>
          </a:stretch>
        </p:blipFill>
        <p:spPr bwMode="auto">
          <a:xfrm>
            <a:off x="601663" y="2374900"/>
            <a:ext cx="3257550" cy="3257550"/>
          </a:xfrm>
          <a:prstGeom prst="rect">
            <a:avLst/>
          </a:prstGeom>
          <a:noFill/>
          <a:ln w="9525">
            <a:noFill/>
            <a:round/>
            <a:headEnd/>
            <a:tailEnd/>
          </a:ln>
          <a:effectLst/>
        </p:spPr>
      </p:pic>
      <p:pic>
        <p:nvPicPr>
          <p:cNvPr id="21508" name="Picture 4"/>
          <p:cNvPicPr>
            <a:picLocks noChangeAspect="1" noChangeArrowheads="1"/>
          </p:cNvPicPr>
          <p:nvPr/>
        </p:nvPicPr>
        <p:blipFill>
          <a:blip r:embed="rId4"/>
          <a:srcRect/>
          <a:stretch>
            <a:fillRect/>
          </a:stretch>
        </p:blipFill>
        <p:spPr bwMode="auto">
          <a:xfrm>
            <a:off x="4638675" y="2906713"/>
            <a:ext cx="3916363" cy="2274887"/>
          </a:xfrm>
          <a:prstGeom prst="rect">
            <a:avLst/>
          </a:prstGeom>
          <a:noFill/>
          <a:ln w="9525">
            <a:noFill/>
            <a:round/>
            <a:headEnd/>
            <a:tailEnd/>
          </a:ln>
          <a:effectLst/>
        </p:spPr>
      </p:pic>
    </p:spTree>
    <p:extLst>
      <p:ext uri="{BB962C8B-B14F-4D97-AF65-F5344CB8AC3E}">
        <p14:creationId xmlns:p14="http://schemas.microsoft.com/office/powerpoint/2010/main" val="81362878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t>Synthesis Challenges: f</a:t>
            </a:r>
            <a:r>
              <a:rPr lang="en-US" dirty="0" smtClean="0"/>
              <a:t>aults, variability</a:t>
            </a:r>
            <a:endParaRPr lang="en-US" dirty="0"/>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725" y="1125538"/>
            <a:ext cx="3744913" cy="2273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27" name="Text Box 3"/>
          <p:cNvSpPr txBox="1">
            <a:spLocks noChangeArrowheads="1"/>
          </p:cNvSpPr>
          <p:nvPr/>
        </p:nvSpPr>
        <p:spPr bwMode="auto">
          <a:xfrm>
            <a:off x="5546725" y="3389313"/>
            <a:ext cx="2708275"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buClrTx/>
              <a:buFontTx/>
              <a:buNone/>
            </a:pPr>
            <a:r>
              <a:rPr lang="en-US" sz="1600">
                <a:latin typeface="Calibri"/>
                <a:cs typeface="Calibri"/>
              </a:rPr>
              <a:t>Electrode degradation</a:t>
            </a:r>
          </a:p>
        </p:txBody>
      </p:sp>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225" y="1125538"/>
            <a:ext cx="3471863" cy="1149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29" name="Text Box 5"/>
          <p:cNvSpPr txBox="1">
            <a:spLocks noChangeArrowheads="1"/>
          </p:cNvSpPr>
          <p:nvPr/>
        </p:nvSpPr>
        <p:spPr bwMode="auto">
          <a:xfrm>
            <a:off x="1320404" y="2236788"/>
            <a:ext cx="2014538"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buClrTx/>
              <a:buFontTx/>
              <a:buNone/>
            </a:pPr>
            <a:r>
              <a:rPr lang="en-US" sz="1600" dirty="0">
                <a:latin typeface="Calibri"/>
                <a:cs typeface="Calibri"/>
              </a:rPr>
              <a:t>Electrode short</a:t>
            </a:r>
          </a:p>
        </p:txBody>
      </p:sp>
      <p:pic>
        <p:nvPicPr>
          <p:cNvPr id="266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8275" y="4200525"/>
            <a:ext cx="3600450" cy="1122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31" name="Text Box 7"/>
          <p:cNvSpPr txBox="1">
            <a:spLocks noChangeArrowheads="1"/>
          </p:cNvSpPr>
          <p:nvPr/>
        </p:nvSpPr>
        <p:spPr bwMode="auto">
          <a:xfrm>
            <a:off x="5546725" y="5476875"/>
            <a:ext cx="3309937"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buClrTx/>
              <a:buFontTx/>
              <a:buNone/>
            </a:pPr>
            <a:r>
              <a:rPr lang="en-US" sz="1600" dirty="0">
                <a:latin typeface="Calibri"/>
                <a:cs typeface="Calibri"/>
              </a:rPr>
              <a:t>Hindered transportation</a:t>
            </a:r>
          </a:p>
        </p:txBody>
      </p:sp>
      <p:pic>
        <p:nvPicPr>
          <p:cNvPr id="266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813" y="2982913"/>
            <a:ext cx="3214687" cy="2378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33" name="Text Box 9"/>
          <p:cNvSpPr txBox="1">
            <a:spLocks noChangeArrowheads="1"/>
          </p:cNvSpPr>
          <p:nvPr/>
        </p:nvSpPr>
        <p:spPr bwMode="auto">
          <a:xfrm>
            <a:off x="1298575" y="5478463"/>
            <a:ext cx="2363788"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buClrTx/>
              <a:buFontTx/>
              <a:buNone/>
            </a:pPr>
            <a:r>
              <a:rPr lang="en-US" sz="1600">
                <a:latin typeface="Calibri"/>
                <a:cs typeface="Calibri"/>
              </a:rPr>
              <a:t>Imperfect splitting</a:t>
            </a:r>
          </a:p>
        </p:txBody>
      </p:sp>
    </p:spTree>
    <p:extLst>
      <p:ext uri="{BB962C8B-B14F-4D97-AF65-F5344CB8AC3E}">
        <p14:creationId xmlns:p14="http://schemas.microsoft.com/office/powerpoint/2010/main" val="158460108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C8ABBE1F-7573-B540-B390-F1874AE55FBB}" type="slidenum">
              <a:rPr lang="zh-CN" altLang="en-US" sz="1400">
                <a:solidFill>
                  <a:srgbClr val="000000"/>
                </a:solidFill>
                <a:ea typeface="宋体" charset="0"/>
                <a:cs typeface="宋体" charset="0"/>
              </a:rPr>
              <a:pPr eaLnBrk="1" hangingPunct="1"/>
              <a:t>3</a:t>
            </a:fld>
            <a:endParaRPr lang="en-US" altLang="zh-CN" sz="1400">
              <a:solidFill>
                <a:srgbClr val="000000"/>
              </a:solidFill>
              <a:ea typeface="宋体" charset="0"/>
              <a:cs typeface="宋体" charset="0"/>
            </a:endParaRPr>
          </a:p>
        </p:txBody>
      </p:sp>
      <p:sp>
        <p:nvSpPr>
          <p:cNvPr id="956418" name="Rectangle 2"/>
          <p:cNvSpPr>
            <a:spLocks noGrp="1" noChangeArrowheads="1"/>
          </p:cNvSpPr>
          <p:nvPr>
            <p:ph type="title"/>
          </p:nvPr>
        </p:nvSpPr>
        <p:spPr>
          <a:xfrm>
            <a:off x="76200" y="381000"/>
            <a:ext cx="8763000" cy="685800"/>
          </a:xfrm>
        </p:spPr>
        <p:txBody>
          <a:bodyPr/>
          <a:lstStyle/>
          <a:p>
            <a:pPr eaLnBrk="1" hangingPunct="1"/>
            <a:r>
              <a:rPr lang="en-US" altLang="zh-TW" sz="4000">
                <a:latin typeface="Bookman Old Style" charset="0"/>
                <a:ea typeface="ＭＳ Ｐゴシック" charset="0"/>
                <a:cs typeface="ＭＳ Ｐゴシック" charset="0"/>
              </a:rPr>
              <a:t>Acknowledgments</a:t>
            </a:r>
          </a:p>
        </p:txBody>
      </p:sp>
      <p:sp>
        <p:nvSpPr>
          <p:cNvPr id="4100" name="Rectangle 3"/>
          <p:cNvSpPr>
            <a:spLocks noGrp="1" noChangeArrowheads="1"/>
          </p:cNvSpPr>
          <p:nvPr>
            <p:ph type="body" idx="1"/>
          </p:nvPr>
        </p:nvSpPr>
        <p:spPr>
          <a:xfrm>
            <a:off x="228600" y="1066800"/>
            <a:ext cx="8686800" cy="4495800"/>
          </a:xfrm>
        </p:spPr>
        <p:txBody>
          <a:bodyPr/>
          <a:lstStyle/>
          <a:p>
            <a:pPr eaLnBrk="1" hangingPunct="1"/>
            <a:r>
              <a:rPr lang="en-US" altLang="zh-TW" sz="2000" dirty="0">
                <a:latin typeface="Bookman Old Style" charset="0"/>
                <a:ea typeface="ＭＳ Ｐゴシック" charset="0"/>
                <a:cs typeface="ＭＳ Ｐゴシック" charset="0"/>
              </a:rPr>
              <a:t>Prof. Jan Madsen</a:t>
            </a:r>
          </a:p>
          <a:p>
            <a:pPr eaLnBrk="1" hangingPunct="1"/>
            <a:r>
              <a:rPr lang="en-US" altLang="zh-TW" sz="2000" dirty="0">
                <a:latin typeface="Bookman Old Style" charset="0"/>
                <a:ea typeface="ＭＳ Ｐゴシック" charset="0"/>
                <a:cs typeface="ＭＳ Ｐゴシック" charset="0"/>
              </a:rPr>
              <a:t>Dr. Elena </a:t>
            </a:r>
            <a:r>
              <a:rPr lang="en-US" altLang="zh-TW" sz="2000" dirty="0" err="1">
                <a:latin typeface="Bookman Old Style" charset="0"/>
                <a:ea typeface="ＭＳ Ｐゴシック" charset="0"/>
                <a:cs typeface="ＭＳ Ｐゴシック" charset="0"/>
              </a:rPr>
              <a:t>Maftei</a:t>
            </a:r>
            <a:r>
              <a:rPr lang="en-US" altLang="zh-TW" sz="2000" dirty="0">
                <a:latin typeface="Bookman Old Style" charset="0"/>
                <a:ea typeface="ＭＳ Ｐゴシック" charset="0"/>
                <a:cs typeface="ＭＳ Ｐゴシック" charset="0"/>
              </a:rPr>
              <a:t>, Dr. </a:t>
            </a:r>
            <a:r>
              <a:rPr lang="en-US" altLang="zh-TW" sz="2000" dirty="0" err="1">
                <a:latin typeface="Bookman Old Style" charset="0"/>
                <a:ea typeface="ＭＳ Ｐゴシック" charset="0"/>
                <a:cs typeface="ＭＳ Ｐゴシック" charset="0"/>
              </a:rPr>
              <a:t>Wajid</a:t>
            </a:r>
            <a:r>
              <a:rPr lang="en-US" altLang="zh-TW" sz="2000" dirty="0">
                <a:latin typeface="Bookman Old Style" charset="0"/>
                <a:ea typeface="ＭＳ Ｐゴシック" charset="0"/>
                <a:cs typeface="ＭＳ Ｐゴシック" charset="0"/>
              </a:rPr>
              <a:t> Hassan </a:t>
            </a:r>
            <a:r>
              <a:rPr lang="en-US" altLang="zh-TW" sz="2000" dirty="0" err="1">
                <a:latin typeface="Bookman Old Style" charset="0"/>
                <a:ea typeface="ＭＳ Ｐゴシック" charset="0"/>
                <a:cs typeface="ＭＳ Ｐゴシック" charset="0"/>
              </a:rPr>
              <a:t>Minhass</a:t>
            </a:r>
            <a:endParaRPr lang="en-US" altLang="zh-TW" sz="2000" dirty="0">
              <a:latin typeface="Bookman Old Style" charset="0"/>
              <a:ea typeface="ＭＳ Ｐゴシック" charset="0"/>
              <a:cs typeface="ＭＳ Ｐゴシック" charset="0"/>
            </a:endParaRPr>
          </a:p>
          <a:p>
            <a:pPr eaLnBrk="1" hangingPunct="1"/>
            <a:r>
              <a:rPr lang="en-US" altLang="zh-TW" sz="2000" dirty="0">
                <a:latin typeface="Bookman Old Style" charset="0"/>
                <a:ea typeface="ＭＳ Ｐゴシック" charset="0"/>
                <a:cs typeface="ＭＳ Ｐゴシック" charset="0"/>
              </a:rPr>
              <a:t>PhD student </a:t>
            </a:r>
            <a:r>
              <a:rPr lang="en-US" altLang="zh-TW" sz="2000" dirty="0" err="1">
                <a:latin typeface="Bookman Old Style" charset="0"/>
                <a:ea typeface="ＭＳ Ｐゴシック" charset="0"/>
                <a:cs typeface="ＭＳ Ｐゴシック" charset="0"/>
              </a:rPr>
              <a:t>Mirela</a:t>
            </a:r>
            <a:r>
              <a:rPr lang="en-US" altLang="zh-TW" sz="2000" dirty="0">
                <a:latin typeface="Bookman Old Style" charset="0"/>
                <a:ea typeface="ＭＳ Ｐゴシック" charset="0"/>
                <a:cs typeface="ＭＳ Ｐゴシック" charset="0"/>
              </a:rPr>
              <a:t> </a:t>
            </a:r>
            <a:r>
              <a:rPr lang="en-US" altLang="zh-TW" sz="2000" dirty="0" err="1">
                <a:latin typeface="Bookman Old Style" charset="0"/>
                <a:ea typeface="ＭＳ Ｐゴシック" charset="0"/>
                <a:cs typeface="ＭＳ Ｐゴシック" charset="0"/>
              </a:rPr>
              <a:t>Alistar</a:t>
            </a:r>
            <a:endParaRPr lang="en-US" altLang="zh-TW" sz="2000" dirty="0">
              <a:latin typeface="Bookman Old Style" charset="0"/>
              <a:ea typeface="ＭＳ Ｐゴシック" charset="0"/>
              <a:cs typeface="ＭＳ Ｐゴシック" charset="0"/>
            </a:endParaRPr>
          </a:p>
          <a:p>
            <a:pPr eaLnBrk="1" hangingPunct="1"/>
            <a:r>
              <a:rPr lang="en-US" altLang="zh-TW" sz="2000" dirty="0" smtClean="0">
                <a:latin typeface="Bookman Old Style" charset="0"/>
                <a:ea typeface="ＭＳ Ｐゴシック" charset="0"/>
                <a:cs typeface="ＭＳ Ｐゴシック" charset="0"/>
              </a:rPr>
              <a:t>Master students: Morten </a:t>
            </a:r>
            <a:r>
              <a:rPr lang="en-US" altLang="zh-TW" sz="2000" dirty="0" err="1" smtClean="0">
                <a:latin typeface="Bookman Old Style" charset="0"/>
                <a:ea typeface="ＭＳ Ｐゴシック" charset="0"/>
                <a:cs typeface="ＭＳ Ｐゴシック" charset="0"/>
              </a:rPr>
              <a:t>Foged</a:t>
            </a:r>
            <a:r>
              <a:rPr lang="en-US" altLang="zh-TW" sz="2000" dirty="0" smtClean="0">
                <a:latin typeface="Bookman Old Style" charset="0"/>
                <a:ea typeface="ＭＳ Ｐゴシック" charset="0"/>
                <a:cs typeface="ＭＳ Ｐゴシック" charset="0"/>
              </a:rPr>
              <a:t> Schmidt, </a:t>
            </a:r>
            <a:r>
              <a:rPr lang="en-US" altLang="zh-TW" sz="2000" dirty="0" err="1" smtClean="0">
                <a:latin typeface="Bookman Old Style" charset="0"/>
                <a:ea typeface="ＭＳ Ｐゴシック" charset="0"/>
                <a:cs typeface="ＭＳ Ｐゴシック" charset="0"/>
              </a:rPr>
              <a:t>Maciej</a:t>
            </a:r>
            <a:r>
              <a:rPr lang="en-US" altLang="zh-TW" sz="2000" dirty="0" smtClean="0">
                <a:latin typeface="Bookman Old Style" charset="0"/>
                <a:ea typeface="ＭＳ Ｐゴシック" charset="0"/>
                <a:cs typeface="ＭＳ Ｐゴシック" charset="0"/>
              </a:rPr>
              <a:t> </a:t>
            </a:r>
            <a:r>
              <a:rPr lang="en-US" altLang="zh-TW" sz="2000" dirty="0" err="1" smtClean="0">
                <a:latin typeface="Bookman Old Style" charset="0"/>
                <a:ea typeface="ＭＳ Ｐゴシック" charset="0"/>
                <a:cs typeface="ＭＳ Ｐゴシック" charset="0"/>
              </a:rPr>
              <a:t>Piotr</a:t>
            </a:r>
            <a:r>
              <a:rPr lang="en-US" altLang="zh-TW" sz="2000" dirty="0" smtClean="0">
                <a:latin typeface="Bookman Old Style" charset="0"/>
                <a:ea typeface="ＭＳ Ｐゴシック" charset="0"/>
                <a:cs typeface="ＭＳ Ｐゴシック" charset="0"/>
              </a:rPr>
              <a:t> Lukas, </a:t>
            </a:r>
            <a:r>
              <a:rPr lang="en-US" altLang="zh-TW" sz="2000" dirty="0" err="1" smtClean="0">
                <a:latin typeface="Bookman Old Style" charset="0"/>
                <a:ea typeface="ＭＳ Ｐゴシック" charset="0"/>
                <a:cs typeface="ＭＳ Ｐゴシック" charset="0"/>
              </a:rPr>
              <a:t>Felician</a:t>
            </a:r>
            <a:r>
              <a:rPr lang="en-US" altLang="zh-TW" sz="2000" dirty="0" smtClean="0">
                <a:latin typeface="Bookman Old Style" charset="0"/>
                <a:ea typeface="ＭＳ Ｐゴシック" charset="0"/>
                <a:cs typeface="ＭＳ Ｐゴシック" charset="0"/>
              </a:rPr>
              <a:t> S. </a:t>
            </a:r>
            <a:r>
              <a:rPr lang="en-US" altLang="zh-TW" sz="2000" dirty="0" err="1" smtClean="0">
                <a:latin typeface="Bookman Old Style" charset="0"/>
                <a:ea typeface="ＭＳ Ｐゴシック" charset="0"/>
                <a:cs typeface="ＭＳ Ｐゴシック" charset="0"/>
              </a:rPr>
              <a:t>Blaga</a:t>
            </a:r>
            <a:endParaRPr lang="en-US" altLang="zh-TW" sz="2000" dirty="0" smtClean="0">
              <a:latin typeface="Bookman Old Style" charset="0"/>
              <a:ea typeface="ＭＳ Ｐゴシック" charset="0"/>
              <a:cs typeface="ＭＳ Ｐゴシック" charset="0"/>
            </a:endParaRPr>
          </a:p>
          <a:p>
            <a:pPr eaLnBrk="1" hangingPunct="1"/>
            <a:r>
              <a:rPr lang="en-US" altLang="zh-TW" sz="2000" dirty="0" smtClean="0">
                <a:latin typeface="Bookman Old Style" charset="0"/>
                <a:ea typeface="ＭＳ Ｐゴシック" charset="0"/>
                <a:cs typeface="ＭＳ Ｐゴシック" charset="0"/>
              </a:rPr>
              <a:t>Bachelor students: Martin </a:t>
            </a:r>
            <a:r>
              <a:rPr lang="en-US" altLang="zh-TW" sz="2000" dirty="0" err="1" smtClean="0">
                <a:latin typeface="Bookman Old Style" charset="0"/>
                <a:ea typeface="ＭＳ Ｐゴシック" charset="0"/>
                <a:cs typeface="ＭＳ Ｐゴシック" charset="0"/>
              </a:rPr>
              <a:t>Simonsen</a:t>
            </a:r>
            <a:r>
              <a:rPr lang="en-US" altLang="zh-TW" sz="2000" dirty="0" smtClean="0">
                <a:latin typeface="Bookman Old Style" charset="0"/>
                <a:ea typeface="ＭＳ Ｐゴシック" charset="0"/>
                <a:cs typeface="ＭＳ Ｐゴシック" charset="0"/>
              </a:rPr>
              <a:t> </a:t>
            </a:r>
            <a:r>
              <a:rPr lang="en-US" altLang="zh-TW" sz="2000" dirty="0" err="1" smtClean="0">
                <a:latin typeface="Bookman Old Style" charset="0"/>
                <a:ea typeface="ＭＳ Ｐゴシック" charset="0"/>
                <a:cs typeface="ＭＳ Ｐゴシック" charset="0"/>
              </a:rPr>
              <a:t>Hørslev</a:t>
            </a:r>
            <a:r>
              <a:rPr lang="en-US" altLang="zh-TW" sz="2000" dirty="0" smtClean="0">
                <a:latin typeface="Bookman Old Style" charset="0"/>
                <a:ea typeface="ＭＳ Ｐゴシック" charset="0"/>
                <a:cs typeface="ＭＳ Ｐゴシック" charset="0"/>
              </a:rPr>
              <a:t>-Petersen, Thomas </a:t>
            </a:r>
            <a:r>
              <a:rPr lang="en-US" altLang="zh-TW" sz="2000" dirty="0" err="1" smtClean="0">
                <a:latin typeface="Bookman Old Style" charset="0"/>
                <a:ea typeface="ＭＳ Ｐゴシック" charset="0"/>
                <a:cs typeface="ＭＳ Ｐゴシック" charset="0"/>
              </a:rPr>
              <a:t>Onstrup</a:t>
            </a:r>
            <a:r>
              <a:rPr lang="en-US" altLang="zh-TW" sz="2000" dirty="0" smtClean="0">
                <a:latin typeface="Bookman Old Style" charset="0"/>
                <a:ea typeface="ＭＳ Ｐゴシック" charset="0"/>
                <a:cs typeface="ＭＳ Ｐゴシック" charset="0"/>
              </a:rPr>
              <a:t> </a:t>
            </a:r>
            <a:r>
              <a:rPr lang="en-US" altLang="zh-TW" sz="2000" dirty="0" err="1" smtClean="0">
                <a:latin typeface="Bookman Old Style" charset="0"/>
                <a:ea typeface="ＭＳ Ｐゴシック" charset="0"/>
                <a:cs typeface="ＭＳ Ｐゴシック" charset="0"/>
              </a:rPr>
              <a:t>Risager</a:t>
            </a:r>
            <a:r>
              <a:rPr lang="en-US" altLang="zh-TW" sz="2000" dirty="0" smtClean="0">
                <a:latin typeface="Bookman Old Style" charset="0"/>
                <a:ea typeface="ＭＳ Ｐゴシック" charset="0"/>
                <a:cs typeface="ＭＳ Ｐゴシック" charset="0"/>
              </a:rPr>
              <a:t> </a:t>
            </a:r>
          </a:p>
          <a:p>
            <a:pPr eaLnBrk="1" hangingPunct="1"/>
            <a:endParaRPr lang="en-US" altLang="zh-TW" sz="2000" dirty="0" smtClean="0">
              <a:latin typeface="Bookman Old Style" charset="0"/>
              <a:ea typeface="ＭＳ Ｐゴシック" charset="0"/>
              <a:cs typeface="ＭＳ Ｐゴシック" charset="0"/>
            </a:endParaRPr>
          </a:p>
          <a:p>
            <a:pPr eaLnBrk="1" hangingPunct="1"/>
            <a:r>
              <a:rPr lang="en-US" altLang="zh-TW" sz="2000" dirty="0" smtClean="0">
                <a:latin typeface="Bookman Old Style" charset="0"/>
                <a:ea typeface="ＭＳ Ｐゴシック" charset="0"/>
                <a:cs typeface="ＭＳ Ｐゴシック" charset="0"/>
              </a:rPr>
              <a:t>The Danish Council for Strategic Research</a:t>
            </a:r>
          </a:p>
          <a:p>
            <a:pPr eaLnBrk="1" hangingPunct="1"/>
            <a:endParaRPr lang="en-US" altLang="zh-TW" sz="2000" dirty="0" smtClean="0">
              <a:latin typeface="Bookman Old Style" charset="0"/>
              <a:ea typeface="ＭＳ Ｐゴシック" charset="0"/>
              <a:cs typeface="ＭＳ Ｐゴシック" charset="0"/>
            </a:endParaRPr>
          </a:p>
          <a:p>
            <a:pPr eaLnBrk="1" hangingPunct="1"/>
            <a:endParaRPr lang="en-US" altLang="zh-TW" sz="2000" dirty="0" smtClean="0">
              <a:latin typeface="Bookman Old Style" charset="0"/>
              <a:ea typeface="ＭＳ Ｐゴシック" charset="0"/>
              <a:cs typeface="ＭＳ Ｐゴシック" charset="0"/>
            </a:endParaRPr>
          </a:p>
          <a:p>
            <a:pPr eaLnBrk="1" hangingPunct="1"/>
            <a:endParaRPr lang="en-US" altLang="zh-TW" sz="2000" dirty="0" smtClean="0">
              <a:latin typeface="Bookman Old Style" charset="0"/>
              <a:ea typeface="ＭＳ Ｐゴシック" charset="0"/>
              <a:cs typeface="ＭＳ Ｐゴシック" charset="0"/>
            </a:endParaRPr>
          </a:p>
          <a:p>
            <a:pPr eaLnBrk="1" hangingPunct="1"/>
            <a:endParaRPr lang="en-US" altLang="zh-TW" sz="2000" dirty="0">
              <a:latin typeface="Bookman Old Style" charset="0"/>
              <a:ea typeface="ＭＳ Ｐゴシック" charset="0"/>
              <a:cs typeface="ＭＳ Ｐゴシック" charset="0"/>
            </a:endParaRPr>
          </a:p>
        </p:txBody>
      </p:sp>
      <p:pic>
        <p:nvPicPr>
          <p:cNvPr id="4101"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105400"/>
            <a:ext cx="789305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Box 1"/>
          <p:cNvSpPr txBox="1">
            <a:spLocks noChangeArrowheads="1"/>
          </p:cNvSpPr>
          <p:nvPr/>
        </p:nvSpPr>
        <p:spPr bwMode="auto">
          <a:xfrm>
            <a:off x="-2946400" y="1846263"/>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eaLnBrk="1" fontAlgn="base" hangingPunct="1">
              <a:spcBef>
                <a:spcPct val="0"/>
              </a:spcBef>
              <a:spcAft>
                <a:spcPct val="0"/>
              </a:spcAft>
            </a:pPr>
            <a:endParaRPr lang="zh-TW" altLang="en-US" smtClean="0">
              <a:solidFill>
                <a:srgbClr val="000000"/>
              </a:solidFill>
            </a:endParaRPr>
          </a:p>
        </p:txBody>
      </p:sp>
    </p:spTree>
    <p:extLst>
      <p:ext uri="{BB962C8B-B14F-4D97-AF65-F5344CB8AC3E}">
        <p14:creationId xmlns:p14="http://schemas.microsoft.com/office/powerpoint/2010/main" val="5810756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latin typeface="Arial" charset="0"/>
                <a:ea typeface="ＭＳ Ｐゴシック" charset="0"/>
                <a:cs typeface="ＭＳ Ｐゴシック" charset="0"/>
              </a:rPr>
              <a:t>Today’s Digital Microfluidic Biochips</a:t>
            </a:r>
          </a:p>
        </p:txBody>
      </p:sp>
      <p:pic>
        <p:nvPicPr>
          <p:cNvPr id="2052" name="Picture 6" descr="CyberphysicalSystem_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371600"/>
            <a:ext cx="75295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7"/>
          <p:cNvSpPr>
            <a:spLocks noChangeArrowheads="1"/>
          </p:cNvSpPr>
          <p:nvPr/>
        </p:nvSpPr>
        <p:spPr bwMode="auto">
          <a:xfrm>
            <a:off x="8153400" y="4343400"/>
            <a:ext cx="609600" cy="1447800"/>
          </a:xfrm>
          <a:prstGeom prst="rect">
            <a:avLst/>
          </a:prstGeom>
          <a:solidFill>
            <a:schemeClr val="bg1"/>
          </a:solidFill>
          <a:ln>
            <a:noFill/>
          </a:ln>
          <a:extLst>
            <a:ext uri="{91240B29-F687-4f45-9708-019B960494DF}">
              <a14:hiddenLine xmlns:a14="http://schemas.microsoft.com/office/drawing/2010/main" w="19050">
                <a:solidFill>
                  <a:srgbClr val="000000"/>
                </a:solidFill>
                <a:round/>
                <a:headEnd/>
                <a:tailEnd/>
              </a14:hiddenLine>
            </a:ext>
          </a:extLst>
        </p:spPr>
        <p:txBody>
          <a:bodyPr>
            <a:spAutoFit/>
          </a:bodyPr>
          <a:lstStyle/>
          <a:p>
            <a:pPr algn="ctr" defTabSz="914400" fontAlgn="base">
              <a:spcBef>
                <a:spcPct val="0"/>
              </a:spcBef>
              <a:spcAft>
                <a:spcPct val="0"/>
              </a:spcAft>
            </a:pPr>
            <a:endParaRPr lang="zh-TW" altLang="en-US" sz="2000" smtClean="0">
              <a:solidFill>
                <a:srgbClr val="000000"/>
              </a:solidFill>
              <a:latin typeface="Arial" charset="0"/>
              <a:ea typeface="ＭＳ Ｐゴシック" charset="0"/>
              <a:cs typeface="ＭＳ Ｐゴシック" charset="0"/>
            </a:endParaRPr>
          </a:p>
        </p:txBody>
      </p:sp>
      <p:sp>
        <p:nvSpPr>
          <p:cNvPr id="6" name="Title 1"/>
          <p:cNvSpPr txBox="1">
            <a:spLocks/>
          </p:cNvSpPr>
          <p:nvPr/>
        </p:nvSpPr>
        <p:spPr bwMode="auto">
          <a:xfrm>
            <a:off x="451025" y="6165304"/>
            <a:ext cx="7992888" cy="21602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0" marR="0" lvl="0" indent="0" defTabSz="914400" rtl="0" eaLnBrk="1" fontAlgn="base" latinLnBrk="0" hangingPunct="1">
              <a:lnSpc>
                <a:spcPct val="80000"/>
              </a:lnSpc>
              <a:spcBef>
                <a:spcPct val="0"/>
              </a:spcBef>
              <a:spcAft>
                <a:spcPct val="0"/>
              </a:spcAft>
              <a:buClrTx/>
              <a:buSzTx/>
              <a:buFontTx/>
              <a:buNone/>
              <a:tabLst/>
              <a:defRPr/>
            </a:pPr>
            <a:r>
              <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rPr>
              <a:t>Slide source: </a:t>
            </a:r>
            <a:r>
              <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rPr>
              <a:t>Prof. </a:t>
            </a:r>
            <a:r>
              <a:rPr kumimoji="0" lang="en-US" sz="1200" i="0" u="none" strike="noStrike" kern="0" cap="none" spc="0" normalizeH="0" baseline="0" noProof="0" dirty="0" err="1" smtClean="0">
                <a:ln>
                  <a:noFill/>
                </a:ln>
                <a:effectLst/>
                <a:uLnTx/>
                <a:uFillTx/>
                <a:latin typeface="Calibri" pitchFamily="34" charset="0"/>
                <a:ea typeface="ＭＳ Ｐゴシック" charset="-128"/>
                <a:cs typeface="Calibri" pitchFamily="34" charset="0"/>
              </a:rPr>
              <a:t>Krishneddu</a:t>
            </a:r>
            <a:r>
              <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rPr>
              <a:t> </a:t>
            </a:r>
            <a:r>
              <a:rPr kumimoji="0" lang="en-US" sz="1200" i="0" u="none" strike="noStrike" kern="0" cap="none" spc="0" normalizeH="0" baseline="0" noProof="0" dirty="0" err="1" smtClean="0">
                <a:ln>
                  <a:noFill/>
                </a:ln>
                <a:effectLst/>
                <a:uLnTx/>
                <a:uFillTx/>
                <a:latin typeface="Calibri" pitchFamily="34" charset="0"/>
                <a:ea typeface="ＭＳ Ｐゴシック" charset="-128"/>
                <a:cs typeface="Calibri" pitchFamily="34" charset="0"/>
              </a:rPr>
              <a:t>Chakrabarty</a:t>
            </a:r>
            <a:r>
              <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rPr>
              <a:t>, Duke </a:t>
            </a:r>
            <a:r>
              <a:rPr kumimoji="0" lang="en-US" sz="1200" i="0" u="none" strike="noStrike" kern="0" cap="none" spc="0" normalizeH="0" baseline="0" noProof="0" dirty="0" err="1" smtClean="0">
                <a:ln>
                  <a:noFill/>
                </a:ln>
                <a:effectLst/>
                <a:uLnTx/>
                <a:uFillTx/>
                <a:latin typeface="Calibri" pitchFamily="34" charset="0"/>
                <a:ea typeface="ＭＳ Ｐゴシック" charset="-128"/>
                <a:cs typeface="Calibri" pitchFamily="34" charset="0"/>
              </a:rPr>
              <a:t>Universtiy</a:t>
            </a:r>
            <a:endPar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endParaRPr>
          </a:p>
        </p:txBody>
      </p:sp>
    </p:spTree>
    <p:extLst>
      <p:ext uri="{BB962C8B-B14F-4D97-AF65-F5344CB8AC3E}">
        <p14:creationId xmlns:p14="http://schemas.microsoft.com/office/powerpoint/2010/main" val="295234523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err="1" smtClean="0">
                <a:latin typeface="Arial" charset="0"/>
                <a:ea typeface="ＭＳ Ｐゴシック" charset="0"/>
                <a:cs typeface="ＭＳ Ｐゴシック" charset="0"/>
              </a:rPr>
              <a:t>Cyberphysical</a:t>
            </a:r>
            <a:r>
              <a:rPr lang="en-US" altLang="zh-TW" dirty="0" smtClean="0">
                <a:latin typeface="Arial" charset="0"/>
                <a:ea typeface="ＭＳ Ｐゴシック" charset="0"/>
                <a:cs typeface="ＭＳ Ｐゴシック" charset="0"/>
              </a:rPr>
              <a:t> system integration</a:t>
            </a:r>
            <a:endParaRPr lang="en-US" altLang="zh-TW" dirty="0">
              <a:latin typeface="Arial" charset="0"/>
              <a:ea typeface="ＭＳ Ｐゴシック" charset="0"/>
              <a:cs typeface="ＭＳ Ｐゴシック" charset="0"/>
            </a:endParaRPr>
          </a:p>
        </p:txBody>
      </p:sp>
      <p:pic>
        <p:nvPicPr>
          <p:cNvPr id="9220" name="Picture 4" descr="CyberphysicalSystem_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28800"/>
            <a:ext cx="8069263"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5"/>
          <p:cNvSpPr>
            <a:spLocks noChangeArrowheads="1"/>
          </p:cNvSpPr>
          <p:nvPr/>
        </p:nvSpPr>
        <p:spPr bwMode="auto">
          <a:xfrm>
            <a:off x="381000" y="1752600"/>
            <a:ext cx="609600" cy="2057400"/>
          </a:xfrm>
          <a:prstGeom prst="rect">
            <a:avLst/>
          </a:prstGeom>
          <a:solidFill>
            <a:schemeClr val="bg1"/>
          </a:solidFill>
          <a:ln>
            <a:noFill/>
          </a:ln>
          <a:extLst>
            <a:ext uri="{91240B29-F687-4f45-9708-019B960494DF}">
              <a14:hiddenLine xmlns:a14="http://schemas.microsoft.com/office/drawing/2010/main" w="19050">
                <a:solidFill>
                  <a:srgbClr val="000000"/>
                </a:solidFill>
                <a:round/>
                <a:headEnd/>
                <a:tailEnd/>
              </a14:hiddenLine>
            </a:ext>
          </a:extLst>
        </p:spPr>
        <p:txBody>
          <a:bodyPr>
            <a:spAutoFit/>
          </a:bodyPr>
          <a:lstStyle/>
          <a:p>
            <a:endParaRPr lang="zh-TW"/>
          </a:p>
        </p:txBody>
      </p:sp>
      <p:sp>
        <p:nvSpPr>
          <p:cNvPr id="6" name="Title 1"/>
          <p:cNvSpPr txBox="1">
            <a:spLocks/>
          </p:cNvSpPr>
          <p:nvPr/>
        </p:nvSpPr>
        <p:spPr bwMode="auto">
          <a:xfrm>
            <a:off x="424294" y="6201308"/>
            <a:ext cx="7992888" cy="21602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0" marR="0" lvl="0" indent="0" defTabSz="914400" rtl="0" eaLnBrk="1" fontAlgn="base" latinLnBrk="0" hangingPunct="1">
              <a:lnSpc>
                <a:spcPct val="80000"/>
              </a:lnSpc>
              <a:spcBef>
                <a:spcPct val="0"/>
              </a:spcBef>
              <a:spcAft>
                <a:spcPct val="0"/>
              </a:spcAft>
              <a:buClrTx/>
              <a:buSzTx/>
              <a:buFontTx/>
              <a:buNone/>
              <a:tabLst/>
              <a:defRPr/>
            </a:pPr>
            <a:r>
              <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rPr>
              <a:t>Slide source: </a:t>
            </a:r>
            <a:r>
              <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rPr>
              <a:t>Prof. </a:t>
            </a:r>
            <a:r>
              <a:rPr kumimoji="0" lang="en-US" sz="1200" i="0" u="none" strike="noStrike" kern="0" cap="none" spc="0" normalizeH="0" baseline="0" noProof="0" dirty="0" err="1" smtClean="0">
                <a:ln>
                  <a:noFill/>
                </a:ln>
                <a:effectLst/>
                <a:uLnTx/>
                <a:uFillTx/>
                <a:latin typeface="Calibri" pitchFamily="34" charset="0"/>
                <a:ea typeface="ＭＳ Ｐゴシック" charset="-128"/>
                <a:cs typeface="Calibri" pitchFamily="34" charset="0"/>
              </a:rPr>
              <a:t>Krishneddu</a:t>
            </a:r>
            <a:r>
              <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rPr>
              <a:t> </a:t>
            </a:r>
            <a:r>
              <a:rPr kumimoji="0" lang="en-US" sz="1200" i="0" u="none" strike="noStrike" kern="0" cap="none" spc="0" normalizeH="0" baseline="0" noProof="0" dirty="0" err="1" smtClean="0">
                <a:ln>
                  <a:noFill/>
                </a:ln>
                <a:effectLst/>
                <a:uLnTx/>
                <a:uFillTx/>
                <a:latin typeface="Calibri" pitchFamily="34" charset="0"/>
                <a:ea typeface="ＭＳ Ｐゴシック" charset="-128"/>
                <a:cs typeface="Calibri" pitchFamily="34" charset="0"/>
              </a:rPr>
              <a:t>Chakrabarty</a:t>
            </a:r>
            <a:r>
              <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rPr>
              <a:t>, Duke </a:t>
            </a:r>
            <a:r>
              <a:rPr kumimoji="0" lang="en-US" sz="1200" i="0" u="none" strike="noStrike" kern="0" cap="none" spc="0" normalizeH="0" baseline="0" noProof="0" dirty="0" err="1" smtClean="0">
                <a:ln>
                  <a:noFill/>
                </a:ln>
                <a:effectLst/>
                <a:uLnTx/>
                <a:uFillTx/>
                <a:latin typeface="Calibri" pitchFamily="34" charset="0"/>
                <a:ea typeface="ＭＳ Ｐゴシック" charset="-128"/>
                <a:cs typeface="Calibri" pitchFamily="34" charset="0"/>
              </a:rPr>
              <a:t>Universtiy</a:t>
            </a:r>
            <a:endPar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endParaRPr>
          </a:p>
        </p:txBody>
      </p:sp>
    </p:spTree>
    <p:extLst>
      <p:ext uri="{BB962C8B-B14F-4D97-AF65-F5344CB8AC3E}">
        <p14:creationId xmlns:p14="http://schemas.microsoft.com/office/powerpoint/2010/main" val="161636264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Runtime (online) synthesis for error recovery</a:t>
            </a:r>
            <a:endParaRPr lang="en-US" dirty="0"/>
          </a:p>
        </p:txBody>
      </p:sp>
      <p:pic>
        <p:nvPicPr>
          <p:cNvPr id="3" name="Picture 2"/>
          <p:cNvPicPr>
            <a:picLocks noChangeAspect="1"/>
          </p:cNvPicPr>
          <p:nvPr/>
        </p:nvPicPr>
        <p:blipFill>
          <a:blip r:embed="rId2"/>
          <a:stretch>
            <a:fillRect/>
          </a:stretch>
        </p:blipFill>
        <p:spPr>
          <a:xfrm>
            <a:off x="179512" y="1052736"/>
            <a:ext cx="8839277" cy="1872208"/>
          </a:xfrm>
          <a:prstGeom prst="rect">
            <a:avLst/>
          </a:prstGeom>
        </p:spPr>
      </p:pic>
      <p:pic>
        <p:nvPicPr>
          <p:cNvPr id="5" name="Picture 4"/>
          <p:cNvPicPr>
            <a:picLocks noChangeAspect="1"/>
          </p:cNvPicPr>
          <p:nvPr/>
        </p:nvPicPr>
        <p:blipFill>
          <a:blip r:embed="rId3"/>
          <a:stretch>
            <a:fillRect/>
          </a:stretch>
        </p:blipFill>
        <p:spPr>
          <a:xfrm>
            <a:off x="0" y="3068960"/>
            <a:ext cx="2006600" cy="3581400"/>
          </a:xfrm>
          <a:prstGeom prst="rect">
            <a:avLst/>
          </a:prstGeom>
        </p:spPr>
      </p:pic>
      <p:pic>
        <p:nvPicPr>
          <p:cNvPr id="6" name="Picture 5"/>
          <p:cNvPicPr>
            <a:picLocks noChangeAspect="1"/>
          </p:cNvPicPr>
          <p:nvPr/>
        </p:nvPicPr>
        <p:blipFill>
          <a:blip r:embed="rId4"/>
          <a:stretch>
            <a:fillRect/>
          </a:stretch>
        </p:blipFill>
        <p:spPr>
          <a:xfrm>
            <a:off x="1960907" y="3645024"/>
            <a:ext cx="7183093" cy="2190738"/>
          </a:xfrm>
          <a:prstGeom prst="rect">
            <a:avLst/>
          </a:prstGeom>
        </p:spPr>
      </p:pic>
    </p:spTree>
    <p:extLst>
      <p:ext uri="{BB962C8B-B14F-4D97-AF65-F5344CB8AC3E}">
        <p14:creationId xmlns:p14="http://schemas.microsoft.com/office/powerpoint/2010/main" val="305097126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標題 16"/>
          <p:cNvSpPr>
            <a:spLocks noGrp="1"/>
          </p:cNvSpPr>
          <p:nvPr>
            <p:ph type="title"/>
          </p:nvPr>
        </p:nvSpPr>
        <p:spPr/>
        <p:txBody>
          <a:bodyPr/>
          <a:lstStyle/>
          <a:p>
            <a:r>
              <a:rPr lang="en-US" altLang="zh-TW">
                <a:latin typeface="Arial" charset="0"/>
                <a:ea typeface="ＭＳ Ｐゴシック" charset="0"/>
                <a:cs typeface="ＭＳ Ｐゴシック" charset="0"/>
              </a:rPr>
              <a:t>Acknowledgments</a:t>
            </a:r>
            <a:br>
              <a:rPr lang="en-US" altLang="zh-TW">
                <a:latin typeface="Arial" charset="0"/>
                <a:ea typeface="ＭＳ Ｐゴシック" charset="0"/>
                <a:cs typeface="ＭＳ Ｐゴシック" charset="0"/>
              </a:rPr>
            </a:br>
            <a:endParaRPr lang="zh-TW" altLang="en-US">
              <a:latin typeface="Arial" charset="0"/>
              <a:ea typeface="ＭＳ Ｐゴシック" charset="0"/>
              <a:cs typeface="ＭＳ Ｐゴシック" charset="0"/>
            </a:endParaRPr>
          </a:p>
        </p:txBody>
      </p:sp>
      <p:sp>
        <p:nvSpPr>
          <p:cNvPr id="5123" name="內容版面配置區 24"/>
          <p:cNvSpPr>
            <a:spLocks noGrp="1"/>
          </p:cNvSpPr>
          <p:nvPr>
            <p:ph idx="1"/>
          </p:nvPr>
        </p:nvSpPr>
        <p:spPr>
          <a:xfrm>
            <a:off x="530225" y="1371600"/>
            <a:ext cx="7162800" cy="4525963"/>
          </a:xfrm>
        </p:spPr>
        <p:txBody>
          <a:bodyPr/>
          <a:lstStyle/>
          <a:p>
            <a:r>
              <a:rPr lang="en-US" altLang="zh-TW" sz="2000">
                <a:latin typeface="Bookman Old Style" charset="0"/>
                <a:ea typeface="ＭＳ Ｐゴシック" charset="0"/>
                <a:cs typeface="ＭＳ Ｐゴシック" charset="0"/>
              </a:rPr>
              <a:t>Students: Chia-Hung Liu, Huei-Shen Lin, Ting-Wei Chiang</a:t>
            </a:r>
          </a:p>
          <a:p>
            <a:r>
              <a:rPr lang="en-US" altLang="zh-TW" sz="2000">
                <a:latin typeface="Bookman Old Style" charset="0"/>
                <a:ea typeface="ＭＳ Ｐゴシック" charset="0"/>
                <a:cs typeface="ＭＳ Ｐゴシック" charset="0"/>
              </a:rPr>
              <a:t>Prof. Tsung-Yi Ho, National Cheng Kung University, Taiwan</a:t>
            </a:r>
          </a:p>
          <a:p>
            <a:r>
              <a:rPr lang="en-US" altLang="zh-TW" sz="2000">
                <a:latin typeface="Bookman Old Style" charset="0"/>
                <a:ea typeface="ＭＳ Ｐゴシック" charset="0"/>
                <a:cs typeface="ＭＳ Ｐゴシック" charset="0"/>
              </a:rPr>
              <a:t>Ministry of Education (MoE), Taiwan</a:t>
            </a:r>
          </a:p>
          <a:p>
            <a:r>
              <a:rPr lang="en-US" altLang="zh-TW" sz="2000">
                <a:latin typeface="Bookman Old Style" charset="0"/>
                <a:ea typeface="ＭＳ Ｐゴシック" charset="0"/>
                <a:cs typeface="ＭＳ Ｐゴシック" charset="0"/>
              </a:rPr>
              <a:t>National Science Council (NSC), Taiwan</a:t>
            </a:r>
          </a:p>
          <a:p>
            <a:endParaRPr lang="en-US" altLang="zh-TW" sz="2000">
              <a:latin typeface="Bookman Old Style" charset="0"/>
              <a:ea typeface="ＭＳ Ｐゴシック" charset="0"/>
              <a:cs typeface="ＭＳ Ｐゴシック" charset="0"/>
            </a:endParaRPr>
          </a:p>
          <a:p>
            <a:endParaRPr lang="en-US" altLang="zh-TW" sz="2000">
              <a:latin typeface="Bookman Old Style" charset="0"/>
              <a:ea typeface="ＭＳ Ｐゴシック" charset="0"/>
              <a:cs typeface="ＭＳ Ｐゴシック" charset="0"/>
            </a:endParaRPr>
          </a:p>
          <a:p>
            <a:endParaRPr lang="en-US" altLang="zh-TW" sz="2000">
              <a:latin typeface="Bookman Old Style" charset="0"/>
              <a:ea typeface="ＭＳ Ｐゴシック" charset="0"/>
              <a:cs typeface="ＭＳ Ｐゴシック" charset="0"/>
            </a:endParaRPr>
          </a:p>
          <a:p>
            <a:endParaRPr lang="zh-TW" altLang="en-US" sz="2000">
              <a:latin typeface="Arial" charset="0"/>
              <a:ea typeface="ＭＳ Ｐゴシック" charset="0"/>
              <a:cs typeface="ＭＳ Ｐゴシック" charset="0"/>
            </a:endParaRPr>
          </a:p>
        </p:txBody>
      </p:sp>
      <p:sp>
        <p:nvSpPr>
          <p:cNvPr id="4" name="Rectangle 2"/>
          <p:cNvSpPr txBox="1">
            <a:spLocks noChangeArrowheads="1"/>
          </p:cNvSpPr>
          <p:nvPr/>
        </p:nvSpPr>
        <p:spPr>
          <a:xfrm>
            <a:off x="76200" y="381000"/>
            <a:ext cx="8763000" cy="685800"/>
          </a:xfrm>
          <a:prstGeom prst="rect">
            <a:avLst/>
          </a:prstGeom>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altLang="zh-TW" sz="4000" b="1" smtClean="0">
              <a:solidFill>
                <a:srgbClr val="FF0000"/>
              </a:solidFill>
              <a:effectLst>
                <a:outerShdw blurRad="38100" dist="38100" dir="2700000" algn="tl">
                  <a:srgbClr val="DDDDDD"/>
                </a:outerShdw>
              </a:effectLst>
              <a:latin typeface="Bookman Old Style" charset="0"/>
            </a:endParaRPr>
          </a:p>
        </p:txBody>
      </p:sp>
      <p:sp>
        <p:nvSpPr>
          <p:cNvPr id="5" name="Rectangle 3"/>
          <p:cNvSpPr txBox="1">
            <a:spLocks noChangeArrowheads="1"/>
          </p:cNvSpPr>
          <p:nvPr/>
        </p:nvSpPr>
        <p:spPr>
          <a:xfrm>
            <a:off x="228600" y="1066800"/>
            <a:ext cx="8686800" cy="4495800"/>
          </a:xfrm>
          <a:prstGeom prst="rect">
            <a:avLst/>
          </a:prstGeom>
        </p:spPr>
        <p:txBody>
          <a:bodyPr/>
          <a:lstStyle>
            <a:lvl1pPr marL="342900" indent="-342900"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defTabSz="914400" eaLnBrk="1" fontAlgn="base" hangingPunct="1">
              <a:spcBef>
                <a:spcPct val="20000"/>
              </a:spcBef>
              <a:spcAft>
                <a:spcPct val="0"/>
              </a:spcAft>
              <a:buFontTx/>
              <a:buChar char="•"/>
            </a:pPr>
            <a:endParaRPr lang="en-US" altLang="zh-TW" smtClean="0">
              <a:solidFill>
                <a:srgbClr val="000000"/>
              </a:solidFill>
              <a:latin typeface="Bookman Old Style" charset="0"/>
            </a:endParaRPr>
          </a:p>
        </p:txBody>
      </p:sp>
      <p:pic>
        <p:nvPicPr>
          <p:cNvPr id="5126" name="Picture 12" descr="ncku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75" y="3876675"/>
            <a:ext cx="1103313"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圖片 8" descr="index.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73575" y="3986213"/>
            <a:ext cx="405765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圖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62288" y="3876675"/>
            <a:ext cx="1049337"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圖片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887788"/>
            <a:ext cx="10445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19721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Microfluidic platforms</a:t>
            </a:r>
          </a:p>
          <a:p>
            <a:pPr lvl="1"/>
            <a:r>
              <a:rPr lang="en-US" dirty="0" smtClean="0"/>
              <a:t>Digital </a:t>
            </a:r>
            <a:r>
              <a:rPr lang="en-US" dirty="0"/>
              <a:t>microfluidic biochips</a:t>
            </a:r>
          </a:p>
          <a:p>
            <a:endParaRPr lang="en-US" dirty="0" smtClean="0"/>
          </a:p>
          <a:p>
            <a:r>
              <a:rPr lang="en-US" dirty="0" smtClean="0"/>
              <a:t>System</a:t>
            </a:r>
            <a:r>
              <a:rPr lang="en-US" dirty="0" smtClean="0"/>
              <a:t>-</a:t>
            </a:r>
            <a:r>
              <a:rPr lang="en-US" dirty="0"/>
              <a:t>level </a:t>
            </a:r>
            <a:r>
              <a:rPr lang="en-US" dirty="0" smtClean="0"/>
              <a:t>design</a:t>
            </a:r>
          </a:p>
          <a:p>
            <a:pPr lvl="1"/>
            <a:r>
              <a:rPr lang="en-US" dirty="0" smtClean="0"/>
              <a:t>Modeling</a:t>
            </a:r>
          </a:p>
          <a:p>
            <a:pPr lvl="1"/>
            <a:r>
              <a:rPr lang="en-US" dirty="0" smtClean="0"/>
              <a:t>Typical design tasks</a:t>
            </a:r>
          </a:p>
          <a:p>
            <a:pPr lvl="1"/>
            <a:r>
              <a:rPr lang="en-US" dirty="0" err="1" smtClean="0"/>
              <a:t>Cyberphysical</a:t>
            </a:r>
            <a:r>
              <a:rPr lang="en-US" dirty="0" smtClean="0"/>
              <a:t> system integration</a:t>
            </a:r>
            <a:endParaRPr lang="en-US" dirty="0"/>
          </a:p>
          <a:p>
            <a:endParaRPr lang="en-US" dirty="0"/>
          </a:p>
          <a:p>
            <a:r>
              <a:rPr lang="en-US" dirty="0" smtClean="0"/>
              <a:t>Physical synthesis</a:t>
            </a:r>
          </a:p>
          <a:p>
            <a:r>
              <a:rPr lang="en-US" dirty="0" smtClean="0"/>
              <a:t>Sample </a:t>
            </a:r>
            <a:r>
              <a:rPr lang="en-US" dirty="0"/>
              <a:t>preparation</a:t>
            </a:r>
            <a:endParaRPr lang="en-US" dirty="0"/>
          </a:p>
        </p:txBody>
      </p:sp>
    </p:spTree>
    <p:extLst>
      <p:ext uri="{BB962C8B-B14F-4D97-AF65-F5344CB8AC3E}">
        <p14:creationId xmlns:p14="http://schemas.microsoft.com/office/powerpoint/2010/main" val="44728921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dirty="0" smtClean="0">
                <a:latin typeface="Calibri" pitchFamily="34" charset="0"/>
                <a:cs typeface="Calibri" pitchFamily="34" charset="0"/>
              </a:rPr>
              <a:t>Motivation for biochips</a:t>
            </a:r>
          </a:p>
        </p:txBody>
      </p:sp>
      <p:grpSp>
        <p:nvGrpSpPr>
          <p:cNvPr id="10" name="Group 9"/>
          <p:cNvGrpSpPr/>
          <p:nvPr/>
        </p:nvGrpSpPr>
        <p:grpSpPr>
          <a:xfrm>
            <a:off x="1282353" y="1211813"/>
            <a:ext cx="7016279" cy="4411588"/>
            <a:chOff x="11182358" y="5682338"/>
            <a:chExt cx="7703095" cy="5242913"/>
          </a:xfrm>
        </p:grpSpPr>
        <p:pic>
          <p:nvPicPr>
            <p:cNvPr id="11"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82358" y="5682338"/>
              <a:ext cx="1127125" cy="1035050"/>
            </a:xfrm>
            <a:prstGeom prst="rect">
              <a:avLst/>
            </a:prstGeom>
            <a:noFill/>
            <a:ln w="9525">
              <a:noFill/>
              <a:miter lim="800000"/>
              <a:headEnd/>
              <a:tailEnd/>
            </a:ln>
          </p:spPr>
        </p:pic>
        <p:sp>
          <p:nvSpPr>
            <p:cNvPr id="12" name="Text Box 9"/>
            <p:cNvSpPr txBox="1">
              <a:spLocks noChangeArrowheads="1"/>
            </p:cNvSpPr>
            <p:nvPr/>
          </p:nvSpPr>
          <p:spPr bwMode="auto">
            <a:xfrm>
              <a:off x="12268933" y="5963456"/>
              <a:ext cx="1828800" cy="366919"/>
            </a:xfrm>
            <a:prstGeom prst="rect">
              <a:avLst/>
            </a:prstGeom>
            <a:noFill/>
            <a:ln w="9525">
              <a:noFill/>
              <a:miter lim="800000"/>
              <a:headEnd/>
              <a:tailEnd/>
            </a:ln>
          </p:spPr>
          <p:txBody>
            <a:bodyPr>
              <a:prstTxWarp prst="textNoShape">
                <a:avLst/>
              </a:prstTxWarp>
              <a:spAutoFit/>
            </a:bodyPr>
            <a:lstStyle/>
            <a:p>
              <a:pPr>
                <a:spcBef>
                  <a:spcPct val="50000"/>
                </a:spcBef>
              </a:pPr>
              <a:r>
                <a:rPr lang="en-US" sz="2400" b="1" dirty="0">
                  <a:solidFill>
                    <a:srgbClr val="02109A"/>
                  </a:solidFill>
                  <a:latin typeface="Calibri" pitchFamily="-108" charset="0"/>
                </a:rPr>
                <a:t>Test tubes</a:t>
              </a:r>
            </a:p>
          </p:txBody>
        </p:sp>
        <p:grpSp>
          <p:nvGrpSpPr>
            <p:cNvPr id="13" name="Group 26"/>
            <p:cNvGrpSpPr>
              <a:grpSpLocks/>
            </p:cNvGrpSpPr>
            <p:nvPr/>
          </p:nvGrpSpPr>
          <p:grpSpPr bwMode="auto">
            <a:xfrm>
              <a:off x="13973183" y="5726788"/>
              <a:ext cx="2133600" cy="1039813"/>
              <a:chOff x="2736" y="1104"/>
              <a:chExt cx="1344" cy="655"/>
            </a:xfrm>
          </p:grpSpPr>
          <p:sp>
            <p:nvSpPr>
              <p:cNvPr id="49" name="Rectangle 27"/>
              <p:cNvSpPr>
                <a:spLocks noChangeArrowheads="1"/>
              </p:cNvSpPr>
              <p:nvPr/>
            </p:nvSpPr>
            <p:spPr bwMode="auto">
              <a:xfrm>
                <a:off x="2736" y="1200"/>
                <a:ext cx="96" cy="96"/>
              </a:xfrm>
              <a:prstGeom prst="rect">
                <a:avLst/>
              </a:prstGeom>
              <a:noFill/>
              <a:ln w="9525">
                <a:solidFill>
                  <a:schemeClr val="tx1"/>
                </a:solidFill>
                <a:miter lim="800000"/>
                <a:headEnd/>
                <a:tailEnd/>
              </a:ln>
            </p:spPr>
            <p:txBody>
              <a:bodyPr wrap="none" anchor="ctr">
                <a:prstTxWarp prst="textNoShape">
                  <a:avLst/>
                </a:prstTxWarp>
                <a:spAutoFit/>
              </a:bodyPr>
              <a:lstStyle/>
              <a:p>
                <a:endParaRPr lang="en-US">
                  <a:latin typeface="Calibri" pitchFamily="-108" charset="0"/>
                </a:endParaRPr>
              </a:p>
            </p:txBody>
          </p:sp>
          <p:sp>
            <p:nvSpPr>
              <p:cNvPr id="50" name="Rectangle 28"/>
              <p:cNvSpPr>
                <a:spLocks noChangeArrowheads="1"/>
              </p:cNvSpPr>
              <p:nvPr/>
            </p:nvSpPr>
            <p:spPr bwMode="auto">
              <a:xfrm>
                <a:off x="2736" y="1392"/>
                <a:ext cx="96" cy="96"/>
              </a:xfrm>
              <a:prstGeom prst="rect">
                <a:avLst/>
              </a:prstGeom>
              <a:noFill/>
              <a:ln w="9525">
                <a:solidFill>
                  <a:schemeClr val="tx1"/>
                </a:solidFill>
                <a:miter lim="800000"/>
                <a:headEnd/>
                <a:tailEnd/>
              </a:ln>
            </p:spPr>
            <p:txBody>
              <a:bodyPr wrap="none" anchor="ctr">
                <a:prstTxWarp prst="textNoShape">
                  <a:avLst/>
                </a:prstTxWarp>
                <a:spAutoFit/>
              </a:bodyPr>
              <a:lstStyle/>
              <a:p>
                <a:endParaRPr lang="en-US">
                  <a:latin typeface="Calibri" pitchFamily="-108" charset="0"/>
                </a:endParaRPr>
              </a:p>
            </p:txBody>
          </p:sp>
          <p:sp>
            <p:nvSpPr>
              <p:cNvPr id="51" name="Rectangle 29"/>
              <p:cNvSpPr>
                <a:spLocks noChangeArrowheads="1"/>
              </p:cNvSpPr>
              <p:nvPr/>
            </p:nvSpPr>
            <p:spPr bwMode="auto">
              <a:xfrm>
                <a:off x="2736" y="1608"/>
                <a:ext cx="96" cy="96"/>
              </a:xfrm>
              <a:prstGeom prst="rect">
                <a:avLst/>
              </a:prstGeom>
              <a:noFill/>
              <a:ln w="9525">
                <a:solidFill>
                  <a:schemeClr val="tx1"/>
                </a:solidFill>
                <a:miter lim="800000"/>
                <a:headEnd/>
                <a:tailEnd/>
              </a:ln>
            </p:spPr>
            <p:txBody>
              <a:bodyPr wrap="none" anchor="ctr">
                <a:prstTxWarp prst="textNoShape">
                  <a:avLst/>
                </a:prstTxWarp>
                <a:spAutoFit/>
              </a:bodyPr>
              <a:lstStyle/>
              <a:p>
                <a:endParaRPr lang="en-US">
                  <a:latin typeface="Calibri" pitchFamily="-108" charset="0"/>
                </a:endParaRPr>
              </a:p>
            </p:txBody>
          </p:sp>
          <p:sp>
            <p:nvSpPr>
              <p:cNvPr id="52" name="Text Box 30"/>
              <p:cNvSpPr txBox="1">
                <a:spLocks noChangeArrowheads="1"/>
              </p:cNvSpPr>
              <p:nvPr/>
            </p:nvSpPr>
            <p:spPr bwMode="auto">
              <a:xfrm>
                <a:off x="2880" y="1104"/>
                <a:ext cx="1200" cy="233"/>
              </a:xfrm>
              <a:prstGeom prst="rect">
                <a:avLst/>
              </a:prstGeom>
              <a:noFill/>
              <a:ln w="9525">
                <a:noFill/>
                <a:miter lim="800000"/>
                <a:headEnd/>
                <a:tailEnd/>
              </a:ln>
            </p:spPr>
            <p:txBody>
              <a:bodyPr>
                <a:prstTxWarp prst="textNoShape">
                  <a:avLst/>
                </a:prstTxWarp>
                <a:spAutoFit/>
              </a:bodyPr>
              <a:lstStyle/>
              <a:p>
                <a:pPr>
                  <a:spcBef>
                    <a:spcPct val="50000"/>
                  </a:spcBef>
                </a:pPr>
                <a:r>
                  <a:rPr lang="en-US" dirty="0">
                    <a:latin typeface="Calibri" pitchFamily="-108" charset="0"/>
                  </a:rPr>
                  <a:t>Automation</a:t>
                </a:r>
              </a:p>
            </p:txBody>
          </p:sp>
          <p:sp>
            <p:nvSpPr>
              <p:cNvPr id="53" name="Text Box 31"/>
              <p:cNvSpPr txBox="1">
                <a:spLocks noChangeArrowheads="1"/>
              </p:cNvSpPr>
              <p:nvPr/>
            </p:nvSpPr>
            <p:spPr bwMode="auto">
              <a:xfrm>
                <a:off x="2880" y="1312"/>
                <a:ext cx="1200" cy="233"/>
              </a:xfrm>
              <a:prstGeom prst="rect">
                <a:avLst/>
              </a:prstGeom>
              <a:noFill/>
              <a:ln w="9525">
                <a:noFill/>
                <a:miter lim="800000"/>
                <a:headEnd/>
                <a:tailEnd/>
              </a:ln>
            </p:spPr>
            <p:txBody>
              <a:bodyPr>
                <a:prstTxWarp prst="textNoShape">
                  <a:avLst/>
                </a:prstTxWarp>
                <a:spAutoFit/>
              </a:bodyPr>
              <a:lstStyle/>
              <a:p>
                <a:pPr>
                  <a:spcBef>
                    <a:spcPct val="50000"/>
                  </a:spcBef>
                </a:pPr>
                <a:r>
                  <a:rPr lang="en-US" dirty="0">
                    <a:latin typeface="Calibri" pitchFamily="-108" charset="0"/>
                  </a:rPr>
                  <a:t>Integration</a:t>
                </a:r>
              </a:p>
            </p:txBody>
          </p:sp>
          <p:sp>
            <p:nvSpPr>
              <p:cNvPr id="54" name="Text Box 32"/>
              <p:cNvSpPr txBox="1">
                <a:spLocks noChangeArrowheads="1"/>
              </p:cNvSpPr>
              <p:nvPr/>
            </p:nvSpPr>
            <p:spPr bwMode="auto">
              <a:xfrm>
                <a:off x="2880" y="1526"/>
                <a:ext cx="1200" cy="233"/>
              </a:xfrm>
              <a:prstGeom prst="rect">
                <a:avLst/>
              </a:prstGeom>
              <a:noFill/>
              <a:ln w="9525">
                <a:noFill/>
                <a:miter lim="800000"/>
                <a:headEnd/>
                <a:tailEnd/>
              </a:ln>
            </p:spPr>
            <p:txBody>
              <a:bodyPr>
                <a:prstTxWarp prst="textNoShape">
                  <a:avLst/>
                </a:prstTxWarp>
                <a:spAutoFit/>
              </a:bodyPr>
              <a:lstStyle/>
              <a:p>
                <a:pPr>
                  <a:spcBef>
                    <a:spcPct val="50000"/>
                  </a:spcBef>
                </a:pPr>
                <a:r>
                  <a:rPr lang="en-US" dirty="0">
                    <a:latin typeface="Calibri" pitchFamily="-108" charset="0"/>
                  </a:rPr>
                  <a:t>Miniaturization</a:t>
                </a:r>
              </a:p>
            </p:txBody>
          </p:sp>
        </p:grpSp>
        <p:grpSp>
          <p:nvGrpSpPr>
            <p:cNvPr id="14" name="Group 34"/>
            <p:cNvGrpSpPr/>
            <p:nvPr/>
          </p:nvGrpSpPr>
          <p:grpSpPr>
            <a:xfrm>
              <a:off x="11867000" y="8692610"/>
              <a:ext cx="7018453" cy="2232641"/>
              <a:chOff x="1522842" y="4168159"/>
              <a:chExt cx="7018453" cy="2232641"/>
            </a:xfrm>
          </p:grpSpPr>
          <p:grpSp>
            <p:nvGrpSpPr>
              <p:cNvPr id="34" name="Group 42"/>
              <p:cNvGrpSpPr>
                <a:grpSpLocks/>
              </p:cNvGrpSpPr>
              <p:nvPr/>
            </p:nvGrpSpPr>
            <p:grpSpPr bwMode="auto">
              <a:xfrm>
                <a:off x="1522842" y="4213225"/>
                <a:ext cx="7018453" cy="2187575"/>
                <a:chOff x="1522842" y="4065587"/>
                <a:chExt cx="7018453" cy="2187575"/>
              </a:xfrm>
            </p:grpSpPr>
            <p:pic>
              <p:nvPicPr>
                <p:cNvPr id="3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l="-53960" r="-53960"/>
                <a:stretch>
                  <a:fillRect/>
                </a:stretch>
              </p:blipFill>
              <p:spPr bwMode="auto">
                <a:xfrm>
                  <a:off x="4819650" y="4065587"/>
                  <a:ext cx="3505200" cy="2187575"/>
                </a:xfrm>
                <a:prstGeom prst="rect">
                  <a:avLst/>
                </a:prstGeom>
                <a:noFill/>
                <a:ln w="9525">
                  <a:noFill/>
                  <a:miter lim="800000"/>
                  <a:headEnd/>
                  <a:tailEnd/>
                </a:ln>
              </p:spPr>
            </p:pic>
            <p:pic>
              <p:nvPicPr>
                <p:cNvPr id="37" name="Picture 5" descr="us-quarte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86649" y="4135438"/>
                  <a:ext cx="1054646" cy="1023937"/>
                </a:xfrm>
                <a:prstGeom prst="rect">
                  <a:avLst/>
                </a:prstGeom>
                <a:noFill/>
                <a:ln w="9525">
                  <a:noFill/>
                  <a:miter lim="800000"/>
                  <a:headEnd/>
                  <a:tailEnd/>
                </a:ln>
              </p:spPr>
            </p:pic>
            <p:sp>
              <p:nvSpPr>
                <p:cNvPr id="38" name="Text Box 11"/>
                <p:cNvSpPr txBox="1">
                  <a:spLocks noChangeArrowheads="1"/>
                </p:cNvSpPr>
                <p:nvPr/>
              </p:nvSpPr>
              <p:spPr bwMode="auto">
                <a:xfrm>
                  <a:off x="1522842" y="4686943"/>
                  <a:ext cx="2057400" cy="660453"/>
                </a:xfrm>
                <a:prstGeom prst="rect">
                  <a:avLst/>
                </a:prstGeom>
                <a:noFill/>
                <a:ln w="9525">
                  <a:noFill/>
                  <a:miter lim="800000"/>
                  <a:headEnd/>
                  <a:tailEnd/>
                </a:ln>
              </p:spPr>
              <p:txBody>
                <a:bodyPr>
                  <a:prstTxWarp prst="textNoShape">
                    <a:avLst/>
                  </a:prstTxWarp>
                  <a:spAutoFit/>
                </a:bodyPr>
                <a:lstStyle/>
                <a:p>
                  <a:pPr>
                    <a:spcBef>
                      <a:spcPct val="50000"/>
                    </a:spcBef>
                  </a:pPr>
                  <a:r>
                    <a:rPr lang="en-US" sz="2400" b="1" dirty="0" smtClean="0">
                      <a:solidFill>
                        <a:srgbClr val="02109A"/>
                      </a:solidFill>
                      <a:latin typeface="Calibri" pitchFamily="-108" charset="0"/>
                    </a:rPr>
                    <a:t>Microfluidic Biochips</a:t>
                  </a:r>
                  <a:endParaRPr lang="en-US" sz="2400" b="1" dirty="0">
                    <a:solidFill>
                      <a:srgbClr val="02109A"/>
                    </a:solidFill>
                    <a:latin typeface="Calibri" pitchFamily="-108" charset="0"/>
                  </a:endParaRPr>
                </a:p>
              </p:txBody>
            </p:sp>
            <p:grpSp>
              <p:nvGrpSpPr>
                <p:cNvPr id="39" name="Group 12"/>
                <p:cNvGrpSpPr>
                  <a:grpSpLocks/>
                </p:cNvGrpSpPr>
                <p:nvPr/>
              </p:nvGrpSpPr>
              <p:grpSpPr bwMode="auto">
                <a:xfrm>
                  <a:off x="3600452" y="4648201"/>
                  <a:ext cx="2133601" cy="1039813"/>
                  <a:chOff x="2736" y="1104"/>
                  <a:chExt cx="1344" cy="655"/>
                </a:xfrm>
              </p:grpSpPr>
              <p:sp>
                <p:nvSpPr>
                  <p:cNvPr id="43" name="Rectangle 13"/>
                  <p:cNvSpPr>
                    <a:spLocks noChangeArrowheads="1"/>
                  </p:cNvSpPr>
                  <p:nvPr/>
                </p:nvSpPr>
                <p:spPr bwMode="auto">
                  <a:xfrm>
                    <a:off x="2736" y="1200"/>
                    <a:ext cx="96" cy="96"/>
                  </a:xfrm>
                  <a:prstGeom prst="rect">
                    <a:avLst/>
                  </a:prstGeom>
                  <a:noFill/>
                  <a:ln w="9525">
                    <a:solidFill>
                      <a:schemeClr val="tx1"/>
                    </a:solidFill>
                    <a:miter lim="800000"/>
                    <a:headEnd/>
                    <a:tailEnd/>
                  </a:ln>
                </p:spPr>
                <p:txBody>
                  <a:bodyPr wrap="none" anchor="ctr">
                    <a:prstTxWarp prst="textNoShape">
                      <a:avLst/>
                    </a:prstTxWarp>
                    <a:spAutoFit/>
                  </a:bodyPr>
                  <a:lstStyle/>
                  <a:p>
                    <a:endParaRPr lang="en-US">
                      <a:latin typeface="Calibri" pitchFamily="-108" charset="0"/>
                    </a:endParaRPr>
                  </a:p>
                </p:txBody>
              </p:sp>
              <p:sp>
                <p:nvSpPr>
                  <p:cNvPr id="44" name="Rectangle 14"/>
                  <p:cNvSpPr>
                    <a:spLocks noChangeArrowheads="1"/>
                  </p:cNvSpPr>
                  <p:nvPr/>
                </p:nvSpPr>
                <p:spPr bwMode="auto">
                  <a:xfrm>
                    <a:off x="2736" y="1392"/>
                    <a:ext cx="96" cy="96"/>
                  </a:xfrm>
                  <a:prstGeom prst="rect">
                    <a:avLst/>
                  </a:prstGeom>
                  <a:noFill/>
                  <a:ln w="9525">
                    <a:solidFill>
                      <a:schemeClr val="tx1"/>
                    </a:solidFill>
                    <a:miter lim="800000"/>
                    <a:headEnd/>
                    <a:tailEnd/>
                  </a:ln>
                </p:spPr>
                <p:txBody>
                  <a:bodyPr wrap="none" anchor="ctr">
                    <a:prstTxWarp prst="textNoShape">
                      <a:avLst/>
                    </a:prstTxWarp>
                    <a:spAutoFit/>
                  </a:bodyPr>
                  <a:lstStyle/>
                  <a:p>
                    <a:endParaRPr lang="en-US">
                      <a:latin typeface="Calibri" pitchFamily="-108" charset="0"/>
                    </a:endParaRPr>
                  </a:p>
                </p:txBody>
              </p:sp>
              <p:sp>
                <p:nvSpPr>
                  <p:cNvPr id="45" name="Rectangle 15"/>
                  <p:cNvSpPr>
                    <a:spLocks noChangeArrowheads="1"/>
                  </p:cNvSpPr>
                  <p:nvPr/>
                </p:nvSpPr>
                <p:spPr bwMode="auto">
                  <a:xfrm>
                    <a:off x="2736" y="1608"/>
                    <a:ext cx="96" cy="96"/>
                  </a:xfrm>
                  <a:prstGeom prst="rect">
                    <a:avLst/>
                  </a:prstGeom>
                  <a:noFill/>
                  <a:ln w="9525">
                    <a:solidFill>
                      <a:schemeClr val="tx1"/>
                    </a:solidFill>
                    <a:miter lim="800000"/>
                    <a:headEnd/>
                    <a:tailEnd/>
                  </a:ln>
                </p:spPr>
                <p:txBody>
                  <a:bodyPr wrap="none" anchor="ctr">
                    <a:prstTxWarp prst="textNoShape">
                      <a:avLst/>
                    </a:prstTxWarp>
                    <a:spAutoFit/>
                  </a:bodyPr>
                  <a:lstStyle/>
                  <a:p>
                    <a:endParaRPr lang="en-US">
                      <a:latin typeface="Calibri" pitchFamily="-108" charset="0"/>
                    </a:endParaRPr>
                  </a:p>
                </p:txBody>
              </p:sp>
              <p:sp>
                <p:nvSpPr>
                  <p:cNvPr id="46" name="Text Box 16"/>
                  <p:cNvSpPr txBox="1">
                    <a:spLocks noChangeArrowheads="1"/>
                  </p:cNvSpPr>
                  <p:nvPr/>
                </p:nvSpPr>
                <p:spPr bwMode="auto">
                  <a:xfrm>
                    <a:off x="2880" y="1104"/>
                    <a:ext cx="1200" cy="233"/>
                  </a:xfrm>
                  <a:prstGeom prst="rect">
                    <a:avLst/>
                  </a:prstGeom>
                  <a:noFill/>
                  <a:ln w="9525">
                    <a:noFill/>
                    <a:miter lim="800000"/>
                    <a:headEnd/>
                    <a:tailEnd/>
                  </a:ln>
                </p:spPr>
                <p:txBody>
                  <a:bodyPr>
                    <a:prstTxWarp prst="textNoShape">
                      <a:avLst/>
                    </a:prstTxWarp>
                    <a:spAutoFit/>
                  </a:bodyPr>
                  <a:lstStyle/>
                  <a:p>
                    <a:pPr>
                      <a:spcBef>
                        <a:spcPct val="50000"/>
                      </a:spcBef>
                    </a:pPr>
                    <a:r>
                      <a:rPr lang="en-US" dirty="0">
                        <a:latin typeface="Calibri" pitchFamily="-108" charset="0"/>
                      </a:rPr>
                      <a:t>Automation</a:t>
                    </a:r>
                  </a:p>
                </p:txBody>
              </p:sp>
              <p:sp>
                <p:nvSpPr>
                  <p:cNvPr id="47" name="Text Box 17"/>
                  <p:cNvSpPr txBox="1">
                    <a:spLocks noChangeArrowheads="1"/>
                  </p:cNvSpPr>
                  <p:nvPr/>
                </p:nvSpPr>
                <p:spPr bwMode="auto">
                  <a:xfrm>
                    <a:off x="2880" y="1312"/>
                    <a:ext cx="1200" cy="233"/>
                  </a:xfrm>
                  <a:prstGeom prst="rect">
                    <a:avLst/>
                  </a:prstGeom>
                  <a:noFill/>
                  <a:ln w="9525">
                    <a:noFill/>
                    <a:miter lim="800000"/>
                    <a:headEnd/>
                    <a:tailEnd/>
                  </a:ln>
                </p:spPr>
                <p:txBody>
                  <a:bodyPr>
                    <a:prstTxWarp prst="textNoShape">
                      <a:avLst/>
                    </a:prstTxWarp>
                    <a:spAutoFit/>
                  </a:bodyPr>
                  <a:lstStyle/>
                  <a:p>
                    <a:pPr>
                      <a:spcBef>
                        <a:spcPct val="50000"/>
                      </a:spcBef>
                    </a:pPr>
                    <a:r>
                      <a:rPr lang="en-US" dirty="0">
                        <a:latin typeface="Calibri" pitchFamily="-108" charset="0"/>
                      </a:rPr>
                      <a:t>Integration</a:t>
                    </a:r>
                  </a:p>
                </p:txBody>
              </p:sp>
              <p:sp>
                <p:nvSpPr>
                  <p:cNvPr id="48" name="Text Box 18"/>
                  <p:cNvSpPr txBox="1">
                    <a:spLocks noChangeArrowheads="1"/>
                  </p:cNvSpPr>
                  <p:nvPr/>
                </p:nvSpPr>
                <p:spPr bwMode="auto">
                  <a:xfrm>
                    <a:off x="2880" y="1526"/>
                    <a:ext cx="1200" cy="233"/>
                  </a:xfrm>
                  <a:prstGeom prst="rect">
                    <a:avLst/>
                  </a:prstGeom>
                  <a:noFill/>
                  <a:ln w="9525">
                    <a:noFill/>
                    <a:miter lim="800000"/>
                    <a:headEnd/>
                    <a:tailEnd/>
                  </a:ln>
                </p:spPr>
                <p:txBody>
                  <a:bodyPr>
                    <a:prstTxWarp prst="textNoShape">
                      <a:avLst/>
                    </a:prstTxWarp>
                    <a:spAutoFit/>
                  </a:bodyPr>
                  <a:lstStyle/>
                  <a:p>
                    <a:pPr>
                      <a:spcBef>
                        <a:spcPct val="50000"/>
                      </a:spcBef>
                    </a:pPr>
                    <a:r>
                      <a:rPr lang="en-US" dirty="0">
                        <a:latin typeface="Calibri" pitchFamily="-108" charset="0"/>
                      </a:rPr>
                      <a:t>Miniaturization</a:t>
                    </a:r>
                  </a:p>
                </p:txBody>
              </p:sp>
            </p:grpSp>
            <p:pic>
              <p:nvPicPr>
                <p:cNvPr id="40" name="Picture 35"/>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00450" y="4648200"/>
                  <a:ext cx="254000" cy="304800"/>
                </a:xfrm>
                <a:prstGeom prst="rect">
                  <a:avLst/>
                </a:prstGeom>
                <a:noFill/>
                <a:ln w="9525">
                  <a:noFill/>
                  <a:miter lim="800000"/>
                  <a:headEnd/>
                  <a:tailEnd/>
                </a:ln>
              </p:spPr>
            </p:pic>
            <p:pic>
              <p:nvPicPr>
                <p:cNvPr id="41" name="Picture 36"/>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00450" y="4953000"/>
                  <a:ext cx="254000" cy="304800"/>
                </a:xfrm>
                <a:prstGeom prst="rect">
                  <a:avLst/>
                </a:prstGeom>
                <a:noFill/>
                <a:ln w="9525">
                  <a:noFill/>
                  <a:miter lim="800000"/>
                  <a:headEnd/>
                  <a:tailEnd/>
                </a:ln>
              </p:spPr>
            </p:pic>
            <p:pic>
              <p:nvPicPr>
                <p:cNvPr id="42" name="Picture 37"/>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00450" y="5283200"/>
                  <a:ext cx="254000" cy="304800"/>
                </a:xfrm>
                <a:prstGeom prst="rect">
                  <a:avLst/>
                </a:prstGeom>
                <a:noFill/>
                <a:ln w="9525">
                  <a:noFill/>
                  <a:miter lim="800000"/>
                  <a:headEnd/>
                  <a:tailEnd/>
                </a:ln>
              </p:spPr>
            </p:pic>
          </p:grpSp>
          <p:sp>
            <p:nvSpPr>
              <p:cNvPr id="35" name="TextBox 34"/>
              <p:cNvSpPr txBox="1"/>
              <p:nvPr/>
            </p:nvSpPr>
            <p:spPr>
              <a:xfrm rot="18983056">
                <a:off x="4931573" y="4168159"/>
                <a:ext cx="458930" cy="461665"/>
              </a:xfrm>
              <a:prstGeom prst="rect">
                <a:avLst/>
              </a:prstGeom>
              <a:noFill/>
            </p:spPr>
            <p:txBody>
              <a:bodyPr wrap="none" rtlCol="0">
                <a:spAutoFit/>
              </a:bodyPr>
              <a:lstStyle/>
              <a:p>
                <a:r>
                  <a:rPr lang="en-US" sz="2400" dirty="0" err="1" smtClean="0">
                    <a:solidFill>
                      <a:schemeClr val="bg1">
                        <a:lumMod val="50000"/>
                      </a:schemeClr>
                    </a:solidFill>
                    <a:latin typeface="Wingdings"/>
                    <a:ea typeface="Wingdings"/>
                    <a:cs typeface="Wingdings"/>
                  </a:rPr>
                  <a:t></a:t>
                </a:r>
                <a:endParaRPr lang="en-US" sz="2400" dirty="0">
                  <a:solidFill>
                    <a:schemeClr val="bg1">
                      <a:lumMod val="50000"/>
                    </a:schemeClr>
                  </a:solidFill>
                </a:endParaRPr>
              </a:p>
            </p:txBody>
          </p:sp>
        </p:grpSp>
        <p:grpSp>
          <p:nvGrpSpPr>
            <p:cNvPr id="15" name="Group 50"/>
            <p:cNvGrpSpPr/>
            <p:nvPr/>
          </p:nvGrpSpPr>
          <p:grpSpPr>
            <a:xfrm>
              <a:off x="11352221" y="6676386"/>
              <a:ext cx="6916737" cy="2363788"/>
              <a:chOff x="1008063" y="2133600"/>
              <a:chExt cx="6916737" cy="2363788"/>
            </a:xfrm>
          </p:grpSpPr>
          <p:grpSp>
            <p:nvGrpSpPr>
              <p:cNvPr id="16" name="Group 42"/>
              <p:cNvGrpSpPr/>
              <p:nvPr/>
            </p:nvGrpSpPr>
            <p:grpSpPr>
              <a:xfrm>
                <a:off x="1008063" y="2133600"/>
                <a:ext cx="6916737" cy="2363788"/>
                <a:chOff x="990600" y="2133600"/>
                <a:chExt cx="6916737" cy="2363788"/>
              </a:xfrm>
            </p:grpSpPr>
            <p:grpSp>
              <p:nvGrpSpPr>
                <p:cNvPr id="18" name="Group 41"/>
                <p:cNvGrpSpPr>
                  <a:grpSpLocks/>
                </p:cNvGrpSpPr>
                <p:nvPr/>
              </p:nvGrpSpPr>
              <p:grpSpPr bwMode="auto">
                <a:xfrm>
                  <a:off x="990600" y="2514600"/>
                  <a:ext cx="6916737" cy="1982788"/>
                  <a:chOff x="1131888" y="2514600"/>
                  <a:chExt cx="6916737" cy="1982788"/>
                </a:xfrm>
              </p:grpSpPr>
              <p:pic>
                <p:nvPicPr>
                  <p:cNvPr id="20"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31888" y="2514600"/>
                    <a:ext cx="3559175" cy="1982788"/>
                  </a:xfrm>
                  <a:prstGeom prst="rect">
                    <a:avLst/>
                  </a:prstGeom>
                  <a:noFill/>
                  <a:ln w="9525">
                    <a:noFill/>
                    <a:miter lim="800000"/>
                    <a:headEnd/>
                    <a:tailEnd/>
                  </a:ln>
                </p:spPr>
              </p:pic>
              <p:sp>
                <p:nvSpPr>
                  <p:cNvPr id="21" name="Text Box 10"/>
                  <p:cNvSpPr txBox="1">
                    <a:spLocks noChangeArrowheads="1"/>
                  </p:cNvSpPr>
                  <p:nvPr/>
                </p:nvSpPr>
                <p:spPr bwMode="auto">
                  <a:xfrm>
                    <a:off x="4260802" y="2898348"/>
                    <a:ext cx="1419684" cy="548662"/>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400" b="1" dirty="0">
                        <a:solidFill>
                          <a:srgbClr val="02109A"/>
                        </a:solidFill>
                        <a:latin typeface="Calibri" pitchFamily="-108" charset="0"/>
                      </a:rPr>
                      <a:t>Robotics</a:t>
                    </a:r>
                  </a:p>
                </p:txBody>
              </p:sp>
              <p:grpSp>
                <p:nvGrpSpPr>
                  <p:cNvPr id="22" name="Group 19"/>
                  <p:cNvGrpSpPr>
                    <a:grpSpLocks/>
                  </p:cNvGrpSpPr>
                  <p:nvPr/>
                </p:nvGrpSpPr>
                <p:grpSpPr bwMode="auto">
                  <a:xfrm>
                    <a:off x="5915025" y="2592389"/>
                    <a:ext cx="2133600" cy="1039813"/>
                    <a:chOff x="2736" y="1104"/>
                    <a:chExt cx="1344" cy="655"/>
                  </a:xfrm>
                </p:grpSpPr>
                <p:sp>
                  <p:nvSpPr>
                    <p:cNvPr id="28" name="Rectangle 20"/>
                    <p:cNvSpPr>
                      <a:spLocks noChangeArrowheads="1"/>
                    </p:cNvSpPr>
                    <p:nvPr/>
                  </p:nvSpPr>
                  <p:spPr bwMode="auto">
                    <a:xfrm>
                      <a:off x="2736" y="1200"/>
                      <a:ext cx="96" cy="96"/>
                    </a:xfrm>
                    <a:prstGeom prst="rect">
                      <a:avLst/>
                    </a:prstGeom>
                    <a:noFill/>
                    <a:ln w="9525">
                      <a:solidFill>
                        <a:schemeClr val="tx1"/>
                      </a:solidFill>
                      <a:miter lim="800000"/>
                      <a:headEnd/>
                      <a:tailEnd/>
                    </a:ln>
                  </p:spPr>
                  <p:txBody>
                    <a:bodyPr wrap="none" anchor="ctr">
                      <a:prstTxWarp prst="textNoShape">
                        <a:avLst/>
                      </a:prstTxWarp>
                      <a:spAutoFit/>
                    </a:bodyPr>
                    <a:lstStyle/>
                    <a:p>
                      <a:endParaRPr lang="en-US">
                        <a:latin typeface="Calibri" pitchFamily="-108" charset="0"/>
                      </a:endParaRPr>
                    </a:p>
                  </p:txBody>
                </p:sp>
                <p:sp>
                  <p:nvSpPr>
                    <p:cNvPr id="29" name="Rectangle 21"/>
                    <p:cNvSpPr>
                      <a:spLocks noChangeArrowheads="1"/>
                    </p:cNvSpPr>
                    <p:nvPr/>
                  </p:nvSpPr>
                  <p:spPr bwMode="auto">
                    <a:xfrm>
                      <a:off x="2736" y="1392"/>
                      <a:ext cx="96" cy="96"/>
                    </a:xfrm>
                    <a:prstGeom prst="rect">
                      <a:avLst/>
                    </a:prstGeom>
                    <a:noFill/>
                    <a:ln w="9525">
                      <a:solidFill>
                        <a:schemeClr val="tx1"/>
                      </a:solidFill>
                      <a:miter lim="800000"/>
                      <a:headEnd/>
                      <a:tailEnd/>
                    </a:ln>
                  </p:spPr>
                  <p:txBody>
                    <a:bodyPr wrap="none" anchor="ctr">
                      <a:prstTxWarp prst="textNoShape">
                        <a:avLst/>
                      </a:prstTxWarp>
                      <a:spAutoFit/>
                    </a:bodyPr>
                    <a:lstStyle/>
                    <a:p>
                      <a:endParaRPr lang="en-US">
                        <a:latin typeface="Calibri" pitchFamily="-108" charset="0"/>
                      </a:endParaRPr>
                    </a:p>
                  </p:txBody>
                </p:sp>
                <p:sp>
                  <p:nvSpPr>
                    <p:cNvPr id="30" name="Rectangle 22"/>
                    <p:cNvSpPr>
                      <a:spLocks noChangeArrowheads="1"/>
                    </p:cNvSpPr>
                    <p:nvPr/>
                  </p:nvSpPr>
                  <p:spPr bwMode="auto">
                    <a:xfrm>
                      <a:off x="2736" y="1608"/>
                      <a:ext cx="96" cy="96"/>
                    </a:xfrm>
                    <a:prstGeom prst="rect">
                      <a:avLst/>
                    </a:prstGeom>
                    <a:noFill/>
                    <a:ln w="9525">
                      <a:solidFill>
                        <a:schemeClr val="tx1"/>
                      </a:solidFill>
                      <a:miter lim="800000"/>
                      <a:headEnd/>
                      <a:tailEnd/>
                    </a:ln>
                  </p:spPr>
                  <p:txBody>
                    <a:bodyPr wrap="none" anchor="ctr">
                      <a:prstTxWarp prst="textNoShape">
                        <a:avLst/>
                      </a:prstTxWarp>
                      <a:spAutoFit/>
                    </a:bodyPr>
                    <a:lstStyle/>
                    <a:p>
                      <a:endParaRPr lang="en-US">
                        <a:latin typeface="Calibri" pitchFamily="-108" charset="0"/>
                      </a:endParaRPr>
                    </a:p>
                  </p:txBody>
                </p:sp>
                <p:sp>
                  <p:nvSpPr>
                    <p:cNvPr id="31" name="Text Box 23"/>
                    <p:cNvSpPr txBox="1">
                      <a:spLocks noChangeArrowheads="1"/>
                    </p:cNvSpPr>
                    <p:nvPr/>
                  </p:nvSpPr>
                  <p:spPr bwMode="auto">
                    <a:xfrm>
                      <a:off x="2880" y="1104"/>
                      <a:ext cx="1200" cy="233"/>
                    </a:xfrm>
                    <a:prstGeom prst="rect">
                      <a:avLst/>
                    </a:prstGeom>
                    <a:noFill/>
                    <a:ln w="9525">
                      <a:noFill/>
                      <a:miter lim="800000"/>
                      <a:headEnd/>
                      <a:tailEnd/>
                    </a:ln>
                  </p:spPr>
                  <p:txBody>
                    <a:bodyPr>
                      <a:prstTxWarp prst="textNoShape">
                        <a:avLst/>
                      </a:prstTxWarp>
                      <a:spAutoFit/>
                    </a:bodyPr>
                    <a:lstStyle/>
                    <a:p>
                      <a:pPr>
                        <a:spcBef>
                          <a:spcPct val="50000"/>
                        </a:spcBef>
                      </a:pPr>
                      <a:r>
                        <a:rPr lang="en-US">
                          <a:latin typeface="Calibri" pitchFamily="-108" charset="0"/>
                        </a:rPr>
                        <a:t>Automation</a:t>
                      </a:r>
                    </a:p>
                  </p:txBody>
                </p:sp>
                <p:sp>
                  <p:nvSpPr>
                    <p:cNvPr id="32" name="Text Box 24"/>
                    <p:cNvSpPr txBox="1">
                      <a:spLocks noChangeArrowheads="1"/>
                    </p:cNvSpPr>
                    <p:nvPr/>
                  </p:nvSpPr>
                  <p:spPr bwMode="auto">
                    <a:xfrm>
                      <a:off x="2880" y="1312"/>
                      <a:ext cx="1200" cy="233"/>
                    </a:xfrm>
                    <a:prstGeom prst="rect">
                      <a:avLst/>
                    </a:prstGeom>
                    <a:noFill/>
                    <a:ln w="9525">
                      <a:noFill/>
                      <a:miter lim="800000"/>
                      <a:headEnd/>
                      <a:tailEnd/>
                    </a:ln>
                  </p:spPr>
                  <p:txBody>
                    <a:bodyPr>
                      <a:prstTxWarp prst="textNoShape">
                        <a:avLst/>
                      </a:prstTxWarp>
                      <a:spAutoFit/>
                    </a:bodyPr>
                    <a:lstStyle/>
                    <a:p>
                      <a:pPr>
                        <a:spcBef>
                          <a:spcPct val="50000"/>
                        </a:spcBef>
                      </a:pPr>
                      <a:r>
                        <a:rPr lang="en-US" dirty="0">
                          <a:latin typeface="Calibri" pitchFamily="-108" charset="0"/>
                        </a:rPr>
                        <a:t>Integration</a:t>
                      </a:r>
                    </a:p>
                  </p:txBody>
                </p:sp>
                <p:sp>
                  <p:nvSpPr>
                    <p:cNvPr id="33" name="Text Box 25"/>
                    <p:cNvSpPr txBox="1">
                      <a:spLocks noChangeArrowheads="1"/>
                    </p:cNvSpPr>
                    <p:nvPr/>
                  </p:nvSpPr>
                  <p:spPr bwMode="auto">
                    <a:xfrm>
                      <a:off x="2880" y="1526"/>
                      <a:ext cx="1200" cy="233"/>
                    </a:xfrm>
                    <a:prstGeom prst="rect">
                      <a:avLst/>
                    </a:prstGeom>
                    <a:noFill/>
                    <a:ln w="9525">
                      <a:noFill/>
                      <a:miter lim="800000"/>
                      <a:headEnd/>
                      <a:tailEnd/>
                    </a:ln>
                  </p:spPr>
                  <p:txBody>
                    <a:bodyPr>
                      <a:prstTxWarp prst="textNoShape">
                        <a:avLst/>
                      </a:prstTxWarp>
                      <a:spAutoFit/>
                    </a:bodyPr>
                    <a:lstStyle/>
                    <a:p>
                      <a:pPr>
                        <a:spcBef>
                          <a:spcPct val="50000"/>
                        </a:spcBef>
                      </a:pPr>
                      <a:r>
                        <a:rPr lang="en-US">
                          <a:latin typeface="Calibri" pitchFamily="-108" charset="0"/>
                        </a:rPr>
                        <a:t>Miniaturization</a:t>
                      </a:r>
                    </a:p>
                  </p:txBody>
                </p:sp>
              </p:grpSp>
              <p:pic>
                <p:nvPicPr>
                  <p:cNvPr id="23" name="Picture 33"/>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89625" y="2592388"/>
                    <a:ext cx="254000" cy="304800"/>
                  </a:xfrm>
                  <a:prstGeom prst="rect">
                    <a:avLst/>
                  </a:prstGeom>
                  <a:noFill/>
                  <a:ln w="9525">
                    <a:noFill/>
                    <a:miter lim="800000"/>
                    <a:headEnd/>
                    <a:tailEnd/>
                  </a:ln>
                </p:spPr>
              </p:pic>
              <p:pic>
                <p:nvPicPr>
                  <p:cNvPr id="25" name="Picture 34"/>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15025" y="2973388"/>
                    <a:ext cx="152400" cy="228600"/>
                  </a:xfrm>
                  <a:prstGeom prst="rect">
                    <a:avLst/>
                  </a:prstGeom>
                  <a:noFill/>
                  <a:ln w="9525">
                    <a:noFill/>
                    <a:miter lim="800000"/>
                    <a:headEnd/>
                    <a:tailEnd/>
                  </a:ln>
                </p:spPr>
              </p:pic>
            </p:grpSp>
            <p:sp>
              <p:nvSpPr>
                <p:cNvPr id="19" name="TextBox 18"/>
                <p:cNvSpPr txBox="1"/>
                <p:nvPr/>
              </p:nvSpPr>
              <p:spPr>
                <a:xfrm rot="18983056">
                  <a:off x="2362200" y="2133600"/>
                  <a:ext cx="458930" cy="461665"/>
                </a:xfrm>
                <a:prstGeom prst="rect">
                  <a:avLst/>
                </a:prstGeom>
                <a:noFill/>
              </p:spPr>
              <p:txBody>
                <a:bodyPr wrap="none" rtlCol="0">
                  <a:spAutoFit/>
                </a:bodyPr>
                <a:lstStyle/>
                <a:p>
                  <a:r>
                    <a:rPr lang="en-US" sz="2400" dirty="0" err="1" smtClean="0">
                      <a:solidFill>
                        <a:schemeClr val="bg1">
                          <a:lumMod val="50000"/>
                        </a:schemeClr>
                      </a:solidFill>
                      <a:latin typeface="Wingdings"/>
                      <a:ea typeface="Wingdings"/>
                      <a:cs typeface="Wingdings"/>
                    </a:rPr>
                    <a:t></a:t>
                  </a:r>
                  <a:endParaRPr lang="en-US" sz="2400" dirty="0">
                    <a:solidFill>
                      <a:schemeClr val="bg1">
                        <a:lumMod val="50000"/>
                      </a:schemeClr>
                    </a:solidFill>
                  </a:endParaRPr>
                </a:p>
              </p:txBody>
            </p:sp>
          </p:grpSp>
          <p:pic>
            <p:nvPicPr>
              <p:cNvPr id="17" name="Picture 33"/>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74266" y="2895600"/>
                <a:ext cx="254000" cy="304800"/>
              </a:xfrm>
              <a:prstGeom prst="rect">
                <a:avLst/>
              </a:prstGeom>
              <a:noFill/>
              <a:ln w="9525">
                <a:noFill/>
                <a:miter lim="800000"/>
                <a:headEnd/>
                <a:tailEnd/>
              </a:ln>
            </p:spPr>
          </p:pic>
        </p:grpSp>
      </p:grpSp>
      <p:sp>
        <p:nvSpPr>
          <p:cNvPr id="57" name="Title 1"/>
          <p:cNvSpPr txBox="1">
            <a:spLocks/>
          </p:cNvSpPr>
          <p:nvPr/>
        </p:nvSpPr>
        <p:spPr bwMode="auto">
          <a:xfrm>
            <a:off x="683568" y="6093296"/>
            <a:ext cx="7992888" cy="21602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0" marR="0" lvl="0" indent="0" defTabSz="914400" rtl="0" eaLnBrk="1" fontAlgn="base" latinLnBrk="0" hangingPunct="1">
              <a:lnSpc>
                <a:spcPct val="80000"/>
              </a:lnSpc>
              <a:spcBef>
                <a:spcPct val="0"/>
              </a:spcBef>
              <a:spcAft>
                <a:spcPct val="0"/>
              </a:spcAft>
              <a:buClrTx/>
              <a:buSzTx/>
              <a:buFontTx/>
              <a:buNone/>
              <a:tabLst/>
              <a:defRPr/>
            </a:pPr>
            <a:r>
              <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rPr>
              <a:t>Slide source: </a:t>
            </a:r>
            <a:r>
              <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rPr>
              <a:t>Prof. </a:t>
            </a:r>
            <a:r>
              <a:rPr kumimoji="0" lang="en-US" sz="1200" i="0" u="none" strike="noStrike" kern="0" cap="none" spc="0" normalizeH="0" baseline="0" noProof="0" dirty="0" err="1" smtClean="0">
                <a:ln>
                  <a:noFill/>
                </a:ln>
                <a:effectLst/>
                <a:uLnTx/>
                <a:uFillTx/>
                <a:latin typeface="Calibri" pitchFamily="34" charset="0"/>
                <a:ea typeface="ＭＳ Ｐゴシック" charset="-128"/>
                <a:cs typeface="Calibri" pitchFamily="34" charset="0"/>
              </a:rPr>
              <a:t>Krishneddu</a:t>
            </a:r>
            <a:r>
              <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rPr>
              <a:t> </a:t>
            </a:r>
            <a:r>
              <a:rPr kumimoji="0" lang="en-US" sz="1200" i="0" u="none" strike="noStrike" kern="0" cap="none" spc="0" normalizeH="0" baseline="0" noProof="0" dirty="0" err="1" smtClean="0">
                <a:ln>
                  <a:noFill/>
                </a:ln>
                <a:effectLst/>
                <a:uLnTx/>
                <a:uFillTx/>
                <a:latin typeface="Calibri" pitchFamily="34" charset="0"/>
                <a:ea typeface="ＭＳ Ｐゴシック" charset="-128"/>
                <a:cs typeface="Calibri" pitchFamily="34" charset="0"/>
              </a:rPr>
              <a:t>Chakrabarty</a:t>
            </a:r>
            <a:r>
              <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rPr>
              <a:t>, Duke </a:t>
            </a:r>
            <a:r>
              <a:rPr kumimoji="0" lang="en-US" sz="1200" i="0" u="none" strike="noStrike" kern="0" cap="none" spc="0" normalizeH="0" baseline="0" noProof="0" dirty="0" err="1" smtClean="0">
                <a:ln>
                  <a:noFill/>
                </a:ln>
                <a:effectLst/>
                <a:uLnTx/>
                <a:uFillTx/>
                <a:latin typeface="Calibri" pitchFamily="34" charset="0"/>
                <a:ea typeface="ＭＳ Ｐゴシック" charset="-128"/>
                <a:cs typeface="Calibri" pitchFamily="34" charset="0"/>
              </a:rPr>
              <a:t>Universtiy</a:t>
            </a:r>
            <a:endPar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endParaRPr>
          </a:p>
        </p:txBody>
      </p:sp>
    </p:spTree>
    <p:extLst>
      <p:ext uri="{BB962C8B-B14F-4D97-AF65-F5344CB8AC3E}">
        <p14:creationId xmlns:p14="http://schemas.microsoft.com/office/powerpoint/2010/main" val="39256875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Microfluidics </a:t>
            </a:r>
            <a:r>
              <a:rPr lang="en-US" dirty="0" smtClean="0"/>
              <a:t>field evolution</a:t>
            </a:r>
            <a:endParaRPr lang="en-US" dirty="0"/>
          </a:p>
        </p:txBody>
      </p:sp>
      <p:pic>
        <p:nvPicPr>
          <p:cNvPr id="4" name="Picture 3"/>
          <p:cNvPicPr>
            <a:picLocks noChangeAspect="1"/>
          </p:cNvPicPr>
          <p:nvPr/>
        </p:nvPicPr>
        <p:blipFill>
          <a:blip r:embed="rId2"/>
          <a:stretch>
            <a:fillRect/>
          </a:stretch>
        </p:blipFill>
        <p:spPr>
          <a:xfrm>
            <a:off x="358775" y="1340768"/>
            <a:ext cx="8424864" cy="4350696"/>
          </a:xfrm>
          <a:prstGeom prst="rect">
            <a:avLst/>
          </a:prstGeom>
        </p:spPr>
      </p:pic>
      <p:sp>
        <p:nvSpPr>
          <p:cNvPr id="7" name="Title 1"/>
          <p:cNvSpPr txBox="1">
            <a:spLocks/>
          </p:cNvSpPr>
          <p:nvPr/>
        </p:nvSpPr>
        <p:spPr bwMode="auto">
          <a:xfrm>
            <a:off x="408147" y="6093296"/>
            <a:ext cx="7992888" cy="21602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defTabSz="914400" fontAlgn="base">
              <a:lnSpc>
                <a:spcPct val="80000"/>
              </a:lnSpc>
              <a:spcBef>
                <a:spcPct val="0"/>
              </a:spcBef>
              <a:spcAft>
                <a:spcPct val="0"/>
              </a:spcAft>
              <a:defRPr/>
            </a:pPr>
            <a:r>
              <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rPr>
              <a:t>From</a:t>
            </a:r>
            <a:r>
              <a:rPr lang="en-US" sz="1200" kern="0" dirty="0">
                <a:latin typeface="Calibri" pitchFamily="34" charset="0"/>
                <a:ea typeface="ＭＳ Ｐゴシック" charset="-128"/>
                <a:cs typeface="Calibri" pitchFamily="34" charset="0"/>
              </a:rPr>
              <a:t>: Engineers are from PDMS-land, Biologists are from </a:t>
            </a:r>
            <a:r>
              <a:rPr lang="en-US" sz="1200" kern="0" dirty="0" err="1" smtClean="0">
                <a:latin typeface="Calibri" pitchFamily="34" charset="0"/>
                <a:ea typeface="ＭＳ Ｐゴシック" charset="-128"/>
                <a:cs typeface="Calibri" pitchFamily="34" charset="0"/>
              </a:rPr>
              <a:t>Polystyrenia</a:t>
            </a:r>
            <a:r>
              <a:rPr lang="en-US" sz="1200" kern="0" dirty="0">
                <a:latin typeface="Calibri" pitchFamily="34" charset="0"/>
                <a:ea typeface="ＭＳ Ｐゴシック" charset="-128"/>
                <a:cs typeface="Calibri" pitchFamily="34" charset="0"/>
              </a:rPr>
              <a:t>, Lab Chip, 2012, 12, 1224</a:t>
            </a:r>
            <a:endPar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endParaRPr>
          </a:p>
        </p:txBody>
      </p:sp>
    </p:spTree>
    <p:extLst>
      <p:ext uri="{BB962C8B-B14F-4D97-AF65-F5344CB8AC3E}">
        <p14:creationId xmlns:p14="http://schemas.microsoft.com/office/powerpoint/2010/main" val="274883110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Microfluidics on the “slope of enlightenment”</a:t>
            </a:r>
            <a:endParaRPr lang="en-US" dirty="0"/>
          </a:p>
        </p:txBody>
      </p:sp>
      <p:pic>
        <p:nvPicPr>
          <p:cNvPr id="8" name="Picture 7"/>
          <p:cNvPicPr>
            <a:picLocks noChangeAspect="1"/>
          </p:cNvPicPr>
          <p:nvPr/>
        </p:nvPicPr>
        <p:blipFill>
          <a:blip r:embed="rId2"/>
          <a:stretch>
            <a:fillRect/>
          </a:stretch>
        </p:blipFill>
        <p:spPr>
          <a:xfrm>
            <a:off x="-68333" y="1696265"/>
            <a:ext cx="4928365" cy="3715830"/>
          </a:xfrm>
          <a:prstGeom prst="rect">
            <a:avLst/>
          </a:prstGeom>
        </p:spPr>
      </p:pic>
      <p:sp>
        <p:nvSpPr>
          <p:cNvPr id="9" name="Title 1"/>
          <p:cNvSpPr txBox="1">
            <a:spLocks/>
          </p:cNvSpPr>
          <p:nvPr/>
        </p:nvSpPr>
        <p:spPr bwMode="auto">
          <a:xfrm>
            <a:off x="107504" y="5229200"/>
            <a:ext cx="4869741" cy="21602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defTabSz="914400" fontAlgn="base">
              <a:lnSpc>
                <a:spcPct val="80000"/>
              </a:lnSpc>
              <a:spcBef>
                <a:spcPct val="0"/>
              </a:spcBef>
              <a:spcAft>
                <a:spcPct val="0"/>
              </a:spcAft>
              <a:defRPr/>
            </a:pPr>
            <a:r>
              <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rPr>
              <a:t>From</a:t>
            </a:r>
            <a:r>
              <a:rPr lang="en-US" sz="1200" kern="0" dirty="0">
                <a:latin typeface="Calibri" pitchFamily="34" charset="0"/>
                <a:ea typeface="ＭＳ Ｐゴシック" charset="-128"/>
                <a:cs typeface="Calibri" pitchFamily="34" charset="0"/>
              </a:rPr>
              <a:t>: Microfluidics: On the Slope of </a:t>
            </a:r>
            <a:r>
              <a:rPr lang="en-US" sz="1200" kern="0" dirty="0" smtClean="0">
                <a:latin typeface="Calibri" pitchFamily="34" charset="0"/>
                <a:ea typeface="ＭＳ Ｐゴシック" charset="-128"/>
                <a:cs typeface="Calibri" pitchFamily="34" charset="0"/>
              </a:rPr>
              <a:t>Enlightenment</a:t>
            </a:r>
            <a:r>
              <a:rPr lang="en-US" sz="1200" kern="0" dirty="0">
                <a:latin typeface="Calibri" pitchFamily="34" charset="0"/>
                <a:ea typeface="ＭＳ Ｐゴシック" charset="-128"/>
                <a:cs typeface="Calibri" pitchFamily="34" charset="0"/>
              </a:rPr>
              <a:t>, Anal. Chem., </a:t>
            </a:r>
            <a:r>
              <a:rPr lang="en-US" sz="1200" kern="0" dirty="0" smtClean="0">
                <a:latin typeface="Calibri" pitchFamily="34" charset="0"/>
                <a:ea typeface="ＭＳ Ｐゴシック" charset="-128"/>
                <a:cs typeface="Calibri" pitchFamily="34" charset="0"/>
              </a:rPr>
              <a:t>May </a:t>
            </a:r>
            <a:r>
              <a:rPr lang="en-US" sz="1200" kern="0" dirty="0">
                <a:latin typeface="Calibri" pitchFamily="34" charset="0"/>
                <a:ea typeface="ＭＳ Ｐゴシック" charset="-128"/>
                <a:cs typeface="Calibri" pitchFamily="34" charset="0"/>
              </a:rPr>
              <a:t>2009</a:t>
            </a:r>
            <a:endPar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endParaRPr>
          </a:p>
        </p:txBody>
      </p:sp>
      <p:pic>
        <p:nvPicPr>
          <p:cNvPr id="6" name="Picture 5"/>
          <p:cNvPicPr>
            <a:picLocks noChangeAspect="1"/>
          </p:cNvPicPr>
          <p:nvPr/>
        </p:nvPicPr>
        <p:blipFill rotWithShape="1">
          <a:blip r:embed="rId3"/>
          <a:srcRect t="59664" r="54795"/>
          <a:stretch/>
        </p:blipFill>
        <p:spPr>
          <a:xfrm>
            <a:off x="4681997" y="2204864"/>
            <a:ext cx="4425526" cy="2626883"/>
          </a:xfrm>
          <a:prstGeom prst="rect">
            <a:avLst/>
          </a:prstGeom>
        </p:spPr>
      </p:pic>
    </p:spTree>
    <p:extLst>
      <p:ext uri="{BB962C8B-B14F-4D97-AF65-F5344CB8AC3E}">
        <p14:creationId xmlns:p14="http://schemas.microsoft.com/office/powerpoint/2010/main" val="18822664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Microfluidic platforms</a:t>
            </a:r>
            <a:endParaRPr lang="en-US" dirty="0"/>
          </a:p>
        </p:txBody>
      </p:sp>
      <p:sp>
        <p:nvSpPr>
          <p:cNvPr id="6" name="Content Placeholder 5"/>
          <p:cNvSpPr>
            <a:spLocks noGrp="1"/>
          </p:cNvSpPr>
          <p:nvPr>
            <p:ph idx="1"/>
          </p:nvPr>
        </p:nvSpPr>
        <p:spPr>
          <a:xfrm>
            <a:off x="358775" y="5581441"/>
            <a:ext cx="8424863" cy="720080"/>
          </a:xfrm>
        </p:spPr>
        <p:txBody>
          <a:bodyPr/>
          <a:lstStyle/>
          <a:p>
            <a:r>
              <a:rPr lang="en-US" baseline="30000" dirty="0"/>
              <a:t>A </a:t>
            </a:r>
            <a:r>
              <a:rPr lang="en-US" b="1" baseline="30000" dirty="0"/>
              <a:t>microfluidic platform </a:t>
            </a:r>
            <a:r>
              <a:rPr lang="en-US" baseline="30000" dirty="0"/>
              <a:t>provides a set of fluidic unit operations, which are designed for </a:t>
            </a:r>
            <a:r>
              <a:rPr lang="en-US" baseline="30000" dirty="0" smtClean="0"/>
              <a:t>easy</a:t>
            </a:r>
            <a:r>
              <a:rPr lang="en-US" dirty="0" smtClean="0"/>
              <a:t> </a:t>
            </a:r>
            <a:r>
              <a:rPr lang="en-US" baseline="30000" dirty="0" smtClean="0"/>
              <a:t>combination </a:t>
            </a:r>
            <a:r>
              <a:rPr lang="en-US" baseline="30000" dirty="0"/>
              <a:t>within a well-defined fabrication </a:t>
            </a:r>
            <a:r>
              <a:rPr lang="en-US" baseline="30000" dirty="0" smtClean="0"/>
              <a:t>technology.</a:t>
            </a:r>
            <a:endParaRPr lang="en-US" dirty="0"/>
          </a:p>
        </p:txBody>
      </p:sp>
      <p:pic>
        <p:nvPicPr>
          <p:cNvPr id="10" name="Picture 9"/>
          <p:cNvPicPr>
            <a:picLocks noChangeAspect="1"/>
          </p:cNvPicPr>
          <p:nvPr/>
        </p:nvPicPr>
        <p:blipFill>
          <a:blip r:embed="rId2"/>
          <a:stretch>
            <a:fillRect/>
          </a:stretch>
        </p:blipFill>
        <p:spPr>
          <a:xfrm>
            <a:off x="-22337" y="3356992"/>
            <a:ext cx="1853626" cy="1512168"/>
          </a:xfrm>
          <a:prstGeom prst="rect">
            <a:avLst/>
          </a:prstGeom>
        </p:spPr>
      </p:pic>
      <p:pic>
        <p:nvPicPr>
          <p:cNvPr id="11" name="Picture 10"/>
          <p:cNvPicPr>
            <a:picLocks noChangeAspect="1"/>
          </p:cNvPicPr>
          <p:nvPr/>
        </p:nvPicPr>
        <p:blipFill>
          <a:blip r:embed="rId3"/>
          <a:stretch>
            <a:fillRect/>
          </a:stretch>
        </p:blipFill>
        <p:spPr>
          <a:xfrm>
            <a:off x="1889763" y="3350580"/>
            <a:ext cx="1656184" cy="1703234"/>
          </a:xfrm>
          <a:prstGeom prst="rect">
            <a:avLst/>
          </a:prstGeom>
        </p:spPr>
      </p:pic>
      <p:pic>
        <p:nvPicPr>
          <p:cNvPr id="12" name="Picture 11"/>
          <p:cNvPicPr>
            <a:picLocks noChangeAspect="1"/>
          </p:cNvPicPr>
          <p:nvPr/>
        </p:nvPicPr>
        <p:blipFill>
          <a:blip r:embed="rId4"/>
          <a:stretch>
            <a:fillRect/>
          </a:stretch>
        </p:blipFill>
        <p:spPr>
          <a:xfrm>
            <a:off x="3563889" y="3593209"/>
            <a:ext cx="1816202" cy="1224136"/>
          </a:xfrm>
          <a:prstGeom prst="rect">
            <a:avLst/>
          </a:prstGeom>
        </p:spPr>
      </p:pic>
      <p:pic>
        <p:nvPicPr>
          <p:cNvPr id="13" name="Picture 12"/>
          <p:cNvPicPr>
            <a:picLocks noChangeAspect="1"/>
          </p:cNvPicPr>
          <p:nvPr/>
        </p:nvPicPr>
        <p:blipFill>
          <a:blip r:embed="rId5"/>
          <a:stretch>
            <a:fillRect/>
          </a:stretch>
        </p:blipFill>
        <p:spPr>
          <a:xfrm>
            <a:off x="5380091" y="3007699"/>
            <a:ext cx="1928213" cy="1158619"/>
          </a:xfrm>
          <a:prstGeom prst="rect">
            <a:avLst/>
          </a:prstGeom>
        </p:spPr>
      </p:pic>
      <p:pic>
        <p:nvPicPr>
          <p:cNvPr id="14" name="Picture 13"/>
          <p:cNvPicPr>
            <a:picLocks noChangeAspect="1"/>
          </p:cNvPicPr>
          <p:nvPr/>
        </p:nvPicPr>
        <p:blipFill>
          <a:blip r:embed="rId6"/>
          <a:stretch>
            <a:fillRect/>
          </a:stretch>
        </p:blipFill>
        <p:spPr>
          <a:xfrm>
            <a:off x="5380091" y="4205277"/>
            <a:ext cx="1928213" cy="1031763"/>
          </a:xfrm>
          <a:prstGeom prst="rect">
            <a:avLst/>
          </a:prstGeom>
        </p:spPr>
      </p:pic>
      <p:pic>
        <p:nvPicPr>
          <p:cNvPr id="15" name="Picture 14"/>
          <p:cNvPicPr>
            <a:picLocks noChangeAspect="1"/>
          </p:cNvPicPr>
          <p:nvPr/>
        </p:nvPicPr>
        <p:blipFill>
          <a:blip r:embed="rId7"/>
          <a:stretch>
            <a:fillRect/>
          </a:stretch>
        </p:blipFill>
        <p:spPr>
          <a:xfrm>
            <a:off x="7332933" y="3717032"/>
            <a:ext cx="1720815" cy="715144"/>
          </a:xfrm>
          <a:prstGeom prst="rect">
            <a:avLst/>
          </a:prstGeom>
        </p:spPr>
      </p:pic>
      <p:pic>
        <p:nvPicPr>
          <p:cNvPr id="17" name="Picture 16"/>
          <p:cNvPicPr>
            <a:picLocks noChangeAspect="1"/>
          </p:cNvPicPr>
          <p:nvPr/>
        </p:nvPicPr>
        <p:blipFill>
          <a:blip r:embed="rId8"/>
          <a:stretch>
            <a:fillRect/>
          </a:stretch>
        </p:blipFill>
        <p:spPr>
          <a:xfrm>
            <a:off x="107503" y="1101173"/>
            <a:ext cx="8947440" cy="2232248"/>
          </a:xfrm>
          <a:prstGeom prst="rect">
            <a:avLst/>
          </a:prstGeom>
        </p:spPr>
      </p:pic>
      <p:sp>
        <p:nvSpPr>
          <p:cNvPr id="18" name="Title 1"/>
          <p:cNvSpPr txBox="1">
            <a:spLocks/>
          </p:cNvSpPr>
          <p:nvPr/>
        </p:nvSpPr>
        <p:spPr bwMode="auto">
          <a:xfrm>
            <a:off x="408147" y="6350239"/>
            <a:ext cx="7992888" cy="21602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defTabSz="914400" fontAlgn="base">
              <a:lnSpc>
                <a:spcPct val="80000"/>
              </a:lnSpc>
              <a:spcBef>
                <a:spcPct val="0"/>
              </a:spcBef>
              <a:spcAft>
                <a:spcPct val="0"/>
              </a:spcAft>
              <a:defRPr/>
            </a:pPr>
            <a:r>
              <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rPr>
              <a:t>From</a:t>
            </a:r>
            <a:r>
              <a:rPr lang="en-US" sz="1200" kern="0" dirty="0">
                <a:latin typeface="Calibri" pitchFamily="34" charset="0"/>
                <a:ea typeface="ＭＳ Ｐゴシック" charset="-128"/>
                <a:cs typeface="Calibri" pitchFamily="34" charset="0"/>
              </a:rPr>
              <a:t>: Microfluidic lab-on-a-chip platforms: requirements, characteristics and </a:t>
            </a:r>
            <a:r>
              <a:rPr lang="en-US" sz="1200" kern="0" dirty="0" smtClean="0">
                <a:latin typeface="Calibri" pitchFamily="34" charset="0"/>
                <a:ea typeface="ＭＳ Ｐゴシック" charset="-128"/>
                <a:cs typeface="Calibri" pitchFamily="34" charset="0"/>
              </a:rPr>
              <a:t>applications</a:t>
            </a:r>
            <a:r>
              <a:rPr lang="en-US" sz="1200" kern="0" dirty="0">
                <a:latin typeface="Calibri" pitchFamily="34" charset="0"/>
                <a:ea typeface="ＭＳ Ｐゴシック" charset="-128"/>
                <a:cs typeface="Calibri" pitchFamily="34" charset="0"/>
              </a:rPr>
              <a:t>, Chem. Soc. Rev., 2010, 39, 1153–1182</a:t>
            </a:r>
            <a:endParaRPr kumimoji="0" lang="en-US" sz="1200" i="0" u="none" strike="noStrike" kern="0" cap="none" spc="0" normalizeH="0" baseline="0" noProof="0" dirty="0" smtClean="0">
              <a:ln>
                <a:noFill/>
              </a:ln>
              <a:effectLst/>
              <a:uLnTx/>
              <a:uFillTx/>
              <a:latin typeface="Calibri" pitchFamily="34" charset="0"/>
              <a:ea typeface="ＭＳ Ｐゴシック" charset="-128"/>
              <a:cs typeface="Calibri" pitchFamily="34" charset="0"/>
            </a:endParaRPr>
          </a:p>
        </p:txBody>
      </p:sp>
      <p:sp>
        <p:nvSpPr>
          <p:cNvPr id="3" name="Rectangle 2"/>
          <p:cNvSpPr/>
          <p:nvPr/>
        </p:nvSpPr>
        <p:spPr bwMode="auto">
          <a:xfrm>
            <a:off x="5292080" y="4166318"/>
            <a:ext cx="2040853" cy="1134890"/>
          </a:xfrm>
          <a:prstGeom prst="rect">
            <a:avLst/>
          </a:prstGeom>
          <a:noFill/>
          <a:ln w="76200" cap="flat" cmpd="sng" algn="ctr">
            <a:solidFill>
              <a:srgbClr val="FF66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Tree>
    <p:extLst>
      <p:ext uri="{BB962C8B-B14F-4D97-AF65-F5344CB8AC3E}">
        <p14:creationId xmlns:p14="http://schemas.microsoft.com/office/powerpoint/2010/main" val="3769568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TU Informatics">
  <a:themeElements>
    <a:clrScheme name="DTU Informatics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a:ln>
              <a:noFill/>
            </a:ln>
            <a:solidFill>
              <a:schemeClr val="tx1"/>
            </a:solidFill>
            <a:effectLst/>
            <a:latin typeface="Verdana"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a:ln>
              <a:noFill/>
            </a:ln>
            <a:solidFill>
              <a:schemeClr val="tx1"/>
            </a:solidFill>
            <a:effectLst/>
            <a:latin typeface="Verdana" charset="0"/>
            <a:ea typeface="ＭＳ Ｐゴシック" charset="-128"/>
            <a:cs typeface="ＭＳ Ｐゴシック" charset="-128"/>
          </a:defRPr>
        </a:defPPr>
      </a:lstStyle>
    </a:lnDef>
  </a:objectDefaults>
  <a:extraClrSchemeLst>
    <a:extraClrScheme>
      <a:clrScheme name="DTU Informat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 Informat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 Informat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 Informat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 Informat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 Informat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 Informatic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 Informat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 Informat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 Informat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 Informat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 Informat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 Informatics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TU Informatics">
  <a:themeElements>
    <a:clrScheme name="DTU Informatics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a:ln>
              <a:noFill/>
            </a:ln>
            <a:solidFill>
              <a:schemeClr val="tx1"/>
            </a:solidFill>
            <a:effectLst/>
            <a:latin typeface="Verdana"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a:ln>
              <a:noFill/>
            </a:ln>
            <a:solidFill>
              <a:schemeClr val="tx1"/>
            </a:solidFill>
            <a:effectLst/>
            <a:latin typeface="Verdana" charset="0"/>
            <a:ea typeface="ＭＳ Ｐゴシック" charset="-128"/>
            <a:cs typeface="ＭＳ Ｐゴシック" charset="-128"/>
          </a:defRPr>
        </a:defPPr>
      </a:lstStyle>
    </a:lnDef>
  </a:objectDefaults>
  <a:extraClrSchemeLst>
    <a:extraClrScheme>
      <a:clrScheme name="DTU Informat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 Informat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 Informat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 Informat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 Informat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 Informat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 Informatic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 Informat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 Informat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 Informat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 Informat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 Informat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 Informatics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template2">
  <a:themeElements>
    <a:clrScheme name="templat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09" charset="0"/>
          </a:defRPr>
        </a:defPPr>
      </a:lstStyle>
    </a:lnDef>
  </a:objectDefaults>
  <a:extraClrSchemeLst>
    <a:extraClrScheme>
      <a:clrScheme name="templat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plate2">
  <a:themeElements>
    <a:clrScheme name="templat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09" charset="0"/>
          </a:defRPr>
        </a:defPPr>
      </a:lstStyle>
    </a:lnDef>
  </a:objectDefaults>
  <a:extraClrSchemeLst>
    <a:extraClrScheme>
      <a:clrScheme name="templat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template2">
  <a:themeElements>
    <a:clrScheme name="templat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09" charset="0"/>
          </a:defRPr>
        </a:defPPr>
      </a:lstStyle>
    </a:lnDef>
  </a:objectDefaults>
  <a:extraClrSchemeLst>
    <a:extraClrScheme>
      <a:clrScheme name="templat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3234</TotalTime>
  <Words>1425</Words>
  <Application>Microsoft Macintosh PowerPoint</Application>
  <PresentationFormat>On-screen Show (4:3)</PresentationFormat>
  <Paragraphs>213</Paragraphs>
  <Slides>32</Slides>
  <Notes>20</Notes>
  <HiddenSlides>0</HiddenSlides>
  <MMClips>6</MMClips>
  <ScaleCrop>false</ScaleCrop>
  <HeadingPairs>
    <vt:vector size="6" baseType="variant">
      <vt:variant>
        <vt:lpstr>Theme</vt:lpstr>
      </vt:variant>
      <vt:variant>
        <vt:i4>6</vt:i4>
      </vt:variant>
      <vt:variant>
        <vt:lpstr>Embedded OLE Servers</vt:lpstr>
      </vt:variant>
      <vt:variant>
        <vt:i4>2</vt:i4>
      </vt:variant>
      <vt:variant>
        <vt:lpstr>Slide Titles</vt:lpstr>
      </vt:variant>
      <vt:variant>
        <vt:i4>32</vt:i4>
      </vt:variant>
    </vt:vector>
  </HeadingPairs>
  <TitlesOfParts>
    <vt:vector size="40" baseType="lpstr">
      <vt:lpstr>Office Theme</vt:lpstr>
      <vt:lpstr>DTU Informatics</vt:lpstr>
      <vt:lpstr>1_DTU Informatics</vt:lpstr>
      <vt:lpstr>2_template2</vt:lpstr>
      <vt:lpstr>template2</vt:lpstr>
      <vt:lpstr>1_template2</vt:lpstr>
      <vt:lpstr>Image</vt:lpstr>
      <vt:lpstr>文档</vt:lpstr>
      <vt:lpstr>Paul Pop, Technical University of Denmark, Denmark  Tsung-Yi Ho, National Cheng Kung University, Taiwan Juinn-Dar Huang, National Chiao Tung University, Taiwan</vt:lpstr>
      <vt:lpstr>Acknowledgments</vt:lpstr>
      <vt:lpstr>Acknowledgments</vt:lpstr>
      <vt:lpstr>Acknowledgments </vt:lpstr>
      <vt:lpstr>Outline</vt:lpstr>
      <vt:lpstr>Motivation for biochips</vt:lpstr>
      <vt:lpstr>Microfluidics field evolution</vt:lpstr>
      <vt:lpstr>Microfluidics on the “slope of enlightenment”</vt:lpstr>
      <vt:lpstr>Microfluidic platforms</vt:lpstr>
      <vt:lpstr>Electrowetting</vt:lpstr>
      <vt:lpstr>Operations: droplet movement</vt:lpstr>
      <vt:lpstr>Operations, cont.</vt:lpstr>
      <vt:lpstr>Droplet-based microfluidic biochips</vt:lpstr>
      <vt:lpstr>Biochip Design Automation Overview </vt:lpstr>
      <vt:lpstr>Architecture modeling</vt:lpstr>
      <vt:lpstr>Operation execution modeling</vt:lpstr>
      <vt:lpstr>Operation execution: “modules”</vt:lpstr>
      <vt:lpstr>Operation execution: “routes”</vt:lpstr>
      <vt:lpstr>Biochemical application model</vt:lpstr>
      <vt:lpstr>System-level design tasks</vt:lpstr>
      <vt:lpstr>Example system-level synthesis problem </vt:lpstr>
      <vt:lpstr>System-level synthesis example</vt:lpstr>
      <vt:lpstr>System-level synthesis example</vt:lpstr>
      <vt:lpstr>System-level synthesis example</vt:lpstr>
      <vt:lpstr>System-level synthesis example</vt:lpstr>
      <vt:lpstr>System-level synthesis example</vt:lpstr>
      <vt:lpstr>System-level synthesis example</vt:lpstr>
      <vt:lpstr>System-level synthesis example</vt:lpstr>
      <vt:lpstr>Synthesis Challenges: faults, variability</vt:lpstr>
      <vt:lpstr>Today’s Digital Microfluidic Biochips</vt:lpstr>
      <vt:lpstr>Cyberphysical system integration</vt:lpstr>
      <vt:lpstr>Runtime (online) synthesis for error recovery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 Pop</dc:creator>
  <cp:lastModifiedBy>Paul Pop</cp:lastModifiedBy>
  <cp:revision>65</cp:revision>
  <cp:lastPrinted>2011-09-27T09:59:45Z</cp:lastPrinted>
  <dcterms:created xsi:type="dcterms:W3CDTF">2010-02-09T18:19:40Z</dcterms:created>
  <dcterms:modified xsi:type="dcterms:W3CDTF">2013-09-06T07:03:18Z</dcterms:modified>
</cp:coreProperties>
</file>