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751" r:id="rId2"/>
  </p:sldMasterIdLst>
  <p:notesMasterIdLst>
    <p:notesMasterId r:id="rId21"/>
  </p:notesMasterIdLst>
  <p:handoutMasterIdLst>
    <p:handoutMasterId r:id="rId22"/>
  </p:handoutMasterIdLst>
  <p:sldIdLst>
    <p:sldId id="257" r:id="rId3"/>
    <p:sldId id="312" r:id="rId4"/>
    <p:sldId id="313" r:id="rId5"/>
    <p:sldId id="306" r:id="rId6"/>
    <p:sldId id="331" r:id="rId7"/>
    <p:sldId id="314" r:id="rId8"/>
    <p:sldId id="332" r:id="rId9"/>
    <p:sldId id="317" r:id="rId10"/>
    <p:sldId id="326" r:id="rId11"/>
    <p:sldId id="330" r:id="rId12"/>
    <p:sldId id="322" r:id="rId13"/>
    <p:sldId id="333" r:id="rId14"/>
    <p:sldId id="323" r:id="rId15"/>
    <p:sldId id="327" r:id="rId16"/>
    <p:sldId id="334" r:id="rId17"/>
    <p:sldId id="328" r:id="rId18"/>
    <p:sldId id="329" r:id="rId19"/>
    <p:sldId id="321" r:id="rId2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clrMru>
    <a:srgbClr val="CCCCCC"/>
    <a:srgbClr val="F7F7F7"/>
    <a:srgbClr val="969696"/>
    <a:srgbClr val="FFFF00"/>
    <a:srgbClr val="A50F15"/>
    <a:srgbClr val="FB6A4A"/>
    <a:srgbClr val="08519C"/>
    <a:srgbClr val="BDD7E7"/>
    <a:srgbClr val="000000"/>
    <a:srgbClr val="FCAE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9425" autoAdjust="0"/>
    <p:restoredTop sz="94638" autoAdjust="0"/>
  </p:normalViewPr>
  <p:slideViewPr>
    <p:cSldViewPr snapToObjects="1">
      <p:cViewPr varScale="1">
        <p:scale>
          <a:sx n="117" d="100"/>
          <a:sy n="117" d="100"/>
        </p:scale>
        <p:origin x="-21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Defining a research problem and organizing your research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93A9604F-CBE4-A542-8ED3-D4DA2AD42D9F}" type="datetime1">
              <a:rPr lang="en-US" smtClean="0"/>
              <a:t>3/14/12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F7E495CA-B740-ED43-A68C-6850FC2EBB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1609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Defining a research problem and organizing your research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B834E5C-60B9-0C45-8AA3-C44FD5123D65}" type="datetime1">
              <a:rPr lang="en-US" smtClean="0"/>
              <a:t>3/14/12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9E25D18-F51F-9C4E-A826-B9EA6E4DEE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8481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F1EBD14-758C-B145-ADD9-D32548233B5D}" type="slidenum">
              <a:rPr lang="en-US" sz="1200"/>
              <a:pPr eaLnBrk="1" hangingPunct="1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9E25D18-F51F-9C4E-A826-B9EA6E4DEEB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342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9E25D18-F51F-9C4E-A826-B9EA6E4DEEB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081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9E25D18-F51F-9C4E-A826-B9EA6E4DEEB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531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9E25D18-F51F-9C4E-A826-B9EA6E4DEEB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698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9E25D18-F51F-9C4E-A826-B9EA6E4DEEB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572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9E25D18-F51F-9C4E-A826-B9EA6E4DEEB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813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9E25D18-F51F-9C4E-A826-B9EA6E4DEEB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0035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9E25D18-F51F-9C4E-A826-B9EA6E4DEEB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604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9E25D18-F51F-9C4E-A826-B9EA6E4DEEB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0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1D75C90-96D8-224D-8B91-39FEB5B0F6EE}" type="slidenum">
              <a:rPr lang="en-US" sz="1200"/>
              <a:pPr eaLnBrk="1" hangingPunct="1"/>
              <a:t>2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9E25D18-F51F-9C4E-A826-B9EA6E4DEEB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35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CAA998-06B1-6345-9C59-32C119254F28}" type="slidenum">
              <a:rPr lang="en-US" sz="1200"/>
              <a:pPr eaLnBrk="1" hangingPunct="1"/>
              <a:t>4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9E25D18-F51F-9C4E-A826-B9EA6E4DEEB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335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9E25D18-F51F-9C4E-A826-B9EA6E4DEEB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731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9E25D18-F51F-9C4E-A826-B9EA6E4DEEB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62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9E25D18-F51F-9C4E-A826-B9EA6E4DEEB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78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9E25D18-F51F-9C4E-A826-B9EA6E4DEEB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72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DTU-DK-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2"/>
          <a:stretch>
            <a:fillRect/>
          </a:stretch>
        </p:blipFill>
        <p:spPr bwMode="auto">
          <a:xfrm>
            <a:off x="8597900" y="82550"/>
            <a:ext cx="4794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DTU frise 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90"/>
          <a:stretch>
            <a:fillRect/>
          </a:stretch>
        </p:blipFill>
        <p:spPr bwMode="auto">
          <a:xfrm>
            <a:off x="4432300" y="4191000"/>
            <a:ext cx="4711700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2" descr="C:\Users\cls\Desktop\DTU_ppt\Til PAW\DTU_LOGOS\Done\DTU Informatik A U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6" t="34251" b="14568"/>
          <a:stretch>
            <a:fillRect/>
          </a:stretch>
        </p:blipFill>
        <p:spPr bwMode="auto">
          <a:xfrm>
            <a:off x="619125" y="6029325"/>
            <a:ext cx="52133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8898" y="1295400"/>
            <a:ext cx="6478083" cy="869128"/>
          </a:xfrm>
        </p:spPr>
        <p:txBody>
          <a:bodyPr/>
          <a:lstStyle>
            <a:lvl1pPr algn="l">
              <a:defRPr sz="2800">
                <a:solidFill>
                  <a:srgbClr val="08519C"/>
                </a:solidFill>
                <a:latin typeface="Calibri"/>
                <a:cs typeface="Calibri"/>
              </a:defRPr>
            </a:lvl1pPr>
          </a:lstStyle>
          <a:p>
            <a:r>
              <a:rPr lang="en-GB" noProof="0" smtClean="0"/>
              <a:t>Click to edit Master title style</a:t>
            </a:r>
            <a:endParaRPr lang="en-US" noProof="0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18898" y="2380182"/>
            <a:ext cx="6486071" cy="1658418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08519C"/>
                </a:solidFill>
                <a:latin typeface="Calibri"/>
                <a:cs typeface="Calibri"/>
              </a:defRPr>
            </a:lvl1pPr>
          </a:lstStyle>
          <a:p>
            <a:r>
              <a:rPr lang="en-GB" noProof="0" smtClean="0"/>
              <a:t>Click to edit Master subtitle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22222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02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xfrm>
            <a:off x="5808663" y="6534150"/>
            <a:ext cx="3333750" cy="3222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Lecture 1/</a:t>
            </a:r>
            <a:fld id="{E49FCFA7-FCF3-6E46-AB0C-B0FCB2E90F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16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9925" y="610711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77912-13B0-9D4E-A3C3-77D04B5FD190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80770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10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theme" Target="../theme/theme2.xml"/><Relationship Id="rId3" Type="http://schemas.openxmlformats.org/officeDocument/2006/relationships/image" Target="../media/image4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7188" y="0"/>
            <a:ext cx="842645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935038"/>
            <a:ext cx="8424863" cy="554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28" name="Rectangle 13"/>
          <p:cNvSpPr>
            <a:spLocks noChangeArrowheads="1"/>
          </p:cNvSpPr>
          <p:nvPr/>
        </p:nvSpPr>
        <p:spPr bwMode="auto">
          <a:xfrm>
            <a:off x="8474075" y="65563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 eaLnBrk="0" hangingPunct="0"/>
            <a:fld id="{98B1E757-5963-A04C-A512-894E79529E1F}" type="slidenum">
              <a:rPr lang="en-US" sz="900">
                <a:latin typeface="Calibri" charset="0"/>
                <a:cs typeface="Calibri" charset="0"/>
              </a:rPr>
              <a:pPr algn="r" eaLnBrk="0" hangingPunct="0"/>
              <a:t>‹#›</a:t>
            </a:fld>
            <a:endParaRPr lang="en-US" sz="900">
              <a:latin typeface="Calibri" charset="0"/>
              <a:cs typeface="Calibri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19" r:id="rId2"/>
    <p:sldLayoutId id="2147483821" r:id="rId3"/>
    <p:sldLayoutId id="2147483822" r:id="rId4"/>
  </p:sldLayoutIdLst>
  <p:hf sldNum="0" hdr="0" ftr="0" dt="0"/>
  <p:txStyles>
    <p:titleStyle>
      <a:lvl1pPr algn="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8519C"/>
          </a:solidFill>
          <a:latin typeface="Calibri"/>
          <a:ea typeface="ＭＳ Ｐゴシック" charset="-128"/>
          <a:cs typeface="Calibri"/>
        </a:defRPr>
      </a:lvl1pPr>
      <a:lvl2pPr algn="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8519C"/>
          </a:solidFill>
          <a:latin typeface="Calibri" charset="0"/>
          <a:ea typeface="ＭＳ Ｐゴシック" charset="-128"/>
          <a:cs typeface="ＭＳ Ｐゴシック" charset="-128"/>
        </a:defRPr>
      </a:lvl2pPr>
      <a:lvl3pPr algn="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8519C"/>
          </a:solidFill>
          <a:latin typeface="Calibri" charset="0"/>
          <a:ea typeface="ＭＳ Ｐゴシック" charset="-128"/>
          <a:cs typeface="ＭＳ Ｐゴシック" charset="-128"/>
        </a:defRPr>
      </a:lvl3pPr>
      <a:lvl4pPr algn="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8519C"/>
          </a:solidFill>
          <a:latin typeface="Calibri" charset="0"/>
          <a:ea typeface="ＭＳ Ｐゴシック" charset="-128"/>
          <a:cs typeface="ＭＳ Ｐゴシック" charset="-128"/>
        </a:defRPr>
      </a:lvl4pPr>
      <a:lvl5pPr algn="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8519C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  <a:ea typeface="ＭＳ Ｐゴシック" charset="-128"/>
          <a:cs typeface="ＭＳ Ｐゴシック" charset="-128"/>
        </a:defRPr>
      </a:lvl9pPr>
    </p:titleStyle>
    <p:bodyStyle>
      <a:lvl1pPr marL="179388" indent="-179388" algn="l" rtl="0" eaLnBrk="0" fontAlgn="base" hangingPunct="0">
        <a:spcBef>
          <a:spcPts val="500"/>
        </a:spcBef>
        <a:spcAft>
          <a:spcPct val="0"/>
        </a:spcAft>
        <a:buClr>
          <a:srgbClr val="BDD7E7"/>
        </a:buClr>
        <a:buFont typeface="Wingdings" charset="0"/>
        <a:buChar char="§"/>
        <a:defRPr sz="2400">
          <a:solidFill>
            <a:srgbClr val="08519C"/>
          </a:solidFill>
          <a:latin typeface="Calibri"/>
          <a:ea typeface="ＭＳ Ｐゴシック" charset="-128"/>
          <a:cs typeface="Calibri"/>
        </a:defRPr>
      </a:lvl1pPr>
      <a:lvl2pPr marL="539750" indent="-215900" algn="l" rtl="0" eaLnBrk="0" fontAlgn="base" hangingPunct="0">
        <a:spcBef>
          <a:spcPts val="400"/>
        </a:spcBef>
        <a:spcAft>
          <a:spcPct val="0"/>
        </a:spcAft>
        <a:buClr>
          <a:srgbClr val="BDD7E7"/>
        </a:buClr>
        <a:buFont typeface="Wingdings" charset="0"/>
        <a:buChar char="§"/>
        <a:defRPr sz="2200">
          <a:solidFill>
            <a:srgbClr val="08519C"/>
          </a:solidFill>
          <a:latin typeface="Calibri"/>
          <a:ea typeface="ＭＳ Ｐゴシック" charset="-128"/>
          <a:cs typeface="Calibri"/>
        </a:defRPr>
      </a:lvl2pPr>
      <a:lvl3pPr marL="898525" indent="-215900" algn="l" rtl="0" eaLnBrk="0" fontAlgn="base" hangingPunct="0">
        <a:spcBef>
          <a:spcPts val="300"/>
        </a:spcBef>
        <a:spcAft>
          <a:spcPct val="0"/>
        </a:spcAft>
        <a:buClr>
          <a:srgbClr val="BDD7E7"/>
        </a:buClr>
        <a:buFont typeface="Wingdings" charset="0"/>
        <a:buChar char="§"/>
        <a:defRPr sz="2000">
          <a:solidFill>
            <a:srgbClr val="08519C"/>
          </a:solidFill>
          <a:latin typeface="Calibri"/>
          <a:ea typeface="ＭＳ Ｐゴシック" charset="-128"/>
          <a:cs typeface="Calibri"/>
        </a:defRPr>
      </a:lvl3pPr>
      <a:lvl4pPr marL="1258888" indent="-215900" algn="l" rtl="0" eaLnBrk="0" fontAlgn="base" hangingPunct="0">
        <a:spcBef>
          <a:spcPts val="200"/>
        </a:spcBef>
        <a:spcAft>
          <a:spcPct val="0"/>
        </a:spcAft>
        <a:buClr>
          <a:srgbClr val="BDD7E7"/>
        </a:buClr>
        <a:buFont typeface="Wingdings" charset="0"/>
        <a:buChar char="§"/>
        <a:defRPr>
          <a:solidFill>
            <a:srgbClr val="08519C"/>
          </a:solidFill>
          <a:latin typeface="Calibri"/>
          <a:ea typeface="ＭＳ Ｐゴシック" charset="-128"/>
          <a:cs typeface="Calibri"/>
        </a:defRPr>
      </a:lvl4pPr>
      <a:lvl5pPr marL="1619250" indent="-215900" algn="l" rtl="0" eaLnBrk="0" fontAlgn="base" hangingPunct="0">
        <a:spcBef>
          <a:spcPts val="200"/>
        </a:spcBef>
        <a:spcAft>
          <a:spcPct val="0"/>
        </a:spcAft>
        <a:buClr>
          <a:srgbClr val="BDD7E7"/>
        </a:buClr>
        <a:buFont typeface="Wingdings" charset="0"/>
        <a:buChar char="§"/>
        <a:defRPr sz="1600">
          <a:solidFill>
            <a:srgbClr val="08519C"/>
          </a:solidFill>
          <a:latin typeface="Calibri"/>
          <a:ea typeface="ＭＳ Ｐゴシック" charset="-128"/>
          <a:cs typeface="Calibri"/>
        </a:defRPr>
      </a:lvl5pPr>
      <a:lvl6pPr marL="25749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30321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893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9465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Text Box 844"/>
          <p:cNvSpPr txBox="1">
            <a:spLocks noChangeArrowheads="1"/>
          </p:cNvSpPr>
          <p:nvPr userDrawn="1"/>
        </p:nvSpPr>
        <p:spPr bwMode="auto">
          <a:xfrm>
            <a:off x="6508750" y="6615113"/>
            <a:ext cx="2533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>
              <a:defRPr/>
            </a:pPr>
            <a:fld id="{CFD4E6FD-F4A4-584A-AB34-1D1C9F5F52CC}" type="slidenum">
              <a:rPr lang="en-US" sz="1200" b="1" smtClean="0">
                <a:solidFill>
                  <a:srgbClr val="FFFFFF"/>
                </a:solidFill>
                <a:latin typeface="Trebuchet MS" charset="0"/>
              </a:rPr>
              <a:pPr algn="r" defTabSz="914400">
                <a:defRPr/>
              </a:pPr>
              <a:t>‹#›</a:t>
            </a:fld>
            <a:r>
              <a:rPr lang="en-US" sz="1200" b="1" smtClean="0">
                <a:solidFill>
                  <a:srgbClr val="FFFFFF"/>
                </a:solidFill>
                <a:latin typeface="Trebuchet MS" charset="0"/>
              </a:rPr>
              <a:t>  of  1</a:t>
            </a:r>
            <a:r>
              <a:rPr lang="sv-SE" sz="1200" b="1" smtClean="0">
                <a:solidFill>
                  <a:srgbClr val="FFFFFF"/>
                </a:solidFill>
                <a:latin typeface="Trebuchet MS" charset="0"/>
              </a:rPr>
              <a:t>4</a:t>
            </a:r>
            <a:endParaRPr lang="en-US" sz="1200" b="1" smtClean="0">
              <a:solidFill>
                <a:srgbClr val="FFFFFF"/>
              </a:solidFill>
              <a:latin typeface="Trebuchet MS" charset="0"/>
            </a:endParaRPr>
          </a:p>
        </p:txBody>
      </p:sp>
      <p:sp>
        <p:nvSpPr>
          <p:cNvPr id="4099" name="Rectangle 845"/>
          <p:cNvSpPr>
            <a:spLocks noChangeArrowheads="1"/>
          </p:cNvSpPr>
          <p:nvPr userDrawn="1"/>
        </p:nvSpPr>
        <p:spPr bwMode="auto">
          <a:xfrm>
            <a:off x="0" y="6599238"/>
            <a:ext cx="9144000" cy="258762"/>
          </a:xfrm>
          <a:prstGeom prst="rect">
            <a:avLst/>
          </a:prstGeom>
          <a:solidFill>
            <a:srgbClr val="33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med" len="lg"/>
                <a:tailEnd type="none" w="med" len="lg"/>
              </a14:hiddenLine>
            </a:ext>
          </a:extLst>
        </p:spPr>
        <p:txBody>
          <a:bodyPr wrap="none" anchor="ctr"/>
          <a:lstStyle/>
          <a:p>
            <a:pPr algn="ctr" defTabSz="914400" eaLnBrk="0" hangingPunct="0">
              <a:lnSpc>
                <a:spcPct val="140000"/>
              </a:lnSpc>
              <a:buClr>
                <a:srgbClr val="350066"/>
              </a:buClr>
              <a:buFont typeface="Wingdings" charset="0"/>
              <a:buNone/>
            </a:pPr>
            <a:endParaRPr lang="en-US" sz="2400" b="1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1870" name="Text Box 846"/>
          <p:cNvSpPr txBox="1">
            <a:spLocks noChangeArrowheads="1"/>
          </p:cNvSpPr>
          <p:nvPr userDrawn="1"/>
        </p:nvSpPr>
        <p:spPr bwMode="auto">
          <a:xfrm>
            <a:off x="6610350" y="6583363"/>
            <a:ext cx="2533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>
              <a:defRPr/>
            </a:pPr>
            <a:fld id="{AEA258CD-6DBC-7B40-9DD3-B15977695B94}" type="slidenum">
              <a:rPr lang="en-US" sz="1200" b="1" smtClean="0">
                <a:solidFill>
                  <a:srgbClr val="FFFFFF"/>
                </a:solidFill>
                <a:latin typeface="Trebuchet MS" charset="0"/>
              </a:rPr>
              <a:pPr algn="r" defTabSz="914400">
                <a:defRPr/>
              </a:pPr>
              <a:t>‹#›</a:t>
            </a:fld>
            <a:endParaRPr lang="en-US" sz="1200" b="1" smtClean="0">
              <a:solidFill>
                <a:srgbClr val="FFFFFF"/>
              </a:solidFill>
              <a:latin typeface="Trebuchet MS" charset="0"/>
            </a:endParaRPr>
          </a:p>
        </p:txBody>
      </p:sp>
      <p:sp>
        <p:nvSpPr>
          <p:cNvPr id="4101" name="Rectangle 84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6800"/>
            <a:ext cx="853440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859"/>
          <p:cNvSpPr>
            <a:spLocks noGrp="1" noChangeArrowheads="1"/>
          </p:cNvSpPr>
          <p:nvPr>
            <p:ph type="title"/>
          </p:nvPr>
        </p:nvSpPr>
        <p:spPr bwMode="auto">
          <a:xfrm>
            <a:off x="0" y="149225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Master title style</a:t>
            </a:r>
          </a:p>
        </p:txBody>
      </p:sp>
      <p:pic>
        <p:nvPicPr>
          <p:cNvPr id="4103" name="Picture 2268" descr="linie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685800"/>
            <a:ext cx="586740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</p:sldLayoutIdLst>
  <p:transition xmlns:p14="http://schemas.microsoft.com/office/powerpoint/2010/main"/>
  <p:hf sldNum="0"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+mj-lt"/>
          <a:ea typeface="ＭＳ Ｐゴシック" charset="-128"/>
          <a:cs typeface="ＭＳ Ｐゴシック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Tahoma" charset="0"/>
          <a:ea typeface="ＭＳ Ｐゴシック" charset="-128"/>
          <a:cs typeface="ＭＳ Ｐゴシック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Tahoma" charset="0"/>
          <a:ea typeface="ＭＳ Ｐゴシック" charset="-128"/>
          <a:cs typeface="ＭＳ Ｐゴシック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Tahoma" charset="0"/>
          <a:ea typeface="ＭＳ Ｐゴシック" charset="-128"/>
          <a:cs typeface="ＭＳ Ｐゴシック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Tahoma" charset="0"/>
          <a:ea typeface="ＭＳ Ｐゴシック" charset="-128"/>
          <a:cs typeface="ＭＳ Ｐゴシック" charset="-128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Tahoma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Tahoma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Tahoma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399CC"/>
        </a:buClr>
        <a:buFont typeface="Wingdings" charset="0"/>
        <a:buChar char="§"/>
        <a:defRPr sz="2400">
          <a:solidFill>
            <a:srgbClr val="330066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399CC"/>
        </a:buClr>
        <a:buFont typeface="Wingdings" charset="0"/>
        <a:buChar char="§"/>
        <a:defRPr sz="2000">
          <a:solidFill>
            <a:srgbClr val="33006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399CC"/>
        </a:buClr>
        <a:buFont typeface="Wingdings" charset="0"/>
        <a:buChar char="§"/>
        <a:defRPr>
          <a:solidFill>
            <a:srgbClr val="330066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3399CC"/>
        </a:buClr>
        <a:buFont typeface="Wingdings" charset="0"/>
        <a:buChar char="§"/>
        <a:defRPr sz="1600">
          <a:solidFill>
            <a:srgbClr val="330066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399CC"/>
        </a:buClr>
        <a:buFont typeface="Wingdings" charset="0"/>
        <a:buChar char="§"/>
        <a:defRPr sz="1600">
          <a:solidFill>
            <a:srgbClr val="330066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3399CC"/>
        </a:buClr>
        <a:buFont typeface="Wingdings" charset="2"/>
        <a:buChar char="§"/>
        <a:defRPr sz="1600">
          <a:solidFill>
            <a:srgbClr val="330066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3399CC"/>
        </a:buClr>
        <a:buFont typeface="Wingdings" charset="2"/>
        <a:buChar char="§"/>
        <a:defRPr sz="1600">
          <a:solidFill>
            <a:srgbClr val="330066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3399CC"/>
        </a:buClr>
        <a:buFont typeface="Wingdings" charset="2"/>
        <a:buChar char="§"/>
        <a:defRPr sz="1600">
          <a:solidFill>
            <a:srgbClr val="330066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3399CC"/>
        </a:buClr>
        <a:buFont typeface="Wingdings" charset="2"/>
        <a:buChar char="§"/>
        <a:defRPr sz="1600">
          <a:solidFill>
            <a:srgbClr val="330066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7" Type="http://schemas.openxmlformats.org/officeDocument/2006/relationships/image" Target="../media/image14.emf"/><Relationship Id="rId8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5.emf"/><Relationship Id="rId7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5"/>
          <p:cNvSpPr>
            <a:spLocks noGrp="1"/>
          </p:cNvSpPr>
          <p:nvPr>
            <p:ph type="ctrTitle"/>
          </p:nvPr>
        </p:nvSpPr>
        <p:spPr>
          <a:xfrm>
            <a:off x="719138" y="908050"/>
            <a:ext cx="6478587" cy="1255713"/>
          </a:xfrm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</a:rPr>
              <a:t>Robust and Flexible Mapping for</a:t>
            </a:r>
            <a:br>
              <a:rPr lang="en-US">
                <a:latin typeface="Calibri" charset="0"/>
                <a:ea typeface="ＭＳ Ｐゴシック" charset="0"/>
              </a:rPr>
            </a:br>
            <a:r>
              <a:rPr lang="en-US">
                <a:latin typeface="Calibri" charset="0"/>
                <a:ea typeface="ＭＳ Ｐゴシック" charset="0"/>
              </a:rPr>
              <a:t>Real-time Distributed Applications during the Early Design Phases</a:t>
            </a:r>
          </a:p>
        </p:txBody>
      </p:sp>
      <p:sp>
        <p:nvSpPr>
          <p:cNvPr id="7170" name="Subtitle 6"/>
          <p:cNvSpPr>
            <a:spLocks noGrp="1"/>
          </p:cNvSpPr>
          <p:nvPr>
            <p:ph type="subTitle" idx="1"/>
          </p:nvPr>
        </p:nvSpPr>
        <p:spPr>
          <a:xfrm>
            <a:off x="719138" y="2379663"/>
            <a:ext cx="6486525" cy="1658937"/>
          </a:xfrm>
        </p:spPr>
        <p:txBody>
          <a:bodyPr/>
          <a:lstStyle/>
          <a:p>
            <a:r>
              <a:rPr lang="en-US" sz="2000" dirty="0" err="1">
                <a:latin typeface="Calibri" charset="0"/>
                <a:ea typeface="ＭＳ Ｐゴシック" charset="0"/>
              </a:rPr>
              <a:t>Junhe</a:t>
            </a:r>
            <a:r>
              <a:rPr lang="en-US" sz="2000" dirty="0">
                <a:latin typeface="Calibri" charset="0"/>
                <a:ea typeface="ＭＳ Ｐゴシック" charset="0"/>
              </a:rPr>
              <a:t> Gan</a:t>
            </a:r>
            <a:r>
              <a:rPr lang="en-US" sz="2000" baseline="30000" dirty="0">
                <a:latin typeface="Calibri" charset="0"/>
                <a:ea typeface="ＭＳ Ｐゴシック" charset="0"/>
              </a:rPr>
              <a:t>1</a:t>
            </a:r>
            <a:r>
              <a:rPr lang="en-US" sz="2000" dirty="0">
                <a:latin typeface="Calibri" charset="0"/>
                <a:ea typeface="ＭＳ Ｐゴシック" charset="0"/>
              </a:rPr>
              <a:t>, </a:t>
            </a:r>
            <a:r>
              <a:rPr lang="en-US" sz="2000" b="1" dirty="0">
                <a:latin typeface="Calibri" charset="0"/>
                <a:ea typeface="ＭＳ Ｐゴシック" charset="0"/>
              </a:rPr>
              <a:t>Paul Pop</a:t>
            </a:r>
            <a:r>
              <a:rPr lang="en-US" sz="2000" baseline="30000" dirty="0">
                <a:latin typeface="Calibri" charset="0"/>
                <a:ea typeface="ＭＳ Ｐゴシック" charset="0"/>
              </a:rPr>
              <a:t>1</a:t>
            </a:r>
            <a:r>
              <a:rPr lang="en-US" sz="2000" dirty="0">
                <a:latin typeface="Calibri" charset="0"/>
                <a:ea typeface="ＭＳ Ｐゴシック" charset="0"/>
              </a:rPr>
              <a:t>, Flavius </a:t>
            </a:r>
            <a:r>
              <a:rPr lang="en-US" sz="2000" dirty="0" smtClean="0">
                <a:latin typeface="Calibri" charset="0"/>
                <a:ea typeface="ＭＳ Ｐゴシック" charset="0"/>
              </a:rPr>
              <a:t>Gruian</a:t>
            </a:r>
            <a:r>
              <a:rPr lang="en-US" sz="2000" baseline="30000" dirty="0" smtClean="0">
                <a:latin typeface="Calibri" charset="0"/>
                <a:ea typeface="ＭＳ Ｐゴシック" charset="0"/>
              </a:rPr>
              <a:t>2</a:t>
            </a:r>
            <a:r>
              <a:rPr lang="en-US" sz="2000" dirty="0" smtClean="0">
                <a:latin typeface="Calibri" charset="0"/>
                <a:ea typeface="ＭＳ Ｐゴシック" charset="0"/>
              </a:rPr>
              <a:t> </a:t>
            </a:r>
            <a:r>
              <a:rPr lang="en-US" sz="2000" dirty="0">
                <a:latin typeface="Calibri" charset="0"/>
                <a:ea typeface="ＭＳ Ｐゴシック" charset="0"/>
              </a:rPr>
              <a:t>and Jan Madsen</a:t>
            </a:r>
            <a:r>
              <a:rPr lang="en-US" sz="2000" baseline="30000" dirty="0">
                <a:latin typeface="Calibri" charset="0"/>
                <a:ea typeface="ＭＳ Ｐゴシック" charset="0"/>
              </a:rPr>
              <a:t>1</a:t>
            </a:r>
            <a:endParaRPr lang="en-US" sz="2000" dirty="0">
              <a:latin typeface="Calibri" charset="0"/>
              <a:ea typeface="ＭＳ Ｐゴシック" charset="0"/>
            </a:endParaRPr>
          </a:p>
          <a:p>
            <a:endParaRPr lang="en-US" sz="1800" baseline="30000" dirty="0">
              <a:latin typeface="Calibri" charset="0"/>
              <a:ea typeface="ＭＳ Ｐゴシック" charset="0"/>
            </a:endParaRPr>
          </a:p>
          <a:p>
            <a:r>
              <a:rPr lang="en-US" sz="1800" baseline="30000" dirty="0">
                <a:latin typeface="Calibri" charset="0"/>
                <a:ea typeface="ＭＳ Ｐゴシック" charset="0"/>
              </a:rPr>
              <a:t>1</a:t>
            </a:r>
            <a:r>
              <a:rPr lang="en-US" sz="1800" dirty="0">
                <a:latin typeface="Calibri" charset="0"/>
                <a:ea typeface="ＭＳ Ｐゴシック" charset="0"/>
              </a:rPr>
              <a:t>Technical University of Denmark, Denmark  </a:t>
            </a:r>
            <a:br>
              <a:rPr lang="en-US" sz="1800" dirty="0">
                <a:latin typeface="Calibri" charset="0"/>
                <a:ea typeface="ＭＳ Ｐゴシック" charset="0"/>
              </a:rPr>
            </a:br>
            <a:r>
              <a:rPr lang="en-US" sz="1800" baseline="30000" dirty="0">
                <a:latin typeface="Calibri" charset="0"/>
                <a:ea typeface="ＭＳ Ｐゴシック" charset="0"/>
              </a:rPr>
              <a:t>2</a:t>
            </a:r>
            <a:r>
              <a:rPr lang="en-US" sz="1800" dirty="0">
                <a:latin typeface="Calibri" charset="0"/>
                <a:ea typeface="ＭＳ Ｐゴシック" charset="0"/>
              </a:rPr>
              <a:t>Lund University, Sweden</a:t>
            </a:r>
          </a:p>
        </p:txBody>
      </p:sp>
      <p:pic>
        <p:nvPicPr>
          <p:cNvPr id="4" name="Picture 4" descr="http://www.magillem.com/public/65/contenu/Artemis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28" y="4426788"/>
            <a:ext cx="1508125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ww.sysmodel.eu/images/sysmodel-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07" y="4454318"/>
            <a:ext cx="1081087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Motivational example: </a:t>
            </a:r>
            <a:r>
              <a:rPr lang="en-US" i="1" dirty="0" smtClean="0">
                <a:solidFill>
                  <a:srgbClr val="A50F15"/>
                </a:solidFill>
              </a:rPr>
              <a:t>robustness</a:t>
            </a:r>
            <a:endParaRPr lang="en-US" i="1" dirty="0">
              <a:solidFill>
                <a:srgbClr val="A50F15"/>
              </a:solidFill>
            </a:endParaRPr>
          </a:p>
        </p:txBody>
      </p:sp>
      <p:pic>
        <p:nvPicPr>
          <p:cNvPr id="7" name="Picture 6" descr="Screen Shot 2011-11-01 at 10.33.1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429000"/>
            <a:ext cx="2059185" cy="1843186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242665" y="3746477"/>
            <a:ext cx="1865262" cy="694481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246235" y="4494137"/>
            <a:ext cx="1865262" cy="694481"/>
          </a:xfrm>
          <a:prstGeom prst="roundRect">
            <a:avLst/>
          </a:prstGeom>
          <a:noFill/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 smtClean="0"/>
              <a:t>MRF	our proposed solution, Mapping for Robustness and Flexibility</a:t>
            </a:r>
          </a:p>
          <a:p>
            <a:r>
              <a:rPr lang="en-US" sz="2200" dirty="0" smtClean="0"/>
              <a:t>SFM	Straightforward Mapping</a:t>
            </a:r>
            <a:br>
              <a:rPr lang="en-US" sz="2200" dirty="0" smtClean="0"/>
            </a:br>
            <a:r>
              <a:rPr lang="en-US" sz="2200" dirty="0" smtClean="0"/>
              <a:t>	uses the </a:t>
            </a:r>
            <a:r>
              <a:rPr lang="en-US" sz="2200" i="1" dirty="0" smtClean="0"/>
              <a:t>expected</a:t>
            </a:r>
            <a:r>
              <a:rPr lang="en-US" sz="2200" dirty="0" smtClean="0"/>
              <a:t> value of the WCET probability density function</a:t>
            </a:r>
            <a:br>
              <a:rPr lang="en-US" sz="2200" dirty="0" smtClean="0"/>
            </a:br>
            <a:r>
              <a:rPr lang="en-US" sz="2200" dirty="0" smtClean="0"/>
              <a:t>	ignores the future scenarios </a:t>
            </a:r>
            <a:r>
              <a:rPr lang="en-US" sz="2200" i="1" dirty="0" smtClean="0"/>
              <a:t>S</a:t>
            </a:r>
            <a:r>
              <a:rPr lang="en-US" sz="2200" i="1" baseline="-25000" dirty="0" smtClean="0"/>
              <a:t>i</a:t>
            </a:r>
          </a:p>
          <a:p>
            <a:endParaRPr lang="en-US" sz="2200" i="1" baseline="-25000" dirty="0"/>
          </a:p>
          <a:p>
            <a:r>
              <a:rPr lang="en-US" sz="2200" dirty="0" smtClean="0"/>
              <a:t>Let’s use MRF vs. SFM to compare the </a:t>
            </a:r>
            <a:r>
              <a:rPr lang="en-US" sz="2200" i="1" dirty="0" smtClean="0">
                <a:solidFill>
                  <a:srgbClr val="A50F15"/>
                </a:solidFill>
              </a:rPr>
              <a:t>robustness</a:t>
            </a:r>
            <a:r>
              <a:rPr lang="en-US" sz="2200" dirty="0" smtClean="0">
                <a:solidFill>
                  <a:srgbClr val="A50F15"/>
                </a:solidFill>
              </a:rPr>
              <a:t> </a:t>
            </a:r>
            <a:r>
              <a:rPr lang="en-US" sz="2200" dirty="0" smtClean="0"/>
              <a:t>of </a:t>
            </a:r>
            <a:r>
              <a:rPr lang="en-US" sz="2200" i="1" dirty="0" smtClean="0"/>
              <a:t>M</a:t>
            </a:r>
            <a:r>
              <a:rPr lang="en-US" sz="2200" dirty="0" smtClean="0"/>
              <a:t> and </a:t>
            </a:r>
            <a:r>
              <a:rPr lang="en-US" sz="2200" i="1" dirty="0" smtClean="0"/>
              <a:t>M</a:t>
            </a:r>
            <a:r>
              <a:rPr lang="en-US" sz="2200" dirty="0" smtClean="0"/>
              <a:t>’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3204161"/>
            <a:ext cx="4680864" cy="290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47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</a:rPr>
              <a:t>Motivational example: </a:t>
            </a:r>
            <a:r>
              <a:rPr lang="en-US" i="1" dirty="0" smtClean="0">
                <a:solidFill>
                  <a:srgbClr val="A50F15"/>
                </a:solidFill>
                <a:latin typeface="Calibri" charset="0"/>
                <a:ea typeface="ＭＳ Ｐゴシック" charset="0"/>
              </a:rPr>
              <a:t>flexibility</a:t>
            </a:r>
            <a:endParaRPr lang="en-US" i="1" dirty="0">
              <a:solidFill>
                <a:srgbClr val="A50F15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13317" name="Content Placeholder 2"/>
          <p:cNvSpPr txBox="1">
            <a:spLocks/>
          </p:cNvSpPr>
          <p:nvPr/>
        </p:nvSpPr>
        <p:spPr bwMode="auto">
          <a:xfrm>
            <a:off x="374524" y="1072810"/>
            <a:ext cx="3152102" cy="30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0" tIns="0" rIns="0" bIns="0"/>
          <a:lstStyle>
            <a:lvl1pPr marL="179388" indent="-1793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>
              <a:spcBef>
                <a:spcPts val="500"/>
              </a:spcBef>
              <a:buClr>
                <a:srgbClr val="BDD7E7"/>
              </a:buClr>
            </a:pPr>
            <a:r>
              <a:rPr lang="en-US" sz="2000" dirty="0" smtClean="0">
                <a:solidFill>
                  <a:srgbClr val="08519C"/>
                </a:solidFill>
                <a:latin typeface="Calibri" charset="0"/>
                <a:cs typeface="Calibri" charset="0"/>
              </a:rPr>
              <a:t>Baseline functionality</a:t>
            </a:r>
            <a:endParaRPr lang="en-US" sz="2000" dirty="0">
              <a:solidFill>
                <a:srgbClr val="08519C"/>
              </a:solidFill>
              <a:latin typeface="Calibri" charset="0"/>
              <a:cs typeface="Calibri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1247088"/>
            <a:ext cx="4176463" cy="34060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88" y="1350805"/>
            <a:ext cx="3203352" cy="1359696"/>
          </a:xfrm>
          <a:prstGeom prst="rect">
            <a:avLst/>
          </a:prstGeom>
        </p:spPr>
      </p:pic>
      <p:sp>
        <p:nvSpPr>
          <p:cNvPr id="15" name="Content Placeholder 4"/>
          <p:cNvSpPr>
            <a:spLocks noGrp="1"/>
          </p:cNvSpPr>
          <p:nvPr>
            <p:ph idx="1"/>
          </p:nvPr>
        </p:nvSpPr>
        <p:spPr>
          <a:xfrm>
            <a:off x="3963364" y="4725144"/>
            <a:ext cx="4929116" cy="1751856"/>
          </a:xfrm>
        </p:spPr>
        <p:txBody>
          <a:bodyPr/>
          <a:lstStyle/>
          <a:p>
            <a:pPr marL="0" indent="0">
              <a:buNone/>
              <a:tabLst>
                <a:tab pos="450850" algn="l"/>
              </a:tabLst>
            </a:pPr>
            <a:r>
              <a:rPr lang="en-US" sz="2200" dirty="0" smtClean="0"/>
              <a:t>(</a:t>
            </a:r>
            <a:r>
              <a:rPr lang="en-US" sz="2200" b="1" dirty="0" smtClean="0">
                <a:solidFill>
                  <a:srgbClr val="0000FF"/>
                </a:solidFill>
              </a:rPr>
              <a:t>×</a:t>
            </a:r>
            <a:r>
              <a:rPr lang="en-US" sz="2200" dirty="0" smtClean="0"/>
              <a:t>) 	Exhaustive search</a:t>
            </a:r>
          </a:p>
          <a:p>
            <a:pPr marL="0" indent="0">
              <a:buNone/>
              <a:tabLst>
                <a:tab pos="450850" algn="l"/>
              </a:tabLst>
            </a:pPr>
            <a:r>
              <a:rPr lang="en-US" sz="2200" dirty="0"/>
              <a:t>	</a:t>
            </a:r>
            <a:r>
              <a:rPr lang="en-US" sz="2200" b="1" dirty="0" smtClean="0"/>
              <a:t>Pareto-optimal </a:t>
            </a:r>
            <a:r>
              <a:rPr lang="en-US" sz="2200" dirty="0" smtClean="0"/>
              <a:t>solutions</a:t>
            </a:r>
          </a:p>
          <a:p>
            <a:pPr marL="0" indent="0">
              <a:buNone/>
              <a:tabLst>
                <a:tab pos="450850" algn="l"/>
              </a:tabLst>
            </a:pPr>
            <a:r>
              <a:rPr lang="en-US" sz="2200" dirty="0" smtClean="0"/>
              <a:t>(</a:t>
            </a:r>
            <a:r>
              <a:rPr lang="en-US" sz="2200" b="1" dirty="0" smtClean="0">
                <a:solidFill>
                  <a:srgbClr val="FF0000"/>
                </a:solidFill>
              </a:rPr>
              <a:t>+</a:t>
            </a:r>
            <a:r>
              <a:rPr lang="en-US" sz="2200" dirty="0" smtClean="0"/>
              <a:t>)	Straightforward Mapping, </a:t>
            </a:r>
            <a:r>
              <a:rPr lang="en-US" sz="2200" b="1" dirty="0" smtClean="0"/>
              <a:t>SFM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 smtClean="0"/>
              <a:t>	ignores uncertainties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21199" y="3212173"/>
            <a:ext cx="3233472" cy="2235926"/>
            <a:chOff x="321199" y="2373282"/>
            <a:chExt cx="3233472" cy="223592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/>
            <a:srcRect t="8626" b="4121"/>
            <a:stretch/>
          </p:blipFill>
          <p:spPr>
            <a:xfrm>
              <a:off x="335953" y="2698413"/>
              <a:ext cx="3218718" cy="46807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9854" y="3166484"/>
              <a:ext cx="3208113" cy="46785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2499" y="3641044"/>
              <a:ext cx="3211554" cy="66907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8"/>
            <a:srcRect/>
            <a:stretch/>
          </p:blipFill>
          <p:spPr>
            <a:xfrm>
              <a:off x="321199" y="4342089"/>
              <a:ext cx="3205427" cy="267119"/>
            </a:xfrm>
            <a:prstGeom prst="rect">
              <a:avLst/>
            </a:prstGeom>
          </p:spPr>
        </p:pic>
        <p:sp>
          <p:nvSpPr>
            <p:cNvPr id="16" name="Content Placeholder 2"/>
            <p:cNvSpPr txBox="1">
              <a:spLocks/>
            </p:cNvSpPr>
            <p:nvPr/>
          </p:nvSpPr>
          <p:spPr bwMode="auto">
            <a:xfrm>
              <a:off x="357188" y="2373282"/>
              <a:ext cx="3152102" cy="30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179388" indent="-179388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indent="0">
                <a:spcBef>
                  <a:spcPts val="500"/>
                </a:spcBef>
                <a:buClr>
                  <a:srgbClr val="BDD7E7"/>
                </a:buClr>
              </a:pPr>
              <a:r>
                <a:rPr lang="en-US" sz="2000" dirty="0" smtClean="0">
                  <a:solidFill>
                    <a:srgbClr val="08519C"/>
                  </a:solidFill>
                  <a:latin typeface="Calibri" charset="0"/>
                  <a:cs typeface="Calibri" charset="0"/>
                </a:rPr>
                <a:t>Future scenarios</a:t>
              </a:r>
              <a:endParaRPr lang="en-US" sz="2000" dirty="0">
                <a:solidFill>
                  <a:srgbClr val="08519C"/>
                </a:solidFill>
                <a:latin typeface="Calibri" charset="0"/>
                <a:cs typeface="Calibri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95"/>
          <a:stretch/>
        </p:blipFill>
        <p:spPr bwMode="auto">
          <a:xfrm>
            <a:off x="5935986" y="2445514"/>
            <a:ext cx="4104103" cy="166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 bwMode="auto">
          <a:xfrm>
            <a:off x="611920" y="1223662"/>
            <a:ext cx="5256577" cy="2736304"/>
          </a:xfrm>
          <a:prstGeom prst="rect">
            <a:avLst/>
          </a:prstGeom>
          <a:solidFill>
            <a:srgbClr val="BDD7E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Calculating the robustness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55930" y="2735830"/>
            <a:ext cx="2304256" cy="1008112"/>
            <a:chOff x="1403648" y="2420888"/>
            <a:chExt cx="2304256" cy="1008112"/>
          </a:xfrm>
          <a:solidFill>
            <a:schemeClr val="bg1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1403648" y="2420888"/>
              <a:ext cx="2304256" cy="1008112"/>
            </a:xfrm>
            <a:prstGeom prst="rect">
              <a:avLst/>
            </a:prstGeom>
            <a:grp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ea typeface="ＭＳ Ｐゴシック" charset="-128"/>
                  <a:cs typeface="Calibri"/>
                </a:rPr>
                <a:t>Schedulability</a:t>
              </a:r>
              <a:r>
                <a:rPr kumimoji="0" lang="en-US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ea typeface="ＭＳ Ｐゴシック" charset="-128"/>
                  <a:cs typeface="Calibri"/>
                </a:rPr>
                <a:t> analysis</a:t>
              </a:r>
              <a:endPara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charset="-128"/>
                <a:cs typeface="Calibri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19671" y="2842872"/>
              <a:ext cx="1944215" cy="504056"/>
            </a:xfrm>
            <a:prstGeom prst="rect">
              <a:avLst/>
            </a:prstGeom>
            <a:grpFill/>
          </p:spPr>
        </p:pic>
      </p:grpSp>
      <p:sp>
        <p:nvSpPr>
          <p:cNvPr id="7" name="Rectangle 6"/>
          <p:cNvSpPr/>
          <p:nvPr/>
        </p:nvSpPr>
        <p:spPr bwMode="auto">
          <a:xfrm>
            <a:off x="755930" y="1367678"/>
            <a:ext cx="2304256" cy="1008112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algn="ctr" defTabSz="914400">
              <a:spcBef>
                <a:spcPct val="50000"/>
              </a:spcBef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charset="-128"/>
                <a:cs typeface="Calibri"/>
              </a:rPr>
              <a:t>For each </a:t>
            </a:r>
            <a:r>
              <a:rPr lang="en-US" dirty="0" err="1" smtClean="0">
                <a:latin typeface="Symbol" charset="2"/>
                <a:ea typeface="ＭＳ Ｐゴシック" charset="-128"/>
                <a:cs typeface="Symbol" charset="2"/>
              </a:rPr>
              <a:t>t</a:t>
            </a:r>
            <a:r>
              <a:rPr lang="en-US" i="1" baseline="-25000" dirty="0" err="1" smtClean="0">
                <a:latin typeface="Calibri"/>
                <a:ea typeface="ＭＳ Ｐゴシック" charset="-128"/>
                <a:cs typeface="Calibri"/>
              </a:rPr>
              <a:t>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charset="-128"/>
                <a:cs typeface="Calibri"/>
              </a:rPr>
              <a:t>, randomly generate </a:t>
            </a:r>
            <a:r>
              <a:rPr kumimoji="0" lang="en-US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charset="-128"/>
                <a:cs typeface="Calibri"/>
              </a:rPr>
              <a:t>c</a:t>
            </a:r>
            <a:r>
              <a:rPr kumimoji="0" lang="en-US" b="0" i="1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charset="-128"/>
                <a:cs typeface="Calibri"/>
              </a:rPr>
              <a:t>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charset="-128"/>
                <a:cs typeface="Calibri"/>
              </a:rPr>
              <a:t> from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charset="-128"/>
                <a:cs typeface="Calibri"/>
              </a:rPr>
              <a:t> the </a:t>
            </a:r>
            <a:r>
              <a:rPr kumimoji="0" lang="en-US" b="0" i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charset="-128"/>
                <a:cs typeface="Calibri"/>
              </a:rPr>
              <a:t>pdf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charset="-128"/>
                <a:cs typeface="Calibri"/>
              </a:rPr>
              <a:t> of the WCET</a:t>
            </a:r>
            <a:endParaRPr kumimoji="0" lang="en-US" b="0" i="1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Calibri"/>
              <a:ea typeface="ＭＳ Ｐゴシック" charset="-128"/>
              <a:cs typeface="Calibri"/>
            </a:endParaRPr>
          </a:p>
        </p:txBody>
      </p:sp>
      <p:cxnSp>
        <p:nvCxnSpPr>
          <p:cNvPr id="10" name="Straight Arrow Connector 9"/>
          <p:cNvCxnSpPr>
            <a:stCxn id="7" idx="2"/>
            <a:endCxn id="4" idx="0"/>
          </p:cNvCxnSpPr>
          <p:nvPr/>
        </p:nvCxnSpPr>
        <p:spPr bwMode="auto">
          <a:xfrm>
            <a:off x="1908058" y="2375790"/>
            <a:ext cx="0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Rectangle 10"/>
          <p:cNvSpPr/>
          <p:nvPr/>
        </p:nvSpPr>
        <p:spPr>
          <a:xfrm>
            <a:off x="1976063" y="2348313"/>
            <a:ext cx="33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charset="-128"/>
                <a:cs typeface="Calibri"/>
              </a:rPr>
              <a:t>c</a:t>
            </a:r>
            <a:r>
              <a:rPr kumimoji="0" lang="en-US" b="0" i="1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charset="-128"/>
                <a:cs typeface="Calibri"/>
              </a:rPr>
              <a:t>i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395890" y="3237456"/>
            <a:ext cx="36004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Rectangle 14"/>
          <p:cNvSpPr/>
          <p:nvPr/>
        </p:nvSpPr>
        <p:spPr>
          <a:xfrm>
            <a:off x="324408" y="2792663"/>
            <a:ext cx="473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charset="-128"/>
                <a:cs typeface="Calibri"/>
              </a:rPr>
              <a:t>M</a:t>
            </a:r>
            <a:r>
              <a:rPr kumimoji="0" lang="en-US" b="0" i="1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charset="-128"/>
                <a:cs typeface="Calibri"/>
              </a:rPr>
              <a:t>k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3060186" y="3245227"/>
            <a:ext cx="36004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Rectangle 16"/>
          <p:cNvSpPr/>
          <p:nvPr/>
        </p:nvSpPr>
        <p:spPr>
          <a:xfrm>
            <a:off x="3060186" y="2800434"/>
            <a:ext cx="319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charset="-128"/>
                <a:cs typeface="Calibri"/>
              </a:rPr>
              <a:t>r</a:t>
            </a:r>
            <a:r>
              <a:rPr kumimoji="0" lang="en-US" b="0" i="1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charset="-128"/>
                <a:cs typeface="Calibri"/>
              </a:rPr>
              <a:t>i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 bwMode="auto">
          <a:xfrm>
            <a:off x="3420226" y="2735830"/>
            <a:ext cx="2304256" cy="1008112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</a:bodyPr>
          <a:lstStyle/>
          <a:p>
            <a:pPr algn="ctr" defTabSz="914400">
              <a:spcBef>
                <a:spcPct val="50000"/>
              </a:spcBef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charset="-128"/>
                <a:cs typeface="Calibri"/>
              </a:rPr>
              <a:t>Calculate and record the sch. degree </a:t>
            </a:r>
            <a:r>
              <a:rPr kumimoji="0" lang="en-US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charset="-128"/>
                <a:cs typeface="Calibri"/>
              </a:rPr>
              <a:t>r</a:t>
            </a:r>
            <a:r>
              <a:rPr kumimoji="0" lang="en-US" sz="2000" b="0" i="1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charset="-128"/>
                <a:cs typeface="Calibri"/>
              </a:rPr>
              <a:t>M</a:t>
            </a:r>
            <a:r>
              <a:rPr kumimoji="0" lang="en-US" b="0" i="1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charset="-128"/>
                <a:cs typeface="Calibri"/>
              </a:rPr>
              <a:t>k</a:t>
            </a:r>
            <a:r>
              <a:rPr lang="en-US" i="1" baseline="-25000" dirty="0">
                <a:latin typeface="Calibri"/>
                <a:ea typeface="ＭＳ Ｐゴシック" charset="-128"/>
                <a:cs typeface="Calibri"/>
              </a:rPr>
              <a:t/>
            </a:r>
            <a:br>
              <a:rPr lang="en-US" i="1" baseline="-25000" dirty="0">
                <a:latin typeface="Calibri"/>
                <a:ea typeface="ＭＳ Ｐゴシック" charset="-128"/>
                <a:cs typeface="Calibri"/>
              </a:rPr>
            </a:br>
            <a:r>
              <a:rPr lang="en-US" dirty="0" smtClean="0">
                <a:latin typeface="Calibri"/>
                <a:ea typeface="ＭＳ Ｐゴシック" charset="-128"/>
                <a:cs typeface="Calibri"/>
              </a:rPr>
              <a:t>(</a:t>
            </a:r>
            <a:r>
              <a:rPr lang="en-US" i="1" dirty="0" err="1" smtClean="0">
                <a:latin typeface="Calibri"/>
                <a:ea typeface="ＭＳ Ｐゴシック" charset="-128"/>
                <a:cs typeface="Calibri"/>
              </a:rPr>
              <a:t>r</a:t>
            </a:r>
            <a:r>
              <a:rPr lang="en-US" i="1" baseline="-25000" dirty="0" err="1" smtClean="0">
                <a:latin typeface="Calibri"/>
                <a:ea typeface="ＭＳ Ｐゴシック" charset="-128"/>
                <a:cs typeface="Calibri"/>
              </a:rPr>
              <a:t>i</a:t>
            </a:r>
            <a:r>
              <a:rPr lang="en-US" i="1" dirty="0" smtClean="0">
                <a:latin typeface="Calibri"/>
                <a:ea typeface="ＭＳ Ｐゴシック" charset="-128"/>
                <a:cs typeface="Calibri"/>
              </a:rPr>
              <a:t> – D</a:t>
            </a:r>
            <a:r>
              <a:rPr lang="en-US" i="1" baseline="-25000" dirty="0" smtClean="0">
                <a:latin typeface="Calibri"/>
                <a:ea typeface="ＭＳ Ｐゴシック" charset="-128"/>
                <a:cs typeface="Calibri"/>
              </a:rPr>
              <a:t>i</a:t>
            </a:r>
            <a:r>
              <a:rPr lang="en-US" dirty="0" smtClean="0">
                <a:latin typeface="Calibri"/>
                <a:ea typeface="ＭＳ Ｐゴシック" charset="-128"/>
                <a:cs typeface="Calibri"/>
              </a:rPr>
              <a:t>)</a:t>
            </a:r>
            <a:endParaRPr kumimoji="0" lang="en-US" b="0" i="1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Calibri"/>
              <a:ea typeface="ＭＳ Ｐゴシック" charset="-128"/>
              <a:cs typeface="Calibri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5724745" y="3157814"/>
            <a:ext cx="36004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611919" y="869277"/>
            <a:ext cx="5256577" cy="30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0" tIns="0" rIns="0" bIns="0"/>
          <a:lstStyle>
            <a:lvl1pPr marL="179388" indent="-1793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>
              <a:spcBef>
                <a:spcPts val="500"/>
              </a:spcBef>
              <a:buClr>
                <a:srgbClr val="BDD7E7"/>
              </a:buClr>
            </a:pPr>
            <a:r>
              <a:rPr lang="en-US" sz="2000" dirty="0" smtClean="0">
                <a:solidFill>
                  <a:srgbClr val="08519C"/>
                </a:solidFill>
                <a:latin typeface="Calibri" charset="0"/>
                <a:cs typeface="Calibri" charset="0"/>
              </a:rPr>
              <a:t>Monte Carlo Simulation: repeat 100,000 times</a:t>
            </a:r>
            <a:endParaRPr lang="en-US" sz="2000" dirty="0">
              <a:solidFill>
                <a:srgbClr val="08519C"/>
              </a:solidFill>
              <a:latin typeface="Calibri" charset="0"/>
              <a:cs typeface="Calibri" charset="0"/>
            </a:endParaRPr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601523" y="4221088"/>
            <a:ext cx="7510415" cy="2388114"/>
          </a:xfrm>
          <a:solidFill>
            <a:srgbClr val="FB6A4A"/>
          </a:solidFill>
        </p:spPr>
        <p:txBody>
          <a:bodyPr anchor="ctr"/>
          <a:lstStyle/>
          <a:p>
            <a:pPr lvl="1">
              <a:buClr>
                <a:schemeClr val="bg1"/>
              </a:buClr>
            </a:pPr>
            <a:r>
              <a:rPr lang="en-US" sz="2000" i="1" dirty="0" smtClean="0">
                <a:solidFill>
                  <a:schemeClr val="bg1"/>
                </a:solidFill>
              </a:rPr>
              <a:t>Stochastic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schedulability</a:t>
            </a:r>
            <a:r>
              <a:rPr lang="en-US" sz="2000" dirty="0" smtClean="0">
                <a:solidFill>
                  <a:schemeClr val="bg1"/>
                </a:solidFill>
              </a:rPr>
              <a:t> analysis is used when the execution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time </a:t>
            </a:r>
            <a:r>
              <a:rPr lang="en-US" sz="2000" i="1" dirty="0" err="1" smtClean="0">
                <a:solidFill>
                  <a:schemeClr val="bg1"/>
                </a:solidFill>
              </a:rPr>
              <a:t>e</a:t>
            </a:r>
            <a:r>
              <a:rPr lang="en-US" sz="2000" i="1" baseline="-25000" dirty="0" err="1" smtClean="0">
                <a:solidFill>
                  <a:schemeClr val="bg1"/>
                </a:solidFill>
              </a:rPr>
              <a:t>i</a:t>
            </a:r>
            <a:r>
              <a:rPr lang="en-US" sz="2000" i="1" baseline="-250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varies and assumes that each job has a different </a:t>
            </a:r>
            <a:r>
              <a:rPr lang="en-US" sz="2000" i="1" dirty="0" err="1" smtClean="0">
                <a:solidFill>
                  <a:schemeClr val="bg1"/>
                </a:solidFill>
              </a:rPr>
              <a:t>e</a:t>
            </a:r>
            <a:r>
              <a:rPr lang="en-US" sz="2000" i="1" baseline="-25000" dirty="0" err="1" smtClean="0">
                <a:solidFill>
                  <a:schemeClr val="bg1"/>
                </a:solidFill>
              </a:rPr>
              <a:t>i</a:t>
            </a:r>
            <a:endParaRPr lang="en-US" sz="2000" dirty="0" smtClean="0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</a:pPr>
            <a:r>
              <a:rPr lang="en-US" sz="2000" dirty="0" smtClean="0">
                <a:solidFill>
                  <a:schemeClr val="bg1"/>
                </a:solidFill>
              </a:rPr>
              <a:t>We are interested in the uncertainty in the WCET </a:t>
            </a:r>
            <a:r>
              <a:rPr lang="en-US" sz="2000" i="1" dirty="0" smtClean="0">
                <a:solidFill>
                  <a:schemeClr val="bg1"/>
                </a:solidFill>
              </a:rPr>
              <a:t>c</a:t>
            </a:r>
            <a:r>
              <a:rPr lang="en-US" sz="2000" i="1" baseline="-25000" dirty="0" smtClean="0">
                <a:solidFill>
                  <a:schemeClr val="bg1"/>
                </a:solidFill>
              </a:rPr>
              <a:t>i</a:t>
            </a:r>
            <a:r>
              <a:rPr lang="en-US" sz="2000" dirty="0" smtClean="0">
                <a:solidFill>
                  <a:schemeClr val="bg1"/>
                </a:solidFill>
              </a:rPr>
              <a:t>,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and in our case each job is assumed to have the same </a:t>
            </a:r>
            <a:r>
              <a:rPr lang="en-US" sz="2000" i="1" dirty="0" smtClean="0">
                <a:solidFill>
                  <a:schemeClr val="bg1"/>
                </a:solidFill>
              </a:rPr>
              <a:t>c</a:t>
            </a:r>
            <a:r>
              <a:rPr lang="en-US" sz="2000" i="1" baseline="-25000" dirty="0" smtClean="0">
                <a:solidFill>
                  <a:schemeClr val="bg1"/>
                </a:solidFill>
              </a:rPr>
              <a:t>i</a:t>
            </a:r>
          </a:p>
          <a:p>
            <a:pPr lvl="1">
              <a:buClr>
                <a:schemeClr val="bg1"/>
              </a:buClr>
            </a:pPr>
            <a:r>
              <a:rPr lang="en-US" sz="2000" dirty="0" smtClean="0">
                <a:solidFill>
                  <a:schemeClr val="bg1"/>
                </a:solidFill>
              </a:rPr>
              <a:t>We are not interested in </a:t>
            </a:r>
            <a:r>
              <a:rPr lang="en-US" sz="2000" dirty="0" err="1" smtClean="0">
                <a:solidFill>
                  <a:schemeClr val="bg1"/>
                </a:solidFill>
              </a:rPr>
              <a:t>schedulability</a:t>
            </a:r>
            <a:r>
              <a:rPr lang="en-US" sz="2000" dirty="0" smtClean="0">
                <a:solidFill>
                  <a:schemeClr val="bg1"/>
                </a:solidFill>
              </a:rPr>
              <a:t> guarantees, but only in guiding the search. The guarantees will come at the later stages, when more information is available.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7318629" y="2914620"/>
            <a:ext cx="2520280" cy="81899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7647694" y="2375790"/>
            <a:ext cx="0" cy="158417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Rectangle 13"/>
          <p:cNvSpPr/>
          <p:nvPr/>
        </p:nvSpPr>
        <p:spPr>
          <a:xfrm>
            <a:off x="7040834" y="2131323"/>
            <a:ext cx="1254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800000"/>
                </a:solidFill>
                <a:latin typeface="Calibri" charset="0"/>
                <a:cs typeface="Calibri" charset="0"/>
              </a:rPr>
              <a:t>robustness</a:t>
            </a:r>
            <a:endParaRPr lang="en-US" i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242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</a:rPr>
              <a:t>Kernel Smoothing Density Estimate (KSDE)</a:t>
            </a:r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95300" y="1125538"/>
            <a:ext cx="8191500" cy="11271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000" dirty="0" smtClean="0"/>
              <a:t>Monte Carlo Simulation (MCS) is too slow to be used inside </a:t>
            </a:r>
            <a:br>
              <a:rPr lang="en-US" sz="2000" dirty="0" smtClean="0"/>
            </a:br>
            <a:r>
              <a:rPr lang="en-US" sz="2000" dirty="0" smtClean="0"/>
              <a:t>design space exploration (100,000 iterations)</a:t>
            </a:r>
          </a:p>
          <a:p>
            <a:pPr>
              <a:defRPr/>
            </a:pPr>
            <a:r>
              <a:rPr lang="en-US" sz="2000" dirty="0" smtClean="0"/>
              <a:t>Instead, we use KSDE to approximate the robustness (1,000 samples)</a:t>
            </a:r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endParaRPr lang="en-US" sz="2000" baseline="-25000" dirty="0"/>
          </a:p>
        </p:txBody>
      </p:sp>
      <p:pic>
        <p:nvPicPr>
          <p:cNvPr id="2457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418035"/>
            <a:ext cx="5184775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</a:rPr>
              <a:t>Mapping for Robustness and Flexibility (MRF)</a:t>
            </a:r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25602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Multi-objective optimization strategy</a:t>
            </a:r>
          </a:p>
          <a:p>
            <a:pPr lvl="1"/>
            <a:r>
              <a:rPr lang="en-US" dirty="0" smtClean="0"/>
              <a:t>Pareto-front </a:t>
            </a:r>
            <a:r>
              <a:rPr lang="en-US" dirty="0"/>
              <a:t>(</a:t>
            </a:r>
            <a:r>
              <a:rPr lang="en-US" b="1" dirty="0" smtClean="0">
                <a:solidFill>
                  <a:srgbClr val="0000FF"/>
                </a:solidFill>
              </a:rPr>
              <a:t>×</a:t>
            </a:r>
            <a:r>
              <a:rPr lang="en-US" dirty="0" smtClean="0"/>
              <a:t>) of non-dominated solutions</a:t>
            </a:r>
          </a:p>
          <a:p>
            <a:endParaRPr lang="en-US" b="1" dirty="0" smtClean="0"/>
          </a:p>
          <a:p>
            <a:r>
              <a:rPr lang="en-US" b="1" dirty="0" smtClean="0"/>
              <a:t>Genetic algorithm</a:t>
            </a:r>
            <a:r>
              <a:rPr lang="en-US" dirty="0" smtClean="0"/>
              <a:t> for determining </a:t>
            </a:r>
            <a:r>
              <a:rPr lang="en-US" i="1" dirty="0" smtClean="0"/>
              <a:t>M</a:t>
            </a:r>
            <a:r>
              <a:rPr lang="en-US" baseline="-25000" dirty="0" smtClean="0"/>
              <a:t>0</a:t>
            </a:r>
            <a:br>
              <a:rPr lang="en-US" baseline="-25000" dirty="0" smtClean="0"/>
            </a:br>
            <a:r>
              <a:rPr lang="en-US" dirty="0" smtClean="0"/>
              <a:t>of the baseline functionality </a:t>
            </a:r>
            <a:r>
              <a:rPr lang="en-US" i="1" dirty="0" smtClean="0"/>
              <a:t>S</a:t>
            </a:r>
            <a:r>
              <a:rPr lang="en-US" baseline="-25000" dirty="0" smtClean="0"/>
              <a:t>0</a:t>
            </a:r>
            <a:br>
              <a:rPr lang="en-US" baseline="-25000" dirty="0" smtClean="0"/>
            </a:br>
            <a:r>
              <a:rPr lang="en-US" sz="2000" dirty="0" smtClean="0"/>
              <a:t>Non-dominated Sorting Genetic Algorithm-II</a:t>
            </a:r>
            <a:endParaRPr lang="en-US" dirty="0" smtClean="0"/>
          </a:p>
          <a:p>
            <a:pPr lvl="1"/>
            <a:endParaRPr lang="en-US" sz="1400" dirty="0" smtClean="0"/>
          </a:p>
          <a:p>
            <a:pPr lvl="1"/>
            <a:r>
              <a:rPr lang="en-US" dirty="0" smtClean="0"/>
              <a:t>For each candidate solution </a:t>
            </a:r>
            <a:r>
              <a:rPr lang="en-US" i="1" dirty="0" smtClean="0"/>
              <a:t>M</a:t>
            </a:r>
            <a:r>
              <a:rPr lang="en-US" i="1" baseline="-25000" dirty="0" smtClean="0"/>
              <a:t>k</a:t>
            </a:r>
            <a:endParaRPr lang="en-US" i="1" baseline="-25000" dirty="0"/>
          </a:p>
          <a:p>
            <a:pPr lvl="2"/>
            <a:r>
              <a:rPr lang="en-US" dirty="0" smtClean="0"/>
              <a:t>We calculate the </a:t>
            </a:r>
            <a:r>
              <a:rPr lang="en-US" i="1" dirty="0" smtClean="0">
                <a:solidFill>
                  <a:srgbClr val="A50F15"/>
                </a:solidFill>
              </a:rPr>
              <a:t>robustness</a:t>
            </a:r>
            <a:r>
              <a:rPr lang="en-US" dirty="0" smtClean="0">
                <a:solidFill>
                  <a:srgbClr val="A50F15"/>
                </a:solidFill>
              </a:rPr>
              <a:t> </a:t>
            </a:r>
            <a:r>
              <a:rPr lang="en-US" dirty="0" smtClean="0"/>
              <a:t>using KSDE</a:t>
            </a:r>
          </a:p>
          <a:p>
            <a:pPr lvl="2"/>
            <a:r>
              <a:rPr lang="en-US" dirty="0" smtClean="0"/>
              <a:t>We calculate the </a:t>
            </a:r>
            <a:r>
              <a:rPr lang="en-US" i="1" dirty="0" smtClean="0">
                <a:solidFill>
                  <a:srgbClr val="A50F15"/>
                </a:solidFill>
              </a:rPr>
              <a:t>flexibility</a:t>
            </a:r>
            <a:r>
              <a:rPr lang="en-US" dirty="0" smtClean="0">
                <a:solidFill>
                  <a:srgbClr val="A50F15"/>
                </a:solidFill>
              </a:rPr>
              <a:t> </a:t>
            </a:r>
            <a:r>
              <a:rPr lang="en-US" dirty="0" smtClean="0"/>
              <a:t>based on the robustness of each </a:t>
            </a:r>
            <a:r>
              <a:rPr lang="en-US" i="1" dirty="0" err="1" smtClean="0"/>
              <a:t>M</a:t>
            </a:r>
            <a:r>
              <a:rPr lang="en-US" i="1" baseline="-25000" dirty="0" err="1" smtClean="0"/>
              <a:t>i</a:t>
            </a:r>
            <a:endParaRPr lang="en-US" i="1" baseline="-25000" dirty="0" smtClean="0"/>
          </a:p>
          <a:p>
            <a:pPr lvl="3"/>
            <a:r>
              <a:rPr lang="en-US" dirty="0"/>
              <a:t>We have to know the mapping </a:t>
            </a:r>
            <a:r>
              <a:rPr lang="en-US" i="1" dirty="0" err="1"/>
              <a:t>M</a:t>
            </a:r>
            <a:r>
              <a:rPr lang="en-US" i="1" baseline="-25000" dirty="0" err="1"/>
              <a:t>i</a:t>
            </a:r>
            <a:r>
              <a:rPr lang="en-US" dirty="0"/>
              <a:t> of each future scenarios </a:t>
            </a:r>
            <a:r>
              <a:rPr lang="en-US" i="1" dirty="0"/>
              <a:t>S</a:t>
            </a:r>
            <a:r>
              <a:rPr lang="en-US" i="1" baseline="-25000" dirty="0"/>
              <a:t>i</a:t>
            </a:r>
            <a:r>
              <a:rPr lang="en-US" dirty="0"/>
              <a:t> on top of </a:t>
            </a:r>
            <a:r>
              <a:rPr lang="en-US" i="1" dirty="0"/>
              <a:t>M</a:t>
            </a:r>
            <a:r>
              <a:rPr lang="en-US" i="1" baseline="-25000" dirty="0"/>
              <a:t>k</a:t>
            </a:r>
          </a:p>
          <a:p>
            <a:pPr lvl="3"/>
            <a:r>
              <a:rPr lang="en-US" dirty="0"/>
              <a:t>We use a </a:t>
            </a:r>
            <a:r>
              <a:rPr lang="en-US" b="1" dirty="0"/>
              <a:t>Greedy mapping </a:t>
            </a:r>
            <a:r>
              <a:rPr lang="en-US" dirty="0"/>
              <a:t>approach to determine the </a:t>
            </a:r>
            <a:endParaRPr lang="en-US" baseline="-25000" dirty="0"/>
          </a:p>
          <a:p>
            <a:pPr marL="682625" lvl="2" indent="0">
              <a:buNone/>
            </a:pPr>
            <a:endParaRPr lang="en-US" i="1" baseline="-25000" dirty="0"/>
          </a:p>
          <a:p>
            <a:pPr lvl="1"/>
            <a:r>
              <a:rPr lang="en-US" b="1" dirty="0" smtClean="0"/>
              <a:t>Greedy mapping</a:t>
            </a:r>
            <a:r>
              <a:rPr lang="en-US" dirty="0" smtClean="0"/>
              <a:t> </a:t>
            </a:r>
            <a:r>
              <a:rPr lang="en-US" i="1" dirty="0" err="1" smtClean="0"/>
              <a:t>M</a:t>
            </a:r>
            <a:r>
              <a:rPr lang="en-US" i="1" baseline="-25000" dirty="0" err="1" smtClean="0"/>
              <a:t>i</a:t>
            </a:r>
            <a:r>
              <a:rPr lang="en-US" dirty="0" smtClean="0"/>
              <a:t> of each future scenarios </a:t>
            </a:r>
            <a:r>
              <a:rPr lang="en-US" i="1" dirty="0" smtClean="0"/>
              <a:t>S</a:t>
            </a:r>
            <a:r>
              <a:rPr lang="en-US" i="1" baseline="-25000" dirty="0" smtClean="0"/>
              <a:t>i</a:t>
            </a:r>
            <a:r>
              <a:rPr lang="en-US" dirty="0" smtClean="0"/>
              <a:t> on top of </a:t>
            </a:r>
            <a:r>
              <a:rPr lang="en-US" i="1" dirty="0" smtClean="0"/>
              <a:t>M</a:t>
            </a:r>
            <a:r>
              <a:rPr lang="en-US" i="1" baseline="-25000" dirty="0" smtClean="0"/>
              <a:t>k</a:t>
            </a:r>
          </a:p>
          <a:p>
            <a:pPr lvl="2"/>
            <a:r>
              <a:rPr lang="en-US" dirty="0" smtClean="0"/>
              <a:t>Only the tasks which are not in </a:t>
            </a:r>
            <a:r>
              <a:rPr lang="en-US" i="1" dirty="0" smtClean="0"/>
              <a:t>S</a:t>
            </a:r>
            <a:r>
              <a:rPr lang="en-US" baseline="-25000" dirty="0" smtClean="0"/>
              <a:t>0</a:t>
            </a:r>
            <a:r>
              <a:rPr lang="en-US" dirty="0" smtClean="0"/>
              <a:t> have to be mapped</a:t>
            </a:r>
          </a:p>
          <a:p>
            <a:pPr lvl="2"/>
            <a:r>
              <a:rPr lang="en-US" dirty="0" smtClean="0"/>
              <a:t>Greedy: tasks are sorted on utilization; mapped on the lowest utilized PE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935038"/>
            <a:ext cx="2955925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Baseline scenario</a:t>
            </a:r>
          </a:p>
          <a:p>
            <a:pPr lvl="1"/>
            <a:r>
              <a:rPr lang="en-US" sz="2000" dirty="0" smtClean="0"/>
              <a:t>We have varied the size of the system from 22 tasks (</a:t>
            </a:r>
            <a:r>
              <a:rPr lang="en-US" sz="2000" i="1" dirty="0" smtClean="0"/>
              <a:t>S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) and 3 PEs </a:t>
            </a:r>
            <a:br>
              <a:rPr lang="en-US" sz="2000" dirty="0" smtClean="0"/>
            </a:br>
            <a:r>
              <a:rPr lang="en-US" sz="2000" dirty="0" smtClean="0"/>
              <a:t>to 84 tasks (</a:t>
            </a:r>
            <a:r>
              <a:rPr lang="en-US" sz="2000" i="1" dirty="0" smtClean="0"/>
              <a:t>S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) and 10 PEs </a:t>
            </a:r>
          </a:p>
          <a:p>
            <a:pPr lvl="2"/>
            <a:r>
              <a:rPr lang="en-US" sz="1800" dirty="0" smtClean="0"/>
              <a:t>4 real-life case studies from Embedded </a:t>
            </a:r>
            <a:r>
              <a:rPr lang="en-US" sz="1800" dirty="0"/>
              <a:t>System Synthesis Benchmark </a:t>
            </a:r>
            <a:r>
              <a:rPr lang="en-US" sz="1800" dirty="0" smtClean="0"/>
              <a:t>Suite</a:t>
            </a:r>
          </a:p>
          <a:p>
            <a:pPr lvl="2"/>
            <a:r>
              <a:rPr lang="en-US" sz="1800" dirty="0" smtClean="0"/>
              <a:t>8 </a:t>
            </a:r>
            <a:r>
              <a:rPr lang="en-US" sz="1800" dirty="0"/>
              <a:t>eight synthetic benchmarks </a:t>
            </a:r>
            <a:r>
              <a:rPr lang="en-US" sz="1800" dirty="0" smtClean="0"/>
              <a:t>generated </a:t>
            </a:r>
            <a:r>
              <a:rPr lang="en-US" sz="1800" dirty="0"/>
              <a:t>using Task Graphs For </a:t>
            </a:r>
            <a:r>
              <a:rPr lang="en-US" sz="1800" dirty="0" smtClean="0"/>
              <a:t>Free</a:t>
            </a:r>
            <a:endParaRPr lang="en-US" sz="2000" dirty="0" smtClean="0"/>
          </a:p>
          <a:p>
            <a:r>
              <a:rPr lang="en-US" dirty="0" smtClean="0"/>
              <a:t>Future scenarios</a:t>
            </a:r>
          </a:p>
          <a:p>
            <a:pPr lvl="1"/>
            <a:r>
              <a:rPr lang="en-US" sz="2000" dirty="0"/>
              <a:t>For each benchmark, </a:t>
            </a:r>
            <a:r>
              <a:rPr lang="en-US" sz="2000" dirty="0" smtClean="0"/>
              <a:t>we have four </a:t>
            </a:r>
            <a:r>
              <a:rPr lang="en-US" sz="2000" dirty="0"/>
              <a:t>future </a:t>
            </a:r>
            <a:r>
              <a:rPr lang="en-US" sz="2000" dirty="0" smtClean="0"/>
              <a:t>scenarios</a:t>
            </a:r>
          </a:p>
          <a:p>
            <a:pPr lvl="1"/>
            <a:endParaRPr lang="en-US" sz="2000" dirty="0"/>
          </a:p>
          <a:p>
            <a:r>
              <a:rPr lang="en-US" dirty="0" smtClean="0"/>
              <a:t>Implementation</a:t>
            </a:r>
          </a:p>
          <a:p>
            <a:pPr lvl="1"/>
            <a:r>
              <a:rPr lang="en-US" sz="2000" dirty="0" err="1" smtClean="0"/>
              <a:t>Matlab</a:t>
            </a:r>
            <a:r>
              <a:rPr lang="en-US" sz="2000" dirty="0" smtClean="0"/>
              <a:t> </a:t>
            </a:r>
            <a:r>
              <a:rPr lang="en-US" sz="2000" dirty="0"/>
              <a:t>2010 and run on an Intel Core i7 CPU 920 (2.67 GHz) </a:t>
            </a:r>
            <a:endParaRPr lang="en-US" sz="2000" dirty="0" smtClean="0"/>
          </a:p>
          <a:p>
            <a:pPr lvl="1"/>
            <a:r>
              <a:rPr lang="en-US" sz="2000" dirty="0" smtClean="0"/>
              <a:t>NSGA</a:t>
            </a:r>
            <a:r>
              <a:rPr lang="en-US" sz="2000" dirty="0"/>
              <a:t>-II parameters </a:t>
            </a:r>
            <a:r>
              <a:rPr lang="en-US" sz="2000" dirty="0" smtClean="0"/>
              <a:t>are tuned such </a:t>
            </a:r>
            <a:r>
              <a:rPr lang="en-US" sz="2000" dirty="0"/>
              <a:t>that </a:t>
            </a:r>
            <a:r>
              <a:rPr lang="en-US" sz="2000" dirty="0" smtClean="0"/>
              <a:t>no </a:t>
            </a:r>
            <a:r>
              <a:rPr lang="en-US" sz="2000" dirty="0"/>
              <a:t>improvements were seen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after </a:t>
            </a:r>
            <a:r>
              <a:rPr lang="en-US" sz="2000" dirty="0"/>
              <a:t>a very long </a:t>
            </a:r>
            <a:r>
              <a:rPr lang="en-US" sz="2000" dirty="0" smtClean="0"/>
              <a:t>runtime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75326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</a:rPr>
              <a:t>Experimental results: synthetic benchmarks</a:t>
            </a:r>
          </a:p>
        </p:txBody>
      </p:sp>
      <p:sp>
        <p:nvSpPr>
          <p:cNvPr id="26626" name="Content Placeholder 5"/>
          <p:cNvSpPr>
            <a:spLocks noGrp="1"/>
          </p:cNvSpPr>
          <p:nvPr>
            <p:ph idx="1"/>
          </p:nvPr>
        </p:nvSpPr>
        <p:spPr>
          <a:xfrm>
            <a:off x="358775" y="4365625"/>
            <a:ext cx="8424863" cy="2111375"/>
          </a:xfrm>
        </p:spPr>
        <p:txBody>
          <a:bodyPr/>
          <a:lstStyle/>
          <a:p>
            <a:pPr marL="0" indent="0">
              <a:buNone/>
              <a:tabLst>
                <a:tab pos="450850" algn="l"/>
              </a:tabLst>
            </a:pPr>
            <a:r>
              <a:rPr lang="en-US" dirty="0" smtClean="0"/>
              <a:t>(</a:t>
            </a:r>
            <a:r>
              <a:rPr lang="en-US" b="1" dirty="0" smtClean="0">
                <a:solidFill>
                  <a:srgbClr val="0000FF"/>
                </a:solidFill>
              </a:rPr>
              <a:t>×</a:t>
            </a:r>
            <a:r>
              <a:rPr lang="en-US" dirty="0" smtClean="0"/>
              <a:t>) 	Mapping for Robustness and Flexibility </a:t>
            </a:r>
            <a:r>
              <a:rPr lang="en-US" b="1" dirty="0" smtClean="0"/>
              <a:t>MRF</a:t>
            </a:r>
            <a:r>
              <a:rPr lang="en-US" dirty="0" smtClean="0"/>
              <a:t>,</a:t>
            </a:r>
            <a:r>
              <a:rPr lang="en-US" b="1" dirty="0" smtClean="0"/>
              <a:t> Pareto-front</a:t>
            </a:r>
            <a:endParaRPr lang="en-US" dirty="0" smtClean="0"/>
          </a:p>
          <a:p>
            <a:pPr marL="0" indent="0">
              <a:buNone/>
              <a:tabLst>
                <a:tab pos="450850" algn="l"/>
              </a:tabLst>
            </a:pPr>
            <a:r>
              <a:rPr lang="en-US" dirty="0" smtClean="0"/>
              <a:t>(</a:t>
            </a:r>
            <a:r>
              <a:rPr lang="en-US" b="1" dirty="0" smtClean="0">
                <a:solidFill>
                  <a:srgbClr val="FF0000"/>
                </a:solidFill>
              </a:rPr>
              <a:t>+</a:t>
            </a:r>
            <a:r>
              <a:rPr lang="en-US" dirty="0" smtClean="0"/>
              <a:t>)	Straightforward Mapping, </a:t>
            </a:r>
            <a:r>
              <a:rPr lang="en-US" b="1" dirty="0" smtClean="0"/>
              <a:t>SFM</a:t>
            </a:r>
            <a:br>
              <a:rPr lang="en-US" b="1" dirty="0" smtClean="0"/>
            </a:br>
            <a:r>
              <a:rPr lang="en-US" dirty="0" smtClean="0"/>
              <a:t>	uses the </a:t>
            </a:r>
            <a:r>
              <a:rPr lang="en-US" i="1" dirty="0" smtClean="0"/>
              <a:t>expected</a:t>
            </a:r>
            <a:r>
              <a:rPr lang="en-US" dirty="0" smtClean="0"/>
              <a:t> value of the WCET probability density function</a:t>
            </a:r>
            <a:br>
              <a:rPr lang="en-US" dirty="0" smtClean="0"/>
            </a:br>
            <a:r>
              <a:rPr lang="en-US" dirty="0" smtClean="0"/>
              <a:t>	ignores the future scenarios </a:t>
            </a:r>
            <a:r>
              <a:rPr lang="en-US" i="1" dirty="0" smtClean="0"/>
              <a:t>S</a:t>
            </a:r>
            <a:r>
              <a:rPr lang="en-US" i="1" baseline="-25000" dirty="0" smtClean="0"/>
              <a:t>i</a:t>
            </a:r>
          </a:p>
          <a:p>
            <a:pPr marL="0" indent="0">
              <a:buNone/>
              <a:tabLst>
                <a:tab pos="450850" algn="l"/>
              </a:tabLst>
            </a:pPr>
            <a:endParaRPr lang="en-US" dirty="0" smtClean="0"/>
          </a:p>
        </p:txBody>
      </p:sp>
      <p:pic>
        <p:nvPicPr>
          <p:cNvPr id="2662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57338"/>
            <a:ext cx="56896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557338"/>
            <a:ext cx="2955925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92280" y="1308913"/>
            <a:ext cx="1209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kern="0" dirty="0" smtClean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synthetic 1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</a:rPr>
              <a:t>Experimental results: real-life case studies</a:t>
            </a:r>
          </a:p>
        </p:txBody>
      </p:sp>
      <p:sp>
        <p:nvSpPr>
          <p:cNvPr id="27650" name="Content Placeholder 5"/>
          <p:cNvSpPr>
            <a:spLocks noGrp="1"/>
          </p:cNvSpPr>
          <p:nvPr>
            <p:ph idx="1"/>
          </p:nvPr>
        </p:nvSpPr>
        <p:spPr>
          <a:xfrm>
            <a:off x="719137" y="4005064"/>
            <a:ext cx="4788967" cy="1008112"/>
          </a:xfrm>
        </p:spPr>
        <p:txBody>
          <a:bodyPr/>
          <a:lstStyle/>
          <a:p>
            <a:pPr marL="0" indent="0">
              <a:buNone/>
              <a:tabLst>
                <a:tab pos="450850" algn="l"/>
              </a:tabLst>
            </a:pPr>
            <a:r>
              <a:rPr lang="en-US" dirty="0" smtClean="0"/>
              <a:t>(</a:t>
            </a:r>
            <a:r>
              <a:rPr lang="en-US" b="1" dirty="0" smtClean="0">
                <a:solidFill>
                  <a:srgbClr val="0000FF"/>
                </a:solidFill>
              </a:rPr>
              <a:t>×</a:t>
            </a:r>
            <a:r>
              <a:rPr lang="en-US" dirty="0" smtClean="0"/>
              <a:t>) 	</a:t>
            </a:r>
            <a:r>
              <a:rPr lang="en-US" b="1" dirty="0" smtClean="0"/>
              <a:t>MRF</a:t>
            </a:r>
            <a:r>
              <a:rPr lang="en-US" dirty="0" smtClean="0"/>
              <a:t>,</a:t>
            </a:r>
            <a:r>
              <a:rPr lang="en-US" b="1" dirty="0" smtClean="0"/>
              <a:t> Pareto-front</a:t>
            </a:r>
            <a:endParaRPr lang="en-US" dirty="0" smtClean="0"/>
          </a:p>
          <a:p>
            <a:pPr marL="0" indent="0">
              <a:buNone/>
              <a:tabLst>
                <a:tab pos="450850" algn="l"/>
              </a:tabLst>
            </a:pPr>
            <a:r>
              <a:rPr lang="en-US" dirty="0" smtClean="0"/>
              <a:t>(</a:t>
            </a:r>
            <a:r>
              <a:rPr lang="en-US" b="1" dirty="0" smtClean="0">
                <a:solidFill>
                  <a:srgbClr val="FF0000"/>
                </a:solidFill>
              </a:rPr>
              <a:t>+</a:t>
            </a:r>
            <a:r>
              <a:rPr lang="en-US" dirty="0" smtClean="0"/>
              <a:t>)	Straightforward Mapping, </a:t>
            </a:r>
            <a:r>
              <a:rPr lang="en-US" b="1" dirty="0" smtClean="0"/>
              <a:t>SFM</a:t>
            </a:r>
            <a:br>
              <a:rPr lang="en-US" b="1" dirty="0" smtClean="0"/>
            </a:br>
            <a:endParaRPr lang="en-US" dirty="0">
              <a:latin typeface="Calibri" charset="0"/>
              <a:ea typeface="ＭＳ Ｐゴシック" charset="0"/>
            </a:endParaRPr>
          </a:p>
        </p:txBody>
      </p:sp>
      <p:pic>
        <p:nvPicPr>
          <p:cNvPr id="2765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429000"/>
            <a:ext cx="310515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29" y="1268413"/>
            <a:ext cx="7821612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773807" y="3244334"/>
            <a:ext cx="1111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kern="0" dirty="0" smtClean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consumer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</a:rPr>
              <a:t>Conclusions and message</a:t>
            </a:r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>
                <a:latin typeface="Calibri" charset="0"/>
                <a:ea typeface="ＭＳ Ｐゴシック" charset="0"/>
              </a:rPr>
              <a:t>Early design phases: high impact, but many uncertainties</a:t>
            </a:r>
          </a:p>
          <a:p>
            <a:endParaRPr lang="en-US" sz="2000" dirty="0" smtClean="0">
              <a:latin typeface="Calibri" charset="0"/>
              <a:ea typeface="ＭＳ Ｐゴシック" charset="0"/>
            </a:endParaRPr>
          </a:p>
          <a:p>
            <a:r>
              <a:rPr lang="en-US" sz="2000" dirty="0" smtClean="0">
                <a:latin typeface="Calibri" charset="0"/>
                <a:ea typeface="ＭＳ Ｐゴシック" charset="0"/>
              </a:rPr>
              <a:t>We have modeled the following uncertainties</a:t>
            </a:r>
          </a:p>
          <a:p>
            <a:pPr lvl="1"/>
            <a:r>
              <a:rPr lang="en-US" sz="2000" dirty="0" smtClean="0">
                <a:latin typeface="Calibri" charset="0"/>
                <a:ea typeface="ＭＳ Ｐゴシック" charset="0"/>
              </a:rPr>
              <a:t>Worst-case execution time	</a:t>
            </a:r>
            <a:r>
              <a:rPr lang="en-US" sz="2000" i="1" dirty="0" smtClean="0">
                <a:solidFill>
                  <a:srgbClr val="A50F15"/>
                </a:solidFill>
                <a:latin typeface="Calibri" charset="0"/>
                <a:ea typeface="ＭＳ Ｐゴシック" charset="0"/>
              </a:rPr>
              <a:t>robustness</a:t>
            </a:r>
          </a:p>
          <a:p>
            <a:pPr lvl="1"/>
            <a:r>
              <a:rPr lang="en-US" sz="2000" dirty="0" smtClean="0">
                <a:latin typeface="Calibri" charset="0"/>
                <a:ea typeface="ＭＳ Ｐゴシック" charset="0"/>
              </a:rPr>
              <a:t>Functionality (scenarios)	</a:t>
            </a:r>
            <a:r>
              <a:rPr lang="en-US" sz="2000" i="1" dirty="0" smtClean="0">
                <a:solidFill>
                  <a:srgbClr val="A50F15"/>
                </a:solidFill>
                <a:latin typeface="Calibri" charset="0"/>
                <a:ea typeface="ＭＳ Ｐゴシック" charset="0"/>
              </a:rPr>
              <a:t>flexibility</a:t>
            </a:r>
          </a:p>
          <a:p>
            <a:endParaRPr lang="en-US" sz="2000" dirty="0" smtClean="0">
              <a:latin typeface="Calibri" charset="0"/>
              <a:ea typeface="ＭＳ Ｐゴシック" charset="0"/>
            </a:endParaRPr>
          </a:p>
          <a:p>
            <a:r>
              <a:rPr lang="en-US" sz="2000" dirty="0" smtClean="0">
                <a:latin typeface="Calibri" charset="0"/>
                <a:ea typeface="ＭＳ Ｐゴシック" charset="0"/>
              </a:rPr>
              <a:t>Problem: mapping of hard real-time applications on distributed heterogeneous architectures during the early design phases</a:t>
            </a:r>
          </a:p>
          <a:p>
            <a:endParaRPr lang="en-US" sz="2000" dirty="0" smtClean="0">
              <a:latin typeface="Calibri" charset="0"/>
              <a:ea typeface="ＭＳ Ｐゴシック" charset="0"/>
            </a:endParaRPr>
          </a:p>
          <a:p>
            <a:r>
              <a:rPr lang="en-US" sz="2000" dirty="0" smtClean="0">
                <a:latin typeface="Calibri" charset="0"/>
                <a:ea typeface="ＭＳ Ｐゴシック" charset="0"/>
              </a:rPr>
              <a:t>Genetic Algorithm-based multi-objective optimization heuristic</a:t>
            </a:r>
            <a:endParaRPr lang="en-US" sz="2000" dirty="0">
              <a:latin typeface="Calibri" charset="0"/>
              <a:ea typeface="ＭＳ Ｐゴシック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75155" y="4725144"/>
            <a:ext cx="8229293" cy="1584176"/>
          </a:xfrm>
          <a:prstGeom prst="rect">
            <a:avLst/>
          </a:prstGeom>
          <a:solidFill>
            <a:srgbClr val="A50F15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179388" indent="-179388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DD7E7"/>
              </a:buClr>
              <a:buFont typeface="Wingdings" charset="0"/>
              <a:buChar char="§"/>
              <a:defRPr sz="240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defRPr>
            </a:lvl1pPr>
            <a:lvl2pPr marL="539750" indent="-2159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BDD7E7"/>
              </a:buClr>
              <a:buFont typeface="Wingdings" charset="0"/>
              <a:buChar char="§"/>
              <a:defRPr sz="220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defRPr>
            </a:lvl2pPr>
            <a:lvl3pPr marL="898525" indent="-2159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BDD7E7"/>
              </a:buClr>
              <a:buFont typeface="Wingdings" charset="0"/>
              <a:buChar char="§"/>
              <a:defRPr sz="200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defRPr>
            </a:lvl3pPr>
            <a:lvl4pPr marL="1258888" indent="-215900" algn="l" rtl="0" eaLnBrk="0" fontAlgn="base" hangingPunct="0">
              <a:spcBef>
                <a:spcPts val="200"/>
              </a:spcBef>
              <a:spcAft>
                <a:spcPct val="0"/>
              </a:spcAft>
              <a:buClr>
                <a:srgbClr val="BDD7E7"/>
              </a:buClr>
              <a:buFont typeface="Wingdings" charset="0"/>
              <a:buChar char="§"/>
              <a:defRPr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defRPr>
            </a:lvl4pPr>
            <a:lvl5pPr marL="1619250" indent="-215900" algn="l" rtl="0" eaLnBrk="0" fontAlgn="base" hangingPunct="0">
              <a:spcBef>
                <a:spcPts val="200"/>
              </a:spcBef>
              <a:spcAft>
                <a:spcPct val="0"/>
              </a:spcAft>
              <a:buClr>
                <a:srgbClr val="BDD7E7"/>
              </a:buClr>
              <a:buFont typeface="Wingdings" charset="0"/>
              <a:buChar char="§"/>
              <a:defRPr sz="160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defRPr>
            </a:lvl5pPr>
            <a:lvl6pPr marL="25749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0321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893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946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>
              <a:buClr>
                <a:schemeClr val="bg1"/>
              </a:buClr>
            </a:pPr>
            <a:r>
              <a:rPr lang="en-US" sz="2000" dirty="0" smtClean="0">
                <a:solidFill>
                  <a:schemeClr val="bg1"/>
                </a:solidFill>
              </a:rPr>
              <a:t>More effort should be spent on the early design phases</a:t>
            </a:r>
          </a:p>
          <a:p>
            <a:pPr lvl="1">
              <a:buClr>
                <a:schemeClr val="bg1"/>
              </a:buClr>
            </a:pPr>
            <a:r>
              <a:rPr lang="en-US" sz="2000" dirty="0" smtClean="0">
                <a:solidFill>
                  <a:schemeClr val="bg1"/>
                </a:solidFill>
              </a:rPr>
              <a:t>It is very important to model the uncertainties and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to take them into account during design space exploration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</a:rPr>
              <a:t>Motivation</a:t>
            </a:r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13" y="4887887"/>
            <a:ext cx="7740391" cy="845370"/>
          </a:xfrm>
        </p:spPr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</a:rPr>
              <a:t>Early design decisions have a high impact</a:t>
            </a:r>
          </a:p>
          <a:p>
            <a:pPr lvl="1"/>
            <a:r>
              <a:rPr lang="en-US" sz="2000" dirty="0" smtClean="0"/>
              <a:t>More effort should be spent during the early design phases</a:t>
            </a:r>
          </a:p>
        </p:txBody>
      </p:sp>
      <p:sp>
        <p:nvSpPr>
          <p:cNvPr id="2" name="Rectangle 1"/>
          <p:cNvSpPr/>
          <p:nvPr/>
        </p:nvSpPr>
        <p:spPr>
          <a:xfrm>
            <a:off x="996483" y="745893"/>
            <a:ext cx="2563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8519C"/>
                </a:solidFill>
                <a:latin typeface="Calibri" charset="0"/>
              </a:rPr>
              <a:t>Example life-cycle </a:t>
            </a:r>
            <a:r>
              <a:rPr lang="en-US" dirty="0">
                <a:solidFill>
                  <a:srgbClr val="08519C"/>
                </a:solidFill>
                <a:latin typeface="Calibri" charset="0"/>
              </a:rPr>
              <a:t>phases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800113" y="5949280"/>
            <a:ext cx="7740391" cy="49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DD7E7"/>
              </a:buClr>
              <a:buFont typeface="Wingdings" charset="0"/>
              <a:buChar char="§"/>
              <a:defRPr sz="240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defRPr>
            </a:lvl1pPr>
            <a:lvl2pPr marL="539750" indent="-2159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BDD7E7"/>
              </a:buClr>
              <a:buFont typeface="Wingdings" charset="0"/>
              <a:buChar char="§"/>
              <a:defRPr sz="220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defRPr>
            </a:lvl2pPr>
            <a:lvl3pPr marL="898525" indent="-2159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BDD7E7"/>
              </a:buClr>
              <a:buFont typeface="Wingdings" charset="0"/>
              <a:buChar char="§"/>
              <a:defRPr sz="200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defRPr>
            </a:lvl3pPr>
            <a:lvl4pPr marL="1258888" indent="-215900" algn="l" rtl="0" eaLnBrk="0" fontAlgn="base" hangingPunct="0">
              <a:spcBef>
                <a:spcPts val="200"/>
              </a:spcBef>
              <a:spcAft>
                <a:spcPct val="0"/>
              </a:spcAft>
              <a:buClr>
                <a:srgbClr val="BDD7E7"/>
              </a:buClr>
              <a:buFont typeface="Wingdings" charset="0"/>
              <a:buChar char="§"/>
              <a:defRPr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defRPr>
            </a:lvl4pPr>
            <a:lvl5pPr marL="1619250" indent="-215900" algn="l" rtl="0" eaLnBrk="0" fontAlgn="base" hangingPunct="0">
              <a:spcBef>
                <a:spcPts val="200"/>
              </a:spcBef>
              <a:spcAft>
                <a:spcPct val="0"/>
              </a:spcAft>
              <a:buClr>
                <a:srgbClr val="BDD7E7"/>
              </a:buClr>
              <a:buFont typeface="Wingdings" charset="0"/>
              <a:buChar char="§"/>
              <a:defRPr sz="160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defRPr>
            </a:lvl5pPr>
            <a:lvl6pPr marL="25749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0321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893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946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Clr>
                <a:srgbClr val="FCAE91"/>
              </a:buClr>
            </a:pPr>
            <a:r>
              <a:rPr lang="en-US" dirty="0" smtClean="0">
                <a:solidFill>
                  <a:srgbClr val="A50F15"/>
                </a:solidFill>
              </a:rPr>
              <a:t>Challenge: </a:t>
            </a:r>
            <a:r>
              <a:rPr lang="en-US" b="1" dirty="0" smtClean="0">
                <a:solidFill>
                  <a:srgbClr val="A50F15"/>
                </a:solidFill>
              </a:rPr>
              <a:t>uncertainties</a:t>
            </a:r>
            <a:endParaRPr lang="en-US" b="1" dirty="0">
              <a:solidFill>
                <a:srgbClr val="A50F1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0" y="1046286"/>
            <a:ext cx="7264400" cy="1574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630" y="2614587"/>
            <a:ext cx="7023100" cy="2273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AutoShape 7"/>
          <p:cNvSpPr>
            <a:spLocks noChangeArrowheads="1"/>
          </p:cNvSpPr>
          <p:nvPr/>
        </p:nvSpPr>
        <p:spPr bwMode="auto">
          <a:xfrm rot="16200000">
            <a:off x="5897233" y="2695824"/>
            <a:ext cx="2016128" cy="517525"/>
          </a:xfrm>
          <a:prstGeom prst="rightArrow">
            <a:avLst>
              <a:gd name="adj1" fmla="val 55694"/>
              <a:gd name="adj2" fmla="val 55884"/>
            </a:avLst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</a:rPr>
              <a:t>Early phases: uncertainties</a:t>
            </a:r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11266" name="AutoShape 1"/>
          <p:cNvSpPr>
            <a:spLocks noChangeArrowheads="1"/>
          </p:cNvSpPr>
          <p:nvPr/>
        </p:nvSpPr>
        <p:spPr bwMode="auto">
          <a:xfrm rot="8100000">
            <a:off x="4794251" y="1787773"/>
            <a:ext cx="1800225" cy="517525"/>
          </a:xfrm>
          <a:prstGeom prst="rightArrow">
            <a:avLst>
              <a:gd name="adj1" fmla="val 54731"/>
              <a:gd name="adj2" fmla="val 80489"/>
            </a:avLst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7" name="AutoShape 2"/>
          <p:cNvSpPr>
            <a:spLocks noChangeArrowheads="1"/>
          </p:cNvSpPr>
          <p:nvPr/>
        </p:nvSpPr>
        <p:spPr bwMode="auto">
          <a:xfrm rot="10800000" flipV="1">
            <a:off x="5516564" y="2781101"/>
            <a:ext cx="1133475" cy="12239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3628 h 21600"/>
              <a:gd name="T14" fmla="*/ 19284 w 21600"/>
              <a:gd name="T15" fmla="*/ 85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857" y="0"/>
                </a:lnTo>
                <a:lnTo>
                  <a:pt x="15857" y="3628"/>
                </a:lnTo>
                <a:lnTo>
                  <a:pt x="12427" y="3628"/>
                </a:lnTo>
                <a:cubicBezTo>
                  <a:pt x="5564" y="3628"/>
                  <a:pt x="0" y="7447"/>
                  <a:pt x="0" y="12158"/>
                </a:cubicBezTo>
                <a:lnTo>
                  <a:pt x="0" y="21600"/>
                </a:lnTo>
                <a:lnTo>
                  <a:pt x="5010" y="21600"/>
                </a:lnTo>
                <a:lnTo>
                  <a:pt x="5010" y="12158"/>
                </a:lnTo>
                <a:cubicBezTo>
                  <a:pt x="5010" y="10154"/>
                  <a:pt x="8331" y="8530"/>
                  <a:pt x="12427" y="8530"/>
                </a:cubicBezTo>
                <a:lnTo>
                  <a:pt x="15857" y="8530"/>
                </a:lnTo>
                <a:lnTo>
                  <a:pt x="15857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8" name="AutoShape 3"/>
          <p:cNvSpPr>
            <a:spLocks noChangeArrowheads="1"/>
          </p:cNvSpPr>
          <p:nvPr/>
        </p:nvSpPr>
        <p:spPr bwMode="auto">
          <a:xfrm rot="13500000" flipH="1">
            <a:off x="2274889" y="1787773"/>
            <a:ext cx="1800225" cy="517525"/>
          </a:xfrm>
          <a:prstGeom prst="rightArrow">
            <a:avLst>
              <a:gd name="adj1" fmla="val 54731"/>
              <a:gd name="adj2" fmla="val 80489"/>
            </a:avLst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9" name="AutoShape 5"/>
          <p:cNvSpPr>
            <a:spLocks noChangeArrowheads="1"/>
          </p:cNvSpPr>
          <p:nvPr/>
        </p:nvSpPr>
        <p:spPr bwMode="auto">
          <a:xfrm>
            <a:off x="5508626" y="4154735"/>
            <a:ext cx="349250" cy="517525"/>
          </a:xfrm>
          <a:prstGeom prst="rightArrow">
            <a:avLst>
              <a:gd name="adj1" fmla="val 55694"/>
              <a:gd name="adj2" fmla="val 55884"/>
            </a:avLst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0" name="AutoShape 6"/>
          <p:cNvSpPr>
            <a:spLocks noChangeArrowheads="1"/>
          </p:cNvSpPr>
          <p:nvPr/>
        </p:nvSpPr>
        <p:spPr bwMode="auto">
          <a:xfrm rot="5400000">
            <a:off x="4199733" y="3482429"/>
            <a:ext cx="420687" cy="517525"/>
          </a:xfrm>
          <a:prstGeom prst="rightArrow">
            <a:avLst>
              <a:gd name="adj1" fmla="val 55694"/>
              <a:gd name="adj2" fmla="val 55884"/>
            </a:avLst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AutoShape 7"/>
          <p:cNvSpPr>
            <a:spLocks noChangeArrowheads="1"/>
          </p:cNvSpPr>
          <p:nvPr/>
        </p:nvSpPr>
        <p:spPr bwMode="auto">
          <a:xfrm rot="5400000">
            <a:off x="4199733" y="4766716"/>
            <a:ext cx="420688" cy="517525"/>
          </a:xfrm>
          <a:prstGeom prst="rightArrow">
            <a:avLst>
              <a:gd name="adj1" fmla="val 55694"/>
              <a:gd name="adj2" fmla="val 55884"/>
            </a:avLst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272" name="Group 8"/>
          <p:cNvGrpSpPr>
            <a:grpSpLocks/>
          </p:cNvGrpSpPr>
          <p:nvPr/>
        </p:nvGrpSpPr>
        <p:grpSpPr bwMode="auto">
          <a:xfrm>
            <a:off x="3282951" y="3949948"/>
            <a:ext cx="2249488" cy="862012"/>
            <a:chOff x="2064" y="2798"/>
            <a:chExt cx="1417" cy="543"/>
          </a:xfrm>
        </p:grpSpPr>
        <p:sp>
          <p:nvSpPr>
            <p:cNvPr id="11310" name="AutoShape 9"/>
            <p:cNvSpPr>
              <a:spLocks noChangeArrowheads="1"/>
            </p:cNvSpPr>
            <p:nvPr/>
          </p:nvSpPr>
          <p:spPr bwMode="auto">
            <a:xfrm>
              <a:off x="2064" y="2798"/>
              <a:ext cx="1418" cy="544"/>
            </a:xfrm>
            <a:prstGeom prst="roundRect">
              <a:avLst>
                <a:gd name="adj" fmla="val 38051"/>
              </a:avLst>
            </a:prstGeom>
            <a:solidFill>
              <a:srgbClr val="2131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1" name="Text Box 10"/>
            <p:cNvSpPr txBox="1">
              <a:spLocks noChangeArrowheads="1"/>
            </p:cNvSpPr>
            <p:nvPr/>
          </p:nvSpPr>
          <p:spPr bwMode="auto">
            <a:xfrm>
              <a:off x="2064" y="2887"/>
              <a:ext cx="141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ts val="1000"/>
                </a:spcBef>
              </a:pPr>
              <a:r>
                <a:rPr lang="en-US" sz="1600" b="1">
                  <a:solidFill>
                    <a:srgbClr val="FFFFFF"/>
                  </a:solidFill>
                  <a:latin typeface="Trebuchet MS" charset="0"/>
                </a:rPr>
                <a:t>Model of system implementation</a:t>
              </a:r>
            </a:p>
          </p:txBody>
        </p:sp>
      </p:grpSp>
      <p:grpSp>
        <p:nvGrpSpPr>
          <p:cNvPr id="11273" name="Group 11"/>
          <p:cNvGrpSpPr>
            <a:grpSpLocks/>
          </p:cNvGrpSpPr>
          <p:nvPr/>
        </p:nvGrpSpPr>
        <p:grpSpPr bwMode="auto">
          <a:xfrm>
            <a:off x="5514976" y="1082923"/>
            <a:ext cx="2249488" cy="862012"/>
            <a:chOff x="3470" y="992"/>
            <a:chExt cx="1417" cy="543"/>
          </a:xfrm>
        </p:grpSpPr>
        <p:sp>
          <p:nvSpPr>
            <p:cNvPr id="11308" name="AutoShape 12"/>
            <p:cNvSpPr>
              <a:spLocks noChangeArrowheads="1"/>
            </p:cNvSpPr>
            <p:nvPr/>
          </p:nvSpPr>
          <p:spPr bwMode="auto">
            <a:xfrm>
              <a:off x="3470" y="992"/>
              <a:ext cx="1418" cy="544"/>
            </a:xfrm>
            <a:prstGeom prst="roundRect">
              <a:avLst>
                <a:gd name="adj" fmla="val 38051"/>
              </a:avLst>
            </a:prstGeom>
            <a:solidFill>
              <a:srgbClr val="99AB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9" name="Text Box 13"/>
            <p:cNvSpPr txBox="1">
              <a:spLocks noChangeArrowheads="1"/>
            </p:cNvSpPr>
            <p:nvPr/>
          </p:nvSpPr>
          <p:spPr bwMode="auto">
            <a:xfrm>
              <a:off x="3470" y="1081"/>
              <a:ext cx="141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ts val="1000"/>
                </a:spcBef>
              </a:pPr>
              <a:r>
                <a:rPr lang="en-US" sz="1600" b="1">
                  <a:solidFill>
                    <a:srgbClr val="FFFFFF"/>
                  </a:solidFill>
                  <a:latin typeface="Trebuchet MS" charset="0"/>
                </a:rPr>
                <a:t>System platform model</a:t>
              </a:r>
            </a:p>
          </p:txBody>
        </p:sp>
      </p:grpSp>
      <p:grpSp>
        <p:nvGrpSpPr>
          <p:cNvPr id="11274" name="Group 14"/>
          <p:cNvGrpSpPr>
            <a:grpSpLocks/>
          </p:cNvGrpSpPr>
          <p:nvPr/>
        </p:nvGrpSpPr>
        <p:grpSpPr bwMode="auto">
          <a:xfrm>
            <a:off x="3282951" y="2678360"/>
            <a:ext cx="2249488" cy="862013"/>
            <a:chOff x="2064" y="1997"/>
            <a:chExt cx="1417" cy="543"/>
          </a:xfrm>
        </p:grpSpPr>
        <p:sp>
          <p:nvSpPr>
            <p:cNvPr id="11306" name="Rectangle 15"/>
            <p:cNvSpPr>
              <a:spLocks noChangeArrowheads="1"/>
            </p:cNvSpPr>
            <p:nvPr/>
          </p:nvSpPr>
          <p:spPr bwMode="auto">
            <a:xfrm>
              <a:off x="2064" y="1997"/>
              <a:ext cx="1418" cy="544"/>
            </a:xfrm>
            <a:prstGeom prst="rect">
              <a:avLst/>
            </a:prstGeom>
            <a:solidFill>
              <a:srgbClr val="7B1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7" name="Text Box 16"/>
            <p:cNvSpPr txBox="1">
              <a:spLocks noChangeArrowheads="1"/>
            </p:cNvSpPr>
            <p:nvPr/>
          </p:nvSpPr>
          <p:spPr bwMode="auto">
            <a:xfrm>
              <a:off x="2064" y="2086"/>
              <a:ext cx="1418" cy="366"/>
            </a:xfrm>
            <a:prstGeom prst="rect">
              <a:avLst/>
            </a:prstGeom>
            <a:solidFill>
              <a:srgbClr val="7B1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ts val="1000"/>
                </a:spcBef>
              </a:pPr>
              <a:r>
                <a:rPr lang="en-US" sz="1600" b="1">
                  <a:solidFill>
                    <a:srgbClr val="FFFFFF"/>
                  </a:solidFill>
                  <a:latin typeface="Trebuchet MS" charset="0"/>
                </a:rPr>
                <a:t>System-level</a:t>
              </a:r>
              <a:br>
                <a:rPr lang="en-US" sz="1600" b="1">
                  <a:solidFill>
                    <a:srgbClr val="FFFFFF"/>
                  </a:solidFill>
                  <a:latin typeface="Trebuchet MS" charset="0"/>
                </a:rPr>
              </a:br>
              <a:r>
                <a:rPr lang="en-US" sz="1600" b="1">
                  <a:solidFill>
                    <a:srgbClr val="FFFFFF"/>
                  </a:solidFill>
                  <a:latin typeface="Trebuchet MS" charset="0"/>
                </a:rPr>
                <a:t>design tasks</a:t>
              </a:r>
            </a:p>
          </p:txBody>
        </p:sp>
      </p:grpSp>
      <p:grpSp>
        <p:nvGrpSpPr>
          <p:cNvPr id="11275" name="Group 17"/>
          <p:cNvGrpSpPr>
            <a:grpSpLocks/>
          </p:cNvGrpSpPr>
          <p:nvPr/>
        </p:nvGrpSpPr>
        <p:grpSpPr bwMode="auto">
          <a:xfrm>
            <a:off x="5857876" y="3949948"/>
            <a:ext cx="1366838" cy="862012"/>
            <a:chOff x="3686" y="2798"/>
            <a:chExt cx="861" cy="543"/>
          </a:xfrm>
        </p:grpSpPr>
        <p:sp>
          <p:nvSpPr>
            <p:cNvPr id="11304" name="Rectangle 18"/>
            <p:cNvSpPr>
              <a:spLocks noChangeArrowheads="1"/>
            </p:cNvSpPr>
            <p:nvPr/>
          </p:nvSpPr>
          <p:spPr bwMode="auto">
            <a:xfrm>
              <a:off x="3686" y="2798"/>
              <a:ext cx="862" cy="544"/>
            </a:xfrm>
            <a:prstGeom prst="rect">
              <a:avLst/>
            </a:prstGeom>
            <a:solidFill>
              <a:srgbClr val="7B1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5" name="Text Box 19"/>
            <p:cNvSpPr txBox="1">
              <a:spLocks noChangeArrowheads="1"/>
            </p:cNvSpPr>
            <p:nvPr/>
          </p:nvSpPr>
          <p:spPr bwMode="auto">
            <a:xfrm>
              <a:off x="3686" y="2952"/>
              <a:ext cx="862" cy="212"/>
            </a:xfrm>
            <a:prstGeom prst="rect">
              <a:avLst/>
            </a:prstGeom>
            <a:solidFill>
              <a:srgbClr val="7B1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ts val="1000"/>
                </a:spcBef>
              </a:pPr>
              <a:r>
                <a:rPr lang="en-US" sz="1600" b="1">
                  <a:solidFill>
                    <a:srgbClr val="FFFFFF"/>
                  </a:solidFill>
                  <a:latin typeface="Trebuchet MS" charset="0"/>
                </a:rPr>
                <a:t>Analysis</a:t>
              </a:r>
            </a:p>
          </p:txBody>
        </p:sp>
      </p:grpSp>
      <p:grpSp>
        <p:nvGrpSpPr>
          <p:cNvPr id="11276" name="Group 20"/>
          <p:cNvGrpSpPr>
            <a:grpSpLocks/>
          </p:cNvGrpSpPr>
          <p:nvPr/>
        </p:nvGrpSpPr>
        <p:grpSpPr bwMode="auto">
          <a:xfrm>
            <a:off x="3282951" y="5219948"/>
            <a:ext cx="2249488" cy="839787"/>
            <a:chOff x="2064" y="3598"/>
            <a:chExt cx="1417" cy="529"/>
          </a:xfrm>
        </p:grpSpPr>
        <p:sp>
          <p:nvSpPr>
            <p:cNvPr id="11301" name="Rectangle 21"/>
            <p:cNvSpPr>
              <a:spLocks noChangeArrowheads="1"/>
            </p:cNvSpPr>
            <p:nvPr/>
          </p:nvSpPr>
          <p:spPr bwMode="auto">
            <a:xfrm>
              <a:off x="2064" y="3598"/>
              <a:ext cx="1418" cy="530"/>
            </a:xfrm>
            <a:prstGeom prst="rect">
              <a:avLst/>
            </a:prstGeom>
            <a:solidFill>
              <a:srgbClr val="EB85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2" name="Rectangle 22"/>
            <p:cNvSpPr>
              <a:spLocks noChangeArrowheads="1"/>
            </p:cNvSpPr>
            <p:nvPr/>
          </p:nvSpPr>
          <p:spPr bwMode="auto">
            <a:xfrm>
              <a:off x="2064" y="3684"/>
              <a:ext cx="777" cy="366"/>
            </a:xfrm>
            <a:prstGeom prst="rect">
              <a:avLst/>
            </a:prstGeom>
            <a:solidFill>
              <a:srgbClr val="EB85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ts val="10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600" b="1">
                  <a:solidFill>
                    <a:srgbClr val="FFFFFF"/>
                  </a:solidFill>
                  <a:latin typeface="Trebuchet MS" charset="0"/>
                </a:rPr>
                <a:t>Software</a:t>
              </a:r>
              <a:br>
                <a:rPr lang="en-US" sz="1600" b="1">
                  <a:solidFill>
                    <a:srgbClr val="FFFFFF"/>
                  </a:solidFill>
                  <a:latin typeface="Trebuchet MS" charset="0"/>
                </a:rPr>
              </a:br>
              <a:r>
                <a:rPr lang="en-US" sz="1600" b="1">
                  <a:solidFill>
                    <a:srgbClr val="FFFFFF"/>
                  </a:solidFill>
                  <a:latin typeface="Trebuchet MS" charset="0"/>
                </a:rPr>
                <a:t>synthesis</a:t>
              </a:r>
            </a:p>
          </p:txBody>
        </p:sp>
        <p:sp>
          <p:nvSpPr>
            <p:cNvPr id="11303" name="Rectangle 23"/>
            <p:cNvSpPr>
              <a:spLocks noChangeArrowheads="1"/>
            </p:cNvSpPr>
            <p:nvPr/>
          </p:nvSpPr>
          <p:spPr bwMode="auto">
            <a:xfrm>
              <a:off x="2705" y="3684"/>
              <a:ext cx="777" cy="366"/>
            </a:xfrm>
            <a:prstGeom prst="rect">
              <a:avLst/>
            </a:prstGeom>
            <a:solidFill>
              <a:srgbClr val="EB85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algn="r">
                <a:spcBef>
                  <a:spcPts val="10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600" b="1">
                  <a:solidFill>
                    <a:srgbClr val="FFFFFF"/>
                  </a:solidFill>
                  <a:latin typeface="Trebuchet MS" charset="0"/>
                </a:rPr>
                <a:t>Hardware synthesis</a:t>
              </a:r>
            </a:p>
          </p:txBody>
        </p:sp>
      </p:grpSp>
      <p:grpSp>
        <p:nvGrpSpPr>
          <p:cNvPr id="11277" name="Group 24"/>
          <p:cNvGrpSpPr>
            <a:grpSpLocks/>
          </p:cNvGrpSpPr>
          <p:nvPr/>
        </p:nvGrpSpPr>
        <p:grpSpPr bwMode="auto">
          <a:xfrm>
            <a:off x="1049339" y="1082923"/>
            <a:ext cx="2251075" cy="863600"/>
            <a:chOff x="657" y="992"/>
            <a:chExt cx="1418" cy="544"/>
          </a:xfrm>
        </p:grpSpPr>
        <p:sp>
          <p:nvSpPr>
            <p:cNvPr id="11299" name="AutoShape 25"/>
            <p:cNvSpPr>
              <a:spLocks noChangeArrowheads="1"/>
            </p:cNvSpPr>
            <p:nvPr/>
          </p:nvSpPr>
          <p:spPr bwMode="auto">
            <a:xfrm>
              <a:off x="657" y="992"/>
              <a:ext cx="1418" cy="544"/>
            </a:xfrm>
            <a:prstGeom prst="roundRect">
              <a:avLst>
                <a:gd name="adj" fmla="val 38051"/>
              </a:avLst>
            </a:prstGeom>
            <a:solidFill>
              <a:srgbClr val="99AB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0" name="Text Box 26"/>
            <p:cNvSpPr txBox="1">
              <a:spLocks noChangeArrowheads="1"/>
            </p:cNvSpPr>
            <p:nvPr/>
          </p:nvSpPr>
          <p:spPr bwMode="auto">
            <a:xfrm>
              <a:off x="657" y="1081"/>
              <a:ext cx="141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ts val="1000"/>
                </a:spcBef>
              </a:pPr>
              <a:r>
                <a:rPr lang="en-US" sz="1600" b="1">
                  <a:solidFill>
                    <a:srgbClr val="FFFFFF"/>
                  </a:solidFill>
                  <a:latin typeface="Trebuchet MS" charset="0"/>
                </a:rPr>
                <a:t>Application </a:t>
              </a:r>
              <a:br>
                <a:rPr lang="en-US" sz="1600" b="1">
                  <a:solidFill>
                    <a:srgbClr val="FFFFFF"/>
                  </a:solidFill>
                  <a:latin typeface="Trebuchet MS" charset="0"/>
                </a:rPr>
              </a:br>
              <a:r>
                <a:rPr lang="en-US" sz="1600" b="1">
                  <a:solidFill>
                    <a:srgbClr val="FFFFFF"/>
                  </a:solidFill>
                  <a:latin typeface="Trebuchet MS" charset="0"/>
                </a:rPr>
                <a:t>model</a:t>
              </a:r>
            </a:p>
          </p:txBody>
        </p:sp>
      </p:grpSp>
      <p:sp>
        <p:nvSpPr>
          <p:cNvPr id="29" name="Rectangular Callout 28"/>
          <p:cNvSpPr/>
          <p:nvPr/>
        </p:nvSpPr>
        <p:spPr>
          <a:xfrm>
            <a:off x="521624" y="2356097"/>
            <a:ext cx="2250176" cy="640855"/>
          </a:xfrm>
          <a:prstGeom prst="wedgeRectCallout">
            <a:avLst>
              <a:gd name="adj1" fmla="val -4498"/>
              <a:gd name="adj2" fmla="val -149403"/>
            </a:avLst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Hard real-time applications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0" name="Rectangular Callout 29"/>
          <p:cNvSpPr/>
          <p:nvPr/>
        </p:nvSpPr>
        <p:spPr>
          <a:xfrm>
            <a:off x="5857876" y="2357932"/>
            <a:ext cx="2458540" cy="640855"/>
          </a:xfrm>
          <a:prstGeom prst="wedgeRectCallout">
            <a:avLst>
              <a:gd name="adj1" fmla="val -48547"/>
              <a:gd name="adj2" fmla="val -155847"/>
            </a:avLst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Distributed heterogeneous platforms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1" name="Rectangular Callout 30"/>
          <p:cNvSpPr/>
          <p:nvPr/>
        </p:nvSpPr>
        <p:spPr>
          <a:xfrm>
            <a:off x="521624" y="3923324"/>
            <a:ext cx="2250176" cy="869751"/>
          </a:xfrm>
          <a:prstGeom prst="wedgeRectCallout">
            <a:avLst>
              <a:gd name="adj1" fmla="val 86355"/>
              <a:gd name="adj2" fmla="val -140484"/>
            </a:avLst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Architecture selection</a:t>
            </a:r>
          </a:p>
          <a:p>
            <a:pPr algn="ctr">
              <a:defRPr/>
            </a:pPr>
            <a:r>
              <a:rPr lang="en-US" sz="1600" b="1" dirty="0" smtClean="0">
                <a:solidFill>
                  <a:schemeClr val="tx1"/>
                </a:solidFill>
              </a:rPr>
              <a:t>Mapping</a:t>
            </a:r>
          </a:p>
          <a:p>
            <a:pPr algn="ctr"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Scheduling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2" name="Rectangular Callout 31"/>
          <p:cNvSpPr/>
          <p:nvPr/>
        </p:nvSpPr>
        <p:spPr>
          <a:xfrm>
            <a:off x="521623" y="116632"/>
            <a:ext cx="2761327" cy="784871"/>
          </a:xfrm>
          <a:prstGeom prst="wedgeRectCallout">
            <a:avLst>
              <a:gd name="adj1" fmla="val 2385"/>
              <a:gd name="adj2" fmla="val 98697"/>
            </a:avLst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solidFill>
                  <a:schemeClr val="tx1"/>
                </a:solidFill>
              </a:rPr>
              <a:t>Uncertainties</a:t>
            </a:r>
            <a:r>
              <a:rPr lang="en-US" sz="1600" dirty="0" smtClean="0">
                <a:solidFill>
                  <a:schemeClr val="tx1"/>
                </a:solidFill>
              </a:rPr>
              <a:t>: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Functionality requirements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Worst-case execution times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3" name="Rectangular Callout 32"/>
          <p:cNvSpPr/>
          <p:nvPr/>
        </p:nvSpPr>
        <p:spPr>
          <a:xfrm>
            <a:off x="5857876" y="5219948"/>
            <a:ext cx="2458540" cy="640855"/>
          </a:xfrm>
          <a:prstGeom prst="wedgeRectCallout">
            <a:avLst>
              <a:gd name="adj1" fmla="val -39308"/>
              <a:gd name="adj2" fmla="val -152625"/>
            </a:avLst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 err="1" smtClean="0">
                <a:solidFill>
                  <a:schemeClr val="tx1"/>
                </a:solidFill>
              </a:rPr>
              <a:t>Schedulability</a:t>
            </a: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Flexibility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</a:rPr>
              <a:t>Outline</a:t>
            </a:r>
          </a:p>
        </p:txBody>
      </p:sp>
      <p:sp>
        <p:nvSpPr>
          <p:cNvPr id="92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7F7F7"/>
              </a:buClr>
            </a:pPr>
            <a:r>
              <a:rPr lang="en-US" dirty="0">
                <a:solidFill>
                  <a:srgbClr val="969696"/>
                </a:solidFill>
                <a:latin typeface="Calibri" charset="0"/>
                <a:ea typeface="ＭＳ Ｐゴシック" charset="0"/>
              </a:rPr>
              <a:t>Early design phases</a:t>
            </a:r>
          </a:p>
          <a:p>
            <a:pPr lvl="1">
              <a:buClr>
                <a:srgbClr val="F7F7F7"/>
              </a:buClr>
            </a:pPr>
            <a:r>
              <a:rPr lang="en-US" dirty="0">
                <a:solidFill>
                  <a:srgbClr val="969696"/>
                </a:solidFill>
                <a:latin typeface="Calibri" charset="0"/>
                <a:ea typeface="ＭＳ Ｐゴシック" charset="0"/>
              </a:rPr>
              <a:t>Design decisions and uncertainties</a:t>
            </a:r>
          </a:p>
          <a:p>
            <a:r>
              <a:rPr lang="en-US" dirty="0">
                <a:latin typeface="Calibri" charset="0"/>
                <a:ea typeface="ＭＳ Ｐゴシック" charset="0"/>
              </a:rPr>
              <a:t>Modeling uncertainties</a:t>
            </a:r>
          </a:p>
          <a:p>
            <a:pPr lvl="1"/>
            <a:r>
              <a:rPr lang="en-US" dirty="0" smtClean="0">
                <a:solidFill>
                  <a:srgbClr val="3182BD"/>
                </a:solidFill>
                <a:latin typeface="Calibri" charset="0"/>
                <a:ea typeface="ＭＳ Ｐゴシック" charset="0"/>
              </a:rPr>
              <a:t>Worst-case execution time</a:t>
            </a:r>
            <a:endParaRPr lang="en-US" dirty="0">
              <a:solidFill>
                <a:srgbClr val="3182BD"/>
              </a:solidFill>
              <a:latin typeface="Calibri" charset="0"/>
              <a:ea typeface="ＭＳ Ｐゴシック" charset="0"/>
            </a:endParaRPr>
          </a:p>
          <a:p>
            <a:pPr lvl="1"/>
            <a:r>
              <a:rPr lang="en-US" dirty="0" smtClean="0">
                <a:solidFill>
                  <a:srgbClr val="3182BD"/>
                </a:solidFill>
                <a:latin typeface="Calibri" charset="0"/>
                <a:ea typeface="ＭＳ Ｐゴシック" charset="0"/>
              </a:rPr>
              <a:t>Functionality requirements</a:t>
            </a:r>
            <a:endParaRPr lang="en-US" dirty="0">
              <a:solidFill>
                <a:srgbClr val="3182BD"/>
              </a:solidFill>
              <a:latin typeface="Calibri" charset="0"/>
              <a:ea typeface="ＭＳ Ｐゴシック" charset="0"/>
            </a:endParaRPr>
          </a:p>
          <a:p>
            <a:r>
              <a:rPr lang="en-US" dirty="0">
                <a:latin typeface="Calibri" charset="0"/>
                <a:ea typeface="ＭＳ Ｐゴシック" charset="0"/>
              </a:rPr>
              <a:t>Problem </a:t>
            </a:r>
            <a:r>
              <a:rPr lang="en-US" dirty="0" smtClean="0">
                <a:latin typeface="Calibri" charset="0"/>
                <a:ea typeface="ＭＳ Ｐゴシック" charset="0"/>
              </a:rPr>
              <a:t>formulation: mapping optimization</a:t>
            </a:r>
            <a:endParaRPr lang="en-US" dirty="0">
              <a:latin typeface="Calibri" charset="0"/>
              <a:ea typeface="ＭＳ Ｐゴシック" charset="0"/>
            </a:endParaRPr>
          </a:p>
          <a:p>
            <a:pPr lvl="1"/>
            <a:r>
              <a:rPr lang="en-GB" dirty="0">
                <a:solidFill>
                  <a:srgbClr val="3182BD"/>
                </a:solidFill>
                <a:latin typeface="Calibri" charset="0"/>
                <a:ea typeface="ＭＳ Ｐゴシック" charset="0"/>
              </a:rPr>
              <a:t>Motivational </a:t>
            </a:r>
            <a:r>
              <a:rPr lang="en-GB" dirty="0" smtClean="0">
                <a:solidFill>
                  <a:srgbClr val="3182BD"/>
                </a:solidFill>
                <a:latin typeface="Calibri" charset="0"/>
                <a:ea typeface="ＭＳ Ｐゴシック" charset="0"/>
              </a:rPr>
              <a:t>examples</a:t>
            </a:r>
            <a:endParaRPr lang="en-US" dirty="0">
              <a:solidFill>
                <a:srgbClr val="3182BD"/>
              </a:solidFill>
              <a:latin typeface="Calibri" charset="0"/>
              <a:ea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</a:rPr>
              <a:t>Multi-objective optimization </a:t>
            </a:r>
            <a:r>
              <a:rPr lang="en-US" dirty="0">
                <a:latin typeface="Calibri" charset="0"/>
                <a:ea typeface="ＭＳ Ｐゴシック" charset="0"/>
              </a:rPr>
              <a:t>strategy</a:t>
            </a:r>
          </a:p>
          <a:p>
            <a:pPr lvl="1"/>
            <a:r>
              <a:rPr lang="en-US" dirty="0" smtClean="0">
                <a:solidFill>
                  <a:srgbClr val="3182BD"/>
                </a:solidFill>
                <a:latin typeface="Calibri" charset="0"/>
                <a:ea typeface="ＭＳ Ｐゴシック" charset="0"/>
              </a:rPr>
              <a:t>Robustness vs. flexibility</a:t>
            </a:r>
            <a:endParaRPr lang="en-US" dirty="0">
              <a:solidFill>
                <a:srgbClr val="3182BD"/>
              </a:solidFill>
              <a:latin typeface="Calibri" charset="0"/>
              <a:ea typeface="ＭＳ Ｐゴシック" charset="0"/>
            </a:endParaRPr>
          </a:p>
          <a:p>
            <a:pPr lvl="1"/>
            <a:r>
              <a:rPr lang="en-US" dirty="0">
                <a:solidFill>
                  <a:srgbClr val="3182BD"/>
                </a:solidFill>
                <a:latin typeface="Calibri" charset="0"/>
                <a:ea typeface="ＭＳ Ｐゴシック" charset="0"/>
              </a:rPr>
              <a:t>Genetic </a:t>
            </a:r>
            <a:r>
              <a:rPr lang="en-US" dirty="0" smtClean="0">
                <a:solidFill>
                  <a:srgbClr val="3182BD"/>
                </a:solidFill>
                <a:latin typeface="Calibri" charset="0"/>
                <a:ea typeface="ＭＳ Ｐゴシック" charset="0"/>
              </a:rPr>
              <a:t>Algorithm </a:t>
            </a:r>
            <a:r>
              <a:rPr lang="en-US" dirty="0">
                <a:solidFill>
                  <a:srgbClr val="3182BD"/>
                </a:solidFill>
                <a:latin typeface="Calibri" charset="0"/>
                <a:ea typeface="ＭＳ Ｐゴシック" charset="0"/>
              </a:rPr>
              <a:t>approach</a:t>
            </a:r>
          </a:p>
          <a:p>
            <a:pPr lvl="1"/>
            <a:r>
              <a:rPr lang="en-US" dirty="0">
                <a:solidFill>
                  <a:srgbClr val="3182BD"/>
                </a:solidFill>
                <a:latin typeface="Calibri" charset="0"/>
                <a:ea typeface="ＭＳ Ｐゴシック" charset="0"/>
              </a:rPr>
              <a:t>Experimental results</a:t>
            </a:r>
          </a:p>
          <a:p>
            <a:r>
              <a:rPr lang="en-US" dirty="0" smtClean="0">
                <a:latin typeface="Calibri" charset="0"/>
                <a:ea typeface="ＭＳ Ｐゴシック" charset="0"/>
              </a:rPr>
              <a:t>Conclusions and message</a:t>
            </a:r>
            <a:endParaRPr lang="en-US" dirty="0"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3" y="3068960"/>
            <a:ext cx="4838143" cy="2009361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 bwMode="auto">
          <a:xfrm>
            <a:off x="4822132" y="0"/>
            <a:ext cx="0" cy="6858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WCET </a:t>
            </a:r>
            <a:r>
              <a:rPr lang="en-US" dirty="0" smtClean="0">
                <a:solidFill>
                  <a:srgbClr val="A50F15"/>
                </a:solidFill>
              </a:rPr>
              <a:t>uncertainties</a:t>
            </a:r>
            <a:endParaRPr lang="en-US" dirty="0">
              <a:solidFill>
                <a:srgbClr val="A50F1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5" y="5085184"/>
            <a:ext cx="4213225" cy="1391816"/>
          </a:xfrm>
        </p:spPr>
        <p:txBody>
          <a:bodyPr/>
          <a:lstStyle/>
          <a:p>
            <a:r>
              <a:rPr lang="en-US" dirty="0" smtClean="0"/>
              <a:t>Execution time </a:t>
            </a:r>
            <a:r>
              <a:rPr lang="en-US" i="1" dirty="0" err="1" smtClean="0"/>
              <a:t>e</a:t>
            </a:r>
            <a:r>
              <a:rPr lang="en-US" i="1" baseline="-25000" dirty="0" err="1" smtClean="0"/>
              <a:t>i</a:t>
            </a:r>
            <a:r>
              <a:rPr lang="en-US" dirty="0" smtClean="0"/>
              <a:t> varies because of architectural features of the PE, input data, etc.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691680" y="1700808"/>
            <a:ext cx="1224136" cy="1224136"/>
          </a:xfrm>
          <a:prstGeom prst="rect">
            <a:avLst/>
          </a:prstGeom>
          <a:solidFill>
            <a:srgbClr val="9696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916577" y="1923980"/>
            <a:ext cx="720080" cy="720080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mbol" charset="2"/>
                <a:ea typeface="ＭＳ Ｐゴシック" charset="-128"/>
                <a:cs typeface="Symbol" charset="2"/>
              </a:rPr>
              <a:t>t</a:t>
            </a:r>
            <a:r>
              <a:rPr kumimoji="0" lang="en-US" sz="3600" b="0" i="1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charset="-128"/>
                <a:cs typeface="Calibri"/>
              </a:rPr>
              <a:t>i</a:t>
            </a:r>
            <a:endParaRPr kumimoji="0" lang="en-US" sz="3600" b="0" i="1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Calibri"/>
              <a:ea typeface="ＭＳ Ｐゴシック" charset="-128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9575" y="1239143"/>
            <a:ext cx="1226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8519C"/>
                </a:solidFill>
                <a:latin typeface="Calibri"/>
                <a:cs typeface="Calibri"/>
              </a:rPr>
              <a:t>PE</a:t>
            </a:r>
            <a:endParaRPr lang="en-US" sz="2400" dirty="0">
              <a:solidFill>
                <a:srgbClr val="08519C"/>
              </a:solidFill>
              <a:latin typeface="Calibri"/>
              <a:cs typeface="Calibri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275855" y="326702"/>
            <a:ext cx="5772296" cy="6150298"/>
            <a:chOff x="3275855" y="326702"/>
            <a:chExt cx="5772296" cy="6150298"/>
          </a:xfrm>
        </p:grpSpPr>
        <p:sp>
          <p:nvSpPr>
            <p:cNvPr id="9" name="Rectangle 8"/>
            <p:cNvSpPr/>
            <p:nvPr/>
          </p:nvSpPr>
          <p:spPr bwMode="auto">
            <a:xfrm>
              <a:off x="6237057" y="1700808"/>
              <a:ext cx="1224136" cy="1224136"/>
            </a:xfrm>
            <a:prstGeom prst="rect">
              <a:avLst/>
            </a:prstGeom>
            <a:solidFill>
              <a:srgbClr val="96969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6461954" y="1923980"/>
              <a:ext cx="720080" cy="72008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Symbol" charset="2"/>
                  <a:ea typeface="ＭＳ Ｐゴシック" charset="-128"/>
                  <a:cs typeface="Symbol" charset="2"/>
                </a:rPr>
                <a:t>t</a:t>
              </a:r>
              <a:r>
                <a:rPr kumimoji="0" lang="en-US" sz="3600" b="0" i="1" u="none" strike="noStrike" cap="none" normalizeH="0" baseline="-2500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ea typeface="ＭＳ Ｐゴシック" charset="-128"/>
                  <a:cs typeface="Calibri"/>
                </a:rPr>
                <a:t>i</a:t>
              </a:r>
              <a:endParaRPr kumimoji="0" lang="en-US" sz="3600" b="0" i="1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ＭＳ Ｐゴシック" charset="-128"/>
                <a:cs typeface="Calibri"/>
              </a:endParaRPr>
            </a:p>
          </p:txBody>
        </p:sp>
        <p:sp>
          <p:nvSpPr>
            <p:cNvPr id="12" name="Content Placeholder 2"/>
            <p:cNvSpPr txBox="1">
              <a:spLocks/>
            </p:cNvSpPr>
            <p:nvPr/>
          </p:nvSpPr>
          <p:spPr bwMode="auto">
            <a:xfrm>
              <a:off x="4834926" y="5085184"/>
              <a:ext cx="4213225" cy="1391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179388" indent="-179388" algn="l" rtl="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BDD7E7"/>
                </a:buClr>
                <a:buFont typeface="Wingdings" charset="0"/>
                <a:buChar char="§"/>
                <a:defRPr sz="2400">
                  <a:solidFill>
                    <a:srgbClr val="08519C"/>
                  </a:solidFill>
                  <a:latin typeface="Calibri"/>
                  <a:ea typeface="ＭＳ Ｐゴシック" charset="-128"/>
                  <a:cs typeface="Calibri"/>
                </a:defRPr>
              </a:lvl1pPr>
              <a:lvl2pPr marL="539750" indent="-215900" algn="l" rtl="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BDD7E7"/>
                </a:buClr>
                <a:buFont typeface="Wingdings" charset="0"/>
                <a:buChar char="§"/>
                <a:defRPr sz="2200">
                  <a:solidFill>
                    <a:srgbClr val="08519C"/>
                  </a:solidFill>
                  <a:latin typeface="Calibri"/>
                  <a:ea typeface="ＭＳ Ｐゴシック" charset="-128"/>
                  <a:cs typeface="Calibri"/>
                </a:defRPr>
              </a:lvl2pPr>
              <a:lvl3pPr marL="898525" indent="-215900" algn="l" rtl="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rgbClr val="BDD7E7"/>
                </a:buClr>
                <a:buFont typeface="Wingdings" charset="0"/>
                <a:buChar char="§"/>
                <a:defRPr sz="2000">
                  <a:solidFill>
                    <a:srgbClr val="08519C"/>
                  </a:solidFill>
                  <a:latin typeface="Calibri"/>
                  <a:ea typeface="ＭＳ Ｐゴシック" charset="-128"/>
                  <a:cs typeface="Calibri"/>
                </a:defRPr>
              </a:lvl3pPr>
              <a:lvl4pPr marL="1258888" indent="-215900" algn="l" rtl="0" eaLnBrk="0" fontAlgn="base" hangingPunct="0">
                <a:spcBef>
                  <a:spcPts val="200"/>
                </a:spcBef>
                <a:spcAft>
                  <a:spcPct val="0"/>
                </a:spcAft>
                <a:buClr>
                  <a:srgbClr val="BDD7E7"/>
                </a:buClr>
                <a:buFont typeface="Wingdings" charset="0"/>
                <a:buChar char="§"/>
                <a:defRPr>
                  <a:solidFill>
                    <a:srgbClr val="08519C"/>
                  </a:solidFill>
                  <a:latin typeface="Calibri"/>
                  <a:ea typeface="ＭＳ Ｐゴシック" charset="-128"/>
                  <a:cs typeface="Calibri"/>
                </a:defRPr>
              </a:lvl4pPr>
              <a:lvl5pPr marL="1619250" indent="-215900" algn="l" rtl="0" eaLnBrk="0" fontAlgn="base" hangingPunct="0">
                <a:spcBef>
                  <a:spcPts val="200"/>
                </a:spcBef>
                <a:spcAft>
                  <a:spcPct val="0"/>
                </a:spcAft>
                <a:buClr>
                  <a:srgbClr val="BDD7E7"/>
                </a:buClr>
                <a:buFont typeface="Wingdings" charset="0"/>
                <a:buChar char="§"/>
                <a:defRPr sz="1600">
                  <a:solidFill>
                    <a:srgbClr val="08519C"/>
                  </a:solidFill>
                  <a:latin typeface="Calibri"/>
                  <a:ea typeface="ＭＳ Ｐゴシック" charset="-128"/>
                  <a:cs typeface="Calibri"/>
                </a:defRPr>
              </a:lvl5pPr>
              <a:lvl6pPr marL="2574925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3032125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89325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946525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r>
                <a:rPr lang="en-US" dirty="0" smtClean="0"/>
                <a:t>The </a:t>
              </a:r>
              <a:r>
                <a:rPr lang="en-US" dirty="0" smtClean="0">
                  <a:solidFill>
                    <a:srgbClr val="A50F15"/>
                  </a:solidFill>
                </a:rPr>
                <a:t>uncertainty</a:t>
              </a:r>
              <a:r>
                <a:rPr lang="en-US" dirty="0" smtClean="0"/>
                <a:t> in the </a:t>
              </a:r>
              <a:r>
                <a:rPr lang="en-US" b="1" dirty="0" smtClean="0"/>
                <a:t>worst-case</a:t>
              </a:r>
              <a:r>
                <a:rPr lang="en-US" dirty="0" smtClean="0"/>
                <a:t> execution time (WCET) </a:t>
              </a:r>
              <a:r>
                <a:rPr lang="en-US" i="1" dirty="0" smtClean="0"/>
                <a:t>c</a:t>
              </a:r>
              <a:r>
                <a:rPr lang="en-US" i="1" baseline="-25000" dirty="0" smtClean="0"/>
                <a:t>i</a:t>
              </a:r>
              <a:r>
                <a:rPr lang="en-US" dirty="0" smtClean="0"/>
                <a:t> </a:t>
              </a:r>
              <a:br>
                <a:rPr lang="en-US" dirty="0" smtClean="0"/>
              </a:br>
              <a:r>
                <a:rPr lang="en-US" dirty="0" smtClean="0"/>
                <a:t>is due to lack of information</a:t>
              </a:r>
              <a:endParaRPr lang="en-US" dirty="0"/>
            </a:p>
          </p:txBody>
        </p:sp>
        <p:sp>
          <p:nvSpPr>
            <p:cNvPr id="13" name="Content Placeholder 2"/>
            <p:cNvSpPr txBox="1">
              <a:spLocks/>
            </p:cNvSpPr>
            <p:nvPr/>
          </p:nvSpPr>
          <p:spPr bwMode="auto">
            <a:xfrm>
              <a:off x="5004048" y="3284984"/>
              <a:ext cx="4029830" cy="1391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179388" indent="-179388" algn="l" rtl="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BDD7E7"/>
                </a:buClr>
                <a:buFont typeface="Wingdings" charset="0"/>
                <a:buChar char="§"/>
                <a:defRPr sz="2400">
                  <a:solidFill>
                    <a:srgbClr val="08519C"/>
                  </a:solidFill>
                  <a:latin typeface="Calibri"/>
                  <a:ea typeface="ＭＳ Ｐゴシック" charset="-128"/>
                  <a:cs typeface="Calibri"/>
                </a:defRPr>
              </a:lvl1pPr>
              <a:lvl2pPr marL="539750" indent="-215900" algn="l" rtl="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BDD7E7"/>
                </a:buClr>
                <a:buFont typeface="Wingdings" charset="0"/>
                <a:buChar char="§"/>
                <a:defRPr sz="2200">
                  <a:solidFill>
                    <a:srgbClr val="08519C"/>
                  </a:solidFill>
                  <a:latin typeface="Calibri"/>
                  <a:ea typeface="ＭＳ Ｐゴシック" charset="-128"/>
                  <a:cs typeface="Calibri"/>
                </a:defRPr>
              </a:lvl2pPr>
              <a:lvl3pPr marL="898525" indent="-215900" algn="l" rtl="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rgbClr val="BDD7E7"/>
                </a:buClr>
                <a:buFont typeface="Wingdings" charset="0"/>
                <a:buChar char="§"/>
                <a:defRPr sz="2000">
                  <a:solidFill>
                    <a:srgbClr val="08519C"/>
                  </a:solidFill>
                  <a:latin typeface="Calibri"/>
                  <a:ea typeface="ＭＳ Ｐゴシック" charset="-128"/>
                  <a:cs typeface="Calibri"/>
                </a:defRPr>
              </a:lvl3pPr>
              <a:lvl4pPr marL="1258888" indent="-215900" algn="l" rtl="0" eaLnBrk="0" fontAlgn="base" hangingPunct="0">
                <a:spcBef>
                  <a:spcPts val="200"/>
                </a:spcBef>
                <a:spcAft>
                  <a:spcPct val="0"/>
                </a:spcAft>
                <a:buClr>
                  <a:srgbClr val="BDD7E7"/>
                </a:buClr>
                <a:buFont typeface="Wingdings" charset="0"/>
                <a:buChar char="§"/>
                <a:defRPr>
                  <a:solidFill>
                    <a:srgbClr val="08519C"/>
                  </a:solidFill>
                  <a:latin typeface="Calibri"/>
                  <a:ea typeface="ＭＳ Ｐゴシック" charset="-128"/>
                  <a:cs typeface="Calibri"/>
                </a:defRPr>
              </a:lvl4pPr>
              <a:lvl5pPr marL="1619250" indent="-215900" algn="l" rtl="0" eaLnBrk="0" fontAlgn="base" hangingPunct="0">
                <a:spcBef>
                  <a:spcPts val="200"/>
                </a:spcBef>
                <a:spcAft>
                  <a:spcPct val="0"/>
                </a:spcAft>
                <a:buClr>
                  <a:srgbClr val="BDD7E7"/>
                </a:buClr>
                <a:buFont typeface="Wingdings" charset="0"/>
                <a:buChar char="§"/>
                <a:defRPr sz="1600">
                  <a:solidFill>
                    <a:srgbClr val="08519C"/>
                  </a:solidFill>
                  <a:latin typeface="Calibri"/>
                  <a:ea typeface="ＭＳ Ｐゴシック" charset="-128"/>
                  <a:cs typeface="Calibri"/>
                </a:defRPr>
              </a:lvl5pPr>
              <a:lvl6pPr marL="2574925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3032125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89325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946525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r>
                <a:rPr lang="en-US" dirty="0" smtClean="0">
                  <a:solidFill>
                    <a:srgbClr val="A50F15"/>
                  </a:solidFill>
                </a:rPr>
                <a:t>“Percentile method”</a:t>
              </a:r>
            </a:p>
            <a:p>
              <a:pPr marL="360362" lvl="1" indent="0">
                <a:buNone/>
              </a:pPr>
              <a:r>
                <a:rPr lang="en-US" sz="2000" dirty="0" smtClean="0">
                  <a:solidFill>
                    <a:srgbClr val="A50F15"/>
                  </a:solidFill>
                </a:rPr>
                <a:t>50</a:t>
              </a:r>
              <a:r>
                <a:rPr lang="en-US" sz="2000" baseline="30000" dirty="0" smtClean="0">
                  <a:solidFill>
                    <a:srgbClr val="A50F15"/>
                  </a:solidFill>
                </a:rPr>
                <a:t>th</a:t>
              </a:r>
              <a:r>
                <a:rPr lang="en-US" sz="2000" dirty="0" smtClean="0">
                  <a:solidFill>
                    <a:srgbClr val="A50F15"/>
                  </a:solidFill>
                </a:rPr>
                <a:t> percentile: 30 </a:t>
              </a:r>
              <a:r>
                <a:rPr lang="en-US" sz="2000" dirty="0" err="1" smtClean="0">
                  <a:solidFill>
                    <a:srgbClr val="A50F15"/>
                  </a:solidFill>
                </a:rPr>
                <a:t>ms</a:t>
              </a:r>
              <a:endParaRPr lang="en-US" sz="2000" dirty="0" smtClean="0">
                <a:solidFill>
                  <a:srgbClr val="A50F15"/>
                </a:solidFill>
              </a:endParaRPr>
            </a:p>
            <a:p>
              <a:pPr marL="360362" lvl="1" indent="0">
                <a:buNone/>
              </a:pPr>
              <a:r>
                <a:rPr lang="en-US" sz="2000" dirty="0" smtClean="0">
                  <a:solidFill>
                    <a:srgbClr val="A50F15"/>
                  </a:solidFill>
                </a:rPr>
                <a:t>90</a:t>
              </a:r>
              <a:r>
                <a:rPr lang="en-US" sz="2000" baseline="30000" dirty="0" smtClean="0">
                  <a:solidFill>
                    <a:srgbClr val="A50F15"/>
                  </a:solidFill>
                </a:rPr>
                <a:t>th</a:t>
              </a:r>
              <a:r>
                <a:rPr lang="en-US" sz="2000" dirty="0" smtClean="0">
                  <a:solidFill>
                    <a:srgbClr val="A50F15"/>
                  </a:solidFill>
                </a:rPr>
                <a:t> percentile: 60 </a:t>
              </a:r>
              <a:r>
                <a:rPr lang="en-US" sz="2000" dirty="0" err="1" smtClean="0">
                  <a:solidFill>
                    <a:srgbClr val="A50F15"/>
                  </a:solidFill>
                </a:rPr>
                <a:t>ms</a:t>
              </a:r>
              <a:endParaRPr lang="en-US" sz="2000" dirty="0">
                <a:solidFill>
                  <a:srgbClr val="A50F15"/>
                </a:solidFill>
              </a:endParaRPr>
            </a:p>
          </p:txBody>
        </p:sp>
        <p:sp>
          <p:nvSpPr>
            <p:cNvPr id="14" name="Rectangular Callout 13"/>
            <p:cNvSpPr/>
            <p:nvPr/>
          </p:nvSpPr>
          <p:spPr>
            <a:xfrm>
              <a:off x="3275855" y="326702"/>
              <a:ext cx="2122129" cy="1374106"/>
            </a:xfrm>
            <a:prstGeom prst="wedgeRectCallout">
              <a:avLst>
                <a:gd name="adj1" fmla="val 95832"/>
                <a:gd name="adj2" fmla="val 66792"/>
              </a:avLst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285750" indent="-285750">
                <a:buFont typeface="Wingdings" charset="2"/>
                <a:buChar char="§"/>
                <a:defRPr/>
              </a:pPr>
              <a:r>
                <a:rPr lang="en-US" sz="1600" dirty="0" smtClean="0">
                  <a:solidFill>
                    <a:schemeClr val="tx1"/>
                  </a:solidFill>
                </a:rPr>
                <a:t>Details of the PE not fully known</a:t>
              </a:r>
            </a:p>
            <a:p>
              <a:pPr marL="285750" indent="-285750">
                <a:buFont typeface="Wingdings" charset="2"/>
                <a:buChar char="§"/>
                <a:defRPr/>
              </a:pPr>
              <a:r>
                <a:rPr lang="en-US" sz="1600" dirty="0" smtClean="0">
                  <a:solidFill>
                    <a:schemeClr val="tx1"/>
                  </a:solidFill>
                </a:rPr>
                <a:t>Full </a:t>
              </a:r>
              <a:r>
                <a:rPr lang="en-US" sz="1600" dirty="0" err="1" smtClean="0">
                  <a:solidFill>
                    <a:schemeClr val="tx1"/>
                  </a:solidFill>
                </a:rPr>
                <a:t>implemen-tation</a:t>
              </a:r>
              <a:r>
                <a:rPr lang="en-US" sz="1600" dirty="0" smtClean="0">
                  <a:solidFill>
                    <a:schemeClr val="tx1"/>
                  </a:solidFill>
                </a:rPr>
                <a:t> not yet available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229350" y="1216240"/>
              <a:ext cx="12262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8519C"/>
                  </a:solidFill>
                  <a:latin typeface="Calibri"/>
                  <a:cs typeface="Calibri"/>
                </a:rPr>
                <a:t>PE</a:t>
              </a:r>
              <a:endParaRPr lang="en-US" sz="2400" dirty="0">
                <a:solidFill>
                  <a:srgbClr val="08519C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5076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Screen shot 2011-03-08 at 3.18.23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"/>
          <a:stretch/>
        </p:blipFill>
        <p:spPr bwMode="auto">
          <a:xfrm>
            <a:off x="477839" y="3577914"/>
            <a:ext cx="4454202" cy="259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</a:rPr>
              <a:t>Example WCET modeling</a:t>
            </a:r>
            <a:endParaRPr lang="en-US" dirty="0">
              <a:latin typeface="Calibri" charset="0"/>
              <a:ea typeface="ＭＳ Ｐゴシック" charset="0"/>
            </a:endParaRPr>
          </a:p>
        </p:txBody>
      </p:sp>
      <p:pic>
        <p:nvPicPr>
          <p:cNvPr id="20483" name="Content Placeholder 8" descr="Screen shot 2011-03-08 at 5.29.18 PM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64" b="-18564"/>
          <a:stretch>
            <a:fillRect/>
          </a:stretch>
        </p:blipFill>
        <p:spPr>
          <a:xfrm>
            <a:off x="793563" y="1274856"/>
            <a:ext cx="4025783" cy="2213444"/>
          </a:xfr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932041" y="3019691"/>
            <a:ext cx="4116110" cy="107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DD7E7"/>
              </a:buClr>
              <a:buFont typeface="Wingdings" charset="0"/>
              <a:buChar char="§"/>
              <a:defRPr sz="240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defRPr>
            </a:lvl1pPr>
            <a:lvl2pPr marL="539750" indent="-2159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BDD7E7"/>
              </a:buClr>
              <a:buFont typeface="Wingdings" charset="0"/>
              <a:buChar char="§"/>
              <a:defRPr sz="220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defRPr>
            </a:lvl2pPr>
            <a:lvl3pPr marL="898525" indent="-2159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BDD7E7"/>
              </a:buClr>
              <a:buFont typeface="Wingdings" charset="0"/>
              <a:buChar char="§"/>
              <a:defRPr sz="200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defRPr>
            </a:lvl3pPr>
            <a:lvl4pPr marL="1258888" indent="-215900" algn="l" rtl="0" eaLnBrk="0" fontAlgn="base" hangingPunct="0">
              <a:spcBef>
                <a:spcPts val="200"/>
              </a:spcBef>
              <a:spcAft>
                <a:spcPct val="0"/>
              </a:spcAft>
              <a:buClr>
                <a:srgbClr val="BDD7E7"/>
              </a:buClr>
              <a:buFont typeface="Wingdings" charset="0"/>
              <a:buChar char="§"/>
              <a:defRPr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defRPr>
            </a:lvl4pPr>
            <a:lvl5pPr marL="1619250" indent="-215900" algn="l" rtl="0" eaLnBrk="0" fontAlgn="base" hangingPunct="0">
              <a:spcBef>
                <a:spcPts val="200"/>
              </a:spcBef>
              <a:spcAft>
                <a:spcPct val="0"/>
              </a:spcAft>
              <a:buClr>
                <a:srgbClr val="BDD7E7"/>
              </a:buClr>
              <a:buFont typeface="Wingdings" charset="0"/>
              <a:buChar char="§"/>
              <a:defRPr sz="160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defRPr>
            </a:lvl5pPr>
            <a:lvl6pPr marL="25749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0321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893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946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Knowing the 50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and 90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percentiles, we can determine the </a:t>
            </a:r>
            <a:r>
              <a:rPr lang="en-US" sz="2000" i="1" dirty="0" smtClean="0"/>
              <a:t>cumulative distribution function</a:t>
            </a:r>
            <a:r>
              <a:rPr lang="en-US" sz="2000" dirty="0" smtClean="0"/>
              <a:t> of the WCET </a:t>
            </a:r>
            <a:r>
              <a:rPr lang="en-US" sz="2000" i="1" dirty="0" smtClean="0"/>
              <a:t>c</a:t>
            </a:r>
            <a:r>
              <a:rPr lang="en-US" sz="2000" i="1" baseline="-25000" dirty="0" smtClean="0"/>
              <a:t>i</a:t>
            </a:r>
            <a:endParaRPr lang="en-US" sz="2000" i="1" baseline="-250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865570" y="980728"/>
            <a:ext cx="4138478" cy="45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DD7E7"/>
              </a:buClr>
              <a:buFont typeface="Wingdings" charset="0"/>
              <a:buChar char="§"/>
              <a:defRPr sz="240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defRPr>
            </a:lvl1pPr>
            <a:lvl2pPr marL="539750" indent="-2159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BDD7E7"/>
              </a:buClr>
              <a:buFont typeface="Wingdings" charset="0"/>
              <a:buChar char="§"/>
              <a:defRPr sz="220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defRPr>
            </a:lvl2pPr>
            <a:lvl3pPr marL="898525" indent="-2159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BDD7E7"/>
              </a:buClr>
              <a:buFont typeface="Wingdings" charset="0"/>
              <a:buChar char="§"/>
              <a:defRPr sz="200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defRPr>
            </a:lvl3pPr>
            <a:lvl4pPr marL="1258888" indent="-215900" algn="l" rtl="0" eaLnBrk="0" fontAlgn="base" hangingPunct="0">
              <a:spcBef>
                <a:spcPts val="200"/>
              </a:spcBef>
              <a:spcAft>
                <a:spcPct val="0"/>
              </a:spcAft>
              <a:buClr>
                <a:srgbClr val="BDD7E7"/>
              </a:buClr>
              <a:buFont typeface="Wingdings" charset="0"/>
              <a:buChar char="§"/>
              <a:defRPr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defRPr>
            </a:lvl4pPr>
            <a:lvl5pPr marL="1619250" indent="-215900" algn="l" rtl="0" eaLnBrk="0" fontAlgn="base" hangingPunct="0">
              <a:spcBef>
                <a:spcPts val="200"/>
              </a:spcBef>
              <a:spcAft>
                <a:spcPct val="0"/>
              </a:spcAft>
              <a:buClr>
                <a:srgbClr val="BDD7E7"/>
              </a:buClr>
              <a:buFont typeface="Wingdings" charset="0"/>
              <a:buChar char="§"/>
              <a:defRPr sz="160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defRPr>
            </a:lvl5pPr>
            <a:lvl6pPr marL="25749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0321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893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946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dirty="0" smtClean="0"/>
              <a:t>Hard real-time applications</a:t>
            </a:r>
          </a:p>
          <a:p>
            <a:endParaRPr lang="en-US" sz="2800" dirty="0"/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auto">
          <a:xfrm rot="16200000" flipH="1" flipV="1">
            <a:off x="4979014" y="1840972"/>
            <a:ext cx="1133475" cy="12239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3628 h 21600"/>
              <a:gd name="T14" fmla="*/ 19284 w 21600"/>
              <a:gd name="T15" fmla="*/ 85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857" y="0"/>
                </a:lnTo>
                <a:lnTo>
                  <a:pt x="15857" y="3628"/>
                </a:lnTo>
                <a:lnTo>
                  <a:pt x="12427" y="3628"/>
                </a:lnTo>
                <a:cubicBezTo>
                  <a:pt x="5564" y="3628"/>
                  <a:pt x="0" y="7447"/>
                  <a:pt x="0" y="12158"/>
                </a:cubicBezTo>
                <a:lnTo>
                  <a:pt x="0" y="21600"/>
                </a:lnTo>
                <a:lnTo>
                  <a:pt x="5010" y="21600"/>
                </a:lnTo>
                <a:lnTo>
                  <a:pt x="5010" y="12158"/>
                </a:lnTo>
                <a:cubicBezTo>
                  <a:pt x="5010" y="10154"/>
                  <a:pt x="8331" y="8530"/>
                  <a:pt x="12427" y="8530"/>
                </a:cubicBezTo>
                <a:lnTo>
                  <a:pt x="15857" y="8530"/>
                </a:lnTo>
                <a:lnTo>
                  <a:pt x="15857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auto">
          <a:xfrm flipH="1" flipV="1">
            <a:off x="4819346" y="4005064"/>
            <a:ext cx="1133475" cy="12239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3628 h 21600"/>
              <a:gd name="T14" fmla="*/ 19284 w 21600"/>
              <a:gd name="T15" fmla="*/ 85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857" y="0"/>
                </a:lnTo>
                <a:lnTo>
                  <a:pt x="15857" y="3628"/>
                </a:lnTo>
                <a:lnTo>
                  <a:pt x="12427" y="3628"/>
                </a:lnTo>
                <a:cubicBezTo>
                  <a:pt x="5564" y="3628"/>
                  <a:pt x="0" y="7447"/>
                  <a:pt x="0" y="12158"/>
                </a:cubicBezTo>
                <a:lnTo>
                  <a:pt x="0" y="21600"/>
                </a:lnTo>
                <a:lnTo>
                  <a:pt x="5010" y="21600"/>
                </a:lnTo>
                <a:lnTo>
                  <a:pt x="5010" y="12158"/>
                </a:lnTo>
                <a:cubicBezTo>
                  <a:pt x="5010" y="10154"/>
                  <a:pt x="8331" y="8530"/>
                  <a:pt x="12427" y="8530"/>
                </a:cubicBezTo>
                <a:lnTo>
                  <a:pt x="15857" y="8530"/>
                </a:lnTo>
                <a:lnTo>
                  <a:pt x="15857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A50F15"/>
                </a:solidFill>
              </a:rPr>
              <a:t>Uncertainty</a:t>
            </a:r>
            <a:r>
              <a:rPr lang="en-US" dirty="0" smtClean="0"/>
              <a:t> in functionality requirements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58775" y="935038"/>
            <a:ext cx="4213225" cy="1341834"/>
          </a:xfrm>
        </p:spPr>
        <p:txBody>
          <a:bodyPr/>
          <a:lstStyle/>
          <a:p>
            <a:pPr>
              <a:buClr>
                <a:srgbClr val="FCAE91"/>
              </a:buClr>
            </a:pPr>
            <a:r>
              <a:rPr lang="en-US" dirty="0" smtClean="0">
                <a:solidFill>
                  <a:srgbClr val="A50F15"/>
                </a:solidFill>
              </a:rPr>
              <a:t>Changes in requirements</a:t>
            </a:r>
          </a:p>
          <a:p>
            <a:pPr>
              <a:buClr>
                <a:srgbClr val="FCAE91"/>
              </a:buClr>
            </a:pPr>
            <a:r>
              <a:rPr lang="en-US" dirty="0" smtClean="0">
                <a:solidFill>
                  <a:srgbClr val="A50F15"/>
                </a:solidFill>
              </a:rPr>
              <a:t>New version of a product</a:t>
            </a:r>
          </a:p>
          <a:p>
            <a:pPr>
              <a:buClr>
                <a:srgbClr val="FCAE91"/>
              </a:buClr>
            </a:pPr>
            <a:r>
              <a:rPr lang="en-US" dirty="0" smtClean="0">
                <a:solidFill>
                  <a:srgbClr val="A50F15"/>
                </a:solidFill>
              </a:rPr>
              <a:t>Evolution of a product line</a:t>
            </a:r>
          </a:p>
        </p:txBody>
      </p:sp>
      <p:sp>
        <p:nvSpPr>
          <p:cNvPr id="13" name="Content Placeholder 3"/>
          <p:cNvSpPr txBox="1">
            <a:spLocks/>
          </p:cNvSpPr>
          <p:nvPr/>
        </p:nvSpPr>
        <p:spPr bwMode="auto">
          <a:xfrm>
            <a:off x="4930775" y="922474"/>
            <a:ext cx="3852863" cy="79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DD7E7"/>
              </a:buClr>
              <a:buFont typeface="Wingdings" charset="0"/>
              <a:buChar char="§"/>
              <a:defRPr sz="240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defRPr>
            </a:lvl1pPr>
            <a:lvl2pPr marL="539750" indent="-2159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BDD7E7"/>
              </a:buClr>
              <a:buFont typeface="Wingdings" charset="0"/>
              <a:buChar char="§"/>
              <a:defRPr sz="220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defRPr>
            </a:lvl2pPr>
            <a:lvl3pPr marL="898525" indent="-2159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BDD7E7"/>
              </a:buClr>
              <a:buFont typeface="Wingdings" charset="0"/>
              <a:buChar char="§"/>
              <a:defRPr sz="200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defRPr>
            </a:lvl3pPr>
            <a:lvl4pPr marL="1258888" indent="-215900" algn="l" rtl="0" eaLnBrk="0" fontAlgn="base" hangingPunct="0">
              <a:spcBef>
                <a:spcPts val="200"/>
              </a:spcBef>
              <a:spcAft>
                <a:spcPct val="0"/>
              </a:spcAft>
              <a:buClr>
                <a:srgbClr val="BDD7E7"/>
              </a:buClr>
              <a:buFont typeface="Wingdings" charset="0"/>
              <a:buChar char="§"/>
              <a:defRPr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defRPr>
            </a:lvl4pPr>
            <a:lvl5pPr marL="1619250" indent="-215900" algn="l" rtl="0" eaLnBrk="0" fontAlgn="base" hangingPunct="0">
              <a:spcBef>
                <a:spcPts val="200"/>
              </a:spcBef>
              <a:spcAft>
                <a:spcPct val="0"/>
              </a:spcAft>
              <a:buClr>
                <a:srgbClr val="BDD7E7"/>
              </a:buClr>
              <a:buFont typeface="Wingdings" charset="0"/>
              <a:buChar char="§"/>
              <a:defRPr sz="160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defRPr>
            </a:lvl5pPr>
            <a:lvl6pPr marL="25749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0321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893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946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dirty="0" smtClean="0"/>
              <a:t>We capture the functionality </a:t>
            </a:r>
            <a:br>
              <a:rPr lang="en-US" dirty="0" smtClean="0"/>
            </a:br>
            <a:r>
              <a:rPr lang="en-US" dirty="0" smtClean="0"/>
              <a:t>as a set of tasks, </a:t>
            </a:r>
            <a:r>
              <a:rPr lang="en-US" i="1" dirty="0" smtClean="0"/>
              <a:t>baseline S</a:t>
            </a:r>
            <a:r>
              <a:rPr lang="en-US" baseline="-25000" dirty="0" smtClean="0"/>
              <a:t>0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21623" y="2490788"/>
            <a:ext cx="7821441" cy="3789827"/>
            <a:chOff x="521623" y="2490788"/>
            <a:chExt cx="7821441" cy="3789827"/>
          </a:xfrm>
        </p:grpSpPr>
        <p:sp>
          <p:nvSpPr>
            <p:cNvPr id="8" name="Rectangular Callout 7"/>
            <p:cNvSpPr/>
            <p:nvPr/>
          </p:nvSpPr>
          <p:spPr>
            <a:xfrm>
              <a:off x="521624" y="3394769"/>
              <a:ext cx="3402304" cy="644525"/>
            </a:xfrm>
            <a:prstGeom prst="wedgeRectCallout">
              <a:avLst>
                <a:gd name="adj1" fmla="val 79351"/>
                <a:gd name="adj2" fmla="val -16476"/>
              </a:avLst>
            </a:prstGeom>
            <a:solidFill>
              <a:srgbClr val="08519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i="1" dirty="0" smtClean="0"/>
                <a:t>S</a:t>
              </a:r>
              <a:r>
                <a:rPr lang="en-US" baseline="-25000" dirty="0" smtClean="0"/>
                <a:t>1</a:t>
              </a:r>
              <a:r>
                <a:rPr lang="en-US" dirty="0" smtClean="0"/>
                <a:t> is a functionality update</a:t>
              </a:r>
              <a:r>
                <a:rPr lang="en-US" dirty="0"/>
                <a:t>, </a:t>
              </a:r>
              <a:r>
                <a:rPr lang="en-US" dirty="0" smtClean="0"/>
                <a:t>replaces </a:t>
              </a:r>
              <a:r>
                <a:rPr lang="en-US" dirty="0" smtClean="0">
                  <a:latin typeface="Symbol" charset="2"/>
                  <a:cs typeface="Symbol" charset="2"/>
                </a:rPr>
                <a:t>t</a:t>
              </a:r>
              <a:r>
                <a:rPr lang="en-US" baseline="-25000" dirty="0" smtClean="0"/>
                <a:t>1</a:t>
              </a:r>
              <a:r>
                <a:rPr lang="en-US" dirty="0" smtClean="0"/>
                <a:t> </a:t>
              </a:r>
              <a:r>
                <a:rPr lang="en-US" dirty="0"/>
                <a:t>with </a:t>
              </a:r>
              <a:r>
                <a:rPr lang="en-US" dirty="0">
                  <a:latin typeface="Symbol" charset="2"/>
                  <a:cs typeface="Symbol" charset="2"/>
                </a:rPr>
                <a:t>t</a:t>
              </a:r>
              <a:r>
                <a:rPr lang="en-US" baseline="-25000" dirty="0" smtClean="0"/>
                <a:t>5</a:t>
              </a:r>
              <a:endParaRPr lang="en-US" baseline="-25000" dirty="0"/>
            </a:p>
          </p:txBody>
        </p:sp>
        <p:sp>
          <p:nvSpPr>
            <p:cNvPr id="9" name="Rectangular Callout 8"/>
            <p:cNvSpPr/>
            <p:nvPr/>
          </p:nvSpPr>
          <p:spPr>
            <a:xfrm>
              <a:off x="521624" y="4141876"/>
              <a:ext cx="3402304" cy="644525"/>
            </a:xfrm>
            <a:prstGeom prst="wedgeRectCallout">
              <a:avLst>
                <a:gd name="adj1" fmla="val 78006"/>
                <a:gd name="adj2" fmla="val -25274"/>
              </a:avLst>
            </a:prstGeom>
            <a:solidFill>
              <a:srgbClr val="08519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i="1" dirty="0" smtClean="0"/>
                <a:t>S</a:t>
              </a:r>
              <a:r>
                <a:rPr lang="en-US" baseline="-25000" dirty="0" smtClean="0"/>
                <a:t>2</a:t>
              </a:r>
              <a:r>
                <a:rPr lang="en-US" dirty="0" smtClean="0"/>
                <a:t> adds </a:t>
              </a:r>
              <a:r>
                <a:rPr lang="en-US" dirty="0" smtClean="0">
                  <a:latin typeface="Symbol" charset="2"/>
                  <a:cs typeface="Symbol" charset="2"/>
                </a:rPr>
                <a:t>t</a:t>
              </a:r>
              <a:r>
                <a:rPr lang="en-US" baseline="-25000" dirty="0" smtClean="0"/>
                <a:t>6 </a:t>
              </a:r>
              <a:r>
                <a:rPr lang="en-US" dirty="0" smtClean="0"/>
                <a:t>to </a:t>
              </a:r>
              <a:br>
                <a:rPr lang="en-US" dirty="0" smtClean="0"/>
              </a:br>
              <a:r>
                <a:rPr lang="en-US" dirty="0" smtClean="0"/>
                <a:t>increase performance</a:t>
              </a:r>
              <a:endParaRPr lang="en-US" baseline="-25000" dirty="0"/>
            </a:p>
          </p:txBody>
        </p:sp>
        <p:sp>
          <p:nvSpPr>
            <p:cNvPr id="10" name="Rectangular Callout 9"/>
            <p:cNvSpPr/>
            <p:nvPr/>
          </p:nvSpPr>
          <p:spPr>
            <a:xfrm>
              <a:off x="521624" y="4888983"/>
              <a:ext cx="3402303" cy="644525"/>
            </a:xfrm>
            <a:prstGeom prst="wedgeRectCallout">
              <a:avLst>
                <a:gd name="adj1" fmla="val 79152"/>
                <a:gd name="adj2" fmla="val -32311"/>
              </a:avLst>
            </a:prstGeom>
            <a:solidFill>
              <a:srgbClr val="08519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i="1" dirty="0" smtClean="0"/>
                <a:t>S</a:t>
              </a:r>
              <a:r>
                <a:rPr lang="en-US" baseline="-25000" dirty="0" smtClean="0"/>
                <a:t>3</a:t>
              </a:r>
              <a:r>
                <a:rPr lang="en-US" dirty="0" smtClean="0"/>
                <a:t> adds a new </a:t>
              </a:r>
              <a:r>
                <a:rPr lang="en-US" dirty="0"/>
                <a:t>application, </a:t>
              </a:r>
            </a:p>
            <a:p>
              <a:pPr algn="ctr">
                <a:defRPr/>
              </a:pPr>
              <a:r>
                <a:rPr lang="en-US" dirty="0" smtClean="0"/>
                <a:t>with tasks </a:t>
              </a:r>
              <a:r>
                <a:rPr lang="en-US" dirty="0">
                  <a:latin typeface="Symbol" charset="2"/>
                  <a:cs typeface="Symbol" charset="2"/>
                </a:rPr>
                <a:t>t</a:t>
              </a:r>
              <a:r>
                <a:rPr lang="en-US" baseline="-25000" dirty="0" smtClean="0"/>
                <a:t>7</a:t>
              </a:r>
              <a:r>
                <a:rPr lang="en-US" dirty="0" smtClean="0"/>
                <a:t> </a:t>
              </a:r>
              <a:r>
                <a:rPr lang="en-US" dirty="0"/>
                <a:t>and 8</a:t>
              </a:r>
              <a:endParaRPr lang="en-US" baseline="-25000" dirty="0"/>
            </a:p>
          </p:txBody>
        </p:sp>
        <p:sp>
          <p:nvSpPr>
            <p:cNvPr id="11" name="Rectangular Callout 10"/>
            <p:cNvSpPr/>
            <p:nvPr/>
          </p:nvSpPr>
          <p:spPr>
            <a:xfrm>
              <a:off x="521623" y="5636090"/>
              <a:ext cx="3402303" cy="644525"/>
            </a:xfrm>
            <a:prstGeom prst="wedgeRectCallout">
              <a:avLst>
                <a:gd name="adj1" fmla="val 78193"/>
                <a:gd name="adj2" fmla="val 22232"/>
              </a:avLst>
            </a:prstGeom>
            <a:solidFill>
              <a:srgbClr val="08519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i="1" dirty="0" smtClean="0"/>
                <a:t>S</a:t>
              </a:r>
              <a:r>
                <a:rPr lang="en-US" baseline="-25000" dirty="0" smtClean="0"/>
                <a:t>4 </a:t>
              </a:r>
              <a:r>
                <a:rPr lang="en-US" dirty="0" smtClean="0"/>
                <a:t>is a combination </a:t>
              </a:r>
              <a:r>
                <a:rPr lang="en-US" dirty="0"/>
                <a:t>of </a:t>
              </a:r>
            </a:p>
            <a:p>
              <a:pPr algn="ctr">
                <a:defRPr/>
              </a:pPr>
              <a:r>
                <a:rPr lang="en-US" i="1" dirty="0"/>
                <a:t>S</a:t>
              </a:r>
              <a:r>
                <a:rPr lang="en-US" baseline="-25000" dirty="0"/>
                <a:t>1</a:t>
              </a:r>
              <a:r>
                <a:rPr lang="en-US" dirty="0"/>
                <a:t> and </a:t>
              </a:r>
              <a:r>
                <a:rPr lang="en-US" i="1" dirty="0" smtClean="0"/>
                <a:t>S</a:t>
              </a:r>
              <a:r>
                <a:rPr lang="en-US" baseline="-25000" dirty="0" smtClean="0"/>
                <a:t>2</a:t>
              </a:r>
              <a:endParaRPr lang="en-US" baseline="-25000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t="8626" b="4121"/>
            <a:stretch/>
          </p:blipFill>
          <p:spPr>
            <a:xfrm>
              <a:off x="4876892" y="3489668"/>
              <a:ext cx="3466172" cy="504056"/>
            </a:xfrm>
            <a:prstGeom prst="rect">
              <a:avLst/>
            </a:prstGeom>
          </p:spPr>
        </p:pic>
        <p:sp>
          <p:nvSpPr>
            <p:cNvPr id="14" name="Content Placeholder 3"/>
            <p:cNvSpPr txBox="1">
              <a:spLocks/>
            </p:cNvSpPr>
            <p:nvPr/>
          </p:nvSpPr>
          <p:spPr bwMode="auto">
            <a:xfrm>
              <a:off x="521624" y="2490788"/>
              <a:ext cx="4050376" cy="747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179388" indent="-179388" algn="l" rtl="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BDD7E7"/>
                </a:buClr>
                <a:buFont typeface="Wingdings" charset="0"/>
                <a:buChar char="§"/>
                <a:defRPr sz="2400">
                  <a:solidFill>
                    <a:srgbClr val="08519C"/>
                  </a:solidFill>
                  <a:latin typeface="Calibri"/>
                  <a:ea typeface="ＭＳ Ｐゴシック" charset="-128"/>
                  <a:cs typeface="Calibri"/>
                </a:defRPr>
              </a:lvl1pPr>
              <a:lvl2pPr marL="539750" indent="-215900" algn="l" rtl="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BDD7E7"/>
                </a:buClr>
                <a:buFont typeface="Wingdings" charset="0"/>
                <a:buChar char="§"/>
                <a:defRPr sz="2200">
                  <a:solidFill>
                    <a:srgbClr val="08519C"/>
                  </a:solidFill>
                  <a:latin typeface="Calibri"/>
                  <a:ea typeface="ＭＳ Ｐゴシック" charset="-128"/>
                  <a:cs typeface="Calibri"/>
                </a:defRPr>
              </a:lvl2pPr>
              <a:lvl3pPr marL="898525" indent="-215900" algn="l" rtl="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rgbClr val="BDD7E7"/>
                </a:buClr>
                <a:buFont typeface="Wingdings" charset="0"/>
                <a:buChar char="§"/>
                <a:defRPr sz="2000">
                  <a:solidFill>
                    <a:srgbClr val="08519C"/>
                  </a:solidFill>
                  <a:latin typeface="Calibri"/>
                  <a:ea typeface="ＭＳ Ｐゴシック" charset="-128"/>
                  <a:cs typeface="Calibri"/>
                </a:defRPr>
              </a:lvl3pPr>
              <a:lvl4pPr marL="1258888" indent="-215900" algn="l" rtl="0" eaLnBrk="0" fontAlgn="base" hangingPunct="0">
                <a:spcBef>
                  <a:spcPts val="200"/>
                </a:spcBef>
                <a:spcAft>
                  <a:spcPct val="0"/>
                </a:spcAft>
                <a:buClr>
                  <a:srgbClr val="BDD7E7"/>
                </a:buClr>
                <a:buFont typeface="Wingdings" charset="0"/>
                <a:buChar char="§"/>
                <a:defRPr>
                  <a:solidFill>
                    <a:srgbClr val="08519C"/>
                  </a:solidFill>
                  <a:latin typeface="Calibri"/>
                  <a:ea typeface="ＭＳ Ｐゴシック" charset="-128"/>
                  <a:cs typeface="Calibri"/>
                </a:defRPr>
              </a:lvl4pPr>
              <a:lvl5pPr marL="1619250" indent="-215900" algn="l" rtl="0" eaLnBrk="0" fontAlgn="base" hangingPunct="0">
                <a:spcBef>
                  <a:spcPts val="200"/>
                </a:spcBef>
                <a:spcAft>
                  <a:spcPct val="0"/>
                </a:spcAft>
                <a:buClr>
                  <a:srgbClr val="BDD7E7"/>
                </a:buClr>
                <a:buFont typeface="Wingdings" charset="0"/>
                <a:buChar char="§"/>
                <a:defRPr sz="1600">
                  <a:solidFill>
                    <a:srgbClr val="08519C"/>
                  </a:solidFill>
                  <a:latin typeface="Calibri"/>
                  <a:ea typeface="ＭＳ Ｐゴシック" charset="-128"/>
                  <a:cs typeface="Calibri"/>
                </a:defRPr>
              </a:lvl5pPr>
              <a:lvl6pPr marL="2574925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3032125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89325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946525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r>
                <a:rPr lang="en-US" dirty="0" smtClean="0"/>
                <a:t>We capture the changes in functionality as </a:t>
              </a:r>
              <a:r>
                <a:rPr lang="en-US" i="1" dirty="0" smtClean="0"/>
                <a:t>scenarios</a:t>
              </a:r>
              <a:endParaRPr lang="en-US" dirty="0" smtClean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76892" y="4161777"/>
              <a:ext cx="3454752" cy="50381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76891" y="4914229"/>
              <a:ext cx="3464933" cy="72186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/>
            <a:srcRect/>
            <a:stretch/>
          </p:blipFill>
          <p:spPr>
            <a:xfrm>
              <a:off x="4860032" y="5949279"/>
              <a:ext cx="3454128" cy="287844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6891" y="1787632"/>
            <a:ext cx="3427576" cy="147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236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</a:rPr>
              <a:t>Mapping problem formulation</a:t>
            </a:r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latin typeface="Calibri" charset="0"/>
                <a:ea typeface="ＭＳ Ｐゴシック" charset="0"/>
              </a:rPr>
              <a:t>Given</a:t>
            </a:r>
          </a:p>
          <a:p>
            <a:pPr lvl="1"/>
            <a:r>
              <a:rPr lang="en-US" sz="2000" dirty="0" smtClean="0">
                <a:latin typeface="Calibri" charset="0"/>
                <a:ea typeface="ＭＳ Ｐゴシック" charset="0"/>
              </a:rPr>
              <a:t>Number of processing elements (PE) in the architecture</a:t>
            </a:r>
          </a:p>
          <a:p>
            <a:pPr lvl="1"/>
            <a:r>
              <a:rPr lang="en-US" sz="2000" i="1" dirty="0" smtClean="0">
                <a:latin typeface="Calibri" charset="0"/>
                <a:ea typeface="ＭＳ Ｐゴシック" charset="0"/>
              </a:rPr>
              <a:t>Baselin</a:t>
            </a:r>
            <a:r>
              <a:rPr lang="en-US" sz="2000" dirty="0" smtClean="0">
                <a:latin typeface="Calibri" charset="0"/>
                <a:ea typeface="ＭＳ Ｐゴシック" charset="0"/>
              </a:rPr>
              <a:t>e functionality </a:t>
            </a:r>
            <a:r>
              <a:rPr lang="en-US" sz="2000" i="1" dirty="0" smtClean="0">
                <a:latin typeface="Calibri" charset="0"/>
                <a:ea typeface="ＭＳ Ｐゴシック" charset="0"/>
              </a:rPr>
              <a:t>S</a:t>
            </a:r>
            <a:r>
              <a:rPr lang="en-US" sz="2000" baseline="-25000" dirty="0" smtClean="0">
                <a:latin typeface="Calibri" charset="0"/>
                <a:ea typeface="ＭＳ Ｐゴシック" charset="0"/>
              </a:rPr>
              <a:t>0</a:t>
            </a:r>
            <a:endParaRPr lang="en-US" sz="2000" dirty="0">
              <a:latin typeface="Calibri" charset="0"/>
              <a:ea typeface="ＭＳ Ｐゴシック" charset="0"/>
            </a:endParaRPr>
          </a:p>
          <a:p>
            <a:pPr lvl="1"/>
            <a:r>
              <a:rPr lang="en-US" sz="2000" dirty="0" smtClean="0">
                <a:latin typeface="Calibri" charset="0"/>
                <a:ea typeface="ＭＳ Ｐゴシック" charset="0"/>
              </a:rPr>
              <a:t>Set of future scenarios </a:t>
            </a:r>
            <a:r>
              <a:rPr lang="en-US" sz="2000" i="1" dirty="0" smtClean="0">
                <a:latin typeface="Calibri" charset="0"/>
                <a:ea typeface="ＭＳ Ｐゴシック" charset="0"/>
              </a:rPr>
              <a:t>S</a:t>
            </a:r>
            <a:r>
              <a:rPr lang="en-US" sz="2000" i="1" baseline="-25000" dirty="0" smtClean="0">
                <a:latin typeface="Calibri" charset="0"/>
                <a:ea typeface="ＭＳ Ｐゴシック" charset="0"/>
              </a:rPr>
              <a:t>i</a:t>
            </a:r>
          </a:p>
          <a:p>
            <a:pPr marL="0" indent="0">
              <a:buNone/>
            </a:pPr>
            <a:endParaRPr lang="en-US" dirty="0" smtClean="0">
              <a:latin typeface="Calibri" charset="0"/>
              <a:ea typeface="ＭＳ Ｐゴシック" charset="0"/>
            </a:endParaRPr>
          </a:p>
          <a:p>
            <a:r>
              <a:rPr lang="en-US" b="1" dirty="0" smtClean="0">
                <a:latin typeface="Calibri" charset="0"/>
                <a:ea typeface="ＭＳ Ｐゴシック" charset="0"/>
              </a:rPr>
              <a:t>Determine</a:t>
            </a:r>
          </a:p>
          <a:p>
            <a:pPr lvl="1"/>
            <a:r>
              <a:rPr lang="en-US" sz="2000" dirty="0" smtClean="0">
                <a:latin typeface="Calibri" charset="0"/>
                <a:ea typeface="ＭＳ Ｐゴシック" charset="0"/>
              </a:rPr>
              <a:t>Mapping </a:t>
            </a:r>
            <a:r>
              <a:rPr lang="en-US" sz="2000" i="1" dirty="0" smtClean="0">
                <a:latin typeface="Calibri" charset="0"/>
                <a:ea typeface="ＭＳ Ｐゴシック" charset="0"/>
              </a:rPr>
              <a:t>M</a:t>
            </a:r>
            <a:r>
              <a:rPr lang="en-US" sz="2000" baseline="-25000" dirty="0" smtClean="0">
                <a:latin typeface="Calibri" charset="0"/>
                <a:ea typeface="ＭＳ Ｐゴシック" charset="0"/>
              </a:rPr>
              <a:t>0</a:t>
            </a:r>
            <a:r>
              <a:rPr lang="en-US" sz="2000" dirty="0" smtClean="0">
                <a:latin typeface="Calibri" charset="0"/>
                <a:ea typeface="ＭＳ Ｐゴシック" charset="0"/>
              </a:rPr>
              <a:t> of the tasks in </a:t>
            </a:r>
            <a:r>
              <a:rPr lang="en-US" sz="2000" i="1" dirty="0" smtClean="0">
                <a:latin typeface="Calibri" charset="0"/>
                <a:ea typeface="ＭＳ Ｐゴシック" charset="0"/>
              </a:rPr>
              <a:t>S</a:t>
            </a:r>
            <a:r>
              <a:rPr lang="en-US" sz="2000" baseline="-25000" dirty="0" smtClean="0">
                <a:latin typeface="Calibri" charset="0"/>
                <a:ea typeface="ＭＳ Ｐゴシック" charset="0"/>
              </a:rPr>
              <a:t>0</a:t>
            </a:r>
            <a:r>
              <a:rPr lang="en-US" sz="2000" dirty="0" smtClean="0">
                <a:latin typeface="Calibri" charset="0"/>
                <a:ea typeface="ＭＳ Ｐゴシック" charset="0"/>
              </a:rPr>
              <a:t> </a:t>
            </a:r>
            <a:r>
              <a:rPr lang="en-US" sz="2000" b="1" dirty="0" smtClean="0">
                <a:latin typeface="Calibri" charset="0"/>
                <a:ea typeface="ＭＳ Ｐゴシック" charset="0"/>
              </a:rPr>
              <a:t>such that</a:t>
            </a:r>
            <a:br>
              <a:rPr lang="en-US" sz="2000" b="1" dirty="0" smtClean="0">
                <a:latin typeface="Calibri" charset="0"/>
                <a:ea typeface="ＭＳ Ｐゴシック" charset="0"/>
              </a:rPr>
            </a:br>
            <a:r>
              <a:rPr lang="en-US" sz="2000" dirty="0" smtClean="0">
                <a:latin typeface="Calibri" charset="0"/>
                <a:ea typeface="ＭＳ Ｐゴシック" charset="0"/>
              </a:rPr>
              <a:t>the </a:t>
            </a:r>
            <a:r>
              <a:rPr lang="en-US" sz="2000" i="1" dirty="0" smtClean="0">
                <a:latin typeface="Calibri" charset="0"/>
                <a:ea typeface="ＭＳ Ｐゴシック" charset="0"/>
              </a:rPr>
              <a:t>robustness</a:t>
            </a:r>
            <a:r>
              <a:rPr lang="en-US" sz="2000" dirty="0" smtClean="0">
                <a:latin typeface="Calibri" charset="0"/>
                <a:ea typeface="ＭＳ Ｐゴシック" charset="0"/>
              </a:rPr>
              <a:t> and </a:t>
            </a:r>
            <a:r>
              <a:rPr lang="en-US" sz="2000" i="1" dirty="0" smtClean="0">
                <a:latin typeface="Calibri" charset="0"/>
                <a:ea typeface="ＭＳ Ｐゴシック" charset="0"/>
              </a:rPr>
              <a:t>flexibilit</a:t>
            </a:r>
            <a:r>
              <a:rPr lang="en-US" sz="2000" dirty="0" smtClean="0">
                <a:latin typeface="Calibri" charset="0"/>
                <a:ea typeface="ＭＳ Ｐゴシック" charset="0"/>
              </a:rPr>
              <a:t>y of </a:t>
            </a:r>
            <a:r>
              <a:rPr lang="en-US" sz="2000" i="1" dirty="0" smtClean="0">
                <a:latin typeface="Calibri" charset="0"/>
                <a:ea typeface="ＭＳ Ｐゴシック" charset="0"/>
              </a:rPr>
              <a:t>M</a:t>
            </a:r>
            <a:r>
              <a:rPr lang="en-US" sz="2000" baseline="-25000" dirty="0" smtClean="0">
                <a:latin typeface="Calibri" charset="0"/>
                <a:ea typeface="ＭＳ Ｐゴシック" charset="0"/>
              </a:rPr>
              <a:t>0</a:t>
            </a:r>
            <a:r>
              <a:rPr lang="en-US" sz="2000" dirty="0" smtClean="0">
                <a:latin typeface="Calibri" charset="0"/>
                <a:ea typeface="ＭＳ Ｐゴシック" charset="0"/>
              </a:rPr>
              <a:t> is maximized</a:t>
            </a:r>
          </a:p>
          <a:p>
            <a:pPr marL="323850" lvl="1" indent="0">
              <a:buNone/>
            </a:pPr>
            <a:endParaRPr lang="en-US" sz="2000" dirty="0">
              <a:latin typeface="Calibri" charset="0"/>
              <a:ea typeface="ＭＳ Ｐゴシック" charset="0"/>
            </a:endParaRPr>
          </a:p>
          <a:p>
            <a:pPr lvl="2">
              <a:buClr>
                <a:srgbClr val="FCAE91"/>
              </a:buClr>
            </a:pPr>
            <a:r>
              <a:rPr lang="en-US" sz="1800" i="1" dirty="0" smtClean="0">
                <a:solidFill>
                  <a:srgbClr val="A50F15"/>
                </a:solidFill>
                <a:latin typeface="Calibri" charset="0"/>
                <a:ea typeface="ＭＳ Ｐゴシック" charset="0"/>
              </a:rPr>
              <a:t>Robustness</a:t>
            </a:r>
            <a:r>
              <a:rPr lang="en-US" sz="1800" dirty="0" smtClean="0">
                <a:latin typeface="Calibri" charset="0"/>
                <a:ea typeface="ＭＳ Ｐゴシック" charset="0"/>
              </a:rPr>
              <a:t> 	the tasks in </a:t>
            </a:r>
            <a:r>
              <a:rPr lang="en-US" sz="1800" i="1" dirty="0" smtClean="0">
                <a:latin typeface="Calibri" charset="0"/>
                <a:ea typeface="ＭＳ Ｐゴシック" charset="0"/>
              </a:rPr>
              <a:t>S</a:t>
            </a:r>
            <a:r>
              <a:rPr lang="en-US" sz="1800" baseline="-25000" dirty="0" smtClean="0">
                <a:latin typeface="Calibri" charset="0"/>
                <a:ea typeface="ＭＳ Ｐゴシック" charset="0"/>
              </a:rPr>
              <a:t>0</a:t>
            </a:r>
            <a:r>
              <a:rPr lang="en-US" sz="1800" dirty="0" smtClean="0">
                <a:latin typeface="Calibri" charset="0"/>
                <a:ea typeface="ＭＳ Ｐゴシック" charset="0"/>
              </a:rPr>
              <a:t> have a high chance to be schedulable</a:t>
            </a:r>
          </a:p>
          <a:p>
            <a:pPr lvl="2">
              <a:buClr>
                <a:srgbClr val="FCAE91"/>
              </a:buClr>
            </a:pPr>
            <a:r>
              <a:rPr lang="en-US" sz="1800" i="1" dirty="0" smtClean="0">
                <a:solidFill>
                  <a:srgbClr val="A50F15"/>
                </a:solidFill>
                <a:latin typeface="Calibri" charset="0"/>
                <a:ea typeface="ＭＳ Ｐゴシック" charset="0"/>
              </a:rPr>
              <a:t>Flexibility</a:t>
            </a:r>
            <a:r>
              <a:rPr lang="en-US" sz="1800" dirty="0" smtClean="0">
                <a:latin typeface="Calibri" charset="0"/>
                <a:ea typeface="ＭＳ Ｐゴシック" charset="0"/>
              </a:rPr>
              <a:t>		</a:t>
            </a:r>
            <a:r>
              <a:rPr lang="en-US" sz="1800" i="1" dirty="0" smtClean="0">
                <a:latin typeface="Calibri" charset="0"/>
                <a:ea typeface="ＭＳ Ｐゴシック" charset="0"/>
              </a:rPr>
              <a:t>M</a:t>
            </a:r>
            <a:r>
              <a:rPr lang="en-US" sz="1800" baseline="-25000" dirty="0" smtClean="0">
                <a:latin typeface="Calibri" charset="0"/>
                <a:ea typeface="ＭＳ Ｐゴシック" charset="0"/>
              </a:rPr>
              <a:t>0</a:t>
            </a:r>
            <a:r>
              <a:rPr lang="en-US" sz="1800" dirty="0" smtClean="0">
                <a:latin typeface="Calibri" charset="0"/>
                <a:ea typeface="ＭＳ Ｐゴシック" charset="0"/>
              </a:rPr>
              <a:t> has a high chance to successfully accommodate </a:t>
            </a:r>
            <a:r>
              <a:rPr lang="en-US" sz="1800" i="1" dirty="0" smtClean="0">
                <a:latin typeface="Calibri" charset="0"/>
                <a:ea typeface="ＭＳ Ｐゴシック" charset="0"/>
              </a:rPr>
              <a:t>S</a:t>
            </a:r>
            <a:r>
              <a:rPr lang="en-US" sz="1800" i="1" baseline="-25000" dirty="0" smtClean="0">
                <a:latin typeface="Calibri" charset="0"/>
                <a:ea typeface="ＭＳ Ｐゴシック" charset="0"/>
              </a:rPr>
              <a:t>i</a:t>
            </a:r>
            <a:r>
              <a:rPr lang="en-US" sz="1800" dirty="0" smtClean="0">
                <a:latin typeface="Calibri" charset="0"/>
                <a:ea typeface="ＭＳ Ｐゴシック" charset="0"/>
              </a:rPr>
              <a:t>  </a:t>
            </a:r>
            <a:endParaRPr lang="en-US" sz="2000" b="1" dirty="0" smtClean="0">
              <a:latin typeface="Calibri" charset="0"/>
              <a:ea typeface="ＭＳ Ｐゴシック" charset="0"/>
            </a:endParaRPr>
          </a:p>
          <a:p>
            <a:endParaRPr lang="en-US" dirty="0" smtClean="0">
              <a:latin typeface="Calibri" charset="0"/>
              <a:ea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</a:rPr>
              <a:t>Notes</a:t>
            </a:r>
            <a:endParaRPr lang="en-US" dirty="0">
              <a:latin typeface="Calibri" charset="0"/>
              <a:ea typeface="ＭＳ Ｐゴシック" charset="0"/>
            </a:endParaRPr>
          </a:p>
          <a:p>
            <a:pPr lvl="1"/>
            <a:r>
              <a:rPr lang="en-US" sz="2000" dirty="0" smtClean="0">
                <a:latin typeface="Calibri" charset="0"/>
                <a:ea typeface="ＭＳ Ｐゴシック" charset="0"/>
              </a:rPr>
              <a:t>This problem is especially relevant for system integrators</a:t>
            </a:r>
          </a:p>
          <a:p>
            <a:pPr lvl="1"/>
            <a:r>
              <a:rPr lang="en-US" sz="2000" dirty="0" smtClean="0">
                <a:latin typeface="Calibri" charset="0"/>
                <a:ea typeface="ＭＳ Ｐゴシック" charset="0"/>
              </a:rPr>
              <a:t>Changing the mapping is costly, especially in areas such as safety-critical</a:t>
            </a:r>
            <a:endParaRPr lang="en-US" sz="2000" dirty="0"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</a:rPr>
              <a:t>Robustness and </a:t>
            </a:r>
            <a:r>
              <a:rPr lang="en-US" dirty="0" smtClean="0">
                <a:latin typeface="Calibri" charset="0"/>
                <a:ea typeface="ＭＳ Ｐゴシック" charset="0"/>
              </a:rPr>
              <a:t>flexibility</a:t>
            </a:r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358775" y="2996952"/>
            <a:ext cx="8424863" cy="1728192"/>
          </a:xfrm>
        </p:spPr>
        <p:txBody>
          <a:bodyPr/>
          <a:lstStyle/>
          <a:p>
            <a:r>
              <a:rPr lang="en-US" i="1" dirty="0" smtClean="0">
                <a:solidFill>
                  <a:srgbClr val="A50F15"/>
                </a:solidFill>
                <a:latin typeface="Calibri" charset="0"/>
                <a:ea typeface="ＭＳ Ｐゴシック" charset="0"/>
              </a:rPr>
              <a:t>Robustness</a:t>
            </a:r>
          </a:p>
          <a:p>
            <a:pPr lvl="1"/>
            <a:r>
              <a:rPr lang="en-US" sz="2000" dirty="0" smtClean="0">
                <a:solidFill>
                  <a:srgbClr val="A50F15"/>
                </a:solidFill>
                <a:latin typeface="Calibri" charset="0"/>
                <a:ea typeface="ＭＳ Ｐゴシック" charset="0"/>
              </a:rPr>
              <a:t>Tasks in </a:t>
            </a:r>
            <a:r>
              <a:rPr lang="en-US" sz="2000" i="1" dirty="0" smtClean="0">
                <a:solidFill>
                  <a:srgbClr val="A50F15"/>
                </a:solidFill>
                <a:latin typeface="Calibri" charset="0"/>
                <a:ea typeface="ＭＳ Ｐゴシック" charset="0"/>
              </a:rPr>
              <a:t>S</a:t>
            </a:r>
            <a:r>
              <a:rPr lang="en-US" sz="2000" baseline="-25000" dirty="0" smtClean="0">
                <a:solidFill>
                  <a:srgbClr val="A50F15"/>
                </a:solidFill>
                <a:latin typeface="Calibri" charset="0"/>
                <a:ea typeface="ＭＳ Ｐゴシック" charset="0"/>
              </a:rPr>
              <a:t>0</a:t>
            </a:r>
            <a:r>
              <a:rPr lang="en-US" sz="2000" dirty="0" smtClean="0">
                <a:solidFill>
                  <a:srgbClr val="A50F15"/>
                </a:solidFill>
                <a:latin typeface="Calibri" charset="0"/>
                <a:ea typeface="ＭＳ Ｐゴシック" charset="0"/>
              </a:rPr>
              <a:t> have a high chance to be schedulable</a:t>
            </a:r>
          </a:p>
          <a:p>
            <a:pPr lvl="2"/>
            <a:r>
              <a:rPr lang="en-US" sz="1800" dirty="0" smtClean="0">
                <a:latin typeface="Calibri" charset="0"/>
                <a:ea typeface="ＭＳ Ｐゴシック" charset="0"/>
              </a:rPr>
              <a:t>For a mapping </a:t>
            </a:r>
            <a:r>
              <a:rPr lang="en-US" sz="1800" i="1" dirty="0" smtClean="0">
                <a:latin typeface="Calibri" charset="0"/>
                <a:ea typeface="ＭＳ Ｐゴシック" charset="0"/>
              </a:rPr>
              <a:t>M</a:t>
            </a:r>
            <a:r>
              <a:rPr lang="en-US" sz="1800" i="1" baseline="-25000" dirty="0" smtClean="0">
                <a:latin typeface="Calibri" charset="0"/>
                <a:ea typeface="ＭＳ Ｐゴシック" charset="0"/>
              </a:rPr>
              <a:t>k</a:t>
            </a:r>
            <a:r>
              <a:rPr lang="en-US" sz="1800" dirty="0" smtClean="0">
                <a:latin typeface="Calibri" charset="0"/>
                <a:ea typeface="ＭＳ Ｐゴシック" charset="0"/>
              </a:rPr>
              <a:t> for a task set </a:t>
            </a:r>
            <a:r>
              <a:rPr lang="en-US" sz="1800" i="1" dirty="0" err="1" smtClean="0">
                <a:latin typeface="Calibri" charset="0"/>
                <a:ea typeface="ＭＳ Ｐゴシック" charset="0"/>
              </a:rPr>
              <a:t>S</a:t>
            </a:r>
            <a:r>
              <a:rPr lang="en-US" sz="1800" i="1" baseline="-25000" dirty="0" err="1" smtClean="0">
                <a:latin typeface="Calibri" charset="0"/>
                <a:ea typeface="ＭＳ Ｐゴシック" charset="0"/>
              </a:rPr>
              <a:t>k</a:t>
            </a:r>
            <a:r>
              <a:rPr lang="en-US" sz="1800" dirty="0" smtClean="0">
                <a:latin typeface="Calibri" charset="0"/>
                <a:ea typeface="ＭＳ Ｐゴシック" charset="0"/>
              </a:rPr>
              <a:t>, </a:t>
            </a:r>
            <a:br>
              <a:rPr lang="en-US" sz="1800" dirty="0" smtClean="0">
                <a:latin typeface="Calibri" charset="0"/>
                <a:ea typeface="ＭＳ Ｐゴシック" charset="0"/>
              </a:rPr>
            </a:br>
            <a:r>
              <a:rPr lang="en-US" sz="1800" dirty="0" smtClean="0">
                <a:latin typeface="Calibri" charset="0"/>
                <a:ea typeface="ＭＳ Ｐゴシック" charset="0"/>
              </a:rPr>
              <a:t>it’s the probability that all tasks in </a:t>
            </a:r>
            <a:r>
              <a:rPr lang="en-US" sz="1800" i="1" dirty="0" err="1" smtClean="0">
                <a:latin typeface="Calibri" charset="0"/>
                <a:ea typeface="ＭＳ Ｐゴシック" charset="0"/>
              </a:rPr>
              <a:t>S</a:t>
            </a:r>
            <a:r>
              <a:rPr lang="en-US" sz="1800" i="1" baseline="-25000" dirty="0" err="1" smtClean="0">
                <a:latin typeface="Calibri" charset="0"/>
                <a:ea typeface="ＭＳ Ｐゴシック" charset="0"/>
              </a:rPr>
              <a:t>k</a:t>
            </a:r>
            <a:r>
              <a:rPr lang="en-US" sz="1800" dirty="0" smtClean="0">
                <a:latin typeface="Calibri" charset="0"/>
                <a:ea typeface="ＭＳ Ｐゴシック" charset="0"/>
              </a:rPr>
              <a:t/>
            </a:r>
            <a:br>
              <a:rPr lang="en-US" sz="1800" dirty="0" smtClean="0">
                <a:latin typeface="Calibri" charset="0"/>
                <a:ea typeface="ＭＳ Ｐゴシック" charset="0"/>
              </a:rPr>
            </a:br>
            <a:r>
              <a:rPr lang="en-US" sz="1800" dirty="0" smtClean="0">
                <a:latin typeface="Calibri" charset="0"/>
                <a:ea typeface="ＭＳ Ｐゴシック" charset="0"/>
              </a:rPr>
              <a:t>are schedulable</a:t>
            </a:r>
            <a:endParaRPr lang="en-US" sz="1800" dirty="0">
              <a:latin typeface="Calibri" charset="0"/>
              <a:ea typeface="ＭＳ Ｐゴシック" charset="0"/>
            </a:endParaRPr>
          </a:p>
          <a:p>
            <a:pPr lvl="1"/>
            <a:endParaRPr lang="en-US" dirty="0">
              <a:latin typeface="Calibri" charset="0"/>
              <a:ea typeface="ＭＳ Ｐゴシック" charset="0"/>
            </a:endParaRPr>
          </a:p>
        </p:txBody>
      </p:sp>
      <p:pic>
        <p:nvPicPr>
          <p:cNvPr id="23555" name="Picture 5" descr="Screen Shot 2011-11-01 at 10.30.1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268" y="4941168"/>
            <a:ext cx="2983350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6" descr="Screen Shot 2011-11-01 at 10.30.0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268" y="3921326"/>
            <a:ext cx="2879725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7" descr="Screen Shot 2011-11-01 at 10.30.3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840" y="719138"/>
            <a:ext cx="465455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8" descr="Screen Shot 2011-11-01 at 11.35.55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769" y="1700808"/>
            <a:ext cx="830263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Box 9"/>
          <p:cNvSpPr txBox="1">
            <a:spLocks noChangeArrowheads="1"/>
          </p:cNvSpPr>
          <p:nvPr/>
        </p:nvSpPr>
        <p:spPr bwMode="auto">
          <a:xfrm>
            <a:off x="4871214" y="1628800"/>
            <a:ext cx="40469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8519C"/>
                </a:solidFill>
                <a:latin typeface="Calibri"/>
                <a:cs typeface="Calibri"/>
              </a:rPr>
              <a:t>means the mapping </a:t>
            </a:r>
            <a:r>
              <a:rPr lang="en-US" sz="2000" i="1" dirty="0" smtClean="0">
                <a:solidFill>
                  <a:srgbClr val="08519C"/>
                </a:solidFill>
                <a:latin typeface="Calibri"/>
                <a:cs typeface="Calibri"/>
              </a:rPr>
              <a:t>M</a:t>
            </a:r>
            <a:r>
              <a:rPr lang="en-US" sz="2000" dirty="0" smtClean="0">
                <a:solidFill>
                  <a:srgbClr val="08519C"/>
                </a:solidFill>
                <a:latin typeface="Calibri"/>
                <a:cs typeface="Calibri"/>
              </a:rPr>
              <a:t> is </a:t>
            </a:r>
            <a:r>
              <a:rPr lang="en-US" sz="2000" dirty="0">
                <a:solidFill>
                  <a:srgbClr val="08519C"/>
                </a:solidFill>
                <a:latin typeface="Calibri"/>
                <a:cs typeface="Calibri"/>
              </a:rPr>
              <a:t>schedulable</a:t>
            </a:r>
          </a:p>
        </p:txBody>
      </p:sp>
      <p:sp>
        <p:nvSpPr>
          <p:cNvPr id="23560" name="TextBox 10"/>
          <p:cNvSpPr txBox="1">
            <a:spLocks noChangeArrowheads="1"/>
          </p:cNvSpPr>
          <p:nvPr/>
        </p:nvSpPr>
        <p:spPr bwMode="auto">
          <a:xfrm>
            <a:off x="3995936" y="2092194"/>
            <a:ext cx="396474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08519C"/>
                </a:solidFill>
                <a:latin typeface="Calibri"/>
                <a:cs typeface="Calibri"/>
              </a:rPr>
              <a:t>A larger negative value indicates the </a:t>
            </a:r>
            <a:br>
              <a:rPr lang="en-US" sz="2000" dirty="0" smtClean="0">
                <a:solidFill>
                  <a:srgbClr val="08519C"/>
                </a:solidFill>
                <a:latin typeface="Calibri"/>
                <a:cs typeface="Calibri"/>
              </a:rPr>
            </a:br>
            <a:r>
              <a:rPr lang="en-US" sz="2000" dirty="0" smtClean="0">
                <a:solidFill>
                  <a:srgbClr val="08519C"/>
                </a:solidFill>
                <a:latin typeface="Calibri"/>
                <a:cs typeface="Calibri"/>
              </a:rPr>
              <a:t>mapping is “</a:t>
            </a:r>
            <a:r>
              <a:rPr lang="en-US" altLang="ja-JP" sz="2000" i="1" dirty="0" smtClean="0">
                <a:solidFill>
                  <a:srgbClr val="08519C"/>
                </a:solidFill>
                <a:latin typeface="Calibri"/>
                <a:cs typeface="Calibri"/>
              </a:rPr>
              <a:t>more schedulable</a:t>
            </a:r>
            <a:r>
              <a:rPr lang="en-US" sz="2000" dirty="0" smtClean="0">
                <a:solidFill>
                  <a:srgbClr val="08519C"/>
                </a:solidFill>
                <a:latin typeface="Calibri"/>
                <a:cs typeface="Calibri"/>
              </a:rPr>
              <a:t>”</a:t>
            </a:r>
            <a:endParaRPr lang="en-US" sz="2000" dirty="0">
              <a:solidFill>
                <a:srgbClr val="08519C"/>
              </a:solidFill>
              <a:latin typeface="Calibri"/>
              <a:cs typeface="Calibri"/>
            </a:endParaRPr>
          </a:p>
        </p:txBody>
      </p:sp>
      <p:sp>
        <p:nvSpPr>
          <p:cNvPr id="23561" name="TextBox 11"/>
          <p:cNvSpPr txBox="1">
            <a:spLocks noChangeArrowheads="1"/>
          </p:cNvSpPr>
          <p:nvPr/>
        </p:nvSpPr>
        <p:spPr bwMode="auto">
          <a:xfrm>
            <a:off x="400050" y="839788"/>
            <a:ext cx="34618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08519C"/>
                </a:solidFill>
                <a:latin typeface="Calibri"/>
                <a:cs typeface="Calibri"/>
              </a:rPr>
              <a:t>Given a mapping alternative </a:t>
            </a:r>
            <a:r>
              <a:rPr lang="en-US" sz="2000" i="1" dirty="0" smtClean="0">
                <a:solidFill>
                  <a:srgbClr val="08519C"/>
                </a:solidFill>
                <a:latin typeface="Calibri"/>
                <a:cs typeface="Calibri"/>
              </a:rPr>
              <a:t>M</a:t>
            </a:r>
            <a:r>
              <a:rPr lang="en-US" sz="2000" dirty="0" smtClean="0">
                <a:solidFill>
                  <a:srgbClr val="08519C"/>
                </a:solidFill>
                <a:latin typeface="Calibri"/>
                <a:cs typeface="Calibri"/>
              </a:rPr>
              <a:t>, </a:t>
            </a:r>
            <a:br>
              <a:rPr lang="en-US" sz="2000" dirty="0" smtClean="0">
                <a:solidFill>
                  <a:srgbClr val="08519C"/>
                </a:solidFill>
                <a:latin typeface="Calibri"/>
                <a:cs typeface="Calibri"/>
              </a:rPr>
            </a:br>
            <a:r>
              <a:rPr lang="en-US" sz="2000" dirty="0" smtClean="0">
                <a:solidFill>
                  <a:srgbClr val="08519C"/>
                </a:solidFill>
                <a:latin typeface="Calibri"/>
                <a:cs typeface="Calibri"/>
              </a:rPr>
              <a:t>the </a:t>
            </a:r>
            <a:r>
              <a:rPr lang="en-US" sz="2000" i="1" dirty="0" smtClean="0">
                <a:solidFill>
                  <a:srgbClr val="08519C"/>
                </a:solidFill>
                <a:latin typeface="Calibri"/>
                <a:cs typeface="Calibri"/>
              </a:rPr>
              <a:t>degree </a:t>
            </a:r>
            <a:r>
              <a:rPr lang="en-US" sz="2000" i="1" dirty="0">
                <a:solidFill>
                  <a:srgbClr val="08519C"/>
                </a:solidFill>
                <a:latin typeface="Calibri"/>
                <a:cs typeface="Calibri"/>
              </a:rPr>
              <a:t>of </a:t>
            </a:r>
            <a:r>
              <a:rPr lang="en-US" sz="2000" i="1" dirty="0" err="1" smtClean="0">
                <a:solidFill>
                  <a:srgbClr val="08519C"/>
                </a:solidFill>
                <a:latin typeface="Calibri"/>
                <a:cs typeface="Calibri"/>
              </a:rPr>
              <a:t>schedulability</a:t>
            </a:r>
            <a:r>
              <a:rPr lang="en-US" sz="2000" dirty="0" smtClean="0">
                <a:solidFill>
                  <a:srgbClr val="08519C"/>
                </a:solidFill>
                <a:latin typeface="Calibri"/>
                <a:cs typeface="Calibri"/>
              </a:rPr>
              <a:t> is</a:t>
            </a:r>
            <a:endParaRPr lang="en-US" sz="2000" dirty="0">
              <a:solidFill>
                <a:srgbClr val="08519C"/>
              </a:solidFill>
              <a:latin typeface="Calibri"/>
              <a:cs typeface="Calibri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58750" y="4797152"/>
            <a:ext cx="8424863" cy="1478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9388" indent="-179388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DD7E7"/>
              </a:buClr>
              <a:buFont typeface="Wingdings" charset="0"/>
              <a:buChar char="§"/>
              <a:defRPr sz="240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defRPr>
            </a:lvl1pPr>
            <a:lvl2pPr marL="539750" indent="-2159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BDD7E7"/>
              </a:buClr>
              <a:buFont typeface="Wingdings" charset="0"/>
              <a:buChar char="§"/>
              <a:defRPr sz="220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defRPr>
            </a:lvl2pPr>
            <a:lvl3pPr marL="898525" indent="-2159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BDD7E7"/>
              </a:buClr>
              <a:buFont typeface="Wingdings" charset="0"/>
              <a:buChar char="§"/>
              <a:defRPr sz="200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defRPr>
            </a:lvl3pPr>
            <a:lvl4pPr marL="1258888" indent="-215900" algn="l" rtl="0" eaLnBrk="0" fontAlgn="base" hangingPunct="0">
              <a:spcBef>
                <a:spcPts val="200"/>
              </a:spcBef>
              <a:spcAft>
                <a:spcPct val="0"/>
              </a:spcAft>
              <a:buClr>
                <a:srgbClr val="BDD7E7"/>
              </a:buClr>
              <a:buFont typeface="Wingdings" charset="0"/>
              <a:buChar char="§"/>
              <a:defRPr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defRPr>
            </a:lvl4pPr>
            <a:lvl5pPr marL="1619250" indent="-215900" algn="l" rtl="0" eaLnBrk="0" fontAlgn="base" hangingPunct="0">
              <a:spcBef>
                <a:spcPts val="200"/>
              </a:spcBef>
              <a:spcAft>
                <a:spcPct val="0"/>
              </a:spcAft>
              <a:buClr>
                <a:srgbClr val="BDD7E7"/>
              </a:buClr>
              <a:buFont typeface="Wingdings" charset="0"/>
              <a:buChar char="§"/>
              <a:defRPr sz="160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defRPr>
            </a:lvl5pPr>
            <a:lvl6pPr marL="25749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0321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893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946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i="1" dirty="0" smtClean="0">
                <a:solidFill>
                  <a:srgbClr val="A50F15"/>
                </a:solidFill>
                <a:latin typeface="Calibri" charset="0"/>
                <a:ea typeface="ＭＳ Ｐゴシック" charset="0"/>
              </a:rPr>
              <a:t>Flexibility</a:t>
            </a:r>
          </a:p>
          <a:p>
            <a:pPr lvl="1"/>
            <a:r>
              <a:rPr lang="en-US" sz="2000" i="1" dirty="0" smtClean="0">
                <a:solidFill>
                  <a:srgbClr val="A50F15"/>
                </a:solidFill>
                <a:latin typeface="Calibri" charset="0"/>
                <a:ea typeface="ＭＳ Ｐゴシック" charset="0"/>
              </a:rPr>
              <a:t>M</a:t>
            </a:r>
            <a:r>
              <a:rPr lang="en-US" sz="2000" baseline="-25000" dirty="0" smtClean="0">
                <a:solidFill>
                  <a:srgbClr val="A50F15"/>
                </a:solidFill>
                <a:latin typeface="Calibri" charset="0"/>
                <a:ea typeface="ＭＳ Ｐゴシック" charset="0"/>
              </a:rPr>
              <a:t>0</a:t>
            </a:r>
            <a:r>
              <a:rPr lang="en-US" sz="2000" dirty="0" smtClean="0">
                <a:solidFill>
                  <a:srgbClr val="A50F15"/>
                </a:solidFill>
                <a:latin typeface="Calibri" charset="0"/>
                <a:ea typeface="ＭＳ Ｐゴシック" charset="0"/>
              </a:rPr>
              <a:t> has a high chance to accommodate all </a:t>
            </a:r>
            <a:r>
              <a:rPr lang="en-US" sz="2000" i="1" dirty="0" smtClean="0">
                <a:solidFill>
                  <a:srgbClr val="A50F15"/>
                </a:solidFill>
                <a:latin typeface="Calibri" charset="0"/>
                <a:ea typeface="ＭＳ Ｐゴシック" charset="0"/>
              </a:rPr>
              <a:t>S</a:t>
            </a:r>
            <a:r>
              <a:rPr lang="en-US" sz="2000" i="1" baseline="-25000" dirty="0" smtClean="0">
                <a:solidFill>
                  <a:srgbClr val="A50F15"/>
                </a:solidFill>
                <a:latin typeface="Calibri" charset="0"/>
                <a:ea typeface="ＭＳ Ｐゴシック" charset="0"/>
              </a:rPr>
              <a:t>i</a:t>
            </a:r>
            <a:r>
              <a:rPr lang="en-US" sz="2000" dirty="0" smtClean="0">
                <a:solidFill>
                  <a:srgbClr val="A50F15"/>
                </a:solidFill>
                <a:latin typeface="Calibri" charset="0"/>
                <a:ea typeface="ＭＳ Ｐゴシック" charset="0"/>
              </a:rPr>
              <a:t> </a:t>
            </a:r>
            <a:r>
              <a:rPr lang="en-US" sz="2000" dirty="0" smtClean="0">
                <a:latin typeface="Calibri" charset="0"/>
                <a:ea typeface="ＭＳ Ｐゴシック" charset="0"/>
              </a:rPr>
              <a:t> </a:t>
            </a:r>
            <a:endParaRPr lang="en-US" sz="2000" i="1" dirty="0" smtClean="0">
              <a:latin typeface="Calibri" charset="0"/>
              <a:ea typeface="ＭＳ Ｐゴシック" charset="0"/>
            </a:endParaRPr>
          </a:p>
          <a:p>
            <a:pPr lvl="2"/>
            <a:r>
              <a:rPr lang="en-US" sz="1800" i="1" dirty="0" err="1" smtClean="0">
                <a:latin typeface="Calibri" charset="0"/>
                <a:ea typeface="ＭＳ Ｐゴシック" charset="0"/>
              </a:rPr>
              <a:t>M</a:t>
            </a:r>
            <a:r>
              <a:rPr lang="en-US" sz="1800" i="1" baseline="-25000" dirty="0" err="1" smtClean="0">
                <a:latin typeface="Calibri" charset="0"/>
                <a:ea typeface="ＭＳ Ｐゴシック" charset="0"/>
              </a:rPr>
              <a:t>i</a:t>
            </a:r>
            <a:r>
              <a:rPr lang="en-US" sz="1800" dirty="0" smtClean="0">
                <a:latin typeface="Calibri" charset="0"/>
                <a:ea typeface="ＭＳ Ｐゴシック" charset="0"/>
              </a:rPr>
              <a:t> is the mapping for a future scenario </a:t>
            </a:r>
            <a:r>
              <a:rPr lang="en-US" sz="1800" i="1" dirty="0" smtClean="0">
                <a:latin typeface="Calibri" charset="0"/>
                <a:ea typeface="ＭＳ Ｐゴシック" charset="0"/>
              </a:rPr>
              <a:t>S</a:t>
            </a:r>
            <a:r>
              <a:rPr lang="en-US" sz="1800" i="1" baseline="-25000" dirty="0" smtClean="0">
                <a:latin typeface="Calibri" charset="0"/>
                <a:ea typeface="ＭＳ Ｐゴシック" charset="0"/>
              </a:rPr>
              <a:t>i</a:t>
            </a:r>
            <a:br>
              <a:rPr lang="en-US" sz="1800" i="1" baseline="-25000" dirty="0" smtClean="0">
                <a:latin typeface="Calibri" charset="0"/>
                <a:ea typeface="ＭＳ Ｐゴシック" charset="0"/>
              </a:rPr>
            </a:br>
            <a:r>
              <a:rPr lang="en-US" sz="1800" dirty="0" smtClean="0">
                <a:latin typeface="Calibri" charset="0"/>
                <a:ea typeface="ＭＳ Ｐゴシック" charset="0"/>
              </a:rPr>
              <a:t>on top of </a:t>
            </a:r>
            <a:r>
              <a:rPr lang="en-US" sz="1800" i="1" dirty="0" smtClean="0">
                <a:latin typeface="Calibri" charset="0"/>
                <a:ea typeface="ＭＳ Ｐゴシック" charset="0"/>
              </a:rPr>
              <a:t>S</a:t>
            </a:r>
            <a:r>
              <a:rPr lang="en-US" sz="1800" baseline="-25000" dirty="0" smtClean="0">
                <a:latin typeface="Calibri" charset="0"/>
                <a:ea typeface="ＭＳ Ｐゴシック" charset="0"/>
              </a:rPr>
              <a:t>0</a:t>
            </a:r>
            <a:r>
              <a:rPr lang="en-US" sz="1800" dirty="0" smtClean="0">
                <a:latin typeface="Calibri" charset="0"/>
                <a:ea typeface="ＭＳ Ｐゴシック" charset="0"/>
              </a:rPr>
              <a:t>, such that </a:t>
            </a:r>
            <a:r>
              <a:rPr lang="en-US" sz="1800" i="1" dirty="0" err="1" smtClean="0">
                <a:latin typeface="Calibri" charset="0"/>
                <a:ea typeface="ＭＳ Ｐゴシック" charset="0"/>
              </a:rPr>
              <a:t>R</a:t>
            </a:r>
            <a:r>
              <a:rPr lang="en-US" sz="1800" i="1" baseline="-25000" dirty="0" err="1" smtClean="0">
                <a:latin typeface="Calibri" charset="0"/>
                <a:ea typeface="ＭＳ Ｐゴシック" charset="0"/>
              </a:rPr>
              <a:t>Mi</a:t>
            </a:r>
            <a:r>
              <a:rPr lang="en-US" sz="1800" dirty="0" smtClean="0">
                <a:latin typeface="Calibri" charset="0"/>
                <a:ea typeface="ＭＳ Ｐゴシック" charset="0"/>
              </a:rPr>
              <a:t> is maximized</a:t>
            </a:r>
            <a:endParaRPr lang="en-US" sz="1800" i="1" dirty="0" smtClean="0">
              <a:latin typeface="Calibri" charset="0"/>
              <a:ea typeface="ＭＳ Ｐゴシック" charset="0"/>
            </a:endParaRPr>
          </a:p>
          <a:p>
            <a:pPr lvl="1"/>
            <a:endParaRPr lang="en-US" dirty="0"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build="p"/>
      <p:bldP spid="12" grpId="0"/>
    </p:bldLst>
  </p:timing>
</p:sld>
</file>

<file path=ppt/theme/theme1.xml><?xml version="1.0" encoding="utf-8"?>
<a:theme xmlns:a="http://schemas.openxmlformats.org/drawingml/2006/main" name="DTU Informatics">
  <a:themeElements>
    <a:clrScheme name="DTU Informatics 13">
      <a:dk1>
        <a:srgbClr val="000000"/>
      </a:dk1>
      <a:lt1>
        <a:srgbClr val="FFFFFF"/>
      </a:lt1>
      <a:dk2>
        <a:srgbClr val="990000"/>
      </a:dk2>
      <a:lt2>
        <a:srgbClr val="999999"/>
      </a:lt2>
      <a:accent1>
        <a:srgbClr val="FF9900"/>
      </a:accent1>
      <a:accent2>
        <a:srgbClr val="FF6600"/>
      </a:accent2>
      <a:accent3>
        <a:srgbClr val="FFFFFF"/>
      </a:accent3>
      <a:accent4>
        <a:srgbClr val="000000"/>
      </a:accent4>
      <a:accent5>
        <a:srgbClr val="FFCAAA"/>
      </a:accent5>
      <a:accent6>
        <a:srgbClr val="E75C00"/>
      </a:accent6>
      <a:hlink>
        <a:srgbClr val="FF0000"/>
      </a:hlink>
      <a:folHlink>
        <a:srgbClr val="99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DTU Informatic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Informatic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Informatic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Informatic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Informatic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Informatic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Informatic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Informatic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Informatic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Informatic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Informatic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Informatic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Informatics 13">
        <a:dk1>
          <a:srgbClr val="000000"/>
        </a:dk1>
        <a:lt1>
          <a:srgbClr val="FFFFFF"/>
        </a:lt1>
        <a:dk2>
          <a:srgbClr val="990000"/>
        </a:dk2>
        <a:lt2>
          <a:srgbClr val="999999"/>
        </a:lt2>
        <a:accent1>
          <a:srgbClr val="FF9900"/>
        </a:accent1>
        <a:accent2>
          <a:srgbClr val="FF66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5C00"/>
        </a:accent6>
        <a:hlink>
          <a:srgbClr val="FF00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284163" marR="0" indent="-284163" algn="ctr" defTabSz="914400" rtl="0" eaLnBrk="0" fontAlgn="base" latinLnBrk="0" hangingPunct="0">
          <a:lnSpc>
            <a:spcPct val="140000"/>
          </a:lnSpc>
          <a:spcBef>
            <a:spcPct val="0"/>
          </a:spcBef>
          <a:spcAft>
            <a:spcPct val="0"/>
          </a:spcAft>
          <a:buClr>
            <a:srgbClr val="350066"/>
          </a:buClr>
          <a:buSzTx/>
          <a:buFont typeface="Wingdings" charset="2"/>
          <a:buNone/>
          <a:tabLst/>
          <a:defRPr kumimoji="0" lang="sv-SE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284163" marR="0" indent="-284163" algn="ctr" defTabSz="914400" rtl="0" eaLnBrk="0" fontAlgn="base" latinLnBrk="0" hangingPunct="0">
          <a:lnSpc>
            <a:spcPct val="140000"/>
          </a:lnSpc>
          <a:spcBef>
            <a:spcPct val="0"/>
          </a:spcBef>
          <a:spcAft>
            <a:spcPct val="0"/>
          </a:spcAft>
          <a:buClr>
            <a:srgbClr val="350066"/>
          </a:buClr>
          <a:buSzTx/>
          <a:buFont typeface="Wingdings" charset="2"/>
          <a:buNone/>
          <a:tabLst/>
          <a:defRPr kumimoji="0" lang="sv-SE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4394</TotalTime>
  <Words>582</Words>
  <Application>Microsoft Macintosh PowerPoint</Application>
  <PresentationFormat>On-screen Show (4:3)</PresentationFormat>
  <Paragraphs>180</Paragraphs>
  <Slides>18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DTU Informatics</vt:lpstr>
      <vt:lpstr>Default Design</vt:lpstr>
      <vt:lpstr>Robust and Flexible Mapping for Real-time Distributed Applications during the Early Design Phases</vt:lpstr>
      <vt:lpstr>Motivation</vt:lpstr>
      <vt:lpstr>Early phases: uncertainties</vt:lpstr>
      <vt:lpstr>Outline</vt:lpstr>
      <vt:lpstr>WCET uncertainties</vt:lpstr>
      <vt:lpstr>Example WCET modeling</vt:lpstr>
      <vt:lpstr>Uncertainty in functionality requirements</vt:lpstr>
      <vt:lpstr>Mapping problem formulation</vt:lpstr>
      <vt:lpstr>Robustness and flexibility</vt:lpstr>
      <vt:lpstr>Motivational example: robustness</vt:lpstr>
      <vt:lpstr>Motivational example: flexibility</vt:lpstr>
      <vt:lpstr>Calculating the robustness</vt:lpstr>
      <vt:lpstr>Kernel Smoothing Density Estimate (KSDE)</vt:lpstr>
      <vt:lpstr>Mapping for Robustness and Flexibility (MRF)</vt:lpstr>
      <vt:lpstr>Experimental setup</vt:lpstr>
      <vt:lpstr>Experimental results: synthetic benchmarks</vt:lpstr>
      <vt:lpstr>Experimental results: real-life case studies</vt:lpstr>
      <vt:lpstr>Conclusions and message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Paul Pop</dc:creator>
  <cp:lastModifiedBy>Paul Pop</cp:lastModifiedBy>
  <cp:revision>95</cp:revision>
  <cp:lastPrinted>2012-03-11T20:35:42Z</cp:lastPrinted>
  <dcterms:created xsi:type="dcterms:W3CDTF">2010-02-09T18:19:40Z</dcterms:created>
  <dcterms:modified xsi:type="dcterms:W3CDTF">2012-03-14T14:17:26Z</dcterms:modified>
</cp:coreProperties>
</file>