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media1.mp4" ContentType="vide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6858000"/>
  <p:notesSz cx="6858000" cy="9144000"/>
  <p:defaultTextStyle>
    <a:lvl1pPr>
      <a:spcBef>
        <a:spcPts val="500"/>
      </a:spcBef>
      <a:defRPr sz="2200">
        <a:solidFill>
          <a:srgbClr val="08519C"/>
        </a:solidFill>
        <a:latin typeface="Calibri"/>
        <a:ea typeface="Calibri"/>
        <a:cs typeface="Calibri"/>
        <a:sym typeface="Calibri"/>
      </a:defRPr>
    </a:lvl1pPr>
    <a:lvl2pPr indent="457200">
      <a:spcBef>
        <a:spcPts val="500"/>
      </a:spcBef>
      <a:defRPr sz="2200">
        <a:solidFill>
          <a:srgbClr val="08519C"/>
        </a:solidFill>
        <a:latin typeface="Calibri"/>
        <a:ea typeface="Calibri"/>
        <a:cs typeface="Calibri"/>
        <a:sym typeface="Calibri"/>
      </a:defRPr>
    </a:lvl2pPr>
    <a:lvl3pPr indent="914400">
      <a:spcBef>
        <a:spcPts val="500"/>
      </a:spcBef>
      <a:defRPr sz="2200">
        <a:solidFill>
          <a:srgbClr val="08519C"/>
        </a:solidFill>
        <a:latin typeface="Calibri"/>
        <a:ea typeface="Calibri"/>
        <a:cs typeface="Calibri"/>
        <a:sym typeface="Calibri"/>
      </a:defRPr>
    </a:lvl3pPr>
    <a:lvl4pPr indent="1371600">
      <a:spcBef>
        <a:spcPts val="500"/>
      </a:spcBef>
      <a:defRPr sz="2200">
        <a:solidFill>
          <a:srgbClr val="08519C"/>
        </a:solidFill>
        <a:latin typeface="Calibri"/>
        <a:ea typeface="Calibri"/>
        <a:cs typeface="Calibri"/>
        <a:sym typeface="Calibri"/>
      </a:defRPr>
    </a:lvl4pPr>
    <a:lvl5pPr indent="1828800">
      <a:spcBef>
        <a:spcPts val="500"/>
      </a:spcBef>
      <a:defRPr sz="2200">
        <a:solidFill>
          <a:srgbClr val="08519C"/>
        </a:solidFill>
        <a:latin typeface="Calibri"/>
        <a:ea typeface="Calibri"/>
        <a:cs typeface="Calibri"/>
        <a:sym typeface="Calibri"/>
      </a:defRPr>
    </a:lvl5pPr>
    <a:lvl6pPr indent="2286000">
      <a:spcBef>
        <a:spcPts val="500"/>
      </a:spcBef>
      <a:defRPr sz="2200">
        <a:solidFill>
          <a:srgbClr val="08519C"/>
        </a:solidFill>
        <a:latin typeface="Calibri"/>
        <a:ea typeface="Calibri"/>
        <a:cs typeface="Calibri"/>
        <a:sym typeface="Calibri"/>
      </a:defRPr>
    </a:lvl6pPr>
    <a:lvl7pPr indent="2743200">
      <a:spcBef>
        <a:spcPts val="500"/>
      </a:spcBef>
      <a:defRPr sz="2200">
        <a:solidFill>
          <a:srgbClr val="08519C"/>
        </a:solidFill>
        <a:latin typeface="Calibri"/>
        <a:ea typeface="Calibri"/>
        <a:cs typeface="Calibri"/>
        <a:sym typeface="Calibri"/>
      </a:defRPr>
    </a:lvl7pPr>
    <a:lvl8pPr indent="3200400">
      <a:spcBef>
        <a:spcPts val="500"/>
      </a:spcBef>
      <a:defRPr sz="2200">
        <a:solidFill>
          <a:srgbClr val="08519C"/>
        </a:solidFill>
        <a:latin typeface="Calibri"/>
        <a:ea typeface="Calibri"/>
        <a:cs typeface="Calibri"/>
        <a:sym typeface="Calibri"/>
      </a:defRPr>
    </a:lvl8pPr>
    <a:lvl9pPr indent="3657600">
      <a:spcBef>
        <a:spcPts val="500"/>
      </a:spcBef>
      <a:defRPr sz="2200">
        <a:solidFill>
          <a:srgbClr val="08519C"/>
        </a:solidFill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 b="def" i="def"/>
      <a:tcStyle>
        <a:tcBdr/>
        <a:fill>
          <a:solidFill>
            <a:srgbClr val="FFEF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9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9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900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6D1CA"/>
          </a:solidFill>
        </a:fill>
      </a:tcStyle>
    </a:wholeTbl>
    <a:band2H>
      <a:tcTxStyle b="def" i="def"/>
      <a:tcStyle>
        <a:tcBdr/>
        <a:fill>
          <a:solidFill>
            <a:srgbClr val="FAE9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5C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5C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5C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9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9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85" name="Shape 18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.jpg" descr="DTU-DK-A1"/>
          <p:cNvPicPr/>
          <p:nvPr/>
        </p:nvPicPr>
        <p:blipFill>
          <a:blip r:embed="rId2">
            <a:extLst/>
          </a:blip>
          <a:srcRect l="78432" t="0" r="0" b="0"/>
          <a:stretch>
            <a:fillRect/>
          </a:stretch>
        </p:blipFill>
        <p:spPr>
          <a:xfrm>
            <a:off x="8597899" y="82550"/>
            <a:ext cx="479427" cy="53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2.png" descr="DTU frise RGB"/>
          <p:cNvPicPr/>
          <p:nvPr/>
        </p:nvPicPr>
        <p:blipFill>
          <a:blip r:embed="rId3">
            <a:extLst/>
          </a:blip>
          <a:srcRect l="0" t="0" r="25990" b="0"/>
          <a:stretch>
            <a:fillRect/>
          </a:stretch>
        </p:blipFill>
        <p:spPr>
          <a:xfrm>
            <a:off x="4432300" y="4191000"/>
            <a:ext cx="4711700" cy="233838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/>
          <p:nvPr>
            <p:ph type="title"/>
          </p:nvPr>
        </p:nvSpPr>
        <p:spPr>
          <a:xfrm>
            <a:off x="718897" y="0"/>
            <a:ext cx="6478084" cy="216452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08519C"/>
                </a:solidFill>
              </a:rPr>
              <a:t>Click to edit Master title style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718897" y="2380182"/>
            <a:ext cx="6486073" cy="337291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8519C"/>
                </a:solidFill>
              </a:rPr>
              <a:t>Click to edit Master subtitle style</a:t>
            </a:r>
          </a:p>
        </p:txBody>
      </p:sp>
      <p:pic>
        <p:nvPicPr>
          <p:cNvPr id="9" name="image3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1187" y="6029325"/>
            <a:ext cx="5319714" cy="630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8474075" y="6556375"/>
            <a:ext cx="3048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08519C"/>
                </a:solidFill>
              </a:rPr>
              <a:t>‹#›</a:t>
            </a:r>
          </a:p>
        </p:txBody>
      </p:sp>
      <p:sp>
        <p:nvSpPr>
          <p:cNvPr id="171" name="Shape 171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 algn="l">
              <a:defRPr sz="200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08519C"/>
                </a:solidFill>
              </a:rPr>
              <a:t>Click to edit Master title style</a:t>
            </a:r>
          </a:p>
        </p:txBody>
      </p:sp>
      <p:sp>
        <p:nvSpPr>
          <p:cNvPr id="172" name="Shape 172"/>
          <p:cNvSpPr/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8519C"/>
                </a:solidFill>
              </a:rPr>
              <a:t>Click to edit Master text styles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8474075" y="6556375"/>
            <a:ext cx="3048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08519C"/>
                </a:solidFill>
              </a:rPr>
              <a:t>‹#›</a:t>
            </a:r>
          </a:p>
        </p:txBody>
      </p:sp>
      <p:sp>
        <p:nvSpPr>
          <p:cNvPr id="175" name="Shape 1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08519C"/>
                </a:solidFill>
              </a:rPr>
              <a:t>Click to edit Master title style</a:t>
            </a:r>
          </a:p>
        </p:txBody>
      </p:sp>
      <p:sp>
        <p:nvSpPr>
          <p:cNvPr id="176" name="Shape 176"/>
          <p:cNvSpPr/>
          <p:nvPr>
            <p:ph type="body" idx="1"/>
          </p:nvPr>
        </p:nvSpPr>
        <p:spPr>
          <a:xfrm>
            <a:off x="358775" y="935037"/>
            <a:ext cx="8424864" cy="592296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8519C"/>
                </a:solidFill>
              </a:rPr>
              <a:t>Click to edit Master text styles</a:t>
            </a:r>
            <a:endParaRPr sz="2400">
              <a:solidFill>
                <a:srgbClr val="08519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8519C"/>
                </a:solidFill>
              </a:rPr>
              <a:t>Second level</a:t>
            </a:r>
            <a:endParaRPr sz="2400">
              <a:solidFill>
                <a:srgbClr val="08519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8519C"/>
                </a:solidFill>
              </a:rPr>
              <a:t>Third level</a:t>
            </a:r>
            <a:endParaRPr sz="2400">
              <a:solidFill>
                <a:srgbClr val="08519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8519C"/>
                </a:solidFill>
              </a:rPr>
              <a:t>Fourth level</a:t>
            </a:r>
            <a:endParaRPr sz="2400">
              <a:solidFill>
                <a:srgbClr val="08519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8519C"/>
                </a:solidFill>
              </a:rPr>
              <a:t>Fifth level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8474075" y="6556375"/>
            <a:ext cx="3048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08519C"/>
                </a:solidFill>
              </a:rPr>
              <a:t>‹#›</a:t>
            </a:r>
          </a:p>
        </p:txBody>
      </p:sp>
      <p:sp>
        <p:nvSpPr>
          <p:cNvPr id="179" name="Shape 179"/>
          <p:cNvSpPr/>
          <p:nvPr>
            <p:ph type="title"/>
          </p:nvPr>
        </p:nvSpPr>
        <p:spPr>
          <a:xfrm>
            <a:off x="6438900" y="0"/>
            <a:ext cx="1943100" cy="616585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08519C"/>
                </a:solidFill>
              </a:rPr>
              <a:t>Click to edit Master title style</a:t>
            </a:r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xfrm>
            <a:off x="609600" y="304800"/>
            <a:ext cx="5676900" cy="655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8519C"/>
                </a:solidFill>
              </a:rPr>
              <a:t>Click to edit Master text styles</a:t>
            </a:r>
            <a:endParaRPr sz="2400">
              <a:solidFill>
                <a:srgbClr val="08519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8519C"/>
                </a:solidFill>
              </a:rPr>
              <a:t>Second level</a:t>
            </a:r>
            <a:endParaRPr sz="2400">
              <a:solidFill>
                <a:srgbClr val="08519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8519C"/>
                </a:solidFill>
              </a:rPr>
              <a:t>Third level</a:t>
            </a:r>
            <a:endParaRPr sz="2400">
              <a:solidFill>
                <a:srgbClr val="08519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8519C"/>
                </a:solidFill>
              </a:rPr>
              <a:t>Fourth level</a:t>
            </a:r>
            <a:endParaRPr sz="2400">
              <a:solidFill>
                <a:srgbClr val="08519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8519C"/>
                </a:solidFill>
              </a:rPr>
              <a:t>Fifth level</a:t>
            </a: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08519C"/>
                </a:solidFill>
              </a:rPr>
              <a:t>Titeltekst</a:t>
            </a:r>
          </a:p>
        </p:txBody>
      </p:sp>
      <p:sp>
        <p:nvSpPr>
          <p:cNvPr id="183" name="Shape 183"/>
          <p:cNvSpPr/>
          <p:nvPr>
            <p:ph type="body" idx="1"/>
          </p:nvPr>
        </p:nvSpPr>
        <p:spPr>
          <a:xfrm>
            <a:off x="358775" y="935037"/>
            <a:ext cx="8426450" cy="5922964"/>
          </a:xfrm>
          <a:prstGeom prst="rect">
            <a:avLst/>
          </a:prstGeom>
        </p:spPr>
        <p:txBody>
          <a:bodyPr/>
          <a:lstStyle>
            <a:lvl1pPr indent="-179387"/>
            <a:lvl2pPr marL="582930" indent="-25908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8519C"/>
                </a:solidFill>
              </a:rPr>
              <a:t>Brødtekst, niveau et</a:t>
            </a:r>
            <a:endParaRPr sz="2400">
              <a:solidFill>
                <a:srgbClr val="08519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8519C"/>
                </a:solidFill>
              </a:rPr>
              <a:t>Brødtekst, niveau to</a:t>
            </a:r>
            <a:endParaRPr sz="2400">
              <a:solidFill>
                <a:srgbClr val="08519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8519C"/>
                </a:solidFill>
              </a:rPr>
              <a:t>Brødtekst, niveau tre</a:t>
            </a:r>
            <a:endParaRPr sz="2400">
              <a:solidFill>
                <a:srgbClr val="08519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8519C"/>
                </a:solidFill>
              </a:rPr>
              <a:t>Brødtekst, niveau fire</a:t>
            </a:r>
            <a:endParaRPr sz="2400">
              <a:solidFill>
                <a:srgbClr val="08519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8519C"/>
                </a:solidFill>
              </a:rPr>
              <a:t>Brødtekst, niveau fem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08519C"/>
                </a:solidFill>
              </a:rPr>
              <a:t>Click to edit Master title style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8519C"/>
                </a:solidFill>
              </a:rPr>
              <a:t>Click to edit Master text styles</a:t>
            </a:r>
            <a:endParaRPr sz="2400">
              <a:solidFill>
                <a:srgbClr val="08519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8519C"/>
                </a:solidFill>
              </a:rPr>
              <a:t>Second level</a:t>
            </a:r>
            <a:endParaRPr sz="2400">
              <a:solidFill>
                <a:srgbClr val="08519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8519C"/>
                </a:solidFill>
              </a:rPr>
              <a:t>Third level</a:t>
            </a:r>
            <a:endParaRPr sz="2400">
              <a:solidFill>
                <a:srgbClr val="08519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8519C"/>
                </a:solidFill>
              </a:rPr>
              <a:t>Fourth level</a:t>
            </a:r>
            <a:endParaRPr sz="2400">
              <a:solidFill>
                <a:srgbClr val="08519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8519C"/>
                </a:solidFill>
              </a:rPr>
              <a:t>Fifth level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8474075" y="6556375"/>
            <a:ext cx="3048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08519C"/>
                </a:solidFill>
              </a:rPr>
              <a:t>‹#›</a:t>
            </a:r>
          </a:p>
        </p:txBody>
      </p:sp>
      <p:sp>
        <p:nvSpPr>
          <p:cNvPr id="15" name="Shape 15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cap="all" sz="4000"/>
            </a:lvl1pPr>
          </a:lstStyle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000">
                <a:solidFill>
                  <a:srgbClr val="08519C"/>
                </a:solidFill>
              </a:rPr>
              <a:t>Click to edit Master title style</a:t>
            </a:r>
          </a:p>
        </p:txBody>
      </p:sp>
      <p:sp>
        <p:nvSpPr>
          <p:cNvPr id="16" name="Shape 16"/>
          <p:cNvSpPr/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8519C"/>
                </a:solidFill>
              </a:rPr>
              <a:t>Click to edit Master text styles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8474075" y="6556375"/>
            <a:ext cx="3048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08519C"/>
                </a:solidFill>
              </a:rPr>
              <a:t>‹#›</a:t>
            </a:r>
          </a:p>
        </p:txBody>
      </p:sp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08519C"/>
                </a:solidFill>
              </a:rPr>
              <a:t>Click to edit Master title style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609600" y="1600200"/>
            <a:ext cx="3810000" cy="5257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575733" indent="-251883">
              <a:defRPr sz="2800"/>
            </a:lvl2pPr>
            <a:lvl3pPr marL="984885" indent="-302260">
              <a:defRPr sz="2800"/>
            </a:lvl3pPr>
            <a:lvl4pPr marL="1378832" indent="-335844">
              <a:defRPr sz="2800"/>
            </a:lvl4pPr>
            <a:lvl5pPr marL="1739194" indent="-335844"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8519C"/>
                </a:solidFill>
              </a:rPr>
              <a:t>Click to edit Master text styles</a:t>
            </a:r>
            <a:endParaRPr sz="2800">
              <a:solidFill>
                <a:srgbClr val="08519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8519C"/>
                </a:solidFill>
              </a:rPr>
              <a:t>Second level</a:t>
            </a:r>
            <a:endParaRPr sz="2800">
              <a:solidFill>
                <a:srgbClr val="08519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8519C"/>
                </a:solidFill>
              </a:rPr>
              <a:t>Third level</a:t>
            </a:r>
            <a:endParaRPr sz="2800">
              <a:solidFill>
                <a:srgbClr val="08519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8519C"/>
                </a:solidFill>
              </a:rPr>
              <a:t>Fourth level</a:t>
            </a:r>
            <a:endParaRPr sz="2800">
              <a:solidFill>
                <a:srgbClr val="08519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8519C"/>
                </a:solidFill>
              </a:rPr>
              <a:t>Fifth level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8474075" y="6556375"/>
            <a:ext cx="3048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08519C"/>
                </a:solidFill>
              </a:rPr>
              <a:t>‹#›</a:t>
            </a:r>
          </a:p>
        </p:txBody>
      </p:sp>
      <p:sp>
        <p:nvSpPr>
          <p:cNvPr id="23" name="Shape 23"/>
          <p:cNvSpPr/>
          <p:nvPr>
            <p:ph type="title"/>
          </p:nvPr>
        </p:nvSpPr>
        <p:spPr>
          <a:xfrm>
            <a:off x="457200" y="0"/>
            <a:ext cx="8229600" cy="1417639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08519C"/>
                </a:solidFill>
              </a:rPr>
              <a:t>Click to edit Master title style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457200" y="1417637"/>
            <a:ext cx="4040188" cy="757238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b="1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08519C"/>
                </a:solidFill>
              </a:rPr>
              <a:t>Click to edit Master text styles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8474075" y="6556375"/>
            <a:ext cx="3048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08519C"/>
                </a:solidFill>
              </a:rPr>
              <a:t>‹#›</a:t>
            </a:r>
          </a:p>
        </p:txBody>
      </p:sp>
      <p:sp>
        <p:nvSpPr>
          <p:cNvPr id="27" name="Shape 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08519C"/>
                </a:solidFill>
              </a:rPr>
              <a:t>Click to edit Master title style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8474075" y="6556375"/>
            <a:ext cx="3048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08519C"/>
                </a:solidFill>
              </a:rPr>
              <a:t>‹#›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8474075" y="6556375"/>
            <a:ext cx="3048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08519C"/>
                </a:solidFill>
              </a:rPr>
              <a:t>‹#›</a:t>
            </a:r>
          </a:p>
        </p:txBody>
      </p:sp>
      <p:sp>
        <p:nvSpPr>
          <p:cNvPr id="32" name="Shape 32"/>
          <p:cNvSpPr/>
          <p:nvPr/>
        </p:nvSpPr>
        <p:spPr>
          <a:xfrm flipH="1">
            <a:off x="634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3" name="Shape 33"/>
          <p:cNvSpPr/>
          <p:nvPr/>
        </p:nvSpPr>
        <p:spPr>
          <a:xfrm flipH="1">
            <a:off x="15239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4" name="Shape 34"/>
          <p:cNvSpPr/>
          <p:nvPr/>
        </p:nvSpPr>
        <p:spPr>
          <a:xfrm flipH="1">
            <a:off x="30479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5" name="Shape 35"/>
          <p:cNvSpPr/>
          <p:nvPr/>
        </p:nvSpPr>
        <p:spPr>
          <a:xfrm flipH="1">
            <a:off x="45719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6" name="Shape 36"/>
          <p:cNvSpPr/>
          <p:nvPr/>
        </p:nvSpPr>
        <p:spPr>
          <a:xfrm flipH="1">
            <a:off x="60959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7" name="Shape 37"/>
          <p:cNvSpPr/>
          <p:nvPr/>
        </p:nvSpPr>
        <p:spPr>
          <a:xfrm flipH="1">
            <a:off x="76199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8" name="Shape 38"/>
          <p:cNvSpPr/>
          <p:nvPr/>
        </p:nvSpPr>
        <p:spPr>
          <a:xfrm flipH="1">
            <a:off x="91439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9" name="Shape 39"/>
          <p:cNvSpPr/>
          <p:nvPr/>
        </p:nvSpPr>
        <p:spPr>
          <a:xfrm flipH="1">
            <a:off x="107314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0" name="Shape 40"/>
          <p:cNvSpPr/>
          <p:nvPr/>
        </p:nvSpPr>
        <p:spPr>
          <a:xfrm flipH="1">
            <a:off x="121919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1" name="Shape 41"/>
          <p:cNvSpPr/>
          <p:nvPr/>
        </p:nvSpPr>
        <p:spPr>
          <a:xfrm flipH="1">
            <a:off x="137159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2" name="Shape 42"/>
          <p:cNvSpPr/>
          <p:nvPr/>
        </p:nvSpPr>
        <p:spPr>
          <a:xfrm flipH="1">
            <a:off x="152399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3" name="Shape 43"/>
          <p:cNvSpPr/>
          <p:nvPr/>
        </p:nvSpPr>
        <p:spPr>
          <a:xfrm flipH="1">
            <a:off x="167639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4" name="Shape 44"/>
          <p:cNvSpPr/>
          <p:nvPr/>
        </p:nvSpPr>
        <p:spPr>
          <a:xfrm flipH="1">
            <a:off x="182879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5" name="Shape 45"/>
          <p:cNvSpPr/>
          <p:nvPr/>
        </p:nvSpPr>
        <p:spPr>
          <a:xfrm flipH="1">
            <a:off x="198119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6" name="Shape 46"/>
          <p:cNvSpPr/>
          <p:nvPr/>
        </p:nvSpPr>
        <p:spPr>
          <a:xfrm flipH="1">
            <a:off x="213994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7" name="Shape 47"/>
          <p:cNvSpPr/>
          <p:nvPr/>
        </p:nvSpPr>
        <p:spPr>
          <a:xfrm flipH="1">
            <a:off x="228599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8" name="Shape 48"/>
          <p:cNvSpPr/>
          <p:nvPr/>
        </p:nvSpPr>
        <p:spPr>
          <a:xfrm flipH="1">
            <a:off x="243839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9" name="Shape 49"/>
          <p:cNvSpPr/>
          <p:nvPr/>
        </p:nvSpPr>
        <p:spPr>
          <a:xfrm flipH="1">
            <a:off x="259079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50" name="Shape 50"/>
          <p:cNvSpPr/>
          <p:nvPr/>
        </p:nvSpPr>
        <p:spPr>
          <a:xfrm flipH="1">
            <a:off x="274319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51" name="Shape 51"/>
          <p:cNvSpPr/>
          <p:nvPr/>
        </p:nvSpPr>
        <p:spPr>
          <a:xfrm flipH="1">
            <a:off x="289559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52" name="Shape 52"/>
          <p:cNvSpPr/>
          <p:nvPr/>
        </p:nvSpPr>
        <p:spPr>
          <a:xfrm flipH="1">
            <a:off x="304799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53" name="Shape 53"/>
          <p:cNvSpPr/>
          <p:nvPr/>
        </p:nvSpPr>
        <p:spPr>
          <a:xfrm flipH="1">
            <a:off x="320674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54" name="Shape 54"/>
          <p:cNvSpPr/>
          <p:nvPr/>
        </p:nvSpPr>
        <p:spPr>
          <a:xfrm flipH="1">
            <a:off x="335279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55" name="Shape 55"/>
          <p:cNvSpPr/>
          <p:nvPr/>
        </p:nvSpPr>
        <p:spPr>
          <a:xfrm flipH="1">
            <a:off x="350519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56" name="Shape 56"/>
          <p:cNvSpPr/>
          <p:nvPr/>
        </p:nvSpPr>
        <p:spPr>
          <a:xfrm flipH="1">
            <a:off x="365759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57" name="Shape 57"/>
          <p:cNvSpPr/>
          <p:nvPr/>
        </p:nvSpPr>
        <p:spPr>
          <a:xfrm flipH="1">
            <a:off x="380999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58" name="Shape 58"/>
          <p:cNvSpPr/>
          <p:nvPr/>
        </p:nvSpPr>
        <p:spPr>
          <a:xfrm flipH="1">
            <a:off x="396239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59" name="Shape 59"/>
          <p:cNvSpPr/>
          <p:nvPr/>
        </p:nvSpPr>
        <p:spPr>
          <a:xfrm flipH="1">
            <a:off x="411479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60" name="Shape 60"/>
          <p:cNvSpPr/>
          <p:nvPr/>
        </p:nvSpPr>
        <p:spPr>
          <a:xfrm flipH="1">
            <a:off x="427354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61" name="Shape 61"/>
          <p:cNvSpPr/>
          <p:nvPr/>
        </p:nvSpPr>
        <p:spPr>
          <a:xfrm flipH="1">
            <a:off x="441959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62" name="Shape 62"/>
          <p:cNvSpPr/>
          <p:nvPr/>
        </p:nvSpPr>
        <p:spPr>
          <a:xfrm flipH="1">
            <a:off x="457199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63" name="Shape 63"/>
          <p:cNvSpPr/>
          <p:nvPr/>
        </p:nvSpPr>
        <p:spPr>
          <a:xfrm flipH="1">
            <a:off x="472439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64" name="Shape 64"/>
          <p:cNvSpPr/>
          <p:nvPr/>
        </p:nvSpPr>
        <p:spPr>
          <a:xfrm flipH="1">
            <a:off x="487679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65" name="Shape 65"/>
          <p:cNvSpPr/>
          <p:nvPr/>
        </p:nvSpPr>
        <p:spPr>
          <a:xfrm flipH="1">
            <a:off x="502919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66" name="Shape 66"/>
          <p:cNvSpPr/>
          <p:nvPr/>
        </p:nvSpPr>
        <p:spPr>
          <a:xfrm flipH="1">
            <a:off x="518159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67" name="Shape 67"/>
          <p:cNvSpPr/>
          <p:nvPr/>
        </p:nvSpPr>
        <p:spPr>
          <a:xfrm flipH="1">
            <a:off x="534034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68" name="Shape 68"/>
          <p:cNvSpPr/>
          <p:nvPr/>
        </p:nvSpPr>
        <p:spPr>
          <a:xfrm flipH="1">
            <a:off x="548639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69" name="Shape 69"/>
          <p:cNvSpPr/>
          <p:nvPr/>
        </p:nvSpPr>
        <p:spPr>
          <a:xfrm flipH="1">
            <a:off x="563879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70" name="Shape 70"/>
          <p:cNvSpPr/>
          <p:nvPr/>
        </p:nvSpPr>
        <p:spPr>
          <a:xfrm flipH="1">
            <a:off x="579119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71" name="Shape 71"/>
          <p:cNvSpPr/>
          <p:nvPr/>
        </p:nvSpPr>
        <p:spPr>
          <a:xfrm flipH="1">
            <a:off x="594359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72" name="Shape 72"/>
          <p:cNvSpPr/>
          <p:nvPr/>
        </p:nvSpPr>
        <p:spPr>
          <a:xfrm flipH="1">
            <a:off x="609599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73" name="Shape 73"/>
          <p:cNvSpPr/>
          <p:nvPr/>
        </p:nvSpPr>
        <p:spPr>
          <a:xfrm flipH="1">
            <a:off x="624839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74" name="Shape 74"/>
          <p:cNvSpPr/>
          <p:nvPr/>
        </p:nvSpPr>
        <p:spPr>
          <a:xfrm flipH="1">
            <a:off x="6407149" y="0"/>
            <a:ext cx="2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75" name="Shape 75"/>
          <p:cNvSpPr/>
          <p:nvPr/>
        </p:nvSpPr>
        <p:spPr>
          <a:xfrm flipH="1">
            <a:off x="6553199" y="0"/>
            <a:ext cx="1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76" name="Shape 76"/>
          <p:cNvSpPr/>
          <p:nvPr/>
        </p:nvSpPr>
        <p:spPr>
          <a:xfrm flipH="1">
            <a:off x="6705599" y="0"/>
            <a:ext cx="1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77" name="Shape 77"/>
          <p:cNvSpPr/>
          <p:nvPr/>
        </p:nvSpPr>
        <p:spPr>
          <a:xfrm flipH="1">
            <a:off x="6857999" y="0"/>
            <a:ext cx="1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78" name="Shape 78"/>
          <p:cNvSpPr/>
          <p:nvPr/>
        </p:nvSpPr>
        <p:spPr>
          <a:xfrm flipH="1">
            <a:off x="7010399" y="0"/>
            <a:ext cx="1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79" name="Shape 79"/>
          <p:cNvSpPr/>
          <p:nvPr/>
        </p:nvSpPr>
        <p:spPr>
          <a:xfrm flipH="1">
            <a:off x="7162799" y="0"/>
            <a:ext cx="1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80" name="Shape 80"/>
          <p:cNvSpPr/>
          <p:nvPr/>
        </p:nvSpPr>
        <p:spPr>
          <a:xfrm flipH="1">
            <a:off x="7315199" y="0"/>
            <a:ext cx="1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81" name="Shape 81"/>
          <p:cNvSpPr/>
          <p:nvPr/>
        </p:nvSpPr>
        <p:spPr>
          <a:xfrm flipH="1">
            <a:off x="7473949" y="0"/>
            <a:ext cx="1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82" name="Shape 82"/>
          <p:cNvSpPr/>
          <p:nvPr/>
        </p:nvSpPr>
        <p:spPr>
          <a:xfrm flipH="1">
            <a:off x="7619999" y="0"/>
            <a:ext cx="1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83" name="Shape 83"/>
          <p:cNvSpPr/>
          <p:nvPr/>
        </p:nvSpPr>
        <p:spPr>
          <a:xfrm flipH="1">
            <a:off x="7772399" y="0"/>
            <a:ext cx="1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84" name="Shape 84"/>
          <p:cNvSpPr/>
          <p:nvPr/>
        </p:nvSpPr>
        <p:spPr>
          <a:xfrm flipH="1">
            <a:off x="7924799" y="0"/>
            <a:ext cx="1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85" name="Shape 85"/>
          <p:cNvSpPr/>
          <p:nvPr/>
        </p:nvSpPr>
        <p:spPr>
          <a:xfrm flipH="1">
            <a:off x="8077199" y="0"/>
            <a:ext cx="1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86" name="Shape 86"/>
          <p:cNvSpPr/>
          <p:nvPr/>
        </p:nvSpPr>
        <p:spPr>
          <a:xfrm flipH="1">
            <a:off x="8229599" y="0"/>
            <a:ext cx="1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87" name="Shape 87"/>
          <p:cNvSpPr/>
          <p:nvPr/>
        </p:nvSpPr>
        <p:spPr>
          <a:xfrm flipH="1">
            <a:off x="8381999" y="0"/>
            <a:ext cx="1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88" name="Shape 88"/>
          <p:cNvSpPr/>
          <p:nvPr/>
        </p:nvSpPr>
        <p:spPr>
          <a:xfrm flipH="1">
            <a:off x="8534399" y="0"/>
            <a:ext cx="1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89" name="Shape 89"/>
          <p:cNvSpPr/>
          <p:nvPr/>
        </p:nvSpPr>
        <p:spPr>
          <a:xfrm flipH="1">
            <a:off x="8686799" y="0"/>
            <a:ext cx="1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90" name="Shape 90"/>
          <p:cNvSpPr/>
          <p:nvPr/>
        </p:nvSpPr>
        <p:spPr>
          <a:xfrm flipH="1">
            <a:off x="8839199" y="0"/>
            <a:ext cx="1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91" name="Shape 91"/>
          <p:cNvSpPr/>
          <p:nvPr/>
        </p:nvSpPr>
        <p:spPr>
          <a:xfrm flipH="1">
            <a:off x="8991599" y="0"/>
            <a:ext cx="1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92" name="Shape 92"/>
          <p:cNvSpPr/>
          <p:nvPr/>
        </p:nvSpPr>
        <p:spPr>
          <a:xfrm flipH="1">
            <a:off x="9137649" y="0"/>
            <a:ext cx="1" cy="6858001"/>
          </a:xfrm>
          <a:prstGeom prst="line">
            <a:avLst/>
          </a:prstGeom>
          <a:ln w="3175">
            <a:solidFill>
              <a:srgbClr val="BAE4B3"/>
            </a:solidFill>
            <a:round/>
          </a:ln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grpSp>
        <p:nvGrpSpPr>
          <p:cNvPr id="100" name="Group 100"/>
          <p:cNvGrpSpPr/>
          <p:nvPr/>
        </p:nvGrpSpPr>
        <p:grpSpPr>
          <a:xfrm>
            <a:off x="0" y="6096000"/>
            <a:ext cx="9144001" cy="609600"/>
            <a:chOff x="0" y="0"/>
            <a:chExt cx="9144000" cy="609600"/>
          </a:xfrm>
        </p:grpSpPr>
        <p:sp>
          <p:nvSpPr>
            <p:cNvPr id="93" name="Shape 93"/>
            <p:cNvSpPr/>
            <p:nvPr/>
          </p:nvSpPr>
          <p:spPr>
            <a:xfrm>
              <a:off x="0" y="6096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94" name="Shape 94"/>
            <p:cNvSpPr/>
            <p:nvPr/>
          </p:nvSpPr>
          <p:spPr>
            <a:xfrm>
              <a:off x="0" y="4572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95" name="Shape 95"/>
            <p:cNvSpPr/>
            <p:nvPr/>
          </p:nvSpPr>
          <p:spPr>
            <a:xfrm>
              <a:off x="0" y="6096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96" name="Shape 96"/>
            <p:cNvSpPr/>
            <p:nvPr/>
          </p:nvSpPr>
          <p:spPr>
            <a:xfrm>
              <a:off x="0" y="4572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97" name="Shape 97"/>
            <p:cNvSpPr/>
            <p:nvPr/>
          </p:nvSpPr>
          <p:spPr>
            <a:xfrm>
              <a:off x="0" y="3048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98" name="Shape 98"/>
            <p:cNvSpPr/>
            <p:nvPr/>
          </p:nvSpPr>
          <p:spPr>
            <a:xfrm>
              <a:off x="0" y="1524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99" name="Shape 99"/>
            <p:cNvSpPr/>
            <p:nvPr/>
          </p:nvSpPr>
          <p:spPr>
            <a:xfrm>
              <a:off x="0" y="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0" y="5334000"/>
            <a:ext cx="9144001" cy="609600"/>
            <a:chOff x="0" y="0"/>
            <a:chExt cx="9144000" cy="609600"/>
          </a:xfrm>
        </p:grpSpPr>
        <p:sp>
          <p:nvSpPr>
            <p:cNvPr id="101" name="Shape 101"/>
            <p:cNvSpPr/>
            <p:nvPr/>
          </p:nvSpPr>
          <p:spPr>
            <a:xfrm>
              <a:off x="0" y="6096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2" name="Shape 102"/>
            <p:cNvSpPr/>
            <p:nvPr/>
          </p:nvSpPr>
          <p:spPr>
            <a:xfrm>
              <a:off x="0" y="4572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3" name="Shape 103"/>
            <p:cNvSpPr/>
            <p:nvPr/>
          </p:nvSpPr>
          <p:spPr>
            <a:xfrm>
              <a:off x="0" y="6096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4" name="Shape 104"/>
            <p:cNvSpPr/>
            <p:nvPr/>
          </p:nvSpPr>
          <p:spPr>
            <a:xfrm>
              <a:off x="0" y="4572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5" name="Shape 105"/>
            <p:cNvSpPr/>
            <p:nvPr/>
          </p:nvSpPr>
          <p:spPr>
            <a:xfrm>
              <a:off x="0" y="3048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6" name="Shape 106"/>
            <p:cNvSpPr/>
            <p:nvPr/>
          </p:nvSpPr>
          <p:spPr>
            <a:xfrm>
              <a:off x="0" y="1524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7" name="Shape 107"/>
            <p:cNvSpPr/>
            <p:nvPr/>
          </p:nvSpPr>
          <p:spPr>
            <a:xfrm>
              <a:off x="0" y="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grpSp>
        <p:nvGrpSpPr>
          <p:cNvPr id="116" name="Group 116"/>
          <p:cNvGrpSpPr/>
          <p:nvPr/>
        </p:nvGrpSpPr>
        <p:grpSpPr>
          <a:xfrm>
            <a:off x="0" y="4572000"/>
            <a:ext cx="9144001" cy="609600"/>
            <a:chOff x="0" y="0"/>
            <a:chExt cx="9144000" cy="609600"/>
          </a:xfrm>
        </p:grpSpPr>
        <p:sp>
          <p:nvSpPr>
            <p:cNvPr id="109" name="Shape 109"/>
            <p:cNvSpPr/>
            <p:nvPr/>
          </p:nvSpPr>
          <p:spPr>
            <a:xfrm>
              <a:off x="0" y="6096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0" name="Shape 110"/>
            <p:cNvSpPr/>
            <p:nvPr/>
          </p:nvSpPr>
          <p:spPr>
            <a:xfrm>
              <a:off x="0" y="4572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1" name="Shape 111"/>
            <p:cNvSpPr/>
            <p:nvPr/>
          </p:nvSpPr>
          <p:spPr>
            <a:xfrm>
              <a:off x="0" y="6096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2" name="Shape 112"/>
            <p:cNvSpPr/>
            <p:nvPr/>
          </p:nvSpPr>
          <p:spPr>
            <a:xfrm>
              <a:off x="0" y="4572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3" name="Shape 113"/>
            <p:cNvSpPr/>
            <p:nvPr/>
          </p:nvSpPr>
          <p:spPr>
            <a:xfrm>
              <a:off x="0" y="3048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4" name="Shape 114"/>
            <p:cNvSpPr/>
            <p:nvPr/>
          </p:nvSpPr>
          <p:spPr>
            <a:xfrm>
              <a:off x="0" y="1524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5" name="Shape 115"/>
            <p:cNvSpPr/>
            <p:nvPr/>
          </p:nvSpPr>
          <p:spPr>
            <a:xfrm>
              <a:off x="0" y="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grpSp>
        <p:nvGrpSpPr>
          <p:cNvPr id="124" name="Group 124"/>
          <p:cNvGrpSpPr/>
          <p:nvPr/>
        </p:nvGrpSpPr>
        <p:grpSpPr>
          <a:xfrm>
            <a:off x="0" y="3810000"/>
            <a:ext cx="9144001" cy="609600"/>
            <a:chOff x="0" y="0"/>
            <a:chExt cx="9144000" cy="609600"/>
          </a:xfrm>
        </p:grpSpPr>
        <p:sp>
          <p:nvSpPr>
            <p:cNvPr id="117" name="Shape 117"/>
            <p:cNvSpPr/>
            <p:nvPr/>
          </p:nvSpPr>
          <p:spPr>
            <a:xfrm>
              <a:off x="0" y="6096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8" name="Shape 118"/>
            <p:cNvSpPr/>
            <p:nvPr/>
          </p:nvSpPr>
          <p:spPr>
            <a:xfrm>
              <a:off x="0" y="4572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9" name="Shape 119"/>
            <p:cNvSpPr/>
            <p:nvPr/>
          </p:nvSpPr>
          <p:spPr>
            <a:xfrm>
              <a:off x="0" y="6096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0" name="Shape 120"/>
            <p:cNvSpPr/>
            <p:nvPr/>
          </p:nvSpPr>
          <p:spPr>
            <a:xfrm>
              <a:off x="0" y="4572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1" name="Shape 121"/>
            <p:cNvSpPr/>
            <p:nvPr/>
          </p:nvSpPr>
          <p:spPr>
            <a:xfrm>
              <a:off x="0" y="3048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2" name="Shape 122"/>
            <p:cNvSpPr/>
            <p:nvPr/>
          </p:nvSpPr>
          <p:spPr>
            <a:xfrm>
              <a:off x="0" y="1524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3" name="Shape 123"/>
            <p:cNvSpPr/>
            <p:nvPr/>
          </p:nvSpPr>
          <p:spPr>
            <a:xfrm>
              <a:off x="0" y="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grpSp>
        <p:nvGrpSpPr>
          <p:cNvPr id="132" name="Group 132"/>
          <p:cNvGrpSpPr/>
          <p:nvPr/>
        </p:nvGrpSpPr>
        <p:grpSpPr>
          <a:xfrm>
            <a:off x="0" y="3048000"/>
            <a:ext cx="9144001" cy="609600"/>
            <a:chOff x="0" y="0"/>
            <a:chExt cx="9144000" cy="609600"/>
          </a:xfrm>
        </p:grpSpPr>
        <p:sp>
          <p:nvSpPr>
            <p:cNvPr id="125" name="Shape 125"/>
            <p:cNvSpPr/>
            <p:nvPr/>
          </p:nvSpPr>
          <p:spPr>
            <a:xfrm>
              <a:off x="0" y="6096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6" name="Shape 126"/>
            <p:cNvSpPr/>
            <p:nvPr/>
          </p:nvSpPr>
          <p:spPr>
            <a:xfrm>
              <a:off x="0" y="4572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7" name="Shape 127"/>
            <p:cNvSpPr/>
            <p:nvPr/>
          </p:nvSpPr>
          <p:spPr>
            <a:xfrm>
              <a:off x="0" y="6096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8" name="Shape 128"/>
            <p:cNvSpPr/>
            <p:nvPr/>
          </p:nvSpPr>
          <p:spPr>
            <a:xfrm>
              <a:off x="0" y="4572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9" name="Shape 129"/>
            <p:cNvSpPr/>
            <p:nvPr/>
          </p:nvSpPr>
          <p:spPr>
            <a:xfrm>
              <a:off x="0" y="3048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0" name="Shape 130"/>
            <p:cNvSpPr/>
            <p:nvPr/>
          </p:nvSpPr>
          <p:spPr>
            <a:xfrm>
              <a:off x="0" y="1524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1" name="Shape 131"/>
            <p:cNvSpPr/>
            <p:nvPr/>
          </p:nvSpPr>
          <p:spPr>
            <a:xfrm>
              <a:off x="0" y="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grpSp>
        <p:nvGrpSpPr>
          <p:cNvPr id="140" name="Group 140"/>
          <p:cNvGrpSpPr/>
          <p:nvPr/>
        </p:nvGrpSpPr>
        <p:grpSpPr>
          <a:xfrm>
            <a:off x="0" y="2286000"/>
            <a:ext cx="9144001" cy="609600"/>
            <a:chOff x="0" y="0"/>
            <a:chExt cx="9144000" cy="609600"/>
          </a:xfrm>
        </p:grpSpPr>
        <p:sp>
          <p:nvSpPr>
            <p:cNvPr id="133" name="Shape 133"/>
            <p:cNvSpPr/>
            <p:nvPr/>
          </p:nvSpPr>
          <p:spPr>
            <a:xfrm>
              <a:off x="0" y="6096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4" name="Shape 134"/>
            <p:cNvSpPr/>
            <p:nvPr/>
          </p:nvSpPr>
          <p:spPr>
            <a:xfrm>
              <a:off x="0" y="4572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5" name="Shape 135"/>
            <p:cNvSpPr/>
            <p:nvPr/>
          </p:nvSpPr>
          <p:spPr>
            <a:xfrm>
              <a:off x="0" y="6096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6" name="Shape 136"/>
            <p:cNvSpPr/>
            <p:nvPr/>
          </p:nvSpPr>
          <p:spPr>
            <a:xfrm>
              <a:off x="0" y="4572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7" name="Shape 137"/>
            <p:cNvSpPr/>
            <p:nvPr/>
          </p:nvSpPr>
          <p:spPr>
            <a:xfrm>
              <a:off x="0" y="3048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8" name="Shape 138"/>
            <p:cNvSpPr/>
            <p:nvPr/>
          </p:nvSpPr>
          <p:spPr>
            <a:xfrm>
              <a:off x="0" y="1524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9" name="Shape 139"/>
            <p:cNvSpPr/>
            <p:nvPr/>
          </p:nvSpPr>
          <p:spPr>
            <a:xfrm>
              <a:off x="0" y="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grpSp>
        <p:nvGrpSpPr>
          <p:cNvPr id="148" name="Group 148"/>
          <p:cNvGrpSpPr/>
          <p:nvPr/>
        </p:nvGrpSpPr>
        <p:grpSpPr>
          <a:xfrm>
            <a:off x="0" y="1524000"/>
            <a:ext cx="9144001" cy="609600"/>
            <a:chOff x="0" y="0"/>
            <a:chExt cx="9144000" cy="609600"/>
          </a:xfrm>
        </p:grpSpPr>
        <p:sp>
          <p:nvSpPr>
            <p:cNvPr id="141" name="Shape 141"/>
            <p:cNvSpPr/>
            <p:nvPr/>
          </p:nvSpPr>
          <p:spPr>
            <a:xfrm>
              <a:off x="0" y="6096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2" name="Shape 142"/>
            <p:cNvSpPr/>
            <p:nvPr/>
          </p:nvSpPr>
          <p:spPr>
            <a:xfrm>
              <a:off x="0" y="4572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3" name="Shape 143"/>
            <p:cNvSpPr/>
            <p:nvPr/>
          </p:nvSpPr>
          <p:spPr>
            <a:xfrm>
              <a:off x="0" y="6096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4" name="Shape 144"/>
            <p:cNvSpPr/>
            <p:nvPr/>
          </p:nvSpPr>
          <p:spPr>
            <a:xfrm>
              <a:off x="0" y="4572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5" name="Shape 145"/>
            <p:cNvSpPr/>
            <p:nvPr/>
          </p:nvSpPr>
          <p:spPr>
            <a:xfrm>
              <a:off x="0" y="3048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6" name="Shape 146"/>
            <p:cNvSpPr/>
            <p:nvPr/>
          </p:nvSpPr>
          <p:spPr>
            <a:xfrm>
              <a:off x="0" y="1524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7" name="Shape 147"/>
            <p:cNvSpPr/>
            <p:nvPr/>
          </p:nvSpPr>
          <p:spPr>
            <a:xfrm>
              <a:off x="0" y="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grpSp>
        <p:nvGrpSpPr>
          <p:cNvPr id="156" name="Group 156"/>
          <p:cNvGrpSpPr/>
          <p:nvPr/>
        </p:nvGrpSpPr>
        <p:grpSpPr>
          <a:xfrm>
            <a:off x="0" y="762000"/>
            <a:ext cx="9144001" cy="609600"/>
            <a:chOff x="0" y="0"/>
            <a:chExt cx="9144000" cy="609600"/>
          </a:xfrm>
        </p:grpSpPr>
        <p:sp>
          <p:nvSpPr>
            <p:cNvPr id="149" name="Shape 149"/>
            <p:cNvSpPr/>
            <p:nvPr/>
          </p:nvSpPr>
          <p:spPr>
            <a:xfrm>
              <a:off x="0" y="6096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0" name="Shape 150"/>
            <p:cNvSpPr/>
            <p:nvPr/>
          </p:nvSpPr>
          <p:spPr>
            <a:xfrm>
              <a:off x="0" y="4572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1" name="Shape 151"/>
            <p:cNvSpPr/>
            <p:nvPr/>
          </p:nvSpPr>
          <p:spPr>
            <a:xfrm>
              <a:off x="0" y="6096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2" name="Shape 152"/>
            <p:cNvSpPr/>
            <p:nvPr/>
          </p:nvSpPr>
          <p:spPr>
            <a:xfrm>
              <a:off x="0" y="4572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3" name="Shape 153"/>
            <p:cNvSpPr/>
            <p:nvPr/>
          </p:nvSpPr>
          <p:spPr>
            <a:xfrm>
              <a:off x="0" y="3048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4" name="Shape 154"/>
            <p:cNvSpPr/>
            <p:nvPr/>
          </p:nvSpPr>
          <p:spPr>
            <a:xfrm>
              <a:off x="0" y="1524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5" name="Shape 155"/>
            <p:cNvSpPr/>
            <p:nvPr/>
          </p:nvSpPr>
          <p:spPr>
            <a:xfrm>
              <a:off x="0" y="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grpSp>
        <p:nvGrpSpPr>
          <p:cNvPr id="164" name="Group 164"/>
          <p:cNvGrpSpPr/>
          <p:nvPr/>
        </p:nvGrpSpPr>
        <p:grpSpPr>
          <a:xfrm>
            <a:off x="0" y="0"/>
            <a:ext cx="9144001" cy="609600"/>
            <a:chOff x="0" y="0"/>
            <a:chExt cx="9144000" cy="609600"/>
          </a:xfrm>
        </p:grpSpPr>
        <p:sp>
          <p:nvSpPr>
            <p:cNvPr id="157" name="Shape 157"/>
            <p:cNvSpPr/>
            <p:nvPr/>
          </p:nvSpPr>
          <p:spPr>
            <a:xfrm>
              <a:off x="0" y="6096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8" name="Shape 158"/>
            <p:cNvSpPr/>
            <p:nvPr/>
          </p:nvSpPr>
          <p:spPr>
            <a:xfrm>
              <a:off x="0" y="4572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9" name="Shape 159"/>
            <p:cNvSpPr/>
            <p:nvPr/>
          </p:nvSpPr>
          <p:spPr>
            <a:xfrm>
              <a:off x="0" y="6096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0" name="Shape 160"/>
            <p:cNvSpPr/>
            <p:nvPr/>
          </p:nvSpPr>
          <p:spPr>
            <a:xfrm>
              <a:off x="0" y="4572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1" name="Shape 161"/>
            <p:cNvSpPr/>
            <p:nvPr/>
          </p:nvSpPr>
          <p:spPr>
            <a:xfrm>
              <a:off x="0" y="3048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2" name="Shape 162"/>
            <p:cNvSpPr/>
            <p:nvPr/>
          </p:nvSpPr>
          <p:spPr>
            <a:xfrm>
              <a:off x="0" y="15240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3" name="Shape 163"/>
            <p:cNvSpPr/>
            <p:nvPr/>
          </p:nvSpPr>
          <p:spPr>
            <a:xfrm>
              <a:off x="0" y="0"/>
              <a:ext cx="9144001" cy="0"/>
            </a:xfrm>
            <a:prstGeom prst="line">
              <a:avLst/>
            </a:prstGeom>
            <a:noFill/>
            <a:ln w="3175" cap="flat">
              <a:solidFill>
                <a:srgbClr val="BAE4B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8474075" y="6556375"/>
            <a:ext cx="3048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08519C"/>
                </a:solidFill>
              </a:rPr>
              <a:t>‹#›</a:t>
            </a:r>
          </a:p>
        </p:txBody>
      </p:sp>
      <p:sp>
        <p:nvSpPr>
          <p:cNvPr id="167" name="Shape 167"/>
          <p:cNvSpPr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/>
          <a:lstStyle>
            <a:lvl1pPr algn="l">
              <a:defRPr sz="200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08519C"/>
                </a:solidFill>
              </a:rPr>
              <a:t>Click to edit Master title style</a:t>
            </a:r>
          </a:p>
        </p:txBody>
      </p:sp>
      <p:sp>
        <p:nvSpPr>
          <p:cNvPr id="168" name="Shape 168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570592" indent="-246742">
              <a:defRPr sz="3200"/>
            </a:lvl2pPr>
            <a:lvl3pPr marL="970491" indent="-287866">
              <a:defRPr sz="3200"/>
            </a:lvl3pPr>
            <a:lvl4pPr marL="1388428" indent="-345440">
              <a:defRPr sz="3200"/>
            </a:lvl4pPr>
            <a:lvl5pPr marL="1748789" indent="-345439"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8519C"/>
                </a:solidFill>
              </a:rPr>
              <a:t>Click to edit Master text styles</a:t>
            </a:r>
            <a:endParaRPr sz="3200">
              <a:solidFill>
                <a:srgbClr val="08519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8519C"/>
                </a:solidFill>
              </a:rPr>
              <a:t>Second level</a:t>
            </a:r>
            <a:endParaRPr sz="3200">
              <a:solidFill>
                <a:srgbClr val="08519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8519C"/>
                </a:solidFill>
              </a:rPr>
              <a:t>Third level</a:t>
            </a:r>
            <a:endParaRPr sz="3200">
              <a:solidFill>
                <a:srgbClr val="08519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8519C"/>
                </a:solidFill>
              </a:rPr>
              <a:t>Fourth level</a:t>
            </a:r>
            <a:endParaRPr sz="3200">
              <a:solidFill>
                <a:srgbClr val="08519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8519C"/>
                </a:solidFill>
              </a:rPr>
              <a:t>Fifth level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357188" y="0"/>
            <a:ext cx="8426451" cy="719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08519C"/>
                </a:solidFill>
              </a:rPr>
              <a:t>Click to edit Master title style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359568" y="935037"/>
            <a:ext cx="8424864" cy="5922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8519C"/>
                </a:solidFill>
              </a:rPr>
              <a:t>Click to edit Master text styles</a:t>
            </a:r>
            <a:endParaRPr sz="2400">
              <a:solidFill>
                <a:srgbClr val="08519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8519C"/>
                </a:solidFill>
              </a:rPr>
              <a:t>Second level</a:t>
            </a:r>
            <a:endParaRPr sz="2400">
              <a:solidFill>
                <a:srgbClr val="08519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8519C"/>
                </a:solidFill>
              </a:rPr>
              <a:t>Third level</a:t>
            </a:r>
            <a:endParaRPr sz="2400">
              <a:solidFill>
                <a:srgbClr val="08519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8519C"/>
                </a:solidFill>
              </a:rPr>
              <a:t>Fourth level</a:t>
            </a:r>
            <a:endParaRPr sz="2400">
              <a:solidFill>
                <a:srgbClr val="08519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8519C"/>
                </a:solidFill>
              </a:rPr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spd="med" advClick="1"/>
  <p:txStyles>
    <p:titleStyle>
      <a:lvl1pPr algn="r">
        <a:lnSpc>
          <a:spcPct val="80000"/>
        </a:lnSpc>
        <a:defRPr b="1" sz="3200">
          <a:solidFill>
            <a:srgbClr val="08519C"/>
          </a:solidFill>
          <a:latin typeface="Calibri"/>
          <a:ea typeface="Calibri"/>
          <a:cs typeface="Calibri"/>
          <a:sym typeface="Calibri"/>
        </a:defRPr>
      </a:lvl1pPr>
      <a:lvl2pPr algn="r">
        <a:lnSpc>
          <a:spcPct val="80000"/>
        </a:lnSpc>
        <a:defRPr b="1" sz="3200">
          <a:solidFill>
            <a:srgbClr val="08519C"/>
          </a:solidFill>
          <a:latin typeface="Calibri"/>
          <a:ea typeface="Calibri"/>
          <a:cs typeface="Calibri"/>
          <a:sym typeface="Calibri"/>
        </a:defRPr>
      </a:lvl2pPr>
      <a:lvl3pPr algn="r">
        <a:lnSpc>
          <a:spcPct val="80000"/>
        </a:lnSpc>
        <a:defRPr b="1" sz="3200">
          <a:solidFill>
            <a:srgbClr val="08519C"/>
          </a:solidFill>
          <a:latin typeface="Calibri"/>
          <a:ea typeface="Calibri"/>
          <a:cs typeface="Calibri"/>
          <a:sym typeface="Calibri"/>
        </a:defRPr>
      </a:lvl3pPr>
      <a:lvl4pPr algn="r">
        <a:lnSpc>
          <a:spcPct val="80000"/>
        </a:lnSpc>
        <a:defRPr b="1" sz="3200">
          <a:solidFill>
            <a:srgbClr val="08519C"/>
          </a:solidFill>
          <a:latin typeface="Calibri"/>
          <a:ea typeface="Calibri"/>
          <a:cs typeface="Calibri"/>
          <a:sym typeface="Calibri"/>
        </a:defRPr>
      </a:lvl4pPr>
      <a:lvl5pPr algn="r">
        <a:lnSpc>
          <a:spcPct val="80000"/>
        </a:lnSpc>
        <a:defRPr b="1" sz="3200">
          <a:solidFill>
            <a:srgbClr val="08519C"/>
          </a:solidFill>
          <a:latin typeface="Calibri"/>
          <a:ea typeface="Calibri"/>
          <a:cs typeface="Calibri"/>
          <a:sym typeface="Calibri"/>
        </a:defRPr>
      </a:lvl5pPr>
      <a:lvl6pPr indent="457200" algn="r">
        <a:lnSpc>
          <a:spcPct val="80000"/>
        </a:lnSpc>
        <a:defRPr b="1" sz="3200">
          <a:solidFill>
            <a:srgbClr val="08519C"/>
          </a:solidFill>
          <a:latin typeface="Calibri"/>
          <a:ea typeface="Calibri"/>
          <a:cs typeface="Calibri"/>
          <a:sym typeface="Calibri"/>
        </a:defRPr>
      </a:lvl6pPr>
      <a:lvl7pPr indent="914400" algn="r">
        <a:lnSpc>
          <a:spcPct val="80000"/>
        </a:lnSpc>
        <a:defRPr b="1" sz="3200">
          <a:solidFill>
            <a:srgbClr val="08519C"/>
          </a:solidFill>
          <a:latin typeface="Calibri"/>
          <a:ea typeface="Calibri"/>
          <a:cs typeface="Calibri"/>
          <a:sym typeface="Calibri"/>
        </a:defRPr>
      </a:lvl7pPr>
      <a:lvl8pPr indent="1371600" algn="r">
        <a:lnSpc>
          <a:spcPct val="80000"/>
        </a:lnSpc>
        <a:defRPr b="1" sz="3200">
          <a:solidFill>
            <a:srgbClr val="08519C"/>
          </a:solidFill>
          <a:latin typeface="Calibri"/>
          <a:ea typeface="Calibri"/>
          <a:cs typeface="Calibri"/>
          <a:sym typeface="Calibri"/>
        </a:defRPr>
      </a:lvl8pPr>
      <a:lvl9pPr indent="1828800" algn="r">
        <a:lnSpc>
          <a:spcPct val="80000"/>
        </a:lnSpc>
        <a:defRPr b="1" sz="3200">
          <a:solidFill>
            <a:srgbClr val="08519C"/>
          </a:solidFill>
          <a:latin typeface="Calibri"/>
          <a:ea typeface="Calibri"/>
          <a:cs typeface="Calibri"/>
          <a:sym typeface="Calibri"/>
        </a:defRPr>
      </a:lvl9pPr>
    </p:titleStyle>
    <p:bodyStyle>
      <a:lvl1pPr marL="179387" indent="-215900">
        <a:spcBef>
          <a:spcPts val="500"/>
        </a:spcBef>
        <a:buClr>
          <a:srgbClr val="BDD7E7"/>
        </a:buClr>
        <a:buSzPct val="100000"/>
        <a:buFont typeface="Wingdings"/>
        <a:buChar char="▪"/>
        <a:defRPr sz="2400">
          <a:solidFill>
            <a:srgbClr val="08519C"/>
          </a:solidFill>
          <a:latin typeface="Calibri"/>
          <a:ea typeface="Calibri"/>
          <a:cs typeface="Calibri"/>
          <a:sym typeface="Calibri"/>
        </a:defRPr>
      </a:lvl1pPr>
      <a:lvl2pPr marL="539750" indent="-215900">
        <a:spcBef>
          <a:spcPts val="500"/>
        </a:spcBef>
        <a:buClr>
          <a:srgbClr val="BDD7E7"/>
        </a:buClr>
        <a:buSzPct val="100000"/>
        <a:buFont typeface="Wingdings"/>
        <a:buChar char="▪"/>
        <a:defRPr sz="2400">
          <a:solidFill>
            <a:srgbClr val="08519C"/>
          </a:solidFill>
          <a:latin typeface="Calibri"/>
          <a:ea typeface="Calibri"/>
          <a:cs typeface="Calibri"/>
          <a:sym typeface="Calibri"/>
        </a:defRPr>
      </a:lvl2pPr>
      <a:lvl3pPr marL="941705" indent="-259080">
        <a:spcBef>
          <a:spcPts val="500"/>
        </a:spcBef>
        <a:buClr>
          <a:srgbClr val="BDD7E7"/>
        </a:buClr>
        <a:buSzPct val="100000"/>
        <a:buFont typeface="Wingdings"/>
        <a:buChar char="▪"/>
        <a:defRPr sz="2400">
          <a:solidFill>
            <a:srgbClr val="08519C"/>
          </a:solidFill>
          <a:latin typeface="Calibri"/>
          <a:ea typeface="Calibri"/>
          <a:cs typeface="Calibri"/>
          <a:sym typeface="Calibri"/>
        </a:defRPr>
      </a:lvl3pPr>
      <a:lvl4pPr marL="1330854" indent="-287866">
        <a:spcBef>
          <a:spcPts val="500"/>
        </a:spcBef>
        <a:buClr>
          <a:srgbClr val="BDD7E7"/>
        </a:buClr>
        <a:buSzPct val="100000"/>
        <a:buFont typeface="Wingdings"/>
        <a:buChar char="▪"/>
        <a:defRPr sz="2400">
          <a:solidFill>
            <a:srgbClr val="08519C"/>
          </a:solidFill>
          <a:latin typeface="Calibri"/>
          <a:ea typeface="Calibri"/>
          <a:cs typeface="Calibri"/>
          <a:sym typeface="Calibri"/>
        </a:defRPr>
      </a:lvl4pPr>
      <a:lvl5pPr marL="1727200" indent="-323850">
        <a:spcBef>
          <a:spcPts val="500"/>
        </a:spcBef>
        <a:buClr>
          <a:srgbClr val="BDD7E7"/>
        </a:buClr>
        <a:buSzPct val="100000"/>
        <a:buFont typeface="Wingdings"/>
        <a:buChar char="▪"/>
        <a:defRPr sz="2400">
          <a:solidFill>
            <a:srgbClr val="08519C"/>
          </a:solidFill>
          <a:latin typeface="Calibri"/>
          <a:ea typeface="Calibri"/>
          <a:cs typeface="Calibri"/>
          <a:sym typeface="Calibri"/>
        </a:defRPr>
      </a:lvl5pPr>
      <a:lvl6pPr marL="2689225" indent="-342900">
        <a:spcBef>
          <a:spcPts val="500"/>
        </a:spcBef>
        <a:buClr>
          <a:srgbClr val="BDD7E7"/>
        </a:buClr>
        <a:buSzPct val="100000"/>
        <a:buFont typeface="Wingdings"/>
        <a:buChar char="»"/>
        <a:defRPr sz="2400">
          <a:solidFill>
            <a:srgbClr val="08519C"/>
          </a:solidFill>
          <a:latin typeface="Calibri"/>
          <a:ea typeface="Calibri"/>
          <a:cs typeface="Calibri"/>
          <a:sym typeface="Calibri"/>
        </a:defRPr>
      </a:lvl6pPr>
      <a:lvl7pPr marL="3146425" indent="-342900">
        <a:spcBef>
          <a:spcPts val="500"/>
        </a:spcBef>
        <a:buClr>
          <a:srgbClr val="BDD7E7"/>
        </a:buClr>
        <a:buSzPct val="100000"/>
        <a:buFont typeface="Wingdings"/>
        <a:buChar char="»"/>
        <a:defRPr sz="2400">
          <a:solidFill>
            <a:srgbClr val="08519C"/>
          </a:solidFill>
          <a:latin typeface="Calibri"/>
          <a:ea typeface="Calibri"/>
          <a:cs typeface="Calibri"/>
          <a:sym typeface="Calibri"/>
        </a:defRPr>
      </a:lvl7pPr>
      <a:lvl8pPr marL="3603625" indent="-342900">
        <a:spcBef>
          <a:spcPts val="500"/>
        </a:spcBef>
        <a:buClr>
          <a:srgbClr val="BDD7E7"/>
        </a:buClr>
        <a:buSzPct val="100000"/>
        <a:buFont typeface="Wingdings"/>
        <a:buChar char="»"/>
        <a:defRPr sz="2400">
          <a:solidFill>
            <a:srgbClr val="08519C"/>
          </a:solidFill>
          <a:latin typeface="Calibri"/>
          <a:ea typeface="Calibri"/>
          <a:cs typeface="Calibri"/>
          <a:sym typeface="Calibri"/>
        </a:defRPr>
      </a:lvl8pPr>
      <a:lvl9pPr marL="4060825" indent="-342900">
        <a:spcBef>
          <a:spcPts val="500"/>
        </a:spcBef>
        <a:buClr>
          <a:srgbClr val="BDD7E7"/>
        </a:buClr>
        <a:buSzPct val="100000"/>
        <a:buFont typeface="Wingdings"/>
        <a:buChar char="»"/>
        <a:defRPr sz="2400">
          <a:solidFill>
            <a:srgbClr val="08519C"/>
          </a:solidFill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4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5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6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27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0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3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video" Target="../media/media1.mp4"/><Relationship Id="rId4" Type="http://schemas.microsoft.com/office/2007/relationships/media" Target="../media/media1.mp4"/><Relationship Id="rId5" Type="http://schemas.openxmlformats.org/officeDocument/2006/relationships/image" Target="../media/image7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xfrm>
            <a:off x="553977" y="1379065"/>
            <a:ext cx="5667190" cy="143361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08519C"/>
                </a:solidFill>
              </a:rPr>
              <a:t>Fault-Tolerant Architecture Design for Flow-Based Biochips</a:t>
            </a:r>
          </a:p>
        </p:txBody>
      </p:sp>
      <p:sp>
        <p:nvSpPr>
          <p:cNvPr id="188" name="Shape 188"/>
          <p:cNvSpPr/>
          <p:nvPr>
            <p:ph type="body" idx="1"/>
          </p:nvPr>
        </p:nvSpPr>
        <p:spPr>
          <a:xfrm>
            <a:off x="553977" y="3555048"/>
            <a:ext cx="4142030" cy="53978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8519C"/>
                </a:solidFill>
              </a:rPr>
              <a:t>Morten Chabert Eskesen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title"/>
          </p:nvPr>
        </p:nvSpPr>
        <p:spPr>
          <a:xfrm>
            <a:off x="358775" y="45599"/>
            <a:ext cx="8426450" cy="71913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08519C"/>
                </a:solidFill>
              </a:rPr>
              <a:t>Motivational Example - Solution</a:t>
            </a:r>
          </a:p>
        </p:txBody>
      </p:sp>
      <p:pic>
        <p:nvPicPr>
          <p:cNvPr id="249" name="image7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3864" y="4595881"/>
            <a:ext cx="2546845" cy="1362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motivational-example-specific-f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00828" y="1105486"/>
            <a:ext cx="6225832" cy="5498514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hape 251"/>
          <p:cNvSpPr/>
          <p:nvPr/>
        </p:nvSpPr>
        <p:spPr>
          <a:xfrm>
            <a:off x="49094" y="1777022"/>
            <a:ext cx="4060913" cy="415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Straightforward solution</a:t>
            </a:r>
            <a:endParaRPr sz="2200">
              <a:solidFill>
                <a:srgbClr val="08519C"/>
              </a:solidFill>
            </a:endParaRPr>
          </a:p>
          <a:p>
            <a:pPr lvl="1" marL="601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08519C"/>
                </a:solidFill>
              </a:rPr>
              <a:t>Redundant components</a:t>
            </a:r>
            <a:endParaRPr sz="1900">
              <a:solidFill>
                <a:srgbClr val="08519C"/>
              </a:solidFill>
            </a:endParaRPr>
          </a:p>
          <a:p>
            <a:pPr lvl="1" marL="601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08519C"/>
                </a:solidFill>
              </a:rPr>
              <a:t>Cost: 129</a:t>
            </a:r>
            <a:endParaRPr sz="1900">
              <a:solidFill>
                <a:srgbClr val="08519C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200">
              <a:solidFill>
                <a:srgbClr val="08519C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200">
              <a:solidFill>
                <a:srgbClr val="08519C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200">
              <a:solidFill>
                <a:srgbClr val="08519C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200">
              <a:solidFill>
                <a:srgbClr val="08519C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200">
              <a:solidFill>
                <a:srgbClr val="08519C"/>
              </a:solidFill>
            </a:endParaRPr>
          </a:p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Optimised solution</a:t>
            </a:r>
            <a:endParaRPr sz="2200">
              <a:solidFill>
                <a:srgbClr val="08519C"/>
              </a:solidFill>
            </a:endParaRPr>
          </a:p>
          <a:p>
            <a:pPr lvl="1" marL="601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08519C"/>
                </a:solidFill>
              </a:rPr>
              <a:t>Fault-tolerant components</a:t>
            </a:r>
            <a:endParaRPr sz="1900">
              <a:solidFill>
                <a:srgbClr val="08519C"/>
              </a:solidFill>
            </a:endParaRPr>
          </a:p>
          <a:p>
            <a:pPr lvl="1" marL="601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08519C"/>
                </a:solidFill>
              </a:rPr>
              <a:t>Cost: 96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type="title"/>
          </p:nvPr>
        </p:nvSpPr>
        <p:spPr>
          <a:xfrm>
            <a:off x="358775" y="45599"/>
            <a:ext cx="8426450" cy="71913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08519C"/>
                </a:solidFill>
              </a:rPr>
              <a:t>Architecture Evaluation</a:t>
            </a:r>
          </a:p>
        </p:txBody>
      </p:sp>
      <p:pic>
        <p:nvPicPr>
          <p:cNvPr id="254" name="image7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3864" y="4595881"/>
            <a:ext cx="2546845" cy="1362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Cost function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6793" y="3498255"/>
            <a:ext cx="7110500" cy="1118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faultscenari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94783" y="960283"/>
            <a:ext cx="5447617" cy="1821731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/>
          <p:nvPr/>
        </p:nvSpPr>
        <p:spPr>
          <a:xfrm>
            <a:off x="125294" y="1044378"/>
            <a:ext cx="3864510" cy="189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8519C"/>
                </a:solidFill>
              </a:rPr>
              <a:t>Fault scenario generation</a:t>
            </a:r>
            <a:endParaRPr sz="2000">
              <a:solidFill>
                <a:srgbClr val="08519C"/>
              </a:solidFill>
            </a:endParaRPr>
          </a:p>
          <a:p>
            <a:pPr lvl="1" marL="601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8519C"/>
                </a:solidFill>
              </a:rPr>
              <a:t>Each iteration</a:t>
            </a:r>
            <a:endParaRPr sz="2000">
              <a:solidFill>
                <a:srgbClr val="08519C"/>
              </a:solidFill>
            </a:endParaRPr>
          </a:p>
          <a:p>
            <a:pPr lvl="2" marL="982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08519C"/>
                </a:solidFill>
              </a:rPr>
              <a:t>Applies a fault scenario</a:t>
            </a:r>
            <a:endParaRPr sz="1600">
              <a:solidFill>
                <a:srgbClr val="08519C"/>
              </a:solidFill>
            </a:endParaRPr>
          </a:p>
          <a:p>
            <a:pPr lvl="2" marL="982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08519C"/>
                </a:solidFill>
              </a:rPr>
              <a:t>Determines connectivity</a:t>
            </a:r>
            <a:endParaRPr sz="1600">
              <a:solidFill>
                <a:srgbClr val="08519C"/>
              </a:solidFill>
            </a:endParaRPr>
          </a:p>
          <a:p>
            <a:pPr lvl="2" marL="982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08519C"/>
                </a:solidFill>
              </a:rPr>
              <a:t>Finish time, δ, of the application </a:t>
            </a:r>
          </a:p>
        </p:txBody>
      </p:sp>
      <p:sp>
        <p:nvSpPr>
          <p:cNvPr id="258" name="Shape 258"/>
          <p:cNvSpPr/>
          <p:nvPr/>
        </p:nvSpPr>
        <p:spPr>
          <a:xfrm>
            <a:off x="3545540" y="2648790"/>
            <a:ext cx="5546103" cy="1204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defTabSz="45720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1300">
                <a:latin typeface="Times"/>
                <a:ea typeface="Times"/>
                <a:cs typeface="Times"/>
                <a:sym typeface="Times"/>
              </a:rPr>
              <a:t>Channel S</a:t>
            </a:r>
            <a:r>
              <a:rPr baseline="-16666" sz="900">
                <a:latin typeface="Times"/>
                <a:ea typeface="Times"/>
                <a:cs typeface="Times"/>
                <a:sym typeface="Times"/>
              </a:rPr>
              <a:t>1 </a:t>
            </a:r>
            <a:r>
              <a:rPr sz="1300">
                <a:latin typeface="Times"/>
                <a:ea typeface="Times"/>
                <a:cs typeface="Times"/>
                <a:sym typeface="Times"/>
              </a:rPr>
              <a:t>→ Mixer</a:t>
            </a:r>
            <a:r>
              <a:rPr baseline="-16666" sz="900">
                <a:latin typeface="Times"/>
                <a:ea typeface="Times"/>
                <a:cs typeface="Times"/>
                <a:sym typeface="Times"/>
              </a:rPr>
              <a:t>1 </a:t>
            </a:r>
            <a:r>
              <a:rPr sz="1300">
                <a:latin typeface="Times"/>
                <a:ea typeface="Times"/>
                <a:cs typeface="Times"/>
                <a:sym typeface="Times"/>
              </a:rPr>
              <a:t>is blocked, Channel of Heater</a:t>
            </a:r>
            <a:r>
              <a:rPr baseline="-16666" sz="900">
                <a:latin typeface="Times"/>
                <a:ea typeface="Times"/>
                <a:cs typeface="Times"/>
                <a:sym typeface="Times"/>
              </a:rPr>
              <a:t>1 </a:t>
            </a:r>
            <a:r>
              <a:rPr sz="1300">
                <a:latin typeface="Times"/>
                <a:ea typeface="Times"/>
                <a:cs typeface="Times"/>
                <a:sym typeface="Times"/>
              </a:rPr>
              <a:t>suffers from a block defect.</a:t>
            </a:r>
            <a:endParaRPr sz="1300">
              <a:latin typeface="Times"/>
              <a:ea typeface="Times"/>
              <a:cs typeface="Times"/>
              <a:sym typeface="Times"/>
            </a:endParaRPr>
          </a:p>
          <a:p>
            <a:pPr lvl="0" defTabSz="45720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1300">
                <a:latin typeface="Times"/>
                <a:ea typeface="Times"/>
                <a:cs typeface="Times"/>
                <a:sym typeface="Times"/>
              </a:rPr>
              <a:t>A valve in the pump of Mixer</a:t>
            </a:r>
            <a:r>
              <a:rPr baseline="-16666" sz="900">
                <a:latin typeface="Times"/>
                <a:ea typeface="Times"/>
                <a:cs typeface="Times"/>
                <a:sym typeface="Times"/>
              </a:rPr>
              <a:t>1 </a:t>
            </a:r>
            <a:r>
              <a:rPr sz="1300">
                <a:latin typeface="Times"/>
                <a:ea typeface="Times"/>
                <a:cs typeface="Times"/>
                <a:sym typeface="Times"/>
              </a:rPr>
              <a:t>and the valves controlling the channel towards S</a:t>
            </a:r>
            <a:r>
              <a:rPr baseline="-16666" sz="900">
                <a:latin typeface="Times"/>
                <a:ea typeface="Times"/>
                <a:cs typeface="Times"/>
                <a:sym typeface="Times"/>
              </a:rPr>
              <a:t>3</a:t>
            </a:r>
            <a:r>
              <a:rPr sz="1300">
                <a:latin typeface="Times"/>
                <a:ea typeface="Times"/>
                <a:cs typeface="Times"/>
                <a:sym typeface="Times"/>
              </a:rPr>
              <a:t> and the channel towards S</a:t>
            </a:r>
            <a:r>
              <a:rPr baseline="-16666" sz="900">
                <a:latin typeface="Times"/>
                <a:ea typeface="Times"/>
                <a:cs typeface="Times"/>
                <a:sym typeface="Times"/>
              </a:rPr>
              <a:t>5</a:t>
            </a:r>
            <a:r>
              <a:rPr sz="1300">
                <a:latin typeface="Times"/>
                <a:ea typeface="Times"/>
                <a:cs typeface="Times"/>
                <a:sym typeface="Times"/>
              </a:rPr>
              <a:t> of S</a:t>
            </a:r>
            <a:r>
              <a:rPr baseline="-16666" sz="900">
                <a:latin typeface="Times"/>
                <a:ea typeface="Times"/>
                <a:cs typeface="Times"/>
                <a:sym typeface="Times"/>
              </a:rPr>
              <a:t>4 </a:t>
            </a:r>
            <a:r>
              <a:rPr sz="1300">
                <a:latin typeface="Times"/>
                <a:ea typeface="Times"/>
                <a:cs typeface="Times"/>
                <a:sym typeface="Times"/>
              </a:rPr>
              <a:t>are stuck open </a:t>
            </a: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87194" y="4689278"/>
            <a:ext cx="3374270" cy="1780541"/>
          </a:xfrm>
          <a:prstGeom prst="rect">
            <a:avLst/>
          </a:prstGeom>
          <a:ln w="25400">
            <a:solidFill>
              <a:srgbClr val="6466FD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8519C"/>
                </a:solidFill>
              </a:rPr>
              <a:t>Connectivity</a:t>
            </a:r>
            <a:endParaRPr>
              <a:solidFill>
                <a:srgbClr val="08519C"/>
              </a:solidFill>
            </a:endParaRPr>
          </a:p>
          <a:p>
            <a:pPr lvl="1" marL="601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08519C"/>
                </a:solidFill>
              </a:rPr>
              <a:t>1 if connected, 0 otherwise</a:t>
            </a:r>
            <a:endParaRPr sz="1600">
              <a:solidFill>
                <a:srgbClr val="08519C"/>
              </a:solidFill>
            </a:endParaRPr>
          </a:p>
          <a:p>
            <a:pPr lvl="1" marL="601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08519C"/>
                </a:solidFill>
              </a:rPr>
              <a:t>Determined by Breadth First Search</a:t>
            </a:r>
            <a:endParaRPr sz="1600">
              <a:solidFill>
                <a:srgbClr val="08519C"/>
              </a:solidFill>
            </a:endParaRPr>
          </a:p>
          <a:p>
            <a:pPr lvl="1" marL="601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08519C"/>
                </a:solidFill>
              </a:rPr>
              <a:t>Considers blocked route and valve faults on switches </a:t>
            </a:r>
          </a:p>
        </p:txBody>
      </p:sp>
      <p:sp>
        <p:nvSpPr>
          <p:cNvPr id="260" name="Shape 260"/>
          <p:cNvSpPr/>
          <p:nvPr/>
        </p:nvSpPr>
        <p:spPr>
          <a:xfrm>
            <a:off x="3528894" y="4670228"/>
            <a:ext cx="2845881" cy="2021841"/>
          </a:xfrm>
          <a:prstGeom prst="rect">
            <a:avLst/>
          </a:prstGeom>
          <a:ln w="25400">
            <a:solidFill>
              <a:srgbClr val="6466FD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8519C"/>
                </a:solidFill>
              </a:rPr>
              <a:t>Scheduling</a:t>
            </a:r>
            <a:endParaRPr>
              <a:solidFill>
                <a:srgbClr val="08519C"/>
              </a:solidFill>
            </a:endParaRPr>
          </a:p>
          <a:p>
            <a:pPr lvl="1" marL="601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08519C"/>
                </a:solidFill>
              </a:rPr>
              <a:t>Maximum of 0 or δ - application deadline </a:t>
            </a:r>
            <a:endParaRPr sz="1600">
              <a:solidFill>
                <a:srgbClr val="08519C"/>
              </a:solidFill>
            </a:endParaRPr>
          </a:p>
          <a:p>
            <a:pPr lvl="1" marL="601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08519C"/>
                </a:solidFill>
              </a:rPr>
              <a:t>Determined by List Scheduling</a:t>
            </a:r>
            <a:endParaRPr sz="1600">
              <a:solidFill>
                <a:srgbClr val="08519C"/>
              </a:solidFill>
            </a:endParaRPr>
          </a:p>
          <a:p>
            <a:pPr lvl="1" marL="601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08519C"/>
                </a:solidFill>
              </a:rPr>
              <a:t>Routes determined by Breadth First Search</a:t>
            </a:r>
          </a:p>
        </p:txBody>
      </p:sp>
      <p:sp>
        <p:nvSpPr>
          <p:cNvPr id="261" name="Shape 261"/>
          <p:cNvSpPr/>
          <p:nvPr/>
        </p:nvSpPr>
        <p:spPr>
          <a:xfrm>
            <a:off x="6442204" y="4670228"/>
            <a:ext cx="2663914" cy="1628141"/>
          </a:xfrm>
          <a:prstGeom prst="rect">
            <a:avLst/>
          </a:prstGeom>
          <a:ln w="25400">
            <a:solidFill>
              <a:srgbClr val="6466FD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8519C"/>
                </a:solidFill>
              </a:rPr>
              <a:t>Physical constraints</a:t>
            </a:r>
            <a:endParaRPr>
              <a:solidFill>
                <a:srgbClr val="08519C"/>
              </a:solidFill>
            </a:endParaRPr>
          </a:p>
          <a:p>
            <a:pPr lvl="1" marL="601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08519C"/>
                </a:solidFill>
              </a:rPr>
              <a:t>Sum of</a:t>
            </a:r>
            <a:endParaRPr sz="1600">
              <a:solidFill>
                <a:srgbClr val="08519C"/>
              </a:solidFill>
            </a:endParaRPr>
          </a:p>
          <a:p>
            <a:pPr lvl="2" marL="982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8519C"/>
                </a:solidFill>
              </a:rPr>
              <a:t>Total number of valves</a:t>
            </a:r>
            <a:endParaRPr sz="1400">
              <a:solidFill>
                <a:srgbClr val="08519C"/>
              </a:solidFill>
            </a:endParaRPr>
          </a:p>
          <a:p>
            <a:pPr lvl="2" marL="955006" indent="-193006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8519C"/>
                </a:solidFill>
              </a:rPr>
              <a:t>Total number of connections</a:t>
            </a:r>
          </a:p>
        </p:txBody>
      </p:sp>
      <p:sp>
        <p:nvSpPr>
          <p:cNvPr id="262" name="Shape 262"/>
          <p:cNvSpPr/>
          <p:nvPr/>
        </p:nvSpPr>
        <p:spPr>
          <a:xfrm flipH="1" flipV="1">
            <a:off x="7512992" y="4069853"/>
            <a:ext cx="299593" cy="581029"/>
          </a:xfrm>
          <a:prstGeom prst="line">
            <a:avLst/>
          </a:prstGeom>
          <a:ln w="25400">
            <a:solidFill>
              <a:srgbClr val="486FFD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63" name="Shape 263"/>
          <p:cNvSpPr/>
          <p:nvPr/>
        </p:nvSpPr>
        <p:spPr>
          <a:xfrm flipV="1">
            <a:off x="5087292" y="4300587"/>
            <a:ext cx="177702" cy="371345"/>
          </a:xfrm>
          <a:prstGeom prst="line">
            <a:avLst/>
          </a:prstGeom>
          <a:ln w="25400">
            <a:solidFill>
              <a:srgbClr val="486FFD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64" name="Shape 264"/>
          <p:cNvSpPr/>
          <p:nvPr/>
        </p:nvSpPr>
        <p:spPr>
          <a:xfrm flipV="1">
            <a:off x="1690026" y="4308331"/>
            <a:ext cx="939850" cy="362493"/>
          </a:xfrm>
          <a:prstGeom prst="line">
            <a:avLst/>
          </a:prstGeom>
          <a:ln w="25400">
            <a:solidFill>
              <a:srgbClr val="486FFD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2" grpId="6"/>
      <p:bldP build="whole" bldLvl="1" animBg="1" rev="0" advAuto="0" spid="263" grpId="4"/>
      <p:bldP build="whole" bldLvl="1" animBg="1" rev="0" advAuto="0" spid="255" grpId="1"/>
      <p:bldP build="whole" bldLvl="1" animBg="1" rev="0" advAuto="0" spid="261" grpId="7"/>
      <p:bldP build="whole" bldLvl="1" animBg="1" rev="0" advAuto="0" spid="260" grpId="5"/>
      <p:bldP build="whole" bldLvl="1" animBg="1" rev="0" advAuto="0" spid="264" grpId="2"/>
      <p:bldP build="whole" bldLvl="1" animBg="1" rev="0" advAuto="0" spid="259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type="title"/>
          </p:nvPr>
        </p:nvSpPr>
        <p:spPr>
          <a:xfrm>
            <a:off x="358775" y="45599"/>
            <a:ext cx="8426450" cy="71913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08519C"/>
                </a:solidFill>
              </a:rPr>
              <a:t>Architecture Synthesis</a:t>
            </a:r>
          </a:p>
        </p:txBody>
      </p:sp>
      <p:pic>
        <p:nvPicPr>
          <p:cNvPr id="267" name="image7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3864" y="4595881"/>
            <a:ext cx="2546845" cy="1362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architecture-synthesis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4629" y="1385014"/>
            <a:ext cx="7384342" cy="5533607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/>
        </p:nvSpPr>
        <p:spPr>
          <a:xfrm>
            <a:off x="49094" y="2710180"/>
            <a:ext cx="3864510" cy="113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Two metaheuristics:</a:t>
            </a:r>
            <a:endParaRPr sz="2200">
              <a:solidFill>
                <a:srgbClr val="08519C"/>
              </a:solidFill>
            </a:endParaRPr>
          </a:p>
          <a:p>
            <a:pPr lvl="1" marL="601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8519C"/>
                </a:solidFill>
              </a:rPr>
              <a:t>Simulated Annealing</a:t>
            </a:r>
            <a:endParaRPr sz="2000">
              <a:solidFill>
                <a:srgbClr val="08519C"/>
              </a:solidFill>
            </a:endParaRPr>
          </a:p>
          <a:p>
            <a:pPr lvl="1" marL="601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8519C"/>
                </a:solidFill>
              </a:rPr>
              <a:t>GRASP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type="title"/>
          </p:nvPr>
        </p:nvSpPr>
        <p:spPr>
          <a:xfrm>
            <a:off x="358775" y="45599"/>
            <a:ext cx="8426450" cy="71913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08519C"/>
                </a:solidFill>
              </a:rPr>
              <a:t>Design Transformations</a:t>
            </a:r>
          </a:p>
        </p:txBody>
      </p:sp>
      <p:pic>
        <p:nvPicPr>
          <p:cNvPr id="272" name="image7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3864" y="4595881"/>
            <a:ext cx="2546845" cy="1362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move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11500" y="1441927"/>
            <a:ext cx="6032883" cy="3974146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Shape 274"/>
          <p:cNvSpPr/>
          <p:nvPr/>
        </p:nvSpPr>
        <p:spPr>
          <a:xfrm>
            <a:off x="87194" y="1065530"/>
            <a:ext cx="3194297" cy="472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8519C"/>
                </a:solidFill>
              </a:rPr>
              <a:t>Add redundant component</a:t>
            </a:r>
            <a:endParaRPr>
              <a:solidFill>
                <a:srgbClr val="08519C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>
              <a:solidFill>
                <a:srgbClr val="08519C"/>
              </a:solidFill>
            </a:endParaRPr>
          </a:p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8519C"/>
                </a:solidFill>
              </a:rPr>
              <a:t>Make component fault-tolerant</a:t>
            </a:r>
            <a:endParaRPr>
              <a:solidFill>
                <a:srgbClr val="08519C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>
              <a:solidFill>
                <a:srgbClr val="08519C"/>
              </a:solidFill>
            </a:endParaRPr>
          </a:p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8519C"/>
                </a:solidFill>
              </a:rPr>
              <a:t>Add redundant connection</a:t>
            </a:r>
            <a:endParaRPr>
              <a:solidFill>
                <a:srgbClr val="08519C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>
              <a:solidFill>
                <a:srgbClr val="08519C"/>
              </a:solidFill>
            </a:endParaRPr>
          </a:p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8519C"/>
                </a:solidFill>
              </a:rPr>
              <a:t>Remove redundant component</a:t>
            </a:r>
            <a:endParaRPr>
              <a:solidFill>
                <a:srgbClr val="08519C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>
              <a:solidFill>
                <a:srgbClr val="08519C"/>
              </a:solidFill>
            </a:endParaRPr>
          </a:p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8519C"/>
                </a:solidFill>
              </a:rPr>
              <a:t>Make component non fault-tolerant</a:t>
            </a:r>
            <a:endParaRPr>
              <a:solidFill>
                <a:srgbClr val="08519C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>
              <a:solidFill>
                <a:srgbClr val="08519C"/>
              </a:solidFill>
            </a:endParaRPr>
          </a:p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8519C"/>
                </a:solidFill>
              </a:rPr>
              <a:t>Remove redundant connection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type="title"/>
          </p:nvPr>
        </p:nvSpPr>
        <p:spPr>
          <a:xfrm>
            <a:off x="358775" y="45599"/>
            <a:ext cx="8426450" cy="71913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22959">
              <a:defRPr sz="288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80">
                <a:solidFill>
                  <a:srgbClr val="08519C"/>
                </a:solidFill>
              </a:rPr>
              <a:t>Greedily Randomized Adaptive Search Procedure</a:t>
            </a:r>
          </a:p>
        </p:txBody>
      </p:sp>
      <p:pic>
        <p:nvPicPr>
          <p:cNvPr id="277" name="image7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3864" y="4595881"/>
            <a:ext cx="2546845" cy="1362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GRASP-exampl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33176" y="1350658"/>
            <a:ext cx="6284884" cy="4234135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Shape 279"/>
          <p:cNvSpPr/>
          <p:nvPr/>
        </p:nvSpPr>
        <p:spPr>
          <a:xfrm>
            <a:off x="10453" y="1332230"/>
            <a:ext cx="3864511" cy="3939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8519C"/>
                </a:solidFill>
              </a:rPr>
              <a:t>Two phases</a:t>
            </a:r>
            <a:endParaRPr sz="2000">
              <a:solidFill>
                <a:srgbClr val="08519C"/>
              </a:solidFill>
            </a:endParaRPr>
          </a:p>
          <a:p>
            <a:pPr lvl="1" marL="601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8519C"/>
                </a:solidFill>
              </a:rPr>
              <a:t>Construction phase</a:t>
            </a:r>
            <a:endParaRPr sz="2000">
              <a:solidFill>
                <a:srgbClr val="08519C"/>
              </a:solidFill>
            </a:endParaRPr>
          </a:p>
          <a:p>
            <a:pPr lvl="1" marL="601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8519C"/>
                </a:solidFill>
              </a:rPr>
              <a:t>Local search phase</a:t>
            </a:r>
            <a:endParaRPr sz="2000">
              <a:solidFill>
                <a:srgbClr val="08519C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08519C"/>
              </a:solidFill>
            </a:endParaRPr>
          </a:p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8519C"/>
                </a:solidFill>
              </a:rPr>
              <a:t>Candidate list</a:t>
            </a:r>
            <a:endParaRPr sz="2000">
              <a:solidFill>
                <a:srgbClr val="08519C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08519C"/>
              </a:solidFill>
            </a:endParaRPr>
          </a:p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8519C"/>
                </a:solidFill>
              </a:rPr>
              <a:t>Ranking of components</a:t>
            </a:r>
            <a:endParaRPr sz="2000">
              <a:solidFill>
                <a:srgbClr val="08519C"/>
              </a:solidFill>
            </a:endParaRPr>
          </a:p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08519C"/>
              </a:solidFill>
            </a:endParaRPr>
          </a:p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8519C"/>
                </a:solidFill>
              </a:rPr>
              <a:t>RCL</a:t>
            </a:r>
            <a:endParaRPr sz="2000">
              <a:solidFill>
                <a:srgbClr val="08519C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08519C"/>
              </a:solidFill>
            </a:endParaRPr>
          </a:p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8519C"/>
                </a:solidFill>
              </a:rPr>
              <a:t>Moves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type="title"/>
          </p:nvPr>
        </p:nvSpPr>
        <p:spPr>
          <a:xfrm>
            <a:off x="358775" y="45599"/>
            <a:ext cx="8426450" cy="71913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08519C"/>
                </a:solidFill>
              </a:rPr>
              <a:t>Methodology</a:t>
            </a:r>
          </a:p>
        </p:txBody>
      </p:sp>
      <p:pic>
        <p:nvPicPr>
          <p:cNvPr id="282" name="image7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3864" y="4595881"/>
            <a:ext cx="2546845" cy="1362786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283"/>
          <p:cNvSpPr/>
          <p:nvPr/>
        </p:nvSpPr>
        <p:spPr>
          <a:xfrm>
            <a:off x="124753" y="944880"/>
            <a:ext cx="8894493" cy="532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Steps in the methodology:</a:t>
            </a:r>
            <a:endParaRPr sz="2200">
              <a:solidFill>
                <a:srgbClr val="08519C"/>
              </a:solidFill>
            </a:endParaRPr>
          </a:p>
          <a:p>
            <a:pPr lvl="0" marL="294105" indent="-294105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Architecture design</a:t>
            </a:r>
            <a:endParaRPr sz="2200">
              <a:solidFill>
                <a:srgbClr val="08519C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200">
              <a:solidFill>
                <a:srgbClr val="08519C"/>
              </a:solidFill>
            </a:endParaRPr>
          </a:p>
          <a:p>
            <a:pPr lvl="0" marL="294105" indent="-294105">
              <a:buSzPct val="100000"/>
              <a:buAutoNum type="arabicPeriod" startAt="2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Fault-tolerant architecture synthesis</a:t>
            </a:r>
            <a:endParaRPr sz="2200">
              <a:solidFill>
                <a:srgbClr val="08519C"/>
              </a:solidFill>
            </a:endParaRPr>
          </a:p>
          <a:p>
            <a:pPr lvl="1" marL="601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8519C"/>
                </a:solidFill>
              </a:rPr>
              <a:t>Considering an application and a fault model</a:t>
            </a:r>
            <a:endParaRPr sz="2000">
              <a:solidFill>
                <a:srgbClr val="08519C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200">
              <a:solidFill>
                <a:srgbClr val="08519C"/>
              </a:solidFill>
            </a:endParaRPr>
          </a:p>
          <a:p>
            <a:pPr lvl="0" marL="294105" indent="-294105">
              <a:buSzPct val="100000"/>
              <a:buAutoNum type="arabicPeriod" startAt="3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Physical architecture synthesis</a:t>
            </a:r>
            <a:endParaRPr sz="2200">
              <a:solidFill>
                <a:srgbClr val="08519C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200">
              <a:solidFill>
                <a:srgbClr val="08519C"/>
              </a:solidFill>
            </a:endParaRPr>
          </a:p>
          <a:p>
            <a:pPr lvl="0" marL="294105" indent="-294105">
              <a:buSzPct val="100000"/>
              <a:buAutoNum type="arabicPeriod" startAt="4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Fabrication</a:t>
            </a:r>
            <a:endParaRPr sz="2200">
              <a:solidFill>
                <a:srgbClr val="08519C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200">
              <a:solidFill>
                <a:srgbClr val="08519C"/>
              </a:solidFill>
            </a:endParaRPr>
          </a:p>
          <a:p>
            <a:pPr lvl="0" marL="294105" indent="-294105">
              <a:buSzPct val="100000"/>
              <a:buAutoNum type="arabicPeriod" startAt="5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Testing</a:t>
            </a:r>
            <a:endParaRPr sz="2200">
              <a:solidFill>
                <a:srgbClr val="08519C"/>
              </a:solidFill>
            </a:endParaRPr>
          </a:p>
          <a:p>
            <a:pPr lvl="1" marL="601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8519C"/>
                </a:solidFill>
              </a:rPr>
              <a:t>If a fault is present and not in the fault model or it is not tolerated, discard the chip</a:t>
            </a:r>
            <a:endParaRPr sz="2000">
              <a:solidFill>
                <a:srgbClr val="08519C"/>
              </a:solidFill>
            </a:endParaRPr>
          </a:p>
          <a:p>
            <a:pPr lvl="1" marL="601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8519C"/>
                </a:solidFill>
              </a:rPr>
              <a:t>Or if the application is not schedulable, the chip is discarded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type="title"/>
          </p:nvPr>
        </p:nvSpPr>
        <p:spPr>
          <a:xfrm>
            <a:off x="358775" y="45599"/>
            <a:ext cx="8426450" cy="71913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08519C"/>
                </a:solidFill>
              </a:rPr>
              <a:t>Experimental Evaluation</a:t>
            </a:r>
          </a:p>
        </p:txBody>
      </p:sp>
      <p:pic>
        <p:nvPicPr>
          <p:cNvPr id="286" name="image7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3864" y="4466179"/>
            <a:ext cx="2546845" cy="1362786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Shape 287"/>
          <p:cNvSpPr/>
          <p:nvPr/>
        </p:nvSpPr>
        <p:spPr>
          <a:xfrm>
            <a:off x="2637568" y="957580"/>
            <a:ext cx="3868864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Objective function evaluation</a:t>
            </a:r>
          </a:p>
        </p:txBody>
      </p:sp>
      <p:pic>
        <p:nvPicPr>
          <p:cNvPr id="288" name="Initial-eval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398" y="2099774"/>
            <a:ext cx="8187204" cy="1516150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/>
          <p:nvPr/>
        </p:nvSpPr>
        <p:spPr>
          <a:xfrm>
            <a:off x="2983685" y="1722554"/>
            <a:ext cx="317663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8519C"/>
                </a:solidFill>
              </a:rPr>
              <a:t>Initial features of benchmarks</a:t>
            </a:r>
          </a:p>
        </p:txBody>
      </p:sp>
      <p:sp>
        <p:nvSpPr>
          <p:cNvPr id="290" name="Shape 290"/>
          <p:cNvSpPr/>
          <p:nvPr/>
        </p:nvSpPr>
        <p:spPr>
          <a:xfrm>
            <a:off x="2456238" y="4336477"/>
            <a:ext cx="4231524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8519C"/>
                </a:solidFill>
              </a:rPr>
              <a:t>The resulting netlists of the benchmarks</a:t>
            </a:r>
          </a:p>
        </p:txBody>
      </p:sp>
      <p:pic>
        <p:nvPicPr>
          <p:cNvPr id="291" name="result-netlists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3216" y="4760820"/>
            <a:ext cx="7397568" cy="16421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/>
        </p:nvSpPr>
        <p:spPr>
          <a:xfrm>
            <a:off x="2637568" y="957580"/>
            <a:ext cx="3868864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Yield evaluation</a:t>
            </a:r>
          </a:p>
        </p:txBody>
      </p:sp>
      <p:sp>
        <p:nvSpPr>
          <p:cNvPr id="294" name="Shape 294"/>
          <p:cNvSpPr/>
          <p:nvPr>
            <p:ph type="title"/>
          </p:nvPr>
        </p:nvSpPr>
        <p:spPr>
          <a:xfrm>
            <a:off x="358775" y="45599"/>
            <a:ext cx="8426450" cy="71913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08519C"/>
                </a:solidFill>
              </a:rPr>
              <a:t>Experimental Evaluation</a:t>
            </a:r>
          </a:p>
        </p:txBody>
      </p:sp>
      <p:pic>
        <p:nvPicPr>
          <p:cNvPr id="295" name="image7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3864" y="4595881"/>
            <a:ext cx="2546845" cy="1362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Yield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8774" y="4712571"/>
            <a:ext cx="8426451" cy="1845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Initial-eval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8398" y="2099774"/>
            <a:ext cx="8187204" cy="1516150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hape 298"/>
          <p:cNvSpPr/>
          <p:nvPr/>
        </p:nvSpPr>
        <p:spPr>
          <a:xfrm>
            <a:off x="2983685" y="1722554"/>
            <a:ext cx="317663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8519C"/>
                </a:solidFill>
              </a:rPr>
              <a:t>Initial features of benchmarks</a:t>
            </a:r>
          </a:p>
        </p:txBody>
      </p:sp>
      <p:sp>
        <p:nvSpPr>
          <p:cNvPr id="299" name="Shape 299"/>
          <p:cNvSpPr/>
          <p:nvPr/>
        </p:nvSpPr>
        <p:spPr>
          <a:xfrm>
            <a:off x="1637316" y="3926832"/>
            <a:ext cx="5869368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8519C"/>
                </a:solidFill>
              </a:rPr>
              <a:t>Only benchmark S-1 used and GRASP was the algorithm</a:t>
            </a:r>
          </a:p>
        </p:txBody>
      </p:sp>
      <p:sp>
        <p:nvSpPr>
          <p:cNvPr id="300" name="Shape 300"/>
          <p:cNvSpPr/>
          <p:nvPr/>
        </p:nvSpPr>
        <p:spPr>
          <a:xfrm>
            <a:off x="2813029" y="4336477"/>
            <a:ext cx="317663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8519C"/>
                </a:solidFill>
              </a:rPr>
              <a:t>The result of yield evaluation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type="title"/>
          </p:nvPr>
        </p:nvSpPr>
        <p:spPr>
          <a:xfrm>
            <a:off x="358775" y="45599"/>
            <a:ext cx="8426450" cy="71913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08519C"/>
                </a:solidFill>
              </a:rPr>
              <a:t>Conclusions</a:t>
            </a:r>
          </a:p>
        </p:txBody>
      </p:sp>
      <p:pic>
        <p:nvPicPr>
          <p:cNvPr id="303" name="image7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3864" y="4595881"/>
            <a:ext cx="2546845" cy="1362786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Shape 304"/>
          <p:cNvSpPr/>
          <p:nvPr/>
        </p:nvSpPr>
        <p:spPr>
          <a:xfrm>
            <a:off x="173473" y="989329"/>
            <a:ext cx="8797054" cy="4879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Extended the component library with fault-tolerant components</a:t>
            </a:r>
            <a:endParaRPr sz="2200">
              <a:solidFill>
                <a:srgbClr val="08519C"/>
              </a:solidFill>
            </a:endParaRPr>
          </a:p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endParaRPr sz="2200">
              <a:solidFill>
                <a:srgbClr val="08519C"/>
              </a:solidFill>
            </a:endParaRPr>
          </a:p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Proposed a fault-model for flow-based biochips</a:t>
            </a:r>
            <a:endParaRPr sz="2200">
              <a:solidFill>
                <a:srgbClr val="08519C"/>
              </a:solidFill>
            </a:endParaRPr>
          </a:p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endParaRPr sz="2200">
              <a:solidFill>
                <a:srgbClr val="08519C"/>
              </a:solidFill>
            </a:endParaRPr>
          </a:p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Synthesising a fault-tolerant architecture</a:t>
            </a:r>
            <a:endParaRPr sz="2200">
              <a:solidFill>
                <a:srgbClr val="08519C"/>
              </a:solidFill>
            </a:endParaRPr>
          </a:p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endParaRPr sz="2200">
              <a:solidFill>
                <a:srgbClr val="08519C"/>
              </a:solidFill>
            </a:endParaRPr>
          </a:p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Both algorithms produce fault-tolerant netlists for all benchmarks</a:t>
            </a:r>
            <a:endParaRPr sz="2200">
              <a:solidFill>
                <a:srgbClr val="08519C"/>
              </a:solidFill>
            </a:endParaRPr>
          </a:p>
          <a:p>
            <a:pPr lvl="1" marL="601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8519C"/>
                </a:solidFill>
              </a:rPr>
              <a:t>GRASP provided better results in terms of solution quality and performance</a:t>
            </a:r>
            <a:endParaRPr sz="2000">
              <a:solidFill>
                <a:srgbClr val="08519C"/>
              </a:solidFill>
            </a:endParaRPr>
          </a:p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endParaRPr sz="2200">
              <a:solidFill>
                <a:srgbClr val="08519C"/>
              </a:solidFill>
            </a:endParaRPr>
          </a:p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The yield evaluation proved that even generating a fraction of the possible fault scenario can lead to good fault-tolerance on all fault scenarios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type="title"/>
          </p:nvPr>
        </p:nvSpPr>
        <p:spPr>
          <a:xfrm>
            <a:off x="358775" y="45599"/>
            <a:ext cx="8426450" cy="71913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08519C"/>
                </a:solidFill>
              </a:rPr>
              <a:t>Simulated Annealing</a:t>
            </a:r>
          </a:p>
        </p:txBody>
      </p:sp>
      <p:pic>
        <p:nvPicPr>
          <p:cNvPr id="307" name="image7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3864" y="4595881"/>
            <a:ext cx="2546845" cy="1362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SA-exampl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76520" y="1298997"/>
            <a:ext cx="6293421" cy="4260006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Shape 309"/>
          <p:cNvSpPr/>
          <p:nvPr/>
        </p:nvSpPr>
        <p:spPr>
          <a:xfrm>
            <a:off x="137994" y="2037080"/>
            <a:ext cx="3864510" cy="278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Initial solution</a:t>
            </a:r>
            <a:endParaRPr sz="2200">
              <a:solidFill>
                <a:srgbClr val="08519C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200">
              <a:solidFill>
                <a:srgbClr val="08519C"/>
              </a:solidFill>
            </a:endParaRPr>
          </a:p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Solution acceptance</a:t>
            </a:r>
            <a:endParaRPr sz="2200">
              <a:solidFill>
                <a:srgbClr val="08519C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200">
              <a:solidFill>
                <a:srgbClr val="08519C"/>
              </a:solidFill>
            </a:endParaRPr>
          </a:p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Temperature cooling</a:t>
            </a:r>
            <a:endParaRPr sz="2200">
              <a:solidFill>
                <a:srgbClr val="08519C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200">
              <a:solidFill>
                <a:srgbClr val="08519C"/>
              </a:solidFill>
            </a:endParaRPr>
          </a:p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Moves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title"/>
          </p:nvPr>
        </p:nvSpPr>
        <p:spPr>
          <a:xfrm>
            <a:off x="358775" y="45599"/>
            <a:ext cx="8426450" cy="71913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08519C"/>
                </a:solidFill>
              </a:rPr>
              <a:t>Flow-Based Biochips</a:t>
            </a:r>
          </a:p>
        </p:txBody>
      </p:sp>
      <p:pic>
        <p:nvPicPr>
          <p:cNvPr id="191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3864" y="4595881"/>
            <a:ext cx="2546845" cy="1362786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685578" y="1059898"/>
            <a:ext cx="4572001" cy="181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419100" indent="-419100">
              <a:buClr>
                <a:srgbClr val="BDD7E7"/>
              </a:buClr>
              <a:buSzPct val="100000"/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Can run biochemical applications</a:t>
            </a:r>
            <a:endParaRPr sz="2200">
              <a:solidFill>
                <a:srgbClr val="08519C"/>
              </a:solidFill>
            </a:endParaRPr>
          </a:p>
          <a:p>
            <a:pPr lvl="1" marL="838200" indent="-381000">
              <a:buClr>
                <a:srgbClr val="BDD7E7"/>
              </a:buClr>
              <a:buSzPct val="100000"/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8519C"/>
                </a:solidFill>
              </a:rPr>
              <a:t>Microreaction Technology</a:t>
            </a:r>
            <a:endParaRPr sz="2000">
              <a:solidFill>
                <a:srgbClr val="08519C"/>
              </a:solidFill>
            </a:endParaRPr>
          </a:p>
          <a:p>
            <a:pPr lvl="1" marL="838200" indent="-381000">
              <a:buClr>
                <a:srgbClr val="BDD7E7"/>
              </a:buClr>
              <a:buSzPct val="100000"/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8519C"/>
                </a:solidFill>
              </a:rPr>
              <a:t>Cell Biology</a:t>
            </a:r>
            <a:endParaRPr sz="2000">
              <a:solidFill>
                <a:srgbClr val="08519C"/>
              </a:solidFill>
            </a:endParaRPr>
          </a:p>
          <a:p>
            <a:pPr lvl="1" marL="838200" indent="-381000">
              <a:buClr>
                <a:srgbClr val="BDD7E7"/>
              </a:buClr>
              <a:buSzPct val="100000"/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8519C"/>
                </a:solidFill>
              </a:rPr>
              <a:t>Diagnosis Testing </a:t>
            </a:r>
          </a:p>
        </p:txBody>
      </p:sp>
      <p:pic>
        <p:nvPicPr>
          <p:cNvPr id="193" name="flow-based-biochip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02200" y="1524000"/>
            <a:ext cx="3810000" cy="381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Valv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5073" y="4322365"/>
            <a:ext cx="2679027" cy="2199449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1164792" y="4032735"/>
            <a:ext cx="2546845" cy="40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/>
          <a:p>
            <a:pPr lvl="1" indent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Basic building block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" grpId="1"/>
      <p:bldP build="whole" bldLvl="1" animBg="1" rev="0" advAuto="0" spid="194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type="title"/>
          </p:nvPr>
        </p:nvSpPr>
        <p:spPr>
          <a:xfrm>
            <a:off x="358775" y="45599"/>
            <a:ext cx="8426450" cy="71913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08519C"/>
                </a:solidFill>
              </a:rPr>
              <a:t>Class Diagram</a:t>
            </a:r>
          </a:p>
        </p:txBody>
      </p:sp>
      <p:pic>
        <p:nvPicPr>
          <p:cNvPr id="312" name="image7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3864" y="4595881"/>
            <a:ext cx="2546845" cy="1362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ClassDiagram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220" y="875509"/>
            <a:ext cx="7683560" cy="51069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xfrm>
            <a:off x="358775" y="45599"/>
            <a:ext cx="8426450" cy="71913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08519C"/>
                </a:solidFill>
              </a:rPr>
              <a:t>Outline</a:t>
            </a:r>
          </a:p>
        </p:txBody>
      </p:sp>
      <p:pic>
        <p:nvPicPr>
          <p:cNvPr id="198" name="image7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3864" y="4595881"/>
            <a:ext cx="2546845" cy="1362786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hape 199"/>
          <p:cNvSpPr/>
          <p:nvPr/>
        </p:nvSpPr>
        <p:spPr>
          <a:xfrm>
            <a:off x="508744" y="1250024"/>
            <a:ext cx="8126512" cy="4357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1" marL="994833" indent="-537633">
              <a:lnSpc>
                <a:spcPct val="80000"/>
              </a:lnSpc>
              <a:buClr>
                <a:srgbClr val="08519C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8519C"/>
                </a:solidFill>
              </a:rPr>
              <a:t>Components</a:t>
            </a:r>
            <a:endParaRPr sz="2200">
              <a:solidFill>
                <a:srgbClr val="08519C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994833" indent="-537633">
              <a:lnSpc>
                <a:spcPct val="80000"/>
              </a:lnSpc>
              <a:buClr>
                <a:srgbClr val="08519C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8519C"/>
                </a:solidFill>
              </a:rPr>
              <a:t>Faults, Causes and Fault Modeling</a:t>
            </a:r>
            <a:endParaRPr sz="2400">
              <a:solidFill>
                <a:srgbClr val="08519C"/>
              </a:solidFill>
            </a:endParaRPr>
          </a:p>
          <a:p>
            <a:pPr lvl="1" marL="994833" indent="-537633">
              <a:lnSpc>
                <a:spcPct val="80000"/>
              </a:lnSpc>
              <a:buClr>
                <a:srgbClr val="08519C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8519C"/>
                </a:solidFill>
              </a:rPr>
              <a:t>Component Library Extension</a:t>
            </a:r>
            <a:endParaRPr sz="2400">
              <a:solidFill>
                <a:srgbClr val="08519C"/>
              </a:solidFill>
            </a:endParaRPr>
          </a:p>
          <a:p>
            <a:pPr lvl="2" marL="1407230" indent="-492830">
              <a:lnSpc>
                <a:spcPct val="80000"/>
              </a:lnSpc>
              <a:buClr>
                <a:srgbClr val="08519C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8519C"/>
                </a:solidFill>
              </a:rPr>
              <a:t>Fault-tolerant components</a:t>
            </a:r>
            <a:endParaRPr sz="2400">
              <a:solidFill>
                <a:srgbClr val="08519C"/>
              </a:solidFill>
            </a:endParaRPr>
          </a:p>
          <a:p>
            <a:pPr lvl="1" marL="994833" indent="-537633">
              <a:lnSpc>
                <a:spcPct val="80000"/>
              </a:lnSpc>
              <a:buClr>
                <a:srgbClr val="08519C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8519C"/>
                </a:solidFill>
              </a:rPr>
              <a:t>Problem Formulation</a:t>
            </a:r>
            <a:endParaRPr sz="2400">
              <a:solidFill>
                <a:srgbClr val="08519C"/>
              </a:solidFill>
            </a:endParaRPr>
          </a:p>
          <a:p>
            <a:pPr lvl="1" marL="994833" indent="-537633">
              <a:lnSpc>
                <a:spcPct val="80000"/>
              </a:lnSpc>
              <a:buClr>
                <a:srgbClr val="08519C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8519C"/>
                </a:solidFill>
              </a:rPr>
              <a:t>Motivational Example</a:t>
            </a:r>
            <a:endParaRPr sz="2400">
              <a:solidFill>
                <a:srgbClr val="08519C"/>
              </a:solidFill>
            </a:endParaRPr>
          </a:p>
          <a:p>
            <a:pPr lvl="1" marL="994833" indent="-537633">
              <a:lnSpc>
                <a:spcPct val="80000"/>
              </a:lnSpc>
              <a:buClr>
                <a:srgbClr val="08519C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8519C"/>
                </a:solidFill>
              </a:rPr>
              <a:t>Architecture Evaluation</a:t>
            </a:r>
            <a:endParaRPr sz="2400">
              <a:solidFill>
                <a:srgbClr val="08519C"/>
              </a:solidFill>
            </a:endParaRPr>
          </a:p>
          <a:p>
            <a:pPr lvl="1" marL="994833" indent="-537633">
              <a:lnSpc>
                <a:spcPct val="80000"/>
              </a:lnSpc>
              <a:buClr>
                <a:srgbClr val="08519C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8519C"/>
                </a:solidFill>
              </a:rPr>
              <a:t>Architecture Synthesis</a:t>
            </a:r>
            <a:endParaRPr sz="2400">
              <a:solidFill>
                <a:srgbClr val="08519C"/>
              </a:solidFill>
            </a:endParaRPr>
          </a:p>
          <a:p>
            <a:pPr lvl="2" marL="1407230" indent="-492830">
              <a:lnSpc>
                <a:spcPct val="80000"/>
              </a:lnSpc>
              <a:buClr>
                <a:srgbClr val="08519C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8519C"/>
                </a:solidFill>
              </a:rPr>
              <a:t>Design Transformations</a:t>
            </a:r>
            <a:endParaRPr sz="2400">
              <a:solidFill>
                <a:srgbClr val="08519C"/>
              </a:solidFill>
            </a:endParaRPr>
          </a:p>
          <a:p>
            <a:pPr lvl="1" marL="994833" indent="-537633">
              <a:lnSpc>
                <a:spcPct val="80000"/>
              </a:lnSpc>
              <a:buClr>
                <a:srgbClr val="08519C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8519C"/>
                </a:solidFill>
              </a:rPr>
              <a:t>Proposed Solutions</a:t>
            </a:r>
            <a:endParaRPr sz="2400">
              <a:solidFill>
                <a:srgbClr val="08519C"/>
              </a:solidFill>
            </a:endParaRPr>
          </a:p>
          <a:p>
            <a:pPr lvl="1" marL="994833" indent="-537633">
              <a:lnSpc>
                <a:spcPct val="80000"/>
              </a:lnSpc>
              <a:buClr>
                <a:srgbClr val="08519C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8519C"/>
                </a:solidFill>
              </a:rPr>
              <a:t>Experimental Evaluation</a:t>
            </a:r>
            <a:endParaRPr sz="2400">
              <a:solidFill>
                <a:srgbClr val="08519C"/>
              </a:solidFill>
            </a:endParaRPr>
          </a:p>
          <a:p>
            <a:pPr lvl="1" marL="994833" indent="-537633">
              <a:lnSpc>
                <a:spcPct val="80000"/>
              </a:lnSpc>
              <a:buClr>
                <a:srgbClr val="08519C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8519C"/>
                </a:solidFill>
              </a:rPr>
              <a:t>Conclusions</a:t>
            </a:r>
            <a:endParaRPr sz="2200">
              <a:solidFill>
                <a:srgbClr val="08519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title"/>
          </p:nvPr>
        </p:nvSpPr>
        <p:spPr>
          <a:xfrm>
            <a:off x="358775" y="45599"/>
            <a:ext cx="8426450" cy="71913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08519C"/>
                </a:solidFill>
              </a:rPr>
              <a:t>Components</a:t>
            </a:r>
          </a:p>
        </p:txBody>
      </p:sp>
      <p:pic>
        <p:nvPicPr>
          <p:cNvPr id="202" name="image7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3864" y="4595881"/>
            <a:ext cx="2546845" cy="1362786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hape 203"/>
          <p:cNvSpPr/>
          <p:nvPr/>
        </p:nvSpPr>
        <p:spPr>
          <a:xfrm>
            <a:off x="159024" y="401215"/>
            <a:ext cx="2546845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Valves combine to form more complex units</a:t>
            </a:r>
          </a:p>
        </p:txBody>
      </p:sp>
      <p:pic>
        <p:nvPicPr>
          <p:cNvPr id="204" name="Switch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28052" y="1550297"/>
            <a:ext cx="5087896" cy="2260026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/>
          <p:nvPr/>
        </p:nvSpPr>
        <p:spPr>
          <a:xfrm>
            <a:off x="3332752" y="1186180"/>
            <a:ext cx="2478496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Microfluidic Switch</a:t>
            </a:r>
          </a:p>
        </p:txBody>
      </p:sp>
      <p:pic>
        <p:nvPicPr>
          <p:cNvPr id="206" name="fault-model-example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1897" y="4220285"/>
            <a:ext cx="4705305" cy="2113978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/>
          <p:nvPr/>
        </p:nvSpPr>
        <p:spPr>
          <a:xfrm>
            <a:off x="3405194" y="3877364"/>
            <a:ext cx="2333612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Microfluidic Mixer</a:t>
            </a:r>
          </a:p>
        </p:txBody>
      </p:sp>
      <p:pic>
        <p:nvPicPr>
          <p:cNvPr id="208" name="Mixer-conc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01678" y="4463253"/>
            <a:ext cx="3091218" cy="16280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title"/>
          </p:nvPr>
        </p:nvSpPr>
        <p:spPr>
          <a:xfrm>
            <a:off x="358775" y="45599"/>
            <a:ext cx="8426450" cy="71913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08519C"/>
                </a:solidFill>
              </a:rPr>
              <a:t>Video of Mixer</a:t>
            </a:r>
          </a:p>
        </p:txBody>
      </p:sp>
      <p:pic>
        <p:nvPicPr>
          <p:cNvPr id="211" name="image7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3864" y="4595881"/>
            <a:ext cx="2546845" cy="1362786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3405194" y="905564"/>
            <a:ext cx="2333612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Microfluidic Mixer</a:t>
            </a:r>
          </a:p>
        </p:txBody>
      </p:sp>
      <p:pic>
        <p:nvPicPr>
          <p:cNvPr id="213" name="oil_-_load-mix_-_10X.mp4"/>
          <p:cNvPicPr/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232687" y="1468031"/>
            <a:ext cx="6678626" cy="5008970"/>
          </a:xfrm>
          <a:prstGeom prst="rect">
            <a:avLst/>
          </a:prstGeom>
        </p:spPr>
      </p:pic>
      <p:sp>
        <p:nvSpPr>
          <p:cNvPr id="214" name="Shape 214"/>
          <p:cNvSpPr/>
          <p:nvPr/>
        </p:nvSpPr>
        <p:spPr>
          <a:xfrm>
            <a:off x="2203724" y="6443980"/>
            <a:ext cx="5714787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http://groups.csail.mit.edu/cag/biostream/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2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1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title"/>
          </p:nvPr>
        </p:nvSpPr>
        <p:spPr>
          <a:xfrm>
            <a:off x="358775" y="45599"/>
            <a:ext cx="8426450" cy="71913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08519C"/>
                </a:solidFill>
              </a:rPr>
              <a:t>Faults, Causes and Fault Modeling</a:t>
            </a:r>
          </a:p>
        </p:txBody>
      </p:sp>
      <p:pic>
        <p:nvPicPr>
          <p:cNvPr id="217" name="image7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3864" y="4595881"/>
            <a:ext cx="2546845" cy="1362786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hape 218"/>
          <p:cNvSpPr/>
          <p:nvPr/>
        </p:nvSpPr>
        <p:spPr>
          <a:xfrm>
            <a:off x="204794" y="1574249"/>
            <a:ext cx="3113673" cy="278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Block (a)-(c)</a:t>
            </a:r>
            <a:endParaRPr sz="2200">
              <a:solidFill>
                <a:srgbClr val="08519C"/>
              </a:solidFill>
            </a:endParaRPr>
          </a:p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Leak (d)-(f)</a:t>
            </a:r>
            <a:endParaRPr sz="2200">
              <a:solidFill>
                <a:srgbClr val="08519C"/>
              </a:solidFill>
            </a:endParaRPr>
          </a:p>
          <a:p>
            <a:pPr lvl="1" marL="601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Partial leak (g)-(h)</a:t>
            </a:r>
            <a:endParaRPr sz="2200">
              <a:solidFill>
                <a:srgbClr val="08519C"/>
              </a:solidFill>
            </a:endParaRPr>
          </a:p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Misalignment (i)</a:t>
            </a:r>
            <a:endParaRPr sz="2200">
              <a:solidFill>
                <a:srgbClr val="08519C"/>
              </a:solidFill>
            </a:endParaRPr>
          </a:p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Faulty pumps</a:t>
            </a:r>
            <a:endParaRPr sz="2200">
              <a:solidFill>
                <a:srgbClr val="08519C"/>
              </a:solidFill>
            </a:endParaRPr>
          </a:p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Degradation of valves</a:t>
            </a:r>
            <a:endParaRPr sz="2200">
              <a:solidFill>
                <a:srgbClr val="08519C"/>
              </a:solidFill>
            </a:endParaRPr>
          </a:p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Dimensional errors</a:t>
            </a:r>
          </a:p>
        </p:txBody>
      </p:sp>
      <p:pic>
        <p:nvPicPr>
          <p:cNvPr id="219" name="possible-fault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74243" y="893385"/>
            <a:ext cx="5527424" cy="4145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Faulty behaviour 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84760" y="5053601"/>
            <a:ext cx="6174480" cy="1665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title"/>
          </p:nvPr>
        </p:nvSpPr>
        <p:spPr>
          <a:xfrm>
            <a:off x="358775" y="45599"/>
            <a:ext cx="8426450" cy="71913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08519C"/>
                </a:solidFill>
              </a:rPr>
              <a:t>Component Library - Extension</a:t>
            </a:r>
          </a:p>
        </p:txBody>
      </p:sp>
      <p:pic>
        <p:nvPicPr>
          <p:cNvPr id="223" name="image7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3864" y="4595881"/>
            <a:ext cx="2546845" cy="1362786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hape 224"/>
          <p:cNvSpPr/>
          <p:nvPr/>
        </p:nvSpPr>
        <p:spPr>
          <a:xfrm>
            <a:off x="1120353" y="902982"/>
            <a:ext cx="983225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8519C"/>
                </a:solidFill>
              </a:rPr>
              <a:t>Switch</a:t>
            </a:r>
          </a:p>
        </p:txBody>
      </p:sp>
      <p:sp>
        <p:nvSpPr>
          <p:cNvPr id="225" name="Shape 225"/>
          <p:cNvSpPr/>
          <p:nvPr/>
        </p:nvSpPr>
        <p:spPr>
          <a:xfrm>
            <a:off x="3391832" y="2267521"/>
            <a:ext cx="983225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8519C"/>
                </a:solidFill>
              </a:rPr>
              <a:t>Mixer</a:t>
            </a:r>
          </a:p>
        </p:txBody>
      </p:sp>
      <p:pic>
        <p:nvPicPr>
          <p:cNvPr id="226" name="switch-pre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5442" y="1462867"/>
            <a:ext cx="2873047" cy="2030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FT-Componen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6259" y="3933943"/>
            <a:ext cx="5726746" cy="2977043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/>
        </p:nvSpPr>
        <p:spPr>
          <a:xfrm>
            <a:off x="412044" y="4163894"/>
            <a:ext cx="1792596" cy="2517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8519C"/>
                </a:solidFill>
              </a:rPr>
              <a:t>Heater</a:t>
            </a:r>
            <a:endParaRPr sz="2000">
              <a:solidFill>
                <a:srgbClr val="08519C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08519C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8519C"/>
                </a:solidFill>
              </a:rPr>
              <a:t>Detector</a:t>
            </a:r>
            <a:endParaRPr sz="2000">
              <a:solidFill>
                <a:srgbClr val="08519C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08519C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8519C"/>
                </a:solidFill>
              </a:rPr>
              <a:t>Filter</a:t>
            </a:r>
            <a:endParaRPr sz="2000">
              <a:solidFill>
                <a:srgbClr val="08519C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08519C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8519C"/>
                </a:solidFill>
              </a:rPr>
              <a:t>Separator</a:t>
            </a:r>
          </a:p>
        </p:txBody>
      </p:sp>
      <p:pic>
        <p:nvPicPr>
          <p:cNvPr id="229" name="mixer-and-ftmixer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15464" y="1072396"/>
            <a:ext cx="4928536" cy="27737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title"/>
          </p:nvPr>
        </p:nvSpPr>
        <p:spPr>
          <a:xfrm>
            <a:off x="358775" y="45599"/>
            <a:ext cx="8426450" cy="71913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08519C"/>
                </a:solidFill>
              </a:rPr>
              <a:t>Problem Formulation</a:t>
            </a:r>
          </a:p>
        </p:txBody>
      </p:sp>
      <p:pic>
        <p:nvPicPr>
          <p:cNvPr id="232" name="image7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3864" y="4595881"/>
            <a:ext cx="2546845" cy="1362786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Shape 233"/>
          <p:cNvSpPr/>
          <p:nvPr/>
        </p:nvSpPr>
        <p:spPr>
          <a:xfrm>
            <a:off x="1037461" y="1446530"/>
            <a:ext cx="7069078" cy="396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Given</a:t>
            </a:r>
            <a:endParaRPr sz="2200">
              <a:solidFill>
                <a:srgbClr val="08519C"/>
              </a:solidFill>
            </a:endParaRPr>
          </a:p>
          <a:p>
            <a:pPr lvl="1" marL="601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A netlist (components and their interconnections)</a:t>
            </a:r>
            <a:endParaRPr sz="2200">
              <a:solidFill>
                <a:srgbClr val="08519C"/>
              </a:solidFill>
            </a:endParaRPr>
          </a:p>
          <a:p>
            <a:pPr lvl="1" marL="601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A component library </a:t>
            </a:r>
            <a:r>
              <a:rPr i="1" sz="2200">
                <a:solidFill>
                  <a:srgbClr val="08519C"/>
                </a:solidFill>
              </a:rPr>
              <a:t>L</a:t>
            </a:r>
            <a:endParaRPr sz="2200">
              <a:solidFill>
                <a:srgbClr val="08519C"/>
              </a:solidFill>
            </a:endParaRPr>
          </a:p>
          <a:p>
            <a:pPr lvl="1" marL="601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An application graph </a:t>
            </a:r>
            <a:r>
              <a:rPr i="1" sz="2200">
                <a:solidFill>
                  <a:srgbClr val="08519C"/>
                </a:solidFill>
              </a:rPr>
              <a:t>G </a:t>
            </a:r>
            <a:r>
              <a:rPr sz="2200">
                <a:solidFill>
                  <a:srgbClr val="08519C"/>
                </a:solidFill>
              </a:rPr>
              <a:t>with a deadline</a:t>
            </a:r>
            <a:endParaRPr sz="2200">
              <a:solidFill>
                <a:srgbClr val="08519C"/>
              </a:solidFill>
            </a:endParaRPr>
          </a:p>
          <a:p>
            <a:pPr lvl="1" marL="601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A fault model </a:t>
            </a:r>
            <a:r>
              <a:rPr i="1" sz="2200">
                <a:solidFill>
                  <a:srgbClr val="08519C"/>
                </a:solidFill>
              </a:rPr>
              <a:t>Z</a:t>
            </a:r>
            <a:endParaRPr sz="2200">
              <a:solidFill>
                <a:srgbClr val="08519C"/>
              </a:solidFill>
            </a:endParaRPr>
          </a:p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Determine</a:t>
            </a:r>
            <a:endParaRPr sz="2200">
              <a:solidFill>
                <a:srgbClr val="08519C"/>
              </a:solidFill>
            </a:endParaRPr>
          </a:p>
          <a:p>
            <a:pPr lvl="1" marL="601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A fault-tolerant netlist</a:t>
            </a:r>
            <a:endParaRPr sz="2200">
              <a:solidFill>
                <a:srgbClr val="08519C"/>
              </a:solidFill>
            </a:endParaRPr>
          </a:p>
          <a:p>
            <a:pPr lvl="0" marL="220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Such that</a:t>
            </a:r>
            <a:endParaRPr sz="2200">
              <a:solidFill>
                <a:srgbClr val="08519C"/>
              </a:solidFill>
            </a:endParaRPr>
          </a:p>
          <a:p>
            <a:pPr lvl="1" marL="601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The biochip is fault-tolerant and</a:t>
            </a:r>
            <a:endParaRPr sz="2200">
              <a:solidFill>
                <a:srgbClr val="08519C"/>
              </a:solidFill>
            </a:endParaRPr>
          </a:p>
          <a:p>
            <a:pPr lvl="1" marL="601578" indent="-220578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8519C"/>
                </a:solidFill>
              </a:rPr>
              <a:t>It minimises the cost of the architecture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title"/>
          </p:nvPr>
        </p:nvSpPr>
        <p:spPr>
          <a:xfrm>
            <a:off x="358775" y="45599"/>
            <a:ext cx="8426450" cy="71913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08519C"/>
                </a:solidFill>
              </a:rPr>
              <a:t>Motivational Example - Setup</a:t>
            </a:r>
          </a:p>
        </p:txBody>
      </p:sp>
      <p:pic>
        <p:nvPicPr>
          <p:cNvPr id="236" name="image7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3864" y="4595881"/>
            <a:ext cx="2546845" cy="1362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Valvefault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09203" y="5368829"/>
            <a:ext cx="5377552" cy="1276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Channelfaults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41293" y="4069721"/>
            <a:ext cx="6513371" cy="1276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architectur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2400" y="1162997"/>
            <a:ext cx="4654453" cy="23433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application-model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92379" y="952516"/>
            <a:ext cx="2546845" cy="2764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fault-model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04800" y="5103836"/>
            <a:ext cx="2020934" cy="346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nitial arch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002670" y="3255561"/>
            <a:ext cx="641280" cy="233193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hape 243"/>
          <p:cNvSpPr/>
          <p:nvPr/>
        </p:nvSpPr>
        <p:spPr>
          <a:xfrm>
            <a:off x="1469159" y="896117"/>
            <a:ext cx="2020935" cy="33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/>
          <a:p>
            <a:pPr lvl="1" indent="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8519C"/>
                </a:solidFill>
              </a:rPr>
              <a:t>Initial architecture</a:t>
            </a:r>
          </a:p>
        </p:txBody>
      </p:sp>
      <p:sp>
        <p:nvSpPr>
          <p:cNvPr id="244" name="Shape 244"/>
          <p:cNvSpPr/>
          <p:nvPr/>
        </p:nvSpPr>
        <p:spPr>
          <a:xfrm>
            <a:off x="5955334" y="781817"/>
            <a:ext cx="2020935" cy="33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/>
          <a:p>
            <a:pPr lvl="1" indent="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8519C"/>
                </a:solidFill>
              </a:rPr>
              <a:t>Application Graph</a:t>
            </a:r>
          </a:p>
        </p:txBody>
      </p:sp>
      <p:pic>
        <p:nvPicPr>
          <p:cNvPr id="245" name="App graph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668304" y="3695699"/>
            <a:ext cx="594995" cy="1983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gen-fm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22473" y="4768912"/>
            <a:ext cx="1985588" cy="311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808080"/>
      </a:dk1>
      <a:lt1>
        <a:srgbClr val="08519C"/>
      </a:lt1>
      <a:dk2>
        <a:srgbClr val="A7A7A7"/>
      </a:dk2>
      <a:lt2>
        <a:srgbClr val="535353"/>
      </a:lt2>
      <a:accent1>
        <a:srgbClr val="FF9900"/>
      </a:accent1>
      <a:accent2>
        <a:srgbClr val="FF6600"/>
      </a:accent2>
      <a:accent3>
        <a:srgbClr val="8F8F8F"/>
      </a:accent3>
      <a:accent4>
        <a:srgbClr val="707070"/>
      </a:accent4>
      <a:accent5>
        <a:srgbClr val="FFCAAA"/>
      </a:accent5>
      <a:accent6>
        <a:srgbClr val="E75C00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900"/>
          </a:solidFill>
          <a:prstDash val="solid"/>
          <a:bevel/>
        </a:ln>
        <a:effectLst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9900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08519C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900"/>
      </a:accent1>
      <a:accent2>
        <a:srgbClr val="FF6600"/>
      </a:accent2>
      <a:accent3>
        <a:srgbClr val="8F8F8F"/>
      </a:accent3>
      <a:accent4>
        <a:srgbClr val="707070"/>
      </a:accent4>
      <a:accent5>
        <a:srgbClr val="FFCAAA"/>
      </a:accent5>
      <a:accent6>
        <a:srgbClr val="E75C00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900"/>
          </a:solidFill>
          <a:prstDash val="solid"/>
          <a:bevel/>
        </a:ln>
        <a:effectLst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9900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08519C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