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368" r:id="rId3"/>
    <p:sldId id="293" r:id="rId4"/>
    <p:sldId id="330" r:id="rId5"/>
    <p:sldId id="272" r:id="rId6"/>
    <p:sldId id="357" r:id="rId7"/>
    <p:sldId id="294" r:id="rId8"/>
    <p:sldId id="334" r:id="rId9"/>
    <p:sldId id="332" r:id="rId10"/>
    <p:sldId id="364" r:id="rId11"/>
    <p:sldId id="296" r:id="rId12"/>
    <p:sldId id="298" r:id="rId13"/>
    <p:sldId id="336" r:id="rId14"/>
    <p:sldId id="375" r:id="rId15"/>
    <p:sldId id="376" r:id="rId16"/>
    <p:sldId id="301" r:id="rId17"/>
    <p:sldId id="302" r:id="rId18"/>
    <p:sldId id="360" r:id="rId19"/>
    <p:sldId id="303" r:id="rId20"/>
    <p:sldId id="379" r:id="rId21"/>
    <p:sldId id="299" r:id="rId22"/>
    <p:sldId id="362" r:id="rId23"/>
    <p:sldId id="338" r:id="rId24"/>
    <p:sldId id="259" r:id="rId25"/>
    <p:sldId id="327" r:id="rId26"/>
    <p:sldId id="381" r:id="rId27"/>
    <p:sldId id="310" r:id="rId28"/>
    <p:sldId id="313" r:id="rId29"/>
    <p:sldId id="370" r:id="rId30"/>
    <p:sldId id="312" r:id="rId31"/>
    <p:sldId id="365" r:id="rId32"/>
    <p:sldId id="291" r:id="rId33"/>
    <p:sldId id="378" r:id="rId34"/>
    <p:sldId id="316" r:id="rId35"/>
    <p:sldId id="352" r:id="rId36"/>
    <p:sldId id="366" r:id="rId37"/>
    <p:sldId id="320" r:id="rId38"/>
    <p:sldId id="367" r:id="rId39"/>
    <p:sldId id="32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01"/>
    <a:srgbClr val="FEE5D9"/>
    <a:srgbClr val="FB6A4A"/>
    <a:srgbClr val="DE2D26"/>
    <a:srgbClr val="FCAE91"/>
    <a:srgbClr val="FFFF00"/>
    <a:srgbClr val="3182BD"/>
    <a:srgbClr val="BAE4B3"/>
    <a:srgbClr val="EDF8E9"/>
    <a:srgbClr val="FDF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9" autoAdjust="0"/>
    <p:restoredTop sz="54150" autoAdjust="0"/>
  </p:normalViewPr>
  <p:slideViewPr>
    <p:cSldViewPr snapToGrid="0" snapToObjects="1">
      <p:cViewPr>
        <p:scale>
          <a:sx n="81" d="100"/>
          <a:sy n="81" d="100"/>
        </p:scale>
        <p:origin x="-180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71C91-8A05-B544-9CB7-ADB6C1D1659C}" type="datetimeFigureOut">
              <a:rPr lang="en-US" smtClean="0"/>
              <a:t>5/23/14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4FD5F-0800-D245-ABD8-0A1090416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F7E46-332B-EF4F-9198-9F355BE121AB}" type="datetimeFigureOut">
              <a:rPr lang="en-US" smtClean="0"/>
              <a:pPr/>
              <a:t>5/23/14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986D6-A5F1-CF4C-9BDB-8AE4FD3A0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9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1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26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64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90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60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56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0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6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62037" lvl="2" indent="-342900"/>
            <a:endParaRPr lang="en-US" sz="1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93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36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4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118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05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21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5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26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04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74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82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59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endParaRPr lang="en-US" sz="2200" i="1" dirty="0" smtClean="0">
              <a:latin typeface="Times"/>
              <a:cs typeface="Time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73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endParaRPr lang="en-US" sz="2200" i="1" dirty="0" smtClean="0">
              <a:latin typeface="Times"/>
              <a:cs typeface="Time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7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058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90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</a:pPr>
            <a:endParaRPr lang="en-US" sz="240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70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 smtClean="0">
              <a:solidFill>
                <a:srgbClr val="08519C"/>
              </a:solidFill>
            </a:endParaRP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5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6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i="1" dirty="0" smtClean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4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59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986D6-A5F1-CF4C-9BDB-8AE4FD3A05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TU-DK-A1"/>
          <p:cNvPicPr>
            <a:picLocks noChangeAspect="1" noChangeArrowheads="1"/>
          </p:cNvPicPr>
          <p:nvPr/>
        </p:nvPicPr>
        <p:blipFill>
          <a:blip r:embed="rId2"/>
          <a:srcRect l="78432"/>
          <a:stretch>
            <a:fillRect/>
          </a:stretch>
        </p:blipFill>
        <p:spPr bwMode="auto">
          <a:xfrm>
            <a:off x="8597900" y="82550"/>
            <a:ext cx="4794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DTU frise RGB"/>
          <p:cNvPicPr>
            <a:picLocks noChangeAspect="1" noChangeArrowheads="1"/>
          </p:cNvPicPr>
          <p:nvPr/>
        </p:nvPicPr>
        <p:blipFill>
          <a:blip r:embed="rId3"/>
          <a:srcRect r="25990"/>
          <a:stretch>
            <a:fillRect/>
          </a:stretch>
        </p:blipFill>
        <p:spPr bwMode="auto">
          <a:xfrm>
            <a:off x="4432300" y="4191000"/>
            <a:ext cx="47117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8898" y="1295400"/>
            <a:ext cx="6478083" cy="869128"/>
          </a:xfrm>
        </p:spPr>
        <p:txBody>
          <a:bodyPr/>
          <a:lstStyle>
            <a:lvl1pPr algn="l">
              <a:defRPr sz="2800">
                <a:solidFill>
                  <a:srgbClr val="08519C"/>
                </a:solidFill>
                <a:latin typeface="Calibri"/>
                <a:cs typeface="Calibri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8898" y="2380182"/>
            <a:ext cx="6486071" cy="165841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8519C"/>
                </a:solidFill>
                <a:latin typeface="Calibri"/>
                <a:cs typeface="Calibri"/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029325"/>
            <a:ext cx="53197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04800"/>
            <a:ext cx="1943100" cy="5861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676900" cy="5861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3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5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457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60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10731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137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1524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1828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>
            <a:off x="1981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>
            <a:off x="21399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2286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>
            <a:off x="2438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2590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2743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2895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3048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>
            <a:off x="32067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3352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>
            <a:off x="3505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>
            <a:off x="3657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3"/>
          <p:cNvSpPr>
            <a:spLocks noChangeShapeType="1"/>
          </p:cNvSpPr>
          <p:nvPr/>
        </p:nvSpPr>
        <p:spPr bwMode="auto">
          <a:xfrm>
            <a:off x="3810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>
            <a:off x="396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5"/>
          <p:cNvSpPr>
            <a:spLocks noChangeShapeType="1"/>
          </p:cNvSpPr>
          <p:nvPr/>
        </p:nvSpPr>
        <p:spPr bwMode="auto">
          <a:xfrm>
            <a:off x="411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>
            <a:off x="42735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37"/>
          <p:cNvSpPr>
            <a:spLocks noChangeShapeType="1"/>
          </p:cNvSpPr>
          <p:nvPr/>
        </p:nvSpPr>
        <p:spPr bwMode="auto">
          <a:xfrm>
            <a:off x="441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38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39"/>
          <p:cNvSpPr>
            <a:spLocks noChangeShapeType="1"/>
          </p:cNvSpPr>
          <p:nvPr/>
        </p:nvSpPr>
        <p:spPr bwMode="auto">
          <a:xfrm>
            <a:off x="472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40"/>
          <p:cNvSpPr>
            <a:spLocks noChangeShapeType="1"/>
          </p:cNvSpPr>
          <p:nvPr/>
        </p:nvSpPr>
        <p:spPr bwMode="auto">
          <a:xfrm>
            <a:off x="4876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41"/>
          <p:cNvSpPr>
            <a:spLocks noChangeShapeType="1"/>
          </p:cNvSpPr>
          <p:nvPr/>
        </p:nvSpPr>
        <p:spPr bwMode="auto">
          <a:xfrm>
            <a:off x="502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42"/>
          <p:cNvSpPr>
            <a:spLocks noChangeShapeType="1"/>
          </p:cNvSpPr>
          <p:nvPr/>
        </p:nvSpPr>
        <p:spPr bwMode="auto">
          <a:xfrm>
            <a:off x="518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>
            <a:off x="53403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44"/>
          <p:cNvSpPr>
            <a:spLocks noChangeShapeType="1"/>
          </p:cNvSpPr>
          <p:nvPr/>
        </p:nvSpPr>
        <p:spPr bwMode="auto">
          <a:xfrm>
            <a:off x="5486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45"/>
          <p:cNvSpPr>
            <a:spLocks noChangeShapeType="1"/>
          </p:cNvSpPr>
          <p:nvPr/>
        </p:nvSpPr>
        <p:spPr bwMode="auto">
          <a:xfrm>
            <a:off x="5638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46"/>
          <p:cNvSpPr>
            <a:spLocks noChangeShapeType="1"/>
          </p:cNvSpPr>
          <p:nvPr/>
        </p:nvSpPr>
        <p:spPr bwMode="auto">
          <a:xfrm>
            <a:off x="5791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47"/>
          <p:cNvSpPr>
            <a:spLocks noChangeShapeType="1"/>
          </p:cNvSpPr>
          <p:nvPr/>
        </p:nvSpPr>
        <p:spPr bwMode="auto">
          <a:xfrm>
            <a:off x="5943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48"/>
          <p:cNvSpPr>
            <a:spLocks noChangeShapeType="1"/>
          </p:cNvSpPr>
          <p:nvPr/>
        </p:nvSpPr>
        <p:spPr bwMode="auto">
          <a:xfrm>
            <a:off x="6096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4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Line 50"/>
          <p:cNvSpPr>
            <a:spLocks noChangeShapeType="1"/>
          </p:cNvSpPr>
          <p:nvPr/>
        </p:nvSpPr>
        <p:spPr bwMode="auto">
          <a:xfrm>
            <a:off x="64071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Line 51"/>
          <p:cNvSpPr>
            <a:spLocks noChangeShapeType="1"/>
          </p:cNvSpPr>
          <p:nvPr/>
        </p:nvSpPr>
        <p:spPr bwMode="auto">
          <a:xfrm>
            <a:off x="6553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52"/>
          <p:cNvSpPr>
            <a:spLocks noChangeShapeType="1"/>
          </p:cNvSpPr>
          <p:nvPr/>
        </p:nvSpPr>
        <p:spPr bwMode="auto">
          <a:xfrm>
            <a:off x="6705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53"/>
          <p:cNvSpPr>
            <a:spLocks noChangeShapeType="1"/>
          </p:cNvSpPr>
          <p:nvPr/>
        </p:nvSpPr>
        <p:spPr bwMode="auto">
          <a:xfrm>
            <a:off x="6858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54"/>
          <p:cNvSpPr>
            <a:spLocks noChangeShapeType="1"/>
          </p:cNvSpPr>
          <p:nvPr/>
        </p:nvSpPr>
        <p:spPr bwMode="auto">
          <a:xfrm>
            <a:off x="7010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55"/>
          <p:cNvSpPr>
            <a:spLocks noChangeShapeType="1"/>
          </p:cNvSpPr>
          <p:nvPr/>
        </p:nvSpPr>
        <p:spPr bwMode="auto">
          <a:xfrm>
            <a:off x="7162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56"/>
          <p:cNvSpPr>
            <a:spLocks noChangeShapeType="1"/>
          </p:cNvSpPr>
          <p:nvPr/>
        </p:nvSpPr>
        <p:spPr bwMode="auto">
          <a:xfrm>
            <a:off x="7315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>
            <a:off x="74739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58"/>
          <p:cNvSpPr>
            <a:spLocks noChangeShapeType="1"/>
          </p:cNvSpPr>
          <p:nvPr/>
        </p:nvSpPr>
        <p:spPr bwMode="auto">
          <a:xfrm>
            <a:off x="7620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59"/>
          <p:cNvSpPr>
            <a:spLocks noChangeShapeType="1"/>
          </p:cNvSpPr>
          <p:nvPr/>
        </p:nvSpPr>
        <p:spPr bwMode="auto">
          <a:xfrm>
            <a:off x="7772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60"/>
          <p:cNvSpPr>
            <a:spLocks noChangeShapeType="1"/>
          </p:cNvSpPr>
          <p:nvPr/>
        </p:nvSpPr>
        <p:spPr bwMode="auto">
          <a:xfrm>
            <a:off x="7924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61"/>
          <p:cNvSpPr>
            <a:spLocks noChangeShapeType="1"/>
          </p:cNvSpPr>
          <p:nvPr/>
        </p:nvSpPr>
        <p:spPr bwMode="auto">
          <a:xfrm>
            <a:off x="8077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62"/>
          <p:cNvSpPr>
            <a:spLocks noChangeShapeType="1"/>
          </p:cNvSpPr>
          <p:nvPr/>
        </p:nvSpPr>
        <p:spPr bwMode="auto">
          <a:xfrm>
            <a:off x="8229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63"/>
          <p:cNvSpPr>
            <a:spLocks noChangeShapeType="1"/>
          </p:cNvSpPr>
          <p:nvPr/>
        </p:nvSpPr>
        <p:spPr bwMode="auto">
          <a:xfrm>
            <a:off x="83820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64"/>
          <p:cNvSpPr>
            <a:spLocks noChangeShapeType="1"/>
          </p:cNvSpPr>
          <p:nvPr/>
        </p:nvSpPr>
        <p:spPr bwMode="auto">
          <a:xfrm>
            <a:off x="85344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65"/>
          <p:cNvSpPr>
            <a:spLocks noChangeShapeType="1"/>
          </p:cNvSpPr>
          <p:nvPr/>
        </p:nvSpPr>
        <p:spPr bwMode="auto">
          <a:xfrm>
            <a:off x="86868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66"/>
          <p:cNvSpPr>
            <a:spLocks noChangeShapeType="1"/>
          </p:cNvSpPr>
          <p:nvPr/>
        </p:nvSpPr>
        <p:spPr bwMode="auto">
          <a:xfrm>
            <a:off x="88392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6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68"/>
          <p:cNvSpPr>
            <a:spLocks noChangeShapeType="1"/>
          </p:cNvSpPr>
          <p:nvPr/>
        </p:nvSpPr>
        <p:spPr bwMode="auto">
          <a:xfrm>
            <a:off x="9137650" y="0"/>
            <a:ext cx="0" cy="6858000"/>
          </a:xfrm>
          <a:prstGeom prst="line">
            <a:avLst/>
          </a:prstGeom>
          <a:noFill/>
          <a:ln w="3175">
            <a:solidFill>
              <a:srgbClr val="BAE4B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83"/>
          <p:cNvGrpSpPr>
            <a:grpSpLocks/>
          </p:cNvGrpSpPr>
          <p:nvPr/>
        </p:nvGrpSpPr>
        <p:grpSpPr bwMode="auto">
          <a:xfrm>
            <a:off x="0" y="6096000"/>
            <a:ext cx="9144000" cy="609600"/>
            <a:chOff x="0" y="3840"/>
            <a:chExt cx="5760" cy="384"/>
          </a:xfrm>
        </p:grpSpPr>
        <p:sp>
          <p:nvSpPr>
            <p:cNvPr id="66" name="Line 6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7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7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7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73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74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75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4"/>
          <p:cNvGrpSpPr>
            <a:grpSpLocks/>
          </p:cNvGrpSpPr>
          <p:nvPr/>
        </p:nvGrpSpPr>
        <p:grpSpPr bwMode="auto">
          <a:xfrm>
            <a:off x="0" y="5334000"/>
            <a:ext cx="9144000" cy="609600"/>
            <a:chOff x="0" y="3840"/>
            <a:chExt cx="5760" cy="384"/>
          </a:xfrm>
        </p:grpSpPr>
        <p:sp>
          <p:nvSpPr>
            <p:cNvPr id="74" name="Line 8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8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8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8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89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90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91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92"/>
          <p:cNvGrpSpPr>
            <a:grpSpLocks/>
          </p:cNvGrpSpPr>
          <p:nvPr/>
        </p:nvGrpSpPr>
        <p:grpSpPr bwMode="auto">
          <a:xfrm>
            <a:off x="0" y="4572000"/>
            <a:ext cx="9144000" cy="609600"/>
            <a:chOff x="0" y="3840"/>
            <a:chExt cx="5760" cy="384"/>
          </a:xfrm>
        </p:grpSpPr>
        <p:sp>
          <p:nvSpPr>
            <p:cNvPr id="82" name="Line 9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9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9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9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97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98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99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3" name="Group 100"/>
          <p:cNvGrpSpPr>
            <a:grpSpLocks/>
          </p:cNvGrpSpPr>
          <p:nvPr/>
        </p:nvGrpSpPr>
        <p:grpSpPr bwMode="auto">
          <a:xfrm>
            <a:off x="0" y="3810000"/>
            <a:ext cx="9144000" cy="609600"/>
            <a:chOff x="0" y="3840"/>
            <a:chExt cx="5760" cy="384"/>
          </a:xfrm>
        </p:grpSpPr>
        <p:sp>
          <p:nvSpPr>
            <p:cNvPr id="90" name="Line 10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10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10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10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105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106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107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1" name="Group 108"/>
          <p:cNvGrpSpPr>
            <a:grpSpLocks/>
          </p:cNvGrpSpPr>
          <p:nvPr/>
        </p:nvGrpSpPr>
        <p:grpSpPr bwMode="auto">
          <a:xfrm>
            <a:off x="0" y="3048000"/>
            <a:ext cx="9144000" cy="609600"/>
            <a:chOff x="0" y="3840"/>
            <a:chExt cx="5760" cy="384"/>
          </a:xfrm>
        </p:grpSpPr>
        <p:sp>
          <p:nvSpPr>
            <p:cNvPr id="98" name="Line 10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11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1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11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113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114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115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9" name="Group 116"/>
          <p:cNvGrpSpPr>
            <a:grpSpLocks/>
          </p:cNvGrpSpPr>
          <p:nvPr/>
        </p:nvGrpSpPr>
        <p:grpSpPr bwMode="auto">
          <a:xfrm>
            <a:off x="0" y="2286000"/>
            <a:ext cx="9144000" cy="609600"/>
            <a:chOff x="0" y="3840"/>
            <a:chExt cx="5760" cy="384"/>
          </a:xfrm>
        </p:grpSpPr>
        <p:sp>
          <p:nvSpPr>
            <p:cNvPr id="106" name="Line 11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1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19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20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21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22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123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7" name="Group 124"/>
          <p:cNvGrpSpPr>
            <a:grpSpLocks/>
          </p:cNvGrpSpPr>
          <p:nvPr/>
        </p:nvGrpSpPr>
        <p:grpSpPr bwMode="auto">
          <a:xfrm>
            <a:off x="0" y="1524000"/>
            <a:ext cx="9144000" cy="609600"/>
            <a:chOff x="0" y="3840"/>
            <a:chExt cx="5760" cy="384"/>
          </a:xfrm>
        </p:grpSpPr>
        <p:sp>
          <p:nvSpPr>
            <p:cNvPr id="114" name="Line 12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2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27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28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129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30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31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5" name="Group 132"/>
          <p:cNvGrpSpPr>
            <a:grpSpLocks/>
          </p:cNvGrpSpPr>
          <p:nvPr/>
        </p:nvGrpSpPr>
        <p:grpSpPr bwMode="auto">
          <a:xfrm>
            <a:off x="0" y="762000"/>
            <a:ext cx="9144000" cy="609600"/>
            <a:chOff x="0" y="3840"/>
            <a:chExt cx="5760" cy="384"/>
          </a:xfrm>
        </p:grpSpPr>
        <p:sp>
          <p:nvSpPr>
            <p:cNvPr id="122" name="Line 13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3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135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36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137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38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39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" name="Group 140"/>
          <p:cNvGrpSpPr>
            <a:grpSpLocks/>
          </p:cNvGrpSpPr>
          <p:nvPr/>
        </p:nvGrpSpPr>
        <p:grpSpPr bwMode="auto">
          <a:xfrm>
            <a:off x="0" y="0"/>
            <a:ext cx="9144000" cy="609600"/>
            <a:chOff x="0" y="3840"/>
            <a:chExt cx="5760" cy="384"/>
          </a:xfrm>
        </p:grpSpPr>
        <p:sp>
          <p:nvSpPr>
            <p:cNvPr id="130" name="Line 141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42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43"/>
            <p:cNvSpPr>
              <a:spLocks noChangeShapeType="1"/>
            </p:cNvSpPr>
            <p:nvPr userDrawn="1"/>
          </p:nvSpPr>
          <p:spPr bwMode="auto">
            <a:xfrm>
              <a:off x="0" y="4224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44"/>
            <p:cNvSpPr>
              <a:spLocks noChangeShapeType="1"/>
            </p:cNvSpPr>
            <p:nvPr userDrawn="1"/>
          </p:nvSpPr>
          <p:spPr bwMode="auto">
            <a:xfrm>
              <a:off x="0" y="4128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45"/>
            <p:cNvSpPr>
              <a:spLocks noChangeShapeType="1"/>
            </p:cNvSpPr>
            <p:nvPr userDrawn="1"/>
          </p:nvSpPr>
          <p:spPr bwMode="auto">
            <a:xfrm>
              <a:off x="0" y="4032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46"/>
            <p:cNvSpPr>
              <a:spLocks noChangeShapeType="1"/>
            </p:cNvSpPr>
            <p:nvPr userDrawn="1"/>
          </p:nvSpPr>
          <p:spPr bwMode="auto">
            <a:xfrm>
              <a:off x="0" y="3936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47"/>
            <p:cNvSpPr>
              <a:spLocks noChangeShapeType="1"/>
            </p:cNvSpPr>
            <p:nvPr userDrawn="1"/>
          </p:nvSpPr>
          <p:spPr bwMode="auto">
            <a:xfrm>
              <a:off x="0" y="3840"/>
              <a:ext cx="5760" cy="0"/>
            </a:xfrm>
            <a:prstGeom prst="line">
              <a:avLst/>
            </a:prstGeom>
            <a:noFill/>
            <a:ln w="3175">
              <a:solidFill>
                <a:srgbClr val="BAE4B3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0"/>
            <a:ext cx="84264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35038"/>
            <a:ext cx="8424863" cy="554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474075" y="65563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r" eaLnBrk="0" hangingPunct="0">
              <a:spcBef>
                <a:spcPct val="0"/>
              </a:spcBef>
            </a:pPr>
            <a:fld id="{3F27FFC1-0043-324A-8520-D16CB85550E5}" type="slidenum">
              <a:rPr lang="en-US" sz="900">
                <a:latin typeface="Calibri" charset="0"/>
                <a:ea typeface="Calibri" charset="0"/>
                <a:cs typeface="Calibri" charset="0"/>
              </a:rPr>
              <a:pPr algn="r" eaLnBrk="0" hangingPunct="0">
                <a:spcBef>
                  <a:spcPct val="0"/>
                </a:spcBef>
              </a:pPr>
              <a:t>‹#›</a:t>
            </a:fld>
            <a:endParaRPr lang="en-US" sz="900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/>
          <a:ea typeface="ＭＳ Ｐゴシック" charset="-128"/>
          <a:cs typeface="Calibri"/>
        </a:defRPr>
      </a:lvl1pPr>
      <a:lvl2pPr algn="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8519C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charset="0"/>
          <a:ea typeface="ＭＳ Ｐゴシック" charset="-128"/>
          <a:cs typeface="ＭＳ Ｐゴシック" charset="-128"/>
        </a:defRPr>
      </a:lvl9pPr>
    </p:titleStyle>
    <p:bodyStyle>
      <a:lvl1pPr marL="179388" indent="-215900" algn="l" rtl="0" eaLnBrk="1" fontAlgn="base" hangingPunct="1">
        <a:spcBef>
          <a:spcPts val="500"/>
        </a:spcBef>
        <a:spcAft>
          <a:spcPct val="0"/>
        </a:spcAft>
        <a:buClr>
          <a:srgbClr val="BDD7E7"/>
        </a:buClr>
        <a:buFont typeface="Wingdings" charset="2"/>
        <a:buChar char="§"/>
        <a:defRPr sz="2400">
          <a:solidFill>
            <a:srgbClr val="08519C"/>
          </a:solidFill>
          <a:latin typeface="Calibri"/>
          <a:ea typeface="ＭＳ Ｐゴシック" charset="-128"/>
          <a:cs typeface="Calibri"/>
        </a:defRPr>
      </a:lvl1pPr>
      <a:lvl2pPr marL="539750" indent="-215900" algn="l" rtl="0" eaLnBrk="1" fontAlgn="base" hangingPunct="1">
        <a:spcBef>
          <a:spcPts val="400"/>
        </a:spcBef>
        <a:spcAft>
          <a:spcPct val="0"/>
        </a:spcAft>
        <a:buClr>
          <a:srgbClr val="BDD7E7"/>
        </a:buClr>
        <a:buFont typeface="Wingdings" charset="2"/>
        <a:buChar char="§"/>
        <a:defRPr sz="2400">
          <a:solidFill>
            <a:srgbClr val="08519C"/>
          </a:solidFill>
          <a:latin typeface="Calibri"/>
          <a:ea typeface="ＭＳ Ｐゴシック" charset="-128"/>
          <a:cs typeface="Calibri"/>
        </a:defRPr>
      </a:lvl2pPr>
      <a:lvl3pPr marL="898525" indent="-215900" algn="l" rtl="0" eaLnBrk="1" fontAlgn="base" hangingPunct="1">
        <a:spcBef>
          <a:spcPts val="300"/>
        </a:spcBef>
        <a:spcAft>
          <a:spcPct val="0"/>
        </a:spcAft>
        <a:buClr>
          <a:srgbClr val="BDD7E7"/>
        </a:buClr>
        <a:buFont typeface="Wingdings" charset="2"/>
        <a:buChar char="§"/>
        <a:defRPr sz="2000">
          <a:solidFill>
            <a:srgbClr val="08519C"/>
          </a:solidFill>
          <a:latin typeface="Calibri"/>
          <a:ea typeface="ＭＳ Ｐゴシック" charset="-128"/>
          <a:cs typeface="Calibri"/>
        </a:defRPr>
      </a:lvl3pPr>
      <a:lvl4pPr marL="1258888" indent="-215900" algn="l" rtl="0" eaLnBrk="1" fontAlgn="base" hangingPunct="1">
        <a:spcBef>
          <a:spcPts val="200"/>
        </a:spcBef>
        <a:spcAft>
          <a:spcPct val="0"/>
        </a:spcAft>
        <a:buClr>
          <a:srgbClr val="BDD7E7"/>
        </a:buClr>
        <a:buFont typeface="Wingdings" charset="2"/>
        <a:buChar char="§"/>
        <a:defRPr>
          <a:solidFill>
            <a:srgbClr val="08519C"/>
          </a:solidFill>
          <a:latin typeface="Calibri"/>
          <a:ea typeface="ＭＳ Ｐゴシック" charset="-128"/>
          <a:cs typeface="Calibri"/>
        </a:defRPr>
      </a:lvl4pPr>
      <a:lvl5pPr marL="1619250" indent="-215900" algn="l" rtl="0" eaLnBrk="1" fontAlgn="base" hangingPunct="1">
        <a:spcBef>
          <a:spcPts val="200"/>
        </a:spcBef>
        <a:spcAft>
          <a:spcPct val="0"/>
        </a:spcAft>
        <a:buClr>
          <a:srgbClr val="BDD7E7"/>
        </a:buClr>
        <a:buFont typeface="Wingdings" charset="2"/>
        <a:buChar char="§"/>
        <a:defRPr sz="1600">
          <a:solidFill>
            <a:srgbClr val="08519C"/>
          </a:solidFill>
          <a:latin typeface="Calibri"/>
          <a:ea typeface="ＭＳ Ｐゴシック" charset="-128"/>
          <a:cs typeface="Calibri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2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1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0.emf"/><Relationship Id="rId6" Type="http://schemas.openxmlformats.org/officeDocument/2006/relationships/image" Target="../media/image11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978" y="1379065"/>
            <a:ext cx="5667188" cy="1433615"/>
          </a:xfrm>
        </p:spPr>
        <p:txBody>
          <a:bodyPr/>
          <a:lstStyle/>
          <a:p>
            <a:r>
              <a:rPr lang="en-US" sz="3200" dirty="0"/>
              <a:t>Compilation and Synthesis for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Fault-Tolerant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Digital Microfluidic </a:t>
            </a:r>
            <a:r>
              <a:rPr lang="en-US" sz="3200" dirty="0" smtClean="0"/>
              <a:t>Biochips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3978" y="3555049"/>
            <a:ext cx="4142028" cy="539784"/>
          </a:xfrm>
        </p:spPr>
        <p:txBody>
          <a:bodyPr/>
          <a:lstStyle/>
          <a:p>
            <a:r>
              <a:rPr lang="en-US" dirty="0" smtClean="0"/>
              <a:t>Mirela Alistar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0"/>
    </mc:Choice>
    <mc:Fallback xmlns="">
      <p:transition xmlns:p14="http://schemas.microsoft.com/office/powerpoint/2010/main" spd="slow" advTm="140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840972"/>
            <a:ext cx="8424863" cy="5696616"/>
          </a:xfrm>
        </p:spPr>
        <p:txBody>
          <a:bodyPr/>
          <a:lstStyle/>
          <a:p>
            <a:pPr marL="342900" indent="-342900"/>
            <a:r>
              <a:rPr lang="en-US" sz="2200" dirty="0" smtClean="0"/>
              <a:t>Background and motivation</a:t>
            </a:r>
          </a:p>
          <a:p>
            <a:pPr marL="342900" indent="-342900"/>
            <a:r>
              <a:rPr lang="en-US" sz="2200" dirty="0" smtClean="0"/>
              <a:t>System models</a:t>
            </a:r>
          </a:p>
          <a:p>
            <a:pPr marL="342900" indent="-342900"/>
            <a:r>
              <a:rPr lang="en-US" sz="2200" b="1" dirty="0" smtClean="0"/>
              <a:t>Compilation for error recovery</a:t>
            </a:r>
          </a:p>
          <a:p>
            <a:pPr marL="703262" lvl="1" indent="-342900"/>
            <a:r>
              <a:rPr lang="en-US" sz="1800" dirty="0" smtClean="0"/>
              <a:t>Problem formulation and example</a:t>
            </a:r>
          </a:p>
          <a:p>
            <a:pPr marL="703262" lvl="1" indent="-342900"/>
            <a:r>
              <a:rPr lang="en-US" sz="1800" dirty="0" smtClean="0"/>
              <a:t>Redundancy Optimization Strategy</a:t>
            </a:r>
            <a:endParaRPr lang="en-US" sz="1800" dirty="0"/>
          </a:p>
          <a:p>
            <a:pPr marL="703262" lvl="1" indent="-342900"/>
            <a:r>
              <a:rPr lang="en-US" sz="1800" dirty="0" smtClean="0"/>
              <a:t>Experimental results</a:t>
            </a:r>
          </a:p>
          <a:p>
            <a:pPr marL="342900" indent="-342900"/>
            <a:r>
              <a:rPr lang="en-US" sz="2200" dirty="0" smtClean="0"/>
              <a:t>Synthesis of application-specific architectures</a:t>
            </a:r>
          </a:p>
          <a:p>
            <a:pPr marL="703262" lvl="1" indent="-342900"/>
            <a:r>
              <a:rPr lang="en-US" sz="1800" dirty="0" smtClean="0"/>
              <a:t>Problem formulation and example</a:t>
            </a:r>
          </a:p>
          <a:p>
            <a:pPr marL="703262" lvl="1" indent="-342900"/>
            <a:r>
              <a:rPr lang="en-US" sz="1800" dirty="0" err="1" smtClean="0"/>
              <a:t>Tabu</a:t>
            </a:r>
            <a:r>
              <a:rPr lang="en-US" sz="1800" dirty="0" smtClean="0"/>
              <a:t>-Search synthesis strategy</a:t>
            </a:r>
          </a:p>
          <a:p>
            <a:pPr marL="703262" lvl="1" indent="-342900"/>
            <a:r>
              <a:rPr lang="en-US" sz="1800" dirty="0" smtClean="0"/>
              <a:t>Fault-tolerant architecture evaluation</a:t>
            </a:r>
          </a:p>
          <a:p>
            <a:pPr marL="703262" lvl="1" indent="-342900"/>
            <a:r>
              <a:rPr lang="en-US" sz="1800" dirty="0" smtClean="0"/>
              <a:t>Experimental results</a:t>
            </a:r>
          </a:p>
          <a:p>
            <a:pPr marL="342900" indent="-342900"/>
            <a:r>
              <a:rPr lang="en-US" sz="2200" dirty="0" smtClean="0"/>
              <a:t>Contributions</a:t>
            </a:r>
          </a:p>
          <a:p>
            <a:pPr marL="342900" indent="-342900"/>
            <a:r>
              <a:rPr lang="en-US" sz="2200" dirty="0" smtClean="0"/>
              <a:t>Conclusions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148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2"/>
    </mc:Choice>
    <mc:Fallback xmlns="">
      <p:transition xmlns:p14="http://schemas.microsoft.com/office/powerpoint/2010/main" spd="slow" advTm="541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tup_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5" y="2031739"/>
            <a:ext cx="4485537" cy="2651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compilation for error </a:t>
            </a:r>
            <a:r>
              <a:rPr lang="en-US" dirty="0"/>
              <a:t>r</a:t>
            </a:r>
            <a:r>
              <a:rPr lang="en-US" dirty="0" smtClean="0"/>
              <a:t>ecovery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764382" y="1672218"/>
            <a:ext cx="4004998" cy="3480941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 descr="bio_arch_mode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82" y="1787509"/>
            <a:ext cx="4004998" cy="3250433"/>
          </a:xfrm>
          <a:prstGeom prst="rect">
            <a:avLst/>
          </a:prstGeom>
        </p:spPr>
      </p:pic>
      <p:pic>
        <p:nvPicPr>
          <p:cNvPr id="8" name="Picture 7" descr="setup_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5" y="2031739"/>
            <a:ext cx="4520580" cy="265160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3891031" y="4432648"/>
            <a:ext cx="2052692" cy="501394"/>
          </a:xfrm>
          <a:prstGeom prst="wedgeRoundRectCallout">
            <a:avLst>
              <a:gd name="adj1" fmla="val -13359"/>
              <a:gd name="adj2" fmla="val -109709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Transient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faults?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39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err_prop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1" b="69789"/>
          <a:stretch/>
        </p:blipFill>
        <p:spPr>
          <a:xfrm>
            <a:off x="6032024" y="1182151"/>
            <a:ext cx="1910361" cy="1326233"/>
          </a:xfrm>
          <a:prstGeom prst="rect">
            <a:avLst/>
          </a:prstGeom>
        </p:spPr>
      </p:pic>
      <p:pic>
        <p:nvPicPr>
          <p:cNvPr id="31" name="Picture 30" descr="err_prop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51842" b="81327"/>
          <a:stretch/>
        </p:blipFill>
        <p:spPr>
          <a:xfrm>
            <a:off x="6032024" y="1182151"/>
            <a:ext cx="1180417" cy="819753"/>
          </a:xfrm>
          <a:prstGeom prst="rect">
            <a:avLst/>
          </a:prstGeom>
        </p:spPr>
      </p:pic>
      <p:pic>
        <p:nvPicPr>
          <p:cNvPr id="16" name="Picture 15" descr="err_prop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13"/>
          <a:stretch/>
        </p:blipFill>
        <p:spPr>
          <a:xfrm>
            <a:off x="6032024" y="1182151"/>
            <a:ext cx="2451100" cy="341850"/>
          </a:xfrm>
          <a:prstGeom prst="rect">
            <a:avLst/>
          </a:prstGeom>
        </p:spPr>
      </p:pic>
      <p:pic>
        <p:nvPicPr>
          <p:cNvPr id="34" name="Picture 33" descr="err_prop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7" b="52776"/>
          <a:stretch/>
        </p:blipFill>
        <p:spPr>
          <a:xfrm>
            <a:off x="6032024" y="1182151"/>
            <a:ext cx="1838406" cy="2073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propagation </a:t>
            </a:r>
            <a:r>
              <a:rPr lang="en-US" dirty="0"/>
              <a:t>m</a:t>
            </a:r>
            <a:r>
              <a:rPr lang="en-US" dirty="0" smtClean="0"/>
              <a:t>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200" y="6069085"/>
            <a:ext cx="8483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[4] Zhao et. al Integrated control-path design and error recovery in the synthesis of digital microfluidic lab-on-chip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98896" y="1232855"/>
            <a:ext cx="23932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8%</a:t>
            </a:r>
            <a:endParaRPr lang="en-US" sz="1400" dirty="0">
              <a:latin typeface="Times"/>
              <a:cs typeface="Times"/>
            </a:endParaRPr>
          </a:p>
        </p:txBody>
      </p:sp>
      <p:pic>
        <p:nvPicPr>
          <p:cNvPr id="15" name="Picture 14" descr="err_prop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1180121"/>
            <a:ext cx="2215684" cy="24787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12441" y="1232855"/>
            <a:ext cx="23932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8%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32024" y="1732765"/>
            <a:ext cx="4571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11.4%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1107" y="1734844"/>
            <a:ext cx="23932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8%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0969" y="2204075"/>
            <a:ext cx="49372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latin typeface="Times"/>
                <a:cs typeface="Times"/>
              </a:rPr>
              <a:t>17.4%</a:t>
            </a:r>
            <a:endParaRPr lang="en-US" sz="1400" b="1" dirty="0">
              <a:latin typeface="Times"/>
              <a:cs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80377" y="2198556"/>
            <a:ext cx="9361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latin typeface="Times"/>
                <a:cs typeface="Times"/>
              </a:rPr>
              <a:t>Threshold ≤</a:t>
            </a:r>
            <a:endParaRPr lang="en-US" sz="1400" b="1" dirty="0">
              <a:latin typeface="Times"/>
              <a:cs typeface="Time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04470" y="2366809"/>
            <a:ext cx="2817035" cy="986724"/>
            <a:chOff x="2872901" y="3106833"/>
            <a:chExt cx="2817035" cy="986724"/>
          </a:xfrm>
        </p:grpSpPr>
        <p:sp>
          <p:nvSpPr>
            <p:cNvPr id="28" name="Down Arrow 27"/>
            <p:cNvSpPr/>
            <p:nvPr/>
          </p:nvSpPr>
          <p:spPr bwMode="auto">
            <a:xfrm rot="16200000">
              <a:off x="3943297" y="2333796"/>
              <a:ext cx="617391" cy="2163466"/>
            </a:xfrm>
            <a:prstGeom prst="downArrow">
              <a:avLst>
                <a:gd name="adj1" fmla="val 50000"/>
                <a:gd name="adj2" fmla="val 63453"/>
              </a:avLst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72901" y="3724225"/>
              <a:ext cx="28170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Error propagation model [4]</a:t>
              </a:r>
              <a:endPara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</p:grpSp>
      <p:pic>
        <p:nvPicPr>
          <p:cNvPr id="32" name="Picture 31" descr="err_prop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24" y="1182151"/>
            <a:ext cx="2451100" cy="438982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511445" y="3014736"/>
            <a:ext cx="6978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latin typeface="Times"/>
                <a:cs typeface="Times"/>
              </a:rPr>
              <a:t>Detection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2512" y="3014736"/>
            <a:ext cx="23932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0</a:t>
            </a:r>
            <a:r>
              <a:rPr lang="en-US" sz="1400" dirty="0" smtClean="0">
                <a:latin typeface="Times"/>
                <a:cs typeface="Times"/>
              </a:rPr>
              <a:t>%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14501" y="2123714"/>
            <a:ext cx="838572" cy="83857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230935" y="2277113"/>
            <a:ext cx="496822" cy="49682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018375" y="1991037"/>
            <a:ext cx="971249" cy="971249"/>
          </a:xfrm>
          <a:prstGeom prst="ellipse">
            <a:avLst/>
          </a:prstGeom>
          <a:solidFill>
            <a:srgbClr val="08519C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0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375E-6 7.13128E-7 L -0.13747 7.13128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278 L 0.13435 -0.0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1" grpId="0"/>
      <p:bldP spid="22" grpId="0"/>
      <p:bldP spid="23" grpId="0"/>
      <p:bldP spid="35" grpId="0"/>
      <p:bldP spid="36" grpId="0"/>
      <p:bldP spid="27" grpId="0" animBg="1"/>
      <p:bldP spid="27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vs. Space redundancy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189" y="840972"/>
            <a:ext cx="4368928" cy="5696616"/>
          </a:xfrm>
        </p:spPr>
        <p:txBody>
          <a:bodyPr/>
          <a:lstStyle/>
          <a:p>
            <a:pPr marL="342900" indent="-342900"/>
            <a:r>
              <a:rPr lang="en-US" sz="2200" dirty="0" smtClean="0"/>
              <a:t>Time</a:t>
            </a:r>
            <a:r>
              <a:rPr lang="en-US" sz="2200" b="1" dirty="0" smtClean="0"/>
              <a:t> </a:t>
            </a:r>
            <a:r>
              <a:rPr lang="en-US" sz="2200" dirty="0" smtClean="0"/>
              <a:t>redundancy</a:t>
            </a:r>
          </a:p>
          <a:p>
            <a:pPr marL="703262" lvl="1" indent="-342900"/>
            <a:r>
              <a:rPr lang="en-US" sz="1800" dirty="0" smtClean="0"/>
              <a:t>The recovery operations are executed </a:t>
            </a:r>
            <a:r>
              <a:rPr lang="en-US" sz="1800" i="1" dirty="0" smtClean="0"/>
              <a:t>after</a:t>
            </a:r>
            <a:r>
              <a:rPr lang="en-US" sz="1800" dirty="0" smtClean="0"/>
              <a:t> the error is detected</a:t>
            </a:r>
          </a:p>
          <a:p>
            <a:pPr marL="703262" lvl="1" indent="-342900"/>
            <a:r>
              <a:rPr lang="en-US" sz="1800" dirty="0">
                <a:solidFill>
                  <a:srgbClr val="006001"/>
                </a:solidFill>
              </a:rPr>
              <a:t>In case of no error, no delays are </a:t>
            </a:r>
            <a:r>
              <a:rPr lang="en-US" sz="1800" dirty="0" smtClean="0">
                <a:solidFill>
                  <a:srgbClr val="006001"/>
                </a:solidFill>
              </a:rPr>
              <a:t>introduced</a:t>
            </a:r>
            <a:endParaRPr lang="en-US" sz="1800" dirty="0" smtClean="0"/>
          </a:p>
          <a:p>
            <a:pPr marL="703262" lvl="1" indent="-342900">
              <a:buClr>
                <a:srgbClr val="FCAE91"/>
              </a:buClr>
            </a:pPr>
            <a:r>
              <a:rPr lang="en-US" sz="1800" dirty="0">
                <a:solidFill>
                  <a:srgbClr val="800000"/>
                </a:solidFill>
                <a:latin typeface="+mn-lt"/>
              </a:rPr>
              <a:t>In case of error, the recovery time delays the execution of the application</a:t>
            </a:r>
          </a:p>
          <a:p>
            <a:pPr marL="360362" lvl="1" indent="0">
              <a:buNone/>
            </a:pPr>
            <a:endParaRPr lang="en-US" sz="1800" dirty="0" smtClean="0"/>
          </a:p>
          <a:p>
            <a:pPr marL="342900" indent="-342900"/>
            <a:r>
              <a:rPr lang="en-US" sz="2200" dirty="0" smtClean="0"/>
              <a:t>Space </a:t>
            </a:r>
            <a:r>
              <a:rPr lang="en-US" sz="2200" dirty="0"/>
              <a:t>redundancy</a:t>
            </a:r>
          </a:p>
          <a:p>
            <a:pPr marL="703262" lvl="1" indent="-342900"/>
            <a:r>
              <a:rPr lang="en-US" sz="1800" dirty="0" smtClean="0"/>
              <a:t>The recovery operations are executed </a:t>
            </a:r>
            <a:r>
              <a:rPr lang="en-US" sz="1800" i="1" dirty="0" smtClean="0"/>
              <a:t>before </a:t>
            </a:r>
            <a:r>
              <a:rPr lang="en-US" sz="1800" dirty="0" smtClean="0"/>
              <a:t>the error is detected</a:t>
            </a:r>
          </a:p>
          <a:p>
            <a:pPr marL="703262" lvl="1" indent="-342900">
              <a:buClr>
                <a:srgbClr val="BAE4B3"/>
              </a:buClr>
            </a:pPr>
            <a:r>
              <a:rPr lang="en-US" sz="1800" dirty="0">
                <a:solidFill>
                  <a:srgbClr val="006001"/>
                </a:solidFill>
              </a:rPr>
              <a:t>In case of error, the recovery time </a:t>
            </a:r>
            <a:r>
              <a:rPr lang="en-US" sz="1800" dirty="0" smtClean="0">
                <a:solidFill>
                  <a:srgbClr val="006001"/>
                </a:solidFill>
              </a:rPr>
              <a:t>is minimized</a:t>
            </a:r>
          </a:p>
          <a:p>
            <a:pPr marL="703262" lvl="1" indent="-342900">
              <a:buClr>
                <a:srgbClr val="FCAE91"/>
              </a:buClr>
            </a:pPr>
            <a:r>
              <a:rPr lang="en-US" sz="1800" dirty="0" smtClean="0">
                <a:solidFill>
                  <a:srgbClr val="800000"/>
                </a:solidFill>
                <a:latin typeface="+mn-lt"/>
              </a:rPr>
              <a:t>In </a:t>
            </a:r>
            <a:r>
              <a:rPr lang="en-US" sz="1800" dirty="0">
                <a:solidFill>
                  <a:srgbClr val="800000"/>
                </a:solidFill>
                <a:latin typeface="+mn-lt"/>
              </a:rPr>
              <a:t>case of no error, it may delay the execution of regular operations </a:t>
            </a:r>
            <a:endParaRPr lang="en-US" sz="1800" dirty="0" smtClean="0">
              <a:solidFill>
                <a:srgbClr val="800000"/>
              </a:solidFill>
              <a:latin typeface="+mn-lt"/>
            </a:endParaRPr>
          </a:p>
          <a:p>
            <a:pPr marL="703262" lvl="1" indent="-342900">
              <a:buClr>
                <a:srgbClr val="FCAE91"/>
              </a:buClr>
            </a:pPr>
            <a:endParaRPr lang="en-US" sz="1800" dirty="0">
              <a:solidFill>
                <a:srgbClr val="800000"/>
              </a:solidFill>
              <a:latin typeface="+mn-lt"/>
            </a:endParaRPr>
          </a:p>
          <a:p>
            <a:pPr marL="342900" indent="-342900"/>
            <a:r>
              <a:rPr lang="en-US" sz="2200" dirty="0" smtClean="0"/>
              <a:t>Recovery </a:t>
            </a:r>
            <a:r>
              <a:rPr lang="en-US" sz="2200" dirty="0" err="1" smtClean="0"/>
              <a:t>subgraph</a:t>
            </a:r>
            <a:endParaRPr lang="en-US" sz="2200" dirty="0"/>
          </a:p>
          <a:p>
            <a:pPr marL="1062037" lvl="2" indent="-342900"/>
            <a:endParaRPr lang="en-US" sz="1400" dirty="0" smtClean="0"/>
          </a:p>
          <a:p>
            <a:pPr marL="1062037" lvl="2" indent="-342900"/>
            <a:endParaRPr lang="en-US" sz="1400" dirty="0" smtClean="0"/>
          </a:p>
          <a:p>
            <a:pPr marL="0" indent="0">
              <a:buNone/>
            </a:pP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</p:txBody>
      </p:sp>
      <p:pic>
        <p:nvPicPr>
          <p:cNvPr id="4" name="Picture 3" descr="red_tim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23" y="719138"/>
            <a:ext cx="3451472" cy="2519575"/>
          </a:xfrm>
          <a:prstGeom prst="rect">
            <a:avLst/>
          </a:prstGeom>
        </p:spPr>
      </p:pic>
      <p:pic>
        <p:nvPicPr>
          <p:cNvPr id="11" name="Picture 10" descr="space_red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989" y="3406521"/>
            <a:ext cx="4608306" cy="288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8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redundancy graph model</a:t>
            </a:r>
            <a:endParaRPr lang="en-US" dirty="0"/>
          </a:p>
        </p:txBody>
      </p:sp>
      <p:pic>
        <p:nvPicPr>
          <p:cNvPr id="9" name="Picture 8" descr="time_red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9" y="3860278"/>
            <a:ext cx="2194675" cy="618500"/>
          </a:xfrm>
          <a:prstGeom prst="rect">
            <a:avLst/>
          </a:prstGeom>
        </p:spPr>
      </p:pic>
      <p:pic>
        <p:nvPicPr>
          <p:cNvPr id="10" name="Picture 9" descr="time_red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9" y="3860278"/>
            <a:ext cx="3491529" cy="1915353"/>
          </a:xfrm>
          <a:prstGeom prst="rect">
            <a:avLst/>
          </a:prstGeom>
        </p:spPr>
      </p:pic>
      <p:pic>
        <p:nvPicPr>
          <p:cNvPr id="11" name="Picture 10" descr="time_red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9" y="1486038"/>
            <a:ext cx="4349448" cy="4289593"/>
          </a:xfrm>
          <a:prstGeom prst="rect">
            <a:avLst/>
          </a:prstGeom>
        </p:spPr>
      </p:pic>
      <p:pic>
        <p:nvPicPr>
          <p:cNvPr id="12" name="Picture 11" descr="time_red5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9" y="1486037"/>
            <a:ext cx="5865770" cy="4289594"/>
          </a:xfrm>
          <a:prstGeom prst="rect">
            <a:avLst/>
          </a:prstGeom>
        </p:spPr>
      </p:pic>
      <p:pic>
        <p:nvPicPr>
          <p:cNvPr id="13" name="Picture 12" descr="time_red4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9" y="1525940"/>
            <a:ext cx="5865769" cy="4249691"/>
          </a:xfrm>
          <a:prstGeom prst="rect">
            <a:avLst/>
          </a:prstGeom>
        </p:spPr>
      </p:pic>
      <p:pic>
        <p:nvPicPr>
          <p:cNvPr id="14" name="Picture 13" descr="time_red6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9" y="1406230"/>
            <a:ext cx="5985480" cy="4369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5326" y="5757929"/>
            <a:ext cx="1346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Next </a:t>
            </a:r>
          </a:p>
          <a:p>
            <a:r>
              <a:rPr lang="en-US" sz="2400" dirty="0" smtClean="0">
                <a:latin typeface="Times"/>
                <a:cs typeface="Times"/>
              </a:rPr>
              <a:t>operation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6869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redundancy graph model</a:t>
            </a:r>
            <a:endParaRPr lang="en-US" dirty="0"/>
          </a:p>
        </p:txBody>
      </p:sp>
      <p:pic>
        <p:nvPicPr>
          <p:cNvPr id="4" name="Picture 3" descr="space_red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59" y="2400543"/>
            <a:ext cx="4216816" cy="1805040"/>
          </a:xfrm>
          <a:prstGeom prst="rect">
            <a:avLst/>
          </a:prstGeom>
        </p:spPr>
      </p:pic>
      <p:pic>
        <p:nvPicPr>
          <p:cNvPr id="5" name="Picture 4" descr="space_red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58" y="2400543"/>
            <a:ext cx="4216817" cy="2790987"/>
          </a:xfrm>
          <a:prstGeom prst="rect">
            <a:avLst/>
          </a:prstGeom>
        </p:spPr>
      </p:pic>
      <p:pic>
        <p:nvPicPr>
          <p:cNvPr id="6" name="Picture 5" descr="space_red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59" y="2400543"/>
            <a:ext cx="5824666" cy="2821323"/>
          </a:xfrm>
          <a:prstGeom prst="rect">
            <a:avLst/>
          </a:prstGeom>
        </p:spPr>
      </p:pic>
      <p:pic>
        <p:nvPicPr>
          <p:cNvPr id="7" name="Picture 6" descr="space_red4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59" y="1581449"/>
            <a:ext cx="5824667" cy="3640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0306" y="5219574"/>
            <a:ext cx="1153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/>
                <a:cs typeface="Times"/>
              </a:rPr>
              <a:t>Next </a:t>
            </a:r>
          </a:p>
          <a:p>
            <a:r>
              <a:rPr lang="en-US" sz="2000" dirty="0" smtClean="0">
                <a:latin typeface="Times"/>
                <a:cs typeface="Times"/>
              </a:rPr>
              <a:t>operation</a:t>
            </a:r>
            <a:endParaRPr lang="en-US" sz="2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4859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188" y="1445646"/>
            <a:ext cx="7704173" cy="4520462"/>
          </a:xfrm>
        </p:spPr>
        <p:txBody>
          <a:bodyPr/>
          <a:lstStyle/>
          <a:p>
            <a:pPr marL="342900" indent="-342900"/>
            <a:r>
              <a:rPr lang="en-US" sz="2200" dirty="0"/>
              <a:t>Given</a:t>
            </a:r>
          </a:p>
          <a:p>
            <a:pPr marL="703262" lvl="1" indent="-342900"/>
            <a:r>
              <a:rPr lang="en-US" sz="1800" dirty="0" smtClean="0"/>
              <a:t>Biochip architecture</a:t>
            </a:r>
          </a:p>
          <a:p>
            <a:pPr marL="703262" lvl="1" indent="-342900"/>
            <a:r>
              <a:rPr lang="en-US" sz="1800" dirty="0"/>
              <a:t>Biochemical </a:t>
            </a:r>
            <a:r>
              <a:rPr lang="en-US" sz="1800" dirty="0" smtClean="0"/>
              <a:t>application (deadline) </a:t>
            </a:r>
          </a:p>
          <a:p>
            <a:pPr marL="703262" lvl="1" indent="-342900"/>
            <a:r>
              <a:rPr lang="en-US" sz="1800" dirty="0" smtClean="0"/>
              <a:t>Module library containing the area and execution time for each operation</a:t>
            </a:r>
          </a:p>
          <a:p>
            <a:pPr marL="360362" lvl="1" indent="0">
              <a:buNone/>
            </a:pPr>
            <a:endParaRPr lang="en-US" sz="1800" dirty="0" smtClean="0"/>
          </a:p>
          <a:p>
            <a:pPr marL="342900" indent="-342900"/>
            <a:r>
              <a:rPr lang="en-US" sz="2200" dirty="0" smtClean="0"/>
              <a:t>Determine</a:t>
            </a:r>
          </a:p>
          <a:p>
            <a:pPr marL="703262" lvl="1" indent="-342900"/>
            <a:r>
              <a:rPr lang="en-US" sz="1800" dirty="0" smtClean="0"/>
              <a:t>Online the necessary recovery actions </a:t>
            </a:r>
          </a:p>
          <a:p>
            <a:pPr marL="703262" lvl="1" indent="-342900"/>
            <a:r>
              <a:rPr lang="en-US" sz="1800" dirty="0"/>
              <a:t>S</a:t>
            </a:r>
            <a:r>
              <a:rPr lang="en-US" sz="1800" dirty="0" smtClean="0"/>
              <a:t>uch that</a:t>
            </a:r>
          </a:p>
          <a:p>
            <a:pPr marL="1062037" lvl="2" indent="-342900"/>
            <a:r>
              <a:rPr lang="en-US" sz="1600" dirty="0"/>
              <a:t>T</a:t>
            </a:r>
            <a:r>
              <a:rPr lang="en-US" sz="1600" dirty="0" smtClean="0"/>
              <a:t>he number of tolerated faults is maximized</a:t>
            </a:r>
          </a:p>
          <a:p>
            <a:pPr marL="1062037" lvl="2" indent="-342900"/>
            <a:r>
              <a:rPr lang="en-US" sz="1600" dirty="0" smtClean="0"/>
              <a:t>The application deadline is satisfied </a:t>
            </a:r>
          </a:p>
          <a:p>
            <a:pPr marL="1062037" lvl="2" indent="-342900"/>
            <a:endParaRPr lang="en-US" sz="1400" dirty="0" smtClean="0"/>
          </a:p>
          <a:p>
            <a:pPr marL="1062037" lvl="2" indent="-342900"/>
            <a:endParaRPr lang="en-US" sz="1400" dirty="0" smtClean="0"/>
          </a:p>
          <a:p>
            <a:pPr marL="0" indent="0">
              <a:buNone/>
            </a:pP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984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Motivational example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148033" y="997311"/>
            <a:ext cx="3869531" cy="2974236"/>
            <a:chOff x="5148033" y="997311"/>
            <a:chExt cx="3869531" cy="2974236"/>
          </a:xfrm>
        </p:grpSpPr>
        <p:pic>
          <p:nvPicPr>
            <p:cNvPr id="7" name="Picture 6" descr="ros_arch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33" y="997311"/>
              <a:ext cx="3869531" cy="22158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57737" y="3632993"/>
              <a:ext cx="1866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Biochip architecture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48033" y="636767"/>
            <a:ext cx="3836458" cy="3355130"/>
            <a:chOff x="5148033" y="636767"/>
            <a:chExt cx="3836458" cy="3355130"/>
          </a:xfrm>
        </p:grpSpPr>
        <p:pic>
          <p:nvPicPr>
            <p:cNvPr id="9" name="Picture 8" descr="ros_placement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33" y="636767"/>
              <a:ext cx="3836458" cy="29269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63570" y="3653343"/>
              <a:ext cx="2969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Placement of modules on biochip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5904" y="431138"/>
            <a:ext cx="3746500" cy="3540409"/>
            <a:chOff x="675904" y="431138"/>
            <a:chExt cx="3746500" cy="3540409"/>
          </a:xfrm>
        </p:grpSpPr>
        <p:sp>
          <p:nvSpPr>
            <p:cNvPr id="10" name="TextBox 9"/>
            <p:cNvSpPr txBox="1"/>
            <p:nvPr/>
          </p:nvSpPr>
          <p:spPr>
            <a:xfrm>
              <a:off x="1816893" y="3632993"/>
              <a:ext cx="1656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Application</a:t>
              </a:r>
              <a:r>
                <a:rPr lang="en-US" sz="1600" dirty="0" smtClean="0"/>
                <a:t> </a:t>
              </a:r>
              <a:r>
                <a:rPr lang="en-US" sz="16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graph</a:t>
              </a:r>
            </a:p>
          </p:txBody>
        </p:sp>
        <p:pic>
          <p:nvPicPr>
            <p:cNvPr id="16" name="Picture 15" descr="ros_app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04" y="431138"/>
              <a:ext cx="3746500" cy="3048000"/>
            </a:xfrm>
            <a:prstGeom prst="rect">
              <a:avLst/>
            </a:prstGeom>
          </p:spPr>
        </p:pic>
      </p:grpSp>
      <p:pic>
        <p:nvPicPr>
          <p:cNvPr id="17" name="Picture 16" descr="ros_app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4" y="431138"/>
            <a:ext cx="3746500" cy="375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0987" y="4354506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Application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graph with detection operations</a:t>
            </a:r>
            <a:endParaRPr lang="en-US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2860" y="4157443"/>
            <a:ext cx="6626948" cy="2305692"/>
            <a:chOff x="922860" y="4157443"/>
            <a:chExt cx="6626948" cy="2305692"/>
          </a:xfrm>
        </p:grpSpPr>
        <p:pic>
          <p:nvPicPr>
            <p:cNvPr id="15" name="Picture 14" descr="ros_ex3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99"/>
            <a:stretch/>
          </p:blipFill>
          <p:spPr>
            <a:xfrm>
              <a:off x="922860" y="4157443"/>
              <a:ext cx="6626948" cy="207916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121354" y="6124581"/>
              <a:ext cx="3134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Binding and schedule </a:t>
              </a:r>
              <a:r>
                <a:rPr lang="en-US" sz="16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of operations</a:t>
              </a:r>
            </a:p>
          </p:txBody>
        </p:sp>
      </p:grpSp>
      <p:pic>
        <p:nvPicPr>
          <p:cNvPr id="8" name="Picture 7" descr="allocatio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10" y="4445216"/>
            <a:ext cx="3045481" cy="1816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57737" y="5893479"/>
            <a:ext cx="2001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Allocation of modules</a:t>
            </a:r>
            <a:endParaRPr lang="en-US" sz="1600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37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Motivational example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79272"/>
              </p:ext>
            </p:extLst>
          </p:nvPr>
        </p:nvGraphicFramePr>
        <p:xfrm>
          <a:off x="357188" y="1878199"/>
          <a:ext cx="8426451" cy="2672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00645"/>
                <a:gridCol w="1319274"/>
                <a:gridCol w="1614596"/>
                <a:gridCol w="1571541"/>
                <a:gridCol w="1420845"/>
                <a:gridCol w="139955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Scenario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Detected by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(a)</a:t>
                      </a:r>
                    </a:p>
                    <a:p>
                      <a:pPr algn="ctr"/>
                      <a:r>
                        <a:rPr lang="en-US" dirty="0" smtClean="0"/>
                        <a:t>Only Time redundancy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dirty="0" smtClean="0"/>
                        <a:t>(b)</a:t>
                      </a:r>
                      <a:endParaRPr lang="en-US" sz="1800" kern="1200" dirty="0" smtClean="0"/>
                    </a:p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Only Space </a:t>
                      </a:r>
                    </a:p>
                    <a:p>
                      <a:pPr algn="ctr"/>
                      <a:r>
                        <a:rPr lang="en-US" sz="1800" kern="1200" dirty="0" smtClean="0"/>
                        <a:t>redundancy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(c)</a:t>
                      </a:r>
                    </a:p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Time in D</a:t>
                      </a:r>
                      <a:r>
                        <a:rPr lang="en-US" sz="1800" kern="1200" baseline="-25000" dirty="0" smtClean="0"/>
                        <a:t>6</a:t>
                      </a:r>
                    </a:p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Space in D</a:t>
                      </a:r>
                      <a:r>
                        <a:rPr lang="en-US" sz="1800" kern="1200" baseline="-25000" dirty="0" smtClean="0"/>
                        <a:t>8</a:t>
                      </a:r>
                      <a:endParaRPr lang="en-US" sz="1800" b="1" kern="1200" baseline="-25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(d)</a:t>
                      </a:r>
                    </a:p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Time in D</a:t>
                      </a:r>
                      <a:r>
                        <a:rPr lang="en-US" sz="1800" kern="1200" baseline="-25000" dirty="0" smtClean="0"/>
                        <a:t>8</a:t>
                      </a:r>
                    </a:p>
                    <a:p>
                      <a:pPr marL="0" algn="ctr" defTabSz="457200" rtl="0" eaLnBrk="1" latinLnBrk="0" hangingPunct="1"/>
                      <a:r>
                        <a:rPr lang="en-US" sz="1800" kern="1200" dirty="0" smtClean="0"/>
                        <a:t>Space in D</a:t>
                      </a:r>
                      <a:r>
                        <a:rPr lang="en-US" sz="1800" kern="1200" baseline="-25000" dirty="0" smtClean="0"/>
                        <a:t>6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o faults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{D</a:t>
                      </a:r>
                      <a:r>
                        <a:rPr lang="en-US" b="1" baseline="-25000" dirty="0" smtClean="0"/>
                        <a:t>6</a:t>
                      </a:r>
                      <a:r>
                        <a:rPr lang="en-US" dirty="0" smtClean="0"/>
                        <a:t>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>
                    <a:solidFill>
                      <a:srgbClr val="FCAE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</a:t>
                      </a:r>
                      <a:endParaRPr lang="en-US" dirty="0"/>
                    </a:p>
                  </a:txBody>
                  <a:tcPr>
                    <a:solidFill>
                      <a:srgbClr val="FCAE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>
                    <a:solidFill>
                      <a:srgbClr val="FCAE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{D</a:t>
                      </a:r>
                      <a:r>
                        <a:rPr lang="en-US" baseline="-25000" dirty="0" smtClean="0"/>
                        <a:t>8</a:t>
                      </a:r>
                      <a:r>
                        <a:rPr lang="en-US" dirty="0" smtClean="0"/>
                        <a:t>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>
                    <a:solidFill>
                      <a:srgbClr val="FCAE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{D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dirty="0" smtClean="0"/>
                        <a:t>, D</a:t>
                      </a:r>
                      <a:r>
                        <a:rPr lang="en-US" baseline="-25000" dirty="0" smtClean="0"/>
                        <a:t>8</a:t>
                      </a:r>
                      <a:r>
                        <a:rPr lang="en-US" dirty="0" smtClean="0"/>
                        <a:t>}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>
                    <a:solidFill>
                      <a:srgbClr val="FCAE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>
                    <a:solidFill>
                      <a:srgbClr val="FCAE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>
                    <a:solidFill>
                      <a:srgbClr val="FCAE9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>
                    <a:solidFill>
                      <a:srgbClr val="BAE4B3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4271788" y="1412786"/>
            <a:ext cx="1642929" cy="36920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914717" y="1412786"/>
            <a:ext cx="1583587" cy="36920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77240" y="1412786"/>
            <a:ext cx="1501298" cy="36920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747788" y="1412786"/>
            <a:ext cx="1778000" cy="36920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1109289" y="1162089"/>
            <a:ext cx="2052692" cy="501394"/>
          </a:xfrm>
          <a:prstGeom prst="wedgeRoundRectCallout">
            <a:avLst>
              <a:gd name="adj1" fmla="val -3621"/>
              <a:gd name="adj2" fmla="val 117767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Deadline: 25 s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247002" y="5304144"/>
            <a:ext cx="6431108" cy="4643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800000"/>
                </a:solidFill>
                <a:ea typeface="ＭＳ Ｐゴシック" charset="-128"/>
                <a:cs typeface="Calibri"/>
              </a:rPr>
              <a:t>A combination of time and space redundancy is the best solution</a:t>
            </a:r>
            <a:endParaRPr lang="en-US" sz="1600" b="1" dirty="0">
              <a:solidFill>
                <a:srgbClr val="800000"/>
              </a:solidFill>
              <a:ea typeface="ＭＳ Ｐゴシック" charset="-128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09289" y="4550279"/>
            <a:ext cx="5879277" cy="2058106"/>
            <a:chOff x="1109289" y="4550279"/>
            <a:chExt cx="5879277" cy="2058106"/>
          </a:xfrm>
        </p:grpSpPr>
        <p:sp>
          <p:nvSpPr>
            <p:cNvPr id="5" name="Rectangle 4"/>
            <p:cNvSpPr/>
            <p:nvPr/>
          </p:nvSpPr>
          <p:spPr>
            <a:xfrm>
              <a:off x="1152534" y="6269831"/>
              <a:ext cx="30536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8519C"/>
                  </a:solidFill>
                  <a:ea typeface="ＭＳ Ｐゴシック" charset="-128"/>
                  <a:cs typeface="Calibri"/>
                </a:rPr>
                <a:t>Schedule of </a:t>
              </a:r>
              <a:r>
                <a:rPr lang="en-US" sz="1600" dirty="0" smtClean="0">
                  <a:solidFill>
                    <a:srgbClr val="08519C"/>
                  </a:solidFill>
                  <a:ea typeface="ＭＳ Ｐゴシック" charset="-128"/>
                  <a:cs typeface="Calibri"/>
                </a:rPr>
                <a:t>operations for case 3a</a:t>
              </a:r>
              <a:endParaRPr lang="en-US" sz="1600" dirty="0">
                <a:solidFill>
                  <a:srgbClr val="08519C"/>
                </a:solidFill>
                <a:ea typeface="ＭＳ Ｐゴシック" charset="-128"/>
                <a:cs typeface="Calibri"/>
              </a:endParaRPr>
            </a:p>
          </p:txBody>
        </p:sp>
        <p:pic>
          <p:nvPicPr>
            <p:cNvPr id="12" name="Picture 11" descr="ros_sched3a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289" y="4550279"/>
              <a:ext cx="5879277" cy="1765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75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Recovery Strategy</a:t>
            </a:r>
            <a:endParaRPr lang="en-US" dirty="0"/>
          </a:p>
        </p:txBody>
      </p:sp>
      <p:pic>
        <p:nvPicPr>
          <p:cNvPr id="5" name="Picture 4" descr="ros_bigschem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" y="1897960"/>
            <a:ext cx="8941449" cy="18473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276470" y="2459191"/>
            <a:ext cx="1509375" cy="469764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assignment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76470" y="3061246"/>
            <a:ext cx="1509375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870233" y="2376709"/>
            <a:ext cx="1661534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Recovery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870233" y="2781730"/>
            <a:ext cx="1661534" cy="469764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Optimization Strategy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870233" y="3365011"/>
            <a:ext cx="1661534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3788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Biochips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79" y="3529300"/>
            <a:ext cx="2448327" cy="1997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579" y="3461589"/>
            <a:ext cx="2187539" cy="2249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865" y="2764130"/>
            <a:ext cx="2546844" cy="1530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865" y="4595882"/>
            <a:ext cx="2546844" cy="13627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985854" y="4523837"/>
            <a:ext cx="2695622" cy="1498998"/>
          </a:xfrm>
          <a:prstGeom prst="rect">
            <a:avLst/>
          </a:prstGeom>
          <a:noFill/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579" y="1059899"/>
            <a:ext cx="4572000" cy="19184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Can run biochemical applications</a:t>
            </a:r>
          </a:p>
          <a:p>
            <a:pPr marL="800100" lvl="1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In-vitro diagnostics</a:t>
            </a:r>
          </a:p>
          <a:p>
            <a:pPr marL="800100" lvl="1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Drug discovery</a:t>
            </a:r>
          </a:p>
          <a:p>
            <a:pPr marL="800100" lvl="1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Biotech</a:t>
            </a:r>
          </a:p>
          <a:p>
            <a:pPr marL="800100" lvl="1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Ecology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85854" y="6165021"/>
            <a:ext cx="268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>
                <a:solidFill>
                  <a:srgbClr val="08519C"/>
                </a:solidFill>
                <a:ea typeface="ＭＳ Ｐゴシック" charset="-128"/>
                <a:cs typeface="Calibri"/>
              </a:rPr>
              <a:t>Digital microfluidic biochip</a:t>
            </a:r>
          </a:p>
        </p:txBody>
      </p:sp>
    </p:spTree>
    <p:extLst>
      <p:ext uri="{BB962C8B-B14F-4D97-AF65-F5344CB8AC3E}">
        <p14:creationId xmlns:p14="http://schemas.microsoft.com/office/powerpoint/2010/main" val="1709277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error recovery strategy</a:t>
            </a:r>
            <a:endParaRPr lang="en-US" dirty="0"/>
          </a:p>
        </p:txBody>
      </p:sp>
      <p:pic>
        <p:nvPicPr>
          <p:cNvPr id="4" name="Picture 3" descr="ros_ex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0" y="1109937"/>
            <a:ext cx="1941145" cy="2535563"/>
          </a:xfrm>
          <a:prstGeom prst="rect">
            <a:avLst/>
          </a:prstGeom>
        </p:spPr>
      </p:pic>
      <p:pic>
        <p:nvPicPr>
          <p:cNvPr id="6" name="Picture 5" descr="ros_ex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856"/>
            <a:ext cx="2498412" cy="4179500"/>
          </a:xfrm>
          <a:prstGeom prst="rect">
            <a:avLst/>
          </a:prstGeom>
        </p:spPr>
      </p:pic>
      <p:pic>
        <p:nvPicPr>
          <p:cNvPr id="12" name="Picture 11" descr="ros_bigschem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" y="4560356"/>
            <a:ext cx="8941449" cy="184731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 bwMode="auto">
          <a:xfrm>
            <a:off x="276470" y="5161476"/>
            <a:ext cx="1509375" cy="469764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assignment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76470" y="5763531"/>
            <a:ext cx="1509375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870233" y="5078994"/>
            <a:ext cx="1661534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Recovery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870233" y="5484015"/>
            <a:ext cx="1661534" cy="469764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Optimization Strategy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870233" y="6067296"/>
            <a:ext cx="1661534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pic>
        <p:nvPicPr>
          <p:cNvPr id="23" name="Picture 22" descr="ros_ex7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2" y="1043129"/>
            <a:ext cx="2971626" cy="2602371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276470" y="5161476"/>
            <a:ext cx="1509375" cy="469764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assignment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276470" y="5763531"/>
            <a:ext cx="1509375" cy="279073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8670" y="1020862"/>
            <a:ext cx="5325330" cy="1795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Redundancy Optimization Strategy (ROS)</a:t>
            </a:r>
          </a:p>
          <a:p>
            <a:pPr marL="800100" lvl="1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Determine </a:t>
            </a:r>
            <a:r>
              <a:rPr lang="en-US" dirty="0">
                <a:solidFill>
                  <a:srgbClr val="08519C"/>
                </a:solidFill>
                <a:ea typeface="ＭＳ Ｐゴシック" charset="-128"/>
                <a:cs typeface="Calibri"/>
              </a:rPr>
              <a:t>the detection operations</a:t>
            </a:r>
          </a:p>
          <a:p>
            <a:pPr marL="800100" lvl="1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dirty="0">
                <a:solidFill>
                  <a:srgbClr val="08519C"/>
                </a:solidFill>
                <a:ea typeface="ＭＳ Ｐゴシック" charset="-128"/>
                <a:cs typeface="Calibri"/>
              </a:rPr>
              <a:t>Prioritize the detection operations</a:t>
            </a:r>
          </a:p>
          <a:p>
            <a:pPr marL="800100" lvl="1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dirty="0">
                <a:solidFill>
                  <a:srgbClr val="08519C"/>
                </a:solidFill>
                <a:ea typeface="ＭＳ Ｐゴシック" charset="-128"/>
                <a:cs typeface="Calibri"/>
              </a:rPr>
              <a:t>Assign space redundancy </a:t>
            </a:r>
          </a:p>
          <a:p>
            <a:pPr marL="800100" lvl="1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dirty="0">
                <a:solidFill>
                  <a:srgbClr val="08519C"/>
                </a:solidFill>
                <a:ea typeface="ＭＳ Ｐゴシック" charset="-128"/>
                <a:cs typeface="Calibri"/>
              </a:rPr>
              <a:t>Assign time redundancy 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870233" y="5484015"/>
            <a:ext cx="1661534" cy="469764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Optimization Strategy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pic>
        <p:nvPicPr>
          <p:cNvPr id="27" name="Picture 26" descr="ros_ex6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0" y="455369"/>
            <a:ext cx="2921000" cy="3937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75846" y="1719384"/>
            <a:ext cx="2842846" cy="1563077"/>
            <a:chOff x="-3311769" y="4738077"/>
            <a:chExt cx="2842846" cy="1563077"/>
          </a:xfrm>
        </p:grpSpPr>
        <p:sp>
          <p:nvSpPr>
            <p:cNvPr id="30" name="Rectangle 29"/>
            <p:cNvSpPr/>
            <p:nvPr/>
          </p:nvSpPr>
          <p:spPr bwMode="auto">
            <a:xfrm>
              <a:off x="-3311769" y="4738077"/>
              <a:ext cx="2842846" cy="156307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31" name="Picture 30" descr="ros_ex5.eps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65"/>
            <a:stretch/>
          </p:blipFill>
          <p:spPr>
            <a:xfrm>
              <a:off x="-3232936" y="4874019"/>
              <a:ext cx="2490476" cy="1245827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auto">
            <a:xfrm>
              <a:off x="-1572846" y="4874019"/>
              <a:ext cx="830386" cy="1245827"/>
            </a:xfrm>
            <a:prstGeom prst="rect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4679" y="1855326"/>
            <a:ext cx="3737481" cy="1245827"/>
            <a:chOff x="8652309" y="3009802"/>
            <a:chExt cx="3737481" cy="1245827"/>
          </a:xfrm>
        </p:grpSpPr>
        <p:pic>
          <p:nvPicPr>
            <p:cNvPr id="34" name="Picture 33" descr="ros_ex5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2309" y="3009802"/>
              <a:ext cx="3737481" cy="1245827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 bwMode="auto">
            <a:xfrm>
              <a:off x="11127154" y="3009802"/>
              <a:ext cx="1262636" cy="1245827"/>
            </a:xfrm>
            <a:prstGeom prst="rect">
              <a:avLst/>
            </a:prstGeom>
            <a:noFill/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70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error recovery strategy</a:t>
            </a:r>
          </a:p>
        </p:txBody>
      </p:sp>
      <p:pic>
        <p:nvPicPr>
          <p:cNvPr id="4" name="Picture 3" descr="ros_ou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84" y="719138"/>
            <a:ext cx="4833549" cy="3783403"/>
          </a:xfrm>
          <a:prstGeom prst="rect">
            <a:avLst/>
          </a:prstGeom>
        </p:spPr>
      </p:pic>
      <p:pic>
        <p:nvPicPr>
          <p:cNvPr id="5" name="Picture 4" descr="ros_bigschem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" y="4560356"/>
            <a:ext cx="8941449" cy="184731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276470" y="5161476"/>
            <a:ext cx="1509375" cy="469764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assignment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76470" y="5763531"/>
            <a:ext cx="1509375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870233" y="5078994"/>
            <a:ext cx="1661534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Recovery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870233" y="5484015"/>
            <a:ext cx="1661534" cy="469764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Optimization Strategy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870233" y="6067296"/>
            <a:ext cx="1661534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870233" y="5484015"/>
            <a:ext cx="1661534" cy="469764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Optimization Strategy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870233" y="6067296"/>
            <a:ext cx="1661534" cy="279073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8817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os_bigschem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" y="4546827"/>
            <a:ext cx="8941449" cy="184731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915071" y="4998061"/>
            <a:ext cx="4688097" cy="1169544"/>
            <a:chOff x="1728837" y="3685284"/>
            <a:chExt cx="4688097" cy="1169544"/>
          </a:xfrm>
        </p:grpSpPr>
        <p:sp>
          <p:nvSpPr>
            <p:cNvPr id="46" name="Rectangle 45"/>
            <p:cNvSpPr/>
            <p:nvPr/>
          </p:nvSpPr>
          <p:spPr bwMode="auto">
            <a:xfrm>
              <a:off x="2162565" y="3721304"/>
              <a:ext cx="4177786" cy="10867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47" name="Picture 46" descr="ros_outline_red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837" y="3685284"/>
              <a:ext cx="4688097" cy="116954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 example</a:t>
            </a:r>
            <a:endParaRPr lang="en-US" dirty="0"/>
          </a:p>
        </p:txBody>
      </p:sp>
      <p:pic>
        <p:nvPicPr>
          <p:cNvPr id="3" name="Picture 2" descr="ros_big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" y="829653"/>
            <a:ext cx="8589878" cy="3128049"/>
          </a:xfrm>
          <a:prstGeom prst="rect">
            <a:avLst/>
          </a:prstGeom>
        </p:spPr>
      </p:pic>
      <p:pic>
        <p:nvPicPr>
          <p:cNvPr id="4" name="Picture 3" descr="ros_big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" y="830285"/>
            <a:ext cx="8589878" cy="3137855"/>
          </a:xfrm>
          <a:prstGeom prst="rect">
            <a:avLst/>
          </a:prstGeom>
        </p:spPr>
      </p:pic>
      <p:pic>
        <p:nvPicPr>
          <p:cNvPr id="5" name="Picture 4" descr="ros_big3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" y="842304"/>
            <a:ext cx="8589878" cy="3324166"/>
          </a:xfrm>
          <a:prstGeom prst="rect">
            <a:avLst/>
          </a:prstGeom>
        </p:spPr>
      </p:pic>
      <p:pic>
        <p:nvPicPr>
          <p:cNvPr id="6" name="Picture 5" descr="ros_big4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" y="836900"/>
            <a:ext cx="9101544" cy="333854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276470" y="5161476"/>
            <a:ext cx="1509375" cy="469764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assignment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76470" y="5763531"/>
            <a:ext cx="1509375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870233" y="5078994"/>
            <a:ext cx="1661534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Recovery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870233" y="5484015"/>
            <a:ext cx="1661534" cy="469764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Optimization Strategy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870233" y="6067296"/>
            <a:ext cx="1661534" cy="279073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276470" y="5161476"/>
            <a:ext cx="1509375" cy="469764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assignment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276470" y="5763531"/>
            <a:ext cx="1509375" cy="279073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6870233" y="5484015"/>
            <a:ext cx="1661534" cy="469764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Redundancy Optimization Strategy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870233" y="6063359"/>
            <a:ext cx="1661534" cy="279073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Compilation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42456" y="4366827"/>
            <a:ext cx="8941449" cy="2027317"/>
            <a:chOff x="-4960925" y="-744006"/>
            <a:chExt cx="8941449" cy="2027317"/>
          </a:xfrm>
        </p:grpSpPr>
        <p:sp>
          <p:nvSpPr>
            <p:cNvPr id="60" name="Rectangle 59"/>
            <p:cNvSpPr/>
            <p:nvPr/>
          </p:nvSpPr>
          <p:spPr bwMode="auto">
            <a:xfrm>
              <a:off x="-3065258" y="-744006"/>
              <a:ext cx="7045782" cy="20273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-4960925" y="-564006"/>
              <a:ext cx="8941449" cy="1847317"/>
              <a:chOff x="-9070676" y="208032"/>
              <a:chExt cx="8941449" cy="1847317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-9070676" y="208032"/>
                <a:ext cx="8941449" cy="1847317"/>
                <a:chOff x="-8494491" y="4546827"/>
                <a:chExt cx="8941449" cy="1847317"/>
              </a:xfrm>
            </p:grpSpPr>
            <p:pic>
              <p:nvPicPr>
                <p:cNvPr id="33" name="Picture 32" descr="ros_outline_red1.eps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8494491" y="4546827"/>
                  <a:ext cx="8941449" cy="1847317"/>
                </a:xfrm>
                <a:prstGeom prst="rect">
                  <a:avLst/>
                </a:prstGeom>
              </p:spPr>
            </p:pic>
            <p:sp>
              <p:nvSpPr>
                <p:cNvPr id="50" name="Rounded Rectangle 49"/>
                <p:cNvSpPr/>
                <p:nvPr/>
              </p:nvSpPr>
              <p:spPr bwMode="auto">
                <a:xfrm>
                  <a:off x="-8260477" y="5161476"/>
                  <a:ext cx="1509375" cy="469764"/>
                </a:xfrm>
                <a:prstGeom prst="roundRect">
                  <a:avLst/>
                </a:prstGeom>
                <a:solidFill>
                  <a:srgbClr val="3182BD"/>
                </a:solidFill>
                <a:ln w="9525" cap="flat" cmpd="sng" algn="ctr">
                  <a:solidFill>
                    <a:srgbClr val="3182B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14400" fontAlgn="base">
                    <a:lnSpc>
                      <a:spcPct val="8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solidFill>
                        <a:schemeClr val="bg1"/>
                      </a:solidFill>
                      <a:latin typeface="Times"/>
                      <a:ea typeface="ＭＳ Ｐゴシック" charset="-128"/>
                      <a:cs typeface="Times"/>
                    </a:rPr>
                    <a:t>Redundancy assignment</a:t>
                  </a:r>
                  <a:endParaRPr lang="en-US" sz="1400" dirty="0">
                    <a:solidFill>
                      <a:schemeClr val="bg1"/>
                    </a:solidFill>
                    <a:latin typeface="Times"/>
                    <a:ea typeface="ＭＳ Ｐゴシック" charset="-128"/>
                    <a:cs typeface="Times"/>
                  </a:endParaRPr>
                </a:p>
              </p:txBody>
            </p:sp>
            <p:sp>
              <p:nvSpPr>
                <p:cNvPr id="51" name="Rounded Rectangle 50"/>
                <p:cNvSpPr/>
                <p:nvPr/>
              </p:nvSpPr>
              <p:spPr bwMode="auto">
                <a:xfrm>
                  <a:off x="-8260477" y="5763531"/>
                  <a:ext cx="1509375" cy="279073"/>
                </a:xfrm>
                <a:prstGeom prst="roundRect">
                  <a:avLst/>
                </a:prstGeom>
                <a:solidFill>
                  <a:srgbClr val="3182BD"/>
                </a:solidFill>
                <a:ln w="9525" cap="flat" cmpd="sng" algn="ctr">
                  <a:solidFill>
                    <a:srgbClr val="3182B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14400" fontAlgn="base">
                    <a:lnSpc>
                      <a:spcPct val="8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solidFill>
                        <a:schemeClr val="bg1"/>
                      </a:solidFill>
                      <a:latin typeface="Times"/>
                      <a:ea typeface="ＭＳ Ｐゴシック" charset="-128"/>
                      <a:cs typeface="Times"/>
                    </a:rPr>
                    <a:t>Compilation</a:t>
                  </a:r>
                  <a:endParaRPr lang="en-US" sz="1400" dirty="0">
                    <a:solidFill>
                      <a:schemeClr val="bg1"/>
                    </a:solidFill>
                    <a:latin typeface="Times"/>
                    <a:ea typeface="ＭＳ Ｐゴシック" charset="-128"/>
                    <a:cs typeface="Times"/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 bwMode="auto">
                <a:xfrm>
                  <a:off x="-1666714" y="5078994"/>
                  <a:ext cx="1661534" cy="279073"/>
                </a:xfrm>
                <a:prstGeom prst="roundRect">
                  <a:avLst/>
                </a:prstGeom>
                <a:solidFill>
                  <a:srgbClr val="3182BD"/>
                </a:solidFill>
                <a:ln w="9525" cap="flat" cmpd="sng" algn="ctr">
                  <a:solidFill>
                    <a:srgbClr val="3182B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14400" fontAlgn="base">
                    <a:lnSpc>
                      <a:spcPct val="8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solidFill>
                        <a:schemeClr val="bg1"/>
                      </a:solidFill>
                      <a:latin typeface="Times"/>
                      <a:ea typeface="ＭＳ Ｐゴシック" charset="-128"/>
                      <a:cs typeface="Times"/>
                    </a:rPr>
                    <a:t>Recovery</a:t>
                  </a:r>
                  <a:endParaRPr lang="en-US" sz="1400" dirty="0">
                    <a:solidFill>
                      <a:schemeClr val="bg1"/>
                    </a:solidFill>
                    <a:latin typeface="Times"/>
                    <a:ea typeface="ＭＳ Ｐゴシック" charset="-128"/>
                    <a:cs typeface="Times"/>
                  </a:endParaRPr>
                </a:p>
              </p:txBody>
            </p:sp>
            <p:sp>
              <p:nvSpPr>
                <p:cNvPr id="53" name="Rounded Rectangle 52"/>
                <p:cNvSpPr/>
                <p:nvPr/>
              </p:nvSpPr>
              <p:spPr bwMode="auto">
                <a:xfrm>
                  <a:off x="-1666714" y="5484015"/>
                  <a:ext cx="1661534" cy="469764"/>
                </a:xfrm>
                <a:prstGeom prst="roundRect">
                  <a:avLst/>
                </a:prstGeom>
                <a:solidFill>
                  <a:srgbClr val="3182BD"/>
                </a:solidFill>
                <a:ln w="9525" cap="flat" cmpd="sng" algn="ctr">
                  <a:solidFill>
                    <a:srgbClr val="3182B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14400" fontAlgn="base">
                    <a:lnSpc>
                      <a:spcPct val="8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solidFill>
                        <a:schemeClr val="bg1"/>
                      </a:solidFill>
                      <a:latin typeface="Times"/>
                      <a:ea typeface="ＭＳ Ｐゴシック" charset="-128"/>
                      <a:cs typeface="Times"/>
                    </a:rPr>
                    <a:t>Redundancy Optimization Strategy</a:t>
                  </a:r>
                  <a:endParaRPr lang="en-US" sz="1400" dirty="0">
                    <a:solidFill>
                      <a:schemeClr val="bg1"/>
                    </a:solidFill>
                    <a:latin typeface="Times"/>
                    <a:ea typeface="ＭＳ Ｐゴシック" charset="-128"/>
                    <a:cs typeface="Time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 bwMode="auto">
                <a:xfrm>
                  <a:off x="-1666714" y="6067296"/>
                  <a:ext cx="1661534" cy="279073"/>
                </a:xfrm>
                <a:prstGeom prst="roundRect">
                  <a:avLst/>
                </a:prstGeom>
                <a:solidFill>
                  <a:srgbClr val="3182BD"/>
                </a:solidFill>
                <a:ln w="9525" cap="flat" cmpd="sng" algn="ctr">
                  <a:solidFill>
                    <a:srgbClr val="3182BD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36000" rIns="0" bIns="3600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914400" fontAlgn="base">
                    <a:lnSpc>
                      <a:spcPct val="8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1400" dirty="0" smtClean="0">
                      <a:solidFill>
                        <a:schemeClr val="bg1"/>
                      </a:solidFill>
                      <a:latin typeface="Times"/>
                      <a:ea typeface="ＭＳ Ｐゴシック" charset="-128"/>
                      <a:cs typeface="Times"/>
                    </a:rPr>
                    <a:t>Compilation</a:t>
                  </a:r>
                  <a:endParaRPr lang="en-US" sz="1400" dirty="0">
                    <a:solidFill>
                      <a:schemeClr val="bg1"/>
                    </a:solidFill>
                    <a:latin typeface="Times"/>
                    <a:ea typeface="ＭＳ Ｐゴシック" charset="-128"/>
                    <a:cs typeface="Times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-7175009" y="668409"/>
                <a:ext cx="4688097" cy="1169544"/>
                <a:chOff x="1728837" y="3685284"/>
                <a:chExt cx="4688097" cy="1169544"/>
              </a:xfrm>
            </p:grpSpPr>
            <p:sp>
              <p:nvSpPr>
                <p:cNvPr id="57" name="Rectangle 56"/>
                <p:cNvSpPr/>
                <p:nvPr/>
              </p:nvSpPr>
              <p:spPr bwMode="auto">
                <a:xfrm>
                  <a:off x="2162565" y="3721304"/>
                  <a:ext cx="4177786" cy="1086792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pic>
              <p:nvPicPr>
                <p:cNvPr id="58" name="Picture 57" descr="ros_outline_red2.eps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8837" y="3685284"/>
                  <a:ext cx="4688097" cy="116954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62" name="Rounded Rectangle 61"/>
          <p:cNvSpPr/>
          <p:nvPr/>
        </p:nvSpPr>
        <p:spPr bwMode="auto">
          <a:xfrm>
            <a:off x="6870233" y="5078994"/>
            <a:ext cx="1661534" cy="279073"/>
          </a:xfrm>
          <a:prstGeom prst="roundRect">
            <a:avLst/>
          </a:prstGeom>
          <a:solidFill>
            <a:srgbClr val="800000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Times"/>
                <a:ea typeface="ＭＳ Ｐゴシック" charset="-128"/>
                <a:cs typeface="Times"/>
              </a:rPr>
              <a:t>Recovery</a:t>
            </a:r>
            <a:endParaRPr lang="en-US" sz="1400" dirty="0">
              <a:solidFill>
                <a:schemeClr val="bg1"/>
              </a:solidFill>
              <a:latin typeface="Times"/>
              <a:ea typeface="ＭＳ Ｐゴシック" charset="-128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2438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4" grpId="2" animBg="1"/>
      <p:bldP spid="24" grpId="3" animBg="1"/>
      <p:bldP spid="24" grpId="4" animBg="1"/>
      <p:bldP spid="24" grpId="5" animBg="1"/>
      <p:bldP spid="32" grpId="0" animBg="1"/>
      <p:bldP spid="32" grpId="1" animBg="1"/>
      <p:bldP spid="32" grpId="2" animBg="1"/>
      <p:bldP spid="32" grpId="3" animBg="1"/>
      <p:bldP spid="32" grpId="4" animBg="1"/>
      <p:bldP spid="32" grpId="5" animBg="1"/>
      <p:bldP spid="62" grpId="0" animBg="1"/>
      <p:bldP spid="6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5524" y="1016860"/>
            <a:ext cx="3823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ROS results for q = 1, 2 and 3 faults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731967"/>
              </p:ext>
            </p:extLst>
          </p:nvPr>
        </p:nvGraphicFramePr>
        <p:xfrm>
          <a:off x="872274" y="1580431"/>
          <a:ext cx="7441146" cy="2560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0191"/>
                <a:gridCol w="1240191"/>
                <a:gridCol w="1240191"/>
                <a:gridCol w="1240191"/>
                <a:gridCol w="1240191"/>
                <a:gridCol w="124019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App.</a:t>
                      </a:r>
                    </a:p>
                    <a:p>
                      <a:pPr algn="ctr"/>
                      <a:r>
                        <a:rPr lang="en-US" dirty="0" smtClean="0"/>
                        <a:t>(ops.)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Deadline</a:t>
                      </a:r>
                    </a:p>
                    <a:p>
                      <a:pPr algn="ctr"/>
                      <a:r>
                        <a:rPr lang="en-US" dirty="0" smtClean="0"/>
                        <a:t>(s)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Arch.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(s)</a:t>
                      </a:r>
                    </a:p>
                    <a:p>
                      <a:pPr algn="ctr"/>
                      <a:r>
                        <a:rPr lang="en-US" dirty="0" smtClean="0"/>
                        <a:t>q =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Time (s)</a:t>
                      </a:r>
                    </a:p>
                    <a:p>
                      <a:pPr algn="ctr"/>
                      <a:r>
                        <a:rPr lang="en-US" dirty="0" smtClean="0"/>
                        <a:t>q =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Time (s)</a:t>
                      </a:r>
                    </a:p>
                    <a:p>
                      <a:pPr algn="ctr"/>
                      <a:r>
                        <a:rPr lang="en-US" dirty="0" smtClean="0"/>
                        <a:t>q = 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PDNA</a:t>
                      </a:r>
                    </a:p>
                    <a:p>
                      <a:pPr algn="ctr"/>
                      <a:r>
                        <a:rPr lang="en-US" dirty="0" smtClean="0"/>
                        <a:t>(19)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7x7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37.4</a:t>
                      </a:r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IDP</a:t>
                      </a:r>
                    </a:p>
                    <a:p>
                      <a:pPr algn="ctr"/>
                      <a:r>
                        <a:rPr lang="en-US" dirty="0" smtClean="0"/>
                        <a:t>(71)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9x9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166.63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177.61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182.66</a:t>
                      </a:r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CPA</a:t>
                      </a:r>
                    </a:p>
                    <a:p>
                      <a:pPr algn="ctr"/>
                      <a:r>
                        <a:rPr lang="en-US" dirty="0" smtClean="0"/>
                        <a:t>(103)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11x11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219.78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219.93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244.95</a:t>
                      </a: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00951" y="4382386"/>
            <a:ext cx="4284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6838"/>
            <a:r>
              <a:rPr lang="en-US" b="1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PDNA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Interpolation for plasmid DNA</a:t>
            </a:r>
          </a:p>
          <a:p>
            <a:pPr indent="-96838"/>
            <a:r>
              <a:rPr lang="en-US" b="1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IDP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Interpolation dilution of a protein</a:t>
            </a:r>
          </a:p>
          <a:p>
            <a:pPr indent="-96838"/>
            <a:r>
              <a:rPr lang="en-US" b="1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CPA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Colorimetric protein assay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290822" y="5615152"/>
            <a:ext cx="4557684" cy="4643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800000"/>
                </a:solidFill>
                <a:ea typeface="ＭＳ Ｐゴシック" charset="-128"/>
                <a:cs typeface="Calibri"/>
              </a:rPr>
              <a:t>ROS can tolerate faults within the deadline </a:t>
            </a:r>
            <a:endParaRPr lang="en-US" sz="1600" b="1" dirty="0">
              <a:solidFill>
                <a:srgbClr val="800000"/>
              </a:solidFill>
              <a:ea typeface="ＭＳ Ｐゴシック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071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189" y="974664"/>
            <a:ext cx="7562878" cy="4690549"/>
          </a:xfrm>
        </p:spPr>
        <p:txBody>
          <a:bodyPr/>
          <a:lstStyle/>
          <a:p>
            <a:pPr marL="342900" indent="-342900"/>
            <a:r>
              <a:rPr lang="en-US" sz="2200" dirty="0" smtClean="0"/>
              <a:t>Compilation for error recovery</a:t>
            </a:r>
          </a:p>
          <a:p>
            <a:pPr marL="703262" lvl="1" indent="-342900"/>
            <a:r>
              <a:rPr lang="en-US" sz="2000" dirty="0" smtClean="0"/>
              <a:t>Offline compilation</a:t>
            </a:r>
          </a:p>
          <a:p>
            <a:pPr marL="1004887" lvl="2" indent="-285750"/>
            <a:r>
              <a:rPr lang="en-US" sz="1800" dirty="0" smtClean="0"/>
              <a:t>  Fault-tolerant compilation strategy</a:t>
            </a:r>
          </a:p>
          <a:p>
            <a:pPr marL="719137" lvl="2" indent="0">
              <a:buNone/>
            </a:pPr>
            <a:endParaRPr lang="en-US" sz="1800" dirty="0" smtClean="0"/>
          </a:p>
          <a:p>
            <a:pPr marL="703262" lvl="1" indent="-342900"/>
            <a:r>
              <a:rPr lang="en-US" sz="2000" dirty="0" smtClean="0"/>
              <a:t>Online compilation</a:t>
            </a:r>
          </a:p>
          <a:p>
            <a:pPr marL="1062037" lvl="2" indent="-342900"/>
            <a:r>
              <a:rPr lang="en-US" sz="1800" dirty="0" smtClean="0"/>
              <a:t>Generalized fault-tolerant application model</a:t>
            </a:r>
          </a:p>
          <a:p>
            <a:pPr marL="1062037" lvl="2" indent="-342900"/>
            <a:r>
              <a:rPr lang="en-US" sz="1800" dirty="0" smtClean="0"/>
              <a:t>List Scheduling compilation strategy</a:t>
            </a:r>
          </a:p>
          <a:p>
            <a:pPr marL="1062037" lvl="2" indent="-342900"/>
            <a:r>
              <a:rPr lang="en-US" sz="1800" dirty="0" smtClean="0"/>
              <a:t>Redundancy optimization strategy</a:t>
            </a:r>
          </a:p>
          <a:p>
            <a:pPr marL="1422400" lvl="3" indent="-342900"/>
            <a:r>
              <a:rPr lang="en-US" dirty="0" smtClean="0"/>
              <a:t>For sensor and CCD-camera </a:t>
            </a:r>
          </a:p>
          <a:p>
            <a:pPr marL="1422400" lvl="3" indent="-342900"/>
            <a:endParaRPr lang="en-US" dirty="0"/>
          </a:p>
          <a:p>
            <a:pPr marL="342900" indent="-342900"/>
            <a:r>
              <a:rPr lang="en-US" sz="2200" b="1" dirty="0"/>
              <a:t>Our online strategy </a:t>
            </a:r>
            <a:r>
              <a:rPr lang="en-US" sz="2200" b="1" dirty="0" smtClean="0"/>
              <a:t>obtains better </a:t>
            </a:r>
            <a:r>
              <a:rPr lang="en-US" sz="2200" b="1" dirty="0"/>
              <a:t>quality results </a:t>
            </a:r>
          </a:p>
          <a:p>
            <a:pPr marL="1079500" lvl="3" indent="0">
              <a:buNone/>
            </a:pPr>
            <a:endParaRPr lang="en-US" dirty="0" smtClean="0"/>
          </a:p>
          <a:p>
            <a:pPr marL="1422400" lvl="3" indent="-342900"/>
            <a:endParaRPr lang="en-US" dirty="0"/>
          </a:p>
          <a:p>
            <a:pPr marL="719137" lvl="2" indent="0">
              <a:buNone/>
            </a:pPr>
            <a:endParaRPr lang="en-US" sz="1400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575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840972"/>
            <a:ext cx="8424863" cy="5696616"/>
          </a:xfrm>
        </p:spPr>
        <p:txBody>
          <a:bodyPr/>
          <a:lstStyle/>
          <a:p>
            <a:pPr marL="342900" indent="-342900"/>
            <a:r>
              <a:rPr lang="en-US" sz="2200" dirty="0" smtClean="0"/>
              <a:t>Background and motivation</a:t>
            </a:r>
          </a:p>
          <a:p>
            <a:pPr marL="342900" indent="-342900"/>
            <a:r>
              <a:rPr lang="en-US" sz="2200" dirty="0" smtClean="0"/>
              <a:t>System models</a:t>
            </a:r>
          </a:p>
          <a:p>
            <a:pPr marL="342900" indent="-342900"/>
            <a:r>
              <a:rPr lang="en-US" sz="2200" dirty="0" smtClean="0"/>
              <a:t>Compilation for error recovery</a:t>
            </a:r>
          </a:p>
          <a:p>
            <a:pPr marL="703262" lvl="1" indent="-342900"/>
            <a:r>
              <a:rPr lang="en-US" sz="1800" dirty="0" smtClean="0"/>
              <a:t>Problem formulation and example</a:t>
            </a:r>
          </a:p>
          <a:p>
            <a:pPr marL="703262" lvl="1" indent="-342900"/>
            <a:r>
              <a:rPr lang="en-US" sz="1800" dirty="0" smtClean="0"/>
              <a:t>Redundancy Optimization Strategy</a:t>
            </a:r>
            <a:endParaRPr lang="en-US" sz="1800" dirty="0"/>
          </a:p>
          <a:p>
            <a:pPr marL="703262" lvl="1" indent="-342900"/>
            <a:r>
              <a:rPr lang="en-US" sz="1800" dirty="0" smtClean="0"/>
              <a:t>Experimental results</a:t>
            </a:r>
          </a:p>
          <a:p>
            <a:pPr marL="342900" indent="-342900"/>
            <a:r>
              <a:rPr lang="en-US" sz="2200" b="1" dirty="0" smtClean="0"/>
              <a:t>Synthesis of application-specific architectures</a:t>
            </a:r>
          </a:p>
          <a:p>
            <a:pPr marL="703262" lvl="1" indent="-342900"/>
            <a:r>
              <a:rPr lang="en-US" sz="1800" dirty="0" smtClean="0"/>
              <a:t>Problem formulation and example</a:t>
            </a:r>
          </a:p>
          <a:p>
            <a:pPr marL="703262" lvl="1" indent="-342900"/>
            <a:r>
              <a:rPr lang="en-US" sz="1800" dirty="0" err="1" smtClean="0"/>
              <a:t>Tabu</a:t>
            </a:r>
            <a:r>
              <a:rPr lang="en-US" sz="1800" dirty="0" smtClean="0"/>
              <a:t>-Search synthesis strategy</a:t>
            </a:r>
          </a:p>
          <a:p>
            <a:pPr marL="703262" lvl="1" indent="-342900"/>
            <a:r>
              <a:rPr lang="en-US" sz="1800" dirty="0" smtClean="0"/>
              <a:t>Fault-tolerant architecture evaluation</a:t>
            </a:r>
          </a:p>
          <a:p>
            <a:pPr marL="703262" lvl="1" indent="-342900"/>
            <a:r>
              <a:rPr lang="en-US" sz="1800" dirty="0" smtClean="0"/>
              <a:t>Experimental results</a:t>
            </a:r>
          </a:p>
          <a:p>
            <a:pPr marL="342900" indent="-342900"/>
            <a:r>
              <a:rPr lang="en-US" sz="2200" dirty="0" smtClean="0"/>
              <a:t>Contributions</a:t>
            </a:r>
          </a:p>
          <a:p>
            <a:pPr marL="342900" indent="-342900"/>
            <a:r>
              <a:rPr lang="en-US" sz="2200" dirty="0" smtClean="0"/>
              <a:t>Conclusions</a:t>
            </a:r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91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2"/>
    </mc:Choice>
    <mc:Fallback xmlns="">
      <p:transition xmlns:p14="http://schemas.microsoft.com/office/powerpoint/2010/main" spd="slow" advTm="5414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Application-specific biochips</a:t>
            </a:r>
            <a:endParaRPr lang="en-US" dirty="0"/>
          </a:p>
        </p:txBody>
      </p:sp>
      <p:pic>
        <p:nvPicPr>
          <p:cNvPr id="4" name="Picture 3" descr="sample_prep_chi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82" y="1480819"/>
            <a:ext cx="2397214" cy="36180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5245" y="5119449"/>
            <a:ext cx="3238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Biochip for s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ample 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p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reparation </a:t>
            </a:r>
            <a:endParaRPr lang="en-US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  <a:p>
            <a:pPr algn="ctr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(</a:t>
            </a:r>
            <a:r>
              <a:rPr lang="en-US" dirty="0" err="1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Nugen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 err="1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Technlogies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, Inc.)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126" y="1569647"/>
            <a:ext cx="2320501" cy="34669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1319" y="5119449"/>
            <a:ext cx="3238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Biochip for 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newborn 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s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creening</a:t>
            </a:r>
            <a:endParaRPr lang="en-US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  <a:p>
            <a:pPr algn="ctr"/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(Advanced Liquid Logics, Inc.)</a:t>
            </a:r>
            <a:endParaRPr lang="en-US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29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Application-specific architecture models</a:t>
            </a:r>
            <a:endParaRPr lang="en-US" dirty="0"/>
          </a:p>
        </p:txBody>
      </p:sp>
      <p:pic>
        <p:nvPicPr>
          <p:cNvPr id="26" name="Picture 25" descr="asb_ex1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09" y="1446044"/>
            <a:ext cx="5697814" cy="234186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48539" y="1049758"/>
            <a:ext cx="7889510" cy="2935111"/>
            <a:chOff x="476714" y="903111"/>
            <a:chExt cx="7889510" cy="2935111"/>
          </a:xfrm>
        </p:grpSpPr>
        <p:sp>
          <p:nvSpPr>
            <p:cNvPr id="10" name="Rectangle 9"/>
            <p:cNvSpPr/>
            <p:nvPr/>
          </p:nvSpPr>
          <p:spPr bwMode="auto">
            <a:xfrm>
              <a:off x="1574634" y="903111"/>
              <a:ext cx="6448778" cy="29351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714" y="1967862"/>
              <a:ext cx="5336893" cy="13865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58709" y="1529944"/>
              <a:ext cx="233910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kern="0" dirty="0">
                  <a:solidFill>
                    <a:srgbClr val="08519C"/>
                  </a:solidFill>
                  <a:ea typeface="ＭＳ Ｐゴシック" charset="-128"/>
                  <a:cs typeface="Calibri"/>
                </a:rPr>
                <a:t>Component library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4180" y="1976352"/>
              <a:ext cx="1992044" cy="132802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05760" y="1545465"/>
              <a:ext cx="17253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Fluidic library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89" y="1088018"/>
            <a:ext cx="8628416" cy="3152712"/>
            <a:chOff x="155222" y="1293644"/>
            <a:chExt cx="8628416" cy="3186088"/>
          </a:xfrm>
        </p:grpSpPr>
        <p:sp>
          <p:nvSpPr>
            <p:cNvPr id="15" name="Rectangle 14"/>
            <p:cNvSpPr/>
            <p:nvPr/>
          </p:nvSpPr>
          <p:spPr bwMode="auto">
            <a:xfrm>
              <a:off x="155222" y="1344590"/>
              <a:ext cx="8628416" cy="313514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6" name="Picture 15" descr="CRM1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661" y="1293644"/>
              <a:ext cx="4686300" cy="3073400"/>
            </a:xfrm>
            <a:prstGeom prst="rect">
              <a:avLst/>
            </a:prstGeom>
          </p:spPr>
        </p:pic>
      </p:grp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6714" y="3635511"/>
            <a:ext cx="6485873" cy="2816945"/>
          </a:xfrm>
        </p:spPr>
        <p:txBody>
          <a:bodyPr/>
          <a:lstStyle/>
          <a:p>
            <a:pPr marL="703262" lvl="1" indent="-342900"/>
            <a:endParaRPr lang="en-US" sz="2200" dirty="0" smtClean="0"/>
          </a:p>
          <a:p>
            <a:pPr marL="703262" lvl="1" indent="-342900"/>
            <a:endParaRPr lang="en-US" sz="22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86172" y="4511340"/>
            <a:ext cx="6441813" cy="833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kern="0" dirty="0">
                <a:solidFill>
                  <a:srgbClr val="08519C"/>
                </a:solidFill>
                <a:ea typeface="ＭＳ Ｐゴシック" charset="-128"/>
                <a:cs typeface="Calibri"/>
              </a:rPr>
              <a:t>Total Cost = Cost of components + Cost of fluids</a:t>
            </a:r>
          </a:p>
          <a:p>
            <a:pPr marL="342900" lvl="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Circular-Route Module (CRM)</a:t>
            </a:r>
            <a:endParaRPr lang="en-US" sz="2200" kern="0" dirty="0">
              <a:solidFill>
                <a:srgbClr val="08519C"/>
              </a:solidFill>
              <a:ea typeface="ＭＳ Ｐゴシック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01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Motivational Example</a:t>
            </a:r>
            <a:endParaRPr lang="en-US" dirty="0"/>
          </a:p>
        </p:txBody>
      </p:sp>
      <p:pic>
        <p:nvPicPr>
          <p:cNvPr id="6" name="Picture 5" descr="ts_grap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477" y="1335009"/>
            <a:ext cx="4901848" cy="2982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9477" y="4593996"/>
            <a:ext cx="5070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Application obtained by repeating 3 times the graph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7189" y="719138"/>
            <a:ext cx="7713258" cy="4513431"/>
            <a:chOff x="357189" y="939112"/>
            <a:chExt cx="7713258" cy="4513431"/>
          </a:xfrm>
        </p:grpSpPr>
        <p:sp>
          <p:nvSpPr>
            <p:cNvPr id="10" name="Rectangle 9"/>
            <p:cNvSpPr/>
            <p:nvPr/>
          </p:nvSpPr>
          <p:spPr bwMode="auto">
            <a:xfrm>
              <a:off x="1904826" y="1186520"/>
              <a:ext cx="6165621" cy="422802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" name="Picture 10" descr="jetc_rect_arch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619235" y="1915536"/>
              <a:ext cx="4130743" cy="217789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2639" y="5083211"/>
              <a:ext cx="2504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Rectangular architecture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82297" y="1905042"/>
            <a:ext cx="5301341" cy="2873620"/>
            <a:chOff x="3482297" y="1905042"/>
            <a:chExt cx="5301341" cy="2873620"/>
          </a:xfrm>
        </p:grpSpPr>
        <p:pic>
          <p:nvPicPr>
            <p:cNvPr id="21" name="Picture 20" descr="asb_ex1-eps-converted-to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297" y="1905042"/>
              <a:ext cx="5301341" cy="217891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928046" y="4409330"/>
              <a:ext cx="3212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Application-specific architecture </a:t>
              </a:r>
              <a:endPara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endParaRPr>
            </a:p>
          </p:txBody>
        </p:sp>
      </p:grpSp>
      <p:sp>
        <p:nvSpPr>
          <p:cNvPr id="27" name="Rectangle 26"/>
          <p:cNvSpPr/>
          <p:nvPr/>
        </p:nvSpPr>
        <p:spPr bwMode="auto">
          <a:xfrm>
            <a:off x="2199477" y="5913214"/>
            <a:ext cx="4557684" cy="4643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800000"/>
                </a:solidFill>
                <a:ea typeface="ＭＳ Ｐゴシック" charset="-128"/>
                <a:cs typeface="Calibri"/>
              </a:rPr>
              <a:t>The application-specific architecture is cheaper</a:t>
            </a:r>
            <a:endParaRPr lang="en-US" sz="1600" b="1" dirty="0">
              <a:solidFill>
                <a:srgbClr val="800000"/>
              </a:solidFill>
              <a:ea typeface="ＭＳ Ｐゴシック" charset="-128"/>
              <a:cs typeface="Calibri"/>
            </a:endParaRPr>
          </a:p>
        </p:txBody>
      </p:sp>
      <p:sp>
        <p:nvSpPr>
          <p:cNvPr id="29" name="Rounded Rectangular Callout 28"/>
          <p:cNvSpPr/>
          <p:nvPr/>
        </p:nvSpPr>
        <p:spPr bwMode="auto">
          <a:xfrm>
            <a:off x="746335" y="5286561"/>
            <a:ext cx="1671774" cy="386904"/>
          </a:xfrm>
          <a:prstGeom prst="wedgeRoundRectCallout">
            <a:avLst>
              <a:gd name="adj1" fmla="val -1275"/>
              <a:gd name="adj2" fmla="val -79138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8255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Cost: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168 units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Rounded Rectangular Callout 30"/>
          <p:cNvSpPr/>
          <p:nvPr/>
        </p:nvSpPr>
        <p:spPr bwMode="auto">
          <a:xfrm>
            <a:off x="4599153" y="4826704"/>
            <a:ext cx="1671774" cy="386904"/>
          </a:xfrm>
          <a:prstGeom prst="wedgeRoundRectCallout">
            <a:avLst>
              <a:gd name="adj1" fmla="val -1275"/>
              <a:gd name="adj2" fmla="val -79138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8255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Cost: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128 units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202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methodology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 bwMode="auto">
          <a:xfrm>
            <a:off x="4957664" y="1116466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Architecture design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1535" y="1116466"/>
            <a:ext cx="315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Location of faults </a:t>
            </a:r>
            <a:r>
              <a:rPr lang="en-US" sz="2000" u="sng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not</a:t>
            </a:r>
            <a:r>
              <a:rPr lang="en-US" sz="2000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known</a:t>
            </a:r>
            <a:endParaRPr lang="en-US" sz="2000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90523" y="6317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Rounded Rectangle 27"/>
          <p:cNvSpPr/>
          <p:nvPr/>
        </p:nvSpPr>
        <p:spPr bwMode="auto">
          <a:xfrm>
            <a:off x="4951869" y="1972014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Biochip fabrication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4957664" y="2827562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Biochip testing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4957664" y="3683110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Application compilation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4957664" y="4538658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Operation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4957664" y="5394206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Disposal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6420865" y="1669921"/>
            <a:ext cx="617391" cy="302093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99751" y="-4586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Down Arrow 34"/>
          <p:cNvSpPr/>
          <p:nvPr/>
        </p:nvSpPr>
        <p:spPr bwMode="auto">
          <a:xfrm>
            <a:off x="6420865" y="2525469"/>
            <a:ext cx="617391" cy="302093"/>
          </a:xfrm>
          <a:prstGeom prst="downArrow">
            <a:avLst/>
          </a:prstGeom>
          <a:solidFill>
            <a:srgbClr val="A6A6A6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6420865" y="3381017"/>
            <a:ext cx="617391" cy="302093"/>
          </a:xfrm>
          <a:prstGeom prst="downArrow">
            <a:avLst/>
          </a:prstGeom>
          <a:solidFill>
            <a:srgbClr val="A6A6A6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6420865" y="4236565"/>
            <a:ext cx="617391" cy="302093"/>
          </a:xfrm>
          <a:prstGeom prst="downArrow">
            <a:avLst/>
          </a:prstGeom>
          <a:solidFill>
            <a:srgbClr val="A6A6A6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" name="Down Arrow 52"/>
          <p:cNvSpPr/>
          <p:nvPr/>
        </p:nvSpPr>
        <p:spPr bwMode="auto">
          <a:xfrm>
            <a:off x="6420865" y="5092113"/>
            <a:ext cx="617391" cy="302093"/>
          </a:xfrm>
          <a:prstGeom prst="downArrow">
            <a:avLst/>
          </a:prstGeom>
          <a:solidFill>
            <a:srgbClr val="A6A6A6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1535" y="2873134"/>
            <a:ext cx="2745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Location of faults known</a:t>
            </a:r>
            <a:endParaRPr lang="en-US" sz="2000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75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biochips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834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*This slide was created by prof. K. </a:t>
            </a:r>
            <a:r>
              <a:rPr lang="en-US" dirty="0" err="1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Chakrabarty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, Duke University. Used with permission.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30200" y="673100"/>
            <a:ext cx="8475882" cy="5511184"/>
            <a:chOff x="330200" y="673100"/>
            <a:chExt cx="8475882" cy="55111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200" y="673100"/>
              <a:ext cx="8475882" cy="55111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236720" y="1168400"/>
              <a:ext cx="1945352" cy="110799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Automation</a:t>
              </a:r>
            </a:p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Integration</a:t>
              </a:r>
            </a:p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Miniaturization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70834" y="2540000"/>
              <a:ext cx="1945352" cy="110799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Automation</a:t>
              </a:r>
            </a:p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Integration</a:t>
              </a:r>
            </a:p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Miniaturization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49040" y="4592320"/>
              <a:ext cx="1945352" cy="110799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Automation</a:t>
              </a:r>
            </a:p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Integration</a:t>
              </a:r>
            </a:p>
            <a:p>
              <a:r>
                <a:rPr lang="en-US" sz="2200" dirty="0">
                  <a:solidFill>
                    <a:srgbClr val="08519C"/>
                  </a:solidFill>
                  <a:latin typeface="Calibri"/>
                  <a:ea typeface="ＭＳ Ｐゴシック" charset="-128"/>
                  <a:cs typeface="Calibri"/>
                </a:rPr>
                <a:t>Miniaturization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82072" y="2570480"/>
              <a:ext cx="28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82072" y="2900305"/>
              <a:ext cx="28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60278" y="4608136"/>
              <a:ext cx="28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60278" y="4937961"/>
              <a:ext cx="28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60278" y="5264671"/>
              <a:ext cx="288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dirty="0">
                <a:solidFill>
                  <a:srgbClr val="800000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-5220944" y="523324"/>
            <a:ext cx="4221439" cy="391628"/>
          </a:xfrm>
          <a:prstGeom prst="rect">
            <a:avLst/>
          </a:prstGeom>
          <a:solidFill>
            <a:srgbClr val="FDF1A9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rPr>
              <a:t>Note: show a continuous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rPr>
              <a:t> flow biochip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337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188" y="1445645"/>
            <a:ext cx="7596296" cy="4852247"/>
          </a:xfrm>
        </p:spPr>
        <p:txBody>
          <a:bodyPr/>
          <a:lstStyle/>
          <a:p>
            <a:pPr marL="342900" indent="-342900"/>
            <a:r>
              <a:rPr lang="en-US" sz="2200" dirty="0" smtClean="0"/>
              <a:t>Given</a:t>
            </a:r>
          </a:p>
          <a:p>
            <a:pPr marL="703262" lvl="1" indent="-342900"/>
            <a:r>
              <a:rPr lang="en-US" sz="1800" dirty="0"/>
              <a:t>Biochemical </a:t>
            </a:r>
            <a:r>
              <a:rPr lang="en-US" sz="1800" dirty="0" smtClean="0"/>
              <a:t>application (deadline)</a:t>
            </a:r>
            <a:endParaRPr lang="en-US" sz="1800" dirty="0"/>
          </a:p>
          <a:p>
            <a:pPr marL="703262" lvl="1" indent="-342900"/>
            <a:r>
              <a:rPr lang="en-US" sz="1800" dirty="0" smtClean="0"/>
              <a:t>Maximum </a:t>
            </a:r>
            <a:r>
              <a:rPr lang="en-US" sz="1800" dirty="0"/>
              <a:t>number of faults k to be tolerated</a:t>
            </a:r>
          </a:p>
          <a:p>
            <a:pPr marL="703262" lvl="1" indent="-342900"/>
            <a:r>
              <a:rPr lang="en-US" sz="1800" dirty="0" smtClean="0"/>
              <a:t>Input libraries</a:t>
            </a:r>
            <a:endParaRPr lang="en-US" sz="1800" dirty="0"/>
          </a:p>
          <a:p>
            <a:pPr marL="360362" lvl="1" indent="0">
              <a:buNone/>
            </a:pPr>
            <a:endParaRPr lang="en-US" sz="1800" dirty="0"/>
          </a:p>
          <a:p>
            <a:pPr marL="342900" indent="-342900"/>
            <a:r>
              <a:rPr lang="en-US" sz="2200" dirty="0" smtClean="0"/>
              <a:t>Determine</a:t>
            </a:r>
          </a:p>
          <a:p>
            <a:pPr marL="703262" lvl="1" indent="-342900"/>
            <a:r>
              <a:rPr lang="en-US" sz="1800" dirty="0" smtClean="0"/>
              <a:t>A minimum cost </a:t>
            </a:r>
            <a:r>
              <a:rPr lang="en-US" sz="1800" dirty="0"/>
              <a:t>application-specific </a:t>
            </a:r>
            <a:r>
              <a:rPr lang="en-US" sz="1800" dirty="0" smtClean="0"/>
              <a:t>architecture such that</a:t>
            </a:r>
            <a:endParaRPr lang="en-US" sz="1800" dirty="0"/>
          </a:p>
          <a:p>
            <a:pPr marL="703262" lvl="1" indent="-342900"/>
            <a:r>
              <a:rPr lang="en-US" sz="1800" dirty="0" smtClean="0"/>
              <a:t>The deadline is satisfied even for k permanent faults</a:t>
            </a:r>
            <a:endParaRPr lang="en-US" sz="1800" dirty="0"/>
          </a:p>
          <a:p>
            <a:pPr marL="703262" lvl="1" indent="-342900"/>
            <a:endParaRPr lang="en-US" sz="2200" dirty="0" smtClean="0"/>
          </a:p>
          <a:p>
            <a:pPr marL="703262" lvl="1" indent="-342900"/>
            <a:endParaRPr lang="en-US" sz="2200" dirty="0" smtClean="0"/>
          </a:p>
          <a:p>
            <a:pPr marL="1062037" lvl="2" indent="-342900"/>
            <a:endParaRPr lang="en-US" sz="1400" dirty="0" smtClean="0"/>
          </a:p>
          <a:p>
            <a:pPr marL="1062037" lvl="2" indent="-342900"/>
            <a:endParaRPr lang="en-US" sz="1400" dirty="0" smtClean="0"/>
          </a:p>
          <a:p>
            <a:pPr marL="0" indent="0">
              <a:buNone/>
            </a:pP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2652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s_outline_calibr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978420"/>
            <a:ext cx="5600700" cy="576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Tabu</a:t>
            </a:r>
            <a:r>
              <a:rPr lang="en-US" dirty="0" smtClean="0"/>
              <a:t>-Search (TS) </a:t>
            </a:r>
            <a:r>
              <a:rPr lang="en-US" dirty="0" err="1"/>
              <a:t>m</a:t>
            </a:r>
            <a:r>
              <a:rPr lang="en-US" dirty="0" err="1" smtClean="0"/>
              <a:t>etaheuristic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3156011" y="1673052"/>
            <a:ext cx="1671774" cy="693371"/>
          </a:xfrm>
          <a:prstGeom prst="wedgeRoundRectCallout">
            <a:avLst>
              <a:gd name="adj1" fmla="val 64198"/>
              <a:gd name="adj2" fmla="val -807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8255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TS uses moves to explore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93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Tabu</a:t>
            </a:r>
            <a:r>
              <a:rPr lang="en-US" dirty="0" smtClean="0"/>
              <a:t> Search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65866" y="3907742"/>
            <a:ext cx="1716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Initial architecture</a:t>
            </a:r>
          </a:p>
        </p:txBody>
      </p:sp>
      <p:pic>
        <p:nvPicPr>
          <p:cNvPr id="10" name="Picture 9" descr="init_arc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78" y="2688247"/>
            <a:ext cx="1933873" cy="1219495"/>
          </a:xfrm>
          <a:prstGeom prst="rect">
            <a:avLst/>
          </a:prstGeom>
        </p:spPr>
      </p:pic>
      <p:pic>
        <p:nvPicPr>
          <p:cNvPr id="7" name="Picture 6" descr="ts_moves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81" y="2731902"/>
            <a:ext cx="1912225" cy="1392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7697" y="3089687"/>
            <a:ext cx="1457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Add a reservoir </a:t>
            </a:r>
            <a:endParaRPr lang="en-US" sz="1600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</p:txBody>
      </p:sp>
      <p:pic>
        <p:nvPicPr>
          <p:cNvPr id="14" name="Picture 13" descr="ts_moves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47" y="4360763"/>
            <a:ext cx="1933873" cy="12194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550779">
            <a:off x="4861614" y="4454192"/>
            <a:ext cx="1990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Re-place the detector</a:t>
            </a:r>
          </a:p>
        </p:txBody>
      </p:sp>
      <p:pic>
        <p:nvPicPr>
          <p:cNvPr id="17" name="Picture 16" descr="ts_moves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81" y="1369128"/>
            <a:ext cx="1912225" cy="13133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9719763">
            <a:off x="4748622" y="2157792"/>
            <a:ext cx="2176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Add </a:t>
            </a:r>
            <a:r>
              <a:rPr lang="en-US" sz="1600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 row of electrodes</a:t>
            </a:r>
          </a:p>
        </p:txBody>
      </p:sp>
      <p:sp>
        <p:nvSpPr>
          <p:cNvPr id="4" name="Right Arrow 3"/>
          <p:cNvSpPr/>
          <p:nvPr/>
        </p:nvSpPr>
        <p:spPr bwMode="auto">
          <a:xfrm rot="19708957">
            <a:off x="5234003" y="2408722"/>
            <a:ext cx="1526475" cy="217538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2548387">
            <a:off x="5136984" y="4379719"/>
            <a:ext cx="1724017" cy="217538"/>
          </a:xfrm>
          <a:prstGeom prst="rightArrow">
            <a:avLst>
              <a:gd name="adj1" fmla="val 54623"/>
              <a:gd name="adj2" fmla="val 50000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5417879" y="3397111"/>
            <a:ext cx="1286868" cy="217538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2130" y="1206324"/>
            <a:ext cx="4634602" cy="1515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Neighborhood of architecture solutions</a:t>
            </a:r>
          </a:p>
          <a:p>
            <a:pPr marL="34290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err="1">
                <a:solidFill>
                  <a:srgbClr val="08519C"/>
                </a:solidFill>
                <a:ea typeface="ＭＳ Ｐゴシック" charset="-128"/>
                <a:cs typeface="Calibri"/>
              </a:rPr>
              <a:t>Tabu</a:t>
            </a:r>
            <a:r>
              <a:rPr lang="en-US" sz="2000" kern="0" dirty="0">
                <a:solidFill>
                  <a:srgbClr val="08519C"/>
                </a:solidFill>
                <a:ea typeface="ＭＳ Ｐゴシック" charset="-128"/>
                <a:cs typeface="Calibri"/>
              </a:rPr>
              <a:t> list</a:t>
            </a:r>
          </a:p>
          <a:p>
            <a:pPr marL="34290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>
                <a:solidFill>
                  <a:srgbClr val="08519C"/>
                </a:solidFill>
                <a:ea typeface="ＭＳ Ｐゴシック" charset="-128"/>
                <a:cs typeface="Calibri"/>
              </a:rPr>
              <a:t>Evaluate architectures</a:t>
            </a:r>
          </a:p>
          <a:p>
            <a:pPr marL="34290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>
                <a:solidFill>
                  <a:srgbClr val="08519C"/>
                </a:solidFill>
                <a:ea typeface="ＭＳ Ｐゴシック" charset="-128"/>
                <a:cs typeface="Calibri"/>
              </a:rPr>
              <a:t>Diversification</a:t>
            </a:r>
          </a:p>
        </p:txBody>
      </p:sp>
    </p:spTree>
    <p:extLst>
      <p:ext uri="{BB962C8B-B14F-4D97-AF65-F5344CB8AC3E}">
        <p14:creationId xmlns:p14="http://schemas.microsoft.com/office/powerpoint/2010/main" val="281884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4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s_outline_calibr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978420"/>
            <a:ext cx="5600700" cy="576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Tabu</a:t>
            </a:r>
            <a:r>
              <a:rPr lang="en-US" dirty="0" smtClean="0"/>
              <a:t>-Search (TS) </a:t>
            </a:r>
            <a:r>
              <a:rPr lang="en-US" dirty="0" err="1"/>
              <a:t>m</a:t>
            </a:r>
            <a:r>
              <a:rPr lang="en-US" dirty="0" err="1" smtClean="0"/>
              <a:t>etaheuristic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1311806" y="1578841"/>
            <a:ext cx="3492580" cy="999838"/>
          </a:xfrm>
          <a:prstGeom prst="wedgeRoundRectCallout">
            <a:avLst>
              <a:gd name="adj1" fmla="val -204"/>
              <a:gd name="adj2" fmla="val 123359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8255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Check if the application completes </a:t>
            </a:r>
          </a:p>
          <a:p>
            <a:r>
              <a:rPr lang="en-US" b="1" dirty="0" smtClean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within deadline even in the case of </a:t>
            </a:r>
          </a:p>
          <a:p>
            <a:r>
              <a:rPr lang="en-US" b="1" dirty="0" smtClean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k permanent faults</a:t>
            </a:r>
            <a:endParaRPr lang="en-US" b="1" dirty="0">
              <a:solidFill>
                <a:srgbClr val="800000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566154" y="2789846"/>
            <a:ext cx="4261631" cy="693371"/>
          </a:xfrm>
          <a:prstGeom prst="wedgeRoundRectCallout">
            <a:avLst>
              <a:gd name="adj1" fmla="val 56356"/>
              <a:gd name="adj2" fmla="val -806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8255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Algorithm </a:t>
            </a:r>
            <a:r>
              <a:rPr lang="en-US" b="1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to test the k-vertex connectivity </a:t>
            </a:r>
          </a:p>
          <a:p>
            <a:r>
              <a:rPr lang="en-US" b="1" dirty="0">
                <a:solidFill>
                  <a:srgbClr val="800000"/>
                </a:solidFill>
                <a:latin typeface="Calibri"/>
                <a:ea typeface="ＭＳ Ｐゴシック" charset="-128"/>
                <a:cs typeface="ＭＳ Ｐゴシック" charset="-128"/>
              </a:rPr>
              <a:t>in a graph, S. Even, 1975 </a:t>
            </a:r>
          </a:p>
        </p:txBody>
      </p:sp>
    </p:spTree>
    <p:extLst>
      <p:ext uri="{BB962C8B-B14F-4D97-AF65-F5344CB8AC3E}">
        <p14:creationId xmlns:p14="http://schemas.microsoft.com/office/powerpoint/2010/main" val="226217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Compilation for estimation under k faults 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67263" y="1499075"/>
            <a:ext cx="8120289" cy="4027303"/>
          </a:xfrm>
        </p:spPr>
        <p:txBody>
          <a:bodyPr/>
          <a:lstStyle/>
          <a:p>
            <a:pPr marL="342900" indent="-342900"/>
            <a:r>
              <a:rPr lang="en-US" sz="2200" dirty="0" smtClean="0">
                <a:latin typeface="+mn-lt"/>
              </a:rPr>
              <a:t>Estimation of the application completion time for the currently evaluated architecture under the worst-case scenario</a:t>
            </a:r>
            <a:endParaRPr lang="en-US" sz="2200" dirty="0">
              <a:latin typeface="+mn-lt"/>
            </a:endParaRPr>
          </a:p>
          <a:p>
            <a:pPr marL="342900" indent="-342900"/>
            <a:endParaRPr lang="en-US" sz="2200" b="1" dirty="0" smtClean="0">
              <a:latin typeface="+mn-lt"/>
            </a:endParaRPr>
          </a:p>
          <a:p>
            <a:pPr marL="342900" indent="-342900">
              <a:buClr>
                <a:srgbClr val="FCAE91"/>
              </a:buClr>
            </a:pPr>
            <a:r>
              <a:rPr lang="en-US" sz="2200" b="1" dirty="0" smtClean="0">
                <a:solidFill>
                  <a:srgbClr val="800000"/>
                </a:solidFill>
                <a:latin typeface="+mn-lt"/>
              </a:rPr>
              <a:t>Challenge</a:t>
            </a:r>
            <a:r>
              <a:rPr lang="en-US" sz="2200" dirty="0" smtClean="0">
                <a:solidFill>
                  <a:srgbClr val="800000"/>
                </a:solidFill>
                <a:latin typeface="+mn-lt"/>
              </a:rPr>
              <a:t>: fault scenario not known</a:t>
            </a:r>
            <a:endParaRPr lang="en-US" sz="2200" dirty="0">
              <a:solidFill>
                <a:srgbClr val="800000"/>
              </a:solidFill>
              <a:latin typeface="+mn-lt"/>
            </a:endParaRPr>
          </a:p>
          <a:p>
            <a:pPr marL="0" indent="0">
              <a:buNone/>
            </a:pPr>
            <a:endParaRPr lang="en-US" sz="2200" dirty="0" smtClean="0">
              <a:latin typeface="Lucida Grande"/>
              <a:ea typeface="Lucida Grande"/>
              <a:cs typeface="Lucida Grande"/>
            </a:endParaRPr>
          </a:p>
          <a:p>
            <a:pPr marL="342900" indent="-342900"/>
            <a:r>
              <a:rPr lang="en-US" sz="2200" dirty="0" smtClean="0">
                <a:latin typeface="+mn-lt"/>
              </a:rPr>
              <a:t>Our approach: </a:t>
            </a:r>
            <a:endParaRPr lang="en-US" sz="2200" dirty="0">
              <a:latin typeface="+mn-lt"/>
            </a:endParaRPr>
          </a:p>
          <a:p>
            <a:pPr marL="703262" lvl="1" indent="-342900"/>
            <a:r>
              <a:rPr lang="en-US" sz="2000" dirty="0">
                <a:latin typeface="+mn-lt"/>
              </a:rPr>
              <a:t>List Scheduling (fast and good quality results)</a:t>
            </a:r>
          </a:p>
          <a:p>
            <a:pPr marL="703262" lvl="1" indent="-342900"/>
            <a:r>
              <a:rPr lang="en-US" sz="2000" dirty="0">
                <a:latin typeface="+mn-lt"/>
              </a:rPr>
              <a:t>Guess the worst-case scenario: distribute the faults</a:t>
            </a:r>
          </a:p>
          <a:p>
            <a:pPr marL="703262" lvl="1" indent="-342900"/>
            <a:r>
              <a:rPr lang="en-US" sz="2000" dirty="0">
                <a:latin typeface="+mn-lt"/>
              </a:rPr>
              <a:t>Estimate the impact of faults on the operation execution time</a:t>
            </a:r>
          </a:p>
          <a:p>
            <a:pPr marL="719137" lvl="2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dirty="0" smtClean="0"/>
          </a:p>
          <a:p>
            <a:pPr marL="342900" indent="-3429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266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FA-LSR example</a:t>
            </a:r>
            <a:endParaRPr lang="en-US" dirty="0"/>
          </a:p>
        </p:txBody>
      </p:sp>
      <p:pic>
        <p:nvPicPr>
          <p:cNvPr id="6" name="Picture 5" descr="falsr_ex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73" y="1093518"/>
            <a:ext cx="4186427" cy="2779606"/>
          </a:xfrm>
          <a:prstGeom prst="rect">
            <a:avLst/>
          </a:prstGeom>
        </p:spPr>
      </p:pic>
      <p:pic>
        <p:nvPicPr>
          <p:cNvPr id="7" name="Picture 6" descr="falsr_ex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4623208"/>
            <a:ext cx="7442200" cy="1828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5758493" y="5976606"/>
            <a:ext cx="1461681" cy="230894"/>
          </a:xfrm>
          <a:prstGeom prst="rect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8778" y="4388666"/>
            <a:ext cx="8065761" cy="2268045"/>
            <a:chOff x="98778" y="4388666"/>
            <a:chExt cx="8065761" cy="2268045"/>
          </a:xfrm>
        </p:grpSpPr>
        <p:sp>
          <p:nvSpPr>
            <p:cNvPr id="21" name="Rectangle 20"/>
            <p:cNvSpPr/>
            <p:nvPr/>
          </p:nvSpPr>
          <p:spPr bwMode="auto">
            <a:xfrm>
              <a:off x="98778" y="4388666"/>
              <a:ext cx="8065761" cy="22680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8" name="Picture 7" descr="falsr_ex4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88" y="4623208"/>
              <a:ext cx="7442200" cy="1828800"/>
            </a:xfrm>
            <a:prstGeom prst="rect">
              <a:avLst/>
            </a:prstGeom>
          </p:spPr>
        </p:pic>
      </p:grpSp>
      <p:pic>
        <p:nvPicPr>
          <p:cNvPr id="16" name="Picture 15" descr="falsr_ex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8" y="522649"/>
            <a:ext cx="4327538" cy="32742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0" y="522649"/>
            <a:ext cx="4699000" cy="3597795"/>
            <a:chOff x="0" y="522649"/>
            <a:chExt cx="4699000" cy="3597795"/>
          </a:xfrm>
        </p:grpSpPr>
        <p:sp>
          <p:nvSpPr>
            <p:cNvPr id="18" name="Rectangle 17"/>
            <p:cNvSpPr/>
            <p:nvPr/>
          </p:nvSpPr>
          <p:spPr bwMode="auto">
            <a:xfrm>
              <a:off x="0" y="522649"/>
              <a:ext cx="4699000" cy="359779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7" name="Picture 16" descr="falsr_ex5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8" y="530158"/>
              <a:ext cx="4327538" cy="3342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746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Library build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7188" y="1696943"/>
            <a:ext cx="4572000" cy="19287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Input</a:t>
            </a:r>
            <a:endParaRPr lang="en-US" sz="2200" kern="0" dirty="0">
              <a:solidFill>
                <a:srgbClr val="08519C"/>
              </a:solidFill>
              <a:ea typeface="ＭＳ Ｐゴシック" charset="-128"/>
              <a:cs typeface="Calibri"/>
            </a:endParaRPr>
          </a:p>
          <a:p>
            <a:pPr marL="703262" lvl="1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Biochip architecture</a:t>
            </a:r>
          </a:p>
          <a:p>
            <a:pPr marL="246062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Output</a:t>
            </a:r>
          </a:p>
          <a:p>
            <a:pPr marL="703262" lvl="1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A library of CRMs</a:t>
            </a:r>
          </a:p>
          <a:p>
            <a:pPr marL="703262" lvl="1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endParaRPr lang="en-US" kern="0" dirty="0">
              <a:solidFill>
                <a:srgbClr val="08519C"/>
              </a:solidFill>
              <a:ea typeface="ＭＳ Ｐゴシック" charset="-128"/>
              <a:cs typeface="Calibri"/>
            </a:endParaRPr>
          </a:p>
        </p:txBody>
      </p:sp>
      <p:pic>
        <p:nvPicPr>
          <p:cNvPr id="6" name="Picture 5" descr="jetc_build_li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294" y="1211578"/>
            <a:ext cx="4826000" cy="345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187" y="4665724"/>
            <a:ext cx="65770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kern="0" dirty="0" smtClean="0">
                <a:solidFill>
                  <a:srgbClr val="08519C"/>
                </a:solidFill>
                <a:ea typeface="Lucida Grande"/>
                <a:cs typeface="Times"/>
              </a:rPr>
              <a:t>Incremental library build algorithm</a:t>
            </a:r>
          </a:p>
          <a:p>
            <a:pPr marL="703262" lvl="1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Lucida Grande"/>
                <a:cs typeface="Times"/>
              </a:rPr>
              <a:t>Determine </a:t>
            </a:r>
            <a:r>
              <a:rPr lang="en-US" sz="2000" kern="0" dirty="0">
                <a:solidFill>
                  <a:srgbClr val="08519C"/>
                </a:solidFill>
                <a:ea typeface="Lucida Grande"/>
                <a:cs typeface="Times"/>
              </a:rPr>
              <a:t>the CRMs impacted by the last move</a:t>
            </a:r>
          </a:p>
          <a:p>
            <a:pPr marL="703262" lvl="1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>
                <a:solidFill>
                  <a:srgbClr val="08519C"/>
                </a:solidFill>
                <a:ea typeface="Lucida Grande"/>
                <a:cs typeface="Times"/>
              </a:rPr>
              <a:t>Adjust the CRMs </a:t>
            </a:r>
          </a:p>
          <a:p>
            <a:pPr marL="703262" lvl="1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000" kern="0" dirty="0" smtClean="0">
                <a:solidFill>
                  <a:srgbClr val="08519C"/>
                </a:solidFill>
                <a:ea typeface="Lucida Grande"/>
                <a:cs typeface="Times"/>
              </a:rPr>
              <a:t>Estimate the operation execution time for k faults</a:t>
            </a:r>
            <a:endParaRPr lang="en-US" sz="2000" kern="0" dirty="0">
              <a:solidFill>
                <a:srgbClr val="08519C"/>
              </a:solidFill>
              <a:ea typeface="Lucida Grande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7475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57044" y="1348751"/>
            <a:ext cx="5251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Application-specific architectures obtained by TS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300761"/>
              </p:ext>
            </p:extLst>
          </p:nvPr>
        </p:nvGraphicFramePr>
        <p:xfrm>
          <a:off x="150381" y="1902749"/>
          <a:ext cx="8783637" cy="25894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68954"/>
                <a:gridCol w="534602"/>
                <a:gridCol w="1021111"/>
                <a:gridCol w="656022"/>
                <a:gridCol w="637280"/>
                <a:gridCol w="1092048"/>
                <a:gridCol w="654467"/>
                <a:gridCol w="713808"/>
                <a:gridCol w="1124609"/>
                <a:gridCol w="693508"/>
                <a:gridCol w="7872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App.</a:t>
                      </a:r>
                    </a:p>
                    <a:p>
                      <a:pPr algn="ctr"/>
                      <a:r>
                        <a:rPr lang="en-US" dirty="0" smtClean="0"/>
                        <a:t>(ops.)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d</a:t>
                      </a:r>
                    </a:p>
                    <a:p>
                      <a:pPr algn="ctr"/>
                      <a:r>
                        <a:rPr lang="en-US" dirty="0" smtClean="0"/>
                        <a:t>(s)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k =</a:t>
                      </a:r>
                      <a:r>
                        <a:rPr lang="en-US" i="1" baseline="0" dirty="0" smtClean="0"/>
                        <a:t>  0</a:t>
                      </a:r>
                      <a:endParaRPr lang="en-US" i="1" dirty="0" smtClean="0"/>
                    </a:p>
                    <a:p>
                      <a:pPr algn="ctr"/>
                      <a:r>
                        <a:rPr lang="en-US" dirty="0" smtClean="0"/>
                        <a:t>Arch.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smtClean="0"/>
                        <a:t>      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RECT </a:t>
                      </a:r>
                      <a:r>
                        <a:rPr lang="en-US" baseline="0" dirty="0" smtClean="0"/>
                        <a:t>    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TS</a:t>
                      </a:r>
                      <a:endParaRPr lang="en-US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-25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k =</a:t>
                      </a:r>
                      <a:r>
                        <a:rPr lang="en-US" i="1" baseline="0" dirty="0" smtClean="0"/>
                        <a:t>  1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Arch.</a:t>
                      </a:r>
                      <a:r>
                        <a:rPr lang="en-US" baseline="0" dirty="0" smtClean="0"/>
                        <a:t>        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RECT         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k =</a:t>
                      </a:r>
                      <a:r>
                        <a:rPr lang="en-US" i="1" baseline="0" dirty="0" smtClean="0"/>
                        <a:t>  2</a:t>
                      </a:r>
                      <a:endParaRPr lang="en-US" dirty="0" smtClean="0"/>
                    </a:p>
                    <a:p>
                      <a:pPr algn="l"/>
                      <a:r>
                        <a:rPr lang="en-US" dirty="0" smtClean="0"/>
                        <a:t>  Arch.</a:t>
                      </a:r>
                      <a:r>
                        <a:rPr lang="en-US" baseline="0" dirty="0" smtClean="0"/>
                        <a:t>       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RECT </a:t>
                      </a:r>
                      <a:r>
                        <a:rPr lang="en-US" baseline="0" dirty="0" smtClean="0"/>
                        <a:t>        </a:t>
                      </a:r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6691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PCR</a:t>
                      </a:r>
                    </a:p>
                    <a:p>
                      <a:pPr algn="ctr"/>
                      <a:r>
                        <a:rPr lang="en-US" dirty="0" smtClean="0"/>
                        <a:t>(7)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5x5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7x6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8x6</a:t>
                      </a:r>
                    </a:p>
                    <a:p>
                      <a:pPr algn="ctr"/>
                      <a:r>
                        <a:rPr lang="en-US" dirty="0" smtClean="0"/>
                        <a:t>(1,1,1,0)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72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</a:t>
                      </a:r>
                      <a:endParaRPr lang="en-US" dirty="0"/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PDNA</a:t>
                      </a:r>
                    </a:p>
                    <a:p>
                      <a:pPr algn="ctr"/>
                      <a:r>
                        <a:rPr lang="en-US" dirty="0" smtClean="0"/>
                        <a:t>(19)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5x5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6x5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6x5</a:t>
                      </a:r>
                    </a:p>
                    <a:p>
                      <a:pPr algn="ctr"/>
                      <a:r>
                        <a:rPr lang="en-US" dirty="0" smtClean="0"/>
                        <a:t>(1,1,1,0)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</a:t>
                      </a:r>
                    </a:p>
                  </a:txBody>
                  <a:tcPr anchor="ctr" anchorCtr="1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IDP</a:t>
                      </a:r>
                    </a:p>
                    <a:p>
                      <a:pPr algn="ctr"/>
                      <a:r>
                        <a:rPr lang="en-US" dirty="0" smtClean="0"/>
                        <a:t>(71)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5x5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5x5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5x5</a:t>
                      </a:r>
                    </a:p>
                    <a:p>
                      <a:pPr algn="ctr"/>
                      <a:r>
                        <a:rPr lang="en-US" dirty="0" smtClean="0"/>
                        <a:t>(1,1,1,4)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</a:t>
                      </a: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50381" y="4798365"/>
            <a:ext cx="4284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6838"/>
            <a:r>
              <a:rPr lang="en-US" b="1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PCR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Polymerase chain reaction</a:t>
            </a:r>
          </a:p>
          <a:p>
            <a:pPr indent="-96838"/>
            <a:r>
              <a:rPr lang="en-US" b="1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PDNA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Interpolation for plasmid DNA</a:t>
            </a:r>
          </a:p>
          <a:p>
            <a:pPr indent="-96838"/>
            <a:r>
              <a:rPr lang="en-US" b="1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IDP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 </a:t>
            </a:r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Interpolation dilution of a </a:t>
            </a:r>
            <a:r>
              <a:rPr lang="en-US" dirty="0" smtClean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protein</a:t>
            </a:r>
            <a:endParaRPr lang="en-US" dirty="0">
              <a:solidFill>
                <a:srgbClr val="08519C"/>
              </a:solidFill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07985" y="5997967"/>
            <a:ext cx="5427099" cy="4643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800000"/>
                </a:solidFill>
                <a:ea typeface="ＭＳ Ｐゴシック" charset="-128"/>
                <a:cs typeface="Calibri"/>
              </a:rPr>
              <a:t>TS produces cheaper application-specific </a:t>
            </a:r>
            <a:r>
              <a:rPr lang="en-US" sz="1600" b="1" dirty="0" smtClean="0">
                <a:solidFill>
                  <a:srgbClr val="800000"/>
                </a:solidFill>
                <a:ea typeface="ＭＳ Ｐゴシック" charset="-128"/>
                <a:cs typeface="Calibri"/>
              </a:rPr>
              <a:t>architectures</a:t>
            </a:r>
            <a:endParaRPr lang="en-US" sz="1600" b="1" dirty="0">
              <a:solidFill>
                <a:srgbClr val="800000"/>
              </a:solidFill>
              <a:ea typeface="ＭＳ Ｐゴシック" charset="-128"/>
              <a:cs typeface="Calibri"/>
            </a:endParaRPr>
          </a:p>
        </p:txBody>
      </p:sp>
      <p:sp>
        <p:nvSpPr>
          <p:cNvPr id="29" name="Rounded Rectangular Callout 28"/>
          <p:cNvSpPr/>
          <p:nvPr/>
        </p:nvSpPr>
        <p:spPr bwMode="auto">
          <a:xfrm>
            <a:off x="5098266" y="3643093"/>
            <a:ext cx="1087140" cy="501394"/>
          </a:xfrm>
          <a:prstGeom prst="wedgeRoundRectCallout">
            <a:avLst>
              <a:gd name="adj1" fmla="val -1275"/>
              <a:gd name="adj2" fmla="val -79138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82550" dist="889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/>
                <a:ea typeface="ＭＳ Ｐゴシック" charset="-128"/>
                <a:cs typeface="ＭＳ Ｐゴシック" charset="-128"/>
              </a:rPr>
              <a:t>25.9 %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Calibri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935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188" y="840972"/>
            <a:ext cx="8424863" cy="4253969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 smtClean="0"/>
              <a:t> </a:t>
            </a:r>
            <a:endParaRPr lang="en-US" sz="1200" dirty="0"/>
          </a:p>
          <a:p>
            <a:pPr marL="342900" indent="-342900"/>
            <a:r>
              <a:rPr lang="en-US" sz="2200" dirty="0" smtClean="0"/>
              <a:t>Synthesis of application-specific architectures</a:t>
            </a:r>
          </a:p>
          <a:p>
            <a:pPr marL="703262" lvl="1" indent="-342900"/>
            <a:r>
              <a:rPr lang="en-US" sz="2000" dirty="0" smtClean="0"/>
              <a:t>Simulated Annealing </a:t>
            </a:r>
            <a:r>
              <a:rPr lang="en-US" sz="2000" dirty="0" err="1" smtClean="0"/>
              <a:t>metaheuristic</a:t>
            </a:r>
            <a:endParaRPr lang="en-US" sz="2000" dirty="0" smtClean="0"/>
          </a:p>
          <a:p>
            <a:pPr marL="1062037" lvl="2" indent="-342900"/>
            <a:r>
              <a:rPr lang="en-US" sz="1800" dirty="0" smtClean="0"/>
              <a:t>Rectangular modules </a:t>
            </a:r>
          </a:p>
          <a:p>
            <a:pPr marL="1062037" lvl="2" indent="-342900"/>
            <a:r>
              <a:rPr lang="en-US" sz="1800" dirty="0"/>
              <a:t>Worst-case operation execution overhead in case of k </a:t>
            </a:r>
            <a:r>
              <a:rPr lang="en-US" sz="1800" dirty="0" smtClean="0"/>
              <a:t>faults</a:t>
            </a:r>
          </a:p>
          <a:p>
            <a:pPr marL="646112" lvl="1" indent="-285750"/>
            <a:r>
              <a:rPr lang="en-US" sz="2000" dirty="0" err="1"/>
              <a:t>Tabu</a:t>
            </a:r>
            <a:r>
              <a:rPr lang="en-US" sz="2000" dirty="0"/>
              <a:t>-Search </a:t>
            </a:r>
            <a:r>
              <a:rPr lang="en-US" sz="2000" dirty="0" err="1"/>
              <a:t>metaheuristic</a:t>
            </a:r>
            <a:endParaRPr lang="en-US" sz="1200" dirty="0"/>
          </a:p>
          <a:p>
            <a:pPr marL="1062037" lvl="2" indent="-342900"/>
            <a:r>
              <a:rPr lang="en-US" sz="1800" dirty="0"/>
              <a:t>Circular-route modules</a:t>
            </a:r>
          </a:p>
          <a:p>
            <a:pPr marL="1062037" lvl="2" indent="-342900"/>
            <a:r>
              <a:rPr lang="en-US" sz="1800" dirty="0"/>
              <a:t>Estimation of operation execution overhead in case of k </a:t>
            </a:r>
            <a:r>
              <a:rPr lang="en-US" sz="1800" dirty="0" smtClean="0"/>
              <a:t>faults</a:t>
            </a:r>
          </a:p>
          <a:p>
            <a:pPr marL="1062037" lvl="2" indent="-342900"/>
            <a:r>
              <a:rPr lang="en-US" sz="1800" dirty="0"/>
              <a:t>Incremental library build </a:t>
            </a:r>
            <a:r>
              <a:rPr lang="en-US" sz="1800" dirty="0" smtClean="0"/>
              <a:t>algorithm</a:t>
            </a:r>
            <a:endParaRPr lang="en-US" sz="1800" dirty="0"/>
          </a:p>
          <a:p>
            <a:pPr marL="719137" lvl="2" indent="0">
              <a:buNone/>
            </a:pPr>
            <a:endParaRPr lang="en-US" sz="1800" dirty="0"/>
          </a:p>
          <a:p>
            <a:pPr marL="342900" indent="-342900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502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57188" y="840972"/>
            <a:ext cx="8424863" cy="5407428"/>
          </a:xfrm>
        </p:spPr>
        <p:txBody>
          <a:bodyPr/>
          <a:lstStyle/>
          <a:p>
            <a:pPr marL="342900" indent="-342900"/>
            <a:r>
              <a:rPr lang="en-US" sz="2200" dirty="0" smtClean="0"/>
              <a:t>Compilation for error recovery</a:t>
            </a:r>
          </a:p>
          <a:p>
            <a:pPr marL="703262" lvl="1" indent="-342900"/>
            <a:r>
              <a:rPr lang="en-US" sz="2000" dirty="0" smtClean="0"/>
              <a:t>Offline compilation</a:t>
            </a:r>
          </a:p>
          <a:p>
            <a:pPr marL="1062037" lvl="2" indent="-342900"/>
            <a:r>
              <a:rPr lang="en-US" sz="1800" dirty="0" smtClean="0"/>
              <a:t>Errors during split operations</a:t>
            </a:r>
          </a:p>
          <a:p>
            <a:pPr marL="1062037" lvl="2" indent="-342900"/>
            <a:r>
              <a:rPr lang="en-US" sz="1800" dirty="0" smtClean="0"/>
              <a:t>Considers all possible fault scenarios</a:t>
            </a:r>
          </a:p>
          <a:p>
            <a:pPr marL="1062037" lvl="2" indent="-342900"/>
            <a:r>
              <a:rPr lang="en-US" sz="1800" dirty="0" smtClean="0"/>
              <a:t>Good quality fault-tolerant schedules</a:t>
            </a:r>
          </a:p>
          <a:p>
            <a:pPr marL="703262" lvl="1" indent="-342900"/>
            <a:r>
              <a:rPr lang="en-US" sz="2000" dirty="0" smtClean="0"/>
              <a:t>Online compilation</a:t>
            </a:r>
          </a:p>
          <a:p>
            <a:pPr marL="1062037" lvl="2" indent="-342900"/>
            <a:r>
              <a:rPr lang="en-US" sz="1800" dirty="0" smtClean="0"/>
              <a:t>Fault-tolerant general application model</a:t>
            </a:r>
          </a:p>
          <a:p>
            <a:pPr marL="1062037" lvl="2" indent="-342900"/>
            <a:r>
              <a:rPr lang="en-US" sz="1800" dirty="0" smtClean="0"/>
              <a:t>Online redundancy optimization</a:t>
            </a:r>
          </a:p>
          <a:p>
            <a:pPr marL="1062037" lvl="2" indent="-342900"/>
            <a:r>
              <a:rPr lang="en-US" sz="1800" dirty="0" smtClean="0"/>
              <a:t>Shorter application completion times </a:t>
            </a:r>
          </a:p>
          <a:p>
            <a:pPr marL="342900" indent="-342900"/>
            <a:r>
              <a:rPr lang="en-US" sz="2200" dirty="0" smtClean="0"/>
              <a:t>Synthesis of application-specific architectures</a:t>
            </a:r>
          </a:p>
          <a:p>
            <a:pPr marL="703262" lvl="1" indent="-342900"/>
            <a:r>
              <a:rPr lang="en-US" sz="1800" dirty="0" smtClean="0"/>
              <a:t>Simulated Annealing </a:t>
            </a:r>
            <a:r>
              <a:rPr lang="en-US" sz="1800" dirty="0" err="1" smtClean="0"/>
              <a:t>metaheuristic</a:t>
            </a:r>
            <a:endParaRPr lang="en-US" sz="1800" dirty="0" smtClean="0"/>
          </a:p>
          <a:p>
            <a:pPr marL="646112" lvl="1" indent="-285750"/>
            <a:r>
              <a:rPr lang="en-US" sz="1800" dirty="0" smtClean="0"/>
              <a:t> </a:t>
            </a:r>
            <a:r>
              <a:rPr lang="en-US" sz="1800" dirty="0" err="1" smtClean="0"/>
              <a:t>Tabu</a:t>
            </a:r>
            <a:r>
              <a:rPr lang="en-US" sz="1800" dirty="0" smtClean="0"/>
              <a:t>-Search </a:t>
            </a:r>
            <a:r>
              <a:rPr lang="en-US" sz="1800" dirty="0" err="1" smtClean="0"/>
              <a:t>metaheuristic</a:t>
            </a:r>
            <a:endParaRPr lang="en-US" sz="1800" dirty="0" smtClean="0"/>
          </a:p>
          <a:p>
            <a:pPr marL="646112" lvl="1" indent="-285750"/>
            <a:r>
              <a:rPr lang="en-US" sz="1800" dirty="0" smtClean="0"/>
              <a:t> Fault-tolerant compilation</a:t>
            </a:r>
          </a:p>
          <a:p>
            <a:pPr marL="646112" lvl="1" indent="-285750"/>
            <a:r>
              <a:rPr lang="en-US" sz="1800" dirty="0"/>
              <a:t> </a:t>
            </a:r>
            <a:r>
              <a:rPr lang="en-US" sz="1800" dirty="0" smtClean="0"/>
              <a:t>Operation placement strategy</a:t>
            </a:r>
          </a:p>
          <a:p>
            <a:pPr marL="646112" lvl="1" indent="-285750"/>
            <a:r>
              <a:rPr lang="en-US" sz="1800" dirty="0" smtClean="0"/>
              <a:t> Fault-tolerant low-cost architectures</a:t>
            </a:r>
          </a:p>
          <a:p>
            <a:pPr marL="719137" lvl="2" indent="0">
              <a:buNone/>
            </a:pPr>
            <a:endParaRPr lang="en-US" sz="1400" dirty="0" smtClean="0"/>
          </a:p>
          <a:p>
            <a:pPr marL="342900" indent="-342900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342900" indent="-34290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763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Microfluidic Biochip </a:t>
            </a:r>
            <a:r>
              <a:rPr lang="en-US" dirty="0" smtClean="0"/>
              <a:t>(DMB)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endParaRPr lang="en-US" dirty="0"/>
          </a:p>
        </p:txBody>
      </p:sp>
      <p:pic>
        <p:nvPicPr>
          <p:cNvPr id="5" name="fullLO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4263" y="1258876"/>
            <a:ext cx="6722451" cy="40334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374321" y="5536309"/>
            <a:ext cx="4021681" cy="4643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800000"/>
                </a:solidFill>
                <a:ea typeface="ＭＳ Ｐゴシック" charset="-128"/>
                <a:cs typeface="Calibri"/>
              </a:rPr>
              <a:t>Moving droplets -&gt; Biochemical application</a:t>
            </a:r>
            <a:endParaRPr lang="en-US" sz="1600" b="1" dirty="0">
              <a:solidFill>
                <a:srgbClr val="800000"/>
              </a:solidFill>
              <a:ea typeface="ＭＳ Ｐゴシック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484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Electrowetting</a:t>
            </a:r>
            <a:r>
              <a:rPr lang="en-US" dirty="0" smtClean="0"/>
              <a:t> on dielectric</a:t>
            </a:r>
            <a:endParaRPr lang="en-US" dirty="0"/>
          </a:p>
        </p:txBody>
      </p:sp>
      <p:pic>
        <p:nvPicPr>
          <p:cNvPr id="5" name="Picture 4" descr="ewod-eps-converted-t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2582140"/>
            <a:ext cx="3975832" cy="1993580"/>
          </a:xfrm>
          <a:prstGeom prst="rect">
            <a:avLst/>
          </a:prstGeom>
        </p:spPr>
      </p:pic>
      <p:pic>
        <p:nvPicPr>
          <p:cNvPr id="6" name="side_mov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3682" y="2064703"/>
            <a:ext cx="3825020" cy="286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2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Biochip architecture model</a:t>
            </a:r>
          </a:p>
        </p:txBody>
      </p:sp>
      <p:pic>
        <p:nvPicPr>
          <p:cNvPr id="6" name="Picture 5" descr="bio_arch_mode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1474588"/>
            <a:ext cx="4381500" cy="355600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57188" y="1280535"/>
            <a:ext cx="8589962" cy="3866272"/>
            <a:chOff x="357188" y="1280535"/>
            <a:chExt cx="8589962" cy="3866272"/>
          </a:xfrm>
        </p:grpSpPr>
        <p:sp>
          <p:nvSpPr>
            <p:cNvPr id="10" name="Rectangle 9"/>
            <p:cNvSpPr/>
            <p:nvPr/>
          </p:nvSpPr>
          <p:spPr bwMode="auto">
            <a:xfrm>
              <a:off x="4402138" y="1280535"/>
              <a:ext cx="4545012" cy="3866272"/>
            </a:xfrm>
            <a:prstGeom prst="rect">
              <a:avLst/>
            </a:prstGeom>
            <a:solidFill>
              <a:srgbClr val="CCFFCC"/>
            </a:solidFill>
            <a:ln w="9525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1" name="Picture 10" descr="setup_pres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88" y="2084188"/>
              <a:ext cx="3962400" cy="2336800"/>
            </a:xfrm>
            <a:prstGeom prst="rect">
              <a:avLst/>
            </a:prstGeom>
          </p:spPr>
        </p:pic>
        <p:pic>
          <p:nvPicPr>
            <p:cNvPr id="12" name="Picture 11" descr="bio_arch_mode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1474588"/>
              <a:ext cx="4381500" cy="3556000"/>
            </a:xfrm>
            <a:prstGeom prst="rect">
              <a:avLst/>
            </a:prstGeom>
            <a:ln>
              <a:solidFill>
                <a:srgbClr val="CCFFCC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4913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Biochemical application model</a:t>
            </a:r>
            <a:endParaRPr lang="en-US" dirty="0"/>
          </a:p>
        </p:txBody>
      </p:sp>
      <p:pic>
        <p:nvPicPr>
          <p:cNvPr id="7" name="Picture 6" descr="inv_ap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333500"/>
            <a:ext cx="7886700" cy="417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300" y="5111690"/>
            <a:ext cx="3743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In-vitro diagnostics application</a:t>
            </a:r>
          </a:p>
        </p:txBody>
      </p:sp>
    </p:spTree>
    <p:extLst>
      <p:ext uri="{BB962C8B-B14F-4D97-AF65-F5344CB8AC3E}">
        <p14:creationId xmlns:p14="http://schemas.microsoft.com/office/powerpoint/2010/main" val="146145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methodology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 bwMode="auto">
          <a:xfrm>
            <a:off x="4957664" y="1116466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Architecture design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9438" y="1039930"/>
            <a:ext cx="4075116" cy="646331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The architecture of the biochip is decided</a:t>
            </a:r>
          </a:p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assuming maximum k permanent faults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5323" y="2022660"/>
            <a:ext cx="2479577" cy="369332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The biochip is fabricated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5323" y="2511063"/>
            <a:ext cx="4121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The biochip is tested for permanent faults</a:t>
            </a:r>
          </a:p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If more faults than k, then the biochip </a:t>
            </a:r>
          </a:p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is discarded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9438" y="3569671"/>
            <a:ext cx="4291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If application does not complete within deadline, then the biochip is discarded 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5323" y="4605088"/>
            <a:ext cx="413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The application is executed on the biochip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19348" y="63174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75323" y="5293026"/>
            <a:ext cx="450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The DMB is discarded or stored </a:t>
            </a:r>
          </a:p>
          <a:p>
            <a:pPr marL="0" lvl="1"/>
            <a:r>
              <a:rPr lang="en-US" dirty="0">
                <a:solidFill>
                  <a:srgbClr val="08519C"/>
                </a:solidFill>
                <a:latin typeface="Calibri"/>
                <a:ea typeface="ＭＳ Ｐゴシック" charset="-128"/>
                <a:cs typeface="Calibri"/>
              </a:rPr>
              <a:t>if the results are needed later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4951869" y="1972014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Biochip fabrication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4957664" y="2827562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Biochip testing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4957664" y="3683110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Application compilation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4957664" y="4538658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Operation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4957664" y="5394206"/>
            <a:ext cx="3484204" cy="553455"/>
          </a:xfrm>
          <a:prstGeom prst="roundRect">
            <a:avLst/>
          </a:prstGeom>
          <a:solidFill>
            <a:srgbClr val="3182BD"/>
          </a:solidFill>
          <a:ln w="9525" cap="flat" cmpd="sng" algn="ctr">
            <a:solidFill>
              <a:srgbClr val="3182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rPr>
              <a:t>Disposal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6420865" y="1669921"/>
            <a:ext cx="617391" cy="302093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599751" y="-4586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5" name="Down Arrow 34"/>
          <p:cNvSpPr/>
          <p:nvPr/>
        </p:nvSpPr>
        <p:spPr bwMode="auto">
          <a:xfrm>
            <a:off x="6420865" y="2525469"/>
            <a:ext cx="617391" cy="302093"/>
          </a:xfrm>
          <a:prstGeom prst="downArrow">
            <a:avLst/>
          </a:prstGeom>
          <a:solidFill>
            <a:srgbClr val="A6A6A6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6420865" y="3381017"/>
            <a:ext cx="617391" cy="302093"/>
          </a:xfrm>
          <a:prstGeom prst="downArrow">
            <a:avLst/>
          </a:prstGeom>
          <a:solidFill>
            <a:srgbClr val="A6A6A6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2" name="Down Arrow 51"/>
          <p:cNvSpPr/>
          <p:nvPr/>
        </p:nvSpPr>
        <p:spPr bwMode="auto">
          <a:xfrm>
            <a:off x="6420865" y="4236565"/>
            <a:ext cx="617391" cy="302093"/>
          </a:xfrm>
          <a:prstGeom prst="downArrow">
            <a:avLst/>
          </a:prstGeom>
          <a:solidFill>
            <a:srgbClr val="A6A6A6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" name="Down Arrow 52"/>
          <p:cNvSpPr/>
          <p:nvPr/>
        </p:nvSpPr>
        <p:spPr bwMode="auto">
          <a:xfrm>
            <a:off x="6420865" y="5092113"/>
            <a:ext cx="617391" cy="302093"/>
          </a:xfrm>
          <a:prstGeom prst="downArrow">
            <a:avLst/>
          </a:prstGeom>
          <a:solidFill>
            <a:srgbClr val="A6A6A6"/>
          </a:solidFill>
          <a:ln w="9525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022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faults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24501" y="2667355"/>
            <a:ext cx="3936850" cy="2357828"/>
            <a:chOff x="524501" y="2667355"/>
            <a:chExt cx="3936850" cy="2357828"/>
          </a:xfrm>
        </p:grpSpPr>
        <p:pic>
          <p:nvPicPr>
            <p:cNvPr id="5" name="Picture 4" descr="breakdown_def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01" y="2667355"/>
              <a:ext cx="3936850" cy="19077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50909" y="4655851"/>
              <a:ext cx="2806720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8519C"/>
                  </a:solidFill>
                </a:rPr>
                <a:t>Dielectric breakdown [1]</a:t>
              </a:r>
              <a:endParaRPr lang="en-US" dirty="0">
                <a:solidFill>
                  <a:srgbClr val="08519C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38973" y="2667355"/>
            <a:ext cx="3861083" cy="2357828"/>
            <a:chOff x="4738973" y="2667355"/>
            <a:chExt cx="3861083" cy="2357828"/>
          </a:xfrm>
        </p:grpSpPr>
        <p:pic>
          <p:nvPicPr>
            <p:cNvPr id="4" name="Picture 3" descr="insulator_def-eps-converted-to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973" y="2667355"/>
              <a:ext cx="3861083" cy="18309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32838" y="4655851"/>
              <a:ext cx="2520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519C"/>
                  </a:solidFill>
                </a:rPr>
                <a:t>Insulator degradation [2]</a:t>
              </a:r>
              <a:endParaRPr lang="en-US" dirty="0">
                <a:solidFill>
                  <a:srgbClr val="08519C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35433" y="3185830"/>
            <a:ext cx="2062208" cy="1839353"/>
            <a:chOff x="3544658" y="3185830"/>
            <a:chExt cx="2062208" cy="1839353"/>
          </a:xfrm>
        </p:grpSpPr>
        <p:pic>
          <p:nvPicPr>
            <p:cNvPr id="3" name="Picture 2" descr="split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8968" y="3185830"/>
              <a:ext cx="1789342" cy="134374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44658" y="4655851"/>
              <a:ext cx="2062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8519C"/>
                  </a:solidFill>
                </a:rPr>
                <a:t>Unbalanced split [3]</a:t>
              </a:r>
              <a:endParaRPr lang="en-US" dirty="0">
                <a:solidFill>
                  <a:srgbClr val="08519C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7187" y="894107"/>
            <a:ext cx="525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 smtClean="0">
              <a:solidFill>
                <a:srgbClr val="08519C"/>
              </a:solidFill>
            </a:endParaRPr>
          </a:p>
          <a:p>
            <a:pPr lvl="2"/>
            <a:endParaRPr lang="en-US" dirty="0" smtClean="0">
              <a:solidFill>
                <a:srgbClr val="08519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754" y="5575644"/>
            <a:ext cx="871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[1] Hu et. 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l,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Fault detection, real-time error recovery, and experimental demonstration for DMBs</a:t>
            </a:r>
          </a:p>
          <a:p>
            <a:pPr marL="285750" indent="-285750">
              <a:buClr>
                <a:schemeClr val="bg1"/>
              </a:buClr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[2] Su et. 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l,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Ensuring the operational health of droplet-based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microelectrofluidic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biosensor systems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Clr>
                <a:schemeClr val="bg1"/>
              </a:buClr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[3] R.B. Fair,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University Lecture on Biochip Engineering </a:t>
            </a:r>
          </a:p>
        </p:txBody>
      </p:sp>
      <p:sp>
        <p:nvSpPr>
          <p:cNvPr id="6" name="Rectangle 5"/>
          <p:cNvSpPr/>
          <p:nvPr/>
        </p:nvSpPr>
        <p:spPr>
          <a:xfrm>
            <a:off x="660838" y="1160847"/>
            <a:ext cx="4572000" cy="1210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defTabSz="914400" fontAlgn="base">
              <a:spcBef>
                <a:spcPts val="5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Permanent faults</a:t>
            </a:r>
            <a:endParaRPr lang="en-US" sz="2200" kern="0" dirty="0">
              <a:solidFill>
                <a:srgbClr val="08519C"/>
              </a:solidFill>
              <a:ea typeface="ＭＳ Ｐゴシック" charset="-128"/>
              <a:cs typeface="Calibri"/>
            </a:endParaRPr>
          </a:p>
          <a:p>
            <a:pPr marL="246062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BDD7E7"/>
              </a:buClr>
              <a:buFont typeface="Wingdings" charset="2"/>
              <a:buChar char="§"/>
            </a:pPr>
            <a:r>
              <a:rPr lang="en-US" sz="2200" kern="0" dirty="0">
                <a:solidFill>
                  <a:srgbClr val="08519C"/>
                </a:solidFill>
                <a:ea typeface="ＭＳ Ｐゴシック" charset="-128"/>
                <a:cs typeface="Calibri"/>
              </a:rPr>
              <a:t>Transient </a:t>
            </a:r>
            <a:r>
              <a:rPr lang="en-US" sz="2200" kern="0" dirty="0" smtClean="0">
                <a:solidFill>
                  <a:srgbClr val="08519C"/>
                </a:solidFill>
                <a:ea typeface="ＭＳ Ｐゴシック" charset="-128"/>
                <a:cs typeface="Calibri"/>
              </a:rPr>
              <a:t>faults</a:t>
            </a:r>
          </a:p>
          <a:p>
            <a:pPr marL="246062" indent="-342900" defTabSz="914400" fontAlgn="base">
              <a:spcBef>
                <a:spcPts val="400"/>
              </a:spcBef>
              <a:spcAft>
                <a:spcPct val="0"/>
              </a:spcAft>
              <a:buClr>
                <a:srgbClr val="FCAE91"/>
              </a:buClr>
              <a:buFont typeface="Wingdings" charset="2"/>
              <a:buChar char="§"/>
            </a:pPr>
            <a:r>
              <a:rPr lang="en-US" sz="2200" kern="0" dirty="0" smtClean="0">
                <a:solidFill>
                  <a:srgbClr val="800000"/>
                </a:solidFill>
                <a:ea typeface="ＭＳ Ｐゴシック" charset="-128"/>
                <a:cs typeface="Calibri"/>
              </a:rPr>
              <a:t>Application failure</a:t>
            </a:r>
            <a:endParaRPr lang="en-US" sz="2200" kern="0" dirty="0">
              <a:solidFill>
                <a:srgbClr val="800000"/>
              </a:solidFill>
              <a:ea typeface="ＭＳ Ｐゴシック" charset="-128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859344" y="5289723"/>
            <a:ext cx="5375346" cy="46433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000" tIns="108000" rIns="108000" bIns="108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800000"/>
                </a:solidFill>
                <a:ea typeface="ＭＳ Ｐゴシック" charset="-128"/>
                <a:cs typeface="Calibri"/>
              </a:rPr>
              <a:t>It is imperative to develop fault-tolerant strategies.</a:t>
            </a:r>
            <a:endParaRPr lang="en-US" sz="1600" b="1" dirty="0">
              <a:solidFill>
                <a:srgbClr val="800000"/>
              </a:solidFill>
              <a:ea typeface="ＭＳ Ｐゴシック" charset="-128"/>
              <a:cs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056981" y="3575730"/>
            <a:ext cx="971249" cy="971249"/>
          </a:xfrm>
          <a:prstGeom prst="ellipse">
            <a:avLst/>
          </a:prstGeom>
          <a:solidFill>
            <a:srgbClr val="08519C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68694" y="3682652"/>
            <a:ext cx="731650" cy="731650"/>
          </a:xfrm>
          <a:prstGeom prst="ellipse">
            <a:avLst/>
          </a:prstGeom>
          <a:solidFill>
            <a:srgbClr val="0851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56981" y="3682652"/>
            <a:ext cx="731650" cy="731650"/>
          </a:xfrm>
          <a:prstGeom prst="ellipse">
            <a:avLst/>
          </a:prstGeom>
          <a:solidFill>
            <a:srgbClr val="0851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59745" y="1919028"/>
            <a:ext cx="838572" cy="83857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276179" y="2072427"/>
            <a:ext cx="496822" cy="496822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063619" y="1786351"/>
            <a:ext cx="971249" cy="971249"/>
          </a:xfrm>
          <a:prstGeom prst="ellipse">
            <a:avLst/>
          </a:prstGeom>
          <a:solidFill>
            <a:srgbClr val="08519C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7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0474E-6 2.36002E-7 L -0.13757 2.36002E-7 " pathEditMode="relative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9528E-6 L 0.13445 1.9528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7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375E-6 7.13128E-7 L -0.13747 7.13128E-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4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278 L 0.13435 -0.002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6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7" grpId="0" animBg="1"/>
      <p:bldP spid="27" grpId="1" animBg="1"/>
      <p:bldP spid="28" grpId="0" animBg="1"/>
      <p:bldP spid="28" grpId="1" animBg="1"/>
      <p:bldP spid="26" grpId="0" animBg="1"/>
      <p:bldP spid="26" grpId="1" animBg="1"/>
    </p:bldLst>
  </p:timing>
</p:sld>
</file>

<file path=ppt/theme/theme1.xml><?xml version="1.0" encoding="utf-8"?>
<a:theme xmlns:a="http://schemas.openxmlformats.org/drawingml/2006/main" name="DTU Informatics">
  <a:themeElements>
    <a:clrScheme name="Dark red 1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FF66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5C00"/>
      </a:accent6>
      <a:hlink>
        <a:srgbClr val="FEE5D9"/>
      </a:hlink>
      <a:folHlink>
        <a:srgbClr val="99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TU Informat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TU Informatic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TU Informatics 13">
        <a:dk1>
          <a:srgbClr val="000000"/>
        </a:dk1>
        <a:lt1>
          <a:srgbClr val="FFFFFF"/>
        </a:lt1>
        <a:dk2>
          <a:srgbClr val="990000"/>
        </a:dk2>
        <a:lt2>
          <a:srgbClr val="999999"/>
        </a:lt2>
        <a:accent1>
          <a:srgbClr val="FF9900"/>
        </a:accent1>
        <a:accent2>
          <a:srgbClr val="FF66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5C00"/>
        </a:accent6>
        <a:hlink>
          <a:srgbClr val="FF00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template_eselab.pptx</Template>
  <TotalTime>54084</TotalTime>
  <Words>1451</Words>
  <Application>Microsoft Macintosh PowerPoint</Application>
  <PresentationFormat>On-screen Show (4:3)</PresentationFormat>
  <Paragraphs>482</Paragraphs>
  <Slides>39</Slides>
  <Notes>31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DTU Informatics</vt:lpstr>
      <vt:lpstr>Compilation and Synthesis for  Fault-Tolerant  Digital Microfluidic Biochips</vt:lpstr>
      <vt:lpstr>Biochips</vt:lpstr>
      <vt:lpstr>Motivation for biochips</vt:lpstr>
      <vt:lpstr>Digital Microfluidic Biochip (DMB) example</vt:lpstr>
      <vt:lpstr>Electrowetting on dielectric</vt:lpstr>
      <vt:lpstr>Biochip architecture model</vt:lpstr>
      <vt:lpstr>Biochemical application model</vt:lpstr>
      <vt:lpstr>Design methodology</vt:lpstr>
      <vt:lpstr>Motivation: faults</vt:lpstr>
      <vt:lpstr>Outline </vt:lpstr>
      <vt:lpstr>Online compilation for error recovery</vt:lpstr>
      <vt:lpstr>Error propagation model</vt:lpstr>
      <vt:lpstr>Time vs. Space redundancy</vt:lpstr>
      <vt:lpstr>Time redundancy graph model</vt:lpstr>
      <vt:lpstr>Space redundancy graph model</vt:lpstr>
      <vt:lpstr>Problem formulation</vt:lpstr>
      <vt:lpstr>Motivational example</vt:lpstr>
      <vt:lpstr>Motivational example</vt:lpstr>
      <vt:lpstr>Online Recovery Strategy</vt:lpstr>
      <vt:lpstr>Online error recovery strategy</vt:lpstr>
      <vt:lpstr>Online error recovery strategy</vt:lpstr>
      <vt:lpstr>ROS example</vt:lpstr>
      <vt:lpstr>Experimental results</vt:lpstr>
      <vt:lpstr>Contributions</vt:lpstr>
      <vt:lpstr>Outline </vt:lpstr>
      <vt:lpstr>Application-specific biochips</vt:lpstr>
      <vt:lpstr>Application-specific architecture models</vt:lpstr>
      <vt:lpstr>Motivational Example</vt:lpstr>
      <vt:lpstr>Design methodology</vt:lpstr>
      <vt:lpstr>Problem Formulation</vt:lpstr>
      <vt:lpstr>Tabu-Search (TS) metaheuristic</vt:lpstr>
      <vt:lpstr>Tabu Search</vt:lpstr>
      <vt:lpstr>Tabu-Search (TS) metaheuristic</vt:lpstr>
      <vt:lpstr>Compilation for estimation under k faults </vt:lpstr>
      <vt:lpstr>FA-LSR example</vt:lpstr>
      <vt:lpstr>Library build</vt:lpstr>
      <vt:lpstr>Experimental results</vt:lpstr>
      <vt:lpstr>Contributions</vt:lpstr>
      <vt:lpstr>Conclusions</vt:lpstr>
    </vt:vector>
  </TitlesOfParts>
  <Company>DTU Informatics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Optimization of Mixed-Criticality Real-Time Applications on Cost-Constrained Partitioned Architectures</dc:title>
  <dc:creator>Domitian Tamas-Selicean</dc:creator>
  <cp:lastModifiedBy>Mirela Alistar</cp:lastModifiedBy>
  <cp:revision>461</cp:revision>
  <dcterms:created xsi:type="dcterms:W3CDTF">2012-03-05T10:53:04Z</dcterms:created>
  <dcterms:modified xsi:type="dcterms:W3CDTF">2014-05-23T10:28:31Z</dcterms:modified>
</cp:coreProperties>
</file>